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996" r:id="rId1"/>
  </p:sldMasterIdLst>
  <p:notesMasterIdLst>
    <p:notesMasterId r:id="rId26"/>
  </p:notesMasterIdLst>
  <p:sldIdLst>
    <p:sldId id="256" r:id="rId2"/>
    <p:sldId id="282" r:id="rId3"/>
    <p:sldId id="257" r:id="rId4"/>
    <p:sldId id="287" r:id="rId5"/>
    <p:sldId id="281" r:id="rId6"/>
    <p:sldId id="290" r:id="rId7"/>
    <p:sldId id="291" r:id="rId8"/>
    <p:sldId id="266" r:id="rId9"/>
    <p:sldId id="268" r:id="rId10"/>
    <p:sldId id="269" r:id="rId11"/>
    <p:sldId id="301" r:id="rId12"/>
    <p:sldId id="302" r:id="rId13"/>
    <p:sldId id="300" r:id="rId14"/>
    <p:sldId id="278" r:id="rId15"/>
    <p:sldId id="305" r:id="rId16"/>
    <p:sldId id="308" r:id="rId17"/>
    <p:sldId id="309" r:id="rId18"/>
    <p:sldId id="307" r:id="rId19"/>
    <p:sldId id="275" r:id="rId20"/>
    <p:sldId id="276" r:id="rId21"/>
    <p:sldId id="277" r:id="rId22"/>
    <p:sldId id="310" r:id="rId23"/>
    <p:sldId id="313" r:id="rId24"/>
    <p:sldId id="312" r:id="rId25"/>
  </p:sldIdLst>
  <p:sldSz cx="12192000" cy="6858000"/>
  <p:notesSz cx="6858000" cy="9144000"/>
  <p:defaultText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מקטע ברירת מחדל" id="{9A4D2DCA-A9A6-44AA-B990-CE27951288D0}">
          <p14:sldIdLst>
            <p14:sldId id="256"/>
            <p14:sldId id="282"/>
            <p14:sldId id="257"/>
            <p14:sldId id="287"/>
            <p14:sldId id="281"/>
            <p14:sldId id="290"/>
            <p14:sldId id="291"/>
            <p14:sldId id="266"/>
            <p14:sldId id="268"/>
            <p14:sldId id="269"/>
            <p14:sldId id="301"/>
            <p14:sldId id="302"/>
            <p14:sldId id="300"/>
            <p14:sldId id="278"/>
            <p14:sldId id="305"/>
            <p14:sldId id="308"/>
            <p14:sldId id="309"/>
            <p14:sldId id="307"/>
            <p14:sldId id="275"/>
            <p14:sldId id="276"/>
            <p14:sldId id="277"/>
            <p14:sldId id="310"/>
            <p14:sldId id="313"/>
            <p14:sldId id="312"/>
          </p14:sldIdLst>
        </p14:section>
        <p14:section name="מקטע ללא כותרת" id="{C8D977B3-D489-4385-892E-998C3A17573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E923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59857" autoAdjust="0"/>
  </p:normalViewPr>
  <p:slideViewPr>
    <p:cSldViewPr snapToGrid="0">
      <p:cViewPr varScale="1">
        <p:scale>
          <a:sx n="60" d="100"/>
          <a:sy n="60" d="100"/>
        </p:scale>
        <p:origin x="108" y="390"/>
      </p:cViewPr>
      <p:guideLst/>
    </p:cSldViewPr>
  </p:slideViewPr>
  <p:notesTextViewPr>
    <p:cViewPr>
      <p:scale>
        <a:sx n="300" d="100"/>
        <a:sy n="3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מציין מיקום של כותרת עליונה 1"/>
          <p:cNvSpPr>
            <a:spLocks noGrp="1"/>
          </p:cNvSpPr>
          <p:nvPr>
            <p:ph type="hdr" sz="quarter"/>
          </p:nvPr>
        </p:nvSpPr>
        <p:spPr>
          <a:xfrm>
            <a:off x="3886200" y="0"/>
            <a:ext cx="2971800" cy="458788"/>
          </a:xfrm>
          <a:prstGeom prst="rect">
            <a:avLst/>
          </a:prstGeom>
        </p:spPr>
        <p:txBody>
          <a:bodyPr vert="horz" lIns="91440" tIns="45720" rIns="91440" bIns="45720" rtlCol="1"/>
          <a:lstStyle>
            <a:lvl1pPr algn="r">
              <a:defRPr sz="1200"/>
            </a:lvl1pPr>
          </a:lstStyle>
          <a:p>
            <a:endParaRPr lang="he-IL"/>
          </a:p>
        </p:txBody>
      </p:sp>
      <p:sp>
        <p:nvSpPr>
          <p:cNvPr id="3" name="מציין מיקום של תאריך 2"/>
          <p:cNvSpPr>
            <a:spLocks noGrp="1"/>
          </p:cNvSpPr>
          <p:nvPr>
            <p:ph type="dt" idx="1"/>
          </p:nvPr>
        </p:nvSpPr>
        <p:spPr>
          <a:xfrm>
            <a:off x="1588" y="0"/>
            <a:ext cx="2971800" cy="458788"/>
          </a:xfrm>
          <a:prstGeom prst="rect">
            <a:avLst/>
          </a:prstGeom>
        </p:spPr>
        <p:txBody>
          <a:bodyPr vert="horz" lIns="91440" tIns="45720" rIns="91440" bIns="45720" rtlCol="1"/>
          <a:lstStyle>
            <a:lvl1pPr algn="l">
              <a:defRPr sz="1200"/>
            </a:lvl1pPr>
          </a:lstStyle>
          <a:p>
            <a:fld id="{D4A1FB4E-A442-4B4A-B24C-F42C7041D3C7}" type="datetimeFigureOut">
              <a:rPr lang="he-IL" smtClean="0"/>
              <a:t>י"ג/אב/תשע"ד</a:t>
            </a:fld>
            <a:endParaRPr lang="he-IL"/>
          </a:p>
        </p:txBody>
      </p:sp>
      <p:sp>
        <p:nvSpPr>
          <p:cNvPr id="4" name="מציין מיקום של תמונת שקופית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1" anchor="ctr"/>
          <a:lstStyle/>
          <a:p>
            <a:endParaRPr lang="he-IL"/>
          </a:p>
        </p:txBody>
      </p:sp>
      <p:sp>
        <p:nvSpPr>
          <p:cNvPr id="5" name="מציין מיקום של הערות 4"/>
          <p:cNvSpPr>
            <a:spLocks noGrp="1"/>
          </p:cNvSpPr>
          <p:nvPr>
            <p:ph type="body" sz="quarter" idx="3"/>
          </p:nvPr>
        </p:nvSpPr>
        <p:spPr>
          <a:xfrm>
            <a:off x="685800" y="4400550"/>
            <a:ext cx="5486400" cy="3600450"/>
          </a:xfrm>
          <a:prstGeom prst="rect">
            <a:avLst/>
          </a:prstGeom>
        </p:spPr>
        <p:txBody>
          <a:bodyPr vert="horz" lIns="91440" tIns="45720" rIns="91440" bIns="45720" rtlCol="1"/>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he-IL"/>
          </a:p>
        </p:txBody>
      </p:sp>
      <p:sp>
        <p:nvSpPr>
          <p:cNvPr id="6" name="מציין מיקום של כותרת תחתונה 5"/>
          <p:cNvSpPr>
            <a:spLocks noGrp="1"/>
          </p:cNvSpPr>
          <p:nvPr>
            <p:ph type="ftr" sz="quarter" idx="4"/>
          </p:nvPr>
        </p:nvSpPr>
        <p:spPr>
          <a:xfrm>
            <a:off x="3886200" y="8685213"/>
            <a:ext cx="2971800" cy="458787"/>
          </a:xfrm>
          <a:prstGeom prst="rect">
            <a:avLst/>
          </a:prstGeom>
        </p:spPr>
        <p:txBody>
          <a:bodyPr vert="horz" lIns="91440" tIns="45720" rIns="91440" bIns="45720" rtlCol="1" anchor="b"/>
          <a:lstStyle>
            <a:lvl1pPr algn="r">
              <a:defRPr sz="1200"/>
            </a:lvl1pPr>
          </a:lstStyle>
          <a:p>
            <a:endParaRPr lang="he-IL"/>
          </a:p>
        </p:txBody>
      </p:sp>
      <p:sp>
        <p:nvSpPr>
          <p:cNvPr id="7" name="מציין מיקום של מספר שקופית 6"/>
          <p:cNvSpPr>
            <a:spLocks noGrp="1"/>
          </p:cNvSpPr>
          <p:nvPr>
            <p:ph type="sldNum" sz="quarter" idx="5"/>
          </p:nvPr>
        </p:nvSpPr>
        <p:spPr>
          <a:xfrm>
            <a:off x="1588" y="8685213"/>
            <a:ext cx="2971800" cy="458787"/>
          </a:xfrm>
          <a:prstGeom prst="rect">
            <a:avLst/>
          </a:prstGeom>
        </p:spPr>
        <p:txBody>
          <a:bodyPr vert="horz" lIns="91440" tIns="45720" rIns="91440" bIns="45720" rtlCol="1" anchor="b"/>
          <a:lstStyle>
            <a:lvl1pPr algn="l">
              <a:defRPr sz="1200"/>
            </a:lvl1pPr>
          </a:lstStyle>
          <a:p>
            <a:fld id="{9B9F0D9E-32DE-4C7E-A112-227663991C96}" type="slidenum">
              <a:rPr lang="he-IL" smtClean="0"/>
              <a:t>‹#›</a:t>
            </a:fld>
            <a:endParaRPr lang="he-IL"/>
          </a:p>
        </p:txBody>
      </p:sp>
    </p:spTree>
    <p:extLst>
      <p:ext uri="{BB962C8B-B14F-4D97-AF65-F5344CB8AC3E}">
        <p14:creationId xmlns:p14="http://schemas.microsoft.com/office/powerpoint/2010/main" val="257058509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l"/>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1</a:t>
            </a:fld>
            <a:endParaRPr lang="he-IL"/>
          </a:p>
        </p:txBody>
      </p:sp>
    </p:spTree>
    <p:extLst>
      <p:ext uri="{BB962C8B-B14F-4D97-AF65-F5344CB8AC3E}">
        <p14:creationId xmlns:p14="http://schemas.microsoft.com/office/powerpoint/2010/main" val="36125253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10</a:t>
            </a:fld>
            <a:endParaRPr lang="he-IL"/>
          </a:p>
        </p:txBody>
      </p:sp>
    </p:spTree>
    <p:extLst>
      <p:ext uri="{BB962C8B-B14F-4D97-AF65-F5344CB8AC3E}">
        <p14:creationId xmlns:p14="http://schemas.microsoft.com/office/powerpoint/2010/main" val="7814315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11</a:t>
            </a:fld>
            <a:endParaRPr lang="he-IL"/>
          </a:p>
        </p:txBody>
      </p:sp>
    </p:spTree>
    <p:extLst>
      <p:ext uri="{BB962C8B-B14F-4D97-AF65-F5344CB8AC3E}">
        <p14:creationId xmlns:p14="http://schemas.microsoft.com/office/powerpoint/2010/main" val="41758196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12</a:t>
            </a:fld>
            <a:endParaRPr lang="he-IL"/>
          </a:p>
        </p:txBody>
      </p:sp>
    </p:spTree>
    <p:extLst>
      <p:ext uri="{BB962C8B-B14F-4D97-AF65-F5344CB8AC3E}">
        <p14:creationId xmlns:p14="http://schemas.microsoft.com/office/powerpoint/2010/main" val="26373482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13</a:t>
            </a:fld>
            <a:endParaRPr lang="he-IL"/>
          </a:p>
        </p:txBody>
      </p:sp>
    </p:spTree>
    <p:extLst>
      <p:ext uri="{BB962C8B-B14F-4D97-AF65-F5344CB8AC3E}">
        <p14:creationId xmlns:p14="http://schemas.microsoft.com/office/powerpoint/2010/main" val="15349885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l" rtl="0"/>
            <a:r>
              <a:rPr lang="en-US" dirty="0" smtClean="0"/>
              <a:t>G</a:t>
            </a:r>
            <a:r>
              <a:rPr lang="he-IL" dirty="0" err="1" smtClean="0"/>
              <a:t>enerally</a:t>
            </a:r>
            <a:r>
              <a:rPr lang="he-IL" dirty="0" smtClean="0"/>
              <a:t> </a:t>
            </a:r>
            <a:r>
              <a:rPr lang="he-IL" dirty="0" err="1" smtClean="0"/>
              <a:t>the</a:t>
            </a:r>
            <a:r>
              <a:rPr lang="he-IL" dirty="0" smtClean="0"/>
              <a:t> </a:t>
            </a:r>
            <a:r>
              <a:rPr lang="he-IL" dirty="0" err="1" smtClean="0"/>
              <a:t>efficiency</a:t>
            </a:r>
            <a:r>
              <a:rPr lang="he-IL" dirty="0" smtClean="0"/>
              <a:t> </a:t>
            </a:r>
            <a:r>
              <a:rPr lang="he-IL" dirty="0" err="1" smtClean="0"/>
              <a:t>is</a:t>
            </a:r>
            <a:r>
              <a:rPr lang="he-IL" dirty="0" smtClean="0"/>
              <a:t> a </a:t>
            </a:r>
            <a:r>
              <a:rPr lang="he-IL" dirty="0" err="1" smtClean="0"/>
              <a:t>fucntion</a:t>
            </a:r>
            <a:r>
              <a:rPr lang="he-IL" dirty="0" smtClean="0"/>
              <a:t> </a:t>
            </a:r>
            <a:r>
              <a:rPr lang="he-IL" dirty="0" err="1" smtClean="0"/>
              <a:t>of</a:t>
            </a:r>
            <a:r>
              <a:rPr lang="he-IL" dirty="0" smtClean="0"/>
              <a:t> </a:t>
            </a:r>
            <a:r>
              <a:rPr lang="he-IL" baseline="0" dirty="0" smtClean="0"/>
              <a:t> </a:t>
            </a:r>
            <a:r>
              <a:rPr lang="he-IL" baseline="0" dirty="0" err="1" smtClean="0"/>
              <a:t>the</a:t>
            </a:r>
            <a:r>
              <a:rPr lang="he-IL" baseline="0" dirty="0" smtClean="0"/>
              <a:t> </a:t>
            </a:r>
            <a:r>
              <a:rPr lang="he-IL" baseline="0" dirty="0" err="1" smtClean="0"/>
              <a:t>momentum</a:t>
            </a:r>
            <a:r>
              <a:rPr lang="he-IL" baseline="0" dirty="0" smtClean="0"/>
              <a:t> </a:t>
            </a:r>
            <a:r>
              <a:rPr lang="he-IL" baseline="0" dirty="0" err="1" smtClean="0"/>
              <a:t>and</a:t>
            </a:r>
            <a:r>
              <a:rPr lang="he-IL" baseline="0" dirty="0" smtClean="0"/>
              <a:t> </a:t>
            </a:r>
            <a:r>
              <a:rPr lang="he-IL" baseline="0" dirty="0" err="1" smtClean="0"/>
              <a:t>all</a:t>
            </a:r>
            <a:r>
              <a:rPr lang="he-IL" baseline="0" dirty="0" smtClean="0"/>
              <a:t> </a:t>
            </a:r>
            <a:r>
              <a:rPr lang="he-IL" baseline="0" dirty="0" err="1" smtClean="0"/>
              <a:t>the</a:t>
            </a:r>
            <a:r>
              <a:rPr lang="he-IL" baseline="0" dirty="0" smtClean="0"/>
              <a:t> </a:t>
            </a:r>
            <a:r>
              <a:rPr lang="he-IL" baseline="0" dirty="0" err="1" smtClean="0"/>
              <a:t>angles</a:t>
            </a:r>
            <a:r>
              <a:rPr lang="he-IL" baseline="0" dirty="0" smtClean="0"/>
              <a:t>, </a:t>
            </a:r>
            <a:r>
              <a:rPr lang="en-US" baseline="0" dirty="0" smtClean="0"/>
              <a:t> but , we don’t have enough data to find the most general function. </a:t>
            </a:r>
            <a:r>
              <a:rPr lang="en-US" baseline="0" dirty="0" err="1" smtClean="0"/>
              <a:t>Luckly</a:t>
            </a:r>
            <a:r>
              <a:rPr lang="en-US" baseline="0" dirty="0" smtClean="0"/>
              <a:t> , we shall see that the angular efficiency is almost constant in a wide region of angles . So we can start by looking at this angular region and for this region find the exact efficiency function.</a:t>
            </a:r>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14</a:t>
            </a:fld>
            <a:endParaRPr lang="he-IL"/>
          </a:p>
        </p:txBody>
      </p:sp>
    </p:spTree>
    <p:extLst>
      <p:ext uri="{BB962C8B-B14F-4D97-AF65-F5344CB8AC3E}">
        <p14:creationId xmlns:p14="http://schemas.microsoft.com/office/powerpoint/2010/main" val="10657156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l" rtl="0"/>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15</a:t>
            </a:fld>
            <a:endParaRPr lang="he-IL"/>
          </a:p>
        </p:txBody>
      </p:sp>
    </p:spTree>
    <p:extLst>
      <p:ext uri="{BB962C8B-B14F-4D97-AF65-F5344CB8AC3E}">
        <p14:creationId xmlns:p14="http://schemas.microsoft.com/office/powerpoint/2010/main" val="38617518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l" rtl="0"/>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16</a:t>
            </a:fld>
            <a:endParaRPr lang="he-IL"/>
          </a:p>
        </p:txBody>
      </p:sp>
    </p:spTree>
    <p:extLst>
      <p:ext uri="{BB962C8B-B14F-4D97-AF65-F5344CB8AC3E}">
        <p14:creationId xmlns:p14="http://schemas.microsoft.com/office/powerpoint/2010/main" val="221237378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l" rtl="0"/>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17</a:t>
            </a:fld>
            <a:endParaRPr lang="he-IL"/>
          </a:p>
        </p:txBody>
      </p:sp>
    </p:spTree>
    <p:extLst>
      <p:ext uri="{BB962C8B-B14F-4D97-AF65-F5344CB8AC3E}">
        <p14:creationId xmlns:p14="http://schemas.microsoft.com/office/powerpoint/2010/main" val="17393984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l" rtl="0"/>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18</a:t>
            </a:fld>
            <a:endParaRPr lang="he-IL"/>
          </a:p>
        </p:txBody>
      </p:sp>
    </p:spTree>
    <p:extLst>
      <p:ext uri="{BB962C8B-B14F-4D97-AF65-F5344CB8AC3E}">
        <p14:creationId xmlns:p14="http://schemas.microsoft.com/office/powerpoint/2010/main" val="14112315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19</a:t>
            </a:fld>
            <a:endParaRPr lang="he-IL"/>
          </a:p>
        </p:txBody>
      </p:sp>
    </p:spTree>
    <p:extLst>
      <p:ext uri="{BB962C8B-B14F-4D97-AF65-F5344CB8AC3E}">
        <p14:creationId xmlns:p14="http://schemas.microsoft.com/office/powerpoint/2010/main" val="16123755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l" rtl="0"/>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2</a:t>
            </a:fld>
            <a:endParaRPr lang="he-IL"/>
          </a:p>
        </p:txBody>
      </p:sp>
    </p:spTree>
    <p:extLst>
      <p:ext uri="{BB962C8B-B14F-4D97-AF65-F5344CB8AC3E}">
        <p14:creationId xmlns:p14="http://schemas.microsoft.com/office/powerpoint/2010/main" val="245777067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22</a:t>
            </a:fld>
            <a:endParaRPr lang="he-IL"/>
          </a:p>
        </p:txBody>
      </p:sp>
    </p:spTree>
    <p:extLst>
      <p:ext uri="{BB962C8B-B14F-4D97-AF65-F5344CB8AC3E}">
        <p14:creationId xmlns:p14="http://schemas.microsoft.com/office/powerpoint/2010/main" val="15819596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23</a:t>
            </a:fld>
            <a:endParaRPr lang="he-IL"/>
          </a:p>
        </p:txBody>
      </p:sp>
    </p:spTree>
    <p:extLst>
      <p:ext uri="{BB962C8B-B14F-4D97-AF65-F5344CB8AC3E}">
        <p14:creationId xmlns:p14="http://schemas.microsoft.com/office/powerpoint/2010/main" val="14382407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24</a:t>
            </a:fld>
            <a:endParaRPr lang="he-IL"/>
          </a:p>
        </p:txBody>
      </p:sp>
    </p:spTree>
    <p:extLst>
      <p:ext uri="{BB962C8B-B14F-4D97-AF65-F5344CB8AC3E}">
        <p14:creationId xmlns:p14="http://schemas.microsoft.com/office/powerpoint/2010/main" val="1563954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Experiments show that high momentum protons are coupled to high momentum neutrons in nuclei, where the high momentum is relative to the Fermi level of the nuclei – those experimental results were explained due to the dominance of the tensor part of the nucleon-nucleon interaction in this momentum regime. </a:t>
            </a:r>
          </a:p>
          <a:p>
            <a:pPr algn="l" rtl="0"/>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heavy asymmetric (N&gt;Z) nucleons – there are more neutrons than protons. Never the less, the amount of high momentum neutrons should be equal to the amount of high momentum protons (because they are coupled) this means that the fraction of high momentum protons is higher than the fraction of high momentum neutrons and thus – the average momentum and kinetic energy of the protons should be higher than those of the neutrons !</a:t>
            </a:r>
          </a:p>
          <a:p>
            <a:pPr algn="l" rtl="0"/>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3</a:t>
            </a:fld>
            <a:endParaRPr lang="he-IL"/>
          </a:p>
        </p:txBody>
      </p:sp>
    </p:spTree>
    <p:extLst>
      <p:ext uri="{BB962C8B-B14F-4D97-AF65-F5344CB8AC3E}">
        <p14:creationId xmlns:p14="http://schemas.microsoft.com/office/powerpoint/2010/main" val="27610692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lvl="1" algn="l" rtl="0">
              <a:lnSpc>
                <a:spcPct val="100000"/>
              </a:lnSpc>
            </a:pPr>
            <a:r>
              <a:rPr lang="en-US" b="1" dirty="0" smtClean="0"/>
              <a:t>ASSOCIATE</a:t>
            </a:r>
          </a:p>
          <a:p>
            <a:pPr lvl="1" algn="l" rtl="0">
              <a:lnSpc>
                <a:spcPct val="100000"/>
              </a:lnSpc>
            </a:pPr>
            <a:endParaRPr lang="en-US" b="0" dirty="0" smtClean="0"/>
          </a:p>
          <a:p>
            <a:pPr lvl="1" algn="l" rtl="0">
              <a:lnSpc>
                <a:spcPct val="100000"/>
              </a:lnSpc>
            </a:pPr>
            <a:r>
              <a:rPr lang="en-US" b="0" dirty="0" smtClean="0"/>
              <a:t>The neutral Particles are detected in Hall B using the EC.</a:t>
            </a:r>
          </a:p>
          <a:p>
            <a:pPr lvl="1" algn="l" rtl="0">
              <a:lnSpc>
                <a:spcPct val="100000"/>
              </a:lnSpc>
            </a:pPr>
            <a:endParaRPr lang="en-US" b="0" dirty="0" smtClean="0"/>
          </a:p>
          <a:p>
            <a:pPr lvl="1" algn="l" rtl="0">
              <a:lnSpc>
                <a:spcPct val="100000"/>
              </a:lnSpc>
            </a:pPr>
            <a:r>
              <a:rPr lang="en-US" b="0" dirty="0" smtClean="0"/>
              <a:t>Each EC sector is :</a:t>
            </a:r>
          </a:p>
          <a:p>
            <a:pPr lvl="2" algn="l" rtl="0">
              <a:lnSpc>
                <a:spcPct val="100000"/>
              </a:lnSpc>
            </a:pPr>
            <a:r>
              <a:rPr lang="en-US" b="0" dirty="0" smtClean="0"/>
              <a:t>39 scintillator layers divided into 3 possible direction (120 degree)</a:t>
            </a:r>
          </a:p>
          <a:p>
            <a:pPr marL="914400" lvl="2" indent="0" algn="l" rtl="0">
              <a:lnSpc>
                <a:spcPct val="100000"/>
              </a:lnSpc>
              <a:buNone/>
            </a:pPr>
            <a:r>
              <a:rPr lang="en-US" b="0" dirty="0" smtClean="0"/>
              <a:t>     called U,V,W (13 scintillators in each layer) each direction layer</a:t>
            </a:r>
          </a:p>
          <a:p>
            <a:pPr marL="914400" lvl="2" indent="0" algn="l" rtl="0">
              <a:lnSpc>
                <a:spcPct val="100000"/>
              </a:lnSpc>
              <a:buNone/>
            </a:pPr>
            <a:r>
              <a:rPr lang="en-US" b="0" dirty="0" smtClean="0"/>
              <a:t>      has further 36 strips parallel to each other.</a:t>
            </a:r>
          </a:p>
          <a:p>
            <a:pPr lvl="2" algn="l" rtl="0">
              <a:lnSpc>
                <a:spcPct val="100000"/>
              </a:lnSpc>
            </a:pPr>
            <a:r>
              <a:rPr lang="en-US" b="0" dirty="0" smtClean="0"/>
              <a:t>Each direction is further divided into an “inner” and “outer” </a:t>
            </a:r>
          </a:p>
          <a:p>
            <a:pPr marL="914400" lvl="2" indent="0" algn="l" rtl="0">
              <a:lnSpc>
                <a:spcPct val="100000"/>
              </a:lnSpc>
              <a:buNone/>
            </a:pPr>
            <a:r>
              <a:rPr lang="en-US" b="0" dirty="0" smtClean="0"/>
              <a:t>     Layer ( inner = first 5 scintillators , outer = last 8 scintillators in</a:t>
            </a:r>
          </a:p>
          <a:p>
            <a:pPr marL="914400" lvl="2" indent="0" algn="l" rtl="0">
              <a:lnSpc>
                <a:spcPct val="100000"/>
              </a:lnSpc>
              <a:buNone/>
            </a:pPr>
            <a:r>
              <a:rPr lang="en-US" b="0" dirty="0" smtClean="0"/>
              <a:t>      each direction). All the layers of  each direction are coupled </a:t>
            </a:r>
          </a:p>
          <a:p>
            <a:pPr marL="914400" lvl="2" indent="0" algn="l" rtl="0">
              <a:lnSpc>
                <a:spcPct val="100000"/>
              </a:lnSpc>
              <a:buNone/>
            </a:pPr>
            <a:r>
              <a:rPr lang="en-US" b="0" dirty="0" smtClean="0"/>
              <a:t>      to the same one photo-multiplayer.</a:t>
            </a:r>
          </a:p>
          <a:p>
            <a:pPr marL="914400" lvl="2" indent="0" algn="l" rtl="0">
              <a:lnSpc>
                <a:spcPct val="100000"/>
              </a:lnSpc>
              <a:buNone/>
            </a:pPr>
            <a:endParaRPr lang="en-US" b="0" dirty="0" smtClean="0"/>
          </a:p>
          <a:p>
            <a:pPr lvl="1" algn="l" rtl="0">
              <a:lnSpc>
                <a:spcPct val="100000"/>
              </a:lnSpc>
            </a:pPr>
            <a:r>
              <a:rPr lang="en-US" b="0" dirty="0" smtClean="0"/>
              <a:t>Neutral Particle Identification And Measurement : Neutrals, photon and neutrons = EC clusters that has no charge track reconstruction in the DC. Photons and neutrons are separated using their TOF.</a:t>
            </a:r>
          </a:p>
          <a:p>
            <a:pPr lvl="1" algn="l" rtl="0">
              <a:lnSpc>
                <a:spcPct val="100000"/>
              </a:lnSpc>
            </a:pPr>
            <a:endParaRPr lang="en-US" b="0" dirty="0" smtClean="0"/>
          </a:p>
          <a:p>
            <a:pPr lvl="1" algn="l" rtl="0">
              <a:lnSpc>
                <a:spcPct val="100000"/>
              </a:lnSpc>
            </a:pPr>
            <a:r>
              <a:rPr lang="en-US" b="0" dirty="0" smtClean="0"/>
              <a:t>Neutral particle momentum measured using it’s path length and TOF from creation vertex. The path length has obvious error due to it’s thickness and unknown interaction point within it. Interaction point approximated to be in the middle. Good approximation to charged particles and bad approximation for neutral particles.</a:t>
            </a:r>
          </a:p>
          <a:p>
            <a:pPr algn="l" rtl="0"/>
            <a:endParaRPr lang="he-IL" b="0"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4</a:t>
            </a:fld>
            <a:endParaRPr lang="he-IL" dirty="0"/>
          </a:p>
        </p:txBody>
      </p:sp>
    </p:spTree>
    <p:extLst>
      <p:ext uri="{BB962C8B-B14F-4D97-AF65-F5344CB8AC3E}">
        <p14:creationId xmlns:p14="http://schemas.microsoft.com/office/powerpoint/2010/main" val="2232803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algn="l" rtl="0"/>
            <a:r>
              <a:rPr lang="en-US" dirty="0" smtClean="0"/>
              <a:t>The</a:t>
            </a:r>
            <a:r>
              <a:rPr lang="en-US" baseline="0" dirty="0" smtClean="0"/>
              <a:t> eg2 experiments used two targets simultaneously to reduce the systematic error in the measurements such as the nuclear transparency.</a:t>
            </a:r>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5</a:t>
            </a:fld>
            <a:endParaRPr lang="he-IL"/>
          </a:p>
        </p:txBody>
      </p:sp>
    </p:spTree>
    <p:extLst>
      <p:ext uri="{BB962C8B-B14F-4D97-AF65-F5344CB8AC3E}">
        <p14:creationId xmlns:p14="http://schemas.microsoft.com/office/powerpoint/2010/main" val="38056547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pPr lvl="0" algn="l" rtl="0"/>
            <a:r>
              <a:rPr lang="en-US" sz="1200" kern="1200" dirty="0" smtClean="0">
                <a:solidFill>
                  <a:schemeClr val="tx1"/>
                </a:solidFill>
                <a:effectLst/>
                <a:latin typeface="+mn-lt"/>
                <a:ea typeface="+mn-ea"/>
                <a:cs typeface="+mn-cs"/>
              </a:rPr>
              <a:t>Purpose : Identify  events In which X is an actual neutron as oppose to other background effect ( Ask Or : What other background effect could that be ? )</a:t>
            </a:r>
          </a:p>
          <a:p>
            <a:pPr algn="l" rtl="0"/>
            <a:r>
              <a:rPr lang="en-US" sz="1200" kern="1200" dirty="0" smtClean="0">
                <a:solidFill>
                  <a:schemeClr val="tx1"/>
                </a:solidFill>
                <a:effectLst/>
                <a:latin typeface="+mn-lt"/>
                <a:ea typeface="+mn-ea"/>
                <a:cs typeface="+mn-cs"/>
              </a:rPr>
              <a:t> </a:t>
            </a:r>
          </a:p>
          <a:p>
            <a:pPr lvl="0" algn="l" rtl="0"/>
            <a:r>
              <a:rPr lang="en-US" sz="1200" kern="1200" dirty="0" smtClean="0">
                <a:solidFill>
                  <a:schemeClr val="tx1"/>
                </a:solidFill>
                <a:effectLst/>
                <a:latin typeface="+mn-lt"/>
                <a:ea typeface="+mn-ea"/>
                <a:cs typeface="+mn-cs"/>
              </a:rPr>
              <a:t>Method : </a:t>
            </a:r>
            <a:r>
              <a:rPr lang="en-US" sz="1200" kern="1200" dirty="0" err="1" smtClean="0">
                <a:solidFill>
                  <a:schemeClr val="tx1"/>
                </a:solidFill>
                <a:effectLst/>
                <a:latin typeface="+mn-lt"/>
                <a:ea typeface="+mn-ea"/>
                <a:cs typeface="+mn-cs"/>
              </a:rPr>
              <a:t>Kimetic</a:t>
            </a:r>
            <a:r>
              <a:rPr lang="en-US" sz="1200" kern="1200" dirty="0" smtClean="0">
                <a:solidFill>
                  <a:schemeClr val="tx1"/>
                </a:solidFill>
                <a:effectLst/>
                <a:latin typeface="+mn-lt"/>
                <a:ea typeface="+mn-ea"/>
                <a:cs typeface="+mn-cs"/>
              </a:rPr>
              <a:t> cuts on the missing momentum.</a:t>
            </a:r>
          </a:p>
          <a:p>
            <a:pPr algn="l" rtl="0"/>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6</a:t>
            </a:fld>
            <a:endParaRPr lang="he-IL"/>
          </a:p>
        </p:txBody>
      </p:sp>
    </p:spTree>
    <p:extLst>
      <p:ext uri="{BB962C8B-B14F-4D97-AF65-F5344CB8AC3E}">
        <p14:creationId xmlns:p14="http://schemas.microsoft.com/office/powerpoint/2010/main" val="1186362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7</a:t>
            </a:fld>
            <a:endParaRPr lang="he-IL"/>
          </a:p>
        </p:txBody>
      </p:sp>
    </p:spTree>
    <p:extLst>
      <p:ext uri="{BB962C8B-B14F-4D97-AF65-F5344CB8AC3E}">
        <p14:creationId xmlns:p14="http://schemas.microsoft.com/office/powerpoint/2010/main" val="103477267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8</a:t>
            </a:fld>
            <a:endParaRPr lang="he-IL"/>
          </a:p>
        </p:txBody>
      </p:sp>
    </p:spTree>
    <p:extLst>
      <p:ext uri="{BB962C8B-B14F-4D97-AF65-F5344CB8AC3E}">
        <p14:creationId xmlns:p14="http://schemas.microsoft.com/office/powerpoint/2010/main" val="26981173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מציין מיקום של תמונת שקופית 1"/>
          <p:cNvSpPr>
            <a:spLocks noGrp="1" noRot="1" noChangeAspect="1"/>
          </p:cNvSpPr>
          <p:nvPr>
            <p:ph type="sldImg"/>
          </p:nvPr>
        </p:nvSpPr>
        <p:spPr/>
      </p:sp>
      <p:sp>
        <p:nvSpPr>
          <p:cNvPr id="3" name="מציין מיקום של הערות 2"/>
          <p:cNvSpPr>
            <a:spLocks noGrp="1"/>
          </p:cNvSpPr>
          <p:nvPr>
            <p:ph type="body" idx="1"/>
          </p:nvPr>
        </p:nvSpPr>
        <p:spPr/>
        <p:txBody>
          <a:bodyPr/>
          <a:lstStyle/>
          <a:p>
            <a:endParaRPr lang="he-IL" dirty="0" smtClean="0"/>
          </a:p>
          <a:p>
            <a:pPr algn="just" rtl="0"/>
            <a:r>
              <a:rPr lang="en-US" dirty="0" smtClean="0"/>
              <a:t>So</a:t>
            </a:r>
            <a:r>
              <a:rPr lang="en-US" baseline="0" dirty="0" smtClean="0"/>
              <a:t> we saw that there are significant discrepancies between the measured and reconstructed momentums and we want to understand where do they come from and how can we fix them ?</a:t>
            </a:r>
          </a:p>
          <a:p>
            <a:pPr algn="just" rtl="0"/>
            <a:r>
              <a:rPr lang="en-US" baseline="0" dirty="0" smtClean="0"/>
              <a:t>One of the first things that we wanted to look at are the path length measurement of the EC. Why so ? Well , as you remember the EC is made out of two layers with very reasonable widths and the hit location is determined in a not so accurate fashion within it – so there could be reasonable offsets in the path length measurement which then can create significant discrepancies between the measured and calculated momentums</a:t>
            </a:r>
          </a:p>
          <a:p>
            <a:pPr algn="just" rtl="0"/>
            <a:endParaRPr lang="en-US" baseline="0" dirty="0" smtClean="0"/>
          </a:p>
          <a:p>
            <a:pPr algn="just" rtl="0"/>
            <a:endParaRPr lang="en-US" baseline="0" dirty="0" smtClean="0"/>
          </a:p>
          <a:p>
            <a:pPr algn="just" rtl="0"/>
            <a:endParaRPr lang="he-IL" dirty="0" smtClean="0"/>
          </a:p>
          <a:p>
            <a:endParaRPr lang="he-IL" dirty="0" smtClean="0"/>
          </a:p>
          <a:p>
            <a:endParaRPr lang="he-IL" dirty="0" smtClean="0"/>
          </a:p>
          <a:p>
            <a:r>
              <a:rPr lang="he-IL" dirty="0" smtClean="0"/>
              <a:t>להגדיל</a:t>
            </a:r>
            <a:r>
              <a:rPr lang="he-IL" baseline="0" dirty="0" smtClean="0"/>
              <a:t> את הצירים</a:t>
            </a:r>
          </a:p>
          <a:p>
            <a:endParaRPr lang="en-US" baseline="0" dirty="0" smtClean="0"/>
          </a:p>
          <a:p>
            <a:r>
              <a:rPr lang="he-IL" baseline="0" dirty="0" smtClean="0"/>
              <a:t>להוסיף למשוואה את  </a:t>
            </a:r>
            <a:r>
              <a:rPr lang="en-US" baseline="0" dirty="0" smtClean="0"/>
              <a:t>Z</a:t>
            </a:r>
            <a:r>
              <a:rPr lang="he-IL" baseline="0" dirty="0" smtClean="0"/>
              <a:t>-</a:t>
            </a:r>
            <a:r>
              <a:rPr lang="en-US" baseline="0" dirty="0" smtClean="0"/>
              <a:t>Z0</a:t>
            </a:r>
            <a:endParaRPr lang="he-IL" baseline="0" dirty="0" smtClean="0"/>
          </a:p>
          <a:p>
            <a:endParaRPr lang="he-IL" dirty="0"/>
          </a:p>
        </p:txBody>
      </p:sp>
      <p:sp>
        <p:nvSpPr>
          <p:cNvPr id="4" name="מציין מיקום של מספר שקופית 3"/>
          <p:cNvSpPr>
            <a:spLocks noGrp="1"/>
          </p:cNvSpPr>
          <p:nvPr>
            <p:ph type="sldNum" sz="quarter" idx="10"/>
          </p:nvPr>
        </p:nvSpPr>
        <p:spPr/>
        <p:txBody>
          <a:bodyPr/>
          <a:lstStyle/>
          <a:p>
            <a:fld id="{9B9F0D9E-32DE-4C7E-A112-227663991C96}" type="slidenum">
              <a:rPr lang="he-IL" smtClean="0"/>
              <a:t>9</a:t>
            </a:fld>
            <a:endParaRPr lang="he-IL"/>
          </a:p>
        </p:txBody>
      </p:sp>
    </p:spTree>
    <p:extLst>
      <p:ext uri="{BB962C8B-B14F-4D97-AF65-F5344CB8AC3E}">
        <p14:creationId xmlns:p14="http://schemas.microsoft.com/office/powerpoint/2010/main" val="1061931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שקופית כותרת">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4464028"/>
            <a:ext cx="9144000" cy="1641490"/>
          </a:xfrm>
        </p:spPr>
        <p:txBody>
          <a:bodyPr wrap="none" anchor="t">
            <a:normAutofit/>
          </a:bodyPr>
          <a:lstStyle>
            <a:lvl1pPr algn="r">
              <a:defRPr sz="9600" b="0" spc="-300">
                <a:gradFill flip="none" rotWithShape="1">
                  <a:gsLst>
                    <a:gs pos="32000">
                      <a:schemeClr val="tx1">
                        <a:lumMod val="89000"/>
                      </a:schemeClr>
                    </a:gs>
                    <a:gs pos="0">
                      <a:schemeClr val="bg1">
                        <a:lumMod val="41000"/>
                        <a:lumOff val="59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he-IL" smtClean="0"/>
              <a:t>לחץ כדי לערוך סגנון כותרת של תבנית בסיס</a:t>
            </a:r>
            <a:endParaRPr lang="en-US" dirty="0"/>
          </a:p>
        </p:txBody>
      </p:sp>
      <p:sp>
        <p:nvSpPr>
          <p:cNvPr id="3" name="Subtitle 2"/>
          <p:cNvSpPr>
            <a:spLocks noGrp="1"/>
          </p:cNvSpPr>
          <p:nvPr>
            <p:ph type="subTitle" idx="1"/>
          </p:nvPr>
        </p:nvSpPr>
        <p:spPr>
          <a:xfrm>
            <a:off x="2209799" y="3694375"/>
            <a:ext cx="9144000" cy="754025"/>
          </a:xfrm>
        </p:spPr>
        <p:txBody>
          <a:bodyPr anchor="b">
            <a:normAutofit/>
          </a:bodyPr>
          <a:lstStyle>
            <a:lvl1pPr marL="0" indent="0" algn="r">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smtClean="0"/>
              <a:t>לחץ כדי לערוך סגנון כותרת משנה של תבנית בסיס</a:t>
            </a:r>
            <a:endParaRPr lang="en-US" dirty="0"/>
          </a:p>
        </p:txBody>
      </p:sp>
      <p:sp>
        <p:nvSpPr>
          <p:cNvPr id="7" name="Date Placeholder 6"/>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01DBEB0F-C1FC-4073-8EDD-9FBE7D64F643}" type="slidenum">
              <a:rPr lang="he-IL" smtClean="0"/>
              <a:t>‹#›</a:t>
            </a:fld>
            <a:endParaRPr lang="he-IL"/>
          </a:p>
        </p:txBody>
      </p:sp>
    </p:spTree>
    <p:extLst>
      <p:ext uri="{BB962C8B-B14F-4D97-AF65-F5344CB8AC3E}">
        <p14:creationId xmlns:p14="http://schemas.microsoft.com/office/powerpoint/2010/main" val="14345282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תמונה פנורמית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839788" y="4367160"/>
            <a:ext cx="10515600" cy="819355"/>
          </a:xfrm>
        </p:spPr>
        <p:txBody>
          <a:bodyPr anchor="b"/>
          <a:lstStyle>
            <a:lvl1pPr>
              <a:defRPr sz="3200"/>
            </a:lvl1pPr>
          </a:lstStyle>
          <a:p>
            <a:r>
              <a:rPr lang="he-IL" smtClean="0"/>
              <a:t>לחץ כדי לערוך סגנון כותרת של תבנית בסיס</a:t>
            </a:r>
            <a:endParaRPr lang="en-US" dirty="0"/>
          </a:p>
        </p:txBody>
      </p:sp>
      <p:sp>
        <p:nvSpPr>
          <p:cNvPr id="3" name="Picture Placeholder 2"/>
          <p:cNvSpPr>
            <a:spLocks noGrp="1" noChangeAspect="1"/>
          </p:cNvSpPr>
          <p:nvPr>
            <p:ph type="pic" idx="1"/>
          </p:nvPr>
        </p:nvSpPr>
        <p:spPr>
          <a:xfrm>
            <a:off x="839788" y="987425"/>
            <a:ext cx="10515600" cy="337973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e-IL" smtClean="0"/>
              <a:t>לחץ על הסמל כדי להוסיף תמונה</a:t>
            </a:r>
            <a:endParaRPr lang="en-US" dirty="0"/>
          </a:p>
        </p:txBody>
      </p:sp>
      <p:sp>
        <p:nvSpPr>
          <p:cNvPr id="4" name="Text Placeholder 3"/>
          <p:cNvSpPr>
            <a:spLocks noGrp="1"/>
          </p:cNvSpPr>
          <p:nvPr>
            <p:ph type="body" sz="half" idx="2"/>
          </p:nvPr>
        </p:nvSpPr>
        <p:spPr>
          <a:xfrm>
            <a:off x="839788" y="5186516"/>
            <a:ext cx="10514012" cy="682472"/>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Date Placeholder 4"/>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01DBEB0F-C1FC-4073-8EDD-9FBE7D64F643}" type="slidenum">
              <a:rPr lang="he-IL" smtClean="0"/>
              <a:t>‹#›</a:t>
            </a:fld>
            <a:endParaRPr lang="he-IL"/>
          </a:p>
        </p:txBody>
      </p:sp>
    </p:spTree>
    <p:extLst>
      <p:ext uri="{BB962C8B-B14F-4D97-AF65-F5344CB8AC3E}">
        <p14:creationId xmlns:p14="http://schemas.microsoft.com/office/powerpoint/2010/main" val="1267344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כותרת וכיתוב">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3534344"/>
          </a:xfrm>
        </p:spPr>
        <p:txBody>
          <a:bodyPr anchor="ctr"/>
          <a:lstStyle>
            <a:lvl1pPr>
              <a:defRPr sz="3200"/>
            </a:lvl1pPr>
          </a:lstStyle>
          <a:p>
            <a:r>
              <a:rPr lang="he-IL" smtClean="0"/>
              <a:t>לחץ כדי לערוך סגנון כותרת של תבנית בסיס</a:t>
            </a:r>
            <a:endParaRPr lang="en-US" dirty="0"/>
          </a:p>
        </p:txBody>
      </p:sp>
      <p:sp>
        <p:nvSpPr>
          <p:cNvPr id="4" name="Text Placeholder 3"/>
          <p:cNvSpPr>
            <a:spLocks noGrp="1"/>
          </p:cNvSpPr>
          <p:nvPr>
            <p:ph type="body" sz="half" idx="2"/>
          </p:nvPr>
        </p:nvSpPr>
        <p:spPr>
          <a:xfrm>
            <a:off x="839788" y="4489399"/>
            <a:ext cx="10514012" cy="1501826"/>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Date Placeholder 4"/>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01DBEB0F-C1FC-4073-8EDD-9FBE7D64F643}" type="slidenum">
              <a:rPr lang="he-IL" smtClean="0"/>
              <a:t>‹#›</a:t>
            </a:fld>
            <a:endParaRPr lang="he-IL"/>
          </a:p>
        </p:txBody>
      </p:sp>
    </p:spTree>
    <p:extLst>
      <p:ext uri="{BB962C8B-B14F-4D97-AF65-F5344CB8AC3E}">
        <p14:creationId xmlns:p14="http://schemas.microsoft.com/office/powerpoint/2010/main" val="323390151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ציטוט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1446212" y="365125"/>
            <a:ext cx="9302752" cy="2992904"/>
          </a:xfrm>
        </p:spPr>
        <p:txBody>
          <a:bodyPr anchor="ctr"/>
          <a:lstStyle>
            <a:lvl1pPr>
              <a:defRPr sz="4400"/>
            </a:lvl1pPr>
          </a:lstStyle>
          <a:p>
            <a:r>
              <a:rPr lang="he-IL" smtClean="0"/>
              <a:t>לחץ כדי לערוך סגנון כותרת של תבנית בסיס</a:t>
            </a:r>
            <a:endParaRPr lang="en-US" dirty="0"/>
          </a:p>
        </p:txBody>
      </p:sp>
      <p:sp>
        <p:nvSpPr>
          <p:cNvPr id="12" name="Text Placeholder 3"/>
          <p:cNvSpPr>
            <a:spLocks noGrp="1"/>
          </p:cNvSpPr>
          <p:nvPr>
            <p:ph type="body" sz="half" idx="13"/>
          </p:nvPr>
        </p:nvSpPr>
        <p:spPr>
          <a:xfrm>
            <a:off x="1720644" y="3365557"/>
            <a:ext cx="875229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4" name="Text Placeholder 3"/>
          <p:cNvSpPr>
            <a:spLocks noGrp="1"/>
          </p:cNvSpPr>
          <p:nvPr>
            <p:ph type="body" sz="half" idx="2"/>
          </p:nvPr>
        </p:nvSpPr>
        <p:spPr>
          <a:xfrm>
            <a:off x="838200" y="4501729"/>
            <a:ext cx="10512424" cy="1489496"/>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Date Placeholder 4"/>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01DBEB0F-C1FC-4073-8EDD-9FBE7D64F643}" type="slidenum">
              <a:rPr lang="he-IL" smtClean="0"/>
              <a:t>‹#›</a:t>
            </a:fld>
            <a:endParaRPr lang="he-IL"/>
          </a:p>
        </p:txBody>
      </p:sp>
      <p:sp>
        <p:nvSpPr>
          <p:cNvPr id="9" name="TextBox 8"/>
          <p:cNvSpPr txBox="1"/>
          <p:nvPr/>
        </p:nvSpPr>
        <p:spPr>
          <a:xfrm>
            <a:off x="1111044" y="7868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437812"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2131001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כרטיס שם">
    <p:spTree>
      <p:nvGrpSpPr>
        <p:cNvPr id="1" name=""/>
        <p:cNvGrpSpPr/>
        <p:nvPr/>
      </p:nvGrpSpPr>
      <p:grpSpPr>
        <a:xfrm>
          <a:off x="0" y="0"/>
          <a:ext cx="0" cy="0"/>
          <a:chOff x="0" y="0"/>
          <a:chExt cx="0" cy="0"/>
        </a:xfrm>
      </p:grpSpPr>
      <p:sp>
        <p:nvSpPr>
          <p:cNvPr id="2" name="Title 1"/>
          <p:cNvSpPr>
            <a:spLocks noGrp="1"/>
          </p:cNvSpPr>
          <p:nvPr>
            <p:ph type="title"/>
          </p:nvPr>
        </p:nvSpPr>
        <p:spPr>
          <a:xfrm>
            <a:off x="839788" y="2326967"/>
            <a:ext cx="10515600" cy="2511835"/>
          </a:xfrm>
        </p:spPr>
        <p:txBody>
          <a:bodyPr anchor="b">
            <a:normAutofit/>
          </a:bodyPr>
          <a:lstStyle>
            <a:lvl1pPr>
              <a:defRPr sz="5400"/>
            </a:lvl1pPr>
          </a:lstStyle>
          <a:p>
            <a:r>
              <a:rPr lang="he-IL" smtClean="0"/>
              <a:t>לחץ כדי לערוך סגנון כותרת של תבנית בסיס</a:t>
            </a:r>
            <a:endParaRPr lang="en-US" dirty="0"/>
          </a:p>
        </p:txBody>
      </p:sp>
      <p:sp>
        <p:nvSpPr>
          <p:cNvPr id="4" name="Text Placeholder 3"/>
          <p:cNvSpPr>
            <a:spLocks noGrp="1"/>
          </p:cNvSpPr>
          <p:nvPr>
            <p:ph type="body" sz="half" idx="2"/>
          </p:nvPr>
        </p:nvSpPr>
        <p:spPr>
          <a:xfrm>
            <a:off x="839788" y="4850581"/>
            <a:ext cx="10514012" cy="1140644"/>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Date Placeholder 4"/>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01DBEB0F-C1FC-4073-8EDD-9FBE7D64F643}" type="slidenum">
              <a:rPr lang="he-IL" smtClean="0"/>
              <a:t>‹#›</a:t>
            </a:fld>
            <a:endParaRPr lang="he-IL"/>
          </a:p>
        </p:txBody>
      </p:sp>
    </p:spTree>
    <p:extLst>
      <p:ext uri="{BB962C8B-B14F-4D97-AF65-F5344CB8AC3E}">
        <p14:creationId xmlns:p14="http://schemas.microsoft.com/office/powerpoint/2010/main" val="37436926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עמודות">
    <p:spTree>
      <p:nvGrpSpPr>
        <p:cNvPr id="1" name=""/>
        <p:cNvGrpSpPr/>
        <p:nvPr/>
      </p:nvGrpSpPr>
      <p:grpSpPr>
        <a:xfrm>
          <a:off x="0" y="0"/>
          <a:ext cx="0" cy="0"/>
          <a:chOff x="0" y="0"/>
          <a:chExt cx="0" cy="0"/>
        </a:xfrm>
      </p:grpSpPr>
      <p:sp>
        <p:nvSpPr>
          <p:cNvPr id="15" name="Title 1"/>
          <p:cNvSpPr>
            <a:spLocks noGrp="1"/>
          </p:cNvSpPr>
          <p:nvPr>
            <p:ph type="title"/>
          </p:nvPr>
        </p:nvSpPr>
        <p:spPr>
          <a:xfrm>
            <a:off x="838200" y="365125"/>
            <a:ext cx="10515600" cy="1325563"/>
          </a:xfrm>
        </p:spPr>
        <p:txBody>
          <a:bodyPr/>
          <a:lstStyle/>
          <a:p>
            <a:r>
              <a:rPr lang="he-IL" smtClean="0"/>
              <a:t>לחץ כדי לערוך סגנון כותרת של תבנית בסיס</a:t>
            </a:r>
            <a:endParaRPr lang="en-US" dirty="0"/>
          </a:p>
        </p:txBody>
      </p:sp>
      <p:sp>
        <p:nvSpPr>
          <p:cNvPr id="7" name="Text Placeholder 2"/>
          <p:cNvSpPr>
            <a:spLocks noGrp="1"/>
          </p:cNvSpPr>
          <p:nvPr>
            <p:ph type="body" idx="1"/>
          </p:nvPr>
        </p:nvSpPr>
        <p:spPr>
          <a:xfrm>
            <a:off x="1337282" y="1885950"/>
            <a:ext cx="2946866" cy="576262"/>
          </a:xfrm>
        </p:spPr>
        <p:txBody>
          <a:bodyPr anchor="b">
            <a:noAutofit/>
          </a:bodyPr>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8" name="Text Placeholder 3"/>
          <p:cNvSpPr>
            <a:spLocks noGrp="1"/>
          </p:cNvSpPr>
          <p:nvPr>
            <p:ph type="body" sz="half" idx="15"/>
          </p:nvPr>
        </p:nvSpPr>
        <p:spPr>
          <a:xfrm>
            <a:off x="1356798" y="257175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9" name="Text Placeholder 4"/>
          <p:cNvSpPr>
            <a:spLocks noGrp="1"/>
          </p:cNvSpPr>
          <p:nvPr>
            <p:ph type="body" sz="quarter" idx="3"/>
          </p:nvPr>
        </p:nvSpPr>
        <p:spPr>
          <a:xfrm>
            <a:off x="4587994" y="1885950"/>
            <a:ext cx="2936241" cy="576262"/>
          </a:xfrm>
        </p:spPr>
        <p:txBody>
          <a:bodyPr vert="horz" lIns="91440" tIns="45720" rIns="91440" bIns="45720" rtlCol="0" anchor="b">
            <a:no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he-IL" smtClean="0"/>
              <a:t>לחץ כדי לערוך סגנונות טקסט של תבנית בסיס</a:t>
            </a:r>
          </a:p>
        </p:txBody>
      </p:sp>
      <p:sp>
        <p:nvSpPr>
          <p:cNvPr id="10" name="Text Placeholder 3"/>
          <p:cNvSpPr>
            <a:spLocks noGrp="1"/>
          </p:cNvSpPr>
          <p:nvPr>
            <p:ph type="body" sz="half" idx="16"/>
          </p:nvPr>
        </p:nvSpPr>
        <p:spPr>
          <a:xfrm>
            <a:off x="4577441" y="257175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11" name="Text Placeholder 4"/>
          <p:cNvSpPr>
            <a:spLocks noGrp="1"/>
          </p:cNvSpPr>
          <p:nvPr>
            <p:ph type="body" sz="quarter" idx="13"/>
          </p:nvPr>
        </p:nvSpPr>
        <p:spPr>
          <a:xfrm>
            <a:off x="7829035" y="1885950"/>
            <a:ext cx="2932113" cy="576262"/>
          </a:xfrm>
        </p:spPr>
        <p:txBody>
          <a:bodyPr vert="horz" lIns="91440" tIns="45720" rIns="91440" bIns="45720" rtlCol="0" anchor="b">
            <a:noAutofit/>
          </a:bodyPr>
          <a:lstStyle>
            <a:lvl1pPr>
              <a:buNone/>
              <a:defRPr lang="en-US" sz="2400" b="0" dirty="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he-IL" smtClean="0"/>
              <a:t>לחץ כדי לערוך סגנונות טקסט של תבנית בסיס</a:t>
            </a:r>
          </a:p>
        </p:txBody>
      </p:sp>
      <p:sp>
        <p:nvSpPr>
          <p:cNvPr id="12" name="Text Placeholder 3"/>
          <p:cNvSpPr>
            <a:spLocks noGrp="1"/>
          </p:cNvSpPr>
          <p:nvPr>
            <p:ph type="body" sz="half" idx="17"/>
          </p:nvPr>
        </p:nvSpPr>
        <p:spPr>
          <a:xfrm>
            <a:off x="7829035" y="257175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3" name="Date Placeholder 2"/>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01DBEB0F-C1FC-4073-8EDD-9FBE7D64F643}" type="slidenum">
              <a:rPr lang="he-IL" smtClean="0"/>
              <a:t>‹#›</a:t>
            </a:fld>
            <a:endParaRPr lang="he-IL"/>
          </a:p>
        </p:txBody>
      </p:sp>
    </p:spTree>
    <p:extLst>
      <p:ext uri="{BB962C8B-B14F-4D97-AF65-F5344CB8AC3E}">
        <p14:creationId xmlns:p14="http://schemas.microsoft.com/office/powerpoint/2010/main" val="16850167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עמודת 3 תמונות">
    <p:spTree>
      <p:nvGrpSpPr>
        <p:cNvPr id="1" name=""/>
        <p:cNvGrpSpPr/>
        <p:nvPr/>
      </p:nvGrpSpPr>
      <p:grpSpPr>
        <a:xfrm>
          <a:off x="0" y="0"/>
          <a:ext cx="0" cy="0"/>
          <a:chOff x="0" y="0"/>
          <a:chExt cx="0" cy="0"/>
        </a:xfrm>
      </p:grpSpPr>
      <p:sp>
        <p:nvSpPr>
          <p:cNvPr id="30" name="Title 1"/>
          <p:cNvSpPr>
            <a:spLocks noGrp="1"/>
          </p:cNvSpPr>
          <p:nvPr>
            <p:ph type="title"/>
          </p:nvPr>
        </p:nvSpPr>
        <p:spPr>
          <a:xfrm>
            <a:off x="838200" y="365125"/>
            <a:ext cx="10515600" cy="1325563"/>
          </a:xfrm>
        </p:spPr>
        <p:txBody>
          <a:bodyPr/>
          <a:lstStyle/>
          <a:p>
            <a:r>
              <a:rPr lang="he-IL" smtClean="0"/>
              <a:t>לחץ כדי לערוך סגנון כותרת של תבנית בסיס</a:t>
            </a:r>
            <a:endParaRPr lang="en-US" dirty="0"/>
          </a:p>
        </p:txBody>
      </p:sp>
      <p:sp>
        <p:nvSpPr>
          <p:cNvPr id="19" name="Text Placeholder 2"/>
          <p:cNvSpPr>
            <a:spLocks noGrp="1"/>
          </p:cNvSpPr>
          <p:nvPr>
            <p:ph type="body" idx="1"/>
          </p:nvPr>
        </p:nvSpPr>
        <p:spPr>
          <a:xfrm>
            <a:off x="1332085" y="4297503"/>
            <a:ext cx="2940050"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20" name="Picture Placeholder 2"/>
          <p:cNvSpPr>
            <a:spLocks noGrp="1" noChangeAspect="1"/>
          </p:cNvSpPr>
          <p:nvPr>
            <p:ph type="pic" idx="15"/>
          </p:nvPr>
        </p:nvSpPr>
        <p:spPr>
          <a:xfrm>
            <a:off x="1332085" y="2256354"/>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smtClean="0"/>
              <a:t>לחץ על הסמל כדי להוסיף תמונה</a:t>
            </a:r>
            <a:endParaRPr lang="en-US" dirty="0"/>
          </a:p>
        </p:txBody>
      </p:sp>
      <p:sp>
        <p:nvSpPr>
          <p:cNvPr id="21" name="Text Placeholder 3"/>
          <p:cNvSpPr>
            <a:spLocks noGrp="1"/>
          </p:cNvSpPr>
          <p:nvPr>
            <p:ph type="body" sz="half" idx="18"/>
          </p:nvPr>
        </p:nvSpPr>
        <p:spPr>
          <a:xfrm>
            <a:off x="1332085" y="4873765"/>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22" name="Text Placeholder 4"/>
          <p:cNvSpPr>
            <a:spLocks noGrp="1"/>
          </p:cNvSpPr>
          <p:nvPr>
            <p:ph type="body" sz="quarter" idx="3"/>
          </p:nvPr>
        </p:nvSpPr>
        <p:spPr>
          <a:xfrm>
            <a:off x="4568997" y="4297503"/>
            <a:ext cx="2930525"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23" name="Picture Placeholder 2"/>
          <p:cNvSpPr>
            <a:spLocks noGrp="1" noChangeAspect="1"/>
          </p:cNvSpPr>
          <p:nvPr>
            <p:ph type="pic" idx="21"/>
          </p:nvPr>
        </p:nvSpPr>
        <p:spPr>
          <a:xfrm>
            <a:off x="4568996" y="2256354"/>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smtClean="0"/>
              <a:t>לחץ על הסמל כדי להוסיף תמונה</a:t>
            </a:r>
            <a:endParaRPr lang="en-US" dirty="0"/>
          </a:p>
        </p:txBody>
      </p:sp>
      <p:sp>
        <p:nvSpPr>
          <p:cNvPr id="24" name="Text Placeholder 3"/>
          <p:cNvSpPr>
            <a:spLocks noGrp="1"/>
          </p:cNvSpPr>
          <p:nvPr>
            <p:ph type="body" sz="half" idx="19"/>
          </p:nvPr>
        </p:nvSpPr>
        <p:spPr>
          <a:xfrm>
            <a:off x="4567644" y="4873764"/>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25" name="Text Placeholder 4"/>
          <p:cNvSpPr>
            <a:spLocks noGrp="1"/>
          </p:cNvSpPr>
          <p:nvPr>
            <p:ph type="body" sz="quarter" idx="13"/>
          </p:nvPr>
        </p:nvSpPr>
        <p:spPr>
          <a:xfrm>
            <a:off x="7804322" y="4297503"/>
            <a:ext cx="2932113" cy="576262"/>
          </a:xfrm>
        </p:spPr>
        <p:txBody>
          <a:bodyPr anchor="b">
            <a:noAutofit/>
          </a:bodyPr>
          <a:lstStyle>
            <a:lvl1pPr marL="0" indent="0">
              <a:buNone/>
              <a:defRPr sz="2400" b="0">
                <a:gradFill>
                  <a:gsLst>
                    <a:gs pos="34000">
                      <a:schemeClr val="tx1">
                        <a:lumMod val="93000"/>
                      </a:schemeClr>
                    </a:gs>
                    <a:gs pos="0">
                      <a:schemeClr val="bg1">
                        <a:lumMod val="41000"/>
                        <a:lumOff val="59000"/>
                      </a:schemeClr>
                    </a:gs>
                    <a:gs pos="100000">
                      <a:schemeClr val="tx2">
                        <a:lumMod val="0"/>
                        <a:lumOff val="100000"/>
                      </a:schemeClr>
                    </a:gs>
                  </a:gsLst>
                  <a:lin ang="4800000" scaled="0"/>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26" name="Picture Placeholder 2"/>
          <p:cNvSpPr>
            <a:spLocks noGrp="1" noChangeAspect="1"/>
          </p:cNvSpPr>
          <p:nvPr>
            <p:ph type="pic" idx="22"/>
          </p:nvPr>
        </p:nvSpPr>
        <p:spPr>
          <a:xfrm>
            <a:off x="7804321" y="2256354"/>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he-IL" smtClean="0"/>
              <a:t>לחץ על הסמל כדי להוסיף תמונה</a:t>
            </a:r>
            <a:endParaRPr lang="en-US" dirty="0"/>
          </a:p>
        </p:txBody>
      </p:sp>
      <p:sp>
        <p:nvSpPr>
          <p:cNvPr id="27" name="Text Placeholder 3"/>
          <p:cNvSpPr>
            <a:spLocks noGrp="1"/>
          </p:cNvSpPr>
          <p:nvPr>
            <p:ph type="body" sz="half" idx="20"/>
          </p:nvPr>
        </p:nvSpPr>
        <p:spPr>
          <a:xfrm>
            <a:off x="7804197" y="4873762"/>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he-IL" smtClean="0"/>
              <a:t>לחץ כדי לערוך סגנונות טקסט של תבנית בסיס</a:t>
            </a:r>
          </a:p>
        </p:txBody>
      </p:sp>
      <p:sp>
        <p:nvSpPr>
          <p:cNvPr id="3" name="Date Placeholder 2"/>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01DBEB0F-C1FC-4073-8EDD-9FBE7D64F643}" type="slidenum">
              <a:rPr lang="he-IL" smtClean="0"/>
              <a:t>‹#›</a:t>
            </a:fld>
            <a:endParaRPr lang="he-IL"/>
          </a:p>
        </p:txBody>
      </p:sp>
    </p:spTree>
    <p:extLst>
      <p:ext uri="{BB962C8B-B14F-4D97-AF65-F5344CB8AC3E}">
        <p14:creationId xmlns:p14="http://schemas.microsoft.com/office/powerpoint/2010/main" val="125119020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כותרת וטקסט אנכי">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Vertical Text Placeholder 2"/>
          <p:cNvSpPr>
            <a:spLocks noGrp="1"/>
          </p:cNvSpPr>
          <p:nvPr>
            <p:ph type="body" orient="vert" idx="1"/>
          </p:nvPr>
        </p:nvSpPr>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01DBEB0F-C1FC-4073-8EDD-9FBE7D64F643}" type="slidenum">
              <a:rPr lang="he-IL" smtClean="0"/>
              <a:t>‹#›</a:t>
            </a:fld>
            <a:endParaRPr lang="he-IL"/>
          </a:p>
        </p:txBody>
      </p:sp>
    </p:spTree>
    <p:extLst>
      <p:ext uri="{BB962C8B-B14F-4D97-AF65-F5344CB8AC3E}">
        <p14:creationId xmlns:p14="http://schemas.microsoft.com/office/powerpoint/2010/main" val="119647430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כותרת אנכית וטקסט">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he-IL" smtClean="0"/>
              <a:t>לחץ כדי לערוך סגנון כותרת של תבנית בסיס</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01DBEB0F-C1FC-4073-8EDD-9FBE7D64F643}" type="slidenum">
              <a:rPr lang="he-IL" smtClean="0"/>
              <a:t>‹#›</a:t>
            </a:fld>
            <a:endParaRPr lang="he-IL"/>
          </a:p>
        </p:txBody>
      </p:sp>
    </p:spTree>
    <p:extLst>
      <p:ext uri="{BB962C8B-B14F-4D97-AF65-F5344CB8AC3E}">
        <p14:creationId xmlns:p14="http://schemas.microsoft.com/office/powerpoint/2010/main" val="169917055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כותרת ותוכן">
    <p:spTree>
      <p:nvGrpSpPr>
        <p:cNvPr id="1" name=""/>
        <p:cNvGrpSpPr/>
        <p:nvPr/>
      </p:nvGrpSpPr>
      <p:grpSpPr>
        <a:xfrm>
          <a:off x="0" y="0"/>
          <a:ext cx="0" cy="0"/>
          <a:chOff x="0" y="0"/>
          <a:chExt cx="0" cy="0"/>
        </a:xfrm>
      </p:grpSpPr>
      <p:sp>
        <p:nvSpPr>
          <p:cNvPr id="8"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Content Placeholder 2"/>
          <p:cNvSpPr>
            <a:spLocks noGrp="1"/>
          </p:cNvSpPr>
          <p:nvPr>
            <p:ph idx="1"/>
          </p:nvPr>
        </p:nvSpPr>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01DBEB0F-C1FC-4073-8EDD-9FBE7D64F643}" type="slidenum">
              <a:rPr lang="he-IL" smtClean="0"/>
              <a:t>‹#›</a:t>
            </a:fld>
            <a:endParaRPr lang="he-IL"/>
          </a:p>
        </p:txBody>
      </p:sp>
    </p:spTree>
    <p:extLst>
      <p:ext uri="{BB962C8B-B14F-4D97-AF65-F5344CB8AC3E}">
        <p14:creationId xmlns:p14="http://schemas.microsoft.com/office/powerpoint/2010/main" val="18971593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כותרת מקטע עליונה">
    <p:spTree>
      <p:nvGrpSpPr>
        <p:cNvPr id="1" name=""/>
        <p:cNvGrpSpPr/>
        <p:nvPr/>
      </p:nvGrpSpPr>
      <p:grpSpPr>
        <a:xfrm>
          <a:off x="0" y="0"/>
          <a:ext cx="0" cy="0"/>
          <a:chOff x="0" y="0"/>
          <a:chExt cx="0" cy="0"/>
        </a:xfrm>
      </p:grpSpPr>
      <p:sp>
        <p:nvSpPr>
          <p:cNvPr id="7" name="Title 1"/>
          <p:cNvSpPr>
            <a:spLocks noGrp="1"/>
          </p:cNvSpPr>
          <p:nvPr>
            <p:ph type="ctrTitle"/>
          </p:nvPr>
        </p:nvSpPr>
        <p:spPr>
          <a:xfrm>
            <a:off x="854532" y="4464028"/>
            <a:ext cx="9144000" cy="1641490"/>
          </a:xfrm>
        </p:spPr>
        <p:txBody>
          <a:bodyPr wrap="none" anchor="t">
            <a:normAutofit/>
          </a:bodyPr>
          <a:lstStyle>
            <a:lvl1pPr algn="l">
              <a:defRPr sz="9600" b="0" spc="-300">
                <a:gradFill flip="none" rotWithShape="1">
                  <a:gsLst>
                    <a:gs pos="32000">
                      <a:schemeClr val="tx1">
                        <a:lumMod val="89000"/>
                      </a:schemeClr>
                    </a:gs>
                    <a:gs pos="0">
                      <a:schemeClr val="bg1">
                        <a:lumMod val="47000"/>
                        <a:lumOff val="53000"/>
                      </a:schemeClr>
                    </a:gs>
                    <a:gs pos="100000">
                      <a:schemeClr val="tx2">
                        <a:lumMod val="0"/>
                        <a:lumOff val="100000"/>
                      </a:schemeClr>
                    </a:gs>
                  </a:gsLst>
                  <a:lin ang="8100000" scaled="1"/>
                  <a:tileRect/>
                </a:gradFill>
                <a:effectLst>
                  <a:outerShdw blurRad="469900" dist="342900" dir="5400000" sy="-20000" rotWithShape="0">
                    <a:prstClr val="black">
                      <a:alpha val="66000"/>
                    </a:prstClr>
                  </a:outerShdw>
                </a:effectLst>
                <a:latin typeface="+mj-lt"/>
              </a:defRPr>
            </a:lvl1pPr>
          </a:lstStyle>
          <a:p>
            <a:r>
              <a:rPr lang="he-IL" smtClean="0"/>
              <a:t>לחץ כדי לערוך סגנון כותרת של תבנית בסיס</a:t>
            </a:r>
            <a:endParaRPr lang="en-US" dirty="0"/>
          </a:p>
        </p:txBody>
      </p:sp>
      <p:sp>
        <p:nvSpPr>
          <p:cNvPr id="8" name="Subtitle 2"/>
          <p:cNvSpPr>
            <a:spLocks noGrp="1"/>
          </p:cNvSpPr>
          <p:nvPr>
            <p:ph type="subTitle" idx="1"/>
          </p:nvPr>
        </p:nvSpPr>
        <p:spPr>
          <a:xfrm>
            <a:off x="854532" y="3693674"/>
            <a:ext cx="9144000" cy="754025"/>
          </a:xfrm>
        </p:spPr>
        <p:txBody>
          <a:bodyPr anchor="b">
            <a:normAutofit/>
          </a:bodyPr>
          <a:lstStyle>
            <a:lvl1pPr marL="0" indent="0" algn="l">
              <a:buNone/>
              <a:defRPr sz="3200" b="0">
                <a:gradFill flip="none" rotWithShape="1">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tileRect/>
                </a:gra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he-IL" smtClean="0"/>
              <a:t>לחץ כדי לערוך סגנון כותרת משנה של תבנית בסיס</a:t>
            </a:r>
            <a:endParaRPr lang="en-US" dirty="0"/>
          </a:p>
        </p:txBody>
      </p:sp>
      <p:sp>
        <p:nvSpPr>
          <p:cNvPr id="4" name="Date Placeholder 3"/>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5" name="Footer Placeholder 4"/>
          <p:cNvSpPr>
            <a:spLocks noGrp="1"/>
          </p:cNvSpPr>
          <p:nvPr>
            <p:ph type="ftr" sz="quarter" idx="11"/>
          </p:nvPr>
        </p:nvSpPr>
        <p:spPr/>
        <p:txBody>
          <a:bodyPr/>
          <a:lstStyle/>
          <a:p>
            <a:endParaRPr lang="he-IL"/>
          </a:p>
        </p:txBody>
      </p:sp>
      <p:sp>
        <p:nvSpPr>
          <p:cNvPr id="6" name="Slide Number Placeholder 5"/>
          <p:cNvSpPr>
            <a:spLocks noGrp="1"/>
          </p:cNvSpPr>
          <p:nvPr>
            <p:ph type="sldNum" sz="quarter" idx="12"/>
          </p:nvPr>
        </p:nvSpPr>
        <p:spPr/>
        <p:txBody>
          <a:bodyPr/>
          <a:lstStyle/>
          <a:p>
            <a:fld id="{01DBEB0F-C1FC-4073-8EDD-9FBE7D64F643}" type="slidenum">
              <a:rPr lang="he-IL" smtClean="0"/>
              <a:t>‹#›</a:t>
            </a:fld>
            <a:endParaRPr lang="he-IL"/>
          </a:p>
        </p:txBody>
      </p:sp>
    </p:spTree>
    <p:extLst>
      <p:ext uri="{BB962C8B-B14F-4D97-AF65-F5344CB8AC3E}">
        <p14:creationId xmlns:p14="http://schemas.microsoft.com/office/powerpoint/2010/main" val="12605731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שני תכנים">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Content Placeholder 2"/>
          <p:cNvSpPr>
            <a:spLocks noGrp="1"/>
          </p:cNvSpPr>
          <p:nvPr>
            <p:ph sz="half" idx="1"/>
          </p:nvPr>
        </p:nvSpPr>
        <p:spPr>
          <a:xfrm>
            <a:off x="1120000" y="1825625"/>
            <a:ext cx="5025216" cy="435133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Content Placeholder 3"/>
          <p:cNvSpPr>
            <a:spLocks noGrp="1"/>
          </p:cNvSpPr>
          <p:nvPr>
            <p:ph sz="half" idx="2"/>
          </p:nvPr>
        </p:nvSpPr>
        <p:spPr>
          <a:xfrm>
            <a:off x="6319840" y="1825625"/>
            <a:ext cx="5033960" cy="435133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5" name="Date Placeholder 4"/>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01DBEB0F-C1FC-4073-8EDD-9FBE7D64F643}" type="slidenum">
              <a:rPr lang="he-IL" smtClean="0"/>
              <a:t>‹#›</a:t>
            </a:fld>
            <a:endParaRPr lang="he-IL"/>
          </a:p>
        </p:txBody>
      </p:sp>
    </p:spTree>
    <p:extLst>
      <p:ext uri="{BB962C8B-B14F-4D97-AF65-F5344CB8AC3E}">
        <p14:creationId xmlns:p14="http://schemas.microsoft.com/office/powerpoint/2010/main" val="22198172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השוואה">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1120000" y="1681163"/>
            <a:ext cx="5025216" cy="823912"/>
          </a:xfrm>
        </p:spPr>
        <p:txBody>
          <a:bodyPr anchor="b"/>
          <a:lstStyle>
            <a:lvl1pPr marL="0" indent="0">
              <a:buNone/>
              <a:defRPr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he-IL" smtClean="0"/>
              <a:t>לחץ כדי לערוך סגנונות טקסט של תבנית בסיס</a:t>
            </a:r>
          </a:p>
        </p:txBody>
      </p:sp>
      <p:sp>
        <p:nvSpPr>
          <p:cNvPr id="4" name="Content Placeholder 3"/>
          <p:cNvSpPr>
            <a:spLocks noGrp="1"/>
          </p:cNvSpPr>
          <p:nvPr>
            <p:ph sz="half" idx="2"/>
          </p:nvPr>
        </p:nvSpPr>
        <p:spPr>
          <a:xfrm>
            <a:off x="1120000" y="2505075"/>
            <a:ext cx="5025216" cy="36845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5" name="Text Placeholder 4"/>
          <p:cNvSpPr>
            <a:spLocks noGrp="1"/>
          </p:cNvSpPr>
          <p:nvPr>
            <p:ph type="body" sz="quarter" idx="3"/>
          </p:nvPr>
        </p:nvSpPr>
        <p:spPr>
          <a:xfrm>
            <a:off x="6319840" y="1681163"/>
            <a:ext cx="5035548" cy="823912"/>
          </a:xfrm>
        </p:spPr>
        <p:txBody>
          <a:bodyPr vert="horz" lIns="91440" tIns="45720" rIns="91440" bIns="45720" rtlCol="0" anchor="b">
            <a:normAutofit/>
          </a:bodyPr>
          <a:lstStyle>
            <a:lvl1pPr>
              <a:buNone/>
              <a:defRPr lang="en-US" sz="2400" b="0">
                <a:gradFill>
                  <a:gsLst>
                    <a:gs pos="15000">
                      <a:schemeClr val="tx2"/>
                    </a:gs>
                    <a:gs pos="73000">
                      <a:schemeClr val="tx2">
                        <a:lumMod val="60000"/>
                        <a:lumOff val="40000"/>
                      </a:schemeClr>
                    </a:gs>
                    <a:gs pos="0">
                      <a:schemeClr val="tx2">
                        <a:lumMod val="90000"/>
                        <a:lumOff val="10000"/>
                      </a:schemeClr>
                    </a:gs>
                    <a:gs pos="100000">
                      <a:schemeClr val="tx2">
                        <a:lumMod val="0"/>
                        <a:lumOff val="100000"/>
                      </a:schemeClr>
                    </a:gs>
                  </a:gsLst>
                  <a:lin ang="16200000" scaled="1"/>
                </a:gradFill>
              </a:defRPr>
            </a:lvl1pPr>
          </a:lstStyle>
          <a:p>
            <a:pPr marL="0" lvl="0" indent="0">
              <a:buNone/>
            </a:pPr>
            <a:r>
              <a:rPr lang="he-IL" smtClean="0"/>
              <a:t>לחץ כדי לערוך סגנונות טקסט של תבנית בסיס</a:t>
            </a:r>
          </a:p>
        </p:txBody>
      </p:sp>
      <p:sp>
        <p:nvSpPr>
          <p:cNvPr id="6" name="Content Placeholder 5"/>
          <p:cNvSpPr>
            <a:spLocks noGrp="1"/>
          </p:cNvSpPr>
          <p:nvPr>
            <p:ph sz="quarter" idx="4"/>
          </p:nvPr>
        </p:nvSpPr>
        <p:spPr>
          <a:xfrm>
            <a:off x="6319840" y="2505075"/>
            <a:ext cx="5035548" cy="3684588"/>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7" name="Date Placeholder 6"/>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8" name="Footer Placeholder 7"/>
          <p:cNvSpPr>
            <a:spLocks noGrp="1"/>
          </p:cNvSpPr>
          <p:nvPr>
            <p:ph type="ftr" sz="quarter" idx="11"/>
          </p:nvPr>
        </p:nvSpPr>
        <p:spPr/>
        <p:txBody>
          <a:bodyPr/>
          <a:lstStyle/>
          <a:p>
            <a:endParaRPr lang="he-IL"/>
          </a:p>
        </p:txBody>
      </p:sp>
      <p:sp>
        <p:nvSpPr>
          <p:cNvPr id="9" name="Slide Number Placeholder 8"/>
          <p:cNvSpPr>
            <a:spLocks noGrp="1"/>
          </p:cNvSpPr>
          <p:nvPr>
            <p:ph type="sldNum" sz="quarter" idx="12"/>
          </p:nvPr>
        </p:nvSpPr>
        <p:spPr/>
        <p:txBody>
          <a:bodyPr/>
          <a:lstStyle/>
          <a:p>
            <a:fld id="{01DBEB0F-C1FC-4073-8EDD-9FBE7D64F643}" type="slidenum">
              <a:rPr lang="he-IL" smtClean="0"/>
              <a:t>‹#›</a:t>
            </a:fld>
            <a:endParaRPr lang="he-IL"/>
          </a:p>
        </p:txBody>
      </p:sp>
    </p:spTree>
    <p:extLst>
      <p:ext uri="{BB962C8B-B14F-4D97-AF65-F5344CB8AC3E}">
        <p14:creationId xmlns:p14="http://schemas.microsoft.com/office/powerpoint/2010/main" val="39279173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כותרת בלבד">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he-IL" smtClean="0"/>
              <a:t>לחץ כדי לערוך סגנון כותרת של תבנית בסיס</a:t>
            </a:r>
            <a:endParaRPr lang="en-US" dirty="0"/>
          </a:p>
        </p:txBody>
      </p:sp>
      <p:sp>
        <p:nvSpPr>
          <p:cNvPr id="3" name="Date Placeholder 2"/>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4" name="Footer Placeholder 3"/>
          <p:cNvSpPr>
            <a:spLocks noGrp="1"/>
          </p:cNvSpPr>
          <p:nvPr>
            <p:ph type="ftr" sz="quarter" idx="11"/>
          </p:nvPr>
        </p:nvSpPr>
        <p:spPr/>
        <p:txBody>
          <a:bodyPr/>
          <a:lstStyle/>
          <a:p>
            <a:endParaRPr lang="he-IL"/>
          </a:p>
        </p:txBody>
      </p:sp>
      <p:sp>
        <p:nvSpPr>
          <p:cNvPr id="5" name="Slide Number Placeholder 4"/>
          <p:cNvSpPr>
            <a:spLocks noGrp="1"/>
          </p:cNvSpPr>
          <p:nvPr>
            <p:ph type="sldNum" sz="quarter" idx="12"/>
          </p:nvPr>
        </p:nvSpPr>
        <p:spPr/>
        <p:txBody>
          <a:bodyPr/>
          <a:lstStyle/>
          <a:p>
            <a:fld id="{01DBEB0F-C1FC-4073-8EDD-9FBE7D64F643}" type="slidenum">
              <a:rPr lang="he-IL" smtClean="0"/>
              <a:t>‹#›</a:t>
            </a:fld>
            <a:endParaRPr lang="he-IL"/>
          </a:p>
        </p:txBody>
      </p:sp>
    </p:spTree>
    <p:extLst>
      <p:ext uri="{BB962C8B-B14F-4D97-AF65-F5344CB8AC3E}">
        <p14:creationId xmlns:p14="http://schemas.microsoft.com/office/powerpoint/2010/main" val="31632619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ריק">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3" name="Footer Placeholder 2"/>
          <p:cNvSpPr>
            <a:spLocks noGrp="1"/>
          </p:cNvSpPr>
          <p:nvPr>
            <p:ph type="ftr" sz="quarter" idx="11"/>
          </p:nvPr>
        </p:nvSpPr>
        <p:spPr/>
        <p:txBody>
          <a:bodyPr/>
          <a:lstStyle/>
          <a:p>
            <a:endParaRPr lang="he-IL"/>
          </a:p>
        </p:txBody>
      </p:sp>
      <p:sp>
        <p:nvSpPr>
          <p:cNvPr id="4" name="Slide Number Placeholder 3"/>
          <p:cNvSpPr>
            <a:spLocks noGrp="1"/>
          </p:cNvSpPr>
          <p:nvPr>
            <p:ph type="sldNum" sz="quarter" idx="12"/>
          </p:nvPr>
        </p:nvSpPr>
        <p:spPr/>
        <p:txBody>
          <a:bodyPr/>
          <a:lstStyle/>
          <a:p>
            <a:fld id="{01DBEB0F-C1FC-4073-8EDD-9FBE7D64F643}" type="slidenum">
              <a:rPr lang="he-IL" smtClean="0"/>
              <a:t>‹#›</a:t>
            </a:fld>
            <a:endParaRPr lang="he-IL"/>
          </a:p>
        </p:txBody>
      </p:sp>
    </p:spTree>
    <p:extLst>
      <p:ext uri="{BB962C8B-B14F-4D97-AF65-F5344CB8AC3E}">
        <p14:creationId xmlns:p14="http://schemas.microsoft.com/office/powerpoint/2010/main" val="28931107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תוכן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en-US" dirty="0"/>
          </a:p>
        </p:txBody>
      </p:sp>
      <p:sp>
        <p:nvSpPr>
          <p:cNvPr id="3" name="Content Placeholder 2"/>
          <p:cNvSpPr>
            <a:spLocks noGrp="1"/>
          </p:cNvSpPr>
          <p:nvPr>
            <p:ph idx="1"/>
          </p:nvPr>
        </p:nvSpPr>
        <p:spPr>
          <a:xfrm>
            <a:off x="5183188" y="987425"/>
            <a:ext cx="6172200" cy="4873625"/>
          </a:xfrm>
        </p:spPr>
        <p:txBody>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Date Placeholder 4"/>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01DBEB0F-C1FC-4073-8EDD-9FBE7D64F643}" type="slidenum">
              <a:rPr lang="he-IL" smtClean="0"/>
              <a:t>‹#›</a:t>
            </a:fld>
            <a:endParaRPr lang="he-IL"/>
          </a:p>
        </p:txBody>
      </p:sp>
    </p:spTree>
    <p:extLst>
      <p:ext uri="{BB962C8B-B14F-4D97-AF65-F5344CB8AC3E}">
        <p14:creationId xmlns:p14="http://schemas.microsoft.com/office/powerpoint/2010/main" val="40462820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תמונה עם כיתוב">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he-IL" smtClean="0"/>
              <a:t>לחץ כדי לערוך סגנון כותרת של תבנית בסיס</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he-IL" smtClean="0"/>
              <a:t>לחץ על הסמל כדי להוסיף תמונה</a:t>
            </a:r>
            <a:endParaRPr lang="en-US" dirty="0"/>
          </a:p>
        </p:txBody>
      </p:sp>
      <p:sp>
        <p:nvSpPr>
          <p:cNvPr id="4" name="Text Placeholder 3"/>
          <p:cNvSpPr>
            <a:spLocks noGrp="1"/>
          </p:cNvSpPr>
          <p:nvPr>
            <p:ph type="body" sz="half" idx="2"/>
          </p:nvPr>
        </p:nvSpPr>
        <p:spPr>
          <a:xfrm>
            <a:off x="1120000" y="2057400"/>
            <a:ext cx="3652025" cy="3811588"/>
          </a:xfrm>
        </p:spPr>
        <p:txBody>
          <a:bodyPr/>
          <a:lstStyle>
            <a:lvl1pPr marL="0" indent="0">
              <a:buNone/>
              <a:defRPr sz="1600">
                <a:gradFill>
                  <a:gsLst>
                    <a:gs pos="15000">
                      <a:schemeClr val="tx2"/>
                    </a:gs>
                    <a:gs pos="73000">
                      <a:schemeClr val="tx2">
                        <a:lumMod val="60000"/>
                        <a:lumOff val="40000"/>
                      </a:schemeClr>
                    </a:gs>
                    <a:gs pos="0">
                      <a:schemeClr val="tx1"/>
                    </a:gs>
                    <a:gs pos="100000">
                      <a:schemeClr val="tx2">
                        <a:lumMod val="0"/>
                        <a:lumOff val="100000"/>
                      </a:schemeClr>
                    </a:gs>
                  </a:gsLst>
                  <a:lin ang="16200000" scaled="1"/>
                </a:gra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he-IL" smtClean="0"/>
              <a:t>לחץ כדי לערוך סגנונות טקסט של תבנית בסיס</a:t>
            </a:r>
          </a:p>
        </p:txBody>
      </p:sp>
      <p:sp>
        <p:nvSpPr>
          <p:cNvPr id="5" name="Date Placeholder 4"/>
          <p:cNvSpPr>
            <a:spLocks noGrp="1"/>
          </p:cNvSpPr>
          <p:nvPr>
            <p:ph type="dt" sz="half" idx="10"/>
          </p:nvPr>
        </p:nvSpPr>
        <p:spPr/>
        <p:txBody>
          <a:bodyPr/>
          <a:lstStyle/>
          <a:p>
            <a:fld id="{19C8BD07-E361-4E9F-A1CE-897A4C8D87E3}" type="datetimeFigureOut">
              <a:rPr lang="he-IL" smtClean="0"/>
              <a:t>י"ג/אב/תשע"ד</a:t>
            </a:fld>
            <a:endParaRPr lang="he-IL"/>
          </a:p>
        </p:txBody>
      </p:sp>
      <p:sp>
        <p:nvSpPr>
          <p:cNvPr id="6" name="Footer Placeholder 5"/>
          <p:cNvSpPr>
            <a:spLocks noGrp="1"/>
          </p:cNvSpPr>
          <p:nvPr>
            <p:ph type="ftr" sz="quarter" idx="11"/>
          </p:nvPr>
        </p:nvSpPr>
        <p:spPr/>
        <p:txBody>
          <a:bodyPr/>
          <a:lstStyle/>
          <a:p>
            <a:endParaRPr lang="he-IL"/>
          </a:p>
        </p:txBody>
      </p:sp>
      <p:sp>
        <p:nvSpPr>
          <p:cNvPr id="7" name="Slide Number Placeholder 6"/>
          <p:cNvSpPr>
            <a:spLocks noGrp="1"/>
          </p:cNvSpPr>
          <p:nvPr>
            <p:ph type="sldNum" sz="quarter" idx="12"/>
          </p:nvPr>
        </p:nvSpPr>
        <p:spPr/>
        <p:txBody>
          <a:bodyPr/>
          <a:lstStyle/>
          <a:p>
            <a:fld id="{01DBEB0F-C1FC-4073-8EDD-9FBE7D64F643}" type="slidenum">
              <a:rPr lang="he-IL" smtClean="0"/>
              <a:t>‹#›</a:t>
            </a:fld>
            <a:endParaRPr lang="he-IL"/>
          </a:p>
        </p:txBody>
      </p:sp>
    </p:spTree>
    <p:extLst>
      <p:ext uri="{BB962C8B-B14F-4D97-AF65-F5344CB8AC3E}">
        <p14:creationId xmlns:p14="http://schemas.microsoft.com/office/powerpoint/2010/main" val="2504079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he-IL" smtClean="0"/>
              <a:t>לחץ כדי לערוך סגנון כותרת של תבנית בסיס</a:t>
            </a:r>
            <a:endParaRPr lang="en-US" dirty="0"/>
          </a:p>
        </p:txBody>
      </p:sp>
      <p:sp>
        <p:nvSpPr>
          <p:cNvPr id="3" name="Text Placeholder 2"/>
          <p:cNvSpPr>
            <a:spLocks noGrp="1"/>
          </p:cNvSpPr>
          <p:nvPr>
            <p:ph type="body" idx="1"/>
          </p:nvPr>
        </p:nvSpPr>
        <p:spPr>
          <a:xfrm>
            <a:off x="1120000" y="1825625"/>
            <a:ext cx="10233800" cy="4351338"/>
          </a:xfrm>
          <a:prstGeom prst="rect">
            <a:avLst/>
          </a:prstGeom>
        </p:spPr>
        <p:txBody>
          <a:bodyPr vert="horz" lIns="91440" tIns="45720" rIns="91440" bIns="45720" rtlCol="0">
            <a:normAutofit/>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19C8BD07-E361-4E9F-A1CE-897A4C8D87E3}" type="datetimeFigureOut">
              <a:rPr lang="he-IL" smtClean="0"/>
              <a:t>י"ג/אב/תשע"ד</a:t>
            </a:fld>
            <a:endParaRPr lang="he-IL"/>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endParaRPr lang="he-IL"/>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gradFill flip="none" rotWithShape="1">
                  <a:gsLst>
                    <a:gs pos="28000">
                      <a:schemeClr val="tx1">
                        <a:lumMod val="93000"/>
                      </a:schemeClr>
                    </a:gs>
                    <a:gs pos="0">
                      <a:schemeClr val="bg1">
                        <a:lumMod val="38000"/>
                        <a:lumOff val="62000"/>
                      </a:schemeClr>
                    </a:gs>
                    <a:gs pos="100000">
                      <a:schemeClr val="tx2">
                        <a:lumMod val="0"/>
                        <a:lumOff val="100000"/>
                      </a:schemeClr>
                    </a:gs>
                  </a:gsLst>
                  <a:lin ang="5400000" scaled="1"/>
                  <a:tileRect/>
                </a:gradFill>
              </a:defRPr>
            </a:lvl1pPr>
          </a:lstStyle>
          <a:p>
            <a:fld id="{01DBEB0F-C1FC-4073-8EDD-9FBE7D64F643}" type="slidenum">
              <a:rPr lang="he-IL" smtClean="0"/>
              <a:t>‹#›</a:t>
            </a:fld>
            <a:endParaRPr lang="he-IL"/>
          </a:p>
        </p:txBody>
      </p:sp>
    </p:spTree>
    <p:extLst>
      <p:ext uri="{BB962C8B-B14F-4D97-AF65-F5344CB8AC3E}">
        <p14:creationId xmlns:p14="http://schemas.microsoft.com/office/powerpoint/2010/main" val="433954243"/>
      </p:ext>
    </p:extLst>
  </p:cSld>
  <p:clrMap bg1="dk1" tx1="lt1" bg2="dk2" tx2="lt2" accent1="accent1" accent2="accent2" accent3="accent3" accent4="accent4" accent5="accent5" accent6="accent6" hlink="hlink" folHlink="folHlink"/>
  <p:sldLayoutIdLst>
    <p:sldLayoutId id="2147483997" r:id="rId1"/>
    <p:sldLayoutId id="2147483998" r:id="rId2"/>
    <p:sldLayoutId id="2147483999" r:id="rId3"/>
    <p:sldLayoutId id="2147484000" r:id="rId4"/>
    <p:sldLayoutId id="2147484001" r:id="rId5"/>
    <p:sldLayoutId id="2147484002" r:id="rId6"/>
    <p:sldLayoutId id="2147484003" r:id="rId7"/>
    <p:sldLayoutId id="2147484004" r:id="rId8"/>
    <p:sldLayoutId id="2147484005" r:id="rId9"/>
    <p:sldLayoutId id="2147484006" r:id="rId10"/>
    <p:sldLayoutId id="2147484007" r:id="rId11"/>
    <p:sldLayoutId id="2147484008" r:id="rId12"/>
    <p:sldLayoutId id="2147484009" r:id="rId13"/>
    <p:sldLayoutId id="2147484010" r:id="rId14"/>
    <p:sldLayoutId id="2147484011" r:id="rId15"/>
    <p:sldLayoutId id="2147484012" r:id="rId16"/>
    <p:sldLayoutId id="2147484013" r:id="rId17"/>
  </p:sldLayoutIdLst>
  <p:txStyles>
    <p:titleStyle>
      <a:lvl1pPr algn="l" defTabSz="914400" rtl="1" eaLnBrk="1" latinLnBrk="0" hangingPunct="1">
        <a:lnSpc>
          <a:spcPct val="90000"/>
        </a:lnSpc>
        <a:spcBef>
          <a:spcPct val="0"/>
        </a:spcBef>
        <a:buNone/>
        <a:defRPr sz="5400" b="0" kern="1200">
          <a:gradFill flip="none" rotWithShape="1">
            <a:gsLst>
              <a:gs pos="28000">
                <a:schemeClr val="tx1">
                  <a:lumMod val="93000"/>
                </a:schemeClr>
              </a:gs>
              <a:gs pos="0">
                <a:schemeClr val="bg1">
                  <a:lumMod val="25000"/>
                  <a:lumOff val="75000"/>
                </a:schemeClr>
              </a:gs>
              <a:gs pos="100000">
                <a:schemeClr val="tx2">
                  <a:lumMod val="0"/>
                  <a:lumOff val="100000"/>
                </a:schemeClr>
              </a:gs>
            </a:gsLst>
            <a:lin ang="4800000" scaled="0"/>
            <a:tileRect/>
          </a:gradFill>
          <a:latin typeface="+mj-lt"/>
          <a:ea typeface="+mj-ea"/>
          <a:cs typeface="+mj-cs"/>
        </a:defRPr>
      </a:lvl1pPr>
    </p:titleStyle>
    <p:bodyStyle>
      <a:lvl1pPr marL="228600" indent="-228600" algn="r" defTabSz="914400" rtl="1" eaLnBrk="1" latinLnBrk="0" hangingPunct="1">
        <a:lnSpc>
          <a:spcPct val="90000"/>
        </a:lnSpc>
        <a:spcBef>
          <a:spcPts val="1000"/>
        </a:spcBef>
        <a:buFont typeface="Arial" panose="020B0604020202020204" pitchFamily="34" charset="0"/>
        <a:buChar char="•"/>
        <a:defRPr sz="2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1pPr>
      <a:lvl2pPr marL="685800" indent="-228600" algn="r" defTabSz="914400" rtl="1" eaLnBrk="1" latinLnBrk="0" hangingPunct="1">
        <a:lnSpc>
          <a:spcPct val="90000"/>
        </a:lnSpc>
        <a:spcBef>
          <a:spcPts val="500"/>
        </a:spcBef>
        <a:buFont typeface="Arial" panose="020B0604020202020204" pitchFamily="34" charset="0"/>
        <a:buChar char="•"/>
        <a:defRPr sz="24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2pPr>
      <a:lvl3pPr marL="1143000" indent="-228600" algn="r" defTabSz="914400" rtl="1" eaLnBrk="1" latinLnBrk="0" hangingPunct="1">
        <a:lnSpc>
          <a:spcPct val="90000"/>
        </a:lnSpc>
        <a:spcBef>
          <a:spcPts val="500"/>
        </a:spcBef>
        <a:buFont typeface="Arial" panose="020B0604020202020204" pitchFamily="34" charset="0"/>
        <a:buChar char="•"/>
        <a:defRPr sz="20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3pPr>
      <a:lvl4pPr marL="1600200" indent="-228600" algn="r" defTabSz="914400" rtl="1"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4pPr>
      <a:lvl5pPr marL="2057400" indent="-228600" algn="r" defTabSz="914400" rtl="1" eaLnBrk="1" latinLnBrk="0" hangingPunct="1">
        <a:lnSpc>
          <a:spcPct val="90000"/>
        </a:lnSpc>
        <a:spcBef>
          <a:spcPts val="500"/>
        </a:spcBef>
        <a:buFont typeface="Arial" panose="020B0604020202020204" pitchFamily="34" charset="0"/>
        <a:buChar char="•"/>
        <a:defRPr sz="1800" kern="1200">
          <a:gradFill>
            <a:gsLst>
              <a:gs pos="34000">
                <a:schemeClr val="tx1">
                  <a:lumMod val="93000"/>
                </a:schemeClr>
              </a:gs>
              <a:gs pos="0">
                <a:schemeClr val="bg1">
                  <a:lumMod val="25000"/>
                  <a:lumOff val="75000"/>
                </a:schemeClr>
              </a:gs>
              <a:gs pos="100000">
                <a:schemeClr val="tx2">
                  <a:lumMod val="0"/>
                  <a:lumOff val="100000"/>
                </a:schemeClr>
              </a:gs>
            </a:gsLst>
            <a:lin ang="4800000" scaled="0"/>
          </a:gradFill>
          <a:latin typeface="+mn-lt"/>
          <a:ea typeface="+mn-ea"/>
          <a:cs typeface="+mn-cs"/>
        </a:defRPr>
      </a:lvl5pPr>
      <a:lvl6pPr marL="25146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r" defTabSz="914400" rtl="1"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2.png"/><Relationship Id="rId7" Type="http://schemas.openxmlformats.org/officeDocument/2006/relationships/image" Target="../media/image45.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10" Type="http://schemas.openxmlformats.org/officeDocument/2006/relationships/image" Target="../media/image48.png"/><Relationship Id="rId4" Type="http://schemas.openxmlformats.org/officeDocument/2006/relationships/image" Target="../media/image2.png"/><Relationship Id="rId9" Type="http://schemas.openxmlformats.org/officeDocument/2006/relationships/image" Target="../media/image47.png"/></Relationships>
</file>

<file path=ppt/slides/_rels/slide11.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2.png"/><Relationship Id="rId7" Type="http://schemas.openxmlformats.org/officeDocument/2006/relationships/image" Target="../media/image5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57.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56.png"/><Relationship Id="rId5" Type="http://schemas.openxmlformats.org/officeDocument/2006/relationships/image" Target="../media/image55.png"/><Relationship Id="rId4" Type="http://schemas.openxmlformats.org/officeDocument/2006/relationships/image" Target="../media/image54.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59.png"/><Relationship Id="rId4" Type="http://schemas.openxmlformats.org/officeDocument/2006/relationships/image" Target="../media/image58.png"/></Relationships>
</file>

<file path=ppt/slides/_rels/slide14.xml.rels><?xml version="1.0" encoding="UTF-8" standalone="yes"?>
<Relationships xmlns="http://schemas.openxmlformats.org/package/2006/relationships"><Relationship Id="rId8" Type="http://schemas.openxmlformats.org/officeDocument/2006/relationships/image" Target="../media/image65.png"/><Relationship Id="rId13" Type="http://schemas.openxmlformats.org/officeDocument/2006/relationships/image" Target="../media/image69.png"/><Relationship Id="rId3" Type="http://schemas.openxmlformats.org/officeDocument/2006/relationships/image" Target="../media/image60.png"/><Relationship Id="rId7" Type="http://schemas.openxmlformats.org/officeDocument/2006/relationships/image" Target="../media/image64.png"/><Relationship Id="rId12" Type="http://schemas.openxmlformats.org/officeDocument/2006/relationships/image" Target="../media/image68.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63.png"/><Relationship Id="rId11" Type="http://schemas.openxmlformats.org/officeDocument/2006/relationships/image" Target="../media/image67.png"/><Relationship Id="rId5" Type="http://schemas.openxmlformats.org/officeDocument/2006/relationships/image" Target="../media/image62.png"/><Relationship Id="rId10" Type="http://schemas.openxmlformats.org/officeDocument/2006/relationships/image" Target="../media/image2.png"/><Relationship Id="rId4" Type="http://schemas.openxmlformats.org/officeDocument/2006/relationships/image" Target="../media/image61.png"/><Relationship Id="rId9" Type="http://schemas.openxmlformats.org/officeDocument/2006/relationships/image" Target="../media/image66.png"/></Relationships>
</file>

<file path=ppt/slides/_rels/slide15.xml.rels><?xml version="1.0" encoding="UTF-8" standalone="yes"?>
<Relationships xmlns="http://schemas.openxmlformats.org/package/2006/relationships"><Relationship Id="rId8" Type="http://schemas.openxmlformats.org/officeDocument/2006/relationships/image" Target="../media/image74.png"/><Relationship Id="rId3" Type="http://schemas.openxmlformats.org/officeDocument/2006/relationships/image" Target="../media/image2.png"/><Relationship Id="rId7" Type="http://schemas.openxmlformats.org/officeDocument/2006/relationships/image" Target="../media/image73.png"/><Relationship Id="rId12" Type="http://schemas.openxmlformats.org/officeDocument/2006/relationships/image" Target="../media/image7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72.png"/><Relationship Id="rId11" Type="http://schemas.openxmlformats.org/officeDocument/2006/relationships/image" Target="../media/image77.png"/><Relationship Id="rId5" Type="http://schemas.openxmlformats.org/officeDocument/2006/relationships/image" Target="../media/image71.png"/><Relationship Id="rId10" Type="http://schemas.openxmlformats.org/officeDocument/2006/relationships/image" Target="../media/image76.png"/><Relationship Id="rId4" Type="http://schemas.openxmlformats.org/officeDocument/2006/relationships/image" Target="../media/image70.png"/><Relationship Id="rId9" Type="http://schemas.openxmlformats.org/officeDocument/2006/relationships/image" Target="../media/image75.png"/></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79.png"/></Relationships>
</file>

<file path=ppt/slides/_rels/slide17.xml.rels><?xml version="1.0" encoding="UTF-8" standalone="yes"?>
<Relationships xmlns="http://schemas.openxmlformats.org/package/2006/relationships"><Relationship Id="rId8" Type="http://schemas.openxmlformats.org/officeDocument/2006/relationships/image" Target="../media/image86.png"/><Relationship Id="rId3" Type="http://schemas.openxmlformats.org/officeDocument/2006/relationships/image" Target="../media/image2.png"/><Relationship Id="rId7" Type="http://schemas.openxmlformats.org/officeDocument/2006/relationships/image" Target="../media/image85.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84.png"/><Relationship Id="rId5" Type="http://schemas.openxmlformats.org/officeDocument/2006/relationships/image" Target="../media/image83.png"/><Relationship Id="rId4" Type="http://schemas.openxmlformats.org/officeDocument/2006/relationships/image" Target="../media/image82.png"/><Relationship Id="rId9" Type="http://schemas.openxmlformats.org/officeDocument/2006/relationships/image" Target="../media/image87.png"/></Relationships>
</file>

<file path=ppt/slides/_rels/slide18.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2.png"/><Relationship Id="rId7" Type="http://schemas.openxmlformats.org/officeDocument/2006/relationships/image" Target="../media/image91.pn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90.png"/><Relationship Id="rId5" Type="http://schemas.openxmlformats.org/officeDocument/2006/relationships/image" Target="../media/image89.png"/><Relationship Id="rId4" Type="http://schemas.openxmlformats.org/officeDocument/2006/relationships/image" Target="../media/image88.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94.png"/><Relationship Id="rId4" Type="http://schemas.openxmlformats.org/officeDocument/2006/relationships/image" Target="../media/image9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2" Type="http://schemas.openxmlformats.org/officeDocument/2006/relationships/image" Target="../media/image9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image" Target="../media/image99.png"/><Relationship Id="rId5" Type="http://schemas.openxmlformats.org/officeDocument/2006/relationships/image" Target="../media/image98.png"/><Relationship Id="rId4" Type="http://schemas.openxmlformats.org/officeDocument/2006/relationships/image" Target="../media/image97.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01.png"/><Relationship Id="rId4" Type="http://schemas.openxmlformats.org/officeDocument/2006/relationships/image" Target="../media/image100.png"/></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104.png"/><Relationship Id="rId5" Type="http://schemas.openxmlformats.org/officeDocument/2006/relationships/image" Target="../media/image103.png"/><Relationship Id="rId4" Type="http://schemas.openxmlformats.org/officeDocument/2006/relationships/image" Target="../media/image102.png"/></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18.png"/><Relationship Id="rId13" Type="http://schemas.openxmlformats.org/officeDocument/2006/relationships/image" Target="../media/image23.png"/><Relationship Id="rId18" Type="http://schemas.openxmlformats.org/officeDocument/2006/relationships/image" Target="../media/image29.png"/><Relationship Id="rId3" Type="http://schemas.openxmlformats.org/officeDocument/2006/relationships/image" Target="../media/image14.png"/><Relationship Id="rId7" Type="http://schemas.openxmlformats.org/officeDocument/2006/relationships/image" Target="../media/image17.png"/><Relationship Id="rId12" Type="http://schemas.openxmlformats.org/officeDocument/2006/relationships/image" Target="../media/image22.png"/><Relationship Id="rId17" Type="http://schemas.openxmlformats.org/officeDocument/2006/relationships/image" Target="../media/image28.png"/><Relationship Id="rId2" Type="http://schemas.openxmlformats.org/officeDocument/2006/relationships/notesSlide" Target="../notesSlides/notesSlide7.xml"/><Relationship Id="rId16" Type="http://schemas.openxmlformats.org/officeDocument/2006/relationships/image" Target="../media/image27.png"/><Relationship Id="rId20"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24.png"/><Relationship Id="rId15" Type="http://schemas.openxmlformats.org/officeDocument/2006/relationships/image" Target="../media/image26.png"/><Relationship Id="rId10" Type="http://schemas.openxmlformats.org/officeDocument/2006/relationships/image" Target="../media/image20.png"/><Relationship Id="rId19" Type="http://schemas.openxmlformats.org/officeDocument/2006/relationships/image" Target="../media/image30.png"/><Relationship Id="rId4" Type="http://schemas.openxmlformats.org/officeDocument/2006/relationships/image" Target="../media/image2.png"/><Relationship Id="rId9" Type="http://schemas.openxmlformats.org/officeDocument/2006/relationships/image" Target="../media/image19.png"/><Relationship Id="rId14" Type="http://schemas.openxmlformats.org/officeDocument/2006/relationships/image" Target="../media/image25.png"/></Relationships>
</file>

<file path=ppt/slides/_rels/slide8.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2.png"/><Relationship Id="rId7" Type="http://schemas.openxmlformats.org/officeDocument/2006/relationships/image" Target="../media/image35.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2.png"/><Relationship Id="rId10" Type="http://schemas.openxmlformats.org/officeDocument/2006/relationships/image" Target="../media/image38.png"/><Relationship Id="rId4" Type="http://schemas.openxmlformats.org/officeDocument/2006/relationships/image" Target="../media/image33.png"/><Relationship Id="rId9" Type="http://schemas.openxmlformats.org/officeDocument/2006/relationships/image" Target="../media/image37.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41.png"/><Relationship Id="rId5" Type="http://schemas.openxmlformats.org/officeDocument/2006/relationships/image" Target="../media/image40.png"/><Relationship Id="rId4" Type="http://schemas.openxmlformats.org/officeDocument/2006/relationships/image" Target="../media/image3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49457" y="470803"/>
            <a:ext cx="4754828" cy="2123658"/>
          </a:xfrm>
          <a:prstGeom prst="rect">
            <a:avLst/>
          </a:prstGeom>
          <a:noFill/>
        </p:spPr>
        <p:txBody>
          <a:bodyPr wrap="none" rtlCol="1">
            <a:spAutoFit/>
          </a:bodyPr>
          <a:lstStyle/>
          <a:p>
            <a:pPr algn="ctr" rtl="0"/>
            <a:r>
              <a:rPr lang="en-US" sz="4400" b="1" dirty="0" smtClean="0"/>
              <a:t>Neutron Detection</a:t>
            </a:r>
          </a:p>
          <a:p>
            <a:pPr algn="ctr" rtl="0"/>
            <a:r>
              <a:rPr lang="en-US" sz="4400" b="1" dirty="0" smtClean="0"/>
              <a:t> in </a:t>
            </a:r>
          </a:p>
          <a:p>
            <a:pPr algn="ctr" rtl="0"/>
            <a:r>
              <a:rPr lang="en-US" sz="4400" b="1" dirty="0" err="1" smtClean="0"/>
              <a:t>JLab’s</a:t>
            </a:r>
            <a:r>
              <a:rPr lang="en-US" sz="4400" b="1" dirty="0" smtClean="0"/>
              <a:t> Hall B</a:t>
            </a:r>
            <a:endParaRPr lang="he-IL" sz="4400" b="1" dirty="0"/>
          </a:p>
        </p:txBody>
      </p:sp>
      <p:sp>
        <p:nvSpPr>
          <p:cNvPr id="5" name="TextBox 4"/>
          <p:cNvSpPr txBox="1"/>
          <p:nvPr/>
        </p:nvSpPr>
        <p:spPr>
          <a:xfrm>
            <a:off x="4338432" y="2894960"/>
            <a:ext cx="3776868" cy="1569660"/>
          </a:xfrm>
          <a:prstGeom prst="rect">
            <a:avLst/>
          </a:prstGeom>
          <a:noFill/>
        </p:spPr>
        <p:txBody>
          <a:bodyPr wrap="none" rtlCol="1">
            <a:spAutoFit/>
          </a:bodyPr>
          <a:lstStyle/>
          <a:p>
            <a:r>
              <a:rPr lang="en-US" sz="3200" b="1" dirty="0" smtClean="0"/>
              <a:t>Michael </a:t>
            </a:r>
            <a:r>
              <a:rPr lang="en-US" sz="3200" b="1" dirty="0" err="1" smtClean="0"/>
              <a:t>Braverman</a:t>
            </a:r>
            <a:endParaRPr lang="he-IL" sz="3200" b="1" dirty="0" smtClean="0"/>
          </a:p>
          <a:p>
            <a:pPr algn="ctr"/>
            <a:endParaRPr lang="he-IL" sz="3200" b="1" dirty="0" smtClean="0"/>
          </a:p>
          <a:p>
            <a:pPr algn="ctr" rtl="0"/>
            <a:r>
              <a:rPr lang="en-US" sz="3200" b="1" dirty="0" smtClean="0"/>
              <a:t>Tel-Aviv University</a:t>
            </a:r>
            <a:endParaRPr lang="he-IL" sz="3200" b="1" dirty="0"/>
          </a:p>
        </p:txBody>
      </p:sp>
      <p:pic>
        <p:nvPicPr>
          <p:cNvPr id="6" name="תמונה 5"/>
          <p:cNvPicPr>
            <a:picLocks noChangeAspect="1"/>
          </p:cNvPicPr>
          <p:nvPr/>
        </p:nvPicPr>
        <p:blipFill>
          <a:blip r:embed="rId3"/>
          <a:stretch>
            <a:fillRect/>
          </a:stretch>
        </p:blipFill>
        <p:spPr>
          <a:xfrm>
            <a:off x="0" y="0"/>
            <a:ext cx="3177588" cy="1612900"/>
          </a:xfrm>
          <a:prstGeom prst="rect">
            <a:avLst/>
          </a:prstGeom>
        </p:spPr>
      </p:pic>
      <p:pic>
        <p:nvPicPr>
          <p:cNvPr id="7" name="Picture 20"/>
          <p:cNvPicPr/>
          <p:nvPr/>
        </p:nvPicPr>
        <p:blipFill>
          <a:blip r:embed="rId4">
            <a:extLst>
              <a:ext uri="{28A0092B-C50C-407E-A947-70E740481C1C}">
                <a14:useLocalDpi xmlns:a14="http://schemas.microsoft.com/office/drawing/2010/main" val="0"/>
              </a:ext>
            </a:extLst>
          </a:blip>
          <a:srcRect/>
          <a:stretch>
            <a:fillRect/>
          </a:stretch>
        </p:blipFill>
        <p:spPr bwMode="auto">
          <a:xfrm>
            <a:off x="9130969" y="3289151"/>
            <a:ext cx="2122805" cy="1706245"/>
          </a:xfrm>
          <a:prstGeom prst="rect">
            <a:avLst/>
          </a:prstGeom>
          <a:noFill/>
          <a:ln>
            <a:noFill/>
          </a:ln>
        </p:spPr>
      </p:pic>
      <p:sp>
        <p:nvSpPr>
          <p:cNvPr id="2" name="מלבן 1"/>
          <p:cNvSpPr/>
          <p:nvPr/>
        </p:nvSpPr>
        <p:spPr>
          <a:xfrm>
            <a:off x="1780009" y="6334780"/>
            <a:ext cx="10520068" cy="523220"/>
          </a:xfrm>
          <a:prstGeom prst="rect">
            <a:avLst/>
          </a:prstGeom>
        </p:spPr>
        <p:txBody>
          <a:bodyPr wrap="square">
            <a:spAutoFit/>
          </a:bodyPr>
          <a:lstStyle/>
          <a:p>
            <a:pPr algn="l"/>
            <a:r>
              <a:rPr lang="en-US" sz="2800" b="1" dirty="0" smtClean="0">
                <a:solidFill>
                  <a:srgbClr val="FFFF00"/>
                </a:solidFill>
                <a:latin typeface="Times New Roman" panose="02020603050405020304" pitchFamily="18" charset="0"/>
              </a:rPr>
              <a:t>Data Mining Meeting ,  MIT ,  August  9th  2014</a:t>
            </a:r>
            <a:endParaRPr lang="he-IL" sz="2800" b="1" dirty="0">
              <a:solidFill>
                <a:srgbClr val="FFFF00"/>
              </a:solidFill>
            </a:endParaRPr>
          </a:p>
        </p:txBody>
      </p:sp>
      <p:sp>
        <p:nvSpPr>
          <p:cNvPr id="8" name="TextBox 7"/>
          <p:cNvSpPr txBox="1"/>
          <p:nvPr/>
        </p:nvSpPr>
        <p:spPr>
          <a:xfrm>
            <a:off x="136188" y="4488121"/>
            <a:ext cx="4416357" cy="1846659"/>
          </a:xfrm>
          <a:prstGeom prst="rect">
            <a:avLst/>
          </a:prstGeom>
          <a:noFill/>
        </p:spPr>
        <p:txBody>
          <a:bodyPr wrap="square" rtlCol="1">
            <a:spAutoFit/>
          </a:bodyPr>
          <a:lstStyle/>
          <a:p>
            <a:pPr algn="l" rtl="0"/>
            <a:r>
              <a:rPr lang="en-US" sz="2400" b="1" dirty="0" smtClean="0"/>
              <a:t>In Collaboration With :</a:t>
            </a:r>
          </a:p>
          <a:p>
            <a:pPr marL="285750" indent="-285750" algn="l" rtl="0">
              <a:buFont typeface="Arial" panose="020B0604020202020204" pitchFamily="34" charset="0"/>
              <a:buChar char="•"/>
            </a:pPr>
            <a:r>
              <a:rPr lang="en-US" sz="2400" b="1" dirty="0" smtClean="0"/>
              <a:t>E. </a:t>
            </a:r>
            <a:r>
              <a:rPr lang="en-US" sz="2400" b="1" dirty="0" err="1" smtClean="0"/>
              <a:t>Piasetzky</a:t>
            </a:r>
            <a:r>
              <a:rPr lang="en-US" sz="2400" b="1" dirty="0" smtClean="0"/>
              <a:t> and O. Hen (TAU)</a:t>
            </a:r>
          </a:p>
          <a:p>
            <a:pPr marL="285750" indent="-285750" algn="l" rtl="0">
              <a:buFont typeface="Arial" panose="020B0604020202020204" pitchFamily="34" charset="0"/>
              <a:buChar char="•"/>
            </a:pPr>
            <a:r>
              <a:rPr lang="en-US" sz="2400" b="1" dirty="0" smtClean="0"/>
              <a:t>L. B. Weinstein (ODU)</a:t>
            </a:r>
          </a:p>
          <a:p>
            <a:pPr marL="285750" indent="-285750" algn="l" rtl="0">
              <a:buFont typeface="Arial" panose="020B0604020202020204" pitchFamily="34" charset="0"/>
              <a:buChar char="•"/>
            </a:pPr>
            <a:r>
              <a:rPr lang="en-US" sz="2400" b="1" dirty="0" smtClean="0"/>
              <a:t>H. </a:t>
            </a:r>
            <a:r>
              <a:rPr lang="en-US" sz="2400" b="1" dirty="0" err="1" smtClean="0"/>
              <a:t>Hakobyan</a:t>
            </a:r>
            <a:r>
              <a:rPr lang="en-US" sz="2400" b="1" dirty="0" smtClean="0"/>
              <a:t> (UTSM)</a:t>
            </a:r>
          </a:p>
          <a:p>
            <a:pPr algn="l" rtl="0"/>
            <a:endParaRPr lang="he-IL" dirty="0"/>
          </a:p>
        </p:txBody>
      </p:sp>
      <p:sp>
        <p:nvSpPr>
          <p:cNvPr id="3" name="מציין מיקום של מספר שקופית 2"/>
          <p:cNvSpPr>
            <a:spLocks noGrp="1"/>
          </p:cNvSpPr>
          <p:nvPr>
            <p:ph type="sldNum" sz="quarter" idx="12"/>
          </p:nvPr>
        </p:nvSpPr>
        <p:spPr/>
        <p:txBody>
          <a:bodyPr/>
          <a:lstStyle/>
          <a:p>
            <a:fld id="{01DBEB0F-C1FC-4073-8EDD-9FBE7D64F643}" type="slidenum">
              <a:rPr lang="he-IL" smtClean="0"/>
              <a:t>1</a:t>
            </a:fld>
            <a:endParaRPr lang="he-IL" dirty="0"/>
          </a:p>
        </p:txBody>
      </p:sp>
    </p:spTree>
    <p:extLst>
      <p:ext uri="{BB962C8B-B14F-4D97-AF65-F5344CB8AC3E}">
        <p14:creationId xmlns:p14="http://schemas.microsoft.com/office/powerpoint/2010/main" val="26665688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תמונה 3"/>
          <p:cNvPicPr>
            <a:picLocks noChangeAspect="1"/>
          </p:cNvPicPr>
          <p:nvPr/>
        </p:nvPicPr>
        <p:blipFill>
          <a:blip r:embed="rId3"/>
          <a:stretch>
            <a:fillRect/>
          </a:stretch>
        </p:blipFill>
        <p:spPr>
          <a:xfrm>
            <a:off x="3276599" y="3321683"/>
            <a:ext cx="5257800" cy="847725"/>
          </a:xfrm>
          <a:prstGeom prst="rect">
            <a:avLst/>
          </a:prstGeom>
        </p:spPr>
      </p:pic>
      <p:sp>
        <p:nvSpPr>
          <p:cNvPr id="2" name="כותרת 1"/>
          <p:cNvSpPr>
            <a:spLocks noGrp="1"/>
          </p:cNvSpPr>
          <p:nvPr>
            <p:ph type="title"/>
          </p:nvPr>
        </p:nvSpPr>
        <p:spPr>
          <a:xfrm>
            <a:off x="1572126" y="226500"/>
            <a:ext cx="11181347" cy="658813"/>
          </a:xfrm>
        </p:spPr>
        <p:txBody>
          <a:bodyPr>
            <a:normAutofit/>
          </a:bodyPr>
          <a:lstStyle/>
          <a:p>
            <a:pPr rtl="0"/>
            <a:r>
              <a:rPr lang="en-US" sz="3600" b="1" dirty="0"/>
              <a:t> </a:t>
            </a:r>
            <a:r>
              <a:rPr lang="en-US" sz="3600" b="1" dirty="0" smtClean="0"/>
              <a:t>    Calibration : Path Length Correction</a:t>
            </a:r>
            <a:endParaRPr lang="he-IL" sz="3600" b="1" dirty="0"/>
          </a:p>
        </p:txBody>
      </p:sp>
      <p:sp>
        <p:nvSpPr>
          <p:cNvPr id="3" name="מציין מיקום תוכן 2"/>
          <p:cNvSpPr>
            <a:spLocks noGrp="1"/>
          </p:cNvSpPr>
          <p:nvPr>
            <p:ph idx="1"/>
          </p:nvPr>
        </p:nvSpPr>
        <p:spPr>
          <a:xfrm>
            <a:off x="0" y="885313"/>
            <a:ext cx="12192000" cy="6163187"/>
          </a:xfrm>
        </p:spPr>
        <p:txBody>
          <a:bodyPr/>
          <a:lstStyle/>
          <a:p>
            <a:pPr algn="l" rtl="0">
              <a:lnSpc>
                <a:spcPct val="100000"/>
              </a:lnSpc>
            </a:pPr>
            <a:endParaRPr lang="he-IL" dirty="0" smtClean="0"/>
          </a:p>
          <a:p>
            <a:pPr algn="l" rtl="0">
              <a:lnSpc>
                <a:spcPct val="100000"/>
              </a:lnSpc>
            </a:pPr>
            <a:r>
              <a:rPr lang="en-US" b="1" dirty="0" smtClean="0"/>
              <a:t>Each of the EC Layer’s has a different Path Length offset.</a:t>
            </a:r>
          </a:p>
          <a:p>
            <a:pPr marL="0" indent="0" algn="l" rtl="0">
              <a:lnSpc>
                <a:spcPct val="100000"/>
              </a:lnSpc>
              <a:buNone/>
            </a:pPr>
            <a:endParaRPr lang="en-US" b="1" dirty="0" smtClean="0"/>
          </a:p>
          <a:p>
            <a:pPr marL="0" indent="0" algn="l" rtl="0">
              <a:lnSpc>
                <a:spcPct val="100000"/>
              </a:lnSpc>
              <a:buNone/>
            </a:pPr>
            <a:endParaRPr lang="en-US" b="1" dirty="0" smtClean="0"/>
          </a:p>
          <a:p>
            <a:pPr marL="0" indent="0" algn="l" rtl="0">
              <a:lnSpc>
                <a:spcPct val="100000"/>
              </a:lnSpc>
              <a:buNone/>
            </a:pPr>
            <a:endParaRPr lang="en-US" dirty="0" smtClean="0"/>
          </a:p>
          <a:p>
            <a:pPr algn="l" rtl="0">
              <a:lnSpc>
                <a:spcPct val="100000"/>
              </a:lnSpc>
            </a:pPr>
            <a:endParaRPr lang="en-US" dirty="0"/>
          </a:p>
          <a:p>
            <a:pPr algn="l" rtl="0">
              <a:lnSpc>
                <a:spcPct val="100000"/>
              </a:lnSpc>
            </a:pPr>
            <a:endParaRPr lang="en-US" i="1" dirty="0" smtClean="0"/>
          </a:p>
          <a:p>
            <a:pPr algn="l" rtl="0">
              <a:lnSpc>
                <a:spcPct val="100000"/>
              </a:lnSpc>
            </a:pPr>
            <a:endParaRPr lang="en-US" dirty="0" smtClean="0"/>
          </a:p>
        </p:txBody>
      </p:sp>
      <p:cxnSp>
        <p:nvCxnSpPr>
          <p:cNvPr id="5" name="מחבר ישר 4"/>
          <p:cNvCxnSpPr/>
          <p:nvPr/>
        </p:nvCxnSpPr>
        <p:spPr>
          <a:xfrm>
            <a:off x="3962399" y="849313"/>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4"/>
          <a:stretch>
            <a:fillRect/>
          </a:stretch>
        </p:blipFill>
        <p:spPr>
          <a:xfrm>
            <a:off x="0" y="0"/>
            <a:ext cx="1815087" cy="921313"/>
          </a:xfrm>
          <a:prstGeom prst="rect">
            <a:avLst/>
          </a:prstGeom>
        </p:spPr>
      </p:pic>
      <p:sp>
        <p:nvSpPr>
          <p:cNvPr id="10" name="Rectangle 8"/>
          <p:cNvSpPr>
            <a:spLocks noChangeArrowheads="1"/>
          </p:cNvSpPr>
          <p:nvPr/>
        </p:nvSpPr>
        <p:spPr bwMode="auto">
          <a:xfrm flipV="1">
            <a:off x="1572126" y="2652500"/>
            <a:ext cx="123248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Identify </a:t>
            </a:r>
            <a:endParaRPr kumimoji="0" lang="en-US" sz="1800" b="0" i="0" u="none" strike="noStrike" cap="none" normalizeH="0" baseline="0" smtClean="0">
              <a:ln>
                <a:noFill/>
              </a:ln>
              <a:solidFill>
                <a:schemeClr val="tx1"/>
              </a:solidFill>
              <a:effectLst/>
              <a:latin typeface="Arial" panose="020B0604020202020204" pitchFamily="34" charset="0"/>
            </a:endParaRPr>
          </a:p>
        </p:txBody>
      </p:sp>
      <p:pic>
        <p:nvPicPr>
          <p:cNvPr id="25" name="תמונה 24"/>
          <p:cNvPicPr/>
          <p:nvPr/>
        </p:nvPicPr>
        <p:blipFill>
          <a:blip r:embed="rId5">
            <a:extLst>
              <a:ext uri="{28A0092B-C50C-407E-A947-70E740481C1C}">
                <a14:useLocalDpi xmlns:a14="http://schemas.microsoft.com/office/drawing/2010/main" val="0"/>
              </a:ext>
            </a:extLst>
          </a:blip>
          <a:srcRect/>
          <a:stretch>
            <a:fillRect/>
          </a:stretch>
        </p:blipFill>
        <p:spPr bwMode="auto">
          <a:xfrm>
            <a:off x="374343" y="2137569"/>
            <a:ext cx="4233192" cy="3392374"/>
          </a:xfrm>
          <a:prstGeom prst="rect">
            <a:avLst/>
          </a:prstGeom>
          <a:noFill/>
          <a:ln>
            <a:noFill/>
          </a:ln>
        </p:spPr>
      </p:pic>
      <p:pic>
        <p:nvPicPr>
          <p:cNvPr id="26" name="תמונה 25"/>
          <p:cNvPicPr/>
          <p:nvPr/>
        </p:nvPicPr>
        <p:blipFill>
          <a:blip r:embed="rId6">
            <a:extLst>
              <a:ext uri="{28A0092B-C50C-407E-A947-70E740481C1C}">
                <a14:useLocalDpi xmlns:a14="http://schemas.microsoft.com/office/drawing/2010/main" val="0"/>
              </a:ext>
            </a:extLst>
          </a:blip>
          <a:srcRect/>
          <a:stretch>
            <a:fillRect/>
          </a:stretch>
        </p:blipFill>
        <p:spPr bwMode="auto">
          <a:xfrm>
            <a:off x="3652290" y="2131500"/>
            <a:ext cx="4237456" cy="3396343"/>
          </a:xfrm>
          <a:prstGeom prst="rect">
            <a:avLst/>
          </a:prstGeom>
          <a:noFill/>
          <a:ln>
            <a:noFill/>
          </a:ln>
        </p:spPr>
      </p:pic>
      <p:pic>
        <p:nvPicPr>
          <p:cNvPr id="27" name="תמונה 26"/>
          <p:cNvPicPr/>
          <p:nvPr/>
        </p:nvPicPr>
        <p:blipFill>
          <a:blip r:embed="rId7">
            <a:extLst>
              <a:ext uri="{28A0092B-C50C-407E-A947-70E740481C1C}">
                <a14:useLocalDpi xmlns:a14="http://schemas.microsoft.com/office/drawing/2010/main" val="0"/>
              </a:ext>
            </a:extLst>
          </a:blip>
          <a:srcRect/>
          <a:stretch>
            <a:fillRect/>
          </a:stretch>
        </p:blipFill>
        <p:spPr bwMode="auto">
          <a:xfrm>
            <a:off x="7102213" y="2133600"/>
            <a:ext cx="4714489" cy="3396343"/>
          </a:xfrm>
          <a:prstGeom prst="rect">
            <a:avLst/>
          </a:prstGeom>
          <a:noFill/>
          <a:ln>
            <a:noFill/>
          </a:ln>
        </p:spPr>
      </p:pic>
      <p:cxnSp>
        <p:nvCxnSpPr>
          <p:cNvPr id="22" name="מחבר ישר 21"/>
          <p:cNvCxnSpPr/>
          <p:nvPr/>
        </p:nvCxnSpPr>
        <p:spPr>
          <a:xfrm>
            <a:off x="9543756" y="2914110"/>
            <a:ext cx="17417" cy="219456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1" name="מחבר חץ ישר 30"/>
          <p:cNvCxnSpPr/>
          <p:nvPr/>
        </p:nvCxnSpPr>
        <p:spPr>
          <a:xfrm flipV="1">
            <a:off x="9275136" y="4139586"/>
            <a:ext cx="270716" cy="1"/>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7" name="מחבר ישר 6"/>
          <p:cNvCxnSpPr/>
          <p:nvPr/>
        </p:nvCxnSpPr>
        <p:spPr>
          <a:xfrm>
            <a:off x="5784802" y="2785031"/>
            <a:ext cx="17417" cy="219456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3" name="מחבר חץ ישר 12"/>
          <p:cNvCxnSpPr/>
          <p:nvPr/>
        </p:nvCxnSpPr>
        <p:spPr>
          <a:xfrm>
            <a:off x="5793511" y="4111040"/>
            <a:ext cx="142945" cy="0"/>
          </a:xfrm>
          <a:prstGeom prst="straightConnector1">
            <a:avLst/>
          </a:prstGeom>
          <a:ln>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pic>
        <p:nvPicPr>
          <p:cNvPr id="6" name="תמונה 5"/>
          <p:cNvPicPr>
            <a:picLocks noChangeAspect="1"/>
          </p:cNvPicPr>
          <p:nvPr/>
        </p:nvPicPr>
        <p:blipFill>
          <a:blip r:embed="rId8"/>
          <a:stretch>
            <a:fillRect/>
          </a:stretch>
        </p:blipFill>
        <p:spPr>
          <a:xfrm>
            <a:off x="733568" y="5740335"/>
            <a:ext cx="3143250" cy="466725"/>
          </a:xfrm>
          <a:prstGeom prst="rect">
            <a:avLst/>
          </a:prstGeom>
        </p:spPr>
      </p:pic>
      <p:pic>
        <p:nvPicPr>
          <p:cNvPr id="8" name="תמונה 7"/>
          <p:cNvPicPr>
            <a:picLocks noChangeAspect="1"/>
          </p:cNvPicPr>
          <p:nvPr/>
        </p:nvPicPr>
        <p:blipFill>
          <a:blip r:embed="rId9"/>
          <a:stretch>
            <a:fillRect/>
          </a:stretch>
        </p:blipFill>
        <p:spPr>
          <a:xfrm>
            <a:off x="4153408" y="5749859"/>
            <a:ext cx="3133725" cy="447675"/>
          </a:xfrm>
          <a:prstGeom prst="rect">
            <a:avLst/>
          </a:prstGeom>
        </p:spPr>
      </p:pic>
      <p:pic>
        <p:nvPicPr>
          <p:cNvPr id="11" name="תמונה 10"/>
          <p:cNvPicPr>
            <a:picLocks noChangeAspect="1"/>
          </p:cNvPicPr>
          <p:nvPr/>
        </p:nvPicPr>
        <p:blipFill>
          <a:blip r:embed="rId10"/>
          <a:stretch>
            <a:fillRect/>
          </a:stretch>
        </p:blipFill>
        <p:spPr>
          <a:xfrm>
            <a:off x="7589123" y="5719931"/>
            <a:ext cx="3495675" cy="466725"/>
          </a:xfrm>
          <a:prstGeom prst="rect">
            <a:avLst/>
          </a:prstGeom>
        </p:spPr>
      </p:pic>
      <p:sp>
        <p:nvSpPr>
          <p:cNvPr id="12" name="מציין מיקום של מספר שקופית 11"/>
          <p:cNvSpPr>
            <a:spLocks noGrp="1"/>
          </p:cNvSpPr>
          <p:nvPr>
            <p:ph type="sldNum" sz="quarter" idx="12"/>
          </p:nvPr>
        </p:nvSpPr>
        <p:spPr/>
        <p:txBody>
          <a:bodyPr/>
          <a:lstStyle/>
          <a:p>
            <a:fld id="{01DBEB0F-C1FC-4073-8EDD-9FBE7D64F643}" type="slidenum">
              <a:rPr lang="he-IL" smtClean="0"/>
              <a:t>10</a:t>
            </a:fld>
            <a:endParaRPr lang="he-IL"/>
          </a:p>
        </p:txBody>
      </p:sp>
    </p:spTree>
    <p:extLst>
      <p:ext uri="{BB962C8B-B14F-4D97-AF65-F5344CB8AC3E}">
        <p14:creationId xmlns:p14="http://schemas.microsoft.com/office/powerpoint/2010/main" val="28486612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circle(in)">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circle(in)">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Effect transition="in" filter="circle(in)">
                                      <p:cBhvr>
                                        <p:cTn id="17" dur="500"/>
                                        <p:tgtEl>
                                          <p:spTgt spid="27"/>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31"/>
                                        </p:tgtEl>
                                        <p:attrNameLst>
                                          <p:attrName>style.visibility</p:attrName>
                                        </p:attrNameLst>
                                      </p:cBhvr>
                                      <p:to>
                                        <p:strVal val="visible"/>
                                      </p:to>
                                    </p:set>
                                    <p:animEffect transition="in" filter="fade">
                                      <p:cBhvr>
                                        <p:cTn id="21" dur="500"/>
                                        <p:tgtEl>
                                          <p:spTgt spid="31"/>
                                        </p:tgtEl>
                                      </p:cBhvr>
                                    </p:animEffect>
                                  </p:childTnLst>
                                </p:cTn>
                              </p:par>
                              <p:par>
                                <p:cTn id="22" presetID="10"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500"/>
                                        <p:tgtEl>
                                          <p:spTgt spid="13"/>
                                        </p:tgtEl>
                                      </p:cBhvr>
                                    </p:animEffect>
                                  </p:childTnLst>
                                </p:cTn>
                              </p:par>
                              <p:par>
                                <p:cTn id="25" presetID="10" presetClass="entr" presetSubtype="0" fill="hold" nodeType="with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par>
                                <p:cTn id="28" presetID="10" presetClass="entr" presetSubtype="0" fill="hold"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childTnLst>
                          </p:cTn>
                        </p:par>
                      </p:childTnLst>
                    </p:cTn>
                  </p:par>
                  <p:par>
                    <p:cTn id="31" fill="hold">
                      <p:stCondLst>
                        <p:cond delay="indefinite"/>
                      </p:stCondLst>
                      <p:childTnLst>
                        <p:par>
                          <p:cTn id="32" fill="hold">
                            <p:stCondLst>
                              <p:cond delay="0"/>
                            </p:stCondLst>
                            <p:childTnLst>
                              <p:par>
                                <p:cTn id="33" presetID="21" presetClass="entr" presetSubtype="1" fill="hold" nodeType="click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wheel(1)">
                                      <p:cBhvr>
                                        <p:cTn id="35" dur="1000"/>
                                        <p:tgtEl>
                                          <p:spTgt spid="11"/>
                                        </p:tgtEl>
                                      </p:cBhvr>
                                    </p:animEffect>
                                  </p:childTnLst>
                                </p:cTn>
                              </p:par>
                              <p:par>
                                <p:cTn id="36" presetID="21" presetClass="entr" presetSubtype="1" fill="hold" nodeType="withEffect">
                                  <p:stCondLst>
                                    <p:cond delay="0"/>
                                  </p:stCondLst>
                                  <p:childTnLst>
                                    <p:set>
                                      <p:cBhvr>
                                        <p:cTn id="37" dur="1" fill="hold">
                                          <p:stCondLst>
                                            <p:cond delay="0"/>
                                          </p:stCondLst>
                                        </p:cTn>
                                        <p:tgtEl>
                                          <p:spTgt spid="8"/>
                                        </p:tgtEl>
                                        <p:attrNameLst>
                                          <p:attrName>style.visibility</p:attrName>
                                        </p:attrNameLst>
                                      </p:cBhvr>
                                      <p:to>
                                        <p:strVal val="visible"/>
                                      </p:to>
                                    </p:set>
                                    <p:animEffect transition="in" filter="wheel(1)">
                                      <p:cBhvr>
                                        <p:cTn id="38" dur="1000"/>
                                        <p:tgtEl>
                                          <p:spTgt spid="8"/>
                                        </p:tgtEl>
                                      </p:cBhvr>
                                    </p:animEffect>
                                  </p:childTnLst>
                                </p:cTn>
                              </p:par>
                              <p:par>
                                <p:cTn id="39" presetID="21" presetClass="entr" presetSubtype="1" fill="hold" nodeType="with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wheel(1)">
                                      <p:cBhvr>
                                        <p:cTn id="4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72126" y="226500"/>
            <a:ext cx="11181347" cy="658813"/>
          </a:xfrm>
        </p:spPr>
        <p:txBody>
          <a:bodyPr>
            <a:normAutofit/>
          </a:bodyPr>
          <a:lstStyle/>
          <a:p>
            <a:pPr rtl="0"/>
            <a:r>
              <a:rPr lang="en-US" sz="3600" b="1" dirty="0"/>
              <a:t> </a:t>
            </a:r>
            <a:r>
              <a:rPr lang="en-US" sz="3600" b="1" dirty="0" smtClean="0"/>
              <a:t>    Calibration : Path Length Correction</a:t>
            </a:r>
            <a:endParaRPr lang="he-IL" sz="3600" b="1" dirty="0"/>
          </a:p>
        </p:txBody>
      </p:sp>
      <p:sp>
        <p:nvSpPr>
          <p:cNvPr id="3" name="מציין מיקום תוכן 2"/>
          <p:cNvSpPr>
            <a:spLocks noGrp="1"/>
          </p:cNvSpPr>
          <p:nvPr>
            <p:ph idx="1"/>
          </p:nvPr>
        </p:nvSpPr>
        <p:spPr>
          <a:xfrm>
            <a:off x="0" y="849313"/>
            <a:ext cx="12192000" cy="6163187"/>
          </a:xfrm>
        </p:spPr>
        <p:txBody>
          <a:bodyPr/>
          <a:lstStyle/>
          <a:p>
            <a:pPr algn="l" rtl="0">
              <a:lnSpc>
                <a:spcPct val="100000"/>
              </a:lnSpc>
            </a:pPr>
            <a:endParaRPr lang="he-IL" dirty="0" smtClean="0"/>
          </a:p>
          <a:p>
            <a:pPr algn="l" rtl="0">
              <a:lnSpc>
                <a:spcPct val="100000"/>
              </a:lnSpc>
            </a:pPr>
            <a:r>
              <a:rPr lang="en-US" b="1" dirty="0" smtClean="0"/>
              <a:t>Applying the Path length offset correction to each layer we got the following improvement in the momentum readings :</a:t>
            </a:r>
          </a:p>
          <a:p>
            <a:pPr marL="0" indent="0" algn="l" rtl="0">
              <a:lnSpc>
                <a:spcPct val="100000"/>
              </a:lnSpc>
              <a:buNone/>
            </a:pPr>
            <a:endParaRPr lang="en-US" b="1" dirty="0" smtClean="0"/>
          </a:p>
          <a:p>
            <a:pPr marL="0" indent="0" algn="l" rtl="0">
              <a:lnSpc>
                <a:spcPct val="100000"/>
              </a:lnSpc>
              <a:buNone/>
            </a:pPr>
            <a:endParaRPr lang="en-US" b="1" dirty="0" smtClean="0"/>
          </a:p>
          <a:p>
            <a:pPr marL="0" indent="0" algn="l" rtl="0">
              <a:lnSpc>
                <a:spcPct val="100000"/>
              </a:lnSpc>
              <a:buNone/>
            </a:pPr>
            <a:endParaRPr lang="en-US" dirty="0" smtClean="0"/>
          </a:p>
          <a:p>
            <a:pPr algn="l" rtl="0">
              <a:lnSpc>
                <a:spcPct val="100000"/>
              </a:lnSpc>
            </a:pPr>
            <a:endParaRPr lang="en-US" dirty="0"/>
          </a:p>
          <a:p>
            <a:pPr algn="l" rtl="0">
              <a:lnSpc>
                <a:spcPct val="100000"/>
              </a:lnSpc>
            </a:pPr>
            <a:endParaRPr lang="en-US" i="1" dirty="0" smtClean="0"/>
          </a:p>
          <a:p>
            <a:pPr algn="l" rtl="0">
              <a:lnSpc>
                <a:spcPct val="100000"/>
              </a:lnSpc>
            </a:pPr>
            <a:endParaRPr lang="en-US" dirty="0" smtClean="0"/>
          </a:p>
        </p:txBody>
      </p:sp>
      <p:cxnSp>
        <p:nvCxnSpPr>
          <p:cNvPr id="5" name="מחבר ישר 4"/>
          <p:cNvCxnSpPr/>
          <p:nvPr/>
        </p:nvCxnSpPr>
        <p:spPr>
          <a:xfrm>
            <a:off x="3962399" y="849313"/>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3"/>
          <a:stretch>
            <a:fillRect/>
          </a:stretch>
        </p:blipFill>
        <p:spPr>
          <a:xfrm>
            <a:off x="0" y="0"/>
            <a:ext cx="1815087" cy="921313"/>
          </a:xfrm>
          <a:prstGeom prst="rect">
            <a:avLst/>
          </a:prstGeom>
        </p:spPr>
      </p:pic>
      <p:sp>
        <p:nvSpPr>
          <p:cNvPr id="10" name="Rectangle 8"/>
          <p:cNvSpPr>
            <a:spLocks noChangeArrowheads="1"/>
          </p:cNvSpPr>
          <p:nvPr/>
        </p:nvSpPr>
        <p:spPr bwMode="auto">
          <a:xfrm flipV="1">
            <a:off x="1572126" y="2652500"/>
            <a:ext cx="123248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Identify </a:t>
            </a:r>
            <a:endParaRPr kumimoji="0" lang="en-US" sz="1800" b="0" i="0" u="none" strike="noStrike" cap="none" normalizeH="0" baseline="0" smtClean="0">
              <a:ln>
                <a:noFill/>
              </a:ln>
              <a:solidFill>
                <a:schemeClr val="tx1"/>
              </a:solidFill>
              <a:effectLst/>
              <a:latin typeface="Arial" panose="020B0604020202020204" pitchFamily="34" charset="0"/>
            </a:endParaRPr>
          </a:p>
        </p:txBody>
      </p:sp>
      <p:pic>
        <p:nvPicPr>
          <p:cNvPr id="18" name="תמונה 17"/>
          <p:cNvPicPr/>
          <p:nvPr/>
        </p:nvPicPr>
        <p:blipFill>
          <a:blip r:embed="rId4">
            <a:extLst>
              <a:ext uri="{28A0092B-C50C-407E-A947-70E740481C1C}">
                <a14:useLocalDpi xmlns:a14="http://schemas.microsoft.com/office/drawing/2010/main" val="0"/>
              </a:ext>
            </a:extLst>
          </a:blip>
          <a:srcRect/>
          <a:stretch>
            <a:fillRect/>
          </a:stretch>
        </p:blipFill>
        <p:spPr bwMode="auto">
          <a:xfrm>
            <a:off x="127820" y="2973023"/>
            <a:ext cx="4086225" cy="2942590"/>
          </a:xfrm>
          <a:prstGeom prst="rect">
            <a:avLst/>
          </a:prstGeom>
          <a:noFill/>
          <a:ln>
            <a:noFill/>
          </a:ln>
        </p:spPr>
      </p:pic>
      <p:pic>
        <p:nvPicPr>
          <p:cNvPr id="19" name="תמונה 18"/>
          <p:cNvPicPr/>
          <p:nvPr/>
        </p:nvPicPr>
        <p:blipFill>
          <a:blip r:embed="rId5">
            <a:extLst>
              <a:ext uri="{28A0092B-C50C-407E-A947-70E740481C1C}">
                <a14:useLocalDpi xmlns:a14="http://schemas.microsoft.com/office/drawing/2010/main" val="0"/>
              </a:ext>
            </a:extLst>
          </a:blip>
          <a:srcRect/>
          <a:stretch>
            <a:fillRect/>
          </a:stretch>
        </p:blipFill>
        <p:spPr bwMode="auto">
          <a:xfrm>
            <a:off x="4214045" y="2973023"/>
            <a:ext cx="4171950" cy="2946195"/>
          </a:xfrm>
          <a:prstGeom prst="rect">
            <a:avLst/>
          </a:prstGeom>
          <a:noFill/>
          <a:ln>
            <a:noFill/>
          </a:ln>
        </p:spPr>
      </p:pic>
      <p:pic>
        <p:nvPicPr>
          <p:cNvPr id="20" name="תמונה 19"/>
          <p:cNvPicPr/>
          <p:nvPr/>
        </p:nvPicPr>
        <p:blipFill>
          <a:blip r:embed="rId6">
            <a:extLst>
              <a:ext uri="{28A0092B-C50C-407E-A947-70E740481C1C}">
                <a14:useLocalDpi xmlns:a14="http://schemas.microsoft.com/office/drawing/2010/main" val="0"/>
              </a:ext>
            </a:extLst>
          </a:blip>
          <a:srcRect/>
          <a:stretch>
            <a:fillRect/>
          </a:stretch>
        </p:blipFill>
        <p:spPr bwMode="auto">
          <a:xfrm>
            <a:off x="8385995" y="2973023"/>
            <a:ext cx="3654529" cy="2946195"/>
          </a:xfrm>
          <a:prstGeom prst="rect">
            <a:avLst/>
          </a:prstGeom>
          <a:noFill/>
          <a:ln>
            <a:noFill/>
          </a:ln>
        </p:spPr>
      </p:pic>
      <p:pic>
        <p:nvPicPr>
          <p:cNvPr id="21" name="תמונה 20"/>
          <p:cNvPicPr/>
          <p:nvPr/>
        </p:nvPicPr>
        <p:blipFill>
          <a:blip r:embed="rId7">
            <a:extLst>
              <a:ext uri="{28A0092B-C50C-407E-A947-70E740481C1C}">
                <a14:useLocalDpi xmlns:a14="http://schemas.microsoft.com/office/drawing/2010/main" val="0"/>
              </a:ext>
            </a:extLst>
          </a:blip>
          <a:srcRect/>
          <a:stretch>
            <a:fillRect/>
          </a:stretch>
        </p:blipFill>
        <p:spPr bwMode="auto">
          <a:xfrm>
            <a:off x="2685626" y="2343022"/>
            <a:ext cx="6804924" cy="4202592"/>
          </a:xfrm>
          <a:prstGeom prst="rect">
            <a:avLst/>
          </a:prstGeom>
          <a:ln/>
        </p:spPr>
        <p:style>
          <a:lnRef idx="2">
            <a:schemeClr val="accent1">
              <a:shade val="50000"/>
            </a:schemeClr>
          </a:lnRef>
          <a:fillRef idx="1">
            <a:schemeClr val="accent1"/>
          </a:fillRef>
          <a:effectRef idx="0">
            <a:schemeClr val="accent1"/>
          </a:effectRef>
          <a:fontRef idx="minor">
            <a:schemeClr val="lt1"/>
          </a:fontRef>
        </p:style>
      </p:pic>
      <p:sp>
        <p:nvSpPr>
          <p:cNvPr id="12" name="מלבן מעוגל 11"/>
          <p:cNvSpPr/>
          <p:nvPr/>
        </p:nvSpPr>
        <p:spPr>
          <a:xfrm>
            <a:off x="2888613" y="1272093"/>
            <a:ext cx="6442783" cy="925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a:t>the effect of the path length correction </a:t>
            </a:r>
            <a:endParaRPr lang="he-IL" sz="2400" b="1" dirty="0"/>
          </a:p>
        </p:txBody>
      </p:sp>
      <p:sp>
        <p:nvSpPr>
          <p:cNvPr id="6" name="מלבן מעוגל 5"/>
          <p:cNvSpPr/>
          <p:nvPr/>
        </p:nvSpPr>
        <p:spPr>
          <a:xfrm>
            <a:off x="3017295" y="3223588"/>
            <a:ext cx="6069555" cy="21175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4" name="תמונה 3"/>
          <p:cNvPicPr>
            <a:picLocks noChangeAspect="1"/>
          </p:cNvPicPr>
          <p:nvPr/>
        </p:nvPicPr>
        <p:blipFill>
          <a:blip r:embed="rId8"/>
          <a:stretch>
            <a:fillRect/>
          </a:stretch>
        </p:blipFill>
        <p:spPr>
          <a:xfrm>
            <a:off x="3616350" y="3964346"/>
            <a:ext cx="4943475" cy="1152525"/>
          </a:xfrm>
          <a:prstGeom prst="rect">
            <a:avLst/>
          </a:prstGeom>
        </p:spPr>
      </p:pic>
      <p:sp>
        <p:nvSpPr>
          <p:cNvPr id="7" name="TextBox 6"/>
          <p:cNvSpPr txBox="1"/>
          <p:nvPr/>
        </p:nvSpPr>
        <p:spPr>
          <a:xfrm>
            <a:off x="3638266" y="3522083"/>
            <a:ext cx="4943475" cy="369332"/>
          </a:xfrm>
          <a:prstGeom prst="rect">
            <a:avLst/>
          </a:prstGeom>
          <a:noFill/>
        </p:spPr>
        <p:txBody>
          <a:bodyPr wrap="square" rtlCol="1">
            <a:spAutoFit/>
          </a:bodyPr>
          <a:lstStyle/>
          <a:p>
            <a:pPr algn="l"/>
            <a:r>
              <a:rPr lang="en-US" dirty="0" smtClean="0"/>
              <a:t>After path length correction</a:t>
            </a:r>
            <a:r>
              <a:rPr lang="he-IL" dirty="0" smtClean="0"/>
              <a:t> </a:t>
            </a:r>
            <a:r>
              <a:rPr lang="en-US" dirty="0"/>
              <a:t>F</a:t>
            </a:r>
            <a:r>
              <a:rPr lang="he-IL" dirty="0" err="1"/>
              <a:t>it</a:t>
            </a:r>
            <a:r>
              <a:rPr lang="he-IL" dirty="0"/>
              <a:t> </a:t>
            </a:r>
            <a:r>
              <a:rPr lang="he-IL" dirty="0" err="1"/>
              <a:t>parameters</a:t>
            </a:r>
            <a:r>
              <a:rPr lang="he-IL" dirty="0"/>
              <a:t> </a:t>
            </a:r>
          </a:p>
        </p:txBody>
      </p:sp>
      <p:sp>
        <p:nvSpPr>
          <p:cNvPr id="8" name="מציין מיקום של מספר שקופית 7"/>
          <p:cNvSpPr>
            <a:spLocks noGrp="1"/>
          </p:cNvSpPr>
          <p:nvPr>
            <p:ph type="sldNum" sz="quarter" idx="12"/>
          </p:nvPr>
        </p:nvSpPr>
        <p:spPr/>
        <p:txBody>
          <a:bodyPr/>
          <a:lstStyle/>
          <a:p>
            <a:fld id="{01DBEB0F-C1FC-4073-8EDD-9FBE7D64F643}" type="slidenum">
              <a:rPr lang="he-IL" smtClean="0"/>
              <a:t>11</a:t>
            </a:fld>
            <a:endParaRPr lang="he-IL"/>
          </a:p>
        </p:txBody>
      </p:sp>
    </p:spTree>
    <p:extLst>
      <p:ext uri="{BB962C8B-B14F-4D97-AF65-F5344CB8AC3E}">
        <p14:creationId xmlns:p14="http://schemas.microsoft.com/office/powerpoint/2010/main" val="795634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down)">
                                      <p:cBhvr>
                                        <p:cTn id="7" dur="500"/>
                                        <p:tgtEl>
                                          <p:spTgt spid="18"/>
                                        </p:tgtEl>
                                      </p:cBhvr>
                                    </p:animEffect>
                                  </p:childTnLst>
                                </p:cTn>
                              </p:par>
                              <p:par>
                                <p:cTn id="8" presetID="22" presetClass="entr" presetSubtype="4" fill="hold"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wipe(down)">
                                      <p:cBhvr>
                                        <p:cTn id="10" dur="500"/>
                                        <p:tgtEl>
                                          <p:spTgt spid="19"/>
                                        </p:tgtEl>
                                      </p:cBhvr>
                                    </p:animEffect>
                                  </p:childTnLst>
                                </p:cTn>
                              </p:par>
                              <p:par>
                                <p:cTn id="11" presetID="22" presetClass="entr" presetSubtype="4" fill="hold" nodeType="with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wipe(down)">
                                      <p:cBhvr>
                                        <p:cTn id="13" dur="500"/>
                                        <p:tgtEl>
                                          <p:spTgt spid="2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nodeType="with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500"/>
                                        <p:tgtEl>
                                          <p:spTgt spid="4"/>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xit" presetSubtype="4" fill="hold" nodeType="clickEffect">
                                  <p:stCondLst>
                                    <p:cond delay="0"/>
                                  </p:stCondLst>
                                  <p:childTnLst>
                                    <p:anim calcmode="lin" valueType="num">
                                      <p:cBhvr additive="base">
                                        <p:cTn id="28" dur="500"/>
                                        <p:tgtEl>
                                          <p:spTgt spid="18"/>
                                        </p:tgtEl>
                                        <p:attrNameLst>
                                          <p:attrName>ppt_x</p:attrName>
                                        </p:attrNameLst>
                                      </p:cBhvr>
                                      <p:tavLst>
                                        <p:tav tm="0">
                                          <p:val>
                                            <p:strVal val="ppt_x"/>
                                          </p:val>
                                        </p:tav>
                                        <p:tav tm="100000">
                                          <p:val>
                                            <p:strVal val="ppt_x"/>
                                          </p:val>
                                        </p:tav>
                                      </p:tavLst>
                                    </p:anim>
                                    <p:anim calcmode="lin" valueType="num">
                                      <p:cBhvr additive="base">
                                        <p:cTn id="29" dur="500"/>
                                        <p:tgtEl>
                                          <p:spTgt spid="18"/>
                                        </p:tgtEl>
                                        <p:attrNameLst>
                                          <p:attrName>ppt_y</p:attrName>
                                        </p:attrNameLst>
                                      </p:cBhvr>
                                      <p:tavLst>
                                        <p:tav tm="0">
                                          <p:val>
                                            <p:strVal val="ppt_y"/>
                                          </p:val>
                                        </p:tav>
                                        <p:tav tm="100000">
                                          <p:val>
                                            <p:strVal val="1+ppt_h/2"/>
                                          </p:val>
                                        </p:tav>
                                      </p:tavLst>
                                    </p:anim>
                                    <p:set>
                                      <p:cBhvr>
                                        <p:cTn id="30" dur="1" fill="hold">
                                          <p:stCondLst>
                                            <p:cond delay="499"/>
                                          </p:stCondLst>
                                        </p:cTn>
                                        <p:tgtEl>
                                          <p:spTgt spid="18"/>
                                        </p:tgtEl>
                                        <p:attrNameLst>
                                          <p:attrName>style.visibility</p:attrName>
                                        </p:attrNameLst>
                                      </p:cBhvr>
                                      <p:to>
                                        <p:strVal val="hidden"/>
                                      </p:to>
                                    </p:set>
                                  </p:childTnLst>
                                </p:cTn>
                              </p:par>
                              <p:par>
                                <p:cTn id="31" presetID="2" presetClass="exit" presetSubtype="4" fill="hold" nodeType="withEffect">
                                  <p:stCondLst>
                                    <p:cond delay="0"/>
                                  </p:stCondLst>
                                  <p:childTnLst>
                                    <p:anim calcmode="lin" valueType="num">
                                      <p:cBhvr additive="base">
                                        <p:cTn id="32" dur="500"/>
                                        <p:tgtEl>
                                          <p:spTgt spid="19"/>
                                        </p:tgtEl>
                                        <p:attrNameLst>
                                          <p:attrName>ppt_x</p:attrName>
                                        </p:attrNameLst>
                                      </p:cBhvr>
                                      <p:tavLst>
                                        <p:tav tm="0">
                                          <p:val>
                                            <p:strVal val="ppt_x"/>
                                          </p:val>
                                        </p:tav>
                                        <p:tav tm="100000">
                                          <p:val>
                                            <p:strVal val="ppt_x"/>
                                          </p:val>
                                        </p:tav>
                                      </p:tavLst>
                                    </p:anim>
                                    <p:anim calcmode="lin" valueType="num">
                                      <p:cBhvr additive="base">
                                        <p:cTn id="33" dur="500"/>
                                        <p:tgtEl>
                                          <p:spTgt spid="19"/>
                                        </p:tgtEl>
                                        <p:attrNameLst>
                                          <p:attrName>ppt_y</p:attrName>
                                        </p:attrNameLst>
                                      </p:cBhvr>
                                      <p:tavLst>
                                        <p:tav tm="0">
                                          <p:val>
                                            <p:strVal val="ppt_y"/>
                                          </p:val>
                                        </p:tav>
                                        <p:tav tm="100000">
                                          <p:val>
                                            <p:strVal val="1+ppt_h/2"/>
                                          </p:val>
                                        </p:tav>
                                      </p:tavLst>
                                    </p:anim>
                                    <p:set>
                                      <p:cBhvr>
                                        <p:cTn id="34" dur="1" fill="hold">
                                          <p:stCondLst>
                                            <p:cond delay="499"/>
                                          </p:stCondLst>
                                        </p:cTn>
                                        <p:tgtEl>
                                          <p:spTgt spid="19"/>
                                        </p:tgtEl>
                                        <p:attrNameLst>
                                          <p:attrName>style.visibility</p:attrName>
                                        </p:attrNameLst>
                                      </p:cBhvr>
                                      <p:to>
                                        <p:strVal val="hidden"/>
                                      </p:to>
                                    </p:set>
                                  </p:childTnLst>
                                </p:cTn>
                              </p:par>
                              <p:par>
                                <p:cTn id="35" presetID="2" presetClass="exit" presetSubtype="4" fill="hold" nodeType="withEffect">
                                  <p:stCondLst>
                                    <p:cond delay="0"/>
                                  </p:stCondLst>
                                  <p:childTnLst>
                                    <p:anim calcmode="lin" valueType="num">
                                      <p:cBhvr additive="base">
                                        <p:cTn id="36" dur="500"/>
                                        <p:tgtEl>
                                          <p:spTgt spid="20"/>
                                        </p:tgtEl>
                                        <p:attrNameLst>
                                          <p:attrName>ppt_x</p:attrName>
                                        </p:attrNameLst>
                                      </p:cBhvr>
                                      <p:tavLst>
                                        <p:tav tm="0">
                                          <p:val>
                                            <p:strVal val="ppt_x"/>
                                          </p:val>
                                        </p:tav>
                                        <p:tav tm="100000">
                                          <p:val>
                                            <p:strVal val="ppt_x"/>
                                          </p:val>
                                        </p:tav>
                                      </p:tavLst>
                                    </p:anim>
                                    <p:anim calcmode="lin" valueType="num">
                                      <p:cBhvr additive="base">
                                        <p:cTn id="37" dur="500"/>
                                        <p:tgtEl>
                                          <p:spTgt spid="20"/>
                                        </p:tgtEl>
                                        <p:attrNameLst>
                                          <p:attrName>ppt_y</p:attrName>
                                        </p:attrNameLst>
                                      </p:cBhvr>
                                      <p:tavLst>
                                        <p:tav tm="0">
                                          <p:val>
                                            <p:strVal val="ppt_y"/>
                                          </p:val>
                                        </p:tav>
                                        <p:tav tm="100000">
                                          <p:val>
                                            <p:strVal val="1+ppt_h/2"/>
                                          </p:val>
                                        </p:tav>
                                      </p:tavLst>
                                    </p:anim>
                                    <p:set>
                                      <p:cBhvr>
                                        <p:cTn id="38" dur="1" fill="hold">
                                          <p:stCondLst>
                                            <p:cond delay="499"/>
                                          </p:stCondLst>
                                        </p:cTn>
                                        <p:tgtEl>
                                          <p:spTgt spid="20"/>
                                        </p:tgtEl>
                                        <p:attrNameLst>
                                          <p:attrName>style.visibility</p:attrName>
                                        </p:attrNameLst>
                                      </p:cBhvr>
                                      <p:to>
                                        <p:strVal val="hidden"/>
                                      </p:to>
                                    </p:set>
                                  </p:childTnLst>
                                </p:cTn>
                              </p:par>
                              <p:par>
                                <p:cTn id="39" presetID="2" presetClass="exit" presetSubtype="4" fill="hold" grpId="0" nodeType="withEffect">
                                  <p:stCondLst>
                                    <p:cond delay="0"/>
                                  </p:stCondLst>
                                  <p:childTnLst>
                                    <p:anim calcmode="lin" valueType="num">
                                      <p:cBhvr additive="base">
                                        <p:cTn id="40" dur="500"/>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41" dur="500"/>
                                        <p:tgtEl>
                                          <p:spTgt spid="3">
                                            <p:txEl>
                                              <p:pRg st="1" end="1"/>
                                            </p:txEl>
                                          </p:spTgt>
                                        </p:tgtEl>
                                        <p:attrNameLst>
                                          <p:attrName>ppt_y</p:attrName>
                                        </p:attrNameLst>
                                      </p:cBhvr>
                                      <p:tavLst>
                                        <p:tav tm="0">
                                          <p:val>
                                            <p:strVal val="ppt_y"/>
                                          </p:val>
                                        </p:tav>
                                        <p:tav tm="100000">
                                          <p:val>
                                            <p:strVal val="1+ppt_h/2"/>
                                          </p:val>
                                        </p:tav>
                                      </p:tavLst>
                                    </p:anim>
                                    <p:set>
                                      <p:cBhvr>
                                        <p:cTn id="42" dur="1" fill="hold">
                                          <p:stCondLst>
                                            <p:cond delay="499"/>
                                          </p:stCondLst>
                                        </p:cTn>
                                        <p:tgtEl>
                                          <p:spTgt spid="3">
                                            <p:txEl>
                                              <p:pRg st="1" end="1"/>
                                            </p:txEl>
                                          </p:spTgt>
                                        </p:tgtEl>
                                        <p:attrNameLst>
                                          <p:attrName>style.visibility</p:attrName>
                                        </p:attrNameLst>
                                      </p:cBhvr>
                                      <p:to>
                                        <p:strVal val="hidden"/>
                                      </p:to>
                                    </p:set>
                                  </p:childTnLst>
                                </p:cTn>
                              </p:par>
                            </p:childTnLst>
                          </p:cTn>
                        </p:par>
                        <p:par>
                          <p:cTn id="43" fill="hold">
                            <p:stCondLst>
                              <p:cond delay="500"/>
                            </p:stCondLst>
                            <p:childTnLst>
                              <p:par>
                                <p:cTn id="44" presetID="10" presetClass="exit" presetSubtype="0" fill="hold" grpId="1" nodeType="afterEffect">
                                  <p:stCondLst>
                                    <p:cond delay="0"/>
                                  </p:stCondLst>
                                  <p:childTnLst>
                                    <p:animEffect transition="out" filter="fade">
                                      <p:cBhvr>
                                        <p:cTn id="45" dur="500"/>
                                        <p:tgtEl>
                                          <p:spTgt spid="7"/>
                                        </p:tgtEl>
                                      </p:cBhvr>
                                    </p:animEffect>
                                    <p:set>
                                      <p:cBhvr>
                                        <p:cTn id="46" dur="1" fill="hold">
                                          <p:stCondLst>
                                            <p:cond delay="499"/>
                                          </p:stCondLst>
                                        </p:cTn>
                                        <p:tgtEl>
                                          <p:spTgt spid="7"/>
                                        </p:tgtEl>
                                        <p:attrNameLst>
                                          <p:attrName>style.visibility</p:attrName>
                                        </p:attrNameLst>
                                      </p:cBhvr>
                                      <p:to>
                                        <p:strVal val="hidden"/>
                                      </p:to>
                                    </p:set>
                                  </p:childTnLst>
                                </p:cTn>
                              </p:par>
                              <p:par>
                                <p:cTn id="47" presetID="10" presetClass="exit" presetSubtype="0" fill="hold" grpId="1" nodeType="withEffect">
                                  <p:stCondLst>
                                    <p:cond delay="0"/>
                                  </p:stCondLst>
                                  <p:childTnLst>
                                    <p:animEffect transition="out" filter="fade">
                                      <p:cBhvr>
                                        <p:cTn id="48" dur="500"/>
                                        <p:tgtEl>
                                          <p:spTgt spid="6"/>
                                        </p:tgtEl>
                                      </p:cBhvr>
                                    </p:animEffect>
                                    <p:set>
                                      <p:cBhvr>
                                        <p:cTn id="49" dur="1" fill="hold">
                                          <p:stCondLst>
                                            <p:cond delay="499"/>
                                          </p:stCondLst>
                                        </p:cTn>
                                        <p:tgtEl>
                                          <p:spTgt spid="6"/>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4"/>
                                        </p:tgtEl>
                                      </p:cBhvr>
                                    </p:animEffect>
                                    <p:set>
                                      <p:cBhvr>
                                        <p:cTn id="52" dur="1" fill="hold">
                                          <p:stCondLst>
                                            <p:cond delay="499"/>
                                          </p:stCondLst>
                                        </p:cTn>
                                        <p:tgtEl>
                                          <p:spTgt spid="4"/>
                                        </p:tgtEl>
                                        <p:attrNameLst>
                                          <p:attrName>style.visibility</p:attrName>
                                        </p:attrNameLst>
                                      </p:cBhvr>
                                      <p:to>
                                        <p:strVal val="hidden"/>
                                      </p:to>
                                    </p:set>
                                  </p:childTnLst>
                                </p:cTn>
                              </p:par>
                            </p:childTnLst>
                          </p:cTn>
                        </p:par>
                        <p:par>
                          <p:cTn id="53" fill="hold">
                            <p:stCondLst>
                              <p:cond delay="1000"/>
                            </p:stCondLst>
                            <p:childTnLst>
                              <p:par>
                                <p:cTn id="54" presetID="2" presetClass="entr" presetSubtype="4"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additive="base">
                                        <p:cTn id="56" dur="500" fill="hold"/>
                                        <p:tgtEl>
                                          <p:spTgt spid="12"/>
                                        </p:tgtEl>
                                        <p:attrNameLst>
                                          <p:attrName>ppt_x</p:attrName>
                                        </p:attrNameLst>
                                      </p:cBhvr>
                                      <p:tavLst>
                                        <p:tav tm="0">
                                          <p:val>
                                            <p:strVal val="#ppt_x"/>
                                          </p:val>
                                        </p:tav>
                                        <p:tav tm="100000">
                                          <p:val>
                                            <p:strVal val="#ppt_x"/>
                                          </p:val>
                                        </p:tav>
                                      </p:tavLst>
                                    </p:anim>
                                    <p:anim calcmode="lin" valueType="num">
                                      <p:cBhvr additive="base">
                                        <p:cTn id="57" dur="500" fill="hold"/>
                                        <p:tgtEl>
                                          <p:spTgt spid="12"/>
                                        </p:tgtEl>
                                        <p:attrNameLst>
                                          <p:attrName>ppt_y</p:attrName>
                                        </p:attrNameLst>
                                      </p:cBhvr>
                                      <p:tavLst>
                                        <p:tav tm="0">
                                          <p:val>
                                            <p:strVal val="1+#ppt_h/2"/>
                                          </p:val>
                                        </p:tav>
                                        <p:tav tm="100000">
                                          <p:val>
                                            <p:strVal val="#ppt_y"/>
                                          </p:val>
                                        </p:tav>
                                      </p:tavLst>
                                    </p:anim>
                                  </p:childTnLst>
                                </p:cTn>
                              </p:par>
                              <p:par>
                                <p:cTn id="58" presetID="2" presetClass="entr" presetSubtype="4" fill="hold" nodeType="withEffect">
                                  <p:stCondLst>
                                    <p:cond delay="0"/>
                                  </p:stCondLst>
                                  <p:childTnLst>
                                    <p:set>
                                      <p:cBhvr>
                                        <p:cTn id="59" dur="1" fill="hold">
                                          <p:stCondLst>
                                            <p:cond delay="0"/>
                                          </p:stCondLst>
                                        </p:cTn>
                                        <p:tgtEl>
                                          <p:spTgt spid="21"/>
                                        </p:tgtEl>
                                        <p:attrNameLst>
                                          <p:attrName>style.visibility</p:attrName>
                                        </p:attrNameLst>
                                      </p:cBhvr>
                                      <p:to>
                                        <p:strVal val="visible"/>
                                      </p:to>
                                    </p:set>
                                    <p:anim calcmode="lin" valueType="num">
                                      <p:cBhvr additive="base">
                                        <p:cTn id="60" dur="500" fill="hold"/>
                                        <p:tgtEl>
                                          <p:spTgt spid="21"/>
                                        </p:tgtEl>
                                        <p:attrNameLst>
                                          <p:attrName>ppt_x</p:attrName>
                                        </p:attrNameLst>
                                      </p:cBhvr>
                                      <p:tavLst>
                                        <p:tav tm="0">
                                          <p:val>
                                            <p:strVal val="#ppt_x"/>
                                          </p:val>
                                        </p:tav>
                                        <p:tav tm="100000">
                                          <p:val>
                                            <p:strVal val="#ppt_x"/>
                                          </p:val>
                                        </p:tav>
                                      </p:tavLst>
                                    </p:anim>
                                    <p:anim calcmode="lin" valueType="num">
                                      <p:cBhvr additive="base">
                                        <p:cTn id="61"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animBg="1"/>
      <p:bldP spid="6" grpId="0" animBg="1"/>
      <p:bldP spid="6" grpId="1" animBg="1"/>
      <p:bldP spid="7" grpId="0"/>
      <p:bldP spid="7"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72126" y="226500"/>
            <a:ext cx="11181347" cy="658813"/>
          </a:xfrm>
        </p:spPr>
        <p:txBody>
          <a:bodyPr>
            <a:normAutofit/>
          </a:bodyPr>
          <a:lstStyle/>
          <a:p>
            <a:pPr rtl="0"/>
            <a:r>
              <a:rPr lang="en-US" sz="3600" b="1" dirty="0"/>
              <a:t> </a:t>
            </a:r>
            <a:r>
              <a:rPr lang="en-US" sz="3600" b="1" dirty="0" smtClean="0"/>
              <a:t>    Calibration : Momentum Correction</a:t>
            </a:r>
            <a:endParaRPr lang="he-IL" sz="3600" b="1" dirty="0"/>
          </a:p>
        </p:txBody>
      </p:sp>
      <p:sp>
        <p:nvSpPr>
          <p:cNvPr id="3" name="מציין מיקום תוכן 2"/>
          <p:cNvSpPr>
            <a:spLocks noGrp="1"/>
          </p:cNvSpPr>
          <p:nvPr>
            <p:ph idx="1"/>
          </p:nvPr>
        </p:nvSpPr>
        <p:spPr>
          <a:xfrm>
            <a:off x="0" y="849313"/>
            <a:ext cx="12192000" cy="6163187"/>
          </a:xfrm>
        </p:spPr>
        <p:txBody>
          <a:bodyPr/>
          <a:lstStyle/>
          <a:p>
            <a:pPr algn="l" rtl="0">
              <a:lnSpc>
                <a:spcPct val="100000"/>
              </a:lnSpc>
            </a:pPr>
            <a:endParaRPr lang="he-IL" dirty="0" smtClean="0"/>
          </a:p>
          <a:p>
            <a:pPr algn="l" rtl="0">
              <a:lnSpc>
                <a:spcPct val="100000"/>
              </a:lnSpc>
            </a:pPr>
            <a:r>
              <a:rPr lang="en-US" b="1" dirty="0" smtClean="0"/>
              <a:t>Only Path Length Correction is not enough , additional empirical correction is applied :</a:t>
            </a:r>
          </a:p>
          <a:p>
            <a:pPr marL="0" indent="0" algn="l" rtl="0">
              <a:lnSpc>
                <a:spcPct val="100000"/>
              </a:lnSpc>
              <a:buNone/>
            </a:pPr>
            <a:endParaRPr lang="en-US" b="1" dirty="0" smtClean="0"/>
          </a:p>
          <a:p>
            <a:pPr marL="0" indent="0" algn="l" rtl="0">
              <a:lnSpc>
                <a:spcPct val="100000"/>
              </a:lnSpc>
              <a:buNone/>
            </a:pPr>
            <a:endParaRPr lang="en-US" b="1" dirty="0" smtClean="0"/>
          </a:p>
          <a:p>
            <a:pPr marL="0" indent="0" algn="l" rtl="0">
              <a:lnSpc>
                <a:spcPct val="100000"/>
              </a:lnSpc>
              <a:buNone/>
            </a:pPr>
            <a:endParaRPr lang="en-US" dirty="0" smtClean="0"/>
          </a:p>
          <a:p>
            <a:pPr algn="l" rtl="0">
              <a:lnSpc>
                <a:spcPct val="100000"/>
              </a:lnSpc>
            </a:pPr>
            <a:endParaRPr lang="en-US" dirty="0"/>
          </a:p>
          <a:p>
            <a:pPr algn="l" rtl="0">
              <a:lnSpc>
                <a:spcPct val="100000"/>
              </a:lnSpc>
            </a:pPr>
            <a:endParaRPr lang="en-US" i="1" dirty="0" smtClean="0"/>
          </a:p>
          <a:p>
            <a:pPr algn="l" rtl="0">
              <a:lnSpc>
                <a:spcPct val="100000"/>
              </a:lnSpc>
            </a:pPr>
            <a:endParaRPr lang="en-US" dirty="0" smtClean="0"/>
          </a:p>
        </p:txBody>
      </p:sp>
      <p:cxnSp>
        <p:nvCxnSpPr>
          <p:cNvPr id="5" name="מחבר ישר 4"/>
          <p:cNvCxnSpPr/>
          <p:nvPr/>
        </p:nvCxnSpPr>
        <p:spPr>
          <a:xfrm>
            <a:off x="3962399" y="849313"/>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3"/>
          <a:stretch>
            <a:fillRect/>
          </a:stretch>
        </p:blipFill>
        <p:spPr>
          <a:xfrm>
            <a:off x="0" y="0"/>
            <a:ext cx="1815087" cy="921313"/>
          </a:xfrm>
          <a:prstGeom prst="rect">
            <a:avLst/>
          </a:prstGeom>
        </p:spPr>
      </p:pic>
      <p:sp>
        <p:nvSpPr>
          <p:cNvPr id="10" name="Rectangle 8"/>
          <p:cNvSpPr>
            <a:spLocks noChangeArrowheads="1"/>
          </p:cNvSpPr>
          <p:nvPr/>
        </p:nvSpPr>
        <p:spPr bwMode="auto">
          <a:xfrm flipV="1">
            <a:off x="1572126" y="2652500"/>
            <a:ext cx="123248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Identify </a:t>
            </a:r>
            <a:endParaRPr kumimoji="0" lang="en-US" sz="1800" b="0" i="0" u="none" strike="noStrike" cap="none" normalizeH="0" baseline="0" smtClean="0">
              <a:ln>
                <a:noFill/>
              </a:ln>
              <a:solidFill>
                <a:schemeClr val="tx1"/>
              </a:solidFill>
              <a:effectLst/>
              <a:latin typeface="Arial" panose="020B0604020202020204" pitchFamily="34" charset="0"/>
            </a:endParaRPr>
          </a:p>
        </p:txBody>
      </p:sp>
      <p:pic>
        <p:nvPicPr>
          <p:cNvPr id="13" name="תמונה 12"/>
          <p:cNvPicPr/>
          <p:nvPr/>
        </p:nvPicPr>
        <p:blipFill>
          <a:blip r:embed="rId4">
            <a:extLst>
              <a:ext uri="{28A0092B-C50C-407E-A947-70E740481C1C}">
                <a14:useLocalDpi xmlns:a14="http://schemas.microsoft.com/office/drawing/2010/main" val="0"/>
              </a:ext>
            </a:extLst>
          </a:blip>
          <a:srcRect/>
          <a:stretch>
            <a:fillRect/>
          </a:stretch>
        </p:blipFill>
        <p:spPr bwMode="auto">
          <a:xfrm>
            <a:off x="141155" y="2914110"/>
            <a:ext cx="4072890" cy="2808605"/>
          </a:xfrm>
          <a:prstGeom prst="rect">
            <a:avLst/>
          </a:prstGeom>
          <a:noFill/>
          <a:ln>
            <a:noFill/>
          </a:ln>
        </p:spPr>
      </p:pic>
      <p:pic>
        <p:nvPicPr>
          <p:cNvPr id="14" name="תמונה 13"/>
          <p:cNvPicPr/>
          <p:nvPr/>
        </p:nvPicPr>
        <p:blipFill>
          <a:blip r:embed="rId5">
            <a:extLst>
              <a:ext uri="{28A0092B-C50C-407E-A947-70E740481C1C}">
                <a14:useLocalDpi xmlns:a14="http://schemas.microsoft.com/office/drawing/2010/main" val="0"/>
              </a:ext>
            </a:extLst>
          </a:blip>
          <a:srcRect/>
          <a:stretch>
            <a:fillRect/>
          </a:stretch>
        </p:blipFill>
        <p:spPr bwMode="auto">
          <a:xfrm>
            <a:off x="4112895" y="2935705"/>
            <a:ext cx="3966210" cy="2775283"/>
          </a:xfrm>
          <a:prstGeom prst="rect">
            <a:avLst/>
          </a:prstGeom>
          <a:noFill/>
          <a:ln>
            <a:noFill/>
          </a:ln>
        </p:spPr>
      </p:pic>
      <p:pic>
        <p:nvPicPr>
          <p:cNvPr id="15" name="תמונה 14"/>
          <p:cNvPicPr/>
          <p:nvPr/>
        </p:nvPicPr>
        <p:blipFill>
          <a:blip r:embed="rId6">
            <a:extLst>
              <a:ext uri="{28A0092B-C50C-407E-A947-70E740481C1C}">
                <a14:useLocalDpi xmlns:a14="http://schemas.microsoft.com/office/drawing/2010/main" val="0"/>
              </a:ext>
            </a:extLst>
          </a:blip>
          <a:srcRect/>
          <a:stretch>
            <a:fillRect/>
          </a:stretch>
        </p:blipFill>
        <p:spPr bwMode="auto">
          <a:xfrm>
            <a:off x="8031745" y="2923977"/>
            <a:ext cx="3930650" cy="2787011"/>
          </a:xfrm>
          <a:prstGeom prst="rect">
            <a:avLst/>
          </a:prstGeom>
          <a:noFill/>
          <a:ln>
            <a:noFill/>
          </a:ln>
        </p:spPr>
      </p:pic>
      <p:sp>
        <p:nvSpPr>
          <p:cNvPr id="32" name="מלבן מעוגל 31"/>
          <p:cNvSpPr/>
          <p:nvPr/>
        </p:nvSpPr>
        <p:spPr>
          <a:xfrm>
            <a:off x="1942087" y="1193569"/>
            <a:ext cx="6442783" cy="92506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smtClean="0"/>
              <a:t>The Final Correction Function</a:t>
            </a:r>
            <a:endParaRPr lang="he-IL" sz="2400" b="1" dirty="0"/>
          </a:p>
        </p:txBody>
      </p:sp>
      <p:pic>
        <p:nvPicPr>
          <p:cNvPr id="33" name="תמונה 32"/>
          <p:cNvPicPr/>
          <p:nvPr/>
        </p:nvPicPr>
        <p:blipFill>
          <a:blip r:embed="rId7">
            <a:extLst>
              <a:ext uri="{28A0092B-C50C-407E-A947-70E740481C1C}">
                <a14:useLocalDpi xmlns:a14="http://schemas.microsoft.com/office/drawing/2010/main" val="0"/>
              </a:ext>
            </a:extLst>
          </a:blip>
          <a:srcRect/>
          <a:stretch>
            <a:fillRect/>
          </a:stretch>
        </p:blipFill>
        <p:spPr bwMode="auto">
          <a:xfrm>
            <a:off x="1989076" y="2315715"/>
            <a:ext cx="6395794" cy="4206733"/>
          </a:xfrm>
          <a:prstGeom prst="rect">
            <a:avLst/>
          </a:prstGeom>
          <a:noFill/>
          <a:ln>
            <a:noFill/>
          </a:ln>
        </p:spPr>
      </p:pic>
      <p:sp>
        <p:nvSpPr>
          <p:cNvPr id="4" name="מציין מיקום של מספר שקופית 3"/>
          <p:cNvSpPr>
            <a:spLocks noGrp="1"/>
          </p:cNvSpPr>
          <p:nvPr>
            <p:ph type="sldNum" sz="quarter" idx="12"/>
          </p:nvPr>
        </p:nvSpPr>
        <p:spPr/>
        <p:txBody>
          <a:bodyPr/>
          <a:lstStyle/>
          <a:p>
            <a:fld id="{01DBEB0F-C1FC-4073-8EDD-9FBE7D64F643}" type="slidenum">
              <a:rPr lang="he-IL" smtClean="0"/>
              <a:t>12</a:t>
            </a:fld>
            <a:endParaRPr lang="he-IL"/>
          </a:p>
        </p:txBody>
      </p:sp>
    </p:spTree>
    <p:extLst>
      <p:ext uri="{BB962C8B-B14F-4D97-AF65-F5344CB8AC3E}">
        <p14:creationId xmlns:p14="http://schemas.microsoft.com/office/powerpoint/2010/main" val="17817265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heel(1)">
                                      <p:cBhvr>
                                        <p:cTn id="7" dur="1000"/>
                                        <p:tgtEl>
                                          <p:spTgt spid="13"/>
                                        </p:tgtEl>
                                      </p:cBhvr>
                                    </p:animEffect>
                                  </p:childTnLst>
                                </p:cTn>
                              </p:par>
                              <p:par>
                                <p:cTn id="8" presetID="21" presetClass="entr" presetSubtype="1"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heel(1)">
                                      <p:cBhvr>
                                        <p:cTn id="10" dur="1000"/>
                                        <p:tgtEl>
                                          <p:spTgt spid="14"/>
                                        </p:tgtEl>
                                      </p:cBhvr>
                                    </p:animEffect>
                                  </p:childTnLst>
                                </p:cTn>
                              </p:par>
                              <p:par>
                                <p:cTn id="11" presetID="21" presetClass="entr" presetSubtype="1"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heel(1)">
                                      <p:cBhvr>
                                        <p:cTn id="13" dur="10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grpId="1" nodeType="clickEffect">
                                  <p:stCondLst>
                                    <p:cond delay="0"/>
                                  </p:stCondLst>
                                  <p:childTnLst>
                                    <p:animEffect transition="out" filter="fade">
                                      <p:cBhvr>
                                        <p:cTn id="17" dur="500"/>
                                        <p:tgtEl>
                                          <p:spTgt spid="3">
                                            <p:txEl>
                                              <p:pRg st="1" end="1"/>
                                            </p:txEl>
                                          </p:spTgt>
                                        </p:tgtEl>
                                      </p:cBhvr>
                                    </p:animEffect>
                                    <p:set>
                                      <p:cBhvr>
                                        <p:cTn id="18" dur="1" fill="hold">
                                          <p:stCondLst>
                                            <p:cond delay="499"/>
                                          </p:stCondLst>
                                        </p:cTn>
                                        <p:tgtEl>
                                          <p:spTgt spid="3">
                                            <p:txEl>
                                              <p:pRg st="1" end="1"/>
                                            </p:txEl>
                                          </p:spTgt>
                                        </p:tgtEl>
                                        <p:attrNameLst>
                                          <p:attrName>style.visibility</p:attrName>
                                        </p:attrNameLst>
                                      </p:cBhvr>
                                      <p:to>
                                        <p:strVal val="hidden"/>
                                      </p:to>
                                    </p:set>
                                  </p:childTnLst>
                                </p:cTn>
                              </p:par>
                              <p:par>
                                <p:cTn id="19" presetID="10" presetClass="exit" presetSubtype="0" fill="hold" nodeType="withEffect">
                                  <p:stCondLst>
                                    <p:cond delay="0"/>
                                  </p:stCondLst>
                                  <p:childTnLst>
                                    <p:animEffect transition="out" filter="fade">
                                      <p:cBhvr>
                                        <p:cTn id="20" dur="500"/>
                                        <p:tgtEl>
                                          <p:spTgt spid="13"/>
                                        </p:tgtEl>
                                      </p:cBhvr>
                                    </p:animEffect>
                                    <p:set>
                                      <p:cBhvr>
                                        <p:cTn id="21" dur="1" fill="hold">
                                          <p:stCondLst>
                                            <p:cond delay="499"/>
                                          </p:stCondLst>
                                        </p:cTn>
                                        <p:tgtEl>
                                          <p:spTgt spid="13"/>
                                        </p:tgtEl>
                                        <p:attrNameLst>
                                          <p:attrName>style.visibility</p:attrName>
                                        </p:attrNameLst>
                                      </p:cBhvr>
                                      <p:to>
                                        <p:strVal val="hidden"/>
                                      </p:to>
                                    </p:set>
                                  </p:childTnLst>
                                </p:cTn>
                              </p:par>
                              <p:par>
                                <p:cTn id="22" presetID="10" presetClass="exit" presetSubtype="0" fill="hold" nodeType="withEffect">
                                  <p:stCondLst>
                                    <p:cond delay="0"/>
                                  </p:stCondLst>
                                  <p:childTnLst>
                                    <p:animEffect transition="out" filter="fade">
                                      <p:cBhvr>
                                        <p:cTn id="23" dur="500"/>
                                        <p:tgtEl>
                                          <p:spTgt spid="14"/>
                                        </p:tgtEl>
                                      </p:cBhvr>
                                    </p:animEffect>
                                    <p:set>
                                      <p:cBhvr>
                                        <p:cTn id="24" dur="1" fill="hold">
                                          <p:stCondLst>
                                            <p:cond delay="499"/>
                                          </p:stCondLst>
                                        </p:cTn>
                                        <p:tgtEl>
                                          <p:spTgt spid="14"/>
                                        </p:tgtEl>
                                        <p:attrNameLst>
                                          <p:attrName>style.visibility</p:attrName>
                                        </p:attrNameLst>
                                      </p:cBhvr>
                                      <p:to>
                                        <p:strVal val="hidden"/>
                                      </p:to>
                                    </p:set>
                                  </p:childTnLst>
                                </p:cTn>
                              </p:par>
                              <p:par>
                                <p:cTn id="25" presetID="10" presetClass="exit" presetSubtype="0" fill="hold" nodeType="withEffect">
                                  <p:stCondLst>
                                    <p:cond delay="0"/>
                                  </p:stCondLst>
                                  <p:childTnLst>
                                    <p:animEffect transition="out" filter="fade">
                                      <p:cBhvr>
                                        <p:cTn id="26" dur="500"/>
                                        <p:tgtEl>
                                          <p:spTgt spid="15"/>
                                        </p:tgtEl>
                                      </p:cBhvr>
                                    </p:animEffect>
                                    <p:set>
                                      <p:cBhvr>
                                        <p:cTn id="27" dur="1" fill="hold">
                                          <p:stCondLst>
                                            <p:cond delay="499"/>
                                          </p:stCondLst>
                                        </p:cTn>
                                        <p:tgtEl>
                                          <p:spTgt spid="15"/>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2" presetClass="entr" presetSubtype="4" fill="hold" grpId="0" nodeType="clickEffect">
                                  <p:stCondLst>
                                    <p:cond delay="0"/>
                                  </p:stCondLst>
                                  <p:childTnLst>
                                    <p:set>
                                      <p:cBhvr>
                                        <p:cTn id="31" dur="1" fill="hold">
                                          <p:stCondLst>
                                            <p:cond delay="0"/>
                                          </p:stCondLst>
                                        </p:cTn>
                                        <p:tgtEl>
                                          <p:spTgt spid="32"/>
                                        </p:tgtEl>
                                        <p:attrNameLst>
                                          <p:attrName>style.visibility</p:attrName>
                                        </p:attrNameLst>
                                      </p:cBhvr>
                                      <p:to>
                                        <p:strVal val="visible"/>
                                      </p:to>
                                    </p:set>
                                    <p:anim calcmode="lin" valueType="num">
                                      <p:cBhvr additive="base">
                                        <p:cTn id="32" dur="500" fill="hold"/>
                                        <p:tgtEl>
                                          <p:spTgt spid="32"/>
                                        </p:tgtEl>
                                        <p:attrNameLst>
                                          <p:attrName>ppt_x</p:attrName>
                                        </p:attrNameLst>
                                      </p:cBhvr>
                                      <p:tavLst>
                                        <p:tav tm="0">
                                          <p:val>
                                            <p:strVal val="#ppt_x"/>
                                          </p:val>
                                        </p:tav>
                                        <p:tav tm="100000">
                                          <p:val>
                                            <p:strVal val="#ppt_x"/>
                                          </p:val>
                                        </p:tav>
                                      </p:tavLst>
                                    </p:anim>
                                    <p:anim calcmode="lin" valueType="num">
                                      <p:cBhvr additive="base">
                                        <p:cTn id="33" dur="500" fill="hold"/>
                                        <p:tgtEl>
                                          <p:spTgt spid="32"/>
                                        </p:tgtEl>
                                        <p:attrNameLst>
                                          <p:attrName>ppt_y</p:attrName>
                                        </p:attrNameLst>
                                      </p:cBhvr>
                                      <p:tavLst>
                                        <p:tav tm="0">
                                          <p:val>
                                            <p:strVal val="1+#ppt_h/2"/>
                                          </p:val>
                                        </p:tav>
                                        <p:tav tm="100000">
                                          <p:val>
                                            <p:strVal val="#ppt_y"/>
                                          </p:val>
                                        </p:tav>
                                      </p:tavLst>
                                    </p:anim>
                                  </p:childTnLst>
                                </p:cTn>
                              </p:par>
                              <p:par>
                                <p:cTn id="34" presetID="2" presetClass="entr" presetSubtype="4" fill="hold" nodeType="withEffect">
                                  <p:stCondLst>
                                    <p:cond delay="0"/>
                                  </p:stCondLst>
                                  <p:childTnLst>
                                    <p:set>
                                      <p:cBhvr>
                                        <p:cTn id="35" dur="1" fill="hold">
                                          <p:stCondLst>
                                            <p:cond delay="0"/>
                                          </p:stCondLst>
                                        </p:cTn>
                                        <p:tgtEl>
                                          <p:spTgt spid="33"/>
                                        </p:tgtEl>
                                        <p:attrNameLst>
                                          <p:attrName>style.visibility</p:attrName>
                                        </p:attrNameLst>
                                      </p:cBhvr>
                                      <p:to>
                                        <p:strVal val="visible"/>
                                      </p:to>
                                    </p:set>
                                    <p:anim calcmode="lin" valueType="num">
                                      <p:cBhvr additive="base">
                                        <p:cTn id="36" dur="500" fill="hold"/>
                                        <p:tgtEl>
                                          <p:spTgt spid="33"/>
                                        </p:tgtEl>
                                        <p:attrNameLst>
                                          <p:attrName>ppt_x</p:attrName>
                                        </p:attrNameLst>
                                      </p:cBhvr>
                                      <p:tavLst>
                                        <p:tav tm="0">
                                          <p:val>
                                            <p:strVal val="#ppt_x"/>
                                          </p:val>
                                        </p:tav>
                                        <p:tav tm="100000">
                                          <p:val>
                                            <p:strVal val="#ppt_x"/>
                                          </p:val>
                                        </p:tav>
                                      </p:tavLst>
                                    </p:anim>
                                    <p:anim calcmode="lin" valueType="num">
                                      <p:cBhvr additive="base">
                                        <p:cTn id="37"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1" build="p"/>
      <p:bldP spid="3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72126" y="226500"/>
            <a:ext cx="11181347" cy="658813"/>
          </a:xfrm>
        </p:spPr>
        <p:txBody>
          <a:bodyPr>
            <a:normAutofit/>
          </a:bodyPr>
          <a:lstStyle/>
          <a:p>
            <a:pPr rtl="0"/>
            <a:r>
              <a:rPr lang="en-US" sz="3600" b="1" dirty="0"/>
              <a:t> </a:t>
            </a:r>
            <a:r>
              <a:rPr lang="en-US" sz="3600" b="1" dirty="0" smtClean="0"/>
              <a:t>    Calibration : Momentum Correction</a:t>
            </a:r>
            <a:endParaRPr lang="he-IL" sz="3600" b="1" dirty="0"/>
          </a:p>
        </p:txBody>
      </p:sp>
      <p:sp>
        <p:nvSpPr>
          <p:cNvPr id="3" name="מציין מיקום תוכן 2"/>
          <p:cNvSpPr>
            <a:spLocks noGrp="1"/>
          </p:cNvSpPr>
          <p:nvPr>
            <p:ph idx="1"/>
          </p:nvPr>
        </p:nvSpPr>
        <p:spPr>
          <a:xfrm>
            <a:off x="0" y="885313"/>
            <a:ext cx="12192000" cy="6163187"/>
          </a:xfrm>
        </p:spPr>
        <p:txBody>
          <a:bodyPr/>
          <a:lstStyle/>
          <a:p>
            <a:pPr algn="l" rtl="0">
              <a:lnSpc>
                <a:spcPct val="100000"/>
              </a:lnSpc>
            </a:pPr>
            <a:endParaRPr lang="en-US" dirty="0" smtClean="0"/>
          </a:p>
          <a:p>
            <a:pPr algn="l" rtl="0">
              <a:lnSpc>
                <a:spcPct val="100000"/>
              </a:lnSpc>
            </a:pPr>
            <a:endParaRPr lang="en-US" b="1" dirty="0"/>
          </a:p>
          <a:p>
            <a:pPr marL="0" indent="0" algn="l" rtl="0">
              <a:lnSpc>
                <a:spcPct val="100000"/>
              </a:lnSpc>
              <a:buNone/>
            </a:pPr>
            <a:endParaRPr lang="en-US" b="1" dirty="0" smtClean="0"/>
          </a:p>
        </p:txBody>
      </p:sp>
      <p:cxnSp>
        <p:nvCxnSpPr>
          <p:cNvPr id="5" name="מחבר ישר 4"/>
          <p:cNvCxnSpPr/>
          <p:nvPr/>
        </p:nvCxnSpPr>
        <p:spPr>
          <a:xfrm>
            <a:off x="3962399" y="849313"/>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3"/>
          <a:stretch>
            <a:fillRect/>
          </a:stretch>
        </p:blipFill>
        <p:spPr>
          <a:xfrm>
            <a:off x="0" y="0"/>
            <a:ext cx="1815087" cy="921313"/>
          </a:xfrm>
          <a:prstGeom prst="rect">
            <a:avLst/>
          </a:prstGeom>
        </p:spPr>
      </p:pic>
      <p:sp>
        <p:nvSpPr>
          <p:cNvPr id="10" name="Rectangle 8"/>
          <p:cNvSpPr>
            <a:spLocks noChangeArrowheads="1"/>
          </p:cNvSpPr>
          <p:nvPr/>
        </p:nvSpPr>
        <p:spPr bwMode="auto">
          <a:xfrm flipV="1">
            <a:off x="1572126" y="2652500"/>
            <a:ext cx="123248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Identify </a:t>
            </a:r>
            <a:endParaRPr kumimoji="0" lang="en-US" sz="1800" b="0" i="0" u="none" strike="noStrike" cap="none" normalizeH="0" baseline="0" smtClean="0">
              <a:ln>
                <a:noFill/>
              </a:ln>
              <a:solidFill>
                <a:schemeClr val="tx1"/>
              </a:solidFill>
              <a:effectLst/>
              <a:latin typeface="Arial" panose="020B0604020202020204" pitchFamily="34" charset="0"/>
            </a:endParaRPr>
          </a:p>
        </p:txBody>
      </p:sp>
      <p:sp>
        <p:nvSpPr>
          <p:cNvPr id="7" name="מלבן 6"/>
          <p:cNvSpPr/>
          <p:nvPr/>
        </p:nvSpPr>
        <p:spPr>
          <a:xfrm>
            <a:off x="5753100" y="3295650"/>
            <a:ext cx="467293" cy="369332"/>
          </a:xfrm>
          <a:prstGeom prst="rect">
            <a:avLst/>
          </a:prstGeom>
        </p:spPr>
        <p:txBody>
          <a:bodyPr wrap="square">
            <a:spAutoFit/>
          </a:bodyPr>
          <a:lstStyle/>
          <a:p>
            <a:pPr algn="l" rtl="0"/>
            <a:endParaRPr lang="he-IL" dirty="0"/>
          </a:p>
        </p:txBody>
      </p:sp>
      <p:pic>
        <p:nvPicPr>
          <p:cNvPr id="4" name="תמונה 3"/>
          <p:cNvPicPr>
            <a:picLocks noChangeAspect="1"/>
          </p:cNvPicPr>
          <p:nvPr/>
        </p:nvPicPr>
        <p:blipFill>
          <a:blip r:embed="rId4"/>
          <a:stretch>
            <a:fillRect/>
          </a:stretch>
        </p:blipFill>
        <p:spPr>
          <a:xfrm>
            <a:off x="411176" y="1806626"/>
            <a:ext cx="5265723" cy="3690708"/>
          </a:xfrm>
          <a:prstGeom prst="rect">
            <a:avLst/>
          </a:prstGeom>
        </p:spPr>
      </p:pic>
      <p:pic>
        <p:nvPicPr>
          <p:cNvPr id="8" name="תמונה 7"/>
          <p:cNvPicPr>
            <a:picLocks noChangeAspect="1"/>
          </p:cNvPicPr>
          <p:nvPr/>
        </p:nvPicPr>
        <p:blipFill>
          <a:blip r:embed="rId5"/>
          <a:stretch>
            <a:fillRect/>
          </a:stretch>
        </p:blipFill>
        <p:spPr>
          <a:xfrm>
            <a:off x="6418498" y="1859895"/>
            <a:ext cx="5305425" cy="3743325"/>
          </a:xfrm>
          <a:prstGeom prst="rect">
            <a:avLst/>
          </a:prstGeom>
        </p:spPr>
      </p:pic>
      <p:sp>
        <p:nvSpPr>
          <p:cNvPr id="6" name="מציין מיקום של מספר שקופית 5"/>
          <p:cNvSpPr>
            <a:spLocks noGrp="1"/>
          </p:cNvSpPr>
          <p:nvPr>
            <p:ph type="sldNum" sz="quarter" idx="12"/>
          </p:nvPr>
        </p:nvSpPr>
        <p:spPr/>
        <p:txBody>
          <a:bodyPr/>
          <a:lstStyle/>
          <a:p>
            <a:fld id="{01DBEB0F-C1FC-4073-8EDD-9FBE7D64F643}" type="slidenum">
              <a:rPr lang="he-IL" smtClean="0"/>
              <a:t>13</a:t>
            </a:fld>
            <a:endParaRPr lang="he-IL"/>
          </a:p>
        </p:txBody>
      </p:sp>
    </p:spTree>
    <p:extLst>
      <p:ext uri="{BB962C8B-B14F-4D97-AF65-F5344CB8AC3E}">
        <p14:creationId xmlns:p14="http://schemas.microsoft.com/office/powerpoint/2010/main" val="34376777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nodeType="click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wipe(down)">
                                      <p:cBhvr>
                                        <p:cTn id="1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תמונה 7"/>
          <p:cNvPicPr>
            <a:picLocks noChangeAspect="1"/>
          </p:cNvPicPr>
          <p:nvPr/>
        </p:nvPicPr>
        <p:blipFill>
          <a:blip r:embed="rId3"/>
          <a:stretch>
            <a:fillRect/>
          </a:stretch>
        </p:blipFill>
        <p:spPr>
          <a:xfrm>
            <a:off x="285489" y="1874877"/>
            <a:ext cx="5580384" cy="3979741"/>
          </a:xfrm>
          <a:prstGeom prst="rect">
            <a:avLst/>
          </a:prstGeom>
        </p:spPr>
      </p:pic>
      <p:pic>
        <p:nvPicPr>
          <p:cNvPr id="19" name="תמונה 18"/>
          <p:cNvPicPr>
            <a:picLocks noChangeAspect="1"/>
          </p:cNvPicPr>
          <p:nvPr/>
        </p:nvPicPr>
        <p:blipFill>
          <a:blip r:embed="rId4"/>
          <a:stretch>
            <a:fillRect/>
          </a:stretch>
        </p:blipFill>
        <p:spPr>
          <a:xfrm>
            <a:off x="6201184" y="4978679"/>
            <a:ext cx="2502176" cy="1815842"/>
          </a:xfrm>
          <a:prstGeom prst="rect">
            <a:avLst/>
          </a:prstGeom>
        </p:spPr>
      </p:pic>
      <p:pic>
        <p:nvPicPr>
          <p:cNvPr id="18" name="תמונה 17"/>
          <p:cNvPicPr>
            <a:picLocks noChangeAspect="1"/>
          </p:cNvPicPr>
          <p:nvPr/>
        </p:nvPicPr>
        <p:blipFill>
          <a:blip r:embed="rId5"/>
          <a:stretch>
            <a:fillRect/>
          </a:stretch>
        </p:blipFill>
        <p:spPr>
          <a:xfrm>
            <a:off x="9048008" y="4968922"/>
            <a:ext cx="2515620" cy="1825599"/>
          </a:xfrm>
          <a:prstGeom prst="rect">
            <a:avLst/>
          </a:prstGeom>
        </p:spPr>
      </p:pic>
      <p:pic>
        <p:nvPicPr>
          <p:cNvPr id="10" name="תמונה 9"/>
          <p:cNvPicPr>
            <a:picLocks noChangeAspect="1"/>
          </p:cNvPicPr>
          <p:nvPr/>
        </p:nvPicPr>
        <p:blipFill>
          <a:blip r:embed="rId6"/>
          <a:stretch>
            <a:fillRect/>
          </a:stretch>
        </p:blipFill>
        <p:spPr>
          <a:xfrm>
            <a:off x="6190002" y="3050009"/>
            <a:ext cx="2508991" cy="1820788"/>
          </a:xfrm>
          <a:prstGeom prst="rect">
            <a:avLst/>
          </a:prstGeom>
        </p:spPr>
      </p:pic>
      <p:pic>
        <p:nvPicPr>
          <p:cNvPr id="6" name="תמונה 5"/>
          <p:cNvPicPr>
            <a:picLocks noChangeAspect="1"/>
          </p:cNvPicPr>
          <p:nvPr/>
        </p:nvPicPr>
        <p:blipFill>
          <a:blip r:embed="rId7"/>
          <a:stretch>
            <a:fillRect/>
          </a:stretch>
        </p:blipFill>
        <p:spPr>
          <a:xfrm>
            <a:off x="9059861" y="3030959"/>
            <a:ext cx="2493761" cy="1833188"/>
          </a:xfrm>
          <a:prstGeom prst="rect">
            <a:avLst/>
          </a:prstGeom>
        </p:spPr>
      </p:pic>
      <p:pic>
        <p:nvPicPr>
          <p:cNvPr id="12" name="תמונה 11"/>
          <p:cNvPicPr>
            <a:picLocks noChangeAspect="1"/>
          </p:cNvPicPr>
          <p:nvPr/>
        </p:nvPicPr>
        <p:blipFill>
          <a:blip r:embed="rId8"/>
          <a:stretch>
            <a:fillRect/>
          </a:stretch>
        </p:blipFill>
        <p:spPr>
          <a:xfrm>
            <a:off x="9059861" y="1111954"/>
            <a:ext cx="2444982" cy="1774337"/>
          </a:xfrm>
          <a:prstGeom prst="rect">
            <a:avLst/>
          </a:prstGeom>
        </p:spPr>
      </p:pic>
      <p:pic>
        <p:nvPicPr>
          <p:cNvPr id="13" name="תמונה 12"/>
          <p:cNvPicPr>
            <a:picLocks noChangeAspect="1"/>
          </p:cNvPicPr>
          <p:nvPr/>
        </p:nvPicPr>
        <p:blipFill>
          <a:blip r:embed="rId9"/>
          <a:stretch>
            <a:fillRect/>
          </a:stretch>
        </p:blipFill>
        <p:spPr>
          <a:xfrm>
            <a:off x="6228642" y="1112013"/>
            <a:ext cx="2458415" cy="1784085"/>
          </a:xfrm>
          <a:prstGeom prst="rect">
            <a:avLst/>
          </a:prstGeom>
        </p:spPr>
      </p:pic>
      <p:sp>
        <p:nvSpPr>
          <p:cNvPr id="2" name="כותרת 1"/>
          <p:cNvSpPr>
            <a:spLocks noGrp="1"/>
          </p:cNvSpPr>
          <p:nvPr>
            <p:ph type="title"/>
          </p:nvPr>
        </p:nvSpPr>
        <p:spPr>
          <a:xfrm>
            <a:off x="1412870" y="131249"/>
            <a:ext cx="11181347" cy="658813"/>
          </a:xfrm>
        </p:spPr>
        <p:txBody>
          <a:bodyPr>
            <a:normAutofit fontScale="90000"/>
          </a:bodyPr>
          <a:lstStyle/>
          <a:p>
            <a:pPr algn="ctr" rtl="0"/>
            <a:r>
              <a:rPr lang="en-US" sz="3600" b="1" dirty="0"/>
              <a:t> </a:t>
            </a:r>
            <a:r>
              <a:rPr lang="en-US" sz="3600" b="1" dirty="0" smtClean="0"/>
              <a:t>    Calibration : Neutron Detection Efficiency – Angular dependence</a:t>
            </a:r>
            <a:endParaRPr lang="he-IL" sz="3600" b="1" dirty="0"/>
          </a:p>
        </p:txBody>
      </p:sp>
      <p:sp>
        <p:nvSpPr>
          <p:cNvPr id="3" name="מציין מיקום תוכן 2"/>
          <p:cNvSpPr>
            <a:spLocks noGrp="1"/>
          </p:cNvSpPr>
          <p:nvPr>
            <p:ph idx="1"/>
          </p:nvPr>
        </p:nvSpPr>
        <p:spPr>
          <a:xfrm>
            <a:off x="0" y="885313"/>
            <a:ext cx="12192000" cy="6163187"/>
          </a:xfrm>
        </p:spPr>
        <p:txBody>
          <a:bodyPr/>
          <a:lstStyle/>
          <a:p>
            <a:pPr lvl="1" algn="l" rtl="0">
              <a:lnSpc>
                <a:spcPct val="100000"/>
              </a:lnSpc>
            </a:pPr>
            <a:endParaRPr lang="en-US" b="1" dirty="0" smtClean="0"/>
          </a:p>
          <a:p>
            <a:pPr marL="457200" lvl="1" indent="0" algn="l" rtl="0">
              <a:lnSpc>
                <a:spcPct val="100000"/>
              </a:lnSpc>
              <a:buNone/>
            </a:pPr>
            <a:r>
              <a:rPr lang="en-US" b="1" dirty="0" smtClean="0"/>
              <a:t> </a:t>
            </a:r>
          </a:p>
        </p:txBody>
      </p:sp>
      <p:cxnSp>
        <p:nvCxnSpPr>
          <p:cNvPr id="5" name="מחבר ישר 4"/>
          <p:cNvCxnSpPr/>
          <p:nvPr/>
        </p:nvCxnSpPr>
        <p:spPr>
          <a:xfrm>
            <a:off x="5289043" y="942251"/>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10"/>
          <a:stretch>
            <a:fillRect/>
          </a:stretch>
        </p:blipFill>
        <p:spPr>
          <a:xfrm>
            <a:off x="0" y="0"/>
            <a:ext cx="1815087" cy="921313"/>
          </a:xfrm>
          <a:prstGeom prst="rect">
            <a:avLst/>
          </a:prstGeom>
        </p:spPr>
      </p:pic>
      <p:sp>
        <p:nvSpPr>
          <p:cNvPr id="7" name="מלבן 6"/>
          <p:cNvSpPr/>
          <p:nvPr/>
        </p:nvSpPr>
        <p:spPr>
          <a:xfrm>
            <a:off x="5753100" y="3295650"/>
            <a:ext cx="467293" cy="369332"/>
          </a:xfrm>
          <a:prstGeom prst="rect">
            <a:avLst/>
          </a:prstGeom>
        </p:spPr>
        <p:txBody>
          <a:bodyPr wrap="square">
            <a:spAutoFit/>
          </a:bodyPr>
          <a:lstStyle/>
          <a:p>
            <a:pPr algn="l" rtl="0"/>
            <a:endParaRPr lang="he-IL" dirty="0"/>
          </a:p>
        </p:txBody>
      </p:sp>
      <p:sp>
        <p:nvSpPr>
          <p:cNvPr id="11" name="TextBox 10"/>
          <p:cNvSpPr txBox="1"/>
          <p:nvPr/>
        </p:nvSpPr>
        <p:spPr>
          <a:xfrm>
            <a:off x="5788301" y="2001343"/>
            <a:ext cx="900752" cy="276999"/>
          </a:xfrm>
          <a:prstGeom prst="rect">
            <a:avLst/>
          </a:prstGeom>
          <a:noFill/>
        </p:spPr>
        <p:txBody>
          <a:bodyPr wrap="square" rtlCol="1">
            <a:spAutoFit/>
          </a:bodyPr>
          <a:lstStyle/>
          <a:p>
            <a:r>
              <a:rPr lang="en-US" sz="1200" b="1" dirty="0" smtClean="0">
                <a:solidFill>
                  <a:schemeClr val="bg1"/>
                </a:solidFill>
              </a:rPr>
              <a:t>10 %</a:t>
            </a:r>
            <a:endParaRPr lang="he-IL" sz="1200" b="1" dirty="0">
              <a:solidFill>
                <a:schemeClr val="bg1"/>
              </a:solidFill>
            </a:endParaRPr>
          </a:p>
        </p:txBody>
      </p:sp>
      <p:sp>
        <p:nvSpPr>
          <p:cNvPr id="25" name="TextBox 24"/>
          <p:cNvSpPr txBox="1"/>
          <p:nvPr/>
        </p:nvSpPr>
        <p:spPr>
          <a:xfrm>
            <a:off x="5788301" y="1469247"/>
            <a:ext cx="900752" cy="276999"/>
          </a:xfrm>
          <a:prstGeom prst="rect">
            <a:avLst/>
          </a:prstGeom>
          <a:noFill/>
        </p:spPr>
        <p:txBody>
          <a:bodyPr wrap="square" rtlCol="1">
            <a:spAutoFit/>
          </a:bodyPr>
          <a:lstStyle/>
          <a:p>
            <a:r>
              <a:rPr lang="en-US" sz="1200" b="1" dirty="0" smtClean="0">
                <a:solidFill>
                  <a:schemeClr val="bg1"/>
                </a:solidFill>
              </a:rPr>
              <a:t>20 %</a:t>
            </a:r>
            <a:endParaRPr lang="he-IL" sz="1200" b="1" dirty="0">
              <a:solidFill>
                <a:schemeClr val="bg1"/>
              </a:solidFill>
            </a:endParaRPr>
          </a:p>
        </p:txBody>
      </p:sp>
      <p:sp>
        <p:nvSpPr>
          <p:cNvPr id="26" name="TextBox 25"/>
          <p:cNvSpPr txBox="1"/>
          <p:nvPr/>
        </p:nvSpPr>
        <p:spPr>
          <a:xfrm>
            <a:off x="8675889" y="2126838"/>
            <a:ext cx="900752" cy="276999"/>
          </a:xfrm>
          <a:prstGeom prst="rect">
            <a:avLst/>
          </a:prstGeom>
          <a:noFill/>
        </p:spPr>
        <p:txBody>
          <a:bodyPr wrap="square" rtlCol="1">
            <a:spAutoFit/>
          </a:bodyPr>
          <a:lstStyle/>
          <a:p>
            <a:r>
              <a:rPr lang="en-US" sz="1200" b="1" dirty="0" smtClean="0">
                <a:solidFill>
                  <a:schemeClr val="bg1"/>
                </a:solidFill>
              </a:rPr>
              <a:t>10 %</a:t>
            </a:r>
            <a:endParaRPr lang="he-IL" sz="1200" b="1" dirty="0">
              <a:solidFill>
                <a:schemeClr val="bg1"/>
              </a:solidFill>
            </a:endParaRPr>
          </a:p>
        </p:txBody>
      </p:sp>
      <p:sp>
        <p:nvSpPr>
          <p:cNvPr id="27" name="TextBox 26"/>
          <p:cNvSpPr txBox="1"/>
          <p:nvPr/>
        </p:nvSpPr>
        <p:spPr>
          <a:xfrm>
            <a:off x="8687057" y="1754588"/>
            <a:ext cx="900752" cy="276999"/>
          </a:xfrm>
          <a:prstGeom prst="rect">
            <a:avLst/>
          </a:prstGeom>
          <a:noFill/>
        </p:spPr>
        <p:txBody>
          <a:bodyPr wrap="square" rtlCol="1">
            <a:spAutoFit/>
          </a:bodyPr>
          <a:lstStyle/>
          <a:p>
            <a:r>
              <a:rPr lang="en-US" sz="1200" b="1" dirty="0" smtClean="0">
                <a:solidFill>
                  <a:schemeClr val="bg1"/>
                </a:solidFill>
              </a:rPr>
              <a:t>20 %</a:t>
            </a:r>
            <a:endParaRPr lang="he-IL" sz="1200" b="1" dirty="0">
              <a:solidFill>
                <a:schemeClr val="bg1"/>
              </a:solidFill>
            </a:endParaRPr>
          </a:p>
        </p:txBody>
      </p:sp>
      <p:sp>
        <p:nvSpPr>
          <p:cNvPr id="28" name="TextBox 27"/>
          <p:cNvSpPr txBox="1"/>
          <p:nvPr/>
        </p:nvSpPr>
        <p:spPr>
          <a:xfrm>
            <a:off x="8673394" y="1334434"/>
            <a:ext cx="900752" cy="276999"/>
          </a:xfrm>
          <a:prstGeom prst="rect">
            <a:avLst/>
          </a:prstGeom>
          <a:noFill/>
        </p:spPr>
        <p:txBody>
          <a:bodyPr wrap="square" rtlCol="1">
            <a:spAutoFit/>
          </a:bodyPr>
          <a:lstStyle/>
          <a:p>
            <a:r>
              <a:rPr lang="en-US" sz="1200" b="1" dirty="0">
                <a:solidFill>
                  <a:schemeClr val="bg1"/>
                </a:solidFill>
              </a:rPr>
              <a:t>3</a:t>
            </a:r>
            <a:r>
              <a:rPr lang="en-US" sz="1200" b="1" dirty="0" smtClean="0">
                <a:solidFill>
                  <a:schemeClr val="bg1"/>
                </a:solidFill>
              </a:rPr>
              <a:t>0 %</a:t>
            </a:r>
            <a:endParaRPr lang="he-IL" sz="1200" b="1" dirty="0">
              <a:solidFill>
                <a:schemeClr val="bg1"/>
              </a:solidFill>
            </a:endParaRPr>
          </a:p>
        </p:txBody>
      </p:sp>
      <p:sp>
        <p:nvSpPr>
          <p:cNvPr id="29" name="TextBox 28"/>
          <p:cNvSpPr txBox="1"/>
          <p:nvPr/>
        </p:nvSpPr>
        <p:spPr>
          <a:xfrm>
            <a:off x="8671695" y="3901116"/>
            <a:ext cx="900752" cy="276999"/>
          </a:xfrm>
          <a:prstGeom prst="rect">
            <a:avLst/>
          </a:prstGeom>
          <a:noFill/>
        </p:spPr>
        <p:txBody>
          <a:bodyPr wrap="square" rtlCol="1">
            <a:spAutoFit/>
          </a:bodyPr>
          <a:lstStyle/>
          <a:p>
            <a:r>
              <a:rPr lang="en-US" sz="1200" b="1" dirty="0" smtClean="0">
                <a:solidFill>
                  <a:schemeClr val="bg1"/>
                </a:solidFill>
              </a:rPr>
              <a:t>10 %</a:t>
            </a:r>
            <a:endParaRPr lang="he-IL" sz="1200" b="1" dirty="0">
              <a:solidFill>
                <a:schemeClr val="bg1"/>
              </a:solidFill>
            </a:endParaRPr>
          </a:p>
        </p:txBody>
      </p:sp>
      <p:sp>
        <p:nvSpPr>
          <p:cNvPr id="30" name="TextBox 29"/>
          <p:cNvSpPr txBox="1"/>
          <p:nvPr/>
        </p:nvSpPr>
        <p:spPr>
          <a:xfrm>
            <a:off x="8667623" y="3551726"/>
            <a:ext cx="900752" cy="276999"/>
          </a:xfrm>
          <a:prstGeom prst="rect">
            <a:avLst/>
          </a:prstGeom>
          <a:noFill/>
        </p:spPr>
        <p:txBody>
          <a:bodyPr wrap="square" rtlCol="1">
            <a:spAutoFit/>
          </a:bodyPr>
          <a:lstStyle/>
          <a:p>
            <a:r>
              <a:rPr lang="en-US" sz="1200" b="1" dirty="0" smtClean="0">
                <a:solidFill>
                  <a:schemeClr val="bg1"/>
                </a:solidFill>
              </a:rPr>
              <a:t>20 %</a:t>
            </a:r>
            <a:endParaRPr lang="he-IL" sz="1200" b="1" dirty="0">
              <a:solidFill>
                <a:schemeClr val="bg1"/>
              </a:solidFill>
            </a:endParaRPr>
          </a:p>
        </p:txBody>
      </p:sp>
      <p:sp>
        <p:nvSpPr>
          <p:cNvPr id="31" name="TextBox 30"/>
          <p:cNvSpPr txBox="1"/>
          <p:nvPr/>
        </p:nvSpPr>
        <p:spPr>
          <a:xfrm>
            <a:off x="8669200" y="3200152"/>
            <a:ext cx="900752" cy="276999"/>
          </a:xfrm>
          <a:prstGeom prst="rect">
            <a:avLst/>
          </a:prstGeom>
          <a:noFill/>
        </p:spPr>
        <p:txBody>
          <a:bodyPr wrap="square" rtlCol="1">
            <a:spAutoFit/>
          </a:bodyPr>
          <a:lstStyle/>
          <a:p>
            <a:r>
              <a:rPr lang="en-US" sz="1200" b="1" dirty="0">
                <a:solidFill>
                  <a:schemeClr val="bg1"/>
                </a:solidFill>
              </a:rPr>
              <a:t>3</a:t>
            </a:r>
            <a:r>
              <a:rPr lang="en-US" sz="1200" b="1" dirty="0" smtClean="0">
                <a:solidFill>
                  <a:schemeClr val="bg1"/>
                </a:solidFill>
              </a:rPr>
              <a:t>0 %</a:t>
            </a:r>
            <a:endParaRPr lang="he-IL" sz="1200" b="1" dirty="0">
              <a:solidFill>
                <a:schemeClr val="bg1"/>
              </a:solidFill>
            </a:endParaRPr>
          </a:p>
        </p:txBody>
      </p:sp>
      <p:sp>
        <p:nvSpPr>
          <p:cNvPr id="32" name="TextBox 31"/>
          <p:cNvSpPr txBox="1"/>
          <p:nvPr/>
        </p:nvSpPr>
        <p:spPr>
          <a:xfrm>
            <a:off x="8644826" y="5771288"/>
            <a:ext cx="900752" cy="276999"/>
          </a:xfrm>
          <a:prstGeom prst="rect">
            <a:avLst/>
          </a:prstGeom>
          <a:noFill/>
        </p:spPr>
        <p:txBody>
          <a:bodyPr wrap="square" rtlCol="1">
            <a:spAutoFit/>
          </a:bodyPr>
          <a:lstStyle/>
          <a:p>
            <a:r>
              <a:rPr lang="en-US" sz="1200" b="1" dirty="0" smtClean="0">
                <a:solidFill>
                  <a:schemeClr val="bg1"/>
                </a:solidFill>
              </a:rPr>
              <a:t>10 %</a:t>
            </a:r>
            <a:endParaRPr lang="he-IL" sz="1200" b="1" dirty="0">
              <a:solidFill>
                <a:schemeClr val="bg1"/>
              </a:solidFill>
            </a:endParaRPr>
          </a:p>
        </p:txBody>
      </p:sp>
      <p:sp>
        <p:nvSpPr>
          <p:cNvPr id="33" name="TextBox 32"/>
          <p:cNvSpPr txBox="1"/>
          <p:nvPr/>
        </p:nvSpPr>
        <p:spPr>
          <a:xfrm>
            <a:off x="8648374" y="5368558"/>
            <a:ext cx="900752" cy="276999"/>
          </a:xfrm>
          <a:prstGeom prst="rect">
            <a:avLst/>
          </a:prstGeom>
          <a:noFill/>
        </p:spPr>
        <p:txBody>
          <a:bodyPr wrap="square" rtlCol="1">
            <a:spAutoFit/>
          </a:bodyPr>
          <a:lstStyle/>
          <a:p>
            <a:r>
              <a:rPr lang="en-US" sz="1200" b="1" dirty="0" smtClean="0">
                <a:solidFill>
                  <a:schemeClr val="bg1"/>
                </a:solidFill>
              </a:rPr>
              <a:t>20 %</a:t>
            </a:r>
            <a:endParaRPr lang="he-IL" sz="1200" b="1" dirty="0">
              <a:solidFill>
                <a:schemeClr val="bg1"/>
              </a:solidFill>
            </a:endParaRPr>
          </a:p>
        </p:txBody>
      </p:sp>
      <p:sp>
        <p:nvSpPr>
          <p:cNvPr id="35" name="TextBox 34"/>
          <p:cNvSpPr txBox="1"/>
          <p:nvPr/>
        </p:nvSpPr>
        <p:spPr>
          <a:xfrm>
            <a:off x="8642331" y="4963644"/>
            <a:ext cx="900752" cy="276999"/>
          </a:xfrm>
          <a:prstGeom prst="rect">
            <a:avLst/>
          </a:prstGeom>
          <a:noFill/>
        </p:spPr>
        <p:txBody>
          <a:bodyPr wrap="square" rtlCol="1">
            <a:spAutoFit/>
          </a:bodyPr>
          <a:lstStyle/>
          <a:p>
            <a:r>
              <a:rPr lang="en-US" sz="1200" b="1" dirty="0">
                <a:solidFill>
                  <a:schemeClr val="bg1"/>
                </a:solidFill>
              </a:rPr>
              <a:t>3</a:t>
            </a:r>
            <a:r>
              <a:rPr lang="en-US" sz="1200" b="1" dirty="0" smtClean="0">
                <a:solidFill>
                  <a:schemeClr val="bg1"/>
                </a:solidFill>
              </a:rPr>
              <a:t>0 %</a:t>
            </a:r>
            <a:endParaRPr lang="he-IL" sz="1200" b="1" dirty="0">
              <a:solidFill>
                <a:schemeClr val="bg1"/>
              </a:solidFill>
            </a:endParaRPr>
          </a:p>
        </p:txBody>
      </p:sp>
      <p:sp>
        <p:nvSpPr>
          <p:cNvPr id="40" name="TextBox 39"/>
          <p:cNvSpPr txBox="1"/>
          <p:nvPr/>
        </p:nvSpPr>
        <p:spPr>
          <a:xfrm>
            <a:off x="5811798" y="3930002"/>
            <a:ext cx="900752" cy="276999"/>
          </a:xfrm>
          <a:prstGeom prst="rect">
            <a:avLst/>
          </a:prstGeom>
          <a:noFill/>
        </p:spPr>
        <p:txBody>
          <a:bodyPr wrap="square" rtlCol="1">
            <a:spAutoFit/>
          </a:bodyPr>
          <a:lstStyle/>
          <a:p>
            <a:r>
              <a:rPr lang="en-US" sz="1200" b="1" dirty="0" smtClean="0">
                <a:solidFill>
                  <a:schemeClr val="bg1"/>
                </a:solidFill>
              </a:rPr>
              <a:t>10 %</a:t>
            </a:r>
            <a:endParaRPr lang="he-IL" sz="1200" b="1" dirty="0">
              <a:solidFill>
                <a:schemeClr val="bg1"/>
              </a:solidFill>
            </a:endParaRPr>
          </a:p>
        </p:txBody>
      </p:sp>
      <p:sp>
        <p:nvSpPr>
          <p:cNvPr id="41" name="TextBox 40"/>
          <p:cNvSpPr txBox="1"/>
          <p:nvPr/>
        </p:nvSpPr>
        <p:spPr>
          <a:xfrm>
            <a:off x="5807726" y="3519652"/>
            <a:ext cx="900752" cy="276999"/>
          </a:xfrm>
          <a:prstGeom prst="rect">
            <a:avLst/>
          </a:prstGeom>
          <a:noFill/>
        </p:spPr>
        <p:txBody>
          <a:bodyPr wrap="square" rtlCol="1">
            <a:spAutoFit/>
          </a:bodyPr>
          <a:lstStyle/>
          <a:p>
            <a:r>
              <a:rPr lang="en-US" sz="1200" b="1" dirty="0" smtClean="0">
                <a:solidFill>
                  <a:schemeClr val="bg1"/>
                </a:solidFill>
              </a:rPr>
              <a:t>20 %</a:t>
            </a:r>
            <a:endParaRPr lang="he-IL" sz="1200" b="1" dirty="0">
              <a:solidFill>
                <a:schemeClr val="bg1"/>
              </a:solidFill>
            </a:endParaRPr>
          </a:p>
        </p:txBody>
      </p:sp>
      <p:sp>
        <p:nvSpPr>
          <p:cNvPr id="42" name="TextBox 41"/>
          <p:cNvSpPr txBox="1"/>
          <p:nvPr/>
        </p:nvSpPr>
        <p:spPr>
          <a:xfrm>
            <a:off x="5809303" y="3091878"/>
            <a:ext cx="900752" cy="276999"/>
          </a:xfrm>
          <a:prstGeom prst="rect">
            <a:avLst/>
          </a:prstGeom>
          <a:noFill/>
        </p:spPr>
        <p:txBody>
          <a:bodyPr wrap="square" rtlCol="1">
            <a:spAutoFit/>
          </a:bodyPr>
          <a:lstStyle/>
          <a:p>
            <a:r>
              <a:rPr lang="en-US" sz="1200" b="1" dirty="0">
                <a:solidFill>
                  <a:schemeClr val="bg1"/>
                </a:solidFill>
              </a:rPr>
              <a:t>3</a:t>
            </a:r>
            <a:r>
              <a:rPr lang="en-US" sz="1200" b="1" dirty="0" smtClean="0">
                <a:solidFill>
                  <a:schemeClr val="bg1"/>
                </a:solidFill>
              </a:rPr>
              <a:t>0 %</a:t>
            </a:r>
            <a:endParaRPr lang="he-IL" sz="1200" b="1" dirty="0">
              <a:solidFill>
                <a:schemeClr val="bg1"/>
              </a:solidFill>
            </a:endParaRPr>
          </a:p>
        </p:txBody>
      </p:sp>
      <p:sp>
        <p:nvSpPr>
          <p:cNvPr id="43" name="TextBox 42"/>
          <p:cNvSpPr txBox="1"/>
          <p:nvPr/>
        </p:nvSpPr>
        <p:spPr>
          <a:xfrm>
            <a:off x="5818389" y="5913978"/>
            <a:ext cx="900752" cy="276999"/>
          </a:xfrm>
          <a:prstGeom prst="rect">
            <a:avLst/>
          </a:prstGeom>
          <a:noFill/>
        </p:spPr>
        <p:txBody>
          <a:bodyPr wrap="square" rtlCol="1">
            <a:spAutoFit/>
          </a:bodyPr>
          <a:lstStyle/>
          <a:p>
            <a:r>
              <a:rPr lang="en-US" sz="1200" b="1" dirty="0" smtClean="0">
                <a:solidFill>
                  <a:schemeClr val="bg1"/>
                </a:solidFill>
              </a:rPr>
              <a:t>10 %</a:t>
            </a:r>
            <a:endParaRPr lang="he-IL" sz="1200" b="1" dirty="0">
              <a:solidFill>
                <a:schemeClr val="bg1"/>
              </a:solidFill>
            </a:endParaRPr>
          </a:p>
        </p:txBody>
      </p:sp>
      <p:sp>
        <p:nvSpPr>
          <p:cNvPr id="44" name="TextBox 43"/>
          <p:cNvSpPr txBox="1"/>
          <p:nvPr/>
        </p:nvSpPr>
        <p:spPr>
          <a:xfrm>
            <a:off x="5821937" y="5572208"/>
            <a:ext cx="900752" cy="276999"/>
          </a:xfrm>
          <a:prstGeom prst="rect">
            <a:avLst/>
          </a:prstGeom>
          <a:noFill/>
        </p:spPr>
        <p:txBody>
          <a:bodyPr wrap="square" rtlCol="1">
            <a:spAutoFit/>
          </a:bodyPr>
          <a:lstStyle/>
          <a:p>
            <a:r>
              <a:rPr lang="en-US" sz="1200" b="1" dirty="0" smtClean="0">
                <a:solidFill>
                  <a:schemeClr val="bg1"/>
                </a:solidFill>
              </a:rPr>
              <a:t>20 %</a:t>
            </a:r>
            <a:endParaRPr lang="he-IL" sz="1200" b="1" dirty="0">
              <a:solidFill>
                <a:schemeClr val="bg1"/>
              </a:solidFill>
            </a:endParaRPr>
          </a:p>
        </p:txBody>
      </p:sp>
      <p:sp>
        <p:nvSpPr>
          <p:cNvPr id="45" name="TextBox 44"/>
          <p:cNvSpPr txBox="1"/>
          <p:nvPr/>
        </p:nvSpPr>
        <p:spPr>
          <a:xfrm>
            <a:off x="5815894" y="5235874"/>
            <a:ext cx="900752" cy="276999"/>
          </a:xfrm>
          <a:prstGeom prst="rect">
            <a:avLst/>
          </a:prstGeom>
          <a:noFill/>
        </p:spPr>
        <p:txBody>
          <a:bodyPr wrap="square" rtlCol="1">
            <a:spAutoFit/>
          </a:bodyPr>
          <a:lstStyle/>
          <a:p>
            <a:r>
              <a:rPr lang="en-US" sz="1200" b="1" dirty="0">
                <a:solidFill>
                  <a:schemeClr val="bg1"/>
                </a:solidFill>
              </a:rPr>
              <a:t>3</a:t>
            </a:r>
            <a:r>
              <a:rPr lang="en-US" sz="1200" b="1" dirty="0" smtClean="0">
                <a:solidFill>
                  <a:schemeClr val="bg1"/>
                </a:solidFill>
              </a:rPr>
              <a:t>0 %</a:t>
            </a:r>
            <a:endParaRPr lang="he-IL" sz="1200" b="1" dirty="0">
              <a:solidFill>
                <a:schemeClr val="bg1"/>
              </a:solidFill>
            </a:endParaRPr>
          </a:p>
        </p:txBody>
      </p:sp>
      <p:sp>
        <p:nvSpPr>
          <p:cNvPr id="22" name="מלבן מעוגל 21"/>
          <p:cNvSpPr/>
          <p:nvPr/>
        </p:nvSpPr>
        <p:spPr>
          <a:xfrm>
            <a:off x="876128" y="1639841"/>
            <a:ext cx="8700513" cy="48737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dirty="0"/>
          </a:p>
        </p:txBody>
      </p:sp>
      <p:pic>
        <p:nvPicPr>
          <p:cNvPr id="24" name="תמונה 23"/>
          <p:cNvPicPr>
            <a:picLocks noChangeAspect="1"/>
          </p:cNvPicPr>
          <p:nvPr/>
        </p:nvPicPr>
        <p:blipFill>
          <a:blip r:embed="rId11"/>
          <a:stretch>
            <a:fillRect/>
          </a:stretch>
        </p:blipFill>
        <p:spPr>
          <a:xfrm>
            <a:off x="1113962" y="3171134"/>
            <a:ext cx="7867650" cy="2647950"/>
          </a:xfrm>
          <a:prstGeom prst="rect">
            <a:avLst/>
          </a:prstGeom>
        </p:spPr>
      </p:pic>
      <p:sp>
        <p:nvSpPr>
          <p:cNvPr id="34" name="TextBox 33"/>
          <p:cNvSpPr txBox="1"/>
          <p:nvPr/>
        </p:nvSpPr>
        <p:spPr>
          <a:xfrm>
            <a:off x="2346149" y="2102559"/>
            <a:ext cx="5835092" cy="523220"/>
          </a:xfrm>
          <a:prstGeom prst="rect">
            <a:avLst/>
          </a:prstGeom>
          <a:noFill/>
        </p:spPr>
        <p:txBody>
          <a:bodyPr wrap="square" rtlCol="1">
            <a:spAutoFit/>
          </a:bodyPr>
          <a:lstStyle/>
          <a:p>
            <a:pPr algn="ctr"/>
            <a:r>
              <a:rPr lang="en-US" sz="2800" b="1" dirty="0" smtClean="0"/>
              <a:t>Angular Efficiency – fit parameters</a:t>
            </a:r>
            <a:endParaRPr lang="he-IL" sz="2800" b="1" dirty="0"/>
          </a:p>
        </p:txBody>
      </p:sp>
      <p:sp>
        <p:nvSpPr>
          <p:cNvPr id="36" name="מלבן מעוגל 35"/>
          <p:cNvSpPr/>
          <p:nvPr/>
        </p:nvSpPr>
        <p:spPr>
          <a:xfrm>
            <a:off x="679790" y="1523532"/>
            <a:ext cx="9393675" cy="487374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37" name="תמונה 36"/>
          <p:cNvPicPr/>
          <p:nvPr/>
        </p:nvPicPr>
        <p:blipFill>
          <a:blip r:embed="rId12">
            <a:extLst>
              <a:ext uri="{28A0092B-C50C-407E-A947-70E740481C1C}">
                <a14:useLocalDpi xmlns:a14="http://schemas.microsoft.com/office/drawing/2010/main" val="0"/>
              </a:ext>
            </a:extLst>
          </a:blip>
          <a:srcRect/>
          <a:stretch>
            <a:fillRect/>
          </a:stretch>
        </p:blipFill>
        <p:spPr bwMode="auto">
          <a:xfrm>
            <a:off x="1453164" y="2699907"/>
            <a:ext cx="5363894" cy="3121236"/>
          </a:xfrm>
          <a:prstGeom prst="rect">
            <a:avLst/>
          </a:prstGeom>
          <a:noFill/>
          <a:ln>
            <a:noFill/>
          </a:ln>
        </p:spPr>
      </p:pic>
      <p:sp>
        <p:nvSpPr>
          <p:cNvPr id="38" name="TextBox 37"/>
          <p:cNvSpPr txBox="1"/>
          <p:nvPr/>
        </p:nvSpPr>
        <p:spPr>
          <a:xfrm>
            <a:off x="2513288" y="1905869"/>
            <a:ext cx="7080593" cy="523220"/>
          </a:xfrm>
          <a:prstGeom prst="rect">
            <a:avLst/>
          </a:prstGeom>
          <a:noFill/>
        </p:spPr>
        <p:txBody>
          <a:bodyPr wrap="square" rtlCol="1">
            <a:spAutoFit/>
          </a:bodyPr>
          <a:lstStyle/>
          <a:p>
            <a:pPr algn="l"/>
            <a:r>
              <a:rPr lang="en-US" sz="2800" dirty="0" smtClean="0"/>
              <a:t>Angular Efficiency is ~ constant between: </a:t>
            </a:r>
            <a:endParaRPr lang="he-IL" sz="2800" dirty="0"/>
          </a:p>
        </p:txBody>
      </p:sp>
      <mc:AlternateContent xmlns:mc="http://schemas.openxmlformats.org/markup-compatibility/2006">
        <mc:Choice xmlns:a14="http://schemas.microsoft.com/office/drawing/2010/main" Requires="a14">
          <p:sp>
            <p:nvSpPr>
              <p:cNvPr id="39" name="מלבן 38"/>
              <p:cNvSpPr/>
              <p:nvPr/>
            </p:nvSpPr>
            <p:spPr>
              <a:xfrm>
                <a:off x="6757205" y="2869641"/>
                <a:ext cx="3482091" cy="584775"/>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he-IL" sz="3200">
                          <a:latin typeface="Cambria Math" panose="02040503050406030204" pitchFamily="18" charset="0"/>
                        </a:rPr>
                        <m:t>12</m:t>
                      </m:r>
                      <m:r>
                        <a:rPr lang="he-IL" sz="3200" i="0">
                          <a:latin typeface="Cambria Math" panose="02040503050406030204" pitchFamily="18" charset="0"/>
                        </a:rPr>
                        <m:t>°&lt;</m:t>
                      </m:r>
                      <m:r>
                        <a:rPr lang="he-IL" sz="3200" i="1">
                          <a:latin typeface="Cambria Math" panose="02040503050406030204" pitchFamily="18" charset="0"/>
                        </a:rPr>
                        <m:t>𝜃</m:t>
                      </m:r>
                      <m:r>
                        <a:rPr lang="he-IL" sz="3200" i="0">
                          <a:latin typeface="Cambria Math" panose="02040503050406030204" pitchFamily="18" charset="0"/>
                        </a:rPr>
                        <m:t>&lt;</m:t>
                      </m:r>
                      <m:r>
                        <a:rPr lang="he-IL" sz="3200" i="0">
                          <a:latin typeface="Cambria Math" panose="02040503050406030204" pitchFamily="18" charset="0"/>
                        </a:rPr>
                        <m:t>36</m:t>
                      </m:r>
                      <m:r>
                        <a:rPr lang="he-IL" sz="3200" i="0">
                          <a:latin typeface="Cambria Math" panose="02040503050406030204" pitchFamily="18" charset="0"/>
                        </a:rPr>
                        <m:t>.</m:t>
                      </m:r>
                      <m:r>
                        <a:rPr lang="he-IL" sz="3200" i="0">
                          <a:latin typeface="Cambria Math" panose="02040503050406030204" pitchFamily="18" charset="0"/>
                        </a:rPr>
                        <m:t>3</m:t>
                      </m:r>
                      <m:r>
                        <a:rPr lang="he-IL" sz="3200" i="0">
                          <a:latin typeface="Cambria Math" panose="02040503050406030204" pitchFamily="18" charset="0"/>
                        </a:rPr>
                        <m:t>°</m:t>
                      </m:r>
                    </m:oMath>
                  </m:oMathPara>
                </a14:m>
                <a:endParaRPr lang="he-IL" sz="3200" dirty="0"/>
              </a:p>
            </p:txBody>
          </p:sp>
        </mc:Choice>
        <mc:Fallback>
          <p:sp>
            <p:nvSpPr>
              <p:cNvPr id="39" name="מלבן 38"/>
              <p:cNvSpPr>
                <a:spLocks noRot="1" noChangeAspect="1" noMove="1" noResize="1" noEditPoints="1" noAdjustHandles="1" noChangeArrowheads="1" noChangeShapeType="1" noTextEdit="1"/>
              </p:cNvSpPr>
              <p:nvPr/>
            </p:nvSpPr>
            <p:spPr>
              <a:xfrm>
                <a:off x="6757205" y="2869641"/>
                <a:ext cx="3482091" cy="584775"/>
              </a:xfrm>
              <a:prstGeom prst="rect">
                <a:avLst/>
              </a:prstGeom>
              <a:blipFill rotWithShape="0">
                <a:blip r:embed="rId13"/>
                <a:stretch>
                  <a:fillRect/>
                </a:stretch>
              </a:blipFill>
            </p:spPr>
            <p:txBody>
              <a:bodyPr/>
              <a:lstStyle/>
              <a:p>
                <a:r>
                  <a:rPr lang="he-IL">
                    <a:noFill/>
                  </a:rPr>
                  <a:t> </a:t>
                </a:r>
              </a:p>
            </p:txBody>
          </p:sp>
        </mc:Fallback>
      </mc:AlternateContent>
      <p:sp>
        <p:nvSpPr>
          <p:cNvPr id="20" name="מציין מיקום של מספר שקופית 19"/>
          <p:cNvSpPr>
            <a:spLocks noGrp="1"/>
          </p:cNvSpPr>
          <p:nvPr>
            <p:ph type="sldNum" sz="quarter" idx="12"/>
          </p:nvPr>
        </p:nvSpPr>
        <p:spPr>
          <a:xfrm>
            <a:off x="-1950670" y="6492158"/>
            <a:ext cx="2743200" cy="365125"/>
          </a:xfrm>
        </p:spPr>
        <p:txBody>
          <a:bodyPr/>
          <a:lstStyle/>
          <a:p>
            <a:fld id="{01DBEB0F-C1FC-4073-8EDD-9FBE7D64F643}" type="slidenum">
              <a:rPr lang="he-IL" smtClean="0"/>
              <a:t>14</a:t>
            </a:fld>
            <a:endParaRPr lang="he-IL"/>
          </a:p>
        </p:txBody>
      </p:sp>
    </p:spTree>
    <p:extLst>
      <p:ext uri="{BB962C8B-B14F-4D97-AF65-F5344CB8AC3E}">
        <p14:creationId xmlns:p14="http://schemas.microsoft.com/office/powerpoint/2010/main" val="1255430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circle(in)">
                                      <p:cBhvr>
                                        <p:cTn id="14" dur="2000"/>
                                        <p:tgtEl>
                                          <p:spTgt spid="12"/>
                                        </p:tgtEl>
                                      </p:cBhvr>
                                    </p:animEffect>
                                  </p:childTnLst>
                                </p:cTn>
                              </p:par>
                              <p:par>
                                <p:cTn id="15" presetID="6" presetClass="entr" presetSubtype="16"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circle(in)">
                                      <p:cBhvr>
                                        <p:cTn id="17" dur="2000"/>
                                        <p:tgtEl>
                                          <p:spTgt spid="13"/>
                                        </p:tgtEl>
                                      </p:cBhvr>
                                    </p:animEffect>
                                  </p:childTnLst>
                                </p:cTn>
                              </p:par>
                              <p:par>
                                <p:cTn id="18" presetID="6" presetClass="entr" presetSubtype="16" fill="hold" nodeType="with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circle(in)">
                                      <p:cBhvr>
                                        <p:cTn id="20" dur="2000"/>
                                        <p:tgtEl>
                                          <p:spTgt spid="10"/>
                                        </p:tgtEl>
                                      </p:cBhvr>
                                    </p:animEffect>
                                  </p:childTnLst>
                                </p:cTn>
                              </p:par>
                              <p:par>
                                <p:cTn id="21" presetID="6" presetClass="entr" presetSubtype="16" fill="hold" nodeType="with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circle(in)">
                                      <p:cBhvr>
                                        <p:cTn id="23" dur="2000"/>
                                        <p:tgtEl>
                                          <p:spTgt spid="6"/>
                                        </p:tgtEl>
                                      </p:cBhvr>
                                    </p:animEffect>
                                  </p:childTnLst>
                                </p:cTn>
                              </p:par>
                              <p:par>
                                <p:cTn id="24" presetID="6" presetClass="entr" presetSubtype="16" fill="hold" nodeType="withEffect">
                                  <p:stCondLst>
                                    <p:cond delay="0"/>
                                  </p:stCondLst>
                                  <p:childTnLst>
                                    <p:set>
                                      <p:cBhvr>
                                        <p:cTn id="25" dur="1" fill="hold">
                                          <p:stCondLst>
                                            <p:cond delay="0"/>
                                          </p:stCondLst>
                                        </p:cTn>
                                        <p:tgtEl>
                                          <p:spTgt spid="18"/>
                                        </p:tgtEl>
                                        <p:attrNameLst>
                                          <p:attrName>style.visibility</p:attrName>
                                        </p:attrNameLst>
                                      </p:cBhvr>
                                      <p:to>
                                        <p:strVal val="visible"/>
                                      </p:to>
                                    </p:set>
                                    <p:animEffect transition="in" filter="circle(in)">
                                      <p:cBhvr>
                                        <p:cTn id="26" dur="2000"/>
                                        <p:tgtEl>
                                          <p:spTgt spid="18"/>
                                        </p:tgtEl>
                                      </p:cBhvr>
                                    </p:animEffect>
                                  </p:childTnLst>
                                </p:cTn>
                              </p:par>
                              <p:par>
                                <p:cTn id="27" presetID="6" presetClass="entr" presetSubtype="16" fill="hold"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circle(in)">
                                      <p:cBhvr>
                                        <p:cTn id="29" dur="2000"/>
                                        <p:tgtEl>
                                          <p:spTgt spid="19"/>
                                        </p:tgtEl>
                                      </p:cBhvr>
                                    </p:animEffect>
                                  </p:childTnLst>
                                </p:cTn>
                              </p:par>
                              <p:par>
                                <p:cTn id="30" presetID="6" presetClass="entr" presetSubtype="16"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circle(in)">
                                      <p:cBhvr>
                                        <p:cTn id="32" dur="2000"/>
                                        <p:tgtEl>
                                          <p:spTgt spid="25"/>
                                        </p:tgtEl>
                                      </p:cBhvr>
                                    </p:animEffect>
                                  </p:childTnLst>
                                </p:cTn>
                              </p:par>
                              <p:par>
                                <p:cTn id="33" presetID="6" presetClass="entr" presetSubtype="16"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circle(in)">
                                      <p:cBhvr>
                                        <p:cTn id="35" dur="2000"/>
                                        <p:tgtEl>
                                          <p:spTgt spid="11"/>
                                        </p:tgtEl>
                                      </p:cBhvr>
                                    </p:animEffect>
                                  </p:childTnLst>
                                </p:cTn>
                              </p:par>
                              <p:par>
                                <p:cTn id="36" presetID="6" presetClass="entr" presetSubtype="16" fill="hold" grpId="0" nodeType="withEffect">
                                  <p:stCondLst>
                                    <p:cond delay="0"/>
                                  </p:stCondLst>
                                  <p:childTnLst>
                                    <p:set>
                                      <p:cBhvr>
                                        <p:cTn id="37" dur="1" fill="hold">
                                          <p:stCondLst>
                                            <p:cond delay="0"/>
                                          </p:stCondLst>
                                        </p:cTn>
                                        <p:tgtEl>
                                          <p:spTgt spid="28"/>
                                        </p:tgtEl>
                                        <p:attrNameLst>
                                          <p:attrName>style.visibility</p:attrName>
                                        </p:attrNameLst>
                                      </p:cBhvr>
                                      <p:to>
                                        <p:strVal val="visible"/>
                                      </p:to>
                                    </p:set>
                                    <p:animEffect transition="in" filter="circle(in)">
                                      <p:cBhvr>
                                        <p:cTn id="38" dur="2000"/>
                                        <p:tgtEl>
                                          <p:spTgt spid="28"/>
                                        </p:tgtEl>
                                      </p:cBhvr>
                                    </p:animEffect>
                                  </p:childTnLst>
                                </p:cTn>
                              </p:par>
                              <p:par>
                                <p:cTn id="39" presetID="6" presetClass="entr" presetSubtype="16" fill="hold" grpId="0" nodeType="withEffect">
                                  <p:stCondLst>
                                    <p:cond delay="0"/>
                                  </p:stCondLst>
                                  <p:childTnLst>
                                    <p:set>
                                      <p:cBhvr>
                                        <p:cTn id="40" dur="1" fill="hold">
                                          <p:stCondLst>
                                            <p:cond delay="0"/>
                                          </p:stCondLst>
                                        </p:cTn>
                                        <p:tgtEl>
                                          <p:spTgt spid="27"/>
                                        </p:tgtEl>
                                        <p:attrNameLst>
                                          <p:attrName>style.visibility</p:attrName>
                                        </p:attrNameLst>
                                      </p:cBhvr>
                                      <p:to>
                                        <p:strVal val="visible"/>
                                      </p:to>
                                    </p:set>
                                    <p:animEffect transition="in" filter="circle(in)">
                                      <p:cBhvr>
                                        <p:cTn id="41" dur="2000"/>
                                        <p:tgtEl>
                                          <p:spTgt spid="27"/>
                                        </p:tgtEl>
                                      </p:cBhvr>
                                    </p:animEffect>
                                  </p:childTnLst>
                                </p:cTn>
                              </p:par>
                              <p:par>
                                <p:cTn id="42" presetID="6" presetClass="entr" presetSubtype="16" fill="hold" grpId="0" nodeType="withEffect">
                                  <p:stCondLst>
                                    <p:cond delay="0"/>
                                  </p:stCondLst>
                                  <p:childTnLst>
                                    <p:set>
                                      <p:cBhvr>
                                        <p:cTn id="43" dur="1" fill="hold">
                                          <p:stCondLst>
                                            <p:cond delay="0"/>
                                          </p:stCondLst>
                                        </p:cTn>
                                        <p:tgtEl>
                                          <p:spTgt spid="26"/>
                                        </p:tgtEl>
                                        <p:attrNameLst>
                                          <p:attrName>style.visibility</p:attrName>
                                        </p:attrNameLst>
                                      </p:cBhvr>
                                      <p:to>
                                        <p:strVal val="visible"/>
                                      </p:to>
                                    </p:set>
                                    <p:animEffect transition="in" filter="circle(in)">
                                      <p:cBhvr>
                                        <p:cTn id="44" dur="2000"/>
                                        <p:tgtEl>
                                          <p:spTgt spid="26"/>
                                        </p:tgtEl>
                                      </p:cBhvr>
                                    </p:animEffect>
                                  </p:childTnLst>
                                </p:cTn>
                              </p:par>
                              <p:par>
                                <p:cTn id="45" presetID="6" presetClass="entr" presetSubtype="16" fill="hold" grpId="0" nodeType="withEffect">
                                  <p:stCondLst>
                                    <p:cond delay="0"/>
                                  </p:stCondLst>
                                  <p:childTnLst>
                                    <p:set>
                                      <p:cBhvr>
                                        <p:cTn id="46" dur="1" fill="hold">
                                          <p:stCondLst>
                                            <p:cond delay="0"/>
                                          </p:stCondLst>
                                        </p:cTn>
                                        <p:tgtEl>
                                          <p:spTgt spid="31"/>
                                        </p:tgtEl>
                                        <p:attrNameLst>
                                          <p:attrName>style.visibility</p:attrName>
                                        </p:attrNameLst>
                                      </p:cBhvr>
                                      <p:to>
                                        <p:strVal val="visible"/>
                                      </p:to>
                                    </p:set>
                                    <p:animEffect transition="in" filter="circle(in)">
                                      <p:cBhvr>
                                        <p:cTn id="47" dur="2000"/>
                                        <p:tgtEl>
                                          <p:spTgt spid="31"/>
                                        </p:tgtEl>
                                      </p:cBhvr>
                                    </p:animEffect>
                                  </p:childTnLst>
                                </p:cTn>
                              </p:par>
                              <p:par>
                                <p:cTn id="48" presetID="6" presetClass="entr" presetSubtype="16" fill="hold" grpId="0" nodeType="with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circle(in)">
                                      <p:cBhvr>
                                        <p:cTn id="50" dur="2000"/>
                                        <p:tgtEl>
                                          <p:spTgt spid="30"/>
                                        </p:tgtEl>
                                      </p:cBhvr>
                                    </p:animEffect>
                                  </p:childTnLst>
                                </p:cTn>
                              </p:par>
                              <p:par>
                                <p:cTn id="51" presetID="6" presetClass="entr" presetSubtype="16" fill="hold" grpId="0" nodeType="withEffect">
                                  <p:stCondLst>
                                    <p:cond delay="0"/>
                                  </p:stCondLst>
                                  <p:childTnLst>
                                    <p:set>
                                      <p:cBhvr>
                                        <p:cTn id="52" dur="1" fill="hold">
                                          <p:stCondLst>
                                            <p:cond delay="0"/>
                                          </p:stCondLst>
                                        </p:cTn>
                                        <p:tgtEl>
                                          <p:spTgt spid="29"/>
                                        </p:tgtEl>
                                        <p:attrNameLst>
                                          <p:attrName>style.visibility</p:attrName>
                                        </p:attrNameLst>
                                      </p:cBhvr>
                                      <p:to>
                                        <p:strVal val="visible"/>
                                      </p:to>
                                    </p:set>
                                    <p:animEffect transition="in" filter="circle(in)">
                                      <p:cBhvr>
                                        <p:cTn id="53" dur="2000"/>
                                        <p:tgtEl>
                                          <p:spTgt spid="29"/>
                                        </p:tgtEl>
                                      </p:cBhvr>
                                    </p:animEffect>
                                  </p:childTnLst>
                                </p:cTn>
                              </p:par>
                              <p:par>
                                <p:cTn id="54" presetID="6" presetClass="entr" presetSubtype="16" fill="hold" grpId="0" nodeType="withEffect">
                                  <p:stCondLst>
                                    <p:cond delay="0"/>
                                  </p:stCondLst>
                                  <p:childTnLst>
                                    <p:set>
                                      <p:cBhvr>
                                        <p:cTn id="55" dur="1" fill="hold">
                                          <p:stCondLst>
                                            <p:cond delay="0"/>
                                          </p:stCondLst>
                                        </p:cTn>
                                        <p:tgtEl>
                                          <p:spTgt spid="42"/>
                                        </p:tgtEl>
                                        <p:attrNameLst>
                                          <p:attrName>style.visibility</p:attrName>
                                        </p:attrNameLst>
                                      </p:cBhvr>
                                      <p:to>
                                        <p:strVal val="visible"/>
                                      </p:to>
                                    </p:set>
                                    <p:animEffect transition="in" filter="circle(in)">
                                      <p:cBhvr>
                                        <p:cTn id="56" dur="2000"/>
                                        <p:tgtEl>
                                          <p:spTgt spid="42"/>
                                        </p:tgtEl>
                                      </p:cBhvr>
                                    </p:animEffect>
                                  </p:childTnLst>
                                </p:cTn>
                              </p:par>
                              <p:par>
                                <p:cTn id="57" presetID="6" presetClass="entr" presetSubtype="16" fill="hold" grpId="0" nodeType="withEffect">
                                  <p:stCondLst>
                                    <p:cond delay="0"/>
                                  </p:stCondLst>
                                  <p:childTnLst>
                                    <p:set>
                                      <p:cBhvr>
                                        <p:cTn id="58" dur="1" fill="hold">
                                          <p:stCondLst>
                                            <p:cond delay="0"/>
                                          </p:stCondLst>
                                        </p:cTn>
                                        <p:tgtEl>
                                          <p:spTgt spid="41"/>
                                        </p:tgtEl>
                                        <p:attrNameLst>
                                          <p:attrName>style.visibility</p:attrName>
                                        </p:attrNameLst>
                                      </p:cBhvr>
                                      <p:to>
                                        <p:strVal val="visible"/>
                                      </p:to>
                                    </p:set>
                                    <p:animEffect transition="in" filter="circle(in)">
                                      <p:cBhvr>
                                        <p:cTn id="59" dur="2000"/>
                                        <p:tgtEl>
                                          <p:spTgt spid="41"/>
                                        </p:tgtEl>
                                      </p:cBhvr>
                                    </p:animEffect>
                                  </p:childTnLst>
                                </p:cTn>
                              </p:par>
                              <p:par>
                                <p:cTn id="60" presetID="6" presetClass="entr" presetSubtype="16" fill="hold" grpId="0" nodeType="withEffect">
                                  <p:stCondLst>
                                    <p:cond delay="0"/>
                                  </p:stCondLst>
                                  <p:childTnLst>
                                    <p:set>
                                      <p:cBhvr>
                                        <p:cTn id="61" dur="1" fill="hold">
                                          <p:stCondLst>
                                            <p:cond delay="0"/>
                                          </p:stCondLst>
                                        </p:cTn>
                                        <p:tgtEl>
                                          <p:spTgt spid="40"/>
                                        </p:tgtEl>
                                        <p:attrNameLst>
                                          <p:attrName>style.visibility</p:attrName>
                                        </p:attrNameLst>
                                      </p:cBhvr>
                                      <p:to>
                                        <p:strVal val="visible"/>
                                      </p:to>
                                    </p:set>
                                    <p:animEffect transition="in" filter="circle(in)">
                                      <p:cBhvr>
                                        <p:cTn id="62" dur="2000"/>
                                        <p:tgtEl>
                                          <p:spTgt spid="40"/>
                                        </p:tgtEl>
                                      </p:cBhvr>
                                    </p:animEffect>
                                  </p:childTnLst>
                                </p:cTn>
                              </p:par>
                              <p:par>
                                <p:cTn id="63" presetID="6" presetClass="entr" presetSubtype="16" fill="hold" grpId="0" nodeType="withEffect">
                                  <p:stCondLst>
                                    <p:cond delay="0"/>
                                  </p:stCondLst>
                                  <p:childTnLst>
                                    <p:set>
                                      <p:cBhvr>
                                        <p:cTn id="64" dur="1" fill="hold">
                                          <p:stCondLst>
                                            <p:cond delay="0"/>
                                          </p:stCondLst>
                                        </p:cTn>
                                        <p:tgtEl>
                                          <p:spTgt spid="35"/>
                                        </p:tgtEl>
                                        <p:attrNameLst>
                                          <p:attrName>style.visibility</p:attrName>
                                        </p:attrNameLst>
                                      </p:cBhvr>
                                      <p:to>
                                        <p:strVal val="visible"/>
                                      </p:to>
                                    </p:set>
                                    <p:animEffect transition="in" filter="circle(in)">
                                      <p:cBhvr>
                                        <p:cTn id="65" dur="2000"/>
                                        <p:tgtEl>
                                          <p:spTgt spid="35"/>
                                        </p:tgtEl>
                                      </p:cBhvr>
                                    </p:animEffect>
                                  </p:childTnLst>
                                </p:cTn>
                              </p:par>
                              <p:par>
                                <p:cTn id="66" presetID="6" presetClass="entr" presetSubtype="16" fill="hold" grpId="0" nodeType="with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circle(in)">
                                      <p:cBhvr>
                                        <p:cTn id="68" dur="2000"/>
                                        <p:tgtEl>
                                          <p:spTgt spid="33"/>
                                        </p:tgtEl>
                                      </p:cBhvr>
                                    </p:animEffect>
                                  </p:childTnLst>
                                </p:cTn>
                              </p:par>
                              <p:par>
                                <p:cTn id="69" presetID="6" presetClass="entr" presetSubtype="16" fill="hold" grpId="0" nodeType="withEffect">
                                  <p:stCondLst>
                                    <p:cond delay="0"/>
                                  </p:stCondLst>
                                  <p:childTnLst>
                                    <p:set>
                                      <p:cBhvr>
                                        <p:cTn id="70" dur="1" fill="hold">
                                          <p:stCondLst>
                                            <p:cond delay="0"/>
                                          </p:stCondLst>
                                        </p:cTn>
                                        <p:tgtEl>
                                          <p:spTgt spid="32"/>
                                        </p:tgtEl>
                                        <p:attrNameLst>
                                          <p:attrName>style.visibility</p:attrName>
                                        </p:attrNameLst>
                                      </p:cBhvr>
                                      <p:to>
                                        <p:strVal val="visible"/>
                                      </p:to>
                                    </p:set>
                                    <p:animEffect transition="in" filter="circle(in)">
                                      <p:cBhvr>
                                        <p:cTn id="71" dur="2000"/>
                                        <p:tgtEl>
                                          <p:spTgt spid="32"/>
                                        </p:tgtEl>
                                      </p:cBhvr>
                                    </p:animEffect>
                                  </p:childTnLst>
                                </p:cTn>
                              </p:par>
                              <p:par>
                                <p:cTn id="72" presetID="6" presetClass="entr" presetSubtype="16" fill="hold" grpId="0" nodeType="withEffect">
                                  <p:stCondLst>
                                    <p:cond delay="0"/>
                                  </p:stCondLst>
                                  <p:childTnLst>
                                    <p:set>
                                      <p:cBhvr>
                                        <p:cTn id="73" dur="1" fill="hold">
                                          <p:stCondLst>
                                            <p:cond delay="0"/>
                                          </p:stCondLst>
                                        </p:cTn>
                                        <p:tgtEl>
                                          <p:spTgt spid="43"/>
                                        </p:tgtEl>
                                        <p:attrNameLst>
                                          <p:attrName>style.visibility</p:attrName>
                                        </p:attrNameLst>
                                      </p:cBhvr>
                                      <p:to>
                                        <p:strVal val="visible"/>
                                      </p:to>
                                    </p:set>
                                    <p:animEffect transition="in" filter="circle(in)">
                                      <p:cBhvr>
                                        <p:cTn id="74" dur="2000"/>
                                        <p:tgtEl>
                                          <p:spTgt spid="43"/>
                                        </p:tgtEl>
                                      </p:cBhvr>
                                    </p:animEffect>
                                  </p:childTnLst>
                                </p:cTn>
                              </p:par>
                              <p:par>
                                <p:cTn id="75" presetID="6" presetClass="entr" presetSubtype="16" fill="hold" grpId="0" nodeType="with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circle(in)">
                                      <p:cBhvr>
                                        <p:cTn id="77" dur="2000"/>
                                        <p:tgtEl>
                                          <p:spTgt spid="44"/>
                                        </p:tgtEl>
                                      </p:cBhvr>
                                    </p:animEffect>
                                  </p:childTnLst>
                                </p:cTn>
                              </p:par>
                              <p:par>
                                <p:cTn id="78" presetID="6" presetClass="entr" presetSubtype="16" fill="hold" grpId="0" nodeType="withEffect">
                                  <p:stCondLst>
                                    <p:cond delay="0"/>
                                  </p:stCondLst>
                                  <p:childTnLst>
                                    <p:set>
                                      <p:cBhvr>
                                        <p:cTn id="79" dur="1" fill="hold">
                                          <p:stCondLst>
                                            <p:cond delay="0"/>
                                          </p:stCondLst>
                                        </p:cTn>
                                        <p:tgtEl>
                                          <p:spTgt spid="45"/>
                                        </p:tgtEl>
                                        <p:attrNameLst>
                                          <p:attrName>style.visibility</p:attrName>
                                        </p:attrNameLst>
                                      </p:cBhvr>
                                      <p:to>
                                        <p:strVal val="visible"/>
                                      </p:to>
                                    </p:set>
                                    <p:animEffect transition="in" filter="circle(in)">
                                      <p:cBhvr>
                                        <p:cTn id="80" dur="2000"/>
                                        <p:tgtEl>
                                          <p:spTgt spid="45"/>
                                        </p:tgtEl>
                                      </p:cBhvr>
                                    </p:animEffect>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34"/>
                                        </p:tgtEl>
                                        <p:attrNameLst>
                                          <p:attrName>style.visibility</p:attrName>
                                        </p:attrNameLst>
                                      </p:cBhvr>
                                      <p:to>
                                        <p:strVal val="visible"/>
                                      </p:to>
                                    </p:set>
                                    <p:anim calcmode="lin" valueType="num">
                                      <p:cBhvr additive="base">
                                        <p:cTn id="85" dur="500" fill="hold"/>
                                        <p:tgtEl>
                                          <p:spTgt spid="34"/>
                                        </p:tgtEl>
                                        <p:attrNameLst>
                                          <p:attrName>ppt_x</p:attrName>
                                        </p:attrNameLst>
                                      </p:cBhvr>
                                      <p:tavLst>
                                        <p:tav tm="0">
                                          <p:val>
                                            <p:strVal val="#ppt_x"/>
                                          </p:val>
                                        </p:tav>
                                        <p:tav tm="100000">
                                          <p:val>
                                            <p:strVal val="#ppt_x"/>
                                          </p:val>
                                        </p:tav>
                                      </p:tavLst>
                                    </p:anim>
                                    <p:anim calcmode="lin" valueType="num">
                                      <p:cBhvr additive="base">
                                        <p:cTn id="86" dur="500" fill="hold"/>
                                        <p:tgtEl>
                                          <p:spTgt spid="34"/>
                                        </p:tgtEl>
                                        <p:attrNameLst>
                                          <p:attrName>ppt_y</p:attrName>
                                        </p:attrNameLst>
                                      </p:cBhvr>
                                      <p:tavLst>
                                        <p:tav tm="0">
                                          <p:val>
                                            <p:strVal val="1+#ppt_h/2"/>
                                          </p:val>
                                        </p:tav>
                                        <p:tav tm="100000">
                                          <p:val>
                                            <p:strVal val="#ppt_y"/>
                                          </p:val>
                                        </p:tav>
                                      </p:tavLst>
                                    </p:anim>
                                  </p:childTnLst>
                                </p:cTn>
                              </p:par>
                              <p:par>
                                <p:cTn id="87" presetID="2" presetClass="entr" presetSubtype="4" fill="hold" grpId="0" nodeType="withEffect">
                                  <p:stCondLst>
                                    <p:cond delay="0"/>
                                  </p:stCondLst>
                                  <p:childTnLst>
                                    <p:set>
                                      <p:cBhvr>
                                        <p:cTn id="88" dur="1" fill="hold">
                                          <p:stCondLst>
                                            <p:cond delay="0"/>
                                          </p:stCondLst>
                                        </p:cTn>
                                        <p:tgtEl>
                                          <p:spTgt spid="22"/>
                                        </p:tgtEl>
                                        <p:attrNameLst>
                                          <p:attrName>style.visibility</p:attrName>
                                        </p:attrNameLst>
                                      </p:cBhvr>
                                      <p:to>
                                        <p:strVal val="visible"/>
                                      </p:to>
                                    </p:set>
                                    <p:anim calcmode="lin" valueType="num">
                                      <p:cBhvr additive="base">
                                        <p:cTn id="89" dur="500" fill="hold"/>
                                        <p:tgtEl>
                                          <p:spTgt spid="22"/>
                                        </p:tgtEl>
                                        <p:attrNameLst>
                                          <p:attrName>ppt_x</p:attrName>
                                        </p:attrNameLst>
                                      </p:cBhvr>
                                      <p:tavLst>
                                        <p:tav tm="0">
                                          <p:val>
                                            <p:strVal val="#ppt_x"/>
                                          </p:val>
                                        </p:tav>
                                        <p:tav tm="100000">
                                          <p:val>
                                            <p:strVal val="#ppt_x"/>
                                          </p:val>
                                        </p:tav>
                                      </p:tavLst>
                                    </p:anim>
                                    <p:anim calcmode="lin" valueType="num">
                                      <p:cBhvr additive="base">
                                        <p:cTn id="90" dur="500" fill="hold"/>
                                        <p:tgtEl>
                                          <p:spTgt spid="22"/>
                                        </p:tgtEl>
                                        <p:attrNameLst>
                                          <p:attrName>ppt_y</p:attrName>
                                        </p:attrNameLst>
                                      </p:cBhvr>
                                      <p:tavLst>
                                        <p:tav tm="0">
                                          <p:val>
                                            <p:strVal val="1+#ppt_h/2"/>
                                          </p:val>
                                        </p:tav>
                                        <p:tav tm="100000">
                                          <p:val>
                                            <p:strVal val="#ppt_y"/>
                                          </p:val>
                                        </p:tav>
                                      </p:tavLst>
                                    </p:anim>
                                  </p:childTnLst>
                                </p:cTn>
                              </p:par>
                              <p:par>
                                <p:cTn id="91" presetID="2" presetClass="entr" presetSubtype="4" fill="hold" nodeType="withEffect">
                                  <p:stCondLst>
                                    <p:cond delay="0"/>
                                  </p:stCondLst>
                                  <p:childTnLst>
                                    <p:set>
                                      <p:cBhvr>
                                        <p:cTn id="92" dur="1" fill="hold">
                                          <p:stCondLst>
                                            <p:cond delay="0"/>
                                          </p:stCondLst>
                                        </p:cTn>
                                        <p:tgtEl>
                                          <p:spTgt spid="24"/>
                                        </p:tgtEl>
                                        <p:attrNameLst>
                                          <p:attrName>style.visibility</p:attrName>
                                        </p:attrNameLst>
                                      </p:cBhvr>
                                      <p:to>
                                        <p:strVal val="visible"/>
                                      </p:to>
                                    </p:set>
                                    <p:anim calcmode="lin" valueType="num">
                                      <p:cBhvr additive="base">
                                        <p:cTn id="93" dur="500" fill="hold"/>
                                        <p:tgtEl>
                                          <p:spTgt spid="24"/>
                                        </p:tgtEl>
                                        <p:attrNameLst>
                                          <p:attrName>ppt_x</p:attrName>
                                        </p:attrNameLst>
                                      </p:cBhvr>
                                      <p:tavLst>
                                        <p:tav tm="0">
                                          <p:val>
                                            <p:strVal val="#ppt_x"/>
                                          </p:val>
                                        </p:tav>
                                        <p:tav tm="100000">
                                          <p:val>
                                            <p:strVal val="#ppt_x"/>
                                          </p:val>
                                        </p:tav>
                                      </p:tavLst>
                                    </p:anim>
                                    <p:anim calcmode="lin" valueType="num">
                                      <p:cBhvr additive="base">
                                        <p:cTn id="94"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39"/>
                                        </p:tgtEl>
                                        <p:attrNameLst>
                                          <p:attrName>style.visibility</p:attrName>
                                        </p:attrNameLst>
                                      </p:cBhvr>
                                      <p:to>
                                        <p:strVal val="visible"/>
                                      </p:to>
                                    </p:set>
                                    <p:anim calcmode="lin" valueType="num">
                                      <p:cBhvr additive="base">
                                        <p:cTn id="99" dur="500" fill="hold"/>
                                        <p:tgtEl>
                                          <p:spTgt spid="39"/>
                                        </p:tgtEl>
                                        <p:attrNameLst>
                                          <p:attrName>ppt_x</p:attrName>
                                        </p:attrNameLst>
                                      </p:cBhvr>
                                      <p:tavLst>
                                        <p:tav tm="0">
                                          <p:val>
                                            <p:strVal val="#ppt_x"/>
                                          </p:val>
                                        </p:tav>
                                        <p:tav tm="100000">
                                          <p:val>
                                            <p:strVal val="#ppt_x"/>
                                          </p:val>
                                        </p:tav>
                                      </p:tavLst>
                                    </p:anim>
                                    <p:anim calcmode="lin" valueType="num">
                                      <p:cBhvr additive="base">
                                        <p:cTn id="100" dur="500" fill="hold"/>
                                        <p:tgtEl>
                                          <p:spTgt spid="39"/>
                                        </p:tgtEl>
                                        <p:attrNameLst>
                                          <p:attrName>ppt_y</p:attrName>
                                        </p:attrNameLst>
                                      </p:cBhvr>
                                      <p:tavLst>
                                        <p:tav tm="0">
                                          <p:val>
                                            <p:strVal val="1+#ppt_h/2"/>
                                          </p:val>
                                        </p:tav>
                                        <p:tav tm="100000">
                                          <p:val>
                                            <p:strVal val="#ppt_y"/>
                                          </p:val>
                                        </p:tav>
                                      </p:tavLst>
                                    </p:anim>
                                  </p:childTnLst>
                                </p:cTn>
                              </p:par>
                              <p:par>
                                <p:cTn id="101" presetID="2" presetClass="entr" presetSubtype="4" fill="hold" grpId="0" nodeType="withEffect">
                                  <p:stCondLst>
                                    <p:cond delay="0"/>
                                  </p:stCondLst>
                                  <p:childTnLst>
                                    <p:set>
                                      <p:cBhvr>
                                        <p:cTn id="102" dur="1" fill="hold">
                                          <p:stCondLst>
                                            <p:cond delay="0"/>
                                          </p:stCondLst>
                                        </p:cTn>
                                        <p:tgtEl>
                                          <p:spTgt spid="38"/>
                                        </p:tgtEl>
                                        <p:attrNameLst>
                                          <p:attrName>style.visibility</p:attrName>
                                        </p:attrNameLst>
                                      </p:cBhvr>
                                      <p:to>
                                        <p:strVal val="visible"/>
                                      </p:to>
                                    </p:set>
                                    <p:anim calcmode="lin" valueType="num">
                                      <p:cBhvr additive="base">
                                        <p:cTn id="103" dur="500" fill="hold"/>
                                        <p:tgtEl>
                                          <p:spTgt spid="38"/>
                                        </p:tgtEl>
                                        <p:attrNameLst>
                                          <p:attrName>ppt_x</p:attrName>
                                        </p:attrNameLst>
                                      </p:cBhvr>
                                      <p:tavLst>
                                        <p:tav tm="0">
                                          <p:val>
                                            <p:strVal val="#ppt_x"/>
                                          </p:val>
                                        </p:tav>
                                        <p:tav tm="100000">
                                          <p:val>
                                            <p:strVal val="#ppt_x"/>
                                          </p:val>
                                        </p:tav>
                                      </p:tavLst>
                                    </p:anim>
                                    <p:anim calcmode="lin" valueType="num">
                                      <p:cBhvr additive="base">
                                        <p:cTn id="104" dur="500" fill="hold"/>
                                        <p:tgtEl>
                                          <p:spTgt spid="38"/>
                                        </p:tgtEl>
                                        <p:attrNameLst>
                                          <p:attrName>ppt_y</p:attrName>
                                        </p:attrNameLst>
                                      </p:cBhvr>
                                      <p:tavLst>
                                        <p:tav tm="0">
                                          <p:val>
                                            <p:strVal val="1+#ppt_h/2"/>
                                          </p:val>
                                        </p:tav>
                                        <p:tav tm="100000">
                                          <p:val>
                                            <p:strVal val="#ppt_y"/>
                                          </p:val>
                                        </p:tav>
                                      </p:tavLst>
                                    </p:anim>
                                  </p:childTnLst>
                                </p:cTn>
                              </p:par>
                              <p:par>
                                <p:cTn id="105" presetID="2" presetClass="entr" presetSubtype="4" fill="hold" nodeType="withEffect">
                                  <p:stCondLst>
                                    <p:cond delay="0"/>
                                  </p:stCondLst>
                                  <p:childTnLst>
                                    <p:set>
                                      <p:cBhvr>
                                        <p:cTn id="106" dur="1" fill="hold">
                                          <p:stCondLst>
                                            <p:cond delay="0"/>
                                          </p:stCondLst>
                                        </p:cTn>
                                        <p:tgtEl>
                                          <p:spTgt spid="37"/>
                                        </p:tgtEl>
                                        <p:attrNameLst>
                                          <p:attrName>style.visibility</p:attrName>
                                        </p:attrNameLst>
                                      </p:cBhvr>
                                      <p:to>
                                        <p:strVal val="visible"/>
                                      </p:to>
                                    </p:set>
                                    <p:anim calcmode="lin" valueType="num">
                                      <p:cBhvr additive="base">
                                        <p:cTn id="107" dur="500" fill="hold"/>
                                        <p:tgtEl>
                                          <p:spTgt spid="37"/>
                                        </p:tgtEl>
                                        <p:attrNameLst>
                                          <p:attrName>ppt_x</p:attrName>
                                        </p:attrNameLst>
                                      </p:cBhvr>
                                      <p:tavLst>
                                        <p:tav tm="0">
                                          <p:val>
                                            <p:strVal val="#ppt_x"/>
                                          </p:val>
                                        </p:tav>
                                        <p:tav tm="100000">
                                          <p:val>
                                            <p:strVal val="#ppt_x"/>
                                          </p:val>
                                        </p:tav>
                                      </p:tavLst>
                                    </p:anim>
                                    <p:anim calcmode="lin" valueType="num">
                                      <p:cBhvr additive="base">
                                        <p:cTn id="108" dur="500" fill="hold"/>
                                        <p:tgtEl>
                                          <p:spTgt spid="37"/>
                                        </p:tgtEl>
                                        <p:attrNameLst>
                                          <p:attrName>ppt_y</p:attrName>
                                        </p:attrNameLst>
                                      </p:cBhvr>
                                      <p:tavLst>
                                        <p:tav tm="0">
                                          <p:val>
                                            <p:strVal val="1+#ppt_h/2"/>
                                          </p:val>
                                        </p:tav>
                                        <p:tav tm="100000">
                                          <p:val>
                                            <p:strVal val="#ppt_y"/>
                                          </p:val>
                                        </p:tav>
                                      </p:tavLst>
                                    </p:anim>
                                  </p:childTnLst>
                                </p:cTn>
                              </p:par>
                              <p:par>
                                <p:cTn id="109" presetID="2" presetClass="entr" presetSubtype="4" fill="hold" grpId="0" nodeType="withEffect">
                                  <p:stCondLst>
                                    <p:cond delay="0"/>
                                  </p:stCondLst>
                                  <p:childTnLst>
                                    <p:set>
                                      <p:cBhvr>
                                        <p:cTn id="110" dur="1" fill="hold">
                                          <p:stCondLst>
                                            <p:cond delay="0"/>
                                          </p:stCondLst>
                                        </p:cTn>
                                        <p:tgtEl>
                                          <p:spTgt spid="36"/>
                                        </p:tgtEl>
                                        <p:attrNameLst>
                                          <p:attrName>style.visibility</p:attrName>
                                        </p:attrNameLst>
                                      </p:cBhvr>
                                      <p:to>
                                        <p:strVal val="visible"/>
                                      </p:to>
                                    </p:set>
                                    <p:anim calcmode="lin" valueType="num">
                                      <p:cBhvr additive="base">
                                        <p:cTn id="111" dur="500" fill="hold"/>
                                        <p:tgtEl>
                                          <p:spTgt spid="36"/>
                                        </p:tgtEl>
                                        <p:attrNameLst>
                                          <p:attrName>ppt_x</p:attrName>
                                        </p:attrNameLst>
                                      </p:cBhvr>
                                      <p:tavLst>
                                        <p:tav tm="0">
                                          <p:val>
                                            <p:strVal val="#ppt_x"/>
                                          </p:val>
                                        </p:tav>
                                        <p:tav tm="100000">
                                          <p:val>
                                            <p:strVal val="#ppt_x"/>
                                          </p:val>
                                        </p:tav>
                                      </p:tavLst>
                                    </p:anim>
                                    <p:anim calcmode="lin" valueType="num">
                                      <p:cBhvr additive="base">
                                        <p:cTn id="112" dur="500" fill="hold"/>
                                        <p:tgtEl>
                                          <p:spTgt spid="3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25" grpId="0"/>
      <p:bldP spid="26" grpId="0"/>
      <p:bldP spid="27" grpId="0"/>
      <p:bldP spid="28" grpId="0"/>
      <p:bldP spid="29" grpId="0"/>
      <p:bldP spid="30" grpId="0"/>
      <p:bldP spid="31" grpId="0"/>
      <p:bldP spid="32" grpId="0"/>
      <p:bldP spid="33" grpId="0"/>
      <p:bldP spid="35" grpId="0"/>
      <p:bldP spid="40" grpId="0"/>
      <p:bldP spid="41" grpId="0"/>
      <p:bldP spid="42" grpId="0"/>
      <p:bldP spid="43" grpId="0"/>
      <p:bldP spid="44" grpId="0"/>
      <p:bldP spid="45" grpId="0"/>
      <p:bldP spid="22" grpId="0" animBg="1"/>
      <p:bldP spid="34" grpId="0"/>
      <p:bldP spid="36" grpId="0" animBg="1"/>
      <p:bldP spid="38" grpId="0"/>
      <p:bldP spid="3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412870" y="131249"/>
            <a:ext cx="11181347" cy="658813"/>
          </a:xfrm>
        </p:spPr>
        <p:txBody>
          <a:bodyPr>
            <a:normAutofit fontScale="90000"/>
          </a:bodyPr>
          <a:lstStyle/>
          <a:p>
            <a:pPr algn="ctr" rtl="0"/>
            <a:r>
              <a:rPr lang="en-US" sz="3600" b="1" dirty="0"/>
              <a:t> </a:t>
            </a:r>
            <a:r>
              <a:rPr lang="en-US" sz="3600" b="1" dirty="0" smtClean="0"/>
              <a:t>    Calibration : Neutron Detection Efficiency – Momentum dependence</a:t>
            </a:r>
            <a:endParaRPr lang="he-IL" sz="3600" b="1" dirty="0"/>
          </a:p>
        </p:txBody>
      </p:sp>
      <p:sp>
        <p:nvSpPr>
          <p:cNvPr id="3" name="מציין מיקום תוכן 2"/>
          <p:cNvSpPr>
            <a:spLocks noGrp="1"/>
          </p:cNvSpPr>
          <p:nvPr>
            <p:ph idx="1"/>
          </p:nvPr>
        </p:nvSpPr>
        <p:spPr>
          <a:xfrm>
            <a:off x="0" y="885313"/>
            <a:ext cx="12192000" cy="6163187"/>
          </a:xfrm>
        </p:spPr>
        <p:txBody>
          <a:bodyPr/>
          <a:lstStyle/>
          <a:p>
            <a:pPr lvl="1" algn="l" rtl="0">
              <a:lnSpc>
                <a:spcPct val="100000"/>
              </a:lnSpc>
            </a:pPr>
            <a:endParaRPr lang="en-US" b="1" dirty="0" smtClean="0"/>
          </a:p>
          <a:p>
            <a:pPr marL="457200" lvl="1" indent="0" algn="l" rtl="0">
              <a:lnSpc>
                <a:spcPct val="100000"/>
              </a:lnSpc>
              <a:buNone/>
            </a:pPr>
            <a:r>
              <a:rPr lang="en-US" b="1" dirty="0" smtClean="0"/>
              <a:t> </a:t>
            </a:r>
          </a:p>
        </p:txBody>
      </p:sp>
      <p:cxnSp>
        <p:nvCxnSpPr>
          <p:cNvPr id="5" name="מחבר ישר 4"/>
          <p:cNvCxnSpPr/>
          <p:nvPr/>
        </p:nvCxnSpPr>
        <p:spPr>
          <a:xfrm>
            <a:off x="5289043" y="942251"/>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3"/>
          <a:stretch>
            <a:fillRect/>
          </a:stretch>
        </p:blipFill>
        <p:spPr>
          <a:xfrm>
            <a:off x="0" y="0"/>
            <a:ext cx="1815087" cy="921313"/>
          </a:xfrm>
          <a:prstGeom prst="rect">
            <a:avLst/>
          </a:prstGeom>
        </p:spPr>
      </p:pic>
      <p:sp>
        <p:nvSpPr>
          <p:cNvPr id="7" name="מלבן 6"/>
          <p:cNvSpPr/>
          <p:nvPr/>
        </p:nvSpPr>
        <p:spPr>
          <a:xfrm>
            <a:off x="5753100" y="3295650"/>
            <a:ext cx="467293" cy="369332"/>
          </a:xfrm>
          <a:prstGeom prst="rect">
            <a:avLst/>
          </a:prstGeom>
        </p:spPr>
        <p:txBody>
          <a:bodyPr wrap="square">
            <a:spAutoFit/>
          </a:bodyPr>
          <a:lstStyle/>
          <a:p>
            <a:pPr algn="l" rtl="0"/>
            <a:endParaRPr lang="he-IL" dirty="0"/>
          </a:p>
        </p:txBody>
      </p:sp>
      <p:pic>
        <p:nvPicPr>
          <p:cNvPr id="21" name="תמונה 20"/>
          <p:cNvPicPr/>
          <p:nvPr/>
        </p:nvPicPr>
        <p:blipFill>
          <a:blip r:embed="rId4">
            <a:extLst>
              <a:ext uri="{28A0092B-C50C-407E-A947-70E740481C1C}">
                <a14:useLocalDpi xmlns:a14="http://schemas.microsoft.com/office/drawing/2010/main" val="0"/>
              </a:ext>
            </a:extLst>
          </a:blip>
          <a:srcRect/>
          <a:stretch>
            <a:fillRect/>
          </a:stretch>
        </p:blipFill>
        <p:spPr bwMode="auto">
          <a:xfrm>
            <a:off x="288723" y="2149880"/>
            <a:ext cx="5357553" cy="3761974"/>
          </a:xfrm>
          <a:prstGeom prst="rect">
            <a:avLst/>
          </a:prstGeom>
          <a:noFill/>
          <a:ln>
            <a:noFill/>
          </a:ln>
        </p:spPr>
      </p:pic>
      <p:pic>
        <p:nvPicPr>
          <p:cNvPr id="23" name="תמונה 22"/>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74594" y="1226360"/>
            <a:ext cx="2491740" cy="1821180"/>
          </a:xfrm>
          <a:prstGeom prst="rect">
            <a:avLst/>
          </a:prstGeom>
          <a:noFill/>
          <a:ln>
            <a:noFill/>
          </a:ln>
        </p:spPr>
      </p:pic>
      <p:pic>
        <p:nvPicPr>
          <p:cNvPr id="25" name="תמונה 24"/>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822969" y="1226360"/>
            <a:ext cx="2466975" cy="1786255"/>
          </a:xfrm>
          <a:prstGeom prst="rect">
            <a:avLst/>
          </a:prstGeom>
          <a:noFill/>
          <a:ln>
            <a:noFill/>
          </a:ln>
        </p:spPr>
      </p:pic>
      <p:pic>
        <p:nvPicPr>
          <p:cNvPr id="26" name="תמונה 25"/>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74594" y="3139010"/>
            <a:ext cx="2523490" cy="1783715"/>
          </a:xfrm>
          <a:prstGeom prst="rect">
            <a:avLst/>
          </a:prstGeom>
          <a:noFill/>
          <a:ln>
            <a:noFill/>
          </a:ln>
        </p:spPr>
      </p:pic>
      <p:pic>
        <p:nvPicPr>
          <p:cNvPr id="27" name="תמונה 26"/>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8823604" y="3107866"/>
            <a:ext cx="2466340" cy="1786255"/>
          </a:xfrm>
          <a:prstGeom prst="rect">
            <a:avLst/>
          </a:prstGeom>
          <a:noFill/>
          <a:ln>
            <a:noFill/>
          </a:ln>
        </p:spPr>
      </p:pic>
      <p:pic>
        <p:nvPicPr>
          <p:cNvPr id="28" name="תמונה 27"/>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880309" y="4970351"/>
            <a:ext cx="2517775" cy="1866265"/>
          </a:xfrm>
          <a:prstGeom prst="rect">
            <a:avLst/>
          </a:prstGeom>
          <a:noFill/>
          <a:ln>
            <a:noFill/>
          </a:ln>
        </p:spPr>
      </p:pic>
      <p:pic>
        <p:nvPicPr>
          <p:cNvPr id="29" name="תמונה 28"/>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8763145" y="4962778"/>
            <a:ext cx="2523490" cy="1864995"/>
          </a:xfrm>
          <a:prstGeom prst="rect">
            <a:avLst/>
          </a:prstGeom>
          <a:noFill/>
          <a:ln>
            <a:noFill/>
          </a:ln>
        </p:spPr>
      </p:pic>
      <p:sp>
        <p:nvSpPr>
          <p:cNvPr id="18" name="TextBox 17"/>
          <p:cNvSpPr txBox="1"/>
          <p:nvPr/>
        </p:nvSpPr>
        <p:spPr>
          <a:xfrm>
            <a:off x="8461930" y="2311024"/>
            <a:ext cx="900752" cy="276999"/>
          </a:xfrm>
          <a:prstGeom prst="rect">
            <a:avLst/>
          </a:prstGeom>
          <a:noFill/>
        </p:spPr>
        <p:txBody>
          <a:bodyPr wrap="square" rtlCol="1">
            <a:spAutoFit/>
          </a:bodyPr>
          <a:lstStyle/>
          <a:p>
            <a:r>
              <a:rPr lang="en-US" sz="1200" b="1" dirty="0" smtClean="0">
                <a:solidFill>
                  <a:schemeClr val="bg1"/>
                </a:solidFill>
              </a:rPr>
              <a:t>10 %</a:t>
            </a:r>
            <a:endParaRPr lang="he-IL" sz="1200" b="1" dirty="0">
              <a:solidFill>
                <a:schemeClr val="bg1"/>
              </a:solidFill>
            </a:endParaRPr>
          </a:p>
        </p:txBody>
      </p:sp>
      <p:sp>
        <p:nvSpPr>
          <p:cNvPr id="19" name="TextBox 18"/>
          <p:cNvSpPr txBox="1"/>
          <p:nvPr/>
        </p:nvSpPr>
        <p:spPr>
          <a:xfrm>
            <a:off x="8449910" y="1838837"/>
            <a:ext cx="900752" cy="276999"/>
          </a:xfrm>
          <a:prstGeom prst="rect">
            <a:avLst/>
          </a:prstGeom>
          <a:noFill/>
        </p:spPr>
        <p:txBody>
          <a:bodyPr wrap="square" rtlCol="1">
            <a:spAutoFit/>
          </a:bodyPr>
          <a:lstStyle/>
          <a:p>
            <a:r>
              <a:rPr lang="en-US" sz="1200" b="1" dirty="0">
                <a:solidFill>
                  <a:schemeClr val="bg1"/>
                </a:solidFill>
              </a:rPr>
              <a:t>3</a:t>
            </a:r>
            <a:r>
              <a:rPr lang="en-US" sz="1200" b="1" dirty="0" smtClean="0">
                <a:solidFill>
                  <a:schemeClr val="bg1"/>
                </a:solidFill>
              </a:rPr>
              <a:t>0 %</a:t>
            </a:r>
            <a:endParaRPr lang="he-IL" sz="1200" b="1" dirty="0">
              <a:solidFill>
                <a:schemeClr val="bg1"/>
              </a:solidFill>
            </a:endParaRPr>
          </a:p>
        </p:txBody>
      </p:sp>
      <p:sp>
        <p:nvSpPr>
          <p:cNvPr id="20" name="TextBox 19"/>
          <p:cNvSpPr txBox="1"/>
          <p:nvPr/>
        </p:nvSpPr>
        <p:spPr>
          <a:xfrm>
            <a:off x="8461930" y="1349899"/>
            <a:ext cx="900752" cy="276999"/>
          </a:xfrm>
          <a:prstGeom prst="rect">
            <a:avLst/>
          </a:prstGeom>
          <a:noFill/>
        </p:spPr>
        <p:txBody>
          <a:bodyPr wrap="square" rtlCol="1">
            <a:spAutoFit/>
          </a:bodyPr>
          <a:lstStyle/>
          <a:p>
            <a:r>
              <a:rPr lang="en-US" sz="1200" b="1" dirty="0" smtClean="0">
                <a:solidFill>
                  <a:schemeClr val="bg1"/>
                </a:solidFill>
              </a:rPr>
              <a:t>50 %</a:t>
            </a:r>
            <a:endParaRPr lang="he-IL" sz="1200" b="1" dirty="0">
              <a:solidFill>
                <a:schemeClr val="bg1"/>
              </a:solidFill>
            </a:endParaRPr>
          </a:p>
        </p:txBody>
      </p:sp>
      <p:sp>
        <p:nvSpPr>
          <p:cNvPr id="22" name="TextBox 21"/>
          <p:cNvSpPr txBox="1"/>
          <p:nvPr/>
        </p:nvSpPr>
        <p:spPr>
          <a:xfrm>
            <a:off x="8382118" y="4226277"/>
            <a:ext cx="900752" cy="276999"/>
          </a:xfrm>
          <a:prstGeom prst="rect">
            <a:avLst/>
          </a:prstGeom>
          <a:noFill/>
        </p:spPr>
        <p:txBody>
          <a:bodyPr wrap="square" rtlCol="1">
            <a:spAutoFit/>
          </a:bodyPr>
          <a:lstStyle/>
          <a:p>
            <a:r>
              <a:rPr lang="en-US" sz="1200" b="1" dirty="0" smtClean="0">
                <a:solidFill>
                  <a:schemeClr val="bg1"/>
                </a:solidFill>
              </a:rPr>
              <a:t>10 %</a:t>
            </a:r>
            <a:endParaRPr lang="he-IL" sz="1200" b="1" dirty="0">
              <a:solidFill>
                <a:schemeClr val="bg1"/>
              </a:solidFill>
            </a:endParaRPr>
          </a:p>
        </p:txBody>
      </p:sp>
      <p:sp>
        <p:nvSpPr>
          <p:cNvPr id="24" name="TextBox 23"/>
          <p:cNvSpPr txBox="1"/>
          <p:nvPr/>
        </p:nvSpPr>
        <p:spPr>
          <a:xfrm>
            <a:off x="8370098" y="3735040"/>
            <a:ext cx="900752" cy="276999"/>
          </a:xfrm>
          <a:prstGeom prst="rect">
            <a:avLst/>
          </a:prstGeom>
          <a:noFill/>
        </p:spPr>
        <p:txBody>
          <a:bodyPr wrap="square" rtlCol="1">
            <a:spAutoFit/>
          </a:bodyPr>
          <a:lstStyle/>
          <a:p>
            <a:r>
              <a:rPr lang="en-US" sz="1200" b="1" dirty="0">
                <a:solidFill>
                  <a:schemeClr val="bg1"/>
                </a:solidFill>
              </a:rPr>
              <a:t>3</a:t>
            </a:r>
            <a:r>
              <a:rPr lang="en-US" sz="1200" b="1" dirty="0" smtClean="0">
                <a:solidFill>
                  <a:schemeClr val="bg1"/>
                </a:solidFill>
              </a:rPr>
              <a:t>0 %</a:t>
            </a:r>
            <a:endParaRPr lang="he-IL" sz="1200" b="1" dirty="0">
              <a:solidFill>
                <a:schemeClr val="bg1"/>
              </a:solidFill>
            </a:endParaRPr>
          </a:p>
        </p:txBody>
      </p:sp>
      <p:sp>
        <p:nvSpPr>
          <p:cNvPr id="30" name="TextBox 29"/>
          <p:cNvSpPr txBox="1"/>
          <p:nvPr/>
        </p:nvSpPr>
        <p:spPr>
          <a:xfrm>
            <a:off x="8372593" y="3227052"/>
            <a:ext cx="900752" cy="276999"/>
          </a:xfrm>
          <a:prstGeom prst="rect">
            <a:avLst/>
          </a:prstGeom>
          <a:noFill/>
        </p:spPr>
        <p:txBody>
          <a:bodyPr wrap="square" rtlCol="1">
            <a:spAutoFit/>
          </a:bodyPr>
          <a:lstStyle/>
          <a:p>
            <a:r>
              <a:rPr lang="en-US" sz="1200" b="1" dirty="0" smtClean="0">
                <a:solidFill>
                  <a:schemeClr val="bg1"/>
                </a:solidFill>
              </a:rPr>
              <a:t>50 %</a:t>
            </a:r>
            <a:endParaRPr lang="he-IL" sz="1200" b="1" dirty="0">
              <a:solidFill>
                <a:schemeClr val="bg1"/>
              </a:solidFill>
            </a:endParaRPr>
          </a:p>
        </p:txBody>
      </p:sp>
      <p:sp>
        <p:nvSpPr>
          <p:cNvPr id="31" name="TextBox 30"/>
          <p:cNvSpPr txBox="1"/>
          <p:nvPr/>
        </p:nvSpPr>
        <p:spPr>
          <a:xfrm>
            <a:off x="5496643" y="2347876"/>
            <a:ext cx="900752" cy="276999"/>
          </a:xfrm>
          <a:prstGeom prst="rect">
            <a:avLst/>
          </a:prstGeom>
          <a:noFill/>
        </p:spPr>
        <p:txBody>
          <a:bodyPr wrap="square" rtlCol="1">
            <a:spAutoFit/>
          </a:bodyPr>
          <a:lstStyle/>
          <a:p>
            <a:r>
              <a:rPr lang="en-US" sz="1200" b="1" dirty="0" smtClean="0">
                <a:solidFill>
                  <a:schemeClr val="bg1"/>
                </a:solidFill>
              </a:rPr>
              <a:t>10 %</a:t>
            </a:r>
            <a:endParaRPr lang="he-IL" sz="1200" b="1" dirty="0">
              <a:solidFill>
                <a:schemeClr val="bg1"/>
              </a:solidFill>
            </a:endParaRPr>
          </a:p>
        </p:txBody>
      </p:sp>
      <p:sp>
        <p:nvSpPr>
          <p:cNvPr id="32" name="TextBox 31"/>
          <p:cNvSpPr txBox="1"/>
          <p:nvPr/>
        </p:nvSpPr>
        <p:spPr>
          <a:xfrm>
            <a:off x="5484623" y="1847114"/>
            <a:ext cx="900752" cy="276999"/>
          </a:xfrm>
          <a:prstGeom prst="rect">
            <a:avLst/>
          </a:prstGeom>
          <a:noFill/>
        </p:spPr>
        <p:txBody>
          <a:bodyPr wrap="square" rtlCol="1">
            <a:spAutoFit/>
          </a:bodyPr>
          <a:lstStyle/>
          <a:p>
            <a:r>
              <a:rPr lang="en-US" sz="1200" b="1" dirty="0">
                <a:solidFill>
                  <a:schemeClr val="bg1"/>
                </a:solidFill>
              </a:rPr>
              <a:t>3</a:t>
            </a:r>
            <a:r>
              <a:rPr lang="en-US" sz="1200" b="1" dirty="0" smtClean="0">
                <a:solidFill>
                  <a:schemeClr val="bg1"/>
                </a:solidFill>
              </a:rPr>
              <a:t>0 %</a:t>
            </a:r>
            <a:endParaRPr lang="he-IL" sz="1200" b="1" dirty="0">
              <a:solidFill>
                <a:schemeClr val="bg1"/>
              </a:solidFill>
            </a:endParaRPr>
          </a:p>
        </p:txBody>
      </p:sp>
      <p:sp>
        <p:nvSpPr>
          <p:cNvPr id="33" name="TextBox 32"/>
          <p:cNvSpPr txBox="1"/>
          <p:nvPr/>
        </p:nvSpPr>
        <p:spPr>
          <a:xfrm>
            <a:off x="5496643" y="1358176"/>
            <a:ext cx="900752" cy="276999"/>
          </a:xfrm>
          <a:prstGeom prst="rect">
            <a:avLst/>
          </a:prstGeom>
          <a:noFill/>
        </p:spPr>
        <p:txBody>
          <a:bodyPr wrap="square" rtlCol="1">
            <a:spAutoFit/>
          </a:bodyPr>
          <a:lstStyle/>
          <a:p>
            <a:r>
              <a:rPr lang="en-US" sz="1200" b="1" dirty="0" smtClean="0">
                <a:solidFill>
                  <a:schemeClr val="bg1"/>
                </a:solidFill>
              </a:rPr>
              <a:t>50 %</a:t>
            </a:r>
            <a:endParaRPr lang="he-IL" sz="1200" b="1" dirty="0">
              <a:solidFill>
                <a:schemeClr val="bg1"/>
              </a:solidFill>
            </a:endParaRPr>
          </a:p>
        </p:txBody>
      </p:sp>
      <p:sp>
        <p:nvSpPr>
          <p:cNvPr id="34" name="TextBox 33"/>
          <p:cNvSpPr txBox="1"/>
          <p:nvPr/>
        </p:nvSpPr>
        <p:spPr>
          <a:xfrm>
            <a:off x="5506330" y="4280053"/>
            <a:ext cx="900752" cy="276999"/>
          </a:xfrm>
          <a:prstGeom prst="rect">
            <a:avLst/>
          </a:prstGeom>
          <a:noFill/>
        </p:spPr>
        <p:txBody>
          <a:bodyPr wrap="square" rtlCol="1">
            <a:spAutoFit/>
          </a:bodyPr>
          <a:lstStyle/>
          <a:p>
            <a:r>
              <a:rPr lang="en-US" sz="1200" b="1" dirty="0" smtClean="0">
                <a:solidFill>
                  <a:schemeClr val="bg1"/>
                </a:solidFill>
              </a:rPr>
              <a:t>10 %</a:t>
            </a:r>
            <a:endParaRPr lang="he-IL" sz="1200" b="1" dirty="0">
              <a:solidFill>
                <a:schemeClr val="bg1"/>
              </a:solidFill>
            </a:endParaRPr>
          </a:p>
        </p:txBody>
      </p:sp>
      <p:sp>
        <p:nvSpPr>
          <p:cNvPr id="35" name="TextBox 34"/>
          <p:cNvSpPr txBox="1"/>
          <p:nvPr/>
        </p:nvSpPr>
        <p:spPr>
          <a:xfrm>
            <a:off x="5503835" y="3769766"/>
            <a:ext cx="900752" cy="276999"/>
          </a:xfrm>
          <a:prstGeom prst="rect">
            <a:avLst/>
          </a:prstGeom>
          <a:noFill/>
        </p:spPr>
        <p:txBody>
          <a:bodyPr wrap="square" rtlCol="1">
            <a:spAutoFit/>
          </a:bodyPr>
          <a:lstStyle/>
          <a:p>
            <a:r>
              <a:rPr lang="en-US" sz="1200" b="1" dirty="0">
                <a:solidFill>
                  <a:schemeClr val="bg1"/>
                </a:solidFill>
              </a:rPr>
              <a:t>3</a:t>
            </a:r>
            <a:r>
              <a:rPr lang="en-US" sz="1200" b="1" dirty="0" smtClean="0">
                <a:solidFill>
                  <a:schemeClr val="bg1"/>
                </a:solidFill>
              </a:rPr>
              <a:t>0 %</a:t>
            </a:r>
            <a:endParaRPr lang="he-IL" sz="1200" b="1" dirty="0">
              <a:solidFill>
                <a:schemeClr val="bg1"/>
              </a:solidFill>
            </a:endParaRPr>
          </a:p>
        </p:txBody>
      </p:sp>
      <p:sp>
        <p:nvSpPr>
          <p:cNvPr id="36" name="TextBox 35"/>
          <p:cNvSpPr txBox="1"/>
          <p:nvPr/>
        </p:nvSpPr>
        <p:spPr>
          <a:xfrm>
            <a:off x="5506330" y="3271303"/>
            <a:ext cx="900752" cy="276999"/>
          </a:xfrm>
          <a:prstGeom prst="rect">
            <a:avLst/>
          </a:prstGeom>
          <a:noFill/>
        </p:spPr>
        <p:txBody>
          <a:bodyPr wrap="square" rtlCol="1">
            <a:spAutoFit/>
          </a:bodyPr>
          <a:lstStyle/>
          <a:p>
            <a:r>
              <a:rPr lang="en-US" sz="1200" b="1" dirty="0" smtClean="0">
                <a:solidFill>
                  <a:schemeClr val="bg1"/>
                </a:solidFill>
              </a:rPr>
              <a:t>50 %</a:t>
            </a:r>
            <a:endParaRPr lang="he-IL" sz="1200" b="1" dirty="0">
              <a:solidFill>
                <a:schemeClr val="bg1"/>
              </a:solidFill>
            </a:endParaRPr>
          </a:p>
        </p:txBody>
      </p:sp>
      <p:sp>
        <p:nvSpPr>
          <p:cNvPr id="37" name="TextBox 36"/>
          <p:cNvSpPr txBox="1"/>
          <p:nvPr/>
        </p:nvSpPr>
        <p:spPr>
          <a:xfrm>
            <a:off x="8360053" y="6151125"/>
            <a:ext cx="900752" cy="276999"/>
          </a:xfrm>
          <a:prstGeom prst="rect">
            <a:avLst/>
          </a:prstGeom>
          <a:noFill/>
        </p:spPr>
        <p:txBody>
          <a:bodyPr wrap="square" rtlCol="1">
            <a:spAutoFit/>
          </a:bodyPr>
          <a:lstStyle/>
          <a:p>
            <a:r>
              <a:rPr lang="en-US" sz="1200" b="1" dirty="0" smtClean="0">
                <a:solidFill>
                  <a:schemeClr val="bg1"/>
                </a:solidFill>
              </a:rPr>
              <a:t>10 %</a:t>
            </a:r>
            <a:endParaRPr lang="he-IL" sz="1200" b="1" dirty="0">
              <a:solidFill>
                <a:schemeClr val="bg1"/>
              </a:solidFill>
            </a:endParaRPr>
          </a:p>
        </p:txBody>
      </p:sp>
      <p:sp>
        <p:nvSpPr>
          <p:cNvPr id="38" name="TextBox 37"/>
          <p:cNvSpPr txBox="1"/>
          <p:nvPr/>
        </p:nvSpPr>
        <p:spPr>
          <a:xfrm>
            <a:off x="8357558" y="5640838"/>
            <a:ext cx="900752" cy="276999"/>
          </a:xfrm>
          <a:prstGeom prst="rect">
            <a:avLst/>
          </a:prstGeom>
          <a:noFill/>
        </p:spPr>
        <p:txBody>
          <a:bodyPr wrap="square" rtlCol="1">
            <a:spAutoFit/>
          </a:bodyPr>
          <a:lstStyle/>
          <a:p>
            <a:r>
              <a:rPr lang="en-US" sz="1200" b="1" dirty="0">
                <a:solidFill>
                  <a:schemeClr val="bg1"/>
                </a:solidFill>
              </a:rPr>
              <a:t>3</a:t>
            </a:r>
            <a:r>
              <a:rPr lang="en-US" sz="1200" b="1" dirty="0" smtClean="0">
                <a:solidFill>
                  <a:schemeClr val="bg1"/>
                </a:solidFill>
              </a:rPr>
              <a:t>0 %</a:t>
            </a:r>
            <a:endParaRPr lang="he-IL" sz="1200" b="1" dirty="0">
              <a:solidFill>
                <a:schemeClr val="bg1"/>
              </a:solidFill>
            </a:endParaRPr>
          </a:p>
        </p:txBody>
      </p:sp>
      <p:sp>
        <p:nvSpPr>
          <p:cNvPr id="39" name="TextBox 38"/>
          <p:cNvSpPr txBox="1"/>
          <p:nvPr/>
        </p:nvSpPr>
        <p:spPr>
          <a:xfrm>
            <a:off x="8341003" y="5123325"/>
            <a:ext cx="900752" cy="276999"/>
          </a:xfrm>
          <a:prstGeom prst="rect">
            <a:avLst/>
          </a:prstGeom>
          <a:noFill/>
        </p:spPr>
        <p:txBody>
          <a:bodyPr wrap="square" rtlCol="1">
            <a:spAutoFit/>
          </a:bodyPr>
          <a:lstStyle/>
          <a:p>
            <a:r>
              <a:rPr lang="en-US" sz="1200" b="1" dirty="0" smtClean="0">
                <a:solidFill>
                  <a:schemeClr val="bg1"/>
                </a:solidFill>
              </a:rPr>
              <a:t>50 %</a:t>
            </a:r>
            <a:endParaRPr lang="he-IL" sz="1200" b="1" dirty="0">
              <a:solidFill>
                <a:schemeClr val="bg1"/>
              </a:solidFill>
            </a:endParaRPr>
          </a:p>
        </p:txBody>
      </p:sp>
      <p:sp>
        <p:nvSpPr>
          <p:cNvPr id="40" name="TextBox 39"/>
          <p:cNvSpPr txBox="1"/>
          <p:nvPr/>
        </p:nvSpPr>
        <p:spPr>
          <a:xfrm>
            <a:off x="5458867" y="6099989"/>
            <a:ext cx="900752" cy="276999"/>
          </a:xfrm>
          <a:prstGeom prst="rect">
            <a:avLst/>
          </a:prstGeom>
          <a:noFill/>
        </p:spPr>
        <p:txBody>
          <a:bodyPr wrap="square" rtlCol="1">
            <a:spAutoFit/>
          </a:bodyPr>
          <a:lstStyle/>
          <a:p>
            <a:r>
              <a:rPr lang="en-US" sz="1200" b="1" dirty="0" smtClean="0">
                <a:solidFill>
                  <a:schemeClr val="bg1"/>
                </a:solidFill>
              </a:rPr>
              <a:t>10 %</a:t>
            </a:r>
            <a:endParaRPr lang="he-IL" sz="1200" b="1" dirty="0">
              <a:solidFill>
                <a:schemeClr val="bg1"/>
              </a:solidFill>
            </a:endParaRPr>
          </a:p>
        </p:txBody>
      </p:sp>
      <p:sp>
        <p:nvSpPr>
          <p:cNvPr id="41" name="TextBox 40"/>
          <p:cNvSpPr txBox="1"/>
          <p:nvPr/>
        </p:nvSpPr>
        <p:spPr>
          <a:xfrm>
            <a:off x="5446847" y="5599227"/>
            <a:ext cx="900752" cy="276999"/>
          </a:xfrm>
          <a:prstGeom prst="rect">
            <a:avLst/>
          </a:prstGeom>
          <a:noFill/>
        </p:spPr>
        <p:txBody>
          <a:bodyPr wrap="square" rtlCol="1">
            <a:spAutoFit/>
          </a:bodyPr>
          <a:lstStyle/>
          <a:p>
            <a:r>
              <a:rPr lang="en-US" sz="1200" b="1" dirty="0">
                <a:solidFill>
                  <a:schemeClr val="bg1"/>
                </a:solidFill>
              </a:rPr>
              <a:t>3</a:t>
            </a:r>
            <a:r>
              <a:rPr lang="en-US" sz="1200" b="1" dirty="0" smtClean="0">
                <a:solidFill>
                  <a:schemeClr val="bg1"/>
                </a:solidFill>
              </a:rPr>
              <a:t>0 %</a:t>
            </a:r>
            <a:endParaRPr lang="he-IL" sz="1200" b="1" dirty="0">
              <a:solidFill>
                <a:schemeClr val="bg1"/>
              </a:solidFill>
            </a:endParaRPr>
          </a:p>
        </p:txBody>
      </p:sp>
      <p:sp>
        <p:nvSpPr>
          <p:cNvPr id="42" name="TextBox 41"/>
          <p:cNvSpPr txBox="1"/>
          <p:nvPr/>
        </p:nvSpPr>
        <p:spPr>
          <a:xfrm>
            <a:off x="5449342" y="5100764"/>
            <a:ext cx="900752" cy="276999"/>
          </a:xfrm>
          <a:prstGeom prst="rect">
            <a:avLst/>
          </a:prstGeom>
          <a:noFill/>
        </p:spPr>
        <p:txBody>
          <a:bodyPr wrap="square" rtlCol="1">
            <a:spAutoFit/>
          </a:bodyPr>
          <a:lstStyle/>
          <a:p>
            <a:r>
              <a:rPr lang="en-US" sz="1200" b="1" dirty="0" smtClean="0">
                <a:solidFill>
                  <a:schemeClr val="bg1"/>
                </a:solidFill>
              </a:rPr>
              <a:t>50 %</a:t>
            </a:r>
            <a:endParaRPr lang="he-IL" sz="1200" b="1" dirty="0">
              <a:solidFill>
                <a:schemeClr val="bg1"/>
              </a:solidFill>
            </a:endParaRPr>
          </a:p>
        </p:txBody>
      </p:sp>
      <p:sp>
        <p:nvSpPr>
          <p:cNvPr id="6" name="מלבן מעוגל 5"/>
          <p:cNvSpPr/>
          <p:nvPr/>
        </p:nvSpPr>
        <p:spPr>
          <a:xfrm>
            <a:off x="909284" y="1959813"/>
            <a:ext cx="8875080" cy="441717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0" name="TextBox 9"/>
          <p:cNvSpPr txBox="1"/>
          <p:nvPr/>
        </p:nvSpPr>
        <p:spPr>
          <a:xfrm>
            <a:off x="1772847" y="2356756"/>
            <a:ext cx="6417426" cy="800219"/>
          </a:xfrm>
          <a:prstGeom prst="rect">
            <a:avLst/>
          </a:prstGeom>
          <a:noFill/>
        </p:spPr>
        <p:txBody>
          <a:bodyPr wrap="square" rtlCol="1">
            <a:spAutoFit/>
          </a:bodyPr>
          <a:lstStyle/>
          <a:p>
            <a:r>
              <a:rPr lang="en-US" sz="2800" b="1" dirty="0"/>
              <a:t>Angular Efficiency – </a:t>
            </a:r>
            <a:r>
              <a:rPr lang="en-US" sz="2800" b="1" dirty="0" smtClean="0"/>
              <a:t>fit parameters</a:t>
            </a:r>
            <a:endParaRPr lang="he-IL" sz="2800" b="1" dirty="0"/>
          </a:p>
          <a:p>
            <a:endParaRPr lang="he-IL" dirty="0"/>
          </a:p>
        </p:txBody>
      </p:sp>
      <p:pic>
        <p:nvPicPr>
          <p:cNvPr id="12" name="תמונה 11"/>
          <p:cNvPicPr>
            <a:picLocks noChangeAspect="1"/>
          </p:cNvPicPr>
          <p:nvPr/>
        </p:nvPicPr>
        <p:blipFill>
          <a:blip r:embed="rId11"/>
          <a:stretch>
            <a:fillRect/>
          </a:stretch>
        </p:blipFill>
        <p:spPr>
          <a:xfrm>
            <a:off x="1772847" y="3081267"/>
            <a:ext cx="7385713" cy="2894401"/>
          </a:xfrm>
          <a:prstGeom prst="rect">
            <a:avLst/>
          </a:prstGeom>
        </p:spPr>
      </p:pic>
      <p:sp>
        <p:nvSpPr>
          <p:cNvPr id="4" name="מציין מיקום של מספר שקופית 3"/>
          <p:cNvSpPr>
            <a:spLocks noGrp="1"/>
          </p:cNvSpPr>
          <p:nvPr>
            <p:ph type="sldNum" sz="quarter" idx="12"/>
          </p:nvPr>
        </p:nvSpPr>
        <p:spPr>
          <a:xfrm>
            <a:off x="-1970314" y="6297614"/>
            <a:ext cx="2743200" cy="365125"/>
          </a:xfrm>
        </p:spPr>
        <p:txBody>
          <a:bodyPr/>
          <a:lstStyle/>
          <a:p>
            <a:fld id="{01DBEB0F-C1FC-4073-8EDD-9FBE7D64F643}" type="slidenum">
              <a:rPr lang="he-IL" smtClean="0"/>
              <a:t>15</a:t>
            </a:fld>
            <a:endParaRPr lang="he-IL"/>
          </a:p>
        </p:txBody>
      </p:sp>
      <p:sp>
        <p:nvSpPr>
          <p:cNvPr id="8" name="מלבן מעוגל 7"/>
          <p:cNvSpPr/>
          <p:nvPr/>
        </p:nvSpPr>
        <p:spPr>
          <a:xfrm>
            <a:off x="5924534" y="1927870"/>
            <a:ext cx="4658253" cy="418346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t"/>
          <a:lstStyle/>
          <a:p>
            <a:pPr algn="ctr" rtl="0"/>
            <a:r>
              <a:rPr lang="en-US" b="1" dirty="0" smtClean="0"/>
              <a:t>Previous Results</a:t>
            </a:r>
            <a:endParaRPr lang="he-IL" b="1" dirty="0"/>
          </a:p>
        </p:txBody>
      </p:sp>
      <p:pic>
        <p:nvPicPr>
          <p:cNvPr id="43" name="תמונה 42"/>
          <p:cNvPicPr>
            <a:picLocks noChangeAspect="1"/>
          </p:cNvPicPr>
          <p:nvPr/>
        </p:nvPicPr>
        <p:blipFill>
          <a:blip r:embed="rId12"/>
          <a:stretch>
            <a:fillRect/>
          </a:stretch>
        </p:blipFill>
        <p:spPr>
          <a:xfrm>
            <a:off x="6617636" y="2520114"/>
            <a:ext cx="3373532" cy="3365650"/>
          </a:xfrm>
          <a:prstGeom prst="rect">
            <a:avLst/>
          </a:prstGeom>
        </p:spPr>
      </p:pic>
    </p:spTree>
    <p:extLst>
      <p:ext uri="{BB962C8B-B14F-4D97-AF65-F5344CB8AC3E}">
        <p14:creationId xmlns:p14="http://schemas.microsoft.com/office/powerpoint/2010/main" val="1760552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additive="base">
                                        <p:cTn id="7" dur="500" fill="hold"/>
                                        <p:tgtEl>
                                          <p:spTgt spid="21"/>
                                        </p:tgtEl>
                                        <p:attrNameLst>
                                          <p:attrName>ppt_x</p:attrName>
                                        </p:attrNameLst>
                                      </p:cBhvr>
                                      <p:tavLst>
                                        <p:tav tm="0">
                                          <p:val>
                                            <p:strVal val="#ppt_x"/>
                                          </p:val>
                                        </p:tav>
                                        <p:tav tm="100000">
                                          <p:val>
                                            <p:strVal val="#ppt_x"/>
                                          </p:val>
                                        </p:tav>
                                      </p:tavLst>
                                    </p:anim>
                                    <p:anim calcmode="lin" valueType="num">
                                      <p:cBhvr additive="base">
                                        <p:cTn id="8"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43"/>
                                        </p:tgtEl>
                                        <p:attrNameLst>
                                          <p:attrName>style.visibility</p:attrName>
                                        </p:attrNameLst>
                                      </p:cBhvr>
                                      <p:to>
                                        <p:strVal val="visible"/>
                                      </p:to>
                                    </p:set>
                                    <p:animEffect transition="in" filter="fade">
                                      <p:cBhvr>
                                        <p:cTn id="13" dur="1000"/>
                                        <p:tgtEl>
                                          <p:spTgt spid="43"/>
                                        </p:tgtEl>
                                      </p:cBhvr>
                                    </p:animEffect>
                                    <p:anim calcmode="lin" valueType="num">
                                      <p:cBhvr>
                                        <p:cTn id="14" dur="1000" fill="hold"/>
                                        <p:tgtEl>
                                          <p:spTgt spid="43"/>
                                        </p:tgtEl>
                                        <p:attrNameLst>
                                          <p:attrName>ppt_x</p:attrName>
                                        </p:attrNameLst>
                                      </p:cBhvr>
                                      <p:tavLst>
                                        <p:tav tm="0">
                                          <p:val>
                                            <p:strVal val="#ppt_x"/>
                                          </p:val>
                                        </p:tav>
                                        <p:tav tm="100000">
                                          <p:val>
                                            <p:strVal val="#ppt_x"/>
                                          </p:val>
                                        </p:tav>
                                      </p:tavLst>
                                    </p:anim>
                                    <p:anim calcmode="lin" valueType="num">
                                      <p:cBhvr>
                                        <p:cTn id="15" dur="1000" fill="hold"/>
                                        <p:tgtEl>
                                          <p:spTgt spid="43"/>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1000"/>
                                        <p:tgtEl>
                                          <p:spTgt spid="8"/>
                                        </p:tgtEl>
                                      </p:cBhvr>
                                    </p:animEffect>
                                    <p:anim calcmode="lin" valueType="num">
                                      <p:cBhvr>
                                        <p:cTn id="19" dur="1000" fill="hold"/>
                                        <p:tgtEl>
                                          <p:spTgt spid="8"/>
                                        </p:tgtEl>
                                        <p:attrNameLst>
                                          <p:attrName>ppt_x</p:attrName>
                                        </p:attrNameLst>
                                      </p:cBhvr>
                                      <p:tavLst>
                                        <p:tav tm="0">
                                          <p:val>
                                            <p:strVal val="#ppt_x"/>
                                          </p:val>
                                        </p:tav>
                                        <p:tav tm="100000">
                                          <p:val>
                                            <p:strVal val="#ppt_x"/>
                                          </p:val>
                                        </p:tav>
                                      </p:tavLst>
                                    </p:anim>
                                    <p:anim calcmode="lin" valueType="num">
                                      <p:cBhvr>
                                        <p:cTn id="20"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31" presetClass="exit" presetSubtype="0" fill="hold" nodeType="clickEffect">
                                  <p:stCondLst>
                                    <p:cond delay="0"/>
                                  </p:stCondLst>
                                  <p:childTnLst>
                                    <p:anim calcmode="lin" valueType="num">
                                      <p:cBhvr>
                                        <p:cTn id="24" dur="1000"/>
                                        <p:tgtEl>
                                          <p:spTgt spid="43"/>
                                        </p:tgtEl>
                                        <p:attrNameLst>
                                          <p:attrName>ppt_w</p:attrName>
                                        </p:attrNameLst>
                                      </p:cBhvr>
                                      <p:tavLst>
                                        <p:tav tm="0">
                                          <p:val>
                                            <p:strVal val="ppt_w"/>
                                          </p:val>
                                        </p:tav>
                                        <p:tav tm="100000">
                                          <p:val>
                                            <p:fltVal val="0"/>
                                          </p:val>
                                        </p:tav>
                                      </p:tavLst>
                                    </p:anim>
                                    <p:anim calcmode="lin" valueType="num">
                                      <p:cBhvr>
                                        <p:cTn id="25" dur="1000"/>
                                        <p:tgtEl>
                                          <p:spTgt spid="43"/>
                                        </p:tgtEl>
                                        <p:attrNameLst>
                                          <p:attrName>ppt_h</p:attrName>
                                        </p:attrNameLst>
                                      </p:cBhvr>
                                      <p:tavLst>
                                        <p:tav tm="0">
                                          <p:val>
                                            <p:strVal val="ppt_h"/>
                                          </p:val>
                                        </p:tav>
                                        <p:tav tm="100000">
                                          <p:val>
                                            <p:fltVal val="0"/>
                                          </p:val>
                                        </p:tav>
                                      </p:tavLst>
                                    </p:anim>
                                    <p:anim calcmode="lin" valueType="num">
                                      <p:cBhvr>
                                        <p:cTn id="26" dur="1000"/>
                                        <p:tgtEl>
                                          <p:spTgt spid="43"/>
                                        </p:tgtEl>
                                        <p:attrNameLst>
                                          <p:attrName>style.rotation</p:attrName>
                                        </p:attrNameLst>
                                      </p:cBhvr>
                                      <p:tavLst>
                                        <p:tav tm="0">
                                          <p:val>
                                            <p:fltVal val="0"/>
                                          </p:val>
                                        </p:tav>
                                        <p:tav tm="100000">
                                          <p:val>
                                            <p:fltVal val="90"/>
                                          </p:val>
                                        </p:tav>
                                      </p:tavLst>
                                    </p:anim>
                                    <p:animEffect transition="out" filter="fade">
                                      <p:cBhvr>
                                        <p:cTn id="27" dur="1000"/>
                                        <p:tgtEl>
                                          <p:spTgt spid="43"/>
                                        </p:tgtEl>
                                      </p:cBhvr>
                                    </p:animEffect>
                                    <p:set>
                                      <p:cBhvr>
                                        <p:cTn id="28" dur="1" fill="hold">
                                          <p:stCondLst>
                                            <p:cond delay="999"/>
                                          </p:stCondLst>
                                        </p:cTn>
                                        <p:tgtEl>
                                          <p:spTgt spid="43"/>
                                        </p:tgtEl>
                                        <p:attrNameLst>
                                          <p:attrName>style.visibility</p:attrName>
                                        </p:attrNameLst>
                                      </p:cBhvr>
                                      <p:to>
                                        <p:strVal val="hidden"/>
                                      </p:to>
                                    </p:set>
                                  </p:childTnLst>
                                </p:cTn>
                              </p:par>
                              <p:par>
                                <p:cTn id="29" presetID="31" presetClass="exit" presetSubtype="0" fill="hold" grpId="1" nodeType="withEffect">
                                  <p:stCondLst>
                                    <p:cond delay="0"/>
                                  </p:stCondLst>
                                  <p:childTnLst>
                                    <p:anim calcmode="lin" valueType="num">
                                      <p:cBhvr>
                                        <p:cTn id="30" dur="1000"/>
                                        <p:tgtEl>
                                          <p:spTgt spid="8"/>
                                        </p:tgtEl>
                                        <p:attrNameLst>
                                          <p:attrName>ppt_w</p:attrName>
                                        </p:attrNameLst>
                                      </p:cBhvr>
                                      <p:tavLst>
                                        <p:tav tm="0">
                                          <p:val>
                                            <p:strVal val="ppt_w"/>
                                          </p:val>
                                        </p:tav>
                                        <p:tav tm="100000">
                                          <p:val>
                                            <p:fltVal val="0"/>
                                          </p:val>
                                        </p:tav>
                                      </p:tavLst>
                                    </p:anim>
                                    <p:anim calcmode="lin" valueType="num">
                                      <p:cBhvr>
                                        <p:cTn id="31" dur="1000"/>
                                        <p:tgtEl>
                                          <p:spTgt spid="8"/>
                                        </p:tgtEl>
                                        <p:attrNameLst>
                                          <p:attrName>ppt_h</p:attrName>
                                        </p:attrNameLst>
                                      </p:cBhvr>
                                      <p:tavLst>
                                        <p:tav tm="0">
                                          <p:val>
                                            <p:strVal val="ppt_h"/>
                                          </p:val>
                                        </p:tav>
                                        <p:tav tm="100000">
                                          <p:val>
                                            <p:fltVal val="0"/>
                                          </p:val>
                                        </p:tav>
                                      </p:tavLst>
                                    </p:anim>
                                    <p:anim calcmode="lin" valueType="num">
                                      <p:cBhvr>
                                        <p:cTn id="32" dur="1000"/>
                                        <p:tgtEl>
                                          <p:spTgt spid="8"/>
                                        </p:tgtEl>
                                        <p:attrNameLst>
                                          <p:attrName>style.rotation</p:attrName>
                                        </p:attrNameLst>
                                      </p:cBhvr>
                                      <p:tavLst>
                                        <p:tav tm="0">
                                          <p:val>
                                            <p:fltVal val="0"/>
                                          </p:val>
                                        </p:tav>
                                        <p:tav tm="100000">
                                          <p:val>
                                            <p:fltVal val="90"/>
                                          </p:val>
                                        </p:tav>
                                      </p:tavLst>
                                    </p:anim>
                                    <p:animEffect transition="out" filter="fade">
                                      <p:cBhvr>
                                        <p:cTn id="33" dur="1000"/>
                                        <p:tgtEl>
                                          <p:spTgt spid="8"/>
                                        </p:tgtEl>
                                      </p:cBhvr>
                                    </p:animEffect>
                                    <p:set>
                                      <p:cBhvr>
                                        <p:cTn id="34" dur="1" fill="hold">
                                          <p:stCondLst>
                                            <p:cond delay="999"/>
                                          </p:stCondLst>
                                        </p:cTn>
                                        <p:tgtEl>
                                          <p:spTgt spid="8"/>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21" presetClass="entr" presetSubtype="1" fill="hold"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wheel(1)">
                                      <p:cBhvr>
                                        <p:cTn id="39" dur="2000"/>
                                        <p:tgtEl>
                                          <p:spTgt spid="23"/>
                                        </p:tgtEl>
                                      </p:cBhvr>
                                    </p:animEffect>
                                  </p:childTnLst>
                                </p:cTn>
                              </p:par>
                              <p:par>
                                <p:cTn id="40" presetID="21" presetClass="entr" presetSubtype="1" fill="hold"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wheel(1)">
                                      <p:cBhvr>
                                        <p:cTn id="42" dur="2000"/>
                                        <p:tgtEl>
                                          <p:spTgt spid="25"/>
                                        </p:tgtEl>
                                      </p:cBhvr>
                                    </p:animEffect>
                                  </p:childTnLst>
                                </p:cTn>
                              </p:par>
                              <p:par>
                                <p:cTn id="43" presetID="21" presetClass="entr" presetSubtype="1"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animEffect transition="in" filter="wheel(1)">
                                      <p:cBhvr>
                                        <p:cTn id="45" dur="2000"/>
                                        <p:tgtEl>
                                          <p:spTgt spid="27"/>
                                        </p:tgtEl>
                                      </p:cBhvr>
                                    </p:animEffect>
                                  </p:childTnLst>
                                </p:cTn>
                              </p:par>
                              <p:par>
                                <p:cTn id="46" presetID="21" presetClass="entr" presetSubtype="1" fill="hold" nodeType="with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wheel(1)">
                                      <p:cBhvr>
                                        <p:cTn id="48" dur="2000"/>
                                        <p:tgtEl>
                                          <p:spTgt spid="26"/>
                                        </p:tgtEl>
                                      </p:cBhvr>
                                    </p:animEffect>
                                  </p:childTnLst>
                                </p:cTn>
                              </p:par>
                              <p:par>
                                <p:cTn id="49" presetID="21" presetClass="entr" presetSubtype="1" fill="hold" nodeType="withEffect">
                                  <p:stCondLst>
                                    <p:cond delay="0"/>
                                  </p:stCondLst>
                                  <p:childTnLst>
                                    <p:set>
                                      <p:cBhvr>
                                        <p:cTn id="50" dur="1" fill="hold">
                                          <p:stCondLst>
                                            <p:cond delay="0"/>
                                          </p:stCondLst>
                                        </p:cTn>
                                        <p:tgtEl>
                                          <p:spTgt spid="28"/>
                                        </p:tgtEl>
                                        <p:attrNameLst>
                                          <p:attrName>style.visibility</p:attrName>
                                        </p:attrNameLst>
                                      </p:cBhvr>
                                      <p:to>
                                        <p:strVal val="visible"/>
                                      </p:to>
                                    </p:set>
                                    <p:animEffect transition="in" filter="wheel(1)">
                                      <p:cBhvr>
                                        <p:cTn id="51" dur="2000"/>
                                        <p:tgtEl>
                                          <p:spTgt spid="28"/>
                                        </p:tgtEl>
                                      </p:cBhvr>
                                    </p:animEffect>
                                  </p:childTnLst>
                                </p:cTn>
                              </p:par>
                              <p:par>
                                <p:cTn id="52" presetID="21" presetClass="entr" presetSubtype="1" fill="hold" nodeType="withEffect">
                                  <p:stCondLst>
                                    <p:cond delay="0"/>
                                  </p:stCondLst>
                                  <p:childTnLst>
                                    <p:set>
                                      <p:cBhvr>
                                        <p:cTn id="53" dur="1" fill="hold">
                                          <p:stCondLst>
                                            <p:cond delay="0"/>
                                          </p:stCondLst>
                                        </p:cTn>
                                        <p:tgtEl>
                                          <p:spTgt spid="29"/>
                                        </p:tgtEl>
                                        <p:attrNameLst>
                                          <p:attrName>style.visibility</p:attrName>
                                        </p:attrNameLst>
                                      </p:cBhvr>
                                      <p:to>
                                        <p:strVal val="visible"/>
                                      </p:to>
                                    </p:set>
                                    <p:animEffect transition="in" filter="wheel(1)">
                                      <p:cBhvr>
                                        <p:cTn id="54" dur="2000"/>
                                        <p:tgtEl>
                                          <p:spTgt spid="29"/>
                                        </p:tgtEl>
                                      </p:cBhvr>
                                    </p:animEffect>
                                  </p:childTnLst>
                                </p:cTn>
                              </p:par>
                              <p:par>
                                <p:cTn id="55" presetID="6" presetClass="entr" presetSubtype="16"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circle(in)">
                                      <p:cBhvr>
                                        <p:cTn id="57" dur="2000"/>
                                        <p:tgtEl>
                                          <p:spTgt spid="40"/>
                                        </p:tgtEl>
                                      </p:cBhvr>
                                    </p:animEffect>
                                  </p:childTnLst>
                                </p:cTn>
                              </p:par>
                              <p:par>
                                <p:cTn id="58" presetID="6" presetClass="entr" presetSubtype="16" fill="hold" grpId="0" nodeType="withEffect">
                                  <p:stCondLst>
                                    <p:cond delay="0"/>
                                  </p:stCondLst>
                                  <p:childTnLst>
                                    <p:set>
                                      <p:cBhvr>
                                        <p:cTn id="59" dur="1" fill="hold">
                                          <p:stCondLst>
                                            <p:cond delay="0"/>
                                          </p:stCondLst>
                                        </p:cTn>
                                        <p:tgtEl>
                                          <p:spTgt spid="41"/>
                                        </p:tgtEl>
                                        <p:attrNameLst>
                                          <p:attrName>style.visibility</p:attrName>
                                        </p:attrNameLst>
                                      </p:cBhvr>
                                      <p:to>
                                        <p:strVal val="visible"/>
                                      </p:to>
                                    </p:set>
                                    <p:animEffect transition="in" filter="circle(in)">
                                      <p:cBhvr>
                                        <p:cTn id="60" dur="2000"/>
                                        <p:tgtEl>
                                          <p:spTgt spid="41"/>
                                        </p:tgtEl>
                                      </p:cBhvr>
                                    </p:animEffect>
                                  </p:childTnLst>
                                </p:cTn>
                              </p:par>
                              <p:par>
                                <p:cTn id="61" presetID="6" presetClass="entr" presetSubtype="16" fill="hold" grpId="0" nodeType="withEffect">
                                  <p:stCondLst>
                                    <p:cond delay="0"/>
                                  </p:stCondLst>
                                  <p:childTnLst>
                                    <p:set>
                                      <p:cBhvr>
                                        <p:cTn id="62" dur="1" fill="hold">
                                          <p:stCondLst>
                                            <p:cond delay="0"/>
                                          </p:stCondLst>
                                        </p:cTn>
                                        <p:tgtEl>
                                          <p:spTgt spid="42"/>
                                        </p:tgtEl>
                                        <p:attrNameLst>
                                          <p:attrName>style.visibility</p:attrName>
                                        </p:attrNameLst>
                                      </p:cBhvr>
                                      <p:to>
                                        <p:strVal val="visible"/>
                                      </p:to>
                                    </p:set>
                                    <p:animEffect transition="in" filter="circle(in)">
                                      <p:cBhvr>
                                        <p:cTn id="63" dur="2000"/>
                                        <p:tgtEl>
                                          <p:spTgt spid="42"/>
                                        </p:tgtEl>
                                      </p:cBhvr>
                                    </p:animEffect>
                                  </p:childTnLst>
                                </p:cTn>
                              </p:par>
                              <p:par>
                                <p:cTn id="64" presetID="6" presetClass="entr" presetSubtype="16" fill="hold" grpId="0" nodeType="withEffect">
                                  <p:stCondLst>
                                    <p:cond delay="0"/>
                                  </p:stCondLst>
                                  <p:childTnLst>
                                    <p:set>
                                      <p:cBhvr>
                                        <p:cTn id="65" dur="1" fill="hold">
                                          <p:stCondLst>
                                            <p:cond delay="0"/>
                                          </p:stCondLst>
                                        </p:cTn>
                                        <p:tgtEl>
                                          <p:spTgt spid="34"/>
                                        </p:tgtEl>
                                        <p:attrNameLst>
                                          <p:attrName>style.visibility</p:attrName>
                                        </p:attrNameLst>
                                      </p:cBhvr>
                                      <p:to>
                                        <p:strVal val="visible"/>
                                      </p:to>
                                    </p:set>
                                    <p:animEffect transition="in" filter="circle(in)">
                                      <p:cBhvr>
                                        <p:cTn id="66" dur="2000"/>
                                        <p:tgtEl>
                                          <p:spTgt spid="34"/>
                                        </p:tgtEl>
                                      </p:cBhvr>
                                    </p:animEffect>
                                  </p:childTnLst>
                                </p:cTn>
                              </p:par>
                              <p:par>
                                <p:cTn id="67" presetID="6" presetClass="entr" presetSubtype="16" fill="hold" grpId="0" nodeType="withEffect">
                                  <p:stCondLst>
                                    <p:cond delay="0"/>
                                  </p:stCondLst>
                                  <p:childTnLst>
                                    <p:set>
                                      <p:cBhvr>
                                        <p:cTn id="68" dur="1" fill="hold">
                                          <p:stCondLst>
                                            <p:cond delay="0"/>
                                          </p:stCondLst>
                                        </p:cTn>
                                        <p:tgtEl>
                                          <p:spTgt spid="35"/>
                                        </p:tgtEl>
                                        <p:attrNameLst>
                                          <p:attrName>style.visibility</p:attrName>
                                        </p:attrNameLst>
                                      </p:cBhvr>
                                      <p:to>
                                        <p:strVal val="visible"/>
                                      </p:to>
                                    </p:set>
                                    <p:animEffect transition="in" filter="circle(in)">
                                      <p:cBhvr>
                                        <p:cTn id="69" dur="2000"/>
                                        <p:tgtEl>
                                          <p:spTgt spid="35"/>
                                        </p:tgtEl>
                                      </p:cBhvr>
                                    </p:animEffect>
                                  </p:childTnLst>
                                </p:cTn>
                              </p:par>
                              <p:par>
                                <p:cTn id="70" presetID="6" presetClass="entr" presetSubtype="16" fill="hold" grpId="0" nodeType="with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circle(in)">
                                      <p:cBhvr>
                                        <p:cTn id="72" dur="2000"/>
                                        <p:tgtEl>
                                          <p:spTgt spid="36"/>
                                        </p:tgtEl>
                                      </p:cBhvr>
                                    </p:animEffect>
                                  </p:childTnLst>
                                </p:cTn>
                              </p:par>
                              <p:par>
                                <p:cTn id="73" presetID="6" presetClass="entr" presetSubtype="16" fill="hold" grpId="0" nodeType="withEffect">
                                  <p:stCondLst>
                                    <p:cond delay="0"/>
                                  </p:stCondLst>
                                  <p:childTnLst>
                                    <p:set>
                                      <p:cBhvr>
                                        <p:cTn id="74" dur="1" fill="hold">
                                          <p:stCondLst>
                                            <p:cond delay="0"/>
                                          </p:stCondLst>
                                        </p:cTn>
                                        <p:tgtEl>
                                          <p:spTgt spid="31"/>
                                        </p:tgtEl>
                                        <p:attrNameLst>
                                          <p:attrName>style.visibility</p:attrName>
                                        </p:attrNameLst>
                                      </p:cBhvr>
                                      <p:to>
                                        <p:strVal val="visible"/>
                                      </p:to>
                                    </p:set>
                                    <p:animEffect transition="in" filter="circle(in)">
                                      <p:cBhvr>
                                        <p:cTn id="75" dur="2000"/>
                                        <p:tgtEl>
                                          <p:spTgt spid="31"/>
                                        </p:tgtEl>
                                      </p:cBhvr>
                                    </p:animEffect>
                                  </p:childTnLst>
                                </p:cTn>
                              </p:par>
                              <p:par>
                                <p:cTn id="76" presetID="6" presetClass="entr" presetSubtype="16" fill="hold" grpId="0" nodeType="withEffect">
                                  <p:stCondLst>
                                    <p:cond delay="0"/>
                                  </p:stCondLst>
                                  <p:childTnLst>
                                    <p:set>
                                      <p:cBhvr>
                                        <p:cTn id="77" dur="1" fill="hold">
                                          <p:stCondLst>
                                            <p:cond delay="0"/>
                                          </p:stCondLst>
                                        </p:cTn>
                                        <p:tgtEl>
                                          <p:spTgt spid="32"/>
                                        </p:tgtEl>
                                        <p:attrNameLst>
                                          <p:attrName>style.visibility</p:attrName>
                                        </p:attrNameLst>
                                      </p:cBhvr>
                                      <p:to>
                                        <p:strVal val="visible"/>
                                      </p:to>
                                    </p:set>
                                    <p:animEffect transition="in" filter="circle(in)">
                                      <p:cBhvr>
                                        <p:cTn id="78" dur="2000"/>
                                        <p:tgtEl>
                                          <p:spTgt spid="32"/>
                                        </p:tgtEl>
                                      </p:cBhvr>
                                    </p:animEffect>
                                  </p:childTnLst>
                                </p:cTn>
                              </p:par>
                              <p:par>
                                <p:cTn id="79" presetID="6" presetClass="entr" presetSubtype="16" fill="hold" grpId="0" nodeType="withEffect">
                                  <p:stCondLst>
                                    <p:cond delay="0"/>
                                  </p:stCondLst>
                                  <p:childTnLst>
                                    <p:set>
                                      <p:cBhvr>
                                        <p:cTn id="80" dur="1" fill="hold">
                                          <p:stCondLst>
                                            <p:cond delay="0"/>
                                          </p:stCondLst>
                                        </p:cTn>
                                        <p:tgtEl>
                                          <p:spTgt spid="33"/>
                                        </p:tgtEl>
                                        <p:attrNameLst>
                                          <p:attrName>style.visibility</p:attrName>
                                        </p:attrNameLst>
                                      </p:cBhvr>
                                      <p:to>
                                        <p:strVal val="visible"/>
                                      </p:to>
                                    </p:set>
                                    <p:animEffect transition="in" filter="circle(in)">
                                      <p:cBhvr>
                                        <p:cTn id="81" dur="2000"/>
                                        <p:tgtEl>
                                          <p:spTgt spid="33"/>
                                        </p:tgtEl>
                                      </p:cBhvr>
                                    </p:animEffect>
                                  </p:childTnLst>
                                </p:cTn>
                              </p:par>
                              <p:par>
                                <p:cTn id="82" presetID="6" presetClass="entr" presetSubtype="16" fill="hold" grpId="0" nodeType="withEffect">
                                  <p:stCondLst>
                                    <p:cond delay="0"/>
                                  </p:stCondLst>
                                  <p:childTnLst>
                                    <p:set>
                                      <p:cBhvr>
                                        <p:cTn id="83" dur="1" fill="hold">
                                          <p:stCondLst>
                                            <p:cond delay="0"/>
                                          </p:stCondLst>
                                        </p:cTn>
                                        <p:tgtEl>
                                          <p:spTgt spid="20"/>
                                        </p:tgtEl>
                                        <p:attrNameLst>
                                          <p:attrName>style.visibility</p:attrName>
                                        </p:attrNameLst>
                                      </p:cBhvr>
                                      <p:to>
                                        <p:strVal val="visible"/>
                                      </p:to>
                                    </p:set>
                                    <p:animEffect transition="in" filter="circle(in)">
                                      <p:cBhvr>
                                        <p:cTn id="84" dur="2000"/>
                                        <p:tgtEl>
                                          <p:spTgt spid="20"/>
                                        </p:tgtEl>
                                      </p:cBhvr>
                                    </p:animEffect>
                                  </p:childTnLst>
                                </p:cTn>
                              </p:par>
                              <p:par>
                                <p:cTn id="85" presetID="6" presetClass="entr" presetSubtype="16" fill="hold" grpId="0" nodeType="withEffect">
                                  <p:stCondLst>
                                    <p:cond delay="0"/>
                                  </p:stCondLst>
                                  <p:childTnLst>
                                    <p:set>
                                      <p:cBhvr>
                                        <p:cTn id="86" dur="1" fill="hold">
                                          <p:stCondLst>
                                            <p:cond delay="0"/>
                                          </p:stCondLst>
                                        </p:cTn>
                                        <p:tgtEl>
                                          <p:spTgt spid="19"/>
                                        </p:tgtEl>
                                        <p:attrNameLst>
                                          <p:attrName>style.visibility</p:attrName>
                                        </p:attrNameLst>
                                      </p:cBhvr>
                                      <p:to>
                                        <p:strVal val="visible"/>
                                      </p:to>
                                    </p:set>
                                    <p:animEffect transition="in" filter="circle(in)">
                                      <p:cBhvr>
                                        <p:cTn id="87" dur="2000"/>
                                        <p:tgtEl>
                                          <p:spTgt spid="19"/>
                                        </p:tgtEl>
                                      </p:cBhvr>
                                    </p:animEffect>
                                  </p:childTnLst>
                                </p:cTn>
                              </p:par>
                              <p:par>
                                <p:cTn id="88" presetID="6" presetClass="entr" presetSubtype="16" fill="hold" grpId="0" nodeType="withEffect">
                                  <p:stCondLst>
                                    <p:cond delay="0"/>
                                  </p:stCondLst>
                                  <p:childTnLst>
                                    <p:set>
                                      <p:cBhvr>
                                        <p:cTn id="89" dur="1" fill="hold">
                                          <p:stCondLst>
                                            <p:cond delay="0"/>
                                          </p:stCondLst>
                                        </p:cTn>
                                        <p:tgtEl>
                                          <p:spTgt spid="18"/>
                                        </p:tgtEl>
                                        <p:attrNameLst>
                                          <p:attrName>style.visibility</p:attrName>
                                        </p:attrNameLst>
                                      </p:cBhvr>
                                      <p:to>
                                        <p:strVal val="visible"/>
                                      </p:to>
                                    </p:set>
                                    <p:animEffect transition="in" filter="circle(in)">
                                      <p:cBhvr>
                                        <p:cTn id="90" dur="2000"/>
                                        <p:tgtEl>
                                          <p:spTgt spid="18"/>
                                        </p:tgtEl>
                                      </p:cBhvr>
                                    </p:animEffect>
                                  </p:childTnLst>
                                </p:cTn>
                              </p:par>
                              <p:par>
                                <p:cTn id="91" presetID="6" presetClass="entr" presetSubtype="16" fill="hold" grpId="0" nodeType="withEffect">
                                  <p:stCondLst>
                                    <p:cond delay="0"/>
                                  </p:stCondLst>
                                  <p:childTnLst>
                                    <p:set>
                                      <p:cBhvr>
                                        <p:cTn id="92" dur="1" fill="hold">
                                          <p:stCondLst>
                                            <p:cond delay="0"/>
                                          </p:stCondLst>
                                        </p:cTn>
                                        <p:tgtEl>
                                          <p:spTgt spid="30"/>
                                        </p:tgtEl>
                                        <p:attrNameLst>
                                          <p:attrName>style.visibility</p:attrName>
                                        </p:attrNameLst>
                                      </p:cBhvr>
                                      <p:to>
                                        <p:strVal val="visible"/>
                                      </p:to>
                                    </p:set>
                                    <p:animEffect transition="in" filter="circle(in)">
                                      <p:cBhvr>
                                        <p:cTn id="93" dur="2000"/>
                                        <p:tgtEl>
                                          <p:spTgt spid="30"/>
                                        </p:tgtEl>
                                      </p:cBhvr>
                                    </p:animEffect>
                                  </p:childTnLst>
                                </p:cTn>
                              </p:par>
                              <p:par>
                                <p:cTn id="94" presetID="6" presetClass="entr" presetSubtype="16" fill="hold" grpId="0" nodeType="withEffect">
                                  <p:stCondLst>
                                    <p:cond delay="0"/>
                                  </p:stCondLst>
                                  <p:childTnLst>
                                    <p:set>
                                      <p:cBhvr>
                                        <p:cTn id="95" dur="1" fill="hold">
                                          <p:stCondLst>
                                            <p:cond delay="0"/>
                                          </p:stCondLst>
                                        </p:cTn>
                                        <p:tgtEl>
                                          <p:spTgt spid="24"/>
                                        </p:tgtEl>
                                        <p:attrNameLst>
                                          <p:attrName>style.visibility</p:attrName>
                                        </p:attrNameLst>
                                      </p:cBhvr>
                                      <p:to>
                                        <p:strVal val="visible"/>
                                      </p:to>
                                    </p:set>
                                    <p:animEffect transition="in" filter="circle(in)">
                                      <p:cBhvr>
                                        <p:cTn id="96" dur="2000"/>
                                        <p:tgtEl>
                                          <p:spTgt spid="24"/>
                                        </p:tgtEl>
                                      </p:cBhvr>
                                    </p:animEffect>
                                  </p:childTnLst>
                                </p:cTn>
                              </p:par>
                              <p:par>
                                <p:cTn id="97" presetID="6" presetClass="entr" presetSubtype="16" fill="hold" grpId="0" nodeType="withEffect">
                                  <p:stCondLst>
                                    <p:cond delay="0"/>
                                  </p:stCondLst>
                                  <p:childTnLst>
                                    <p:set>
                                      <p:cBhvr>
                                        <p:cTn id="98" dur="1" fill="hold">
                                          <p:stCondLst>
                                            <p:cond delay="0"/>
                                          </p:stCondLst>
                                        </p:cTn>
                                        <p:tgtEl>
                                          <p:spTgt spid="22"/>
                                        </p:tgtEl>
                                        <p:attrNameLst>
                                          <p:attrName>style.visibility</p:attrName>
                                        </p:attrNameLst>
                                      </p:cBhvr>
                                      <p:to>
                                        <p:strVal val="visible"/>
                                      </p:to>
                                    </p:set>
                                    <p:animEffect transition="in" filter="circle(in)">
                                      <p:cBhvr>
                                        <p:cTn id="99" dur="2000"/>
                                        <p:tgtEl>
                                          <p:spTgt spid="22"/>
                                        </p:tgtEl>
                                      </p:cBhvr>
                                    </p:animEffect>
                                  </p:childTnLst>
                                </p:cTn>
                              </p:par>
                              <p:par>
                                <p:cTn id="100" presetID="6" presetClass="entr" presetSubtype="16" fill="hold" grpId="0" nodeType="withEffect">
                                  <p:stCondLst>
                                    <p:cond delay="0"/>
                                  </p:stCondLst>
                                  <p:childTnLst>
                                    <p:set>
                                      <p:cBhvr>
                                        <p:cTn id="101" dur="1" fill="hold">
                                          <p:stCondLst>
                                            <p:cond delay="0"/>
                                          </p:stCondLst>
                                        </p:cTn>
                                        <p:tgtEl>
                                          <p:spTgt spid="39"/>
                                        </p:tgtEl>
                                        <p:attrNameLst>
                                          <p:attrName>style.visibility</p:attrName>
                                        </p:attrNameLst>
                                      </p:cBhvr>
                                      <p:to>
                                        <p:strVal val="visible"/>
                                      </p:to>
                                    </p:set>
                                    <p:animEffect transition="in" filter="circle(in)">
                                      <p:cBhvr>
                                        <p:cTn id="102" dur="2000"/>
                                        <p:tgtEl>
                                          <p:spTgt spid="39"/>
                                        </p:tgtEl>
                                      </p:cBhvr>
                                    </p:animEffect>
                                  </p:childTnLst>
                                </p:cTn>
                              </p:par>
                              <p:par>
                                <p:cTn id="103" presetID="6" presetClass="entr" presetSubtype="16" fill="hold" grpId="0" nodeType="withEffect">
                                  <p:stCondLst>
                                    <p:cond delay="0"/>
                                  </p:stCondLst>
                                  <p:childTnLst>
                                    <p:set>
                                      <p:cBhvr>
                                        <p:cTn id="104" dur="1" fill="hold">
                                          <p:stCondLst>
                                            <p:cond delay="0"/>
                                          </p:stCondLst>
                                        </p:cTn>
                                        <p:tgtEl>
                                          <p:spTgt spid="38"/>
                                        </p:tgtEl>
                                        <p:attrNameLst>
                                          <p:attrName>style.visibility</p:attrName>
                                        </p:attrNameLst>
                                      </p:cBhvr>
                                      <p:to>
                                        <p:strVal val="visible"/>
                                      </p:to>
                                    </p:set>
                                    <p:animEffect transition="in" filter="circle(in)">
                                      <p:cBhvr>
                                        <p:cTn id="105" dur="2000"/>
                                        <p:tgtEl>
                                          <p:spTgt spid="38"/>
                                        </p:tgtEl>
                                      </p:cBhvr>
                                    </p:animEffect>
                                  </p:childTnLst>
                                </p:cTn>
                              </p:par>
                              <p:par>
                                <p:cTn id="106" presetID="6" presetClass="entr" presetSubtype="16" fill="hold" grpId="0" nodeType="withEffect">
                                  <p:stCondLst>
                                    <p:cond delay="0"/>
                                  </p:stCondLst>
                                  <p:childTnLst>
                                    <p:set>
                                      <p:cBhvr>
                                        <p:cTn id="107" dur="1" fill="hold">
                                          <p:stCondLst>
                                            <p:cond delay="0"/>
                                          </p:stCondLst>
                                        </p:cTn>
                                        <p:tgtEl>
                                          <p:spTgt spid="37"/>
                                        </p:tgtEl>
                                        <p:attrNameLst>
                                          <p:attrName>style.visibility</p:attrName>
                                        </p:attrNameLst>
                                      </p:cBhvr>
                                      <p:to>
                                        <p:strVal val="visible"/>
                                      </p:to>
                                    </p:set>
                                    <p:animEffect transition="in" filter="circle(in)">
                                      <p:cBhvr>
                                        <p:cTn id="108" dur="2000"/>
                                        <p:tgtEl>
                                          <p:spTgt spid="37"/>
                                        </p:tgtEl>
                                      </p:cBhvr>
                                    </p:animEffect>
                                  </p:childTnLst>
                                </p:cTn>
                              </p:par>
                            </p:childTnLst>
                          </p:cTn>
                        </p:par>
                      </p:childTnLst>
                    </p:cTn>
                  </p:par>
                  <p:par>
                    <p:cTn id="109" fill="hold">
                      <p:stCondLst>
                        <p:cond delay="indefinite"/>
                      </p:stCondLst>
                      <p:childTnLst>
                        <p:par>
                          <p:cTn id="110" fill="hold">
                            <p:stCondLst>
                              <p:cond delay="0"/>
                            </p:stCondLst>
                            <p:childTnLst>
                              <p:par>
                                <p:cTn id="111" presetID="2" presetClass="entr" presetSubtype="4" fill="hold" nodeType="clickEffect">
                                  <p:stCondLst>
                                    <p:cond delay="0"/>
                                  </p:stCondLst>
                                  <p:childTnLst>
                                    <p:set>
                                      <p:cBhvr>
                                        <p:cTn id="112" dur="1" fill="hold">
                                          <p:stCondLst>
                                            <p:cond delay="0"/>
                                          </p:stCondLst>
                                        </p:cTn>
                                        <p:tgtEl>
                                          <p:spTgt spid="12"/>
                                        </p:tgtEl>
                                        <p:attrNameLst>
                                          <p:attrName>style.visibility</p:attrName>
                                        </p:attrNameLst>
                                      </p:cBhvr>
                                      <p:to>
                                        <p:strVal val="visible"/>
                                      </p:to>
                                    </p:set>
                                    <p:anim calcmode="lin" valueType="num">
                                      <p:cBhvr additive="base">
                                        <p:cTn id="113" dur="500" fill="hold"/>
                                        <p:tgtEl>
                                          <p:spTgt spid="12"/>
                                        </p:tgtEl>
                                        <p:attrNameLst>
                                          <p:attrName>ppt_x</p:attrName>
                                        </p:attrNameLst>
                                      </p:cBhvr>
                                      <p:tavLst>
                                        <p:tav tm="0">
                                          <p:val>
                                            <p:strVal val="#ppt_x"/>
                                          </p:val>
                                        </p:tav>
                                        <p:tav tm="100000">
                                          <p:val>
                                            <p:strVal val="#ppt_x"/>
                                          </p:val>
                                        </p:tav>
                                      </p:tavLst>
                                    </p:anim>
                                    <p:anim calcmode="lin" valueType="num">
                                      <p:cBhvr additive="base">
                                        <p:cTn id="114" dur="500" fill="hold"/>
                                        <p:tgtEl>
                                          <p:spTgt spid="12"/>
                                        </p:tgtEl>
                                        <p:attrNameLst>
                                          <p:attrName>ppt_y</p:attrName>
                                        </p:attrNameLst>
                                      </p:cBhvr>
                                      <p:tavLst>
                                        <p:tav tm="0">
                                          <p:val>
                                            <p:strVal val="1+#ppt_h/2"/>
                                          </p:val>
                                        </p:tav>
                                        <p:tav tm="100000">
                                          <p:val>
                                            <p:strVal val="#ppt_y"/>
                                          </p:val>
                                        </p:tav>
                                      </p:tavLst>
                                    </p:anim>
                                  </p:childTnLst>
                                </p:cTn>
                              </p:par>
                              <p:par>
                                <p:cTn id="115" presetID="2" presetClass="entr" presetSubtype="4" fill="hold" grpId="0" nodeType="withEffect">
                                  <p:stCondLst>
                                    <p:cond delay="0"/>
                                  </p:stCondLst>
                                  <p:childTnLst>
                                    <p:set>
                                      <p:cBhvr>
                                        <p:cTn id="116" dur="1" fill="hold">
                                          <p:stCondLst>
                                            <p:cond delay="0"/>
                                          </p:stCondLst>
                                        </p:cTn>
                                        <p:tgtEl>
                                          <p:spTgt spid="6"/>
                                        </p:tgtEl>
                                        <p:attrNameLst>
                                          <p:attrName>style.visibility</p:attrName>
                                        </p:attrNameLst>
                                      </p:cBhvr>
                                      <p:to>
                                        <p:strVal val="visible"/>
                                      </p:to>
                                    </p:set>
                                    <p:anim calcmode="lin" valueType="num">
                                      <p:cBhvr additive="base">
                                        <p:cTn id="117" dur="500" fill="hold"/>
                                        <p:tgtEl>
                                          <p:spTgt spid="6"/>
                                        </p:tgtEl>
                                        <p:attrNameLst>
                                          <p:attrName>ppt_x</p:attrName>
                                        </p:attrNameLst>
                                      </p:cBhvr>
                                      <p:tavLst>
                                        <p:tav tm="0">
                                          <p:val>
                                            <p:strVal val="#ppt_x"/>
                                          </p:val>
                                        </p:tav>
                                        <p:tav tm="100000">
                                          <p:val>
                                            <p:strVal val="#ppt_x"/>
                                          </p:val>
                                        </p:tav>
                                      </p:tavLst>
                                    </p:anim>
                                    <p:anim calcmode="lin" valueType="num">
                                      <p:cBhvr additive="base">
                                        <p:cTn id="118" dur="500" fill="hold"/>
                                        <p:tgtEl>
                                          <p:spTgt spid="6"/>
                                        </p:tgtEl>
                                        <p:attrNameLst>
                                          <p:attrName>ppt_y</p:attrName>
                                        </p:attrNameLst>
                                      </p:cBhvr>
                                      <p:tavLst>
                                        <p:tav tm="0">
                                          <p:val>
                                            <p:strVal val="1+#ppt_h/2"/>
                                          </p:val>
                                        </p:tav>
                                        <p:tav tm="100000">
                                          <p:val>
                                            <p:strVal val="#ppt_y"/>
                                          </p:val>
                                        </p:tav>
                                      </p:tavLst>
                                    </p:anim>
                                  </p:childTnLst>
                                </p:cTn>
                              </p:par>
                              <p:par>
                                <p:cTn id="119" presetID="2" presetClass="entr" presetSubtype="4" fill="hold" grpId="0" nodeType="withEffect">
                                  <p:stCondLst>
                                    <p:cond delay="0"/>
                                  </p:stCondLst>
                                  <p:childTnLst>
                                    <p:set>
                                      <p:cBhvr>
                                        <p:cTn id="120" dur="1" fill="hold">
                                          <p:stCondLst>
                                            <p:cond delay="0"/>
                                          </p:stCondLst>
                                        </p:cTn>
                                        <p:tgtEl>
                                          <p:spTgt spid="10"/>
                                        </p:tgtEl>
                                        <p:attrNameLst>
                                          <p:attrName>style.visibility</p:attrName>
                                        </p:attrNameLst>
                                      </p:cBhvr>
                                      <p:to>
                                        <p:strVal val="visible"/>
                                      </p:to>
                                    </p:set>
                                    <p:anim calcmode="lin" valueType="num">
                                      <p:cBhvr additive="base">
                                        <p:cTn id="121" dur="500" fill="hold"/>
                                        <p:tgtEl>
                                          <p:spTgt spid="10"/>
                                        </p:tgtEl>
                                        <p:attrNameLst>
                                          <p:attrName>ppt_x</p:attrName>
                                        </p:attrNameLst>
                                      </p:cBhvr>
                                      <p:tavLst>
                                        <p:tav tm="0">
                                          <p:val>
                                            <p:strVal val="#ppt_x"/>
                                          </p:val>
                                        </p:tav>
                                        <p:tav tm="100000">
                                          <p:val>
                                            <p:strVal val="#ppt_x"/>
                                          </p:val>
                                        </p:tav>
                                      </p:tavLst>
                                    </p:anim>
                                    <p:anim calcmode="lin" valueType="num">
                                      <p:cBhvr additive="base">
                                        <p:cTn id="12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P spid="20" grpId="0"/>
      <p:bldP spid="22" grpId="0"/>
      <p:bldP spid="24" grpId="0"/>
      <p:bldP spid="30" grpId="0"/>
      <p:bldP spid="31" grpId="0"/>
      <p:bldP spid="32" grpId="0"/>
      <p:bldP spid="33" grpId="0"/>
      <p:bldP spid="34" grpId="0"/>
      <p:bldP spid="35" grpId="0"/>
      <p:bldP spid="36" grpId="0"/>
      <p:bldP spid="37" grpId="0"/>
      <p:bldP spid="38" grpId="0"/>
      <p:bldP spid="39" grpId="0"/>
      <p:bldP spid="40" grpId="0"/>
      <p:bldP spid="41" grpId="0"/>
      <p:bldP spid="42" grpId="0"/>
      <p:bldP spid="6" grpId="0" animBg="1"/>
      <p:bldP spid="10" grpId="0"/>
      <p:bldP spid="8" grpId="0" animBg="1"/>
      <p:bldP spid="8"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213853" y="156793"/>
            <a:ext cx="11181347" cy="658813"/>
          </a:xfrm>
        </p:spPr>
        <p:txBody>
          <a:bodyPr>
            <a:normAutofit/>
          </a:bodyPr>
          <a:lstStyle/>
          <a:p>
            <a:pPr algn="ctr" rtl="0"/>
            <a:r>
              <a:rPr lang="en-US" sz="2800" b="1" dirty="0"/>
              <a:t> </a:t>
            </a:r>
            <a:r>
              <a:rPr lang="en-US" sz="2800" b="1" dirty="0" smtClean="0"/>
              <a:t>    Validation : C(</a:t>
            </a:r>
            <a:r>
              <a:rPr lang="en-US" sz="2800" b="1" dirty="0" err="1" smtClean="0"/>
              <a:t>e,e’n</a:t>
            </a:r>
            <a:r>
              <a:rPr lang="en-US" sz="2800" b="1" dirty="0" smtClean="0"/>
              <a:t>) Rate Ratios. Step 1 : QE event selection</a:t>
            </a:r>
            <a:endParaRPr lang="he-IL" sz="2800" b="1" dirty="0"/>
          </a:p>
        </p:txBody>
      </p:sp>
      <p:sp>
        <p:nvSpPr>
          <p:cNvPr id="3" name="מציין מיקום תוכן 2"/>
          <p:cNvSpPr>
            <a:spLocks noGrp="1"/>
          </p:cNvSpPr>
          <p:nvPr>
            <p:ph idx="1"/>
          </p:nvPr>
        </p:nvSpPr>
        <p:spPr>
          <a:xfrm>
            <a:off x="0" y="885313"/>
            <a:ext cx="12192000" cy="6163187"/>
          </a:xfrm>
        </p:spPr>
        <p:txBody>
          <a:bodyPr/>
          <a:lstStyle/>
          <a:p>
            <a:pPr lvl="1" algn="l" rtl="0">
              <a:lnSpc>
                <a:spcPct val="100000"/>
              </a:lnSpc>
            </a:pPr>
            <a:endParaRPr lang="en-US" b="1" dirty="0" smtClean="0"/>
          </a:p>
          <a:p>
            <a:pPr marL="457200" lvl="1" indent="0" algn="l" rtl="0">
              <a:lnSpc>
                <a:spcPct val="100000"/>
              </a:lnSpc>
              <a:buNone/>
            </a:pPr>
            <a:r>
              <a:rPr lang="en-US" b="1" dirty="0" smtClean="0"/>
              <a:t> </a:t>
            </a:r>
          </a:p>
        </p:txBody>
      </p:sp>
      <p:cxnSp>
        <p:nvCxnSpPr>
          <p:cNvPr id="5" name="מחבר ישר 4"/>
          <p:cNvCxnSpPr/>
          <p:nvPr/>
        </p:nvCxnSpPr>
        <p:spPr>
          <a:xfrm>
            <a:off x="5289043" y="942251"/>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3"/>
          <a:stretch>
            <a:fillRect/>
          </a:stretch>
        </p:blipFill>
        <p:spPr>
          <a:xfrm>
            <a:off x="0" y="0"/>
            <a:ext cx="1815087" cy="921313"/>
          </a:xfrm>
          <a:prstGeom prst="rect">
            <a:avLst/>
          </a:prstGeom>
        </p:spPr>
      </p:pic>
      <p:sp>
        <p:nvSpPr>
          <p:cNvPr id="7" name="מלבן 6"/>
          <p:cNvSpPr/>
          <p:nvPr/>
        </p:nvSpPr>
        <p:spPr>
          <a:xfrm>
            <a:off x="5753100" y="3295650"/>
            <a:ext cx="467293" cy="369332"/>
          </a:xfrm>
          <a:prstGeom prst="rect">
            <a:avLst/>
          </a:prstGeom>
        </p:spPr>
        <p:txBody>
          <a:bodyPr wrap="square">
            <a:spAutoFit/>
          </a:bodyPr>
          <a:lstStyle/>
          <a:p>
            <a:pPr algn="l" rtl="0"/>
            <a:endParaRPr lang="he-IL" dirty="0"/>
          </a:p>
        </p:txBody>
      </p:sp>
      <p:sp>
        <p:nvSpPr>
          <p:cNvPr id="4" name="מלבן מעוגל 3"/>
          <p:cNvSpPr/>
          <p:nvPr/>
        </p:nvSpPr>
        <p:spPr>
          <a:xfrm>
            <a:off x="2170284" y="1147497"/>
            <a:ext cx="7518401" cy="55154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0"/>
            <a:r>
              <a:rPr lang="en-US" dirty="0" smtClean="0"/>
              <a:t>Previously , for protons , missing momentum and energy were used for QE event selection. Due to the smearing : not so simple for neutrons.</a:t>
            </a:r>
            <a:endParaRPr lang="he-IL" dirty="0"/>
          </a:p>
        </p:txBody>
      </p:sp>
      <p:pic>
        <p:nvPicPr>
          <p:cNvPr id="18" name="תמונה 17"/>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670607" y="1859757"/>
            <a:ext cx="5099572" cy="1731328"/>
          </a:xfrm>
          <a:prstGeom prst="rect">
            <a:avLst/>
          </a:prstGeom>
          <a:noFill/>
          <a:ln>
            <a:noFill/>
          </a:ln>
        </p:spPr>
      </p:pic>
      <p:sp>
        <p:nvSpPr>
          <p:cNvPr id="8" name="מלבן מעוגל 7"/>
          <p:cNvSpPr/>
          <p:nvPr/>
        </p:nvSpPr>
        <p:spPr>
          <a:xfrm>
            <a:off x="2554514" y="3664982"/>
            <a:ext cx="7082971" cy="74022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0"/>
            <a:r>
              <a:rPr lang="en-US" dirty="0" smtClean="0"/>
              <a:t>Method : use known proton cuts to identify the QE region in term of resolution invariant variables such as : y,w,Q2,and angles.</a:t>
            </a:r>
            <a:endParaRPr lang="he-IL" dirty="0"/>
          </a:p>
        </p:txBody>
      </p:sp>
      <p:pic>
        <p:nvPicPr>
          <p:cNvPr id="20" name="תמונה 19"/>
          <p:cNvPicPr/>
          <p:nvPr/>
        </p:nvPicPr>
        <p:blipFill>
          <a:blip r:embed="rId5">
            <a:extLst>
              <a:ext uri="{28A0092B-C50C-407E-A947-70E740481C1C}">
                <a14:useLocalDpi xmlns:a14="http://schemas.microsoft.com/office/drawing/2010/main" val="0"/>
              </a:ext>
            </a:extLst>
          </a:blip>
          <a:srcRect/>
          <a:stretch>
            <a:fillRect/>
          </a:stretch>
        </p:blipFill>
        <p:spPr bwMode="auto">
          <a:xfrm>
            <a:off x="474389" y="4591023"/>
            <a:ext cx="4814654" cy="1932007"/>
          </a:xfrm>
          <a:prstGeom prst="rect">
            <a:avLst/>
          </a:prstGeom>
          <a:noFill/>
          <a:ln>
            <a:noFill/>
          </a:ln>
        </p:spPr>
      </p:pic>
      <p:pic>
        <p:nvPicPr>
          <p:cNvPr id="22" name="תמונה 21"/>
          <p:cNvPicPr/>
          <p:nvPr/>
        </p:nvPicPr>
        <p:blipFill>
          <a:blip r:embed="rId6">
            <a:extLst>
              <a:ext uri="{28A0092B-C50C-407E-A947-70E740481C1C}">
                <a14:useLocalDpi xmlns:a14="http://schemas.microsoft.com/office/drawing/2010/main" val="0"/>
              </a:ext>
            </a:extLst>
          </a:blip>
          <a:srcRect/>
          <a:stretch>
            <a:fillRect/>
          </a:stretch>
        </p:blipFill>
        <p:spPr bwMode="auto">
          <a:xfrm>
            <a:off x="6427062" y="4565792"/>
            <a:ext cx="5259705" cy="1982470"/>
          </a:xfrm>
          <a:prstGeom prst="rect">
            <a:avLst/>
          </a:prstGeom>
          <a:noFill/>
          <a:ln>
            <a:noFill/>
          </a:ln>
        </p:spPr>
      </p:pic>
      <p:sp>
        <p:nvSpPr>
          <p:cNvPr id="6" name="מציין מיקום של מספר שקופית 5"/>
          <p:cNvSpPr>
            <a:spLocks noGrp="1"/>
          </p:cNvSpPr>
          <p:nvPr>
            <p:ph type="sldNum" sz="quarter" idx="12"/>
          </p:nvPr>
        </p:nvSpPr>
        <p:spPr>
          <a:xfrm>
            <a:off x="-2268811" y="6492875"/>
            <a:ext cx="2743200" cy="365125"/>
          </a:xfrm>
        </p:spPr>
        <p:txBody>
          <a:bodyPr/>
          <a:lstStyle/>
          <a:p>
            <a:fld id="{01DBEB0F-C1FC-4073-8EDD-9FBE7D64F643}" type="slidenum">
              <a:rPr lang="he-IL" smtClean="0"/>
              <a:t>16</a:t>
            </a:fld>
            <a:endParaRPr lang="he-IL"/>
          </a:p>
        </p:txBody>
      </p:sp>
      <p:sp>
        <p:nvSpPr>
          <p:cNvPr id="10" name="מלבן מעוגל 9"/>
          <p:cNvSpPr/>
          <p:nvPr/>
        </p:nvSpPr>
        <p:spPr>
          <a:xfrm>
            <a:off x="126714" y="2011680"/>
            <a:ext cx="3076600" cy="98473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t"/>
          <a:lstStyle/>
          <a:p>
            <a:pPr algn="l" rtl="0"/>
            <a:r>
              <a:rPr lang="en-US" b="1" dirty="0" smtClean="0"/>
              <a:t>Missing energy Vs. Missing momentum scatter plot for protons</a:t>
            </a:r>
            <a:endParaRPr lang="he-IL" b="1" dirty="0"/>
          </a:p>
        </p:txBody>
      </p:sp>
      <p:cxnSp>
        <p:nvCxnSpPr>
          <p:cNvPr id="12" name="מחבר חץ ישר 11"/>
          <p:cNvCxnSpPr>
            <a:stCxn id="10" idx="3"/>
          </p:cNvCxnSpPr>
          <p:nvPr/>
        </p:nvCxnSpPr>
        <p:spPr>
          <a:xfrm>
            <a:off x="3203314" y="2504049"/>
            <a:ext cx="946655" cy="221372"/>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9" name="מלבן מעוגל 18"/>
          <p:cNvSpPr/>
          <p:nvPr/>
        </p:nvSpPr>
        <p:spPr>
          <a:xfrm>
            <a:off x="8942789" y="2022426"/>
            <a:ext cx="3076600" cy="127322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t"/>
          <a:lstStyle/>
          <a:p>
            <a:pPr algn="l" rtl="0"/>
            <a:r>
              <a:rPr lang="en-US" b="1" dirty="0" smtClean="0"/>
              <a:t>Missing energy Vs. Missing momentum scatter plot for smeared protons according to EC resolution.</a:t>
            </a:r>
            <a:endParaRPr lang="he-IL" b="1" dirty="0"/>
          </a:p>
        </p:txBody>
      </p:sp>
      <p:cxnSp>
        <p:nvCxnSpPr>
          <p:cNvPr id="21" name="מחבר חץ ישר 20"/>
          <p:cNvCxnSpPr>
            <a:stCxn id="19" idx="1"/>
          </p:cNvCxnSpPr>
          <p:nvPr/>
        </p:nvCxnSpPr>
        <p:spPr>
          <a:xfrm flipH="1">
            <a:off x="8173224" y="2659038"/>
            <a:ext cx="769565" cy="133659"/>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8953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 presetClass="entr" presetSubtype="4"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 calcmode="lin" valueType="num">
                                      <p:cBhvr additive="base">
                                        <p:cTn id="13" dur="500" fill="hold"/>
                                        <p:tgtEl>
                                          <p:spTgt spid="18"/>
                                        </p:tgtEl>
                                        <p:attrNameLst>
                                          <p:attrName>ppt_x</p:attrName>
                                        </p:attrNameLst>
                                      </p:cBhvr>
                                      <p:tavLst>
                                        <p:tav tm="0">
                                          <p:val>
                                            <p:strVal val="#ppt_x"/>
                                          </p:val>
                                        </p:tav>
                                        <p:tav tm="100000">
                                          <p:val>
                                            <p:strVal val="#ppt_x"/>
                                          </p:val>
                                        </p:tav>
                                      </p:tavLst>
                                    </p:anim>
                                    <p:anim calcmode="lin" valueType="num">
                                      <p:cBhvr additive="base">
                                        <p:cTn id="14"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anim calcmode="lin" valueType="num">
                                      <p:cBhvr>
                                        <p:cTn id="25" dur="1000" fill="hold"/>
                                        <p:tgtEl>
                                          <p:spTgt spid="12"/>
                                        </p:tgtEl>
                                        <p:attrNameLst>
                                          <p:attrName>ppt_x</p:attrName>
                                        </p:attrNameLst>
                                      </p:cBhvr>
                                      <p:tavLst>
                                        <p:tav tm="0">
                                          <p:val>
                                            <p:strVal val="#ppt_x"/>
                                          </p:val>
                                        </p:tav>
                                        <p:tav tm="100000">
                                          <p:val>
                                            <p:strVal val="#ppt_x"/>
                                          </p:val>
                                        </p:tav>
                                      </p:tavLst>
                                    </p:anim>
                                    <p:anim calcmode="lin" valueType="num">
                                      <p:cBhvr>
                                        <p:cTn id="26" dur="1000" fill="hold"/>
                                        <p:tgtEl>
                                          <p:spTgt spid="1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19"/>
                                        </p:tgtEl>
                                        <p:attrNameLst>
                                          <p:attrName>style.visibility</p:attrName>
                                        </p:attrNameLst>
                                      </p:cBhvr>
                                      <p:to>
                                        <p:strVal val="visible"/>
                                      </p:to>
                                    </p:set>
                                    <p:animEffect transition="in" filter="fade">
                                      <p:cBhvr>
                                        <p:cTn id="29" dur="1000"/>
                                        <p:tgtEl>
                                          <p:spTgt spid="19"/>
                                        </p:tgtEl>
                                      </p:cBhvr>
                                    </p:animEffect>
                                    <p:anim calcmode="lin" valueType="num">
                                      <p:cBhvr>
                                        <p:cTn id="30" dur="1000" fill="hold"/>
                                        <p:tgtEl>
                                          <p:spTgt spid="19"/>
                                        </p:tgtEl>
                                        <p:attrNameLst>
                                          <p:attrName>ppt_x</p:attrName>
                                        </p:attrNameLst>
                                      </p:cBhvr>
                                      <p:tavLst>
                                        <p:tav tm="0">
                                          <p:val>
                                            <p:strVal val="#ppt_x"/>
                                          </p:val>
                                        </p:tav>
                                        <p:tav tm="100000">
                                          <p:val>
                                            <p:strVal val="#ppt_x"/>
                                          </p:val>
                                        </p:tav>
                                      </p:tavLst>
                                    </p:anim>
                                    <p:anim calcmode="lin" valueType="num">
                                      <p:cBhvr>
                                        <p:cTn id="31" dur="1000" fill="hold"/>
                                        <p:tgtEl>
                                          <p:spTgt spid="19"/>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1"/>
                                        </p:tgtEl>
                                        <p:attrNameLst>
                                          <p:attrName>style.visibility</p:attrName>
                                        </p:attrNameLst>
                                      </p:cBhvr>
                                      <p:to>
                                        <p:strVal val="visible"/>
                                      </p:to>
                                    </p:set>
                                    <p:animEffect transition="in" filter="fade">
                                      <p:cBhvr>
                                        <p:cTn id="34" dur="1000"/>
                                        <p:tgtEl>
                                          <p:spTgt spid="21"/>
                                        </p:tgtEl>
                                      </p:cBhvr>
                                    </p:animEffect>
                                    <p:anim calcmode="lin" valueType="num">
                                      <p:cBhvr>
                                        <p:cTn id="35" dur="1000" fill="hold"/>
                                        <p:tgtEl>
                                          <p:spTgt spid="21"/>
                                        </p:tgtEl>
                                        <p:attrNameLst>
                                          <p:attrName>ppt_x</p:attrName>
                                        </p:attrNameLst>
                                      </p:cBhvr>
                                      <p:tavLst>
                                        <p:tav tm="0">
                                          <p:val>
                                            <p:strVal val="#ppt_x"/>
                                          </p:val>
                                        </p:tav>
                                        <p:tav tm="100000">
                                          <p:val>
                                            <p:strVal val="#ppt_x"/>
                                          </p:val>
                                        </p:tav>
                                      </p:tavLst>
                                    </p:anim>
                                    <p:anim calcmode="lin" valueType="num">
                                      <p:cBhvr>
                                        <p:cTn id="36"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additive="base">
                                        <p:cTn id="41" dur="500" fill="hold"/>
                                        <p:tgtEl>
                                          <p:spTgt spid="8"/>
                                        </p:tgtEl>
                                        <p:attrNameLst>
                                          <p:attrName>ppt_x</p:attrName>
                                        </p:attrNameLst>
                                      </p:cBhvr>
                                      <p:tavLst>
                                        <p:tav tm="0">
                                          <p:val>
                                            <p:strVal val="#ppt_x"/>
                                          </p:val>
                                        </p:tav>
                                        <p:tav tm="100000">
                                          <p:val>
                                            <p:strVal val="#ppt_x"/>
                                          </p:val>
                                        </p:tav>
                                      </p:tavLst>
                                    </p:anim>
                                    <p:anim calcmode="lin" valueType="num">
                                      <p:cBhvr additive="base">
                                        <p:cTn id="42" dur="500" fill="hold"/>
                                        <p:tgtEl>
                                          <p:spTgt spid="8"/>
                                        </p:tgtEl>
                                        <p:attrNameLst>
                                          <p:attrName>ppt_y</p:attrName>
                                        </p:attrNameLst>
                                      </p:cBhvr>
                                      <p:tavLst>
                                        <p:tav tm="0">
                                          <p:val>
                                            <p:strVal val="1+#ppt_h/2"/>
                                          </p:val>
                                        </p:tav>
                                        <p:tav tm="100000">
                                          <p:val>
                                            <p:strVal val="#ppt_y"/>
                                          </p:val>
                                        </p:tav>
                                      </p:tavLst>
                                    </p:anim>
                                  </p:childTnLst>
                                </p:cTn>
                              </p:par>
                            </p:childTnLst>
                          </p:cTn>
                        </p:par>
                        <p:par>
                          <p:cTn id="43" fill="hold">
                            <p:stCondLst>
                              <p:cond delay="500"/>
                            </p:stCondLst>
                            <p:childTnLst>
                              <p:par>
                                <p:cTn id="44" presetID="2" presetClass="entr" presetSubtype="4" fill="hold" nodeType="after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ppt_x"/>
                                          </p:val>
                                        </p:tav>
                                        <p:tav tm="100000">
                                          <p:val>
                                            <p:strVal val="#ppt_x"/>
                                          </p:val>
                                        </p:tav>
                                      </p:tavLst>
                                    </p:anim>
                                    <p:anim calcmode="lin" valueType="num">
                                      <p:cBhvr additive="base">
                                        <p:cTn id="47" dur="500" fill="hold"/>
                                        <p:tgtEl>
                                          <p:spTgt spid="20"/>
                                        </p:tgtEl>
                                        <p:attrNameLst>
                                          <p:attrName>ppt_y</p:attrName>
                                        </p:attrNameLst>
                                      </p:cBhvr>
                                      <p:tavLst>
                                        <p:tav tm="0">
                                          <p:val>
                                            <p:strVal val="1+#ppt_h/2"/>
                                          </p:val>
                                        </p:tav>
                                        <p:tav tm="100000">
                                          <p:val>
                                            <p:strVal val="#ppt_y"/>
                                          </p:val>
                                        </p:tav>
                                      </p:tavLst>
                                    </p:anim>
                                  </p:childTnLst>
                                </p:cTn>
                              </p:par>
                            </p:childTnLst>
                          </p:cTn>
                        </p:par>
                        <p:par>
                          <p:cTn id="48" fill="hold">
                            <p:stCondLst>
                              <p:cond delay="1000"/>
                            </p:stCondLst>
                            <p:childTnLst>
                              <p:par>
                                <p:cTn id="49" presetID="2" presetClass="entr" presetSubtype="4"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 calcmode="lin" valueType="num">
                                      <p:cBhvr additive="base">
                                        <p:cTn id="51" dur="500" fill="hold"/>
                                        <p:tgtEl>
                                          <p:spTgt spid="22"/>
                                        </p:tgtEl>
                                        <p:attrNameLst>
                                          <p:attrName>ppt_x</p:attrName>
                                        </p:attrNameLst>
                                      </p:cBhvr>
                                      <p:tavLst>
                                        <p:tav tm="0">
                                          <p:val>
                                            <p:strVal val="#ppt_x"/>
                                          </p:val>
                                        </p:tav>
                                        <p:tav tm="100000">
                                          <p:val>
                                            <p:strVal val="#ppt_x"/>
                                          </p:val>
                                        </p:tav>
                                      </p:tavLst>
                                    </p:anim>
                                    <p:anim calcmode="lin" valueType="num">
                                      <p:cBhvr additive="base">
                                        <p:cTn id="52"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animBg="1"/>
      <p:bldP spid="10" grpId="0" animBg="1"/>
      <p:bldP spid="1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213853" y="156793"/>
            <a:ext cx="11181347" cy="658813"/>
          </a:xfrm>
        </p:spPr>
        <p:txBody>
          <a:bodyPr>
            <a:normAutofit/>
          </a:bodyPr>
          <a:lstStyle/>
          <a:p>
            <a:pPr algn="ctr" rtl="0"/>
            <a:r>
              <a:rPr lang="en-US" sz="2800" b="1" dirty="0"/>
              <a:t> </a:t>
            </a:r>
            <a:r>
              <a:rPr lang="en-US" sz="2800" b="1" dirty="0" smtClean="0"/>
              <a:t>    Validation : C(</a:t>
            </a:r>
            <a:r>
              <a:rPr lang="en-US" sz="2800" b="1" dirty="0" err="1" smtClean="0"/>
              <a:t>e,e’n</a:t>
            </a:r>
            <a:r>
              <a:rPr lang="en-US" sz="2800" b="1" dirty="0" smtClean="0"/>
              <a:t>) Rate Ratios. Step 1 : QE event selection</a:t>
            </a:r>
            <a:endParaRPr lang="he-IL" sz="2800" b="1" dirty="0"/>
          </a:p>
        </p:txBody>
      </p:sp>
      <p:sp>
        <p:nvSpPr>
          <p:cNvPr id="3" name="מציין מיקום תוכן 2"/>
          <p:cNvSpPr>
            <a:spLocks noGrp="1"/>
          </p:cNvSpPr>
          <p:nvPr>
            <p:ph idx="1"/>
          </p:nvPr>
        </p:nvSpPr>
        <p:spPr>
          <a:xfrm>
            <a:off x="0" y="885313"/>
            <a:ext cx="12192000" cy="6163187"/>
          </a:xfrm>
        </p:spPr>
        <p:txBody>
          <a:bodyPr/>
          <a:lstStyle/>
          <a:p>
            <a:pPr lvl="1" algn="l" rtl="0">
              <a:lnSpc>
                <a:spcPct val="100000"/>
              </a:lnSpc>
            </a:pPr>
            <a:endParaRPr lang="en-US" b="1" dirty="0" smtClean="0"/>
          </a:p>
          <a:p>
            <a:pPr marL="457200" lvl="1" indent="0" algn="l" rtl="0">
              <a:lnSpc>
                <a:spcPct val="100000"/>
              </a:lnSpc>
              <a:buNone/>
            </a:pPr>
            <a:r>
              <a:rPr lang="en-US" b="1" dirty="0" smtClean="0"/>
              <a:t> </a:t>
            </a:r>
          </a:p>
        </p:txBody>
      </p:sp>
      <p:cxnSp>
        <p:nvCxnSpPr>
          <p:cNvPr id="5" name="מחבר ישר 4"/>
          <p:cNvCxnSpPr/>
          <p:nvPr/>
        </p:nvCxnSpPr>
        <p:spPr>
          <a:xfrm>
            <a:off x="5289043" y="942251"/>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3"/>
          <a:stretch>
            <a:fillRect/>
          </a:stretch>
        </p:blipFill>
        <p:spPr>
          <a:xfrm>
            <a:off x="0" y="0"/>
            <a:ext cx="1815087" cy="921313"/>
          </a:xfrm>
          <a:prstGeom prst="rect">
            <a:avLst/>
          </a:prstGeom>
        </p:spPr>
      </p:pic>
      <p:sp>
        <p:nvSpPr>
          <p:cNvPr id="7" name="מלבן 6"/>
          <p:cNvSpPr/>
          <p:nvPr/>
        </p:nvSpPr>
        <p:spPr>
          <a:xfrm>
            <a:off x="6808178" y="4097507"/>
            <a:ext cx="467293" cy="369332"/>
          </a:xfrm>
          <a:prstGeom prst="rect">
            <a:avLst/>
          </a:prstGeom>
        </p:spPr>
        <p:txBody>
          <a:bodyPr wrap="square">
            <a:spAutoFit/>
          </a:bodyPr>
          <a:lstStyle/>
          <a:p>
            <a:pPr algn="l" rtl="0"/>
            <a:endParaRPr lang="he-IL" dirty="0"/>
          </a:p>
        </p:txBody>
      </p:sp>
      <p:sp>
        <p:nvSpPr>
          <p:cNvPr id="6" name="מציין מיקום של מספר שקופית 5"/>
          <p:cNvSpPr>
            <a:spLocks noGrp="1"/>
          </p:cNvSpPr>
          <p:nvPr>
            <p:ph type="sldNum" sz="quarter" idx="12"/>
          </p:nvPr>
        </p:nvSpPr>
        <p:spPr>
          <a:xfrm>
            <a:off x="-2268811" y="6492875"/>
            <a:ext cx="2743200" cy="365125"/>
          </a:xfrm>
        </p:spPr>
        <p:txBody>
          <a:bodyPr/>
          <a:lstStyle/>
          <a:p>
            <a:fld id="{01DBEB0F-C1FC-4073-8EDD-9FBE7D64F643}" type="slidenum">
              <a:rPr lang="he-IL" smtClean="0"/>
              <a:t>17</a:t>
            </a:fld>
            <a:endParaRPr lang="he-IL"/>
          </a:p>
        </p:txBody>
      </p:sp>
      <p:pic>
        <p:nvPicPr>
          <p:cNvPr id="17" name="תמונה 16" descr="C:\Installations\ROOT\workSpace\Proj\Calibration\Summary\03042014\19_05_2014\14_06_2014\E1N4XY.png"/>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064254" y="2487663"/>
            <a:ext cx="2469515" cy="1794510"/>
          </a:xfrm>
          <a:prstGeom prst="rect">
            <a:avLst/>
          </a:prstGeom>
          <a:noFill/>
          <a:ln>
            <a:noFill/>
          </a:ln>
        </p:spPr>
      </p:pic>
      <p:pic>
        <p:nvPicPr>
          <p:cNvPr id="23" name="תמונה 22" descr="C:\Installations\ROOT\workSpace\Proj\Calibration\Summary\03042014\19_05_2014\14_06_2014\E6N3XY.png"/>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092670" y="2502776"/>
            <a:ext cx="2489200" cy="1809115"/>
          </a:xfrm>
          <a:prstGeom prst="rect">
            <a:avLst/>
          </a:prstGeom>
          <a:noFill/>
          <a:ln>
            <a:noFill/>
          </a:ln>
        </p:spPr>
      </p:pic>
      <p:pic>
        <p:nvPicPr>
          <p:cNvPr id="24" name="תמונה 23" descr="C:\Installations\ROOT\workSpace\Proj\Calibration\Summary\03042014\19_05_2014\14_06_2014\E5N2XY.png"/>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8317779" y="2480142"/>
            <a:ext cx="2453005" cy="1782445"/>
          </a:xfrm>
          <a:prstGeom prst="rect">
            <a:avLst/>
          </a:prstGeom>
          <a:noFill/>
          <a:ln>
            <a:noFill/>
          </a:ln>
        </p:spPr>
      </p:pic>
      <p:pic>
        <p:nvPicPr>
          <p:cNvPr id="25" name="תמונה 24" descr="C:\Installations\ROOT\workSpace\Proj\Calibration\Summary\03042014\19_05_2014\14_06_2014\E4N1XY.png"/>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2083939" y="4825111"/>
            <a:ext cx="2449830" cy="1780540"/>
          </a:xfrm>
          <a:prstGeom prst="rect">
            <a:avLst/>
          </a:prstGeom>
          <a:noFill/>
          <a:ln>
            <a:noFill/>
          </a:ln>
        </p:spPr>
      </p:pic>
      <p:pic>
        <p:nvPicPr>
          <p:cNvPr id="26" name="תמונה 25" descr="C:\Installations\ROOT\workSpace\Proj\Calibration\Summary\03042014\19_05_2014\14_06_2014\E3N6XY.png"/>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092670" y="4825111"/>
            <a:ext cx="2453005" cy="1782445"/>
          </a:xfrm>
          <a:prstGeom prst="rect">
            <a:avLst/>
          </a:prstGeom>
          <a:noFill/>
          <a:ln>
            <a:noFill/>
          </a:ln>
        </p:spPr>
      </p:pic>
      <p:pic>
        <p:nvPicPr>
          <p:cNvPr id="27" name="תמונה 26" descr="C:\Installations\ROOT\workSpace\Proj\Calibration\Summary\03042014\19_05_2014\14_06_2014\E2N5XY.png"/>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8333971" y="4874802"/>
            <a:ext cx="2420620" cy="1758950"/>
          </a:xfrm>
          <a:prstGeom prst="rect">
            <a:avLst/>
          </a:prstGeom>
          <a:noFill/>
          <a:ln>
            <a:noFill/>
          </a:ln>
        </p:spPr>
      </p:pic>
      <p:sp>
        <p:nvSpPr>
          <p:cNvPr id="11" name="מלבן מעוגל 10"/>
          <p:cNvSpPr/>
          <p:nvPr/>
        </p:nvSpPr>
        <p:spPr>
          <a:xfrm>
            <a:off x="2443866" y="1177805"/>
            <a:ext cx="7504190" cy="5627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t>Spatial Distribution of electron and neutrons QE events in each sector </a:t>
            </a:r>
            <a:endParaRPr lang="he-IL" b="1" dirty="0"/>
          </a:p>
        </p:txBody>
      </p:sp>
      <p:sp>
        <p:nvSpPr>
          <p:cNvPr id="13" name="מלבן מעוגל 12"/>
          <p:cNvSpPr/>
          <p:nvPr/>
        </p:nvSpPr>
        <p:spPr>
          <a:xfrm>
            <a:off x="2064254" y="2084525"/>
            <a:ext cx="2449830" cy="3302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Sector 1</a:t>
            </a:r>
            <a:endParaRPr lang="he-IL" dirty="0"/>
          </a:p>
        </p:txBody>
      </p:sp>
      <p:sp>
        <p:nvSpPr>
          <p:cNvPr id="28" name="מלבן מעוגל 27"/>
          <p:cNvSpPr/>
          <p:nvPr/>
        </p:nvSpPr>
        <p:spPr>
          <a:xfrm>
            <a:off x="5092670" y="2070477"/>
            <a:ext cx="2449830" cy="3302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Sector 2</a:t>
            </a:r>
            <a:endParaRPr lang="he-IL" dirty="0"/>
          </a:p>
        </p:txBody>
      </p:sp>
      <p:sp>
        <p:nvSpPr>
          <p:cNvPr id="29" name="מלבן מעוגל 28"/>
          <p:cNvSpPr/>
          <p:nvPr/>
        </p:nvSpPr>
        <p:spPr>
          <a:xfrm>
            <a:off x="8304761" y="2064226"/>
            <a:ext cx="2449830" cy="3302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Sector 3</a:t>
            </a:r>
            <a:endParaRPr lang="he-IL" dirty="0"/>
          </a:p>
        </p:txBody>
      </p:sp>
      <p:sp>
        <p:nvSpPr>
          <p:cNvPr id="30" name="מלבן מעוגל 29"/>
          <p:cNvSpPr/>
          <p:nvPr/>
        </p:nvSpPr>
        <p:spPr>
          <a:xfrm>
            <a:off x="2063699" y="4459980"/>
            <a:ext cx="2449830" cy="3302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Sector 4</a:t>
            </a:r>
            <a:endParaRPr lang="he-IL" dirty="0"/>
          </a:p>
        </p:txBody>
      </p:sp>
      <p:sp>
        <p:nvSpPr>
          <p:cNvPr id="32" name="מלבן מעוגל 31"/>
          <p:cNvSpPr/>
          <p:nvPr/>
        </p:nvSpPr>
        <p:spPr>
          <a:xfrm>
            <a:off x="5092670" y="4417951"/>
            <a:ext cx="2449830" cy="3302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Sector 5</a:t>
            </a:r>
            <a:endParaRPr lang="he-IL" dirty="0"/>
          </a:p>
        </p:txBody>
      </p:sp>
      <p:sp>
        <p:nvSpPr>
          <p:cNvPr id="33" name="מלבן מעוגל 32"/>
          <p:cNvSpPr/>
          <p:nvPr/>
        </p:nvSpPr>
        <p:spPr>
          <a:xfrm>
            <a:off x="8304761" y="4494834"/>
            <a:ext cx="2449830" cy="33027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Sector 6</a:t>
            </a:r>
            <a:endParaRPr lang="he-IL" dirty="0"/>
          </a:p>
        </p:txBody>
      </p:sp>
    </p:spTree>
    <p:extLst>
      <p:ext uri="{BB962C8B-B14F-4D97-AF65-F5344CB8AC3E}">
        <p14:creationId xmlns:p14="http://schemas.microsoft.com/office/powerpoint/2010/main" val="1060928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nodePh="1">
                                  <p:stCondLst>
                                    <p:cond delay="0"/>
                                  </p:stCondLst>
                                  <p:endCondLst>
                                    <p:cond evt="begin" delay="0">
                                      <p:tn val="5"/>
                                    </p:cond>
                                  </p:end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par>
                          <p:cTn id="18" fill="hold">
                            <p:stCondLst>
                              <p:cond delay="500"/>
                            </p:stCondLst>
                            <p:childTnLst>
                              <p:par>
                                <p:cTn id="19" presetID="10" presetClass="entr" presetSubtype="0" fill="hold" nodeType="afterEffect">
                                  <p:stCondLst>
                                    <p:cond delay="0"/>
                                  </p:stCondLst>
                                  <p:childTnLst>
                                    <p:set>
                                      <p:cBhvr>
                                        <p:cTn id="20" dur="1" fill="hold">
                                          <p:stCondLst>
                                            <p:cond delay="0"/>
                                          </p:stCondLst>
                                        </p:cTn>
                                        <p:tgtEl>
                                          <p:spTgt spid="17"/>
                                        </p:tgtEl>
                                        <p:attrNameLst>
                                          <p:attrName>style.visibility</p:attrName>
                                        </p:attrNameLst>
                                      </p:cBhvr>
                                      <p:to>
                                        <p:strVal val="visible"/>
                                      </p:to>
                                    </p:set>
                                    <p:animEffect transition="in" filter="fade">
                                      <p:cBhvr>
                                        <p:cTn id="21" dur="500"/>
                                        <p:tgtEl>
                                          <p:spTgt spid="17"/>
                                        </p:tgtEl>
                                      </p:cBhvr>
                                    </p:animEffect>
                                  </p:childTnLst>
                                </p:cTn>
                              </p:par>
                            </p:childTnLst>
                          </p:cTn>
                        </p:par>
                        <p:par>
                          <p:cTn id="22" fill="hold">
                            <p:stCondLst>
                              <p:cond delay="1000"/>
                            </p:stCondLst>
                            <p:childTnLst>
                              <p:par>
                                <p:cTn id="23" presetID="10" presetClass="entr" presetSubtype="0" fill="hold" grpId="0" nodeType="after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par>
                          <p:cTn id="26" fill="hold">
                            <p:stCondLst>
                              <p:cond delay="1500"/>
                            </p:stCondLst>
                            <p:childTnLst>
                              <p:par>
                                <p:cTn id="27" presetID="10" presetClass="entr" presetSubtype="0" fill="hold" nodeType="after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childTnLst>
                          </p:cTn>
                        </p:par>
                        <p:par>
                          <p:cTn id="30" fill="hold">
                            <p:stCondLst>
                              <p:cond delay="2000"/>
                            </p:stCondLst>
                            <p:childTnLst>
                              <p:par>
                                <p:cTn id="31" presetID="10" presetClass="entr" presetSubtype="0"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fade">
                                      <p:cBhvr>
                                        <p:cTn id="33" dur="500"/>
                                        <p:tgtEl>
                                          <p:spTgt spid="28"/>
                                        </p:tgtEl>
                                      </p:cBhvr>
                                    </p:animEffect>
                                  </p:childTnLst>
                                </p:cTn>
                              </p:par>
                            </p:childTnLst>
                          </p:cTn>
                        </p:par>
                        <p:par>
                          <p:cTn id="34" fill="hold">
                            <p:stCondLst>
                              <p:cond delay="2500"/>
                            </p:stCondLst>
                            <p:childTnLst>
                              <p:par>
                                <p:cTn id="35" presetID="10" presetClass="entr" presetSubtype="0" fill="hold" nodeType="afterEffect">
                                  <p:stCondLst>
                                    <p:cond delay="0"/>
                                  </p:stCondLst>
                                  <p:childTnLst>
                                    <p:set>
                                      <p:cBhvr>
                                        <p:cTn id="36" dur="1" fill="hold">
                                          <p:stCondLst>
                                            <p:cond delay="0"/>
                                          </p:stCondLst>
                                        </p:cTn>
                                        <p:tgtEl>
                                          <p:spTgt spid="24"/>
                                        </p:tgtEl>
                                        <p:attrNameLst>
                                          <p:attrName>style.visibility</p:attrName>
                                        </p:attrNameLst>
                                      </p:cBhvr>
                                      <p:to>
                                        <p:strVal val="visible"/>
                                      </p:to>
                                    </p:set>
                                    <p:animEffect transition="in" filter="fade">
                                      <p:cBhvr>
                                        <p:cTn id="37" dur="500"/>
                                        <p:tgtEl>
                                          <p:spTgt spid="24"/>
                                        </p:tgtEl>
                                      </p:cBhvr>
                                    </p:animEffect>
                                  </p:childTnLst>
                                </p:cTn>
                              </p:par>
                            </p:childTnLst>
                          </p:cTn>
                        </p:par>
                        <p:par>
                          <p:cTn id="38" fill="hold">
                            <p:stCondLst>
                              <p:cond delay="3000"/>
                            </p:stCondLst>
                            <p:childTnLst>
                              <p:par>
                                <p:cTn id="39" presetID="10" presetClass="entr" presetSubtype="0" fill="hold" grpId="0" nodeType="afterEffect">
                                  <p:stCondLst>
                                    <p:cond delay="0"/>
                                  </p:stCondLst>
                                  <p:childTnLst>
                                    <p:set>
                                      <p:cBhvr>
                                        <p:cTn id="40" dur="1" fill="hold">
                                          <p:stCondLst>
                                            <p:cond delay="0"/>
                                          </p:stCondLst>
                                        </p:cTn>
                                        <p:tgtEl>
                                          <p:spTgt spid="29"/>
                                        </p:tgtEl>
                                        <p:attrNameLst>
                                          <p:attrName>style.visibility</p:attrName>
                                        </p:attrNameLst>
                                      </p:cBhvr>
                                      <p:to>
                                        <p:strVal val="visible"/>
                                      </p:to>
                                    </p:set>
                                    <p:animEffect transition="in" filter="fade">
                                      <p:cBhvr>
                                        <p:cTn id="41" dur="500"/>
                                        <p:tgtEl>
                                          <p:spTgt spid="29"/>
                                        </p:tgtEl>
                                      </p:cBhvr>
                                    </p:animEffect>
                                  </p:childTnLst>
                                </p:cTn>
                              </p:par>
                            </p:childTnLst>
                          </p:cTn>
                        </p:par>
                        <p:par>
                          <p:cTn id="42" fill="hold">
                            <p:stCondLst>
                              <p:cond delay="3500"/>
                            </p:stCondLst>
                            <p:childTnLst>
                              <p:par>
                                <p:cTn id="43" presetID="10" presetClass="entr" presetSubtype="0" fill="hold" nodeType="after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fade">
                                      <p:cBhvr>
                                        <p:cTn id="45" dur="500"/>
                                        <p:tgtEl>
                                          <p:spTgt spid="25"/>
                                        </p:tgtEl>
                                      </p:cBhvr>
                                    </p:animEffect>
                                  </p:childTnLst>
                                </p:cTn>
                              </p:par>
                            </p:childTnLst>
                          </p:cTn>
                        </p:par>
                        <p:par>
                          <p:cTn id="46" fill="hold">
                            <p:stCondLst>
                              <p:cond delay="4000"/>
                            </p:stCondLst>
                            <p:childTnLst>
                              <p:par>
                                <p:cTn id="47" presetID="10" presetClass="entr" presetSubtype="0"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fade">
                                      <p:cBhvr>
                                        <p:cTn id="49" dur="500"/>
                                        <p:tgtEl>
                                          <p:spTgt spid="30"/>
                                        </p:tgtEl>
                                      </p:cBhvr>
                                    </p:animEffect>
                                  </p:childTnLst>
                                </p:cTn>
                              </p:par>
                            </p:childTnLst>
                          </p:cTn>
                        </p:par>
                        <p:par>
                          <p:cTn id="50" fill="hold">
                            <p:stCondLst>
                              <p:cond delay="4500"/>
                            </p:stCondLst>
                            <p:childTnLst>
                              <p:par>
                                <p:cTn id="51" presetID="10" presetClass="entr" presetSubtype="0" fill="hold" nodeType="after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par>
                          <p:cTn id="54" fill="hold">
                            <p:stCondLst>
                              <p:cond delay="5000"/>
                            </p:stCondLst>
                            <p:childTnLst>
                              <p:par>
                                <p:cTn id="55" presetID="10" presetClass="entr" presetSubtype="0" fill="hold" grpId="0" nodeType="afterEffect">
                                  <p:stCondLst>
                                    <p:cond delay="0"/>
                                  </p:stCondLst>
                                  <p:childTnLst>
                                    <p:set>
                                      <p:cBhvr>
                                        <p:cTn id="56" dur="1" fill="hold">
                                          <p:stCondLst>
                                            <p:cond delay="0"/>
                                          </p:stCondLst>
                                        </p:cTn>
                                        <p:tgtEl>
                                          <p:spTgt spid="32"/>
                                        </p:tgtEl>
                                        <p:attrNameLst>
                                          <p:attrName>style.visibility</p:attrName>
                                        </p:attrNameLst>
                                      </p:cBhvr>
                                      <p:to>
                                        <p:strVal val="visible"/>
                                      </p:to>
                                    </p:set>
                                    <p:animEffect transition="in" filter="fade">
                                      <p:cBhvr>
                                        <p:cTn id="57" dur="500"/>
                                        <p:tgtEl>
                                          <p:spTgt spid="32"/>
                                        </p:tgtEl>
                                      </p:cBhvr>
                                    </p:animEffect>
                                  </p:childTnLst>
                                </p:cTn>
                              </p:par>
                            </p:childTnLst>
                          </p:cTn>
                        </p:par>
                        <p:par>
                          <p:cTn id="58" fill="hold">
                            <p:stCondLst>
                              <p:cond delay="5500"/>
                            </p:stCondLst>
                            <p:childTnLst>
                              <p:par>
                                <p:cTn id="59" presetID="10" presetClass="entr" presetSubtype="0" fill="hold" nodeType="afterEffect">
                                  <p:stCondLst>
                                    <p:cond delay="0"/>
                                  </p:stCondLst>
                                  <p:childTnLst>
                                    <p:set>
                                      <p:cBhvr>
                                        <p:cTn id="60" dur="1" fill="hold">
                                          <p:stCondLst>
                                            <p:cond delay="0"/>
                                          </p:stCondLst>
                                        </p:cTn>
                                        <p:tgtEl>
                                          <p:spTgt spid="27"/>
                                        </p:tgtEl>
                                        <p:attrNameLst>
                                          <p:attrName>style.visibility</p:attrName>
                                        </p:attrNameLst>
                                      </p:cBhvr>
                                      <p:to>
                                        <p:strVal val="visible"/>
                                      </p:to>
                                    </p:set>
                                    <p:animEffect transition="in" filter="fade">
                                      <p:cBhvr>
                                        <p:cTn id="61" dur="500"/>
                                        <p:tgtEl>
                                          <p:spTgt spid="27"/>
                                        </p:tgtEl>
                                      </p:cBhvr>
                                    </p:animEffect>
                                  </p:childTnLst>
                                </p:cTn>
                              </p:par>
                            </p:childTnLst>
                          </p:cTn>
                        </p:par>
                        <p:par>
                          <p:cTn id="62" fill="hold">
                            <p:stCondLst>
                              <p:cond delay="6000"/>
                            </p:stCondLst>
                            <p:childTnLst>
                              <p:par>
                                <p:cTn id="63" presetID="10" presetClass="entr" presetSubtype="0" fill="hold" grpId="0" nodeType="afterEffect">
                                  <p:stCondLst>
                                    <p:cond delay="0"/>
                                  </p:stCondLst>
                                  <p:childTnLst>
                                    <p:set>
                                      <p:cBhvr>
                                        <p:cTn id="64" dur="1" fill="hold">
                                          <p:stCondLst>
                                            <p:cond delay="0"/>
                                          </p:stCondLst>
                                        </p:cTn>
                                        <p:tgtEl>
                                          <p:spTgt spid="33"/>
                                        </p:tgtEl>
                                        <p:attrNameLst>
                                          <p:attrName>style.visibility</p:attrName>
                                        </p:attrNameLst>
                                      </p:cBhvr>
                                      <p:to>
                                        <p:strVal val="visible"/>
                                      </p:to>
                                    </p:set>
                                    <p:animEffect transition="in" filter="fade">
                                      <p:cBhvr>
                                        <p:cTn id="6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p:bldP spid="11" grpId="0" animBg="1"/>
      <p:bldP spid="13" grpId="0" animBg="1"/>
      <p:bldP spid="28" grpId="0" animBg="1"/>
      <p:bldP spid="29" grpId="0" animBg="1"/>
      <p:bldP spid="30" grpId="0" animBg="1"/>
      <p:bldP spid="32" grpId="0" animBg="1"/>
      <p:bldP spid="3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213853" y="156793"/>
            <a:ext cx="11181347" cy="658813"/>
          </a:xfrm>
        </p:spPr>
        <p:txBody>
          <a:bodyPr>
            <a:normAutofit/>
          </a:bodyPr>
          <a:lstStyle/>
          <a:p>
            <a:pPr algn="ctr" rtl="0"/>
            <a:r>
              <a:rPr lang="en-US" sz="3600" b="1" dirty="0"/>
              <a:t> </a:t>
            </a:r>
            <a:r>
              <a:rPr lang="en-US" sz="3600" b="1" dirty="0" smtClean="0"/>
              <a:t>    Validation : Rate Ratios. Step 2 : validate ratios</a:t>
            </a:r>
            <a:endParaRPr lang="he-IL" sz="3600" b="1" dirty="0"/>
          </a:p>
        </p:txBody>
      </p:sp>
      <p:cxnSp>
        <p:nvCxnSpPr>
          <p:cNvPr id="5" name="מחבר ישר 4"/>
          <p:cNvCxnSpPr/>
          <p:nvPr/>
        </p:nvCxnSpPr>
        <p:spPr>
          <a:xfrm>
            <a:off x="5289043" y="942251"/>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3"/>
          <a:stretch>
            <a:fillRect/>
          </a:stretch>
        </p:blipFill>
        <p:spPr>
          <a:xfrm>
            <a:off x="0" y="0"/>
            <a:ext cx="1815087" cy="921313"/>
          </a:xfrm>
          <a:prstGeom prst="rect">
            <a:avLst/>
          </a:prstGeom>
        </p:spPr>
      </p:pic>
      <p:sp>
        <p:nvSpPr>
          <p:cNvPr id="7" name="מלבן 6"/>
          <p:cNvSpPr/>
          <p:nvPr/>
        </p:nvSpPr>
        <p:spPr>
          <a:xfrm>
            <a:off x="5753100" y="3295650"/>
            <a:ext cx="467293" cy="369332"/>
          </a:xfrm>
          <a:prstGeom prst="rect">
            <a:avLst/>
          </a:prstGeom>
        </p:spPr>
        <p:txBody>
          <a:bodyPr wrap="square">
            <a:spAutoFit/>
          </a:bodyPr>
          <a:lstStyle/>
          <a:p>
            <a:pPr algn="l" rtl="0"/>
            <a:endParaRPr lang="he-IL" dirty="0"/>
          </a:p>
        </p:txBody>
      </p:sp>
      <p:sp>
        <p:nvSpPr>
          <p:cNvPr id="10" name="מלבן מעוגל 9"/>
          <p:cNvSpPr/>
          <p:nvPr/>
        </p:nvSpPr>
        <p:spPr>
          <a:xfrm>
            <a:off x="874750" y="1230748"/>
            <a:ext cx="2770856" cy="32689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R</a:t>
            </a:r>
            <a:r>
              <a:rPr lang="he-IL" dirty="0" err="1" smtClean="0"/>
              <a:t>atios</a:t>
            </a:r>
            <a:r>
              <a:rPr lang="he-IL" dirty="0" smtClean="0"/>
              <a:t> </a:t>
            </a:r>
            <a:r>
              <a:rPr lang="he-IL" dirty="0" err="1" smtClean="0"/>
              <a:t>with</a:t>
            </a:r>
            <a:r>
              <a:rPr lang="he-IL" dirty="0" smtClean="0"/>
              <a:t> </a:t>
            </a:r>
            <a:r>
              <a:rPr lang="he-IL" dirty="0" err="1" smtClean="0"/>
              <a:t>no</a:t>
            </a:r>
            <a:r>
              <a:rPr lang="he-IL" dirty="0" smtClean="0"/>
              <a:t> </a:t>
            </a:r>
            <a:r>
              <a:rPr lang="he-IL" dirty="0" err="1" smtClean="0"/>
              <a:t>correction</a:t>
            </a:r>
            <a:endParaRPr lang="he-IL" dirty="0"/>
          </a:p>
        </p:txBody>
      </p:sp>
      <p:sp>
        <p:nvSpPr>
          <p:cNvPr id="17" name="מלבן מעוגל 16"/>
          <p:cNvSpPr/>
          <p:nvPr/>
        </p:nvSpPr>
        <p:spPr>
          <a:xfrm>
            <a:off x="8446067" y="1191885"/>
            <a:ext cx="3296044" cy="33994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Rat</a:t>
            </a:r>
            <a:r>
              <a:rPr lang="he-IL" dirty="0" err="1" smtClean="0"/>
              <a:t>ios</a:t>
            </a:r>
            <a:r>
              <a:rPr lang="he-IL" dirty="0" smtClean="0"/>
              <a:t> </a:t>
            </a:r>
            <a:r>
              <a:rPr lang="he-IL" dirty="0" err="1" smtClean="0"/>
              <a:t>with</a:t>
            </a:r>
            <a:r>
              <a:rPr lang="he-IL" dirty="0" smtClean="0"/>
              <a:t> </a:t>
            </a:r>
            <a:r>
              <a:rPr lang="he-IL" dirty="0" err="1" smtClean="0"/>
              <a:t>uniform</a:t>
            </a:r>
            <a:r>
              <a:rPr lang="he-IL" dirty="0" smtClean="0"/>
              <a:t> </a:t>
            </a:r>
            <a:r>
              <a:rPr lang="he-IL" dirty="0" err="1" smtClean="0"/>
              <a:t>correction</a:t>
            </a:r>
            <a:endParaRPr lang="he-IL" dirty="0"/>
          </a:p>
        </p:txBody>
      </p:sp>
      <p:sp>
        <p:nvSpPr>
          <p:cNvPr id="19" name="מלבן מעוגל 18"/>
          <p:cNvSpPr/>
          <p:nvPr/>
        </p:nvSpPr>
        <p:spPr>
          <a:xfrm>
            <a:off x="4490373" y="3324026"/>
            <a:ext cx="3426317" cy="3380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R</a:t>
            </a:r>
            <a:r>
              <a:rPr lang="he-IL" dirty="0" err="1" smtClean="0"/>
              <a:t>atios</a:t>
            </a:r>
            <a:r>
              <a:rPr lang="he-IL" dirty="0" smtClean="0"/>
              <a:t> </a:t>
            </a:r>
            <a:r>
              <a:rPr lang="he-IL" dirty="0" err="1" smtClean="0"/>
              <a:t>with</a:t>
            </a:r>
            <a:r>
              <a:rPr lang="he-IL" dirty="0" smtClean="0"/>
              <a:t> </a:t>
            </a:r>
            <a:r>
              <a:rPr lang="he-IL" dirty="0" err="1" smtClean="0"/>
              <a:t>per</a:t>
            </a:r>
            <a:r>
              <a:rPr lang="he-IL" dirty="0" smtClean="0"/>
              <a:t> </a:t>
            </a:r>
            <a:r>
              <a:rPr lang="he-IL" dirty="0" err="1" smtClean="0"/>
              <a:t>sector</a:t>
            </a:r>
            <a:r>
              <a:rPr lang="he-IL" dirty="0" smtClean="0"/>
              <a:t> </a:t>
            </a:r>
            <a:r>
              <a:rPr lang="he-IL" dirty="0" err="1" smtClean="0"/>
              <a:t>correction</a:t>
            </a:r>
            <a:endParaRPr lang="he-IL" dirty="0"/>
          </a:p>
        </p:txBody>
      </p:sp>
      <p:pic>
        <p:nvPicPr>
          <p:cNvPr id="16" name="תמונה 15"/>
          <p:cNvPicPr>
            <a:picLocks noChangeAspect="1"/>
          </p:cNvPicPr>
          <p:nvPr/>
        </p:nvPicPr>
        <p:blipFill>
          <a:blip r:embed="rId4"/>
          <a:stretch>
            <a:fillRect/>
          </a:stretch>
        </p:blipFill>
        <p:spPr>
          <a:xfrm>
            <a:off x="5443374" y="1742557"/>
            <a:ext cx="1086744" cy="540497"/>
          </a:xfrm>
          <a:prstGeom prst="rect">
            <a:avLst/>
          </a:prstGeom>
        </p:spPr>
      </p:pic>
      <p:sp>
        <p:nvSpPr>
          <p:cNvPr id="18" name="מציין מיקום של מספר שקופית 17"/>
          <p:cNvSpPr>
            <a:spLocks noGrp="1"/>
          </p:cNvSpPr>
          <p:nvPr>
            <p:ph type="sldNum" sz="quarter" idx="12"/>
          </p:nvPr>
        </p:nvSpPr>
        <p:spPr/>
        <p:txBody>
          <a:bodyPr/>
          <a:lstStyle/>
          <a:p>
            <a:fld id="{01DBEB0F-C1FC-4073-8EDD-9FBE7D64F643}" type="slidenum">
              <a:rPr lang="he-IL" smtClean="0"/>
              <a:t>18</a:t>
            </a:fld>
            <a:endParaRPr lang="he-IL"/>
          </a:p>
        </p:txBody>
      </p:sp>
      <p:pic>
        <p:nvPicPr>
          <p:cNvPr id="22" name="תמונה 21"/>
          <p:cNvPicPr>
            <a:picLocks noChangeAspect="1"/>
          </p:cNvPicPr>
          <p:nvPr/>
        </p:nvPicPr>
        <p:blipFill>
          <a:blip r:embed="rId5"/>
          <a:stretch>
            <a:fillRect/>
          </a:stretch>
        </p:blipFill>
        <p:spPr>
          <a:xfrm>
            <a:off x="4136687" y="3858654"/>
            <a:ext cx="4097764" cy="2885564"/>
          </a:xfrm>
          <a:prstGeom prst="rect">
            <a:avLst/>
          </a:prstGeom>
        </p:spPr>
      </p:pic>
      <p:pic>
        <p:nvPicPr>
          <p:cNvPr id="23" name="תמונה 22"/>
          <p:cNvPicPr>
            <a:picLocks noChangeAspect="1"/>
          </p:cNvPicPr>
          <p:nvPr/>
        </p:nvPicPr>
        <p:blipFill>
          <a:blip r:embed="rId6"/>
          <a:stretch>
            <a:fillRect/>
          </a:stretch>
        </p:blipFill>
        <p:spPr>
          <a:xfrm>
            <a:off x="8333847" y="1592626"/>
            <a:ext cx="3692903" cy="2600469"/>
          </a:xfrm>
          <a:prstGeom prst="rect">
            <a:avLst/>
          </a:prstGeom>
        </p:spPr>
      </p:pic>
      <p:pic>
        <p:nvPicPr>
          <p:cNvPr id="24" name="תמונה 23"/>
          <p:cNvPicPr>
            <a:picLocks noChangeAspect="1"/>
          </p:cNvPicPr>
          <p:nvPr/>
        </p:nvPicPr>
        <p:blipFill>
          <a:blip r:embed="rId7"/>
          <a:stretch>
            <a:fillRect/>
          </a:stretch>
        </p:blipFill>
        <p:spPr>
          <a:xfrm>
            <a:off x="510866" y="1612752"/>
            <a:ext cx="3562350" cy="2590800"/>
          </a:xfrm>
          <a:prstGeom prst="rect">
            <a:avLst/>
          </a:prstGeom>
        </p:spPr>
      </p:pic>
      <p:pic>
        <p:nvPicPr>
          <p:cNvPr id="6" name="תמונה 5"/>
          <p:cNvPicPr>
            <a:picLocks noChangeAspect="1"/>
          </p:cNvPicPr>
          <p:nvPr/>
        </p:nvPicPr>
        <p:blipFill>
          <a:blip r:embed="rId8"/>
          <a:stretch>
            <a:fillRect/>
          </a:stretch>
        </p:blipFill>
        <p:spPr>
          <a:xfrm>
            <a:off x="2890937" y="2905818"/>
            <a:ext cx="6862987" cy="2039699"/>
          </a:xfrm>
          <a:prstGeom prst="rect">
            <a:avLst/>
          </a:prstGeom>
        </p:spPr>
      </p:pic>
      <p:sp>
        <p:nvSpPr>
          <p:cNvPr id="11" name="מלבן מעוגל 10"/>
          <p:cNvSpPr/>
          <p:nvPr/>
        </p:nvSpPr>
        <p:spPr>
          <a:xfrm>
            <a:off x="3532689" y="2424885"/>
            <a:ext cx="4913378" cy="42582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r>
              <a:rPr lang="en-US" dirty="0" smtClean="0"/>
              <a:t>Fit Parameters</a:t>
            </a:r>
            <a:endParaRPr lang="he-IL" dirty="0"/>
          </a:p>
        </p:txBody>
      </p:sp>
    </p:spTree>
    <p:extLst>
      <p:ext uri="{BB962C8B-B14F-4D97-AF65-F5344CB8AC3E}">
        <p14:creationId xmlns:p14="http://schemas.microsoft.com/office/powerpoint/2010/main" val="2636461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fade">
                                      <p:cBhvr>
                                        <p:cTn id="19" dur="1000"/>
                                        <p:tgtEl>
                                          <p:spTgt spid="17"/>
                                        </p:tgtEl>
                                      </p:cBhvr>
                                    </p:animEffect>
                                    <p:anim calcmode="lin" valueType="num">
                                      <p:cBhvr>
                                        <p:cTn id="20" dur="1000" fill="hold"/>
                                        <p:tgtEl>
                                          <p:spTgt spid="17"/>
                                        </p:tgtEl>
                                        <p:attrNameLst>
                                          <p:attrName>ppt_x</p:attrName>
                                        </p:attrNameLst>
                                      </p:cBhvr>
                                      <p:tavLst>
                                        <p:tav tm="0">
                                          <p:val>
                                            <p:strVal val="#ppt_x"/>
                                          </p:val>
                                        </p:tav>
                                        <p:tav tm="100000">
                                          <p:val>
                                            <p:strVal val="#ppt_x"/>
                                          </p:val>
                                        </p:tav>
                                      </p:tavLst>
                                    </p:anim>
                                    <p:anim calcmode="lin" valueType="num">
                                      <p:cBhvr>
                                        <p:cTn id="21" dur="1000" fill="hold"/>
                                        <p:tgtEl>
                                          <p:spTgt spid="17"/>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23"/>
                                        </p:tgtEl>
                                        <p:attrNameLst>
                                          <p:attrName>style.visibility</p:attrName>
                                        </p:attrNameLst>
                                      </p:cBhvr>
                                      <p:to>
                                        <p:strVal val="visible"/>
                                      </p:to>
                                    </p:set>
                                    <p:animEffect transition="in" filter="fade">
                                      <p:cBhvr>
                                        <p:cTn id="24" dur="1000"/>
                                        <p:tgtEl>
                                          <p:spTgt spid="23"/>
                                        </p:tgtEl>
                                      </p:cBhvr>
                                    </p:animEffect>
                                    <p:anim calcmode="lin" valueType="num">
                                      <p:cBhvr>
                                        <p:cTn id="25" dur="1000" fill="hold"/>
                                        <p:tgtEl>
                                          <p:spTgt spid="23"/>
                                        </p:tgtEl>
                                        <p:attrNameLst>
                                          <p:attrName>ppt_x</p:attrName>
                                        </p:attrNameLst>
                                      </p:cBhvr>
                                      <p:tavLst>
                                        <p:tav tm="0">
                                          <p:val>
                                            <p:strVal val="#ppt_x"/>
                                          </p:val>
                                        </p:tav>
                                        <p:tav tm="100000">
                                          <p:val>
                                            <p:strVal val="#ppt_x"/>
                                          </p:val>
                                        </p:tav>
                                      </p:tavLst>
                                    </p:anim>
                                    <p:anim calcmode="lin" valueType="num">
                                      <p:cBhvr>
                                        <p:cTn id="26" dur="1000" fill="hold"/>
                                        <p:tgtEl>
                                          <p:spTgt spid="23"/>
                                        </p:tgtEl>
                                        <p:attrNameLst>
                                          <p:attrName>ppt_y</p:attrName>
                                        </p:attrNameLst>
                                      </p:cBhvr>
                                      <p:tavLst>
                                        <p:tav tm="0">
                                          <p:val>
                                            <p:strVal val="#ppt_y+.1"/>
                                          </p:val>
                                        </p:tav>
                                        <p:tav tm="100000">
                                          <p:val>
                                            <p:strVal val="#ppt_y"/>
                                          </p:val>
                                        </p:tav>
                                      </p:tavLst>
                                    </p:anim>
                                  </p:childTnLst>
                                </p:cTn>
                              </p:par>
                              <p:par>
                                <p:cTn id="27" presetID="6" presetClass="entr" presetSubtype="16"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circle(in)">
                                      <p:cBhvr>
                                        <p:cTn id="29" dur="2000"/>
                                        <p:tgtEl>
                                          <p:spTgt spid="16"/>
                                        </p:tgtEl>
                                      </p:cBhvr>
                                    </p:animEffect>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grpId="0" nodeType="clickEffect">
                                  <p:stCondLst>
                                    <p:cond delay="0"/>
                                  </p:stCondLst>
                                  <p:childTnLst>
                                    <p:set>
                                      <p:cBhvr>
                                        <p:cTn id="33" dur="1" fill="hold">
                                          <p:stCondLst>
                                            <p:cond delay="0"/>
                                          </p:stCondLst>
                                        </p:cTn>
                                        <p:tgtEl>
                                          <p:spTgt spid="19"/>
                                        </p:tgtEl>
                                        <p:attrNameLst>
                                          <p:attrName>style.visibility</p:attrName>
                                        </p:attrNameLst>
                                      </p:cBhvr>
                                      <p:to>
                                        <p:strVal val="visible"/>
                                      </p:to>
                                    </p:set>
                                    <p:animEffect transition="in" filter="fade">
                                      <p:cBhvr>
                                        <p:cTn id="34" dur="1000"/>
                                        <p:tgtEl>
                                          <p:spTgt spid="19"/>
                                        </p:tgtEl>
                                      </p:cBhvr>
                                    </p:animEffect>
                                    <p:anim calcmode="lin" valueType="num">
                                      <p:cBhvr>
                                        <p:cTn id="35" dur="1000" fill="hold"/>
                                        <p:tgtEl>
                                          <p:spTgt spid="19"/>
                                        </p:tgtEl>
                                        <p:attrNameLst>
                                          <p:attrName>ppt_x</p:attrName>
                                        </p:attrNameLst>
                                      </p:cBhvr>
                                      <p:tavLst>
                                        <p:tav tm="0">
                                          <p:val>
                                            <p:strVal val="#ppt_x"/>
                                          </p:val>
                                        </p:tav>
                                        <p:tav tm="100000">
                                          <p:val>
                                            <p:strVal val="#ppt_x"/>
                                          </p:val>
                                        </p:tav>
                                      </p:tavLst>
                                    </p:anim>
                                    <p:anim calcmode="lin" valueType="num">
                                      <p:cBhvr>
                                        <p:cTn id="36" dur="1000" fill="hold"/>
                                        <p:tgtEl>
                                          <p:spTgt spid="19"/>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1000"/>
                                        <p:tgtEl>
                                          <p:spTgt spid="22"/>
                                        </p:tgtEl>
                                      </p:cBhvr>
                                    </p:animEffect>
                                    <p:anim calcmode="lin" valueType="num">
                                      <p:cBhvr>
                                        <p:cTn id="40" dur="1000" fill="hold"/>
                                        <p:tgtEl>
                                          <p:spTgt spid="22"/>
                                        </p:tgtEl>
                                        <p:attrNameLst>
                                          <p:attrName>ppt_x</p:attrName>
                                        </p:attrNameLst>
                                      </p:cBhvr>
                                      <p:tavLst>
                                        <p:tav tm="0">
                                          <p:val>
                                            <p:strVal val="#ppt_x"/>
                                          </p:val>
                                        </p:tav>
                                        <p:tav tm="100000">
                                          <p:val>
                                            <p:strVal val="#ppt_x"/>
                                          </p:val>
                                        </p:tav>
                                      </p:tavLst>
                                    </p:anim>
                                    <p:anim calcmode="lin" valueType="num">
                                      <p:cBhvr>
                                        <p:cTn id="41"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2" presetClass="entr" presetSubtype="4" fill="hold" nodeType="clickEffect">
                                  <p:stCondLst>
                                    <p:cond delay="0"/>
                                  </p:stCondLst>
                                  <p:childTnLst>
                                    <p:set>
                                      <p:cBhvr>
                                        <p:cTn id="45" dur="1" fill="hold">
                                          <p:stCondLst>
                                            <p:cond delay="0"/>
                                          </p:stCondLst>
                                        </p:cTn>
                                        <p:tgtEl>
                                          <p:spTgt spid="6"/>
                                        </p:tgtEl>
                                        <p:attrNameLst>
                                          <p:attrName>style.visibility</p:attrName>
                                        </p:attrNameLst>
                                      </p:cBhvr>
                                      <p:to>
                                        <p:strVal val="visible"/>
                                      </p:to>
                                    </p:set>
                                    <p:anim calcmode="lin" valueType="num">
                                      <p:cBhvr additive="base">
                                        <p:cTn id="46" dur="500" fill="hold"/>
                                        <p:tgtEl>
                                          <p:spTgt spid="6"/>
                                        </p:tgtEl>
                                        <p:attrNameLst>
                                          <p:attrName>ppt_x</p:attrName>
                                        </p:attrNameLst>
                                      </p:cBhvr>
                                      <p:tavLst>
                                        <p:tav tm="0">
                                          <p:val>
                                            <p:strVal val="#ppt_x"/>
                                          </p:val>
                                        </p:tav>
                                        <p:tav tm="100000">
                                          <p:val>
                                            <p:strVal val="#ppt_x"/>
                                          </p:val>
                                        </p:tav>
                                      </p:tavLst>
                                    </p:anim>
                                    <p:anim calcmode="lin" valueType="num">
                                      <p:cBhvr additive="base">
                                        <p:cTn id="47" dur="500" fill="hold"/>
                                        <p:tgtEl>
                                          <p:spTgt spid="6"/>
                                        </p:tgtEl>
                                        <p:attrNameLst>
                                          <p:attrName>ppt_y</p:attrName>
                                        </p:attrNameLst>
                                      </p:cBhvr>
                                      <p:tavLst>
                                        <p:tav tm="0">
                                          <p:val>
                                            <p:strVal val="1+#ppt_h/2"/>
                                          </p:val>
                                        </p:tav>
                                        <p:tav tm="100000">
                                          <p:val>
                                            <p:strVal val="#ppt_y"/>
                                          </p:val>
                                        </p:tav>
                                      </p:tavLst>
                                    </p:anim>
                                  </p:childTnLst>
                                </p:cTn>
                              </p:par>
                              <p:par>
                                <p:cTn id="48" presetID="2" presetClass="entr" presetSubtype="4" fill="hold" grpId="0" nodeType="withEffect">
                                  <p:stCondLst>
                                    <p:cond delay="0"/>
                                  </p:stCondLst>
                                  <p:childTnLst>
                                    <p:set>
                                      <p:cBhvr>
                                        <p:cTn id="49" dur="1" fill="hold">
                                          <p:stCondLst>
                                            <p:cond delay="0"/>
                                          </p:stCondLst>
                                        </p:cTn>
                                        <p:tgtEl>
                                          <p:spTgt spid="11"/>
                                        </p:tgtEl>
                                        <p:attrNameLst>
                                          <p:attrName>style.visibility</p:attrName>
                                        </p:attrNameLst>
                                      </p:cBhvr>
                                      <p:to>
                                        <p:strVal val="visible"/>
                                      </p:to>
                                    </p:set>
                                    <p:anim calcmode="lin" valueType="num">
                                      <p:cBhvr additive="base">
                                        <p:cTn id="50" dur="500" fill="hold"/>
                                        <p:tgtEl>
                                          <p:spTgt spid="11"/>
                                        </p:tgtEl>
                                        <p:attrNameLst>
                                          <p:attrName>ppt_x</p:attrName>
                                        </p:attrNameLst>
                                      </p:cBhvr>
                                      <p:tavLst>
                                        <p:tav tm="0">
                                          <p:val>
                                            <p:strVal val="#ppt_x"/>
                                          </p:val>
                                        </p:tav>
                                        <p:tav tm="100000">
                                          <p:val>
                                            <p:strVal val="#ppt_x"/>
                                          </p:val>
                                        </p:tav>
                                      </p:tavLst>
                                    </p:anim>
                                    <p:anim calcmode="lin" valueType="num">
                                      <p:cBhvr additive="base">
                                        <p:cTn id="51"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7" grpId="0" animBg="1"/>
      <p:bldP spid="19" grpId="0" animBg="1"/>
      <p:bldP spid="1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72126" y="226500"/>
            <a:ext cx="11181347" cy="658813"/>
          </a:xfrm>
        </p:spPr>
        <p:txBody>
          <a:bodyPr>
            <a:normAutofit/>
          </a:bodyPr>
          <a:lstStyle/>
          <a:p>
            <a:pPr rtl="0"/>
            <a:r>
              <a:rPr lang="en-US" sz="3600" b="1" dirty="0" smtClean="0"/>
              <a:t>                             Future Plans</a:t>
            </a:r>
            <a:endParaRPr lang="he-IL" sz="3600" b="1" dirty="0"/>
          </a:p>
        </p:txBody>
      </p:sp>
      <p:sp>
        <p:nvSpPr>
          <p:cNvPr id="3" name="מציין מיקום תוכן 2"/>
          <p:cNvSpPr>
            <a:spLocks noGrp="1"/>
          </p:cNvSpPr>
          <p:nvPr>
            <p:ph idx="1"/>
          </p:nvPr>
        </p:nvSpPr>
        <p:spPr>
          <a:xfrm>
            <a:off x="0" y="885313"/>
            <a:ext cx="12192000" cy="6163187"/>
          </a:xfrm>
        </p:spPr>
        <p:txBody>
          <a:bodyPr/>
          <a:lstStyle/>
          <a:p>
            <a:pPr lvl="1" algn="l" rtl="0">
              <a:lnSpc>
                <a:spcPct val="100000"/>
              </a:lnSpc>
            </a:pPr>
            <a:endParaRPr lang="en-US" b="1" dirty="0" smtClean="0"/>
          </a:p>
          <a:p>
            <a:pPr lvl="1" algn="l" rtl="0">
              <a:lnSpc>
                <a:spcPct val="100000"/>
              </a:lnSpc>
            </a:pPr>
            <a:endParaRPr lang="en-US" b="1" dirty="0" smtClean="0"/>
          </a:p>
          <a:p>
            <a:pPr lvl="1" algn="l" rtl="0">
              <a:lnSpc>
                <a:spcPct val="100000"/>
              </a:lnSpc>
            </a:pPr>
            <a:r>
              <a:rPr lang="en-US" b="1" dirty="0" smtClean="0"/>
              <a:t>Write a CLAS technical note (</a:t>
            </a:r>
            <a:r>
              <a:rPr lang="en-US" b="1" dirty="0" err="1" smtClean="0"/>
              <a:t>stepan</a:t>
            </a:r>
            <a:r>
              <a:rPr lang="en-US" b="1" dirty="0" smtClean="0"/>
              <a:t> </a:t>
            </a:r>
            <a:r>
              <a:rPr lang="en-US" b="1" dirty="0" err="1" smtClean="0"/>
              <a:t>stephanian</a:t>
            </a:r>
            <a:r>
              <a:rPr lang="en-US" b="1" dirty="0" smtClean="0"/>
              <a:t> request).</a:t>
            </a:r>
          </a:p>
          <a:p>
            <a:pPr lvl="1" algn="l" rtl="0">
              <a:lnSpc>
                <a:spcPts val="100"/>
              </a:lnSpc>
            </a:pPr>
            <a:endParaRPr lang="en-US" b="1" dirty="0" smtClean="0"/>
          </a:p>
          <a:p>
            <a:pPr lvl="1" algn="l" rtl="0">
              <a:lnSpc>
                <a:spcPct val="100000"/>
              </a:lnSpc>
            </a:pPr>
            <a:r>
              <a:rPr lang="en-US" b="1" dirty="0" smtClean="0"/>
              <a:t>Validate the calibrations by simulating d(</a:t>
            </a:r>
            <a:r>
              <a:rPr lang="en-US" b="1" dirty="0" err="1" smtClean="0"/>
              <a:t>e,e’n</a:t>
            </a:r>
            <a:r>
              <a:rPr lang="en-US" b="1" dirty="0" smtClean="0"/>
              <a:t>) data using existing d(</a:t>
            </a:r>
            <a:r>
              <a:rPr lang="en-US" b="1" dirty="0" err="1" smtClean="0"/>
              <a:t>e,e’p</a:t>
            </a:r>
            <a:r>
              <a:rPr lang="en-US" b="1" dirty="0" smtClean="0"/>
              <a:t>) data and compare it to the measured data.</a:t>
            </a:r>
          </a:p>
          <a:p>
            <a:pPr lvl="1" algn="l" rtl="0">
              <a:lnSpc>
                <a:spcPct val="100000"/>
              </a:lnSpc>
            </a:pPr>
            <a:endParaRPr lang="en-US" b="1" dirty="0"/>
          </a:p>
          <a:p>
            <a:pPr marL="457200" lvl="1" indent="0" algn="l" rtl="0">
              <a:lnSpc>
                <a:spcPct val="100000"/>
              </a:lnSpc>
              <a:buNone/>
            </a:pPr>
            <a:endParaRPr lang="en-US" b="1" dirty="0" smtClean="0"/>
          </a:p>
          <a:p>
            <a:pPr marL="457200" lvl="1" indent="0" algn="l" rtl="0">
              <a:lnSpc>
                <a:spcPts val="100"/>
              </a:lnSpc>
              <a:buNone/>
            </a:pPr>
            <a:endParaRPr lang="en-US" b="1" dirty="0" smtClean="0"/>
          </a:p>
          <a:p>
            <a:pPr lvl="1" algn="just" rtl="0">
              <a:lnSpc>
                <a:spcPct val="100000"/>
              </a:lnSpc>
            </a:pPr>
            <a:r>
              <a:rPr lang="en-US" sz="2800" b="1" u="sng" dirty="0" smtClean="0"/>
              <a:t>Use Calibrated data to</a:t>
            </a:r>
          </a:p>
          <a:p>
            <a:pPr marL="457200" lvl="1" indent="0" algn="just" rtl="0">
              <a:lnSpc>
                <a:spcPct val="100000"/>
              </a:lnSpc>
              <a:buNone/>
            </a:pPr>
            <a:r>
              <a:rPr lang="en-US" sz="2800" b="1" dirty="0"/>
              <a:t> </a:t>
            </a:r>
            <a:r>
              <a:rPr lang="en-US" sz="2800" b="1" dirty="0" smtClean="0"/>
              <a:t> </a:t>
            </a:r>
            <a:r>
              <a:rPr lang="en-US" sz="2800" b="1" u="sng" dirty="0" smtClean="0"/>
              <a:t>calculate the SRC to MF neutron</a:t>
            </a:r>
          </a:p>
          <a:p>
            <a:pPr marL="457200" lvl="1" indent="0" algn="just" rtl="0">
              <a:lnSpc>
                <a:spcPct val="100000"/>
              </a:lnSpc>
              <a:buNone/>
            </a:pPr>
            <a:r>
              <a:rPr lang="en-US" sz="2800" b="1" dirty="0"/>
              <a:t> </a:t>
            </a:r>
            <a:r>
              <a:rPr lang="en-US" sz="2800" b="1" dirty="0" smtClean="0"/>
              <a:t> </a:t>
            </a:r>
            <a:r>
              <a:rPr lang="en-US" sz="2800" b="1" u="sng" dirty="0" smtClean="0"/>
              <a:t>ratio for asymmetric nuclei.</a:t>
            </a:r>
          </a:p>
        </p:txBody>
      </p:sp>
      <p:cxnSp>
        <p:nvCxnSpPr>
          <p:cNvPr id="5" name="מחבר ישר 4"/>
          <p:cNvCxnSpPr/>
          <p:nvPr/>
        </p:nvCxnSpPr>
        <p:spPr>
          <a:xfrm>
            <a:off x="3962399" y="849313"/>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3"/>
          <a:stretch>
            <a:fillRect/>
          </a:stretch>
        </p:blipFill>
        <p:spPr>
          <a:xfrm>
            <a:off x="0" y="0"/>
            <a:ext cx="1815087" cy="921313"/>
          </a:xfrm>
          <a:prstGeom prst="rect">
            <a:avLst/>
          </a:prstGeom>
        </p:spPr>
      </p:pic>
      <p:sp>
        <p:nvSpPr>
          <p:cNvPr id="10" name="Rectangle 8"/>
          <p:cNvSpPr>
            <a:spLocks noChangeArrowheads="1"/>
          </p:cNvSpPr>
          <p:nvPr/>
        </p:nvSpPr>
        <p:spPr bwMode="auto">
          <a:xfrm flipV="1">
            <a:off x="1572126" y="2538200"/>
            <a:ext cx="123248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Identify </a:t>
            </a:r>
            <a:endParaRPr kumimoji="0" lang="en-US" sz="1800" b="0" i="0" u="none" strike="noStrike" cap="none" normalizeH="0" baseline="0" smtClean="0">
              <a:ln>
                <a:noFill/>
              </a:ln>
              <a:solidFill>
                <a:schemeClr val="tx1"/>
              </a:solidFill>
              <a:effectLst/>
              <a:latin typeface="Arial" panose="020B0604020202020204" pitchFamily="34" charset="0"/>
            </a:endParaRPr>
          </a:p>
        </p:txBody>
      </p:sp>
      <p:sp>
        <p:nvSpPr>
          <p:cNvPr id="7" name="מלבן 6"/>
          <p:cNvSpPr/>
          <p:nvPr/>
        </p:nvSpPr>
        <p:spPr>
          <a:xfrm>
            <a:off x="5753100" y="3295650"/>
            <a:ext cx="467293" cy="369332"/>
          </a:xfrm>
          <a:prstGeom prst="rect">
            <a:avLst/>
          </a:prstGeom>
        </p:spPr>
        <p:txBody>
          <a:bodyPr wrap="square">
            <a:spAutoFit/>
          </a:bodyPr>
          <a:lstStyle/>
          <a:p>
            <a:pPr algn="l" rtl="0"/>
            <a:endParaRPr lang="he-IL" dirty="0"/>
          </a:p>
        </p:txBody>
      </p:sp>
      <p:pic>
        <p:nvPicPr>
          <p:cNvPr id="4" name="תמונה 3"/>
          <p:cNvPicPr>
            <a:picLocks noChangeAspect="1"/>
          </p:cNvPicPr>
          <p:nvPr/>
        </p:nvPicPr>
        <p:blipFill>
          <a:blip r:embed="rId4"/>
          <a:stretch>
            <a:fillRect/>
          </a:stretch>
        </p:blipFill>
        <p:spPr>
          <a:xfrm>
            <a:off x="10010025" y="52297"/>
            <a:ext cx="1641808" cy="1738031"/>
          </a:xfrm>
          <a:prstGeom prst="rect">
            <a:avLst/>
          </a:prstGeom>
        </p:spPr>
      </p:pic>
      <p:pic>
        <p:nvPicPr>
          <p:cNvPr id="11" name="תמונה 10"/>
          <p:cNvPicPr>
            <a:picLocks noChangeAspect="1"/>
          </p:cNvPicPr>
          <p:nvPr/>
        </p:nvPicPr>
        <p:blipFill>
          <a:blip r:embed="rId5"/>
          <a:stretch>
            <a:fillRect/>
          </a:stretch>
        </p:blipFill>
        <p:spPr>
          <a:xfrm>
            <a:off x="6587143" y="2858149"/>
            <a:ext cx="5064690" cy="3819783"/>
          </a:xfrm>
          <a:prstGeom prst="rect">
            <a:avLst/>
          </a:prstGeom>
        </p:spPr>
      </p:pic>
      <p:cxnSp>
        <p:nvCxnSpPr>
          <p:cNvPr id="8" name="מחבר ישר 7"/>
          <p:cNvCxnSpPr/>
          <p:nvPr/>
        </p:nvCxnSpPr>
        <p:spPr>
          <a:xfrm flipV="1">
            <a:off x="7541829" y="3340837"/>
            <a:ext cx="3758517" cy="2223719"/>
          </a:xfrm>
          <a:prstGeom prst="line">
            <a:avLst/>
          </a:prstGeom>
          <a:ln w="38100">
            <a:solidFill>
              <a:schemeClr val="accent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מחבר ישר 12"/>
          <p:cNvCxnSpPr/>
          <p:nvPr/>
        </p:nvCxnSpPr>
        <p:spPr>
          <a:xfrm flipV="1">
            <a:off x="7541829" y="5542663"/>
            <a:ext cx="3758517" cy="21893"/>
          </a:xfrm>
          <a:prstGeom prst="line">
            <a:avLst/>
          </a:prstGeom>
          <a:ln w="38100">
            <a:solidFill>
              <a:srgbClr val="E923A7"/>
            </a:solidFill>
          </a:ln>
        </p:spPr>
        <p:style>
          <a:lnRef idx="1">
            <a:schemeClr val="accent1"/>
          </a:lnRef>
          <a:fillRef idx="0">
            <a:schemeClr val="accent1"/>
          </a:fillRef>
          <a:effectRef idx="0">
            <a:schemeClr val="accent1"/>
          </a:effectRef>
          <a:fontRef idx="minor">
            <a:schemeClr val="tx1"/>
          </a:fontRef>
        </p:style>
      </p:cxnSp>
      <p:sp>
        <p:nvSpPr>
          <p:cNvPr id="6" name="מציין מיקום של מספר שקופית 5"/>
          <p:cNvSpPr>
            <a:spLocks noGrp="1"/>
          </p:cNvSpPr>
          <p:nvPr>
            <p:ph type="sldNum" sz="quarter" idx="12"/>
          </p:nvPr>
        </p:nvSpPr>
        <p:spPr>
          <a:xfrm>
            <a:off x="-1578429" y="6312807"/>
            <a:ext cx="2743200" cy="365125"/>
          </a:xfrm>
        </p:spPr>
        <p:txBody>
          <a:bodyPr/>
          <a:lstStyle/>
          <a:p>
            <a:fld id="{01DBEB0F-C1FC-4073-8EDD-9FBE7D64F643}" type="slidenum">
              <a:rPr lang="he-IL" smtClean="0"/>
              <a:t>19</a:t>
            </a:fld>
            <a:endParaRPr lang="he-IL" dirty="0"/>
          </a:p>
        </p:txBody>
      </p:sp>
    </p:spTree>
    <p:extLst>
      <p:ext uri="{BB962C8B-B14F-4D97-AF65-F5344CB8AC3E}">
        <p14:creationId xmlns:p14="http://schemas.microsoft.com/office/powerpoint/2010/main" val="340142683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2047875" y="226500"/>
            <a:ext cx="8372475" cy="658813"/>
          </a:xfrm>
        </p:spPr>
        <p:txBody>
          <a:bodyPr>
            <a:normAutofit/>
          </a:bodyPr>
          <a:lstStyle/>
          <a:p>
            <a:pPr algn="ctr" rtl="0"/>
            <a:r>
              <a:rPr lang="en-US" sz="4000" b="1" dirty="0" smtClean="0"/>
              <a:t>Outline</a:t>
            </a:r>
            <a:endParaRPr lang="he-IL" sz="4000" b="1" dirty="0"/>
          </a:p>
        </p:txBody>
      </p:sp>
      <p:sp>
        <p:nvSpPr>
          <p:cNvPr id="3" name="מציין מיקום תוכן 2"/>
          <p:cNvSpPr>
            <a:spLocks noGrp="1"/>
          </p:cNvSpPr>
          <p:nvPr>
            <p:ph idx="1"/>
          </p:nvPr>
        </p:nvSpPr>
        <p:spPr>
          <a:xfrm>
            <a:off x="0" y="885313"/>
            <a:ext cx="12192000" cy="6163187"/>
          </a:xfrm>
        </p:spPr>
        <p:txBody>
          <a:bodyPr>
            <a:normAutofit lnSpcReduction="10000"/>
          </a:bodyPr>
          <a:lstStyle/>
          <a:p>
            <a:pPr algn="l" rtl="0">
              <a:lnSpc>
                <a:spcPct val="100000"/>
              </a:lnSpc>
            </a:pPr>
            <a:endParaRPr lang="en-US" b="1" dirty="0" smtClean="0"/>
          </a:p>
          <a:p>
            <a:pPr algn="l" rtl="0">
              <a:lnSpc>
                <a:spcPct val="100000"/>
              </a:lnSpc>
            </a:pPr>
            <a:r>
              <a:rPr lang="en-US" b="1" dirty="0" smtClean="0"/>
              <a:t>Motivation.</a:t>
            </a:r>
          </a:p>
          <a:p>
            <a:pPr algn="l" rtl="0">
              <a:lnSpc>
                <a:spcPct val="100000"/>
              </a:lnSpc>
            </a:pPr>
            <a:r>
              <a:rPr lang="en-US" b="1" dirty="0" smtClean="0"/>
              <a:t>Hall B</a:t>
            </a:r>
          </a:p>
          <a:p>
            <a:pPr lvl="1" algn="l" rtl="0">
              <a:lnSpc>
                <a:spcPct val="100000"/>
              </a:lnSpc>
            </a:pPr>
            <a:r>
              <a:rPr lang="en-US" b="1" dirty="0" smtClean="0"/>
              <a:t>Electromagnetic Calorimeter.</a:t>
            </a:r>
          </a:p>
          <a:p>
            <a:pPr lvl="1" algn="l" rtl="0">
              <a:lnSpc>
                <a:spcPct val="100000"/>
              </a:lnSpc>
            </a:pPr>
            <a:r>
              <a:rPr lang="en-US" b="1" dirty="0" smtClean="0"/>
              <a:t>EG2 run period.</a:t>
            </a:r>
          </a:p>
          <a:p>
            <a:pPr algn="l" rtl="0">
              <a:lnSpc>
                <a:spcPct val="100000"/>
              </a:lnSpc>
            </a:pPr>
            <a:r>
              <a:rPr lang="en-US" b="1" dirty="0" smtClean="0"/>
              <a:t>Neutron Calibration</a:t>
            </a:r>
          </a:p>
          <a:p>
            <a:pPr lvl="1" algn="l" rtl="0">
              <a:lnSpc>
                <a:spcPct val="100000"/>
              </a:lnSpc>
            </a:pPr>
            <a:r>
              <a:rPr lang="en-US" b="1" dirty="0" smtClean="0"/>
              <a:t>Event Selection</a:t>
            </a:r>
          </a:p>
          <a:p>
            <a:pPr lvl="1" algn="l" rtl="0">
              <a:lnSpc>
                <a:spcPct val="100000"/>
              </a:lnSpc>
            </a:pPr>
            <a:r>
              <a:rPr lang="en-US" b="1" dirty="0" smtClean="0"/>
              <a:t>Momentum Error</a:t>
            </a:r>
          </a:p>
          <a:p>
            <a:pPr lvl="1" algn="l" rtl="0">
              <a:lnSpc>
                <a:spcPct val="100000"/>
              </a:lnSpc>
            </a:pPr>
            <a:r>
              <a:rPr lang="en-US" b="1" dirty="0" smtClean="0"/>
              <a:t>Path Length Correction</a:t>
            </a:r>
          </a:p>
          <a:p>
            <a:pPr lvl="1" algn="l" rtl="0">
              <a:lnSpc>
                <a:spcPct val="100000"/>
              </a:lnSpc>
            </a:pPr>
            <a:r>
              <a:rPr lang="en-US" b="1" dirty="0" smtClean="0"/>
              <a:t>Corrected Momentum</a:t>
            </a:r>
          </a:p>
          <a:p>
            <a:pPr lvl="1" algn="l" rtl="0">
              <a:lnSpc>
                <a:spcPct val="100000"/>
              </a:lnSpc>
            </a:pPr>
            <a:r>
              <a:rPr lang="en-US" b="1" dirty="0" smtClean="0"/>
              <a:t>Efficiency : Angular dependence</a:t>
            </a:r>
          </a:p>
          <a:p>
            <a:pPr lvl="1" algn="l" rtl="0">
              <a:lnSpc>
                <a:spcPct val="100000"/>
              </a:lnSpc>
            </a:pPr>
            <a:r>
              <a:rPr lang="en-US" b="1" dirty="0" smtClean="0"/>
              <a:t>Efficiency : Momentum dependence</a:t>
            </a:r>
          </a:p>
          <a:p>
            <a:pPr algn="l" rtl="0">
              <a:lnSpc>
                <a:spcPct val="100000"/>
              </a:lnSpc>
            </a:pPr>
            <a:r>
              <a:rPr lang="en-US" b="1" dirty="0" smtClean="0"/>
              <a:t>Future Plans</a:t>
            </a:r>
            <a:endParaRPr lang="he-IL" b="1" dirty="0"/>
          </a:p>
        </p:txBody>
      </p:sp>
      <p:cxnSp>
        <p:nvCxnSpPr>
          <p:cNvPr id="5" name="מחבר ישר 4"/>
          <p:cNvCxnSpPr/>
          <p:nvPr/>
        </p:nvCxnSpPr>
        <p:spPr>
          <a:xfrm>
            <a:off x="4371975" y="885313"/>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3"/>
          <a:stretch>
            <a:fillRect/>
          </a:stretch>
        </p:blipFill>
        <p:spPr>
          <a:xfrm>
            <a:off x="0" y="0"/>
            <a:ext cx="1815087" cy="921313"/>
          </a:xfrm>
          <a:prstGeom prst="rect">
            <a:avLst/>
          </a:prstGeom>
        </p:spPr>
      </p:pic>
      <p:pic>
        <p:nvPicPr>
          <p:cNvPr id="7" name="תמונה 6"/>
          <p:cNvPicPr>
            <a:picLocks noChangeAspect="1"/>
          </p:cNvPicPr>
          <p:nvPr/>
        </p:nvPicPr>
        <p:blipFill>
          <a:blip r:embed="rId4"/>
          <a:stretch>
            <a:fillRect/>
          </a:stretch>
        </p:blipFill>
        <p:spPr>
          <a:xfrm>
            <a:off x="6438900" y="2159732"/>
            <a:ext cx="3981450" cy="2819400"/>
          </a:xfrm>
          <a:prstGeom prst="rect">
            <a:avLst/>
          </a:prstGeom>
        </p:spPr>
      </p:pic>
      <p:sp>
        <p:nvSpPr>
          <p:cNvPr id="4" name="מציין מיקום של מספר שקופית 3"/>
          <p:cNvSpPr>
            <a:spLocks noGrp="1"/>
          </p:cNvSpPr>
          <p:nvPr>
            <p:ph type="sldNum" sz="quarter" idx="12"/>
          </p:nvPr>
        </p:nvSpPr>
        <p:spPr/>
        <p:txBody>
          <a:bodyPr/>
          <a:lstStyle/>
          <a:p>
            <a:fld id="{01DBEB0F-C1FC-4073-8EDD-9FBE7D64F643}" type="slidenum">
              <a:rPr lang="he-IL" smtClean="0"/>
              <a:t>2</a:t>
            </a:fld>
            <a:endParaRPr lang="he-IL"/>
          </a:p>
        </p:txBody>
      </p:sp>
    </p:spTree>
    <p:extLst>
      <p:ext uri="{BB962C8B-B14F-4D97-AF65-F5344CB8AC3E}">
        <p14:creationId xmlns:p14="http://schemas.microsoft.com/office/powerpoint/2010/main" val="55110442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תמונה 3"/>
          <p:cNvPicPr>
            <a:picLocks noChangeAspect="1"/>
          </p:cNvPicPr>
          <p:nvPr/>
        </p:nvPicPr>
        <p:blipFill>
          <a:blip r:embed="rId2"/>
          <a:stretch>
            <a:fillRect/>
          </a:stretch>
        </p:blipFill>
        <p:spPr>
          <a:xfrm>
            <a:off x="3457576" y="2300358"/>
            <a:ext cx="5276850" cy="3676650"/>
          </a:xfrm>
          <a:prstGeom prst="rect">
            <a:avLst/>
          </a:prstGeom>
        </p:spPr>
      </p:pic>
      <p:sp>
        <p:nvSpPr>
          <p:cNvPr id="6" name="מלבן 5"/>
          <p:cNvSpPr/>
          <p:nvPr/>
        </p:nvSpPr>
        <p:spPr>
          <a:xfrm>
            <a:off x="4373727" y="1097591"/>
            <a:ext cx="3826689" cy="923330"/>
          </a:xfrm>
          <a:prstGeom prst="rect">
            <a:avLst/>
          </a:prstGeom>
          <a:noFill/>
        </p:spPr>
        <p:txBody>
          <a:bodyPr wrap="none" lIns="91440" tIns="45720" rIns="91440" bIns="45720">
            <a:spAutoFit/>
          </a:bodyPr>
          <a:lstStyle/>
          <a:p>
            <a:pPr algn="ctr"/>
            <a:r>
              <a:rPr lang="en-US" sz="5400" b="1" cap="none" spc="0" dirty="0" smtClean="0">
                <a:ln w="22225">
                  <a:solidFill>
                    <a:schemeClr val="accent2"/>
                  </a:solidFill>
                  <a:prstDash val="solid"/>
                </a:ln>
                <a:solidFill>
                  <a:schemeClr val="accent2">
                    <a:lumMod val="40000"/>
                    <a:lumOff val="60000"/>
                  </a:schemeClr>
                </a:solidFill>
                <a:effectLst/>
              </a:rPr>
              <a:t>Questions ? </a:t>
            </a:r>
            <a:endParaRPr lang="he-IL" sz="5400" b="1" cap="none" spc="0" dirty="0">
              <a:ln w="22225">
                <a:solidFill>
                  <a:schemeClr val="accent2"/>
                </a:solidFill>
                <a:prstDash val="solid"/>
              </a:ln>
              <a:solidFill>
                <a:schemeClr val="accent2">
                  <a:lumMod val="40000"/>
                  <a:lumOff val="60000"/>
                </a:schemeClr>
              </a:solidFill>
              <a:effectLst/>
            </a:endParaRPr>
          </a:p>
        </p:txBody>
      </p:sp>
      <p:sp>
        <p:nvSpPr>
          <p:cNvPr id="2" name="מציין מיקום של מספר שקופית 1"/>
          <p:cNvSpPr>
            <a:spLocks noGrp="1"/>
          </p:cNvSpPr>
          <p:nvPr>
            <p:ph type="sldNum" sz="quarter" idx="12"/>
          </p:nvPr>
        </p:nvSpPr>
        <p:spPr/>
        <p:txBody>
          <a:bodyPr/>
          <a:lstStyle/>
          <a:p>
            <a:fld id="{01DBEB0F-C1FC-4073-8EDD-9FBE7D64F643}" type="slidenum">
              <a:rPr lang="he-IL" smtClean="0"/>
              <a:t>20</a:t>
            </a:fld>
            <a:endParaRPr lang="he-IL"/>
          </a:p>
        </p:txBody>
      </p:sp>
    </p:spTree>
    <p:extLst>
      <p:ext uri="{BB962C8B-B14F-4D97-AF65-F5344CB8AC3E}">
        <p14:creationId xmlns:p14="http://schemas.microsoft.com/office/powerpoint/2010/main" val="39802364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תמונה 3"/>
          <p:cNvPicPr>
            <a:picLocks noChangeAspect="1"/>
          </p:cNvPicPr>
          <p:nvPr/>
        </p:nvPicPr>
        <p:blipFill>
          <a:blip r:embed="rId2"/>
          <a:stretch>
            <a:fillRect/>
          </a:stretch>
        </p:blipFill>
        <p:spPr>
          <a:xfrm>
            <a:off x="2761042" y="801662"/>
            <a:ext cx="6560379" cy="5209303"/>
          </a:xfrm>
          <a:prstGeom prst="rect">
            <a:avLst/>
          </a:prstGeom>
        </p:spPr>
      </p:pic>
      <p:sp>
        <p:nvSpPr>
          <p:cNvPr id="2" name="מציין מיקום של מספר שקופית 1"/>
          <p:cNvSpPr>
            <a:spLocks noGrp="1"/>
          </p:cNvSpPr>
          <p:nvPr>
            <p:ph type="sldNum" sz="quarter" idx="12"/>
          </p:nvPr>
        </p:nvSpPr>
        <p:spPr/>
        <p:txBody>
          <a:bodyPr/>
          <a:lstStyle/>
          <a:p>
            <a:fld id="{01DBEB0F-C1FC-4073-8EDD-9FBE7D64F643}" type="slidenum">
              <a:rPr lang="he-IL" smtClean="0"/>
              <a:t>21</a:t>
            </a:fld>
            <a:endParaRPr lang="he-IL"/>
          </a:p>
        </p:txBody>
      </p:sp>
    </p:spTree>
    <p:extLst>
      <p:ext uri="{BB962C8B-B14F-4D97-AF65-F5344CB8AC3E}">
        <p14:creationId xmlns:p14="http://schemas.microsoft.com/office/powerpoint/2010/main" val="41330727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72126" y="226500"/>
            <a:ext cx="11181347" cy="658813"/>
          </a:xfrm>
        </p:spPr>
        <p:txBody>
          <a:bodyPr>
            <a:normAutofit/>
          </a:bodyPr>
          <a:lstStyle/>
          <a:p>
            <a:pPr rtl="0"/>
            <a:r>
              <a:rPr lang="en-US" sz="3600" b="1" dirty="0"/>
              <a:t>	</a:t>
            </a:r>
            <a:r>
              <a:rPr lang="en-US" sz="3600" b="1" dirty="0" smtClean="0"/>
              <a:t>Dynamic Variable Scatter plot for QE events</a:t>
            </a:r>
            <a:endParaRPr lang="he-IL" sz="3600" b="1" dirty="0"/>
          </a:p>
        </p:txBody>
      </p:sp>
      <p:sp>
        <p:nvSpPr>
          <p:cNvPr id="3" name="מציין מיקום תוכן 2"/>
          <p:cNvSpPr>
            <a:spLocks noGrp="1"/>
          </p:cNvSpPr>
          <p:nvPr>
            <p:ph idx="1"/>
          </p:nvPr>
        </p:nvSpPr>
        <p:spPr>
          <a:xfrm>
            <a:off x="0" y="885313"/>
            <a:ext cx="12192000" cy="6163187"/>
          </a:xfrm>
        </p:spPr>
        <p:txBody>
          <a:bodyPr/>
          <a:lstStyle/>
          <a:p>
            <a:pPr lvl="1" algn="l" rtl="0">
              <a:lnSpc>
                <a:spcPct val="100000"/>
              </a:lnSpc>
            </a:pPr>
            <a:endParaRPr lang="en-US" b="1" dirty="0" smtClean="0"/>
          </a:p>
          <a:p>
            <a:pPr lvl="1" algn="l" rtl="0">
              <a:lnSpc>
                <a:spcPct val="100000"/>
              </a:lnSpc>
            </a:pPr>
            <a:endParaRPr lang="en-US" b="1" dirty="0" smtClean="0"/>
          </a:p>
        </p:txBody>
      </p:sp>
      <p:cxnSp>
        <p:nvCxnSpPr>
          <p:cNvPr id="5" name="מחבר ישר 4"/>
          <p:cNvCxnSpPr/>
          <p:nvPr/>
        </p:nvCxnSpPr>
        <p:spPr>
          <a:xfrm>
            <a:off x="3962399" y="849313"/>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3"/>
          <a:stretch>
            <a:fillRect/>
          </a:stretch>
        </p:blipFill>
        <p:spPr>
          <a:xfrm>
            <a:off x="0" y="0"/>
            <a:ext cx="1815087" cy="921313"/>
          </a:xfrm>
          <a:prstGeom prst="rect">
            <a:avLst/>
          </a:prstGeom>
        </p:spPr>
      </p:pic>
      <p:sp>
        <p:nvSpPr>
          <p:cNvPr id="10" name="Rectangle 8"/>
          <p:cNvSpPr>
            <a:spLocks noChangeArrowheads="1"/>
          </p:cNvSpPr>
          <p:nvPr/>
        </p:nvSpPr>
        <p:spPr bwMode="auto">
          <a:xfrm flipV="1">
            <a:off x="1572126" y="2538200"/>
            <a:ext cx="123248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Identify </a:t>
            </a:r>
            <a:endParaRPr kumimoji="0" lang="en-US" sz="1800" b="0" i="0" u="none" strike="noStrike" cap="none" normalizeH="0" baseline="0" smtClean="0">
              <a:ln>
                <a:noFill/>
              </a:ln>
              <a:solidFill>
                <a:schemeClr val="tx1"/>
              </a:solidFill>
              <a:effectLst/>
              <a:latin typeface="Arial" panose="020B0604020202020204" pitchFamily="34" charset="0"/>
            </a:endParaRPr>
          </a:p>
        </p:txBody>
      </p:sp>
      <p:sp>
        <p:nvSpPr>
          <p:cNvPr id="7" name="מלבן 6"/>
          <p:cNvSpPr/>
          <p:nvPr/>
        </p:nvSpPr>
        <p:spPr>
          <a:xfrm>
            <a:off x="5753100" y="3295650"/>
            <a:ext cx="467293" cy="369332"/>
          </a:xfrm>
          <a:prstGeom prst="rect">
            <a:avLst/>
          </a:prstGeom>
        </p:spPr>
        <p:txBody>
          <a:bodyPr wrap="square">
            <a:spAutoFit/>
          </a:bodyPr>
          <a:lstStyle/>
          <a:p>
            <a:pPr algn="l" rtl="0"/>
            <a:endParaRPr lang="he-IL" dirty="0"/>
          </a:p>
        </p:txBody>
      </p:sp>
      <p:sp>
        <p:nvSpPr>
          <p:cNvPr id="6" name="מציין מיקום של מספר שקופית 5"/>
          <p:cNvSpPr>
            <a:spLocks noGrp="1"/>
          </p:cNvSpPr>
          <p:nvPr>
            <p:ph type="sldNum" sz="quarter" idx="12"/>
          </p:nvPr>
        </p:nvSpPr>
        <p:spPr>
          <a:xfrm>
            <a:off x="-1578429" y="6312807"/>
            <a:ext cx="2743200" cy="365125"/>
          </a:xfrm>
        </p:spPr>
        <p:txBody>
          <a:bodyPr/>
          <a:lstStyle/>
          <a:p>
            <a:fld id="{01DBEB0F-C1FC-4073-8EDD-9FBE7D64F643}" type="slidenum">
              <a:rPr lang="he-IL" smtClean="0"/>
              <a:t>22</a:t>
            </a:fld>
            <a:endParaRPr lang="he-IL" dirty="0"/>
          </a:p>
        </p:txBody>
      </p:sp>
      <p:pic>
        <p:nvPicPr>
          <p:cNvPr id="14" name="תמונה 13"/>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07542" y="1407440"/>
            <a:ext cx="3937173" cy="2412193"/>
          </a:xfrm>
          <a:prstGeom prst="rect">
            <a:avLst/>
          </a:prstGeom>
          <a:noFill/>
          <a:ln>
            <a:noFill/>
          </a:ln>
        </p:spPr>
      </p:pic>
      <p:pic>
        <p:nvPicPr>
          <p:cNvPr id="15" name="תמונה 14"/>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79673" y="1407441"/>
            <a:ext cx="3725712" cy="2412193"/>
          </a:xfrm>
          <a:prstGeom prst="rect">
            <a:avLst/>
          </a:prstGeom>
          <a:noFill/>
          <a:ln>
            <a:noFill/>
          </a:ln>
        </p:spPr>
      </p:pic>
      <p:pic>
        <p:nvPicPr>
          <p:cNvPr id="16" name="תמונה 15"/>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690687" y="4011342"/>
            <a:ext cx="4635166" cy="2666590"/>
          </a:xfrm>
          <a:prstGeom prst="rect">
            <a:avLst/>
          </a:prstGeom>
          <a:noFill/>
          <a:ln>
            <a:noFill/>
          </a:ln>
        </p:spPr>
      </p:pic>
    </p:spTree>
    <p:extLst>
      <p:ext uri="{BB962C8B-B14F-4D97-AF65-F5344CB8AC3E}">
        <p14:creationId xmlns:p14="http://schemas.microsoft.com/office/powerpoint/2010/main" val="29522292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72126" y="226500"/>
            <a:ext cx="11181347" cy="658813"/>
          </a:xfrm>
        </p:spPr>
        <p:txBody>
          <a:bodyPr>
            <a:normAutofit/>
          </a:bodyPr>
          <a:lstStyle/>
          <a:p>
            <a:pPr rtl="0"/>
            <a:r>
              <a:rPr lang="en-US" sz="3600" b="1" dirty="0"/>
              <a:t>	</a:t>
            </a:r>
            <a:r>
              <a:rPr lang="en-US" sz="3600" b="1" dirty="0" smtClean="0"/>
              <a:t>Dynamic Variable Scatter plot for QE events</a:t>
            </a:r>
            <a:endParaRPr lang="he-IL" sz="3600" b="1" dirty="0"/>
          </a:p>
        </p:txBody>
      </p:sp>
      <p:sp>
        <p:nvSpPr>
          <p:cNvPr id="3" name="מציין מיקום תוכן 2"/>
          <p:cNvSpPr>
            <a:spLocks noGrp="1"/>
          </p:cNvSpPr>
          <p:nvPr>
            <p:ph idx="1"/>
          </p:nvPr>
        </p:nvSpPr>
        <p:spPr>
          <a:xfrm>
            <a:off x="0" y="885313"/>
            <a:ext cx="12192000" cy="6163187"/>
          </a:xfrm>
        </p:spPr>
        <p:txBody>
          <a:bodyPr/>
          <a:lstStyle/>
          <a:p>
            <a:pPr lvl="1" algn="l" rtl="0">
              <a:lnSpc>
                <a:spcPct val="100000"/>
              </a:lnSpc>
            </a:pPr>
            <a:endParaRPr lang="en-US" b="1" dirty="0" smtClean="0"/>
          </a:p>
          <a:p>
            <a:pPr lvl="1" algn="l" rtl="0">
              <a:lnSpc>
                <a:spcPct val="100000"/>
              </a:lnSpc>
            </a:pPr>
            <a:endParaRPr lang="en-US" b="1" dirty="0" smtClean="0"/>
          </a:p>
        </p:txBody>
      </p:sp>
      <p:cxnSp>
        <p:nvCxnSpPr>
          <p:cNvPr id="5" name="מחבר ישר 4"/>
          <p:cNvCxnSpPr/>
          <p:nvPr/>
        </p:nvCxnSpPr>
        <p:spPr>
          <a:xfrm>
            <a:off x="3962399" y="849313"/>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3"/>
          <a:stretch>
            <a:fillRect/>
          </a:stretch>
        </p:blipFill>
        <p:spPr>
          <a:xfrm>
            <a:off x="0" y="0"/>
            <a:ext cx="1815087" cy="921313"/>
          </a:xfrm>
          <a:prstGeom prst="rect">
            <a:avLst/>
          </a:prstGeom>
        </p:spPr>
      </p:pic>
      <p:sp>
        <p:nvSpPr>
          <p:cNvPr id="10" name="Rectangle 8"/>
          <p:cNvSpPr>
            <a:spLocks noChangeArrowheads="1"/>
          </p:cNvSpPr>
          <p:nvPr/>
        </p:nvSpPr>
        <p:spPr bwMode="auto">
          <a:xfrm flipV="1">
            <a:off x="1572126" y="2538200"/>
            <a:ext cx="123248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Identify </a:t>
            </a:r>
            <a:endParaRPr kumimoji="0" lang="en-US" sz="1800" b="0" i="0" u="none" strike="noStrike" cap="none" normalizeH="0" baseline="0" smtClean="0">
              <a:ln>
                <a:noFill/>
              </a:ln>
              <a:solidFill>
                <a:schemeClr val="tx1"/>
              </a:solidFill>
              <a:effectLst/>
              <a:latin typeface="Arial" panose="020B0604020202020204" pitchFamily="34" charset="0"/>
            </a:endParaRPr>
          </a:p>
        </p:txBody>
      </p:sp>
      <p:sp>
        <p:nvSpPr>
          <p:cNvPr id="7" name="מלבן 6"/>
          <p:cNvSpPr/>
          <p:nvPr/>
        </p:nvSpPr>
        <p:spPr>
          <a:xfrm>
            <a:off x="5753100" y="3295650"/>
            <a:ext cx="467293" cy="369332"/>
          </a:xfrm>
          <a:prstGeom prst="rect">
            <a:avLst/>
          </a:prstGeom>
        </p:spPr>
        <p:txBody>
          <a:bodyPr wrap="square">
            <a:spAutoFit/>
          </a:bodyPr>
          <a:lstStyle/>
          <a:p>
            <a:pPr algn="l" rtl="0"/>
            <a:endParaRPr lang="he-IL" dirty="0"/>
          </a:p>
        </p:txBody>
      </p:sp>
      <p:sp>
        <p:nvSpPr>
          <p:cNvPr id="6" name="מציין מיקום של מספר שקופית 5"/>
          <p:cNvSpPr>
            <a:spLocks noGrp="1"/>
          </p:cNvSpPr>
          <p:nvPr>
            <p:ph type="sldNum" sz="quarter" idx="12"/>
          </p:nvPr>
        </p:nvSpPr>
        <p:spPr>
          <a:xfrm>
            <a:off x="-1578429" y="6312807"/>
            <a:ext cx="2743200" cy="365125"/>
          </a:xfrm>
        </p:spPr>
        <p:txBody>
          <a:bodyPr/>
          <a:lstStyle/>
          <a:p>
            <a:fld id="{01DBEB0F-C1FC-4073-8EDD-9FBE7D64F643}" type="slidenum">
              <a:rPr lang="he-IL" smtClean="0"/>
              <a:t>23</a:t>
            </a:fld>
            <a:endParaRPr lang="he-IL" dirty="0"/>
          </a:p>
        </p:txBody>
      </p:sp>
      <p:pic>
        <p:nvPicPr>
          <p:cNvPr id="17" name="תמונה 16"/>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15087" y="2593153"/>
            <a:ext cx="4234493" cy="2783507"/>
          </a:xfrm>
          <a:prstGeom prst="rect">
            <a:avLst/>
          </a:prstGeom>
          <a:noFill/>
          <a:ln>
            <a:noFill/>
          </a:ln>
        </p:spPr>
      </p:pic>
      <p:pic>
        <p:nvPicPr>
          <p:cNvPr id="18" name="תמונה 17"/>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42762" y="2593152"/>
            <a:ext cx="4126115" cy="2783507"/>
          </a:xfrm>
          <a:prstGeom prst="rect">
            <a:avLst/>
          </a:prstGeom>
          <a:noFill/>
          <a:ln>
            <a:noFill/>
          </a:ln>
        </p:spPr>
      </p:pic>
    </p:spTree>
    <p:extLst>
      <p:ext uri="{BB962C8B-B14F-4D97-AF65-F5344CB8AC3E}">
        <p14:creationId xmlns:p14="http://schemas.microsoft.com/office/powerpoint/2010/main" val="5735873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72126" y="226500"/>
            <a:ext cx="11181347" cy="658813"/>
          </a:xfrm>
        </p:spPr>
        <p:txBody>
          <a:bodyPr>
            <a:normAutofit/>
          </a:bodyPr>
          <a:lstStyle/>
          <a:p>
            <a:pPr rtl="0"/>
            <a:r>
              <a:rPr lang="en-US" sz="3600" b="1" dirty="0"/>
              <a:t>	</a:t>
            </a:r>
            <a:r>
              <a:rPr lang="en-US" sz="3600" b="1" dirty="0" smtClean="0"/>
              <a:t>Dynamic Variable Scatter plot for QE events</a:t>
            </a:r>
            <a:endParaRPr lang="he-IL" sz="3600" b="1" dirty="0"/>
          </a:p>
        </p:txBody>
      </p:sp>
      <p:sp>
        <p:nvSpPr>
          <p:cNvPr id="3" name="מציין מיקום תוכן 2"/>
          <p:cNvSpPr>
            <a:spLocks noGrp="1"/>
          </p:cNvSpPr>
          <p:nvPr>
            <p:ph idx="1"/>
          </p:nvPr>
        </p:nvSpPr>
        <p:spPr>
          <a:xfrm>
            <a:off x="0" y="885313"/>
            <a:ext cx="12192000" cy="6163187"/>
          </a:xfrm>
        </p:spPr>
        <p:txBody>
          <a:bodyPr/>
          <a:lstStyle/>
          <a:p>
            <a:pPr lvl="1" algn="l" rtl="0">
              <a:lnSpc>
                <a:spcPct val="100000"/>
              </a:lnSpc>
            </a:pPr>
            <a:endParaRPr lang="en-US" b="1" dirty="0" smtClean="0"/>
          </a:p>
          <a:p>
            <a:pPr lvl="1" algn="l" rtl="0">
              <a:lnSpc>
                <a:spcPct val="100000"/>
              </a:lnSpc>
            </a:pPr>
            <a:endParaRPr lang="en-US" b="1" dirty="0" smtClean="0"/>
          </a:p>
        </p:txBody>
      </p:sp>
      <p:cxnSp>
        <p:nvCxnSpPr>
          <p:cNvPr id="5" name="מחבר ישר 4"/>
          <p:cNvCxnSpPr/>
          <p:nvPr/>
        </p:nvCxnSpPr>
        <p:spPr>
          <a:xfrm>
            <a:off x="3962399" y="849313"/>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3"/>
          <a:stretch>
            <a:fillRect/>
          </a:stretch>
        </p:blipFill>
        <p:spPr>
          <a:xfrm>
            <a:off x="0" y="0"/>
            <a:ext cx="1815087" cy="921313"/>
          </a:xfrm>
          <a:prstGeom prst="rect">
            <a:avLst/>
          </a:prstGeom>
        </p:spPr>
      </p:pic>
      <p:sp>
        <p:nvSpPr>
          <p:cNvPr id="10" name="Rectangle 8"/>
          <p:cNvSpPr>
            <a:spLocks noChangeArrowheads="1"/>
          </p:cNvSpPr>
          <p:nvPr/>
        </p:nvSpPr>
        <p:spPr bwMode="auto">
          <a:xfrm flipV="1">
            <a:off x="1572126" y="2538200"/>
            <a:ext cx="123248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Identify </a:t>
            </a:r>
            <a:endParaRPr kumimoji="0" lang="en-US" sz="1800" b="0" i="0" u="none" strike="noStrike" cap="none" normalizeH="0" baseline="0" smtClean="0">
              <a:ln>
                <a:noFill/>
              </a:ln>
              <a:solidFill>
                <a:schemeClr val="tx1"/>
              </a:solidFill>
              <a:effectLst/>
              <a:latin typeface="Arial" panose="020B0604020202020204" pitchFamily="34" charset="0"/>
            </a:endParaRPr>
          </a:p>
        </p:txBody>
      </p:sp>
      <p:sp>
        <p:nvSpPr>
          <p:cNvPr id="7" name="מלבן 6"/>
          <p:cNvSpPr/>
          <p:nvPr/>
        </p:nvSpPr>
        <p:spPr>
          <a:xfrm>
            <a:off x="5753100" y="3295650"/>
            <a:ext cx="467293" cy="369332"/>
          </a:xfrm>
          <a:prstGeom prst="rect">
            <a:avLst/>
          </a:prstGeom>
        </p:spPr>
        <p:txBody>
          <a:bodyPr wrap="square">
            <a:spAutoFit/>
          </a:bodyPr>
          <a:lstStyle/>
          <a:p>
            <a:pPr algn="l" rtl="0"/>
            <a:endParaRPr lang="he-IL" dirty="0"/>
          </a:p>
        </p:txBody>
      </p:sp>
      <p:sp>
        <p:nvSpPr>
          <p:cNvPr id="6" name="מציין מיקום של מספר שקופית 5"/>
          <p:cNvSpPr>
            <a:spLocks noGrp="1"/>
          </p:cNvSpPr>
          <p:nvPr>
            <p:ph type="sldNum" sz="quarter" idx="12"/>
          </p:nvPr>
        </p:nvSpPr>
        <p:spPr>
          <a:xfrm>
            <a:off x="-1578429" y="6312807"/>
            <a:ext cx="2743200" cy="365125"/>
          </a:xfrm>
        </p:spPr>
        <p:txBody>
          <a:bodyPr/>
          <a:lstStyle/>
          <a:p>
            <a:fld id="{01DBEB0F-C1FC-4073-8EDD-9FBE7D64F643}" type="slidenum">
              <a:rPr lang="he-IL" smtClean="0"/>
              <a:t>24</a:t>
            </a:fld>
            <a:endParaRPr lang="he-IL" dirty="0"/>
          </a:p>
        </p:txBody>
      </p:sp>
      <p:pic>
        <p:nvPicPr>
          <p:cNvPr id="19" name="תמונה 18"/>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815087" y="1311074"/>
            <a:ext cx="3655271" cy="2353907"/>
          </a:xfrm>
          <a:prstGeom prst="rect">
            <a:avLst/>
          </a:prstGeom>
          <a:noFill/>
          <a:ln>
            <a:noFill/>
          </a:ln>
        </p:spPr>
      </p:pic>
      <p:pic>
        <p:nvPicPr>
          <p:cNvPr id="20" name="תמונה 19"/>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40424" y="1250888"/>
            <a:ext cx="3813176" cy="2450094"/>
          </a:xfrm>
          <a:prstGeom prst="rect">
            <a:avLst/>
          </a:prstGeom>
          <a:noFill/>
          <a:ln>
            <a:noFill/>
          </a:ln>
        </p:spPr>
      </p:pic>
      <p:pic>
        <p:nvPicPr>
          <p:cNvPr id="21" name="תמונה 20"/>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962399" y="3998979"/>
            <a:ext cx="3866148" cy="2678953"/>
          </a:xfrm>
          <a:prstGeom prst="rect">
            <a:avLst/>
          </a:prstGeom>
          <a:noFill/>
          <a:ln>
            <a:noFill/>
          </a:ln>
        </p:spPr>
      </p:pic>
    </p:spTree>
    <p:extLst>
      <p:ext uri="{BB962C8B-B14F-4D97-AF65-F5344CB8AC3E}">
        <p14:creationId xmlns:p14="http://schemas.microsoft.com/office/powerpoint/2010/main" val="2744599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2047875" y="226500"/>
            <a:ext cx="8372475" cy="658813"/>
          </a:xfrm>
        </p:spPr>
        <p:txBody>
          <a:bodyPr>
            <a:normAutofit/>
          </a:bodyPr>
          <a:lstStyle/>
          <a:p>
            <a:pPr algn="ctr" rtl="0"/>
            <a:r>
              <a:rPr lang="en-US" sz="4000" b="1" dirty="0" smtClean="0"/>
              <a:t>Motivation…</a:t>
            </a:r>
            <a:endParaRPr lang="he-IL" sz="4000" b="1" dirty="0"/>
          </a:p>
        </p:txBody>
      </p:sp>
      <p:sp>
        <p:nvSpPr>
          <p:cNvPr id="3" name="מציין מיקום תוכן 2"/>
          <p:cNvSpPr>
            <a:spLocks noGrp="1"/>
          </p:cNvSpPr>
          <p:nvPr>
            <p:ph idx="1"/>
          </p:nvPr>
        </p:nvSpPr>
        <p:spPr>
          <a:xfrm>
            <a:off x="0" y="885313"/>
            <a:ext cx="12192000" cy="6163187"/>
          </a:xfrm>
        </p:spPr>
        <p:txBody>
          <a:bodyPr/>
          <a:lstStyle/>
          <a:p>
            <a:pPr algn="l" rtl="0">
              <a:lnSpc>
                <a:spcPct val="100000"/>
              </a:lnSpc>
            </a:pPr>
            <a:endParaRPr lang="en-US" dirty="0" smtClean="0"/>
          </a:p>
          <a:p>
            <a:pPr algn="l" rtl="0">
              <a:lnSpc>
                <a:spcPct val="100000"/>
              </a:lnSpc>
            </a:pPr>
            <a:r>
              <a:rPr lang="en-US" sz="3200" b="1" dirty="0" smtClean="0"/>
              <a:t>Experiments show :high momentum n-p </a:t>
            </a:r>
          </a:p>
          <a:p>
            <a:pPr marL="0" indent="0" algn="l" rtl="0">
              <a:lnSpc>
                <a:spcPct val="100000"/>
              </a:lnSpc>
              <a:buNone/>
            </a:pPr>
            <a:r>
              <a:rPr lang="en-US" sz="3200" b="1" dirty="0"/>
              <a:t> </a:t>
            </a:r>
            <a:r>
              <a:rPr lang="en-US" sz="3200" b="1" dirty="0" smtClean="0"/>
              <a:t>  correlation.</a:t>
            </a:r>
          </a:p>
          <a:p>
            <a:pPr marL="0" indent="0" algn="l" rtl="0">
              <a:lnSpc>
                <a:spcPts val="100"/>
              </a:lnSpc>
              <a:buNone/>
            </a:pPr>
            <a:endParaRPr lang="en-US" dirty="0" smtClean="0"/>
          </a:p>
          <a:p>
            <a:pPr algn="l" rtl="0">
              <a:lnSpc>
                <a:spcPct val="100000"/>
              </a:lnSpc>
            </a:pPr>
            <a:r>
              <a:rPr lang="he-IL" dirty="0" smtClean="0"/>
              <a:t> </a:t>
            </a:r>
            <a:r>
              <a:rPr lang="en-US" sz="3200" b="1" dirty="0"/>
              <a:t>Interesting </a:t>
            </a:r>
            <a:r>
              <a:rPr lang="en-US" sz="3200" b="1" dirty="0" smtClean="0"/>
              <a:t>implication : protons are faster</a:t>
            </a:r>
            <a:endParaRPr lang="en-US" sz="3200" b="1" dirty="0"/>
          </a:p>
          <a:p>
            <a:pPr marL="0" indent="0" algn="l" rtl="0">
              <a:lnSpc>
                <a:spcPct val="100000"/>
              </a:lnSpc>
              <a:buNone/>
            </a:pPr>
            <a:r>
              <a:rPr lang="en-US" sz="3200" b="1" dirty="0"/>
              <a:t> </a:t>
            </a:r>
            <a:r>
              <a:rPr lang="en-US" sz="3200" b="1" dirty="0" smtClean="0"/>
              <a:t>   than neutrons ?</a:t>
            </a:r>
          </a:p>
        </p:txBody>
      </p:sp>
      <p:cxnSp>
        <p:nvCxnSpPr>
          <p:cNvPr id="5" name="מחבר ישר 4"/>
          <p:cNvCxnSpPr/>
          <p:nvPr/>
        </p:nvCxnSpPr>
        <p:spPr>
          <a:xfrm>
            <a:off x="4371975" y="885313"/>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6" name="Picture 22"/>
          <p:cNvPicPr/>
          <p:nvPr/>
        </p:nvPicPr>
        <p:blipFill>
          <a:blip r:embed="rId3">
            <a:extLst>
              <a:ext uri="{28A0092B-C50C-407E-A947-70E740481C1C}">
                <a14:useLocalDpi xmlns:a14="http://schemas.microsoft.com/office/drawing/2010/main" val="0"/>
              </a:ext>
            </a:extLst>
          </a:blip>
          <a:srcRect/>
          <a:stretch>
            <a:fillRect/>
          </a:stretch>
        </p:blipFill>
        <p:spPr bwMode="auto">
          <a:xfrm>
            <a:off x="8461024" y="1251175"/>
            <a:ext cx="3384550" cy="2155286"/>
          </a:xfrm>
          <a:prstGeom prst="rect">
            <a:avLst/>
          </a:prstGeom>
          <a:noFill/>
          <a:ln>
            <a:noFill/>
          </a:ln>
        </p:spPr>
      </p:pic>
      <p:pic>
        <p:nvPicPr>
          <p:cNvPr id="9" name="תמונה 8"/>
          <p:cNvPicPr>
            <a:picLocks noChangeAspect="1"/>
          </p:cNvPicPr>
          <p:nvPr/>
        </p:nvPicPr>
        <p:blipFill>
          <a:blip r:embed="rId4"/>
          <a:stretch>
            <a:fillRect/>
          </a:stretch>
        </p:blipFill>
        <p:spPr>
          <a:xfrm>
            <a:off x="0" y="0"/>
            <a:ext cx="1815087" cy="921313"/>
          </a:xfrm>
          <a:prstGeom prst="rect">
            <a:avLst/>
          </a:prstGeom>
        </p:spPr>
      </p:pic>
      <p:pic>
        <p:nvPicPr>
          <p:cNvPr id="11" name="תמונה 10"/>
          <p:cNvPicPr>
            <a:picLocks noChangeAspect="1"/>
          </p:cNvPicPr>
          <p:nvPr/>
        </p:nvPicPr>
        <p:blipFill>
          <a:blip r:embed="rId5"/>
          <a:stretch>
            <a:fillRect/>
          </a:stretch>
        </p:blipFill>
        <p:spPr>
          <a:xfrm>
            <a:off x="7063117" y="3818481"/>
            <a:ext cx="3578019" cy="2817999"/>
          </a:xfrm>
          <a:prstGeom prst="rect">
            <a:avLst/>
          </a:prstGeom>
        </p:spPr>
      </p:pic>
      <p:sp>
        <p:nvSpPr>
          <p:cNvPr id="4" name="ענן 3"/>
          <p:cNvSpPr/>
          <p:nvPr/>
        </p:nvSpPr>
        <p:spPr>
          <a:xfrm>
            <a:off x="0" y="3919777"/>
            <a:ext cx="6720114" cy="293822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1" anchor="t"/>
          <a:lstStyle/>
          <a:p>
            <a:pPr algn="l" rtl="0"/>
            <a:r>
              <a:rPr lang="en-US" sz="2400" b="1" dirty="0"/>
              <a:t>Possible </a:t>
            </a:r>
            <a:r>
              <a:rPr lang="en-US" sz="2400" b="1" dirty="0" smtClean="0"/>
              <a:t>Consequences</a:t>
            </a:r>
          </a:p>
          <a:p>
            <a:pPr algn="l" rtl="0"/>
            <a:endParaRPr lang="en-US" dirty="0" smtClean="0"/>
          </a:p>
          <a:p>
            <a:pPr marL="285750" indent="-285750" algn="l" rtl="0">
              <a:buFont typeface="Arial" panose="020B0604020202020204" pitchFamily="34" charset="0"/>
              <a:buChar char="•"/>
            </a:pPr>
            <a:r>
              <a:rPr lang="en-US" b="1" dirty="0" smtClean="0"/>
              <a:t>Neutron Starts.</a:t>
            </a:r>
          </a:p>
          <a:p>
            <a:pPr algn="l" rtl="0"/>
            <a:endParaRPr lang="en-US" dirty="0" smtClean="0"/>
          </a:p>
          <a:p>
            <a:pPr marL="285750" indent="-285750" algn="l" rtl="0">
              <a:buFont typeface="Arial" panose="020B0604020202020204" pitchFamily="34" charset="0"/>
              <a:buChar char="•"/>
            </a:pPr>
            <a:r>
              <a:rPr lang="en-US" b="1" dirty="0" err="1" smtClean="0"/>
              <a:t>Nutev</a:t>
            </a:r>
            <a:r>
              <a:rPr lang="en-US" b="1" dirty="0" smtClean="0"/>
              <a:t> effect.</a:t>
            </a:r>
            <a:endParaRPr lang="he-IL" b="1" dirty="0"/>
          </a:p>
        </p:txBody>
      </p:sp>
      <p:pic>
        <p:nvPicPr>
          <p:cNvPr id="14" name="Picture 4"/>
          <p:cNvPicPr/>
          <p:nvPr/>
        </p:nvPicPr>
        <p:blipFill>
          <a:blip r:embed="rId6">
            <a:extLst>
              <a:ext uri="{28A0092B-C50C-407E-A947-70E740481C1C}">
                <a14:useLocalDpi xmlns:a14="http://schemas.microsoft.com/office/drawing/2010/main" val="0"/>
              </a:ext>
            </a:extLst>
          </a:blip>
          <a:srcRect/>
          <a:stretch>
            <a:fillRect/>
          </a:stretch>
        </p:blipFill>
        <p:spPr bwMode="auto">
          <a:xfrm>
            <a:off x="3360057" y="4906670"/>
            <a:ext cx="1465942" cy="1222190"/>
          </a:xfrm>
          <a:prstGeom prst="rect">
            <a:avLst/>
          </a:prstGeom>
          <a:noFill/>
          <a:ln>
            <a:noFill/>
          </a:ln>
        </p:spPr>
      </p:pic>
      <p:sp>
        <p:nvSpPr>
          <p:cNvPr id="7" name="מציין מיקום של מספר שקופית 6"/>
          <p:cNvSpPr>
            <a:spLocks noGrp="1"/>
          </p:cNvSpPr>
          <p:nvPr>
            <p:ph type="sldNum" sz="quarter" idx="12"/>
          </p:nvPr>
        </p:nvSpPr>
        <p:spPr/>
        <p:txBody>
          <a:bodyPr/>
          <a:lstStyle/>
          <a:p>
            <a:fld id="{01DBEB0F-C1FC-4073-8EDD-9FBE7D64F643}" type="slidenum">
              <a:rPr lang="he-IL" smtClean="0"/>
              <a:t>3</a:t>
            </a:fld>
            <a:endParaRPr lang="he-IL"/>
          </a:p>
        </p:txBody>
      </p:sp>
    </p:spTree>
    <p:extLst>
      <p:ext uri="{BB962C8B-B14F-4D97-AF65-F5344CB8AC3E}">
        <p14:creationId xmlns:p14="http://schemas.microsoft.com/office/powerpoint/2010/main" val="3347913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4">
                                            <p:txEl>
                                              <p:pRg st="0" end="0"/>
                                            </p:txEl>
                                          </p:spTgt>
                                        </p:tgtEl>
                                        <p:attrNameLst>
                                          <p:attrName>style.visibility</p:attrName>
                                        </p:attrNameLst>
                                      </p:cBhvr>
                                      <p:to>
                                        <p:strVal val="visible"/>
                                      </p:to>
                                    </p:set>
                                    <p:animEffect transition="in" filter="fade">
                                      <p:cBhvr>
                                        <p:cTn id="12" dur="1000"/>
                                        <p:tgtEl>
                                          <p:spTgt spid="4">
                                            <p:txEl>
                                              <p:pRg st="0" end="0"/>
                                            </p:txEl>
                                          </p:spTgt>
                                        </p:tgtEl>
                                      </p:cBhvr>
                                    </p:animEffect>
                                    <p:anim calcmode="lin" valueType="num">
                                      <p:cBhvr>
                                        <p:cTn id="13"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4">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4">
                                            <p:txEl>
                                              <p:pRg st="2" end="2"/>
                                            </p:txEl>
                                          </p:spTgt>
                                        </p:tgtEl>
                                        <p:attrNameLst>
                                          <p:attrName>style.visibility</p:attrName>
                                        </p:attrNameLst>
                                      </p:cBhvr>
                                      <p:to>
                                        <p:strVal val="visible"/>
                                      </p:to>
                                    </p:set>
                                    <p:animEffect transition="in" filter="fade">
                                      <p:cBhvr>
                                        <p:cTn id="19" dur="1000"/>
                                        <p:tgtEl>
                                          <p:spTgt spid="4">
                                            <p:txEl>
                                              <p:pRg st="2" end="2"/>
                                            </p:txEl>
                                          </p:spTgt>
                                        </p:tgtEl>
                                      </p:cBhvr>
                                    </p:animEffect>
                                    <p:anim calcmode="lin" valueType="num">
                                      <p:cBhvr>
                                        <p:cTn id="20" dur="10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2" end="2"/>
                                            </p:txEl>
                                          </p:spTgt>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1000"/>
                                        <p:tgtEl>
                                          <p:spTgt spid="14"/>
                                        </p:tgtEl>
                                      </p:cBhvr>
                                    </p:animEffect>
                                    <p:anim calcmode="lin" valueType="num">
                                      <p:cBhvr>
                                        <p:cTn id="25" dur="1000" fill="hold"/>
                                        <p:tgtEl>
                                          <p:spTgt spid="14"/>
                                        </p:tgtEl>
                                        <p:attrNameLst>
                                          <p:attrName>ppt_x</p:attrName>
                                        </p:attrNameLst>
                                      </p:cBhvr>
                                      <p:tavLst>
                                        <p:tav tm="0">
                                          <p:val>
                                            <p:strVal val="#ppt_x"/>
                                          </p:val>
                                        </p:tav>
                                        <p:tav tm="100000">
                                          <p:val>
                                            <p:strVal val="#ppt_x"/>
                                          </p:val>
                                        </p:tav>
                                      </p:tavLst>
                                    </p:anim>
                                    <p:anim calcmode="lin" valueType="num">
                                      <p:cBhvr>
                                        <p:cTn id="26" dur="1000" fill="hold"/>
                                        <p:tgtEl>
                                          <p:spTgt spid="14"/>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4">
                                            <p:txEl>
                                              <p:pRg st="4" end="4"/>
                                            </p:txEl>
                                          </p:spTgt>
                                        </p:tgtEl>
                                        <p:attrNameLst>
                                          <p:attrName>style.visibility</p:attrName>
                                        </p:attrNameLst>
                                      </p:cBhvr>
                                      <p:to>
                                        <p:strVal val="visible"/>
                                      </p:to>
                                    </p:set>
                                    <p:animEffect transition="in" filter="fade">
                                      <p:cBhvr>
                                        <p:cTn id="31" dur="1000"/>
                                        <p:tgtEl>
                                          <p:spTgt spid="4">
                                            <p:txEl>
                                              <p:pRg st="4" end="4"/>
                                            </p:txEl>
                                          </p:spTgt>
                                        </p:tgtEl>
                                      </p:cBhvr>
                                    </p:animEffect>
                                    <p:anim calcmode="lin" valueType="num">
                                      <p:cBhvr>
                                        <p:cTn id="32" dur="1000" fill="hold"/>
                                        <p:tgtEl>
                                          <p:spTgt spid="4">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4">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2047875" y="226500"/>
            <a:ext cx="8372475" cy="658813"/>
          </a:xfrm>
        </p:spPr>
        <p:txBody>
          <a:bodyPr>
            <a:normAutofit/>
          </a:bodyPr>
          <a:lstStyle/>
          <a:p>
            <a:pPr algn="ctr" rtl="0"/>
            <a:r>
              <a:rPr lang="en-US" sz="4000" b="1" dirty="0" smtClean="0"/>
              <a:t>Hall B : Electromagnetic Calorimeter</a:t>
            </a:r>
            <a:endParaRPr lang="he-IL" sz="4000" b="1" dirty="0"/>
          </a:p>
        </p:txBody>
      </p:sp>
      <p:sp>
        <p:nvSpPr>
          <p:cNvPr id="3" name="מציין מיקום תוכן 2"/>
          <p:cNvSpPr>
            <a:spLocks noGrp="1"/>
          </p:cNvSpPr>
          <p:nvPr>
            <p:ph idx="1"/>
          </p:nvPr>
        </p:nvSpPr>
        <p:spPr>
          <a:xfrm>
            <a:off x="0" y="885313"/>
            <a:ext cx="12192000" cy="6163187"/>
          </a:xfrm>
        </p:spPr>
        <p:txBody>
          <a:bodyPr>
            <a:normAutofit fontScale="85000" lnSpcReduction="20000"/>
          </a:bodyPr>
          <a:lstStyle/>
          <a:p>
            <a:pPr marL="0" indent="0" algn="l" rtl="0">
              <a:lnSpc>
                <a:spcPct val="100000"/>
              </a:lnSpc>
              <a:buNone/>
            </a:pPr>
            <a:endParaRPr lang="en-US" b="1" dirty="0"/>
          </a:p>
          <a:p>
            <a:pPr lvl="1" algn="l" rtl="0">
              <a:lnSpc>
                <a:spcPct val="100000"/>
              </a:lnSpc>
            </a:pPr>
            <a:r>
              <a:rPr lang="en-US" sz="2800" b="1" dirty="0" smtClean="0"/>
              <a:t>Experimental Setup : Hall B’s CLAS detector.</a:t>
            </a:r>
          </a:p>
          <a:p>
            <a:pPr lvl="1" algn="l" rtl="0">
              <a:lnSpc>
                <a:spcPct val="100000"/>
              </a:lnSpc>
            </a:pPr>
            <a:endParaRPr lang="en-US" sz="2800" b="1" dirty="0" smtClean="0"/>
          </a:p>
          <a:p>
            <a:pPr lvl="1" algn="l" rtl="0">
              <a:lnSpc>
                <a:spcPct val="100000"/>
              </a:lnSpc>
            </a:pPr>
            <a:r>
              <a:rPr lang="en-US" sz="2800" b="1" dirty="0" smtClean="0"/>
              <a:t>The neutral Particles are detected in Hall B using the EC.</a:t>
            </a:r>
          </a:p>
          <a:p>
            <a:pPr lvl="2" algn="l" rtl="0">
              <a:lnSpc>
                <a:spcPct val="100000"/>
              </a:lnSpc>
            </a:pPr>
            <a:r>
              <a:rPr lang="en-US" b="1" dirty="0" smtClean="0"/>
              <a:t>Less accurate than the charged particles.</a:t>
            </a:r>
          </a:p>
          <a:p>
            <a:pPr lvl="1" algn="l" rtl="0">
              <a:lnSpc>
                <a:spcPct val="100000"/>
              </a:lnSpc>
            </a:pPr>
            <a:endParaRPr lang="en-US" sz="2800" b="1" dirty="0"/>
          </a:p>
          <a:p>
            <a:pPr lvl="1" algn="l" rtl="0">
              <a:lnSpc>
                <a:spcPct val="100000"/>
              </a:lnSpc>
            </a:pPr>
            <a:r>
              <a:rPr lang="en-US" sz="2800" b="1" dirty="0" smtClean="0"/>
              <a:t>CLAS : 6 EC Sectors.</a:t>
            </a:r>
          </a:p>
          <a:p>
            <a:pPr lvl="1" algn="l" rtl="0">
              <a:lnSpc>
                <a:spcPct val="100000"/>
              </a:lnSpc>
            </a:pPr>
            <a:endParaRPr lang="en-US" sz="2800" b="1" dirty="0" smtClean="0"/>
          </a:p>
          <a:p>
            <a:pPr lvl="1" algn="l" rtl="0">
              <a:lnSpc>
                <a:spcPct val="100000"/>
              </a:lnSpc>
            </a:pPr>
            <a:r>
              <a:rPr lang="en-US" sz="2800" b="1" dirty="0" smtClean="0"/>
              <a:t>EC: Alternating planes of  scintillator strips and</a:t>
            </a:r>
          </a:p>
          <a:p>
            <a:pPr marL="457200" lvl="1" indent="0" algn="l" rtl="0">
              <a:lnSpc>
                <a:spcPct val="100000"/>
              </a:lnSpc>
              <a:buNone/>
            </a:pPr>
            <a:r>
              <a:rPr lang="en-US" sz="2800" b="1" dirty="0"/>
              <a:t> </a:t>
            </a:r>
            <a:r>
              <a:rPr lang="en-US" sz="2800" b="1" dirty="0" smtClean="0"/>
              <a:t>  lead sheets.</a:t>
            </a:r>
          </a:p>
          <a:p>
            <a:pPr marL="457200" lvl="1" indent="0" algn="l" rtl="0">
              <a:lnSpc>
                <a:spcPct val="100000"/>
              </a:lnSpc>
              <a:buNone/>
            </a:pPr>
            <a:endParaRPr lang="en-US" sz="2800" b="1" dirty="0" smtClean="0"/>
          </a:p>
          <a:p>
            <a:pPr lvl="1" algn="l" rtl="0">
              <a:lnSpc>
                <a:spcPct val="100000"/>
              </a:lnSpc>
            </a:pPr>
            <a:r>
              <a:rPr lang="en-US" sz="2800" b="1" dirty="0" smtClean="0"/>
              <a:t>Two layers :</a:t>
            </a:r>
          </a:p>
          <a:p>
            <a:pPr lvl="2" algn="l" rtl="0">
              <a:lnSpc>
                <a:spcPct val="100000"/>
              </a:lnSpc>
            </a:pPr>
            <a:r>
              <a:rPr lang="en-US" sz="2800" b="1" dirty="0" smtClean="0"/>
              <a:t>5 planes = inner layer</a:t>
            </a:r>
          </a:p>
          <a:p>
            <a:pPr lvl="2" algn="l" rtl="0">
              <a:lnSpc>
                <a:spcPct val="100000"/>
              </a:lnSpc>
            </a:pPr>
            <a:r>
              <a:rPr lang="en-US" sz="2800" b="1" dirty="0" smtClean="0"/>
              <a:t>8 planes = outer layer</a:t>
            </a:r>
          </a:p>
          <a:p>
            <a:pPr lvl="2" algn="l" rtl="0">
              <a:lnSpc>
                <a:spcPct val="100000"/>
              </a:lnSpc>
            </a:pPr>
            <a:endParaRPr lang="en-US" sz="2800" b="1" dirty="0" smtClean="0"/>
          </a:p>
          <a:p>
            <a:pPr lvl="1" algn="l" rtl="0">
              <a:lnSpc>
                <a:spcPct val="100000"/>
              </a:lnSpc>
            </a:pPr>
            <a:r>
              <a:rPr lang="en-US" b="1" dirty="0" smtClean="0"/>
              <a:t>Neutrons = Hits in the EC with no track recorded which are not </a:t>
            </a:r>
            <a:r>
              <a:rPr lang="en-US" b="1" dirty="0" smtClean="0"/>
              <a:t>photons meaning with </a:t>
            </a:r>
            <a:r>
              <a:rPr lang="en-US" b="1" dirty="0" err="1" smtClean="0"/>
              <a:t>betta</a:t>
            </a:r>
            <a:r>
              <a:rPr lang="en-US" b="1" dirty="0" smtClean="0"/>
              <a:t>&lt;1.</a:t>
            </a:r>
            <a:endParaRPr lang="en-US" b="1" dirty="0" smtClean="0"/>
          </a:p>
          <a:p>
            <a:pPr marL="914400" lvl="2" indent="0" algn="l" rtl="0">
              <a:lnSpc>
                <a:spcPct val="100000"/>
              </a:lnSpc>
              <a:buNone/>
            </a:pPr>
            <a:r>
              <a:rPr lang="en-US" b="1" dirty="0"/>
              <a:t> </a:t>
            </a:r>
            <a:r>
              <a:rPr lang="en-US" b="1" dirty="0" smtClean="0"/>
              <a:t>    </a:t>
            </a:r>
          </a:p>
          <a:p>
            <a:pPr lvl="1" algn="l" rtl="0">
              <a:lnSpc>
                <a:spcPct val="100000"/>
              </a:lnSpc>
            </a:pPr>
            <a:endParaRPr lang="en-US" b="1" dirty="0" smtClean="0"/>
          </a:p>
          <a:p>
            <a:pPr lvl="1" algn="l" rtl="0">
              <a:lnSpc>
                <a:spcPct val="100000"/>
              </a:lnSpc>
            </a:pPr>
            <a:endParaRPr lang="en-US" b="1" dirty="0"/>
          </a:p>
          <a:p>
            <a:pPr lvl="1" algn="l" rtl="0">
              <a:lnSpc>
                <a:spcPct val="100000"/>
              </a:lnSpc>
            </a:pPr>
            <a:endParaRPr lang="en-US" b="1" dirty="0"/>
          </a:p>
          <a:p>
            <a:pPr lvl="1" algn="l" rtl="0">
              <a:lnSpc>
                <a:spcPct val="100000"/>
              </a:lnSpc>
            </a:pPr>
            <a:endParaRPr lang="en-US" b="1" dirty="0"/>
          </a:p>
          <a:p>
            <a:pPr algn="l" rtl="0">
              <a:lnSpc>
                <a:spcPct val="100000"/>
              </a:lnSpc>
            </a:pPr>
            <a:endParaRPr lang="en-US" b="1" dirty="0" smtClean="0"/>
          </a:p>
          <a:p>
            <a:pPr algn="l" rtl="0">
              <a:lnSpc>
                <a:spcPct val="100000"/>
              </a:lnSpc>
            </a:pPr>
            <a:endParaRPr lang="en-US" dirty="0"/>
          </a:p>
          <a:p>
            <a:pPr algn="l" rtl="0">
              <a:lnSpc>
                <a:spcPct val="100000"/>
              </a:lnSpc>
            </a:pPr>
            <a:endParaRPr lang="en-US" dirty="0" smtClean="0"/>
          </a:p>
        </p:txBody>
      </p:sp>
      <p:cxnSp>
        <p:nvCxnSpPr>
          <p:cNvPr id="5" name="מחבר ישר 4"/>
          <p:cNvCxnSpPr/>
          <p:nvPr/>
        </p:nvCxnSpPr>
        <p:spPr>
          <a:xfrm>
            <a:off x="4371975" y="885313"/>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3"/>
          <a:stretch>
            <a:fillRect/>
          </a:stretch>
        </p:blipFill>
        <p:spPr>
          <a:xfrm>
            <a:off x="0" y="0"/>
            <a:ext cx="1815087" cy="921313"/>
          </a:xfrm>
          <a:prstGeom prst="rect">
            <a:avLst/>
          </a:prstGeom>
        </p:spPr>
      </p:pic>
      <p:pic>
        <p:nvPicPr>
          <p:cNvPr id="6" name="תמונה 5"/>
          <p:cNvPicPr>
            <a:picLocks noChangeAspect="1"/>
          </p:cNvPicPr>
          <p:nvPr/>
        </p:nvPicPr>
        <p:blipFill>
          <a:blip r:embed="rId4"/>
          <a:stretch>
            <a:fillRect/>
          </a:stretch>
        </p:blipFill>
        <p:spPr>
          <a:xfrm>
            <a:off x="10653138" y="226500"/>
            <a:ext cx="1309451" cy="731920"/>
          </a:xfrm>
          <a:prstGeom prst="rect">
            <a:avLst/>
          </a:prstGeom>
        </p:spPr>
      </p:pic>
      <p:pic>
        <p:nvPicPr>
          <p:cNvPr id="7" name="תמונה 6"/>
          <p:cNvPicPr>
            <a:picLocks noChangeAspect="1"/>
          </p:cNvPicPr>
          <p:nvPr/>
        </p:nvPicPr>
        <p:blipFill>
          <a:blip r:embed="rId5"/>
          <a:stretch>
            <a:fillRect/>
          </a:stretch>
        </p:blipFill>
        <p:spPr>
          <a:xfrm>
            <a:off x="8664105" y="1843733"/>
            <a:ext cx="3512490" cy="3545317"/>
          </a:xfrm>
          <a:prstGeom prst="rect">
            <a:avLst/>
          </a:prstGeom>
        </p:spPr>
      </p:pic>
      <p:sp>
        <p:nvSpPr>
          <p:cNvPr id="8" name="סוגר מסולסל שמאלי 7"/>
          <p:cNvSpPr/>
          <p:nvPr/>
        </p:nvSpPr>
        <p:spPr>
          <a:xfrm>
            <a:off x="8648700" y="4218039"/>
            <a:ext cx="142813" cy="597309"/>
          </a:xfrm>
          <a:prstGeom prst="leftBrace">
            <a:avLst/>
          </a:prstGeom>
          <a:solidFill>
            <a:srgbClr val="FFFF00"/>
          </a:solidFill>
          <a:ln w="28575"/>
        </p:spPr>
        <p:style>
          <a:lnRef idx="1">
            <a:schemeClr val="accent1"/>
          </a:lnRef>
          <a:fillRef idx="0">
            <a:schemeClr val="accent1"/>
          </a:fillRef>
          <a:effectRef idx="0">
            <a:schemeClr val="accent1"/>
          </a:effectRef>
          <a:fontRef idx="minor">
            <a:schemeClr val="tx1"/>
          </a:fontRef>
        </p:style>
        <p:txBody>
          <a:bodyPr rtlCol="1" anchor="ctr"/>
          <a:lstStyle/>
          <a:p>
            <a:pPr algn="ctr"/>
            <a:endParaRPr lang="he-IL" dirty="0"/>
          </a:p>
        </p:txBody>
      </p:sp>
      <p:sp>
        <p:nvSpPr>
          <p:cNvPr id="11" name="סוגר מסולסל שמאלי 10"/>
          <p:cNvSpPr/>
          <p:nvPr/>
        </p:nvSpPr>
        <p:spPr>
          <a:xfrm>
            <a:off x="8648700" y="3141520"/>
            <a:ext cx="142813" cy="1017525"/>
          </a:xfrm>
          <a:prstGeom prst="leftBrace">
            <a:avLst/>
          </a:prstGeom>
          <a:solidFill>
            <a:srgbClr val="FFFF00"/>
          </a:solidFill>
          <a:ln w="28575"/>
        </p:spPr>
        <p:style>
          <a:lnRef idx="1">
            <a:schemeClr val="accent1"/>
          </a:lnRef>
          <a:fillRef idx="0">
            <a:schemeClr val="accent1"/>
          </a:fillRef>
          <a:effectRef idx="0">
            <a:schemeClr val="accent1"/>
          </a:effectRef>
          <a:fontRef idx="minor">
            <a:schemeClr val="tx1"/>
          </a:fontRef>
        </p:style>
        <p:txBody>
          <a:bodyPr rtlCol="1" anchor="ctr"/>
          <a:lstStyle/>
          <a:p>
            <a:pPr algn="ctr"/>
            <a:endParaRPr lang="he-IL" dirty="0"/>
          </a:p>
        </p:txBody>
      </p:sp>
      <p:cxnSp>
        <p:nvCxnSpPr>
          <p:cNvPr id="23" name="מחבר מרפקי 22"/>
          <p:cNvCxnSpPr/>
          <p:nvPr/>
        </p:nvCxnSpPr>
        <p:spPr>
          <a:xfrm flipV="1">
            <a:off x="4539916" y="4516693"/>
            <a:ext cx="3930316" cy="600739"/>
          </a:xfrm>
          <a:prstGeom prst="bentConnector3">
            <a:avLst>
              <a:gd name="adj1" fmla="val 75306"/>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6" name="מחבר מרפקי 25"/>
          <p:cNvCxnSpPr/>
          <p:nvPr/>
        </p:nvCxnSpPr>
        <p:spPr>
          <a:xfrm flipV="1">
            <a:off x="4507832" y="3650282"/>
            <a:ext cx="3970690" cy="1996539"/>
          </a:xfrm>
          <a:prstGeom prst="bentConnector3">
            <a:avLst>
              <a:gd name="adj1" fmla="val 84214"/>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מציין מיקום של מספר שקופית 3"/>
          <p:cNvSpPr>
            <a:spLocks noGrp="1"/>
          </p:cNvSpPr>
          <p:nvPr>
            <p:ph type="sldNum" sz="quarter" idx="12"/>
          </p:nvPr>
        </p:nvSpPr>
        <p:spPr/>
        <p:txBody>
          <a:bodyPr/>
          <a:lstStyle/>
          <a:p>
            <a:fld id="{01DBEB0F-C1FC-4073-8EDD-9FBE7D64F643}" type="slidenum">
              <a:rPr lang="he-IL" smtClean="0"/>
              <a:t>4</a:t>
            </a:fld>
            <a:endParaRPr lang="he-IL"/>
          </a:p>
        </p:txBody>
      </p:sp>
    </p:spTree>
    <p:extLst>
      <p:ext uri="{BB962C8B-B14F-4D97-AF65-F5344CB8AC3E}">
        <p14:creationId xmlns:p14="http://schemas.microsoft.com/office/powerpoint/2010/main" val="6043049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par>
                                <p:cTn id="15" presetID="53" presetClass="entr" presetSubtype="16" fill="hold" nodeType="with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p:cTn id="17" dur="500" fill="hold"/>
                                        <p:tgtEl>
                                          <p:spTgt spid="26"/>
                                        </p:tgtEl>
                                        <p:attrNameLst>
                                          <p:attrName>ppt_w</p:attrName>
                                        </p:attrNameLst>
                                      </p:cBhvr>
                                      <p:tavLst>
                                        <p:tav tm="0">
                                          <p:val>
                                            <p:fltVal val="0"/>
                                          </p:val>
                                        </p:tav>
                                        <p:tav tm="100000">
                                          <p:val>
                                            <p:strVal val="#ppt_w"/>
                                          </p:val>
                                        </p:tav>
                                      </p:tavLst>
                                    </p:anim>
                                    <p:anim calcmode="lin" valueType="num">
                                      <p:cBhvr>
                                        <p:cTn id="18" dur="500" fill="hold"/>
                                        <p:tgtEl>
                                          <p:spTgt spid="26"/>
                                        </p:tgtEl>
                                        <p:attrNameLst>
                                          <p:attrName>ppt_h</p:attrName>
                                        </p:attrNameLst>
                                      </p:cBhvr>
                                      <p:tavLst>
                                        <p:tav tm="0">
                                          <p:val>
                                            <p:fltVal val="0"/>
                                          </p:val>
                                        </p:tav>
                                        <p:tav tm="100000">
                                          <p:val>
                                            <p:strVal val="#ppt_h"/>
                                          </p:val>
                                        </p:tav>
                                      </p:tavLst>
                                    </p:anim>
                                    <p:animEffect transition="in" filter="fade">
                                      <p:cBhvr>
                                        <p:cTn id="19" dur="500"/>
                                        <p:tgtEl>
                                          <p:spTgt spid="26"/>
                                        </p:tgtEl>
                                      </p:cBhvr>
                                    </p:animEffect>
                                  </p:childTnLst>
                                </p:cTn>
                              </p:par>
                              <p:par>
                                <p:cTn id="20" presetID="53" presetClass="entr" presetSubtype="16"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 calcmode="lin" valueType="num">
                                      <p:cBhvr>
                                        <p:cTn id="22" dur="500" fill="hold"/>
                                        <p:tgtEl>
                                          <p:spTgt spid="23"/>
                                        </p:tgtEl>
                                        <p:attrNameLst>
                                          <p:attrName>ppt_w</p:attrName>
                                        </p:attrNameLst>
                                      </p:cBhvr>
                                      <p:tavLst>
                                        <p:tav tm="0">
                                          <p:val>
                                            <p:fltVal val="0"/>
                                          </p:val>
                                        </p:tav>
                                        <p:tav tm="100000">
                                          <p:val>
                                            <p:strVal val="#ppt_w"/>
                                          </p:val>
                                        </p:tav>
                                      </p:tavLst>
                                    </p:anim>
                                    <p:anim calcmode="lin" valueType="num">
                                      <p:cBhvr>
                                        <p:cTn id="23" dur="500" fill="hold"/>
                                        <p:tgtEl>
                                          <p:spTgt spid="23"/>
                                        </p:tgtEl>
                                        <p:attrNameLst>
                                          <p:attrName>ppt_h</p:attrName>
                                        </p:attrNameLst>
                                      </p:cBhvr>
                                      <p:tavLst>
                                        <p:tav tm="0">
                                          <p:val>
                                            <p:fltVal val="0"/>
                                          </p:val>
                                        </p:tav>
                                        <p:tav tm="100000">
                                          <p:val>
                                            <p:strVal val="#ppt_h"/>
                                          </p:val>
                                        </p:tav>
                                      </p:tavLst>
                                    </p:anim>
                                    <p:animEffect transition="in" filter="fade">
                                      <p:cBhvr>
                                        <p:cTn id="24"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1"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2047875" y="226500"/>
            <a:ext cx="8372475" cy="658813"/>
          </a:xfrm>
        </p:spPr>
        <p:txBody>
          <a:bodyPr>
            <a:normAutofit/>
          </a:bodyPr>
          <a:lstStyle/>
          <a:p>
            <a:pPr algn="ctr" rtl="0"/>
            <a:r>
              <a:rPr lang="en-US" sz="4000" b="1" dirty="0" smtClean="0"/>
              <a:t>Hall B : EG2 run period</a:t>
            </a:r>
            <a:endParaRPr lang="he-IL" sz="4000" b="1" dirty="0"/>
          </a:p>
        </p:txBody>
      </p:sp>
      <p:sp>
        <p:nvSpPr>
          <p:cNvPr id="3" name="מציין מיקום תוכן 2"/>
          <p:cNvSpPr>
            <a:spLocks noGrp="1"/>
          </p:cNvSpPr>
          <p:nvPr>
            <p:ph idx="1"/>
          </p:nvPr>
        </p:nvSpPr>
        <p:spPr>
          <a:xfrm>
            <a:off x="0" y="885313"/>
            <a:ext cx="12192000" cy="6163187"/>
          </a:xfrm>
        </p:spPr>
        <p:txBody>
          <a:bodyPr>
            <a:normAutofit/>
          </a:bodyPr>
          <a:lstStyle/>
          <a:p>
            <a:pPr algn="l" rtl="0">
              <a:lnSpc>
                <a:spcPct val="100000"/>
              </a:lnSpc>
            </a:pPr>
            <a:endParaRPr lang="en-US" dirty="0" smtClean="0"/>
          </a:p>
          <a:p>
            <a:pPr algn="l" rtl="0">
              <a:lnSpc>
                <a:spcPct val="100000"/>
              </a:lnSpc>
            </a:pPr>
            <a:r>
              <a:rPr lang="en-US" dirty="0" smtClean="0"/>
              <a:t>Data collected during 2004 .</a:t>
            </a:r>
          </a:p>
          <a:p>
            <a:pPr algn="l" rtl="0">
              <a:lnSpc>
                <a:spcPct val="100000"/>
              </a:lnSpc>
            </a:pPr>
            <a:endParaRPr lang="en-US" dirty="0" smtClean="0"/>
          </a:p>
          <a:p>
            <a:pPr algn="l" rtl="0">
              <a:lnSpc>
                <a:spcPct val="100000"/>
              </a:lnSpc>
            </a:pPr>
            <a:r>
              <a:rPr lang="en-US" dirty="0" smtClean="0"/>
              <a:t>Two Targets Simultaneously : </a:t>
            </a:r>
          </a:p>
          <a:p>
            <a:pPr lvl="1" algn="l" rtl="0">
              <a:lnSpc>
                <a:spcPct val="100000"/>
              </a:lnSpc>
            </a:pPr>
            <a:r>
              <a:rPr lang="en-US" dirty="0" smtClean="0"/>
              <a:t>Cryogenic liquid target (hydrogen and</a:t>
            </a:r>
          </a:p>
          <a:p>
            <a:pPr marL="457200" lvl="1" indent="0" algn="l" rtl="0">
              <a:lnSpc>
                <a:spcPct val="100000"/>
              </a:lnSpc>
              <a:buNone/>
            </a:pPr>
            <a:r>
              <a:rPr lang="en-US" dirty="0"/>
              <a:t> </a:t>
            </a:r>
            <a:r>
              <a:rPr lang="en-US" dirty="0" smtClean="0"/>
              <a:t> deuterium)</a:t>
            </a:r>
          </a:p>
          <a:p>
            <a:pPr lvl="1" algn="l" rtl="0">
              <a:lnSpc>
                <a:spcPct val="100000"/>
              </a:lnSpc>
            </a:pPr>
            <a:r>
              <a:rPr lang="en-US" dirty="0" smtClean="0"/>
              <a:t>Changing Solid Target : Fe , C , Al , </a:t>
            </a:r>
            <a:r>
              <a:rPr lang="en-US" dirty="0" err="1" smtClean="0"/>
              <a:t>Pb</a:t>
            </a:r>
            <a:r>
              <a:rPr lang="en-US" dirty="0" smtClean="0"/>
              <a:t> , </a:t>
            </a:r>
            <a:r>
              <a:rPr lang="en-US" dirty="0" err="1" smtClean="0"/>
              <a:t>Sn</a:t>
            </a:r>
            <a:r>
              <a:rPr lang="en-US" dirty="0" smtClean="0"/>
              <a:t>.</a:t>
            </a:r>
          </a:p>
          <a:p>
            <a:pPr marL="457200" lvl="1" indent="0" algn="l" rtl="0">
              <a:lnSpc>
                <a:spcPct val="100000"/>
              </a:lnSpc>
              <a:buNone/>
            </a:pPr>
            <a:endParaRPr lang="en-US" dirty="0"/>
          </a:p>
          <a:p>
            <a:pPr marL="457200" lvl="1" indent="0" algn="l" rtl="0">
              <a:lnSpc>
                <a:spcPct val="100000"/>
              </a:lnSpc>
              <a:buNone/>
            </a:pPr>
            <a:endParaRPr lang="en-US" dirty="0" smtClean="0"/>
          </a:p>
          <a:p>
            <a:pPr algn="l" rtl="0">
              <a:lnSpc>
                <a:spcPct val="100000"/>
              </a:lnSpc>
            </a:pPr>
            <a:r>
              <a:rPr lang="en-US" dirty="0" smtClean="0"/>
              <a:t>5.015 </a:t>
            </a:r>
            <a:r>
              <a:rPr lang="en-US" dirty="0" err="1" smtClean="0"/>
              <a:t>GeV</a:t>
            </a:r>
            <a:r>
              <a:rPr lang="en-US" dirty="0"/>
              <a:t> </a:t>
            </a:r>
            <a:r>
              <a:rPr lang="en-US" dirty="0" smtClean="0"/>
              <a:t>electron beam.</a:t>
            </a:r>
            <a:endParaRPr lang="en-US" dirty="0"/>
          </a:p>
          <a:p>
            <a:pPr algn="l" rtl="0">
              <a:lnSpc>
                <a:spcPct val="100000"/>
              </a:lnSpc>
            </a:pPr>
            <a:endParaRPr lang="en-US" dirty="0" smtClean="0"/>
          </a:p>
          <a:p>
            <a:pPr algn="l" rtl="0">
              <a:lnSpc>
                <a:spcPct val="100000"/>
              </a:lnSpc>
            </a:pPr>
            <a:endParaRPr lang="en-US" dirty="0" smtClean="0"/>
          </a:p>
        </p:txBody>
      </p:sp>
      <p:cxnSp>
        <p:nvCxnSpPr>
          <p:cNvPr id="5" name="מחבר ישר 4"/>
          <p:cNvCxnSpPr/>
          <p:nvPr/>
        </p:nvCxnSpPr>
        <p:spPr>
          <a:xfrm>
            <a:off x="4371975" y="885313"/>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3"/>
          <a:stretch>
            <a:fillRect/>
          </a:stretch>
        </p:blipFill>
        <p:spPr>
          <a:xfrm>
            <a:off x="0" y="0"/>
            <a:ext cx="1815087" cy="921313"/>
          </a:xfrm>
          <a:prstGeom prst="rect">
            <a:avLst/>
          </a:prstGeom>
        </p:spPr>
      </p:pic>
      <p:pic>
        <p:nvPicPr>
          <p:cNvPr id="10" name="תמונה 9"/>
          <p:cNvPicPr>
            <a:picLocks noChangeAspect="1"/>
          </p:cNvPicPr>
          <p:nvPr/>
        </p:nvPicPr>
        <p:blipFill>
          <a:blip r:embed="rId4"/>
          <a:stretch>
            <a:fillRect/>
          </a:stretch>
        </p:blipFill>
        <p:spPr>
          <a:xfrm>
            <a:off x="9785708" y="226500"/>
            <a:ext cx="1944329" cy="1053306"/>
          </a:xfrm>
          <a:prstGeom prst="rect">
            <a:avLst/>
          </a:prstGeom>
        </p:spPr>
      </p:pic>
      <p:pic>
        <p:nvPicPr>
          <p:cNvPr id="11" name="תמונה 10"/>
          <p:cNvPicPr>
            <a:picLocks noChangeAspect="1"/>
          </p:cNvPicPr>
          <p:nvPr/>
        </p:nvPicPr>
        <p:blipFill>
          <a:blip r:embed="rId5"/>
          <a:stretch>
            <a:fillRect/>
          </a:stretch>
        </p:blipFill>
        <p:spPr>
          <a:xfrm>
            <a:off x="7023370" y="1580126"/>
            <a:ext cx="4551024" cy="4208746"/>
          </a:xfrm>
          <a:prstGeom prst="rect">
            <a:avLst/>
          </a:prstGeom>
        </p:spPr>
      </p:pic>
      <p:sp>
        <p:nvSpPr>
          <p:cNvPr id="7" name="מלבן 6"/>
          <p:cNvSpPr/>
          <p:nvPr/>
        </p:nvSpPr>
        <p:spPr>
          <a:xfrm>
            <a:off x="3716595" y="3966904"/>
            <a:ext cx="339212" cy="35437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2" name="מלבן 11"/>
          <p:cNvSpPr/>
          <p:nvPr/>
        </p:nvSpPr>
        <p:spPr>
          <a:xfrm>
            <a:off x="4180255" y="3966905"/>
            <a:ext cx="265462" cy="35437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3" name="מלבן 12"/>
          <p:cNvSpPr/>
          <p:nvPr/>
        </p:nvSpPr>
        <p:spPr>
          <a:xfrm>
            <a:off x="4562790" y="3966904"/>
            <a:ext cx="304177" cy="35437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4" name="מלבן 13"/>
          <p:cNvSpPr/>
          <p:nvPr/>
        </p:nvSpPr>
        <p:spPr>
          <a:xfrm>
            <a:off x="5023681" y="3966904"/>
            <a:ext cx="396351" cy="35437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6" name="מלבן 15"/>
          <p:cNvSpPr/>
          <p:nvPr/>
        </p:nvSpPr>
        <p:spPr>
          <a:xfrm>
            <a:off x="247351" y="5397630"/>
            <a:ext cx="873525" cy="35437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5" name="מלבן 14"/>
          <p:cNvSpPr/>
          <p:nvPr/>
        </p:nvSpPr>
        <p:spPr>
          <a:xfrm>
            <a:off x="560137" y="3507313"/>
            <a:ext cx="1487737" cy="354371"/>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4" name="מציין מיקום של מספר שקופית 3"/>
          <p:cNvSpPr>
            <a:spLocks noGrp="1"/>
          </p:cNvSpPr>
          <p:nvPr>
            <p:ph type="sldNum" sz="quarter" idx="12"/>
          </p:nvPr>
        </p:nvSpPr>
        <p:spPr/>
        <p:txBody>
          <a:bodyPr/>
          <a:lstStyle/>
          <a:p>
            <a:fld id="{01DBEB0F-C1FC-4073-8EDD-9FBE7D64F643}" type="slidenum">
              <a:rPr lang="he-IL" smtClean="0"/>
              <a:t>5</a:t>
            </a:fld>
            <a:endParaRPr lang="he-IL"/>
          </a:p>
        </p:txBody>
      </p:sp>
    </p:spTree>
    <p:extLst>
      <p:ext uri="{BB962C8B-B14F-4D97-AF65-F5344CB8AC3E}">
        <p14:creationId xmlns:p14="http://schemas.microsoft.com/office/powerpoint/2010/main" val="7568664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wipe(down)">
                                      <p:cBhvr>
                                        <p:cTn id="7" dur="500"/>
                                        <p:tgtEl>
                                          <p:spTgt spid="1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wipe(down)">
                                      <p:cBhvr>
                                        <p:cTn id="10" dur="500"/>
                                        <p:tgtEl>
                                          <p:spTgt spid="1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500"/>
                                        <p:tgtEl>
                                          <p:spTgt spid="12"/>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wipe(down)">
                                      <p:cBhvr>
                                        <p:cTn id="16" dur="500"/>
                                        <p:tgtEl>
                                          <p:spTgt spid="7"/>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wipe(down)">
                                      <p:cBhvr>
                                        <p:cTn id="19" dur="500"/>
                                        <p:tgtEl>
                                          <p:spTgt spid="16"/>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wipe(down)">
                                      <p:cBhvr>
                                        <p:cTn id="2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P spid="13" grpId="0" animBg="1"/>
      <p:bldP spid="14" grpId="0" animBg="1"/>
      <p:bldP spid="16" grpId="0" animBg="1"/>
      <p:bldP spid="1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2047875" y="226500"/>
            <a:ext cx="8372475" cy="658813"/>
          </a:xfrm>
        </p:spPr>
        <p:txBody>
          <a:bodyPr>
            <a:normAutofit fontScale="90000"/>
          </a:bodyPr>
          <a:lstStyle/>
          <a:p>
            <a:pPr algn="ctr" rtl="0"/>
            <a:r>
              <a:rPr lang="en-US" sz="4000" b="1" dirty="0" smtClean="0"/>
              <a:t>Neutron Extraction : Hall B Calibration</a:t>
            </a:r>
            <a:endParaRPr lang="he-IL" sz="4000" b="1" dirty="0"/>
          </a:p>
        </p:txBody>
      </p:sp>
      <p:sp>
        <p:nvSpPr>
          <p:cNvPr id="3" name="מציין מיקום תוכן 2"/>
          <p:cNvSpPr>
            <a:spLocks noGrp="1"/>
          </p:cNvSpPr>
          <p:nvPr>
            <p:ph idx="1"/>
          </p:nvPr>
        </p:nvSpPr>
        <p:spPr>
          <a:xfrm>
            <a:off x="0" y="885313"/>
            <a:ext cx="12192000" cy="6163187"/>
          </a:xfrm>
        </p:spPr>
        <p:txBody>
          <a:bodyPr/>
          <a:lstStyle/>
          <a:p>
            <a:pPr marL="0" indent="0" algn="l" rtl="0">
              <a:lnSpc>
                <a:spcPct val="100000"/>
              </a:lnSpc>
              <a:buNone/>
            </a:pPr>
            <a:endParaRPr lang="en-US" b="1" dirty="0" smtClean="0"/>
          </a:p>
          <a:p>
            <a:pPr algn="l" rtl="0">
              <a:lnSpc>
                <a:spcPct val="100000"/>
              </a:lnSpc>
            </a:pPr>
            <a:r>
              <a:rPr lang="en-US" b="1" dirty="0" smtClean="0"/>
              <a:t>Q : how to extract the EC precision and efficiency </a:t>
            </a:r>
            <a:r>
              <a:rPr lang="en-US" b="1" dirty="0"/>
              <a:t>for neutron detection ?</a:t>
            </a:r>
            <a:endParaRPr lang="en-US" b="1" dirty="0" smtClean="0"/>
          </a:p>
          <a:p>
            <a:pPr algn="l" rtl="0">
              <a:lnSpc>
                <a:spcPct val="100000"/>
              </a:lnSpc>
            </a:pPr>
            <a:endParaRPr lang="en-US" b="1" dirty="0"/>
          </a:p>
          <a:p>
            <a:pPr lvl="1" algn="l" rtl="0">
              <a:lnSpc>
                <a:spcPct val="100000"/>
              </a:lnSpc>
            </a:pPr>
            <a:endParaRPr lang="en-US" b="1" dirty="0"/>
          </a:p>
          <a:p>
            <a:pPr algn="l" rtl="0">
              <a:lnSpc>
                <a:spcPct val="100000"/>
              </a:lnSpc>
            </a:pPr>
            <a:endParaRPr lang="en-US" b="1" dirty="0" smtClean="0"/>
          </a:p>
          <a:p>
            <a:pPr algn="l" rtl="0">
              <a:lnSpc>
                <a:spcPct val="100000"/>
              </a:lnSpc>
            </a:pPr>
            <a:endParaRPr lang="en-US" dirty="0"/>
          </a:p>
          <a:p>
            <a:pPr algn="l" rtl="0">
              <a:lnSpc>
                <a:spcPct val="100000"/>
              </a:lnSpc>
            </a:pPr>
            <a:endParaRPr lang="en-US" dirty="0" smtClean="0"/>
          </a:p>
        </p:txBody>
      </p:sp>
      <p:cxnSp>
        <p:nvCxnSpPr>
          <p:cNvPr id="5" name="מחבר ישר 4"/>
          <p:cNvCxnSpPr/>
          <p:nvPr/>
        </p:nvCxnSpPr>
        <p:spPr>
          <a:xfrm>
            <a:off x="4371975" y="885313"/>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3"/>
          <a:stretch>
            <a:fillRect/>
          </a:stretch>
        </p:blipFill>
        <p:spPr>
          <a:xfrm>
            <a:off x="0" y="0"/>
            <a:ext cx="1815087" cy="921313"/>
          </a:xfrm>
          <a:prstGeom prst="rect">
            <a:avLst/>
          </a:prstGeom>
        </p:spPr>
      </p:pic>
      <p:pic>
        <p:nvPicPr>
          <p:cNvPr id="11" name="תמונה 10"/>
          <p:cNvPicPr>
            <a:picLocks noChangeAspect="1"/>
          </p:cNvPicPr>
          <p:nvPr/>
        </p:nvPicPr>
        <p:blipFill>
          <a:blip r:embed="rId4"/>
          <a:stretch>
            <a:fillRect/>
          </a:stretch>
        </p:blipFill>
        <p:spPr>
          <a:xfrm>
            <a:off x="10125075" y="113354"/>
            <a:ext cx="1790700" cy="1290796"/>
          </a:xfrm>
          <a:prstGeom prst="rect">
            <a:avLst/>
          </a:prstGeom>
        </p:spPr>
      </p:pic>
      <p:grpSp>
        <p:nvGrpSpPr>
          <p:cNvPr id="6" name="קבוצה 5"/>
          <p:cNvGrpSpPr/>
          <p:nvPr/>
        </p:nvGrpSpPr>
        <p:grpSpPr>
          <a:xfrm>
            <a:off x="2164647" y="2556555"/>
            <a:ext cx="5986030" cy="636150"/>
            <a:chOff x="2081644" y="2687461"/>
            <a:chExt cx="5747905" cy="636150"/>
          </a:xfrm>
        </p:grpSpPr>
        <p:sp>
          <p:nvSpPr>
            <p:cNvPr id="4" name="מלבן מעוגל 3"/>
            <p:cNvSpPr/>
            <p:nvPr/>
          </p:nvSpPr>
          <p:spPr>
            <a:xfrm>
              <a:off x="2081644" y="2687461"/>
              <a:ext cx="5747905" cy="63615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a:r>
                <a:rPr lang="he-IL" sz="2400" b="1" dirty="0" smtClean="0"/>
                <a:t>: </a:t>
              </a:r>
              <a:r>
                <a:rPr lang="en-US" sz="2400" b="1" dirty="0" smtClean="0"/>
                <a:t>E</a:t>
              </a:r>
              <a:r>
                <a:rPr lang="he-IL" sz="2400" b="1" dirty="0" smtClean="0"/>
                <a:t>xclusive  process</a:t>
              </a:r>
              <a:endParaRPr lang="he-IL" sz="2400" b="1" dirty="0"/>
            </a:p>
          </p:txBody>
        </p:sp>
        <mc:AlternateContent xmlns:mc="http://schemas.openxmlformats.org/markup-compatibility/2006" xmlns:a14="http://schemas.microsoft.com/office/drawing/2010/main">
          <mc:Choice Requires="a14">
            <p:sp>
              <p:nvSpPr>
                <p:cNvPr id="14" name="מלבן 13"/>
                <p:cNvSpPr/>
                <p:nvPr/>
              </p:nvSpPr>
              <p:spPr>
                <a:xfrm>
                  <a:off x="4526047" y="2743926"/>
                  <a:ext cx="3120855"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he-IL" sz="2800" i="1" smtClean="0">
                            <a:latin typeface="Cambria Math" panose="02040503050406030204" pitchFamily="18" charset="0"/>
                          </a:rPr>
                          <m:t>𝑒</m:t>
                        </m:r>
                        <m:r>
                          <a:rPr lang="he-IL" sz="2800" b="0" i="1" smtClean="0">
                            <a:latin typeface="Cambria Math" panose="02040503050406030204" pitchFamily="18" charset="0"/>
                          </a:rPr>
                          <m:t>+</m:t>
                        </m:r>
                        <m:r>
                          <a:rPr lang="he-IL" sz="2800" b="0" i="1" smtClean="0">
                            <a:latin typeface="Cambria Math" panose="02040503050406030204" pitchFamily="18" charset="0"/>
                          </a:rPr>
                          <m:t>𝑑</m:t>
                        </m:r>
                        <m:r>
                          <a:rPr lang="he-IL" sz="2800" i="0">
                            <a:latin typeface="Cambria Math" panose="02040503050406030204" pitchFamily="18" charset="0"/>
                          </a:rPr>
                          <m:t>→</m:t>
                        </m:r>
                        <m:r>
                          <a:rPr lang="he-IL" sz="2800" i="1">
                            <a:latin typeface="Cambria Math" panose="02040503050406030204" pitchFamily="18" charset="0"/>
                          </a:rPr>
                          <m:t>𝑒</m:t>
                        </m:r>
                        <m:r>
                          <a:rPr lang="he-IL" sz="2800" i="0">
                            <a:latin typeface="Cambria Math" panose="02040503050406030204" pitchFamily="18" charset="0"/>
                          </a:rPr>
                          <m:t>′</m:t>
                        </m:r>
                        <m:r>
                          <a:rPr lang="he-IL" sz="2800" i="1">
                            <a:latin typeface="Cambria Math" panose="02040503050406030204" pitchFamily="18" charset="0"/>
                          </a:rPr>
                          <m:t>𝑝</m:t>
                        </m:r>
                        <m:sSup>
                          <m:sSupPr>
                            <m:ctrlPr>
                              <a:rPr lang="he-IL" sz="2800" i="1">
                                <a:latin typeface="Cambria Math" panose="02040503050406030204" pitchFamily="18" charset="0"/>
                              </a:rPr>
                            </m:ctrlPr>
                          </m:sSupPr>
                          <m:e>
                            <m:r>
                              <a:rPr lang="he-IL" sz="2800" i="1">
                                <a:latin typeface="Cambria Math" panose="02040503050406030204" pitchFamily="18" charset="0"/>
                              </a:rPr>
                              <m:t>𝜋</m:t>
                            </m:r>
                          </m:e>
                          <m:sup>
                            <m:r>
                              <a:rPr lang="he-IL" sz="2800" i="0">
                                <a:latin typeface="Cambria Math" panose="02040503050406030204" pitchFamily="18" charset="0"/>
                              </a:rPr>
                              <m:t>+</m:t>
                            </m:r>
                          </m:sup>
                        </m:sSup>
                        <m:sSup>
                          <m:sSupPr>
                            <m:ctrlPr>
                              <a:rPr lang="he-IL" sz="2800" i="1">
                                <a:latin typeface="Cambria Math" panose="02040503050406030204" pitchFamily="18" charset="0"/>
                              </a:rPr>
                            </m:ctrlPr>
                          </m:sSupPr>
                          <m:e>
                            <m:r>
                              <a:rPr lang="he-IL" sz="2800" i="1">
                                <a:latin typeface="Cambria Math" panose="02040503050406030204" pitchFamily="18" charset="0"/>
                              </a:rPr>
                              <m:t>𝜋</m:t>
                            </m:r>
                          </m:e>
                          <m:sup>
                            <m:r>
                              <a:rPr lang="he-IL" sz="2800" i="0">
                                <a:latin typeface="Cambria Math" panose="02040503050406030204" pitchFamily="18" charset="0"/>
                              </a:rPr>
                              <m:t>−</m:t>
                            </m:r>
                          </m:sup>
                        </m:sSup>
                        <m:r>
                          <a:rPr lang="he-IL" sz="2800" i="1">
                            <a:latin typeface="Cambria Math" panose="02040503050406030204" pitchFamily="18" charset="0"/>
                          </a:rPr>
                          <m:t>𝑛</m:t>
                        </m:r>
                      </m:oMath>
                    </m:oMathPara>
                  </a14:m>
                  <a:endParaRPr lang="he-IL" sz="2800" dirty="0"/>
                </a:p>
              </p:txBody>
            </p:sp>
          </mc:Choice>
          <mc:Fallback xmlns="">
            <p:sp>
              <p:nvSpPr>
                <p:cNvPr id="14" name="מלבן 13"/>
                <p:cNvSpPr>
                  <a:spLocks noRot="1" noChangeAspect="1" noMove="1" noResize="1" noEditPoints="1" noAdjustHandles="1" noChangeArrowheads="1" noChangeShapeType="1" noTextEdit="1"/>
                </p:cNvSpPr>
                <p:nvPr/>
              </p:nvSpPr>
              <p:spPr>
                <a:xfrm>
                  <a:off x="4526047" y="2743926"/>
                  <a:ext cx="3120855" cy="523220"/>
                </a:xfrm>
                <a:prstGeom prst="rect">
                  <a:avLst/>
                </a:prstGeom>
                <a:blipFill rotWithShape="0">
                  <a:blip r:embed="rId5"/>
                  <a:stretch>
                    <a:fillRect/>
                  </a:stretch>
                </a:blipFill>
              </p:spPr>
              <p:txBody>
                <a:bodyPr/>
                <a:lstStyle/>
                <a:p>
                  <a:r>
                    <a:rPr lang="he-IL">
                      <a:noFill/>
                    </a:rPr>
                    <a:t> </a:t>
                  </a:r>
                </a:p>
              </p:txBody>
            </p:sp>
          </mc:Fallback>
        </mc:AlternateContent>
      </p:grpSp>
      <p:pic>
        <p:nvPicPr>
          <p:cNvPr id="3074" name="Picture 2" descr="http://cdn.fantasypros.com/wp-content/uploads/Accuracy.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443354" y="2115014"/>
            <a:ext cx="2358598" cy="1851892"/>
          </a:xfrm>
          <a:prstGeom prst="rect">
            <a:avLst/>
          </a:prstGeom>
          <a:noFill/>
          <a:extLst>
            <a:ext uri="{909E8E84-426E-40DD-AFC4-6F175D3DCCD1}">
              <a14:hiddenFill xmlns:a14="http://schemas.microsoft.com/office/drawing/2010/main">
                <a:solidFill>
                  <a:srgbClr val="FFFFFF"/>
                </a:solidFill>
              </a14:hiddenFill>
            </a:ext>
          </a:extLst>
        </p:spPr>
      </p:pic>
      <p:cxnSp>
        <p:nvCxnSpPr>
          <p:cNvPr id="8" name="מחבר ישר 7"/>
          <p:cNvCxnSpPr>
            <a:stCxn id="4" idx="2"/>
            <a:endCxn id="13" idx="0"/>
          </p:cNvCxnSpPr>
          <p:nvPr/>
        </p:nvCxnSpPr>
        <p:spPr>
          <a:xfrm>
            <a:off x="5157662" y="3192705"/>
            <a:ext cx="0" cy="407744"/>
          </a:xfrm>
          <a:prstGeom prst="line">
            <a:avLst/>
          </a:prstGeom>
        </p:spPr>
        <p:style>
          <a:lnRef idx="1">
            <a:schemeClr val="accent1"/>
          </a:lnRef>
          <a:fillRef idx="0">
            <a:schemeClr val="accent1"/>
          </a:fillRef>
          <a:effectRef idx="0">
            <a:schemeClr val="accent1"/>
          </a:effectRef>
          <a:fontRef idx="minor">
            <a:schemeClr val="tx1"/>
          </a:fontRef>
        </p:style>
      </p:cxnSp>
      <p:sp>
        <p:nvSpPr>
          <p:cNvPr id="13" name="אליפסה 12"/>
          <p:cNvSpPr/>
          <p:nvPr/>
        </p:nvSpPr>
        <p:spPr>
          <a:xfrm>
            <a:off x="3971674" y="3600449"/>
            <a:ext cx="2371976" cy="1193868"/>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t>O</a:t>
            </a:r>
            <a:r>
              <a:rPr lang="he-IL" b="1" dirty="0" smtClean="0"/>
              <a:t>ver  determination</a:t>
            </a:r>
            <a:endParaRPr lang="he-IL" b="1" dirty="0"/>
          </a:p>
        </p:txBody>
      </p:sp>
      <p:cxnSp>
        <p:nvCxnSpPr>
          <p:cNvPr id="27" name="מחבר ישר 26"/>
          <p:cNvCxnSpPr>
            <a:stCxn id="13" idx="3"/>
            <a:endCxn id="33" idx="0"/>
          </p:cNvCxnSpPr>
          <p:nvPr/>
        </p:nvCxnSpPr>
        <p:spPr>
          <a:xfrm flipH="1">
            <a:off x="2047875" y="4619479"/>
            <a:ext cx="2271167" cy="551749"/>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מחבר ישר 29"/>
          <p:cNvCxnSpPr>
            <a:stCxn id="38" idx="0"/>
            <a:endCxn id="13" idx="5"/>
          </p:cNvCxnSpPr>
          <p:nvPr/>
        </p:nvCxnSpPr>
        <p:spPr>
          <a:xfrm flipH="1" flipV="1">
            <a:off x="5996282" y="4619479"/>
            <a:ext cx="3145610" cy="560817"/>
          </a:xfrm>
          <a:prstGeom prst="line">
            <a:avLst/>
          </a:prstGeom>
        </p:spPr>
        <p:style>
          <a:lnRef idx="1">
            <a:schemeClr val="accent1"/>
          </a:lnRef>
          <a:fillRef idx="0">
            <a:schemeClr val="accent1"/>
          </a:fillRef>
          <a:effectRef idx="0">
            <a:schemeClr val="accent1"/>
          </a:effectRef>
          <a:fontRef idx="minor">
            <a:schemeClr val="tx1"/>
          </a:fontRef>
        </p:style>
      </p:cxnSp>
      <p:sp>
        <p:nvSpPr>
          <p:cNvPr id="33" name="מלבן מעוגל 32"/>
          <p:cNvSpPr/>
          <p:nvPr/>
        </p:nvSpPr>
        <p:spPr>
          <a:xfrm>
            <a:off x="1357312" y="5171228"/>
            <a:ext cx="1381125" cy="7719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r>
              <a:rPr lang="en-US" sz="3200" b="1" dirty="0" smtClean="0"/>
              <a:t>EC</a:t>
            </a:r>
            <a:endParaRPr lang="he-IL" sz="3200" b="1" dirty="0"/>
          </a:p>
        </p:txBody>
      </p:sp>
      <p:grpSp>
        <p:nvGrpSpPr>
          <p:cNvPr id="45" name="קבוצה 44"/>
          <p:cNvGrpSpPr/>
          <p:nvPr/>
        </p:nvGrpSpPr>
        <p:grpSpPr>
          <a:xfrm>
            <a:off x="6234112" y="5180296"/>
            <a:ext cx="5885941" cy="771959"/>
            <a:chOff x="6376441" y="5170745"/>
            <a:chExt cx="5606372" cy="771959"/>
          </a:xfrm>
        </p:grpSpPr>
        <p:sp>
          <p:nvSpPr>
            <p:cNvPr id="38" name="מלבן מעוגל 37"/>
            <p:cNvSpPr/>
            <p:nvPr/>
          </p:nvSpPr>
          <p:spPr>
            <a:xfrm>
              <a:off x="6376441" y="5170745"/>
              <a:ext cx="5539333" cy="77195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l" rtl="0"/>
              <a:r>
                <a:rPr lang="en-US" sz="3200" b="1" dirty="0" smtClean="0"/>
                <a:t>Reconstructed: </a:t>
              </a:r>
              <a:endParaRPr lang="he-IL" sz="3200" b="1" dirty="0"/>
            </a:p>
          </p:txBody>
        </p:sp>
        <mc:AlternateContent xmlns:mc="http://schemas.openxmlformats.org/markup-compatibility/2006" xmlns:a14="http://schemas.microsoft.com/office/drawing/2010/main">
          <mc:Choice Requires="a14">
            <p:sp>
              <p:nvSpPr>
                <p:cNvPr id="15" name="מלבן 14"/>
                <p:cNvSpPr/>
                <p:nvPr/>
              </p:nvSpPr>
              <p:spPr>
                <a:xfrm>
                  <a:off x="8859121" y="5295114"/>
                  <a:ext cx="3123692" cy="523220"/>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he-IL" sz="2800" i="1" smtClean="0">
                            <a:latin typeface="Cambria Math" panose="02040503050406030204" pitchFamily="18" charset="0"/>
                          </a:rPr>
                          <m:t>𝑒</m:t>
                        </m:r>
                        <m:r>
                          <a:rPr lang="he-IL" sz="2800" b="0" i="0" smtClean="0">
                            <a:latin typeface="Cambria Math" panose="02040503050406030204" pitchFamily="18" charset="0"/>
                          </a:rPr>
                          <m:t>+</m:t>
                        </m:r>
                        <m:r>
                          <m:rPr>
                            <m:sty m:val="p"/>
                          </m:rPr>
                          <a:rPr lang="he-IL" sz="2800" b="0" i="0" smtClean="0">
                            <a:latin typeface="Cambria Math" panose="02040503050406030204" pitchFamily="18" charset="0"/>
                          </a:rPr>
                          <m:t>d</m:t>
                        </m:r>
                        <m:r>
                          <a:rPr lang="he-IL" sz="2800" i="0">
                            <a:latin typeface="Cambria Math" panose="02040503050406030204" pitchFamily="18" charset="0"/>
                          </a:rPr>
                          <m:t>→</m:t>
                        </m:r>
                        <m:r>
                          <a:rPr lang="he-IL" sz="2800" i="1">
                            <a:latin typeface="Cambria Math" panose="02040503050406030204" pitchFamily="18" charset="0"/>
                          </a:rPr>
                          <m:t>𝑒</m:t>
                        </m:r>
                        <m:r>
                          <a:rPr lang="he-IL" sz="2800" i="0">
                            <a:latin typeface="Cambria Math" panose="02040503050406030204" pitchFamily="18" charset="0"/>
                          </a:rPr>
                          <m:t>′</m:t>
                        </m:r>
                        <m:r>
                          <a:rPr lang="he-IL" sz="2800" i="1">
                            <a:latin typeface="Cambria Math" panose="02040503050406030204" pitchFamily="18" charset="0"/>
                          </a:rPr>
                          <m:t>𝑝</m:t>
                        </m:r>
                        <m:sSup>
                          <m:sSupPr>
                            <m:ctrlPr>
                              <a:rPr lang="he-IL" sz="2800" i="1">
                                <a:latin typeface="Cambria Math" panose="02040503050406030204" pitchFamily="18" charset="0"/>
                              </a:rPr>
                            </m:ctrlPr>
                          </m:sSupPr>
                          <m:e>
                            <m:r>
                              <a:rPr lang="he-IL" sz="2800" i="1">
                                <a:latin typeface="Cambria Math" panose="02040503050406030204" pitchFamily="18" charset="0"/>
                              </a:rPr>
                              <m:t>𝜋</m:t>
                            </m:r>
                          </m:e>
                          <m:sup>
                            <m:r>
                              <a:rPr lang="he-IL" sz="2800" i="0">
                                <a:latin typeface="Cambria Math" panose="02040503050406030204" pitchFamily="18" charset="0"/>
                              </a:rPr>
                              <m:t>+</m:t>
                            </m:r>
                          </m:sup>
                        </m:sSup>
                        <m:sSup>
                          <m:sSupPr>
                            <m:ctrlPr>
                              <a:rPr lang="he-IL" sz="2800" i="1">
                                <a:latin typeface="Cambria Math" panose="02040503050406030204" pitchFamily="18" charset="0"/>
                              </a:rPr>
                            </m:ctrlPr>
                          </m:sSupPr>
                          <m:e>
                            <m:r>
                              <a:rPr lang="he-IL" sz="2800" i="1">
                                <a:latin typeface="Cambria Math" panose="02040503050406030204" pitchFamily="18" charset="0"/>
                              </a:rPr>
                              <m:t>𝜋</m:t>
                            </m:r>
                          </m:e>
                          <m:sup>
                            <m:r>
                              <a:rPr lang="he-IL" sz="2800" i="0">
                                <a:latin typeface="Cambria Math" panose="02040503050406030204" pitchFamily="18" charset="0"/>
                              </a:rPr>
                              <m:t>−</m:t>
                            </m:r>
                          </m:sup>
                        </m:sSup>
                        <m:r>
                          <a:rPr lang="he-IL" sz="2800" i="1">
                            <a:latin typeface="Cambria Math" panose="02040503050406030204" pitchFamily="18" charset="0"/>
                          </a:rPr>
                          <m:t>𝑋</m:t>
                        </m:r>
                      </m:oMath>
                    </m:oMathPara>
                  </a14:m>
                  <a:endParaRPr lang="he-IL" sz="2800" dirty="0"/>
                </a:p>
              </p:txBody>
            </p:sp>
          </mc:Choice>
          <mc:Fallback xmlns="">
            <p:sp>
              <p:nvSpPr>
                <p:cNvPr id="15" name="מלבן 14"/>
                <p:cNvSpPr>
                  <a:spLocks noRot="1" noChangeAspect="1" noMove="1" noResize="1" noEditPoints="1" noAdjustHandles="1" noChangeArrowheads="1" noChangeShapeType="1" noTextEdit="1"/>
                </p:cNvSpPr>
                <p:nvPr/>
              </p:nvSpPr>
              <p:spPr>
                <a:xfrm>
                  <a:off x="8859121" y="5295114"/>
                  <a:ext cx="3123692" cy="523220"/>
                </a:xfrm>
                <a:prstGeom prst="rect">
                  <a:avLst/>
                </a:prstGeom>
                <a:blipFill rotWithShape="0">
                  <a:blip r:embed="rId7"/>
                  <a:stretch>
                    <a:fillRect/>
                  </a:stretch>
                </a:blipFill>
              </p:spPr>
              <p:txBody>
                <a:bodyPr/>
                <a:lstStyle/>
                <a:p>
                  <a:r>
                    <a:rPr lang="he-IL">
                      <a:noFill/>
                    </a:rPr>
                    <a:t> </a:t>
                  </a:r>
                </a:p>
              </p:txBody>
            </p:sp>
          </mc:Fallback>
        </mc:AlternateContent>
      </p:grpSp>
      <p:sp>
        <p:nvSpPr>
          <p:cNvPr id="44" name="חץ ימינה 43"/>
          <p:cNvSpPr/>
          <p:nvPr/>
        </p:nvSpPr>
        <p:spPr>
          <a:xfrm>
            <a:off x="3118597" y="5306338"/>
            <a:ext cx="3057350" cy="47273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dirty="0" smtClean="0"/>
              <a:t>Compare To . . .</a:t>
            </a:r>
            <a:endParaRPr lang="he-IL" dirty="0"/>
          </a:p>
        </p:txBody>
      </p:sp>
      <p:sp>
        <p:nvSpPr>
          <p:cNvPr id="10" name="מציין מיקום של מספר שקופית 9"/>
          <p:cNvSpPr>
            <a:spLocks noGrp="1"/>
          </p:cNvSpPr>
          <p:nvPr>
            <p:ph type="sldNum" sz="quarter" idx="12"/>
          </p:nvPr>
        </p:nvSpPr>
        <p:spPr/>
        <p:txBody>
          <a:bodyPr/>
          <a:lstStyle/>
          <a:p>
            <a:fld id="{01DBEB0F-C1FC-4073-8EDD-9FBE7D64F643}" type="slidenum">
              <a:rPr lang="he-IL" smtClean="0"/>
              <a:t>6</a:t>
            </a:fld>
            <a:endParaRPr lang="he-IL"/>
          </a:p>
        </p:txBody>
      </p:sp>
    </p:spTree>
    <p:extLst>
      <p:ext uri="{BB962C8B-B14F-4D97-AF65-F5344CB8AC3E}">
        <p14:creationId xmlns:p14="http://schemas.microsoft.com/office/powerpoint/2010/main" val="13901475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fade">
                                      <p:cBhvr>
                                        <p:cTn id="13" dur="1000"/>
                                        <p:tgtEl>
                                          <p:spTgt spid="8"/>
                                        </p:tgtEl>
                                      </p:cBhvr>
                                    </p:animEffect>
                                    <p:anim calcmode="lin" valueType="num">
                                      <p:cBhvr>
                                        <p:cTn id="14" dur="1000" fill="hold"/>
                                        <p:tgtEl>
                                          <p:spTgt spid="8"/>
                                        </p:tgtEl>
                                        <p:attrNameLst>
                                          <p:attrName>ppt_x</p:attrName>
                                        </p:attrNameLst>
                                      </p:cBhvr>
                                      <p:tavLst>
                                        <p:tav tm="0">
                                          <p:val>
                                            <p:strVal val="#ppt_x"/>
                                          </p:val>
                                        </p:tav>
                                        <p:tav tm="100000">
                                          <p:val>
                                            <p:strVal val="#ppt_x"/>
                                          </p:val>
                                        </p:tav>
                                      </p:tavLst>
                                    </p:anim>
                                    <p:anim calcmode="lin" valueType="num">
                                      <p:cBhvr>
                                        <p:cTn id="15" dur="1000" fill="hold"/>
                                        <p:tgtEl>
                                          <p:spTgt spid="8"/>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fade">
                                      <p:cBhvr>
                                        <p:cTn id="25" dur="1000"/>
                                        <p:tgtEl>
                                          <p:spTgt spid="27"/>
                                        </p:tgtEl>
                                      </p:cBhvr>
                                    </p:animEffect>
                                    <p:anim calcmode="lin" valueType="num">
                                      <p:cBhvr>
                                        <p:cTn id="26" dur="1000" fill="hold"/>
                                        <p:tgtEl>
                                          <p:spTgt spid="27"/>
                                        </p:tgtEl>
                                        <p:attrNameLst>
                                          <p:attrName>ppt_x</p:attrName>
                                        </p:attrNameLst>
                                      </p:cBhvr>
                                      <p:tavLst>
                                        <p:tav tm="0">
                                          <p:val>
                                            <p:strVal val="#ppt_x"/>
                                          </p:val>
                                        </p:tav>
                                        <p:tav tm="100000">
                                          <p:val>
                                            <p:strVal val="#ppt_x"/>
                                          </p:val>
                                        </p:tav>
                                      </p:tavLst>
                                    </p:anim>
                                    <p:anim calcmode="lin" valueType="num">
                                      <p:cBhvr>
                                        <p:cTn id="27" dur="1000" fill="hold"/>
                                        <p:tgtEl>
                                          <p:spTgt spid="27"/>
                                        </p:tgtEl>
                                        <p:attrNameLst>
                                          <p:attrName>ppt_y</p:attrName>
                                        </p:attrNameLst>
                                      </p:cBhvr>
                                      <p:tavLst>
                                        <p:tav tm="0">
                                          <p:val>
                                            <p:strVal val="#ppt_y+.1"/>
                                          </p:val>
                                        </p:tav>
                                        <p:tav tm="100000">
                                          <p:val>
                                            <p:strVal val="#ppt_y"/>
                                          </p:val>
                                        </p:tav>
                                      </p:tavLst>
                                    </p:anim>
                                  </p:childTnLst>
                                </p:cTn>
                              </p:par>
                              <p:par>
                                <p:cTn id="28" presetID="42" presetClass="entr" presetSubtype="0" fill="hold" grpId="0" nodeType="withEffect">
                                  <p:stCondLst>
                                    <p:cond delay="0"/>
                                  </p:stCondLst>
                                  <p:childTnLst>
                                    <p:set>
                                      <p:cBhvr>
                                        <p:cTn id="29" dur="1" fill="hold">
                                          <p:stCondLst>
                                            <p:cond delay="0"/>
                                          </p:stCondLst>
                                        </p:cTn>
                                        <p:tgtEl>
                                          <p:spTgt spid="33"/>
                                        </p:tgtEl>
                                        <p:attrNameLst>
                                          <p:attrName>style.visibility</p:attrName>
                                        </p:attrNameLst>
                                      </p:cBhvr>
                                      <p:to>
                                        <p:strVal val="visible"/>
                                      </p:to>
                                    </p:set>
                                    <p:animEffect transition="in" filter="fade">
                                      <p:cBhvr>
                                        <p:cTn id="30" dur="1000"/>
                                        <p:tgtEl>
                                          <p:spTgt spid="33"/>
                                        </p:tgtEl>
                                      </p:cBhvr>
                                    </p:animEffect>
                                    <p:anim calcmode="lin" valueType="num">
                                      <p:cBhvr>
                                        <p:cTn id="31" dur="1000" fill="hold"/>
                                        <p:tgtEl>
                                          <p:spTgt spid="33"/>
                                        </p:tgtEl>
                                        <p:attrNameLst>
                                          <p:attrName>ppt_x</p:attrName>
                                        </p:attrNameLst>
                                      </p:cBhvr>
                                      <p:tavLst>
                                        <p:tav tm="0">
                                          <p:val>
                                            <p:strVal val="#ppt_x"/>
                                          </p:val>
                                        </p:tav>
                                        <p:tav tm="100000">
                                          <p:val>
                                            <p:strVal val="#ppt_x"/>
                                          </p:val>
                                        </p:tav>
                                      </p:tavLst>
                                    </p:anim>
                                    <p:anim calcmode="lin" valueType="num">
                                      <p:cBhvr>
                                        <p:cTn id="32" dur="1000" fill="hold"/>
                                        <p:tgtEl>
                                          <p:spTgt spid="33"/>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fade">
                                      <p:cBhvr>
                                        <p:cTn id="37" dur="1000"/>
                                        <p:tgtEl>
                                          <p:spTgt spid="45"/>
                                        </p:tgtEl>
                                      </p:cBhvr>
                                    </p:animEffect>
                                    <p:anim calcmode="lin" valueType="num">
                                      <p:cBhvr>
                                        <p:cTn id="38" dur="1000" fill="hold"/>
                                        <p:tgtEl>
                                          <p:spTgt spid="45"/>
                                        </p:tgtEl>
                                        <p:attrNameLst>
                                          <p:attrName>ppt_x</p:attrName>
                                        </p:attrNameLst>
                                      </p:cBhvr>
                                      <p:tavLst>
                                        <p:tav tm="0">
                                          <p:val>
                                            <p:strVal val="#ppt_x"/>
                                          </p:val>
                                        </p:tav>
                                        <p:tav tm="100000">
                                          <p:val>
                                            <p:strVal val="#ppt_x"/>
                                          </p:val>
                                        </p:tav>
                                      </p:tavLst>
                                    </p:anim>
                                    <p:anim calcmode="lin" valueType="num">
                                      <p:cBhvr>
                                        <p:cTn id="39" dur="1000" fill="hold"/>
                                        <p:tgtEl>
                                          <p:spTgt spid="45"/>
                                        </p:tgtEl>
                                        <p:attrNameLst>
                                          <p:attrName>ppt_y</p:attrName>
                                        </p:attrNameLst>
                                      </p:cBhvr>
                                      <p:tavLst>
                                        <p:tav tm="0">
                                          <p:val>
                                            <p:strVal val="#ppt_y+.1"/>
                                          </p:val>
                                        </p:tav>
                                        <p:tav tm="100000">
                                          <p:val>
                                            <p:strVal val="#ppt_y"/>
                                          </p:val>
                                        </p:tav>
                                      </p:tavLst>
                                    </p:anim>
                                  </p:childTnLst>
                                </p:cTn>
                              </p:par>
                              <p:par>
                                <p:cTn id="40" presetID="42" presetClass="entr" presetSubtype="0" fill="hold" nodeType="with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fade">
                                      <p:cBhvr>
                                        <p:cTn id="42" dur="1000"/>
                                        <p:tgtEl>
                                          <p:spTgt spid="30"/>
                                        </p:tgtEl>
                                      </p:cBhvr>
                                    </p:animEffect>
                                    <p:anim calcmode="lin" valueType="num">
                                      <p:cBhvr>
                                        <p:cTn id="43" dur="1000" fill="hold"/>
                                        <p:tgtEl>
                                          <p:spTgt spid="30"/>
                                        </p:tgtEl>
                                        <p:attrNameLst>
                                          <p:attrName>ppt_x</p:attrName>
                                        </p:attrNameLst>
                                      </p:cBhvr>
                                      <p:tavLst>
                                        <p:tav tm="0">
                                          <p:val>
                                            <p:strVal val="#ppt_x"/>
                                          </p:val>
                                        </p:tav>
                                        <p:tav tm="100000">
                                          <p:val>
                                            <p:strVal val="#ppt_x"/>
                                          </p:val>
                                        </p:tav>
                                      </p:tavLst>
                                    </p:anim>
                                    <p:anim calcmode="lin" valueType="num">
                                      <p:cBhvr>
                                        <p:cTn id="44"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grpId="0" nodeType="clickEffect">
                                  <p:stCondLst>
                                    <p:cond delay="0"/>
                                  </p:stCondLst>
                                  <p:childTnLst>
                                    <p:set>
                                      <p:cBhvr>
                                        <p:cTn id="48" dur="1" fill="hold">
                                          <p:stCondLst>
                                            <p:cond delay="0"/>
                                          </p:stCondLst>
                                        </p:cTn>
                                        <p:tgtEl>
                                          <p:spTgt spid="44"/>
                                        </p:tgtEl>
                                        <p:attrNameLst>
                                          <p:attrName>style.visibility</p:attrName>
                                        </p:attrNameLst>
                                      </p:cBhvr>
                                      <p:to>
                                        <p:strVal val="visible"/>
                                      </p:to>
                                    </p:set>
                                    <p:animEffect transition="in" filter="fade">
                                      <p:cBhvr>
                                        <p:cTn id="49" dur="1000"/>
                                        <p:tgtEl>
                                          <p:spTgt spid="44"/>
                                        </p:tgtEl>
                                      </p:cBhvr>
                                    </p:animEffect>
                                    <p:anim calcmode="lin" valueType="num">
                                      <p:cBhvr>
                                        <p:cTn id="50" dur="1000" fill="hold"/>
                                        <p:tgtEl>
                                          <p:spTgt spid="44"/>
                                        </p:tgtEl>
                                        <p:attrNameLst>
                                          <p:attrName>ppt_x</p:attrName>
                                        </p:attrNameLst>
                                      </p:cBhvr>
                                      <p:tavLst>
                                        <p:tav tm="0">
                                          <p:val>
                                            <p:strVal val="#ppt_x"/>
                                          </p:val>
                                        </p:tav>
                                        <p:tav tm="100000">
                                          <p:val>
                                            <p:strVal val="#ppt_x"/>
                                          </p:val>
                                        </p:tav>
                                      </p:tavLst>
                                    </p:anim>
                                    <p:anim calcmode="lin" valueType="num">
                                      <p:cBhvr>
                                        <p:cTn id="51"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33" grpId="0" animBg="1"/>
      <p:bldP spid="4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תמונה 26"/>
          <p:cNvPicPr/>
          <p:nvPr/>
        </p:nvPicPr>
        <p:blipFill>
          <a:blip r:embed="rId3">
            <a:extLst>
              <a:ext uri="{28A0092B-C50C-407E-A947-70E740481C1C}">
                <a14:useLocalDpi xmlns:a14="http://schemas.microsoft.com/office/drawing/2010/main" val="0"/>
              </a:ext>
            </a:extLst>
          </a:blip>
          <a:srcRect/>
          <a:stretch>
            <a:fillRect/>
          </a:stretch>
        </p:blipFill>
        <p:spPr bwMode="auto">
          <a:xfrm>
            <a:off x="7353116" y="2755370"/>
            <a:ext cx="4657907" cy="2975088"/>
          </a:xfrm>
          <a:prstGeom prst="rect">
            <a:avLst/>
          </a:prstGeom>
          <a:noFill/>
          <a:ln>
            <a:noFill/>
          </a:ln>
        </p:spPr>
      </p:pic>
      <p:sp>
        <p:nvSpPr>
          <p:cNvPr id="2" name="כותרת 1"/>
          <p:cNvSpPr>
            <a:spLocks noGrp="1"/>
          </p:cNvSpPr>
          <p:nvPr>
            <p:ph type="title"/>
          </p:nvPr>
        </p:nvSpPr>
        <p:spPr>
          <a:xfrm>
            <a:off x="1752597" y="178449"/>
            <a:ext cx="8372475" cy="658813"/>
          </a:xfrm>
        </p:spPr>
        <p:txBody>
          <a:bodyPr>
            <a:normAutofit/>
          </a:bodyPr>
          <a:lstStyle/>
          <a:p>
            <a:pPr algn="ctr" rtl="0"/>
            <a:r>
              <a:rPr lang="en-US" sz="4000" b="1" dirty="0" smtClean="0"/>
              <a:t>Neutron Extraction : Event Selection</a:t>
            </a:r>
            <a:endParaRPr lang="he-IL" sz="4000" b="1" dirty="0"/>
          </a:p>
        </p:txBody>
      </p:sp>
      <p:sp>
        <p:nvSpPr>
          <p:cNvPr id="3" name="מציין מיקום תוכן 2"/>
          <p:cNvSpPr>
            <a:spLocks noGrp="1"/>
          </p:cNvSpPr>
          <p:nvPr>
            <p:ph idx="1"/>
          </p:nvPr>
        </p:nvSpPr>
        <p:spPr>
          <a:xfrm>
            <a:off x="-6965" y="885313"/>
            <a:ext cx="12192000" cy="6163187"/>
          </a:xfrm>
        </p:spPr>
        <p:txBody>
          <a:bodyPr/>
          <a:lstStyle/>
          <a:p>
            <a:pPr algn="l" rtl="0">
              <a:lnSpc>
                <a:spcPct val="100000"/>
              </a:lnSpc>
            </a:pPr>
            <a:endParaRPr lang="he-IL" dirty="0" smtClean="0"/>
          </a:p>
          <a:p>
            <a:pPr algn="l" rtl="0">
              <a:lnSpc>
                <a:spcPct val="100000"/>
              </a:lnSpc>
            </a:pPr>
            <a:r>
              <a:rPr lang="en-US" dirty="0" smtClean="0"/>
              <a:t>Objective : identify                       events in which X is an neutron as oppose to other background event.</a:t>
            </a:r>
          </a:p>
          <a:p>
            <a:pPr marL="0" indent="0" algn="l" rtl="0">
              <a:lnSpc>
                <a:spcPct val="100000"/>
              </a:lnSpc>
              <a:buNone/>
            </a:pPr>
            <a:r>
              <a:rPr lang="en-US" dirty="0" smtClean="0"/>
              <a:t>			</a:t>
            </a:r>
          </a:p>
          <a:p>
            <a:pPr algn="l" rtl="0">
              <a:lnSpc>
                <a:spcPct val="100000"/>
              </a:lnSpc>
            </a:pPr>
            <a:endParaRPr lang="en-US" dirty="0"/>
          </a:p>
          <a:p>
            <a:pPr algn="l" rtl="0">
              <a:lnSpc>
                <a:spcPct val="100000"/>
              </a:lnSpc>
            </a:pPr>
            <a:endParaRPr lang="en-US" dirty="0" smtClean="0"/>
          </a:p>
          <a:p>
            <a:pPr algn="l" rtl="0">
              <a:lnSpc>
                <a:spcPct val="100000"/>
              </a:lnSpc>
            </a:pPr>
            <a:endParaRPr lang="en-US" dirty="0" smtClean="0"/>
          </a:p>
        </p:txBody>
      </p:sp>
      <p:cxnSp>
        <p:nvCxnSpPr>
          <p:cNvPr id="5" name="מחבר ישר 4"/>
          <p:cNvCxnSpPr/>
          <p:nvPr/>
        </p:nvCxnSpPr>
        <p:spPr>
          <a:xfrm>
            <a:off x="4371975" y="885313"/>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4"/>
          <a:stretch>
            <a:fillRect/>
          </a:stretch>
        </p:blipFill>
        <p:spPr>
          <a:xfrm>
            <a:off x="0" y="0"/>
            <a:ext cx="1815087" cy="921313"/>
          </a:xfrm>
          <a:prstGeom prst="rect">
            <a:avLst/>
          </a:prstGeom>
        </p:spPr>
      </p:pic>
      <p:sp>
        <p:nvSpPr>
          <p:cNvPr id="10" name="Rectangle 8"/>
          <p:cNvSpPr>
            <a:spLocks noChangeArrowheads="1"/>
          </p:cNvSpPr>
          <p:nvPr/>
        </p:nvSpPr>
        <p:spPr bwMode="auto">
          <a:xfrm flipV="1">
            <a:off x="1572126" y="2652500"/>
            <a:ext cx="123248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Identify </a:t>
            </a:r>
            <a:endParaRPr kumimoji="0" lang="en-US" sz="1800" b="0" i="0" u="none" strike="noStrike" cap="none" normalizeH="0" baseline="0" smtClean="0">
              <a:ln>
                <a:noFill/>
              </a:ln>
              <a:solidFill>
                <a:schemeClr val="tx1"/>
              </a:solidFill>
              <a:effectLst/>
              <a:latin typeface="Arial" panose="020B0604020202020204" pitchFamily="34" charset="0"/>
            </a:endParaRPr>
          </a:p>
        </p:txBody>
      </p:sp>
      <mc:AlternateContent xmlns:mc="http://schemas.openxmlformats.org/markup-compatibility/2006" xmlns:a14="http://schemas.microsoft.com/office/drawing/2010/main">
        <mc:Choice Requires="a14">
          <p:sp>
            <p:nvSpPr>
              <p:cNvPr id="13" name="מלבן 12"/>
              <p:cNvSpPr/>
              <p:nvPr/>
            </p:nvSpPr>
            <p:spPr>
              <a:xfrm>
                <a:off x="2930470" y="1556710"/>
                <a:ext cx="1963795" cy="36933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r>
                        <a:rPr lang="he-IL" i="1" smtClean="0">
                          <a:latin typeface="Cambria Math" panose="02040503050406030204" pitchFamily="18" charset="0"/>
                        </a:rPr>
                        <m:t>𝑒</m:t>
                      </m:r>
                      <m:r>
                        <a:rPr lang="he-IL" i="0">
                          <a:latin typeface="Cambria Math" panose="02040503050406030204" pitchFamily="18" charset="0"/>
                        </a:rPr>
                        <m:t>→</m:t>
                      </m:r>
                      <m:r>
                        <a:rPr lang="he-IL" i="1">
                          <a:latin typeface="Cambria Math" panose="02040503050406030204" pitchFamily="18" charset="0"/>
                        </a:rPr>
                        <m:t>𝑒</m:t>
                      </m:r>
                      <m:r>
                        <a:rPr lang="he-IL" i="0">
                          <a:latin typeface="Cambria Math" panose="02040503050406030204" pitchFamily="18" charset="0"/>
                        </a:rPr>
                        <m:t>′</m:t>
                      </m:r>
                      <m:r>
                        <a:rPr lang="he-IL" i="1">
                          <a:latin typeface="Cambria Math" panose="02040503050406030204" pitchFamily="18" charset="0"/>
                        </a:rPr>
                        <m:t>𝑝</m:t>
                      </m:r>
                      <m:sSup>
                        <m:sSupPr>
                          <m:ctrlPr>
                            <a:rPr lang="he-IL" i="1">
                              <a:latin typeface="Cambria Math" panose="02040503050406030204" pitchFamily="18" charset="0"/>
                            </a:rPr>
                          </m:ctrlPr>
                        </m:sSupPr>
                        <m:e>
                          <m:r>
                            <a:rPr lang="he-IL" i="1">
                              <a:latin typeface="Cambria Math" panose="02040503050406030204" pitchFamily="18" charset="0"/>
                            </a:rPr>
                            <m:t>𝜋</m:t>
                          </m:r>
                        </m:e>
                        <m:sup>
                          <m:r>
                            <a:rPr lang="he-IL" i="0">
                              <a:latin typeface="Cambria Math" panose="02040503050406030204" pitchFamily="18" charset="0"/>
                            </a:rPr>
                            <m:t>+</m:t>
                          </m:r>
                        </m:sup>
                      </m:sSup>
                      <m:sSup>
                        <m:sSupPr>
                          <m:ctrlPr>
                            <a:rPr lang="he-IL" i="1">
                              <a:latin typeface="Cambria Math" panose="02040503050406030204" pitchFamily="18" charset="0"/>
                            </a:rPr>
                          </m:ctrlPr>
                        </m:sSupPr>
                        <m:e>
                          <m:r>
                            <a:rPr lang="he-IL" i="1">
                              <a:latin typeface="Cambria Math" panose="02040503050406030204" pitchFamily="18" charset="0"/>
                            </a:rPr>
                            <m:t>𝜋</m:t>
                          </m:r>
                        </m:e>
                        <m:sup>
                          <m:r>
                            <a:rPr lang="he-IL" i="0">
                              <a:latin typeface="Cambria Math" panose="02040503050406030204" pitchFamily="18" charset="0"/>
                            </a:rPr>
                            <m:t>−</m:t>
                          </m:r>
                        </m:sup>
                      </m:sSup>
                      <m:r>
                        <a:rPr lang="he-IL" i="1">
                          <a:latin typeface="Cambria Math" panose="02040503050406030204" pitchFamily="18" charset="0"/>
                        </a:rPr>
                        <m:t>𝑋</m:t>
                      </m:r>
                    </m:oMath>
                  </m:oMathPara>
                </a14:m>
                <a:endParaRPr lang="he-IL" dirty="0"/>
              </a:p>
            </p:txBody>
          </p:sp>
        </mc:Choice>
        <mc:Fallback xmlns="">
          <p:sp>
            <p:nvSpPr>
              <p:cNvPr id="13" name="מלבן 12"/>
              <p:cNvSpPr>
                <a:spLocks noRot="1" noChangeAspect="1" noMove="1" noResize="1" noEditPoints="1" noAdjustHandles="1" noChangeArrowheads="1" noChangeShapeType="1" noTextEdit="1"/>
              </p:cNvSpPr>
              <p:nvPr/>
            </p:nvSpPr>
            <p:spPr>
              <a:xfrm>
                <a:off x="2930470" y="1556710"/>
                <a:ext cx="1963795" cy="369332"/>
              </a:xfrm>
              <a:prstGeom prst="rect">
                <a:avLst/>
              </a:prstGeom>
              <a:blipFill rotWithShape="0">
                <a:blip r:embed="rId5"/>
                <a:stretch>
                  <a:fillRect b="-4918"/>
                </a:stretch>
              </a:blipFill>
            </p:spPr>
            <p:txBody>
              <a:bodyPr/>
              <a:lstStyle/>
              <a:p>
                <a:r>
                  <a:rPr lang="he-IL">
                    <a:noFill/>
                  </a:rPr>
                  <a:t> </a:t>
                </a:r>
              </a:p>
            </p:txBody>
          </p:sp>
        </mc:Fallback>
      </mc:AlternateContent>
      <p:pic>
        <p:nvPicPr>
          <p:cNvPr id="34" name="תמונה 33"/>
          <p:cNvPicPr>
            <a:picLocks noChangeAspect="1"/>
          </p:cNvPicPr>
          <p:nvPr/>
        </p:nvPicPr>
        <p:blipFill>
          <a:blip r:embed="rId6"/>
          <a:stretch>
            <a:fillRect/>
          </a:stretch>
        </p:blipFill>
        <p:spPr>
          <a:xfrm>
            <a:off x="10125072" y="190875"/>
            <a:ext cx="1885952" cy="1365835"/>
          </a:xfrm>
          <a:prstGeom prst="rect">
            <a:avLst/>
          </a:prstGeom>
        </p:spPr>
      </p:pic>
      <p:pic>
        <p:nvPicPr>
          <p:cNvPr id="16" name="תמונה 15"/>
          <p:cNvPicPr>
            <a:picLocks noChangeAspect="1"/>
          </p:cNvPicPr>
          <p:nvPr/>
        </p:nvPicPr>
        <p:blipFill>
          <a:blip r:embed="rId7"/>
          <a:stretch>
            <a:fillRect/>
          </a:stretch>
        </p:blipFill>
        <p:spPr>
          <a:xfrm>
            <a:off x="7312075" y="2827841"/>
            <a:ext cx="4292476" cy="2761512"/>
          </a:xfrm>
          <a:prstGeom prst="rect">
            <a:avLst/>
          </a:prstGeom>
        </p:spPr>
      </p:pic>
      <p:sp>
        <p:nvSpPr>
          <p:cNvPr id="6" name="מלבן מעוגל 5"/>
          <p:cNvSpPr/>
          <p:nvPr/>
        </p:nvSpPr>
        <p:spPr>
          <a:xfrm>
            <a:off x="8003499" y="2413819"/>
            <a:ext cx="2325772" cy="3381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t>Second Cut : </a:t>
            </a:r>
            <a:r>
              <a:rPr lang="en-US" b="1" dirty="0" err="1" smtClean="0"/>
              <a:t>Fidutial</a:t>
            </a:r>
            <a:endParaRPr lang="he-IL" b="1" dirty="0"/>
          </a:p>
        </p:txBody>
      </p:sp>
      <p:pic>
        <p:nvPicPr>
          <p:cNvPr id="19" name="תמונה 18"/>
          <p:cNvPicPr>
            <a:picLocks noChangeAspect="1"/>
          </p:cNvPicPr>
          <p:nvPr/>
        </p:nvPicPr>
        <p:blipFill>
          <a:blip r:embed="rId8"/>
          <a:stretch>
            <a:fillRect/>
          </a:stretch>
        </p:blipFill>
        <p:spPr>
          <a:xfrm>
            <a:off x="7312075" y="2827841"/>
            <a:ext cx="4292476" cy="2761512"/>
          </a:xfrm>
          <a:prstGeom prst="rect">
            <a:avLst/>
          </a:prstGeom>
        </p:spPr>
      </p:pic>
      <p:sp>
        <p:nvSpPr>
          <p:cNvPr id="8" name="חץ ימינה 7"/>
          <p:cNvSpPr/>
          <p:nvPr/>
        </p:nvSpPr>
        <p:spPr>
          <a:xfrm rot="10800000">
            <a:off x="6211251" y="4129696"/>
            <a:ext cx="947182" cy="231398"/>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22" name="מלבן מעוגל 21"/>
          <p:cNvSpPr/>
          <p:nvPr/>
        </p:nvSpPr>
        <p:spPr>
          <a:xfrm>
            <a:off x="7466114" y="2311874"/>
            <a:ext cx="3162462" cy="35267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t>Forth Cut : Scattering angle</a:t>
            </a:r>
            <a:endParaRPr lang="he-IL" b="1" dirty="0"/>
          </a:p>
        </p:txBody>
      </p:sp>
      <p:pic>
        <p:nvPicPr>
          <p:cNvPr id="29" name="תמונה 28"/>
          <p:cNvPicPr>
            <a:picLocks noChangeAspect="1"/>
          </p:cNvPicPr>
          <p:nvPr/>
        </p:nvPicPr>
        <p:blipFill>
          <a:blip r:embed="rId9"/>
          <a:stretch>
            <a:fillRect/>
          </a:stretch>
        </p:blipFill>
        <p:spPr>
          <a:xfrm>
            <a:off x="6198730" y="6397186"/>
            <a:ext cx="1919406" cy="452357"/>
          </a:xfrm>
          <a:prstGeom prst="rect">
            <a:avLst/>
          </a:prstGeom>
        </p:spPr>
      </p:pic>
      <p:sp>
        <p:nvSpPr>
          <p:cNvPr id="31" name="מלבן מעוגל 30"/>
          <p:cNvSpPr/>
          <p:nvPr/>
        </p:nvSpPr>
        <p:spPr>
          <a:xfrm>
            <a:off x="7466114" y="2297932"/>
            <a:ext cx="2863670" cy="3265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t>Third Cut : missing mass</a:t>
            </a:r>
            <a:endParaRPr lang="he-IL" b="1" dirty="0"/>
          </a:p>
        </p:txBody>
      </p:sp>
      <p:pic>
        <p:nvPicPr>
          <p:cNvPr id="40" name="תמונה 39"/>
          <p:cNvPicPr>
            <a:picLocks noChangeAspect="1"/>
          </p:cNvPicPr>
          <p:nvPr/>
        </p:nvPicPr>
        <p:blipFill>
          <a:blip r:embed="rId10"/>
          <a:stretch>
            <a:fillRect/>
          </a:stretch>
        </p:blipFill>
        <p:spPr>
          <a:xfrm>
            <a:off x="3262775" y="6414554"/>
            <a:ext cx="1803593" cy="422631"/>
          </a:xfrm>
          <a:prstGeom prst="rect">
            <a:avLst/>
          </a:prstGeom>
        </p:spPr>
      </p:pic>
      <p:sp>
        <p:nvSpPr>
          <p:cNvPr id="41" name="מלבן מעוגל 40"/>
          <p:cNvSpPr/>
          <p:nvPr/>
        </p:nvSpPr>
        <p:spPr>
          <a:xfrm>
            <a:off x="7649029" y="2339053"/>
            <a:ext cx="3220195" cy="36138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b="1" dirty="0" smtClean="0"/>
              <a:t>Fifth Cut : missing momentum</a:t>
            </a:r>
            <a:endParaRPr lang="he-IL" b="1" dirty="0"/>
          </a:p>
        </p:txBody>
      </p:sp>
      <p:pic>
        <p:nvPicPr>
          <p:cNvPr id="46" name="תמונה 45"/>
          <p:cNvPicPr>
            <a:picLocks noChangeAspect="1"/>
          </p:cNvPicPr>
          <p:nvPr/>
        </p:nvPicPr>
        <p:blipFill>
          <a:blip r:embed="rId11"/>
          <a:stretch>
            <a:fillRect/>
          </a:stretch>
        </p:blipFill>
        <p:spPr>
          <a:xfrm>
            <a:off x="9551830" y="6409722"/>
            <a:ext cx="1741638" cy="439821"/>
          </a:xfrm>
          <a:prstGeom prst="rect">
            <a:avLst/>
          </a:prstGeom>
        </p:spPr>
      </p:pic>
      <p:pic>
        <p:nvPicPr>
          <p:cNvPr id="36" name="תמונה 35"/>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380839" y="2173388"/>
            <a:ext cx="1482578" cy="1163965"/>
          </a:xfrm>
          <a:prstGeom prst="rect">
            <a:avLst/>
          </a:prstGeom>
          <a:noFill/>
          <a:ln>
            <a:noFill/>
          </a:ln>
        </p:spPr>
      </p:pic>
      <p:pic>
        <p:nvPicPr>
          <p:cNvPr id="11" name="תמונה 10"/>
          <p:cNvPicPr>
            <a:picLocks noChangeAspect="1"/>
          </p:cNvPicPr>
          <p:nvPr/>
        </p:nvPicPr>
        <p:blipFill>
          <a:blip r:embed="rId13"/>
          <a:stretch>
            <a:fillRect/>
          </a:stretch>
        </p:blipFill>
        <p:spPr>
          <a:xfrm>
            <a:off x="984434" y="2747015"/>
            <a:ext cx="5086350" cy="3086100"/>
          </a:xfrm>
          <a:prstGeom prst="rect">
            <a:avLst/>
          </a:prstGeom>
        </p:spPr>
      </p:pic>
      <p:pic>
        <p:nvPicPr>
          <p:cNvPr id="38" name="תמונה 37"/>
          <p:cNvPicPr/>
          <p:nvPr/>
        </p:nvPicPr>
        <p:blipFill>
          <a:blip r:embed="rId14">
            <a:extLst>
              <a:ext uri="{28A0092B-C50C-407E-A947-70E740481C1C}">
                <a14:useLocalDpi xmlns:a14="http://schemas.microsoft.com/office/drawing/2010/main" val="0"/>
              </a:ext>
            </a:extLst>
          </a:blip>
          <a:srcRect/>
          <a:stretch>
            <a:fillRect/>
          </a:stretch>
        </p:blipFill>
        <p:spPr bwMode="auto">
          <a:xfrm>
            <a:off x="984434" y="2700442"/>
            <a:ext cx="5036806" cy="3132673"/>
          </a:xfrm>
          <a:prstGeom prst="rect">
            <a:avLst/>
          </a:prstGeom>
          <a:noFill/>
          <a:ln>
            <a:noFill/>
          </a:ln>
        </p:spPr>
      </p:pic>
      <p:pic>
        <p:nvPicPr>
          <p:cNvPr id="17" name="תמונה 16"/>
          <p:cNvPicPr>
            <a:picLocks noChangeAspect="1"/>
          </p:cNvPicPr>
          <p:nvPr/>
        </p:nvPicPr>
        <p:blipFill>
          <a:blip r:embed="rId15"/>
          <a:stretch>
            <a:fillRect/>
          </a:stretch>
        </p:blipFill>
        <p:spPr>
          <a:xfrm>
            <a:off x="7288180" y="2803098"/>
            <a:ext cx="4824723" cy="2927360"/>
          </a:xfrm>
          <a:prstGeom prst="rect">
            <a:avLst/>
          </a:prstGeom>
        </p:spPr>
      </p:pic>
      <p:pic>
        <p:nvPicPr>
          <p:cNvPr id="23" name="תמונה 22"/>
          <p:cNvPicPr>
            <a:picLocks noChangeAspect="1"/>
          </p:cNvPicPr>
          <p:nvPr/>
        </p:nvPicPr>
        <p:blipFill>
          <a:blip r:embed="rId16"/>
          <a:stretch>
            <a:fillRect/>
          </a:stretch>
        </p:blipFill>
        <p:spPr>
          <a:xfrm>
            <a:off x="984434" y="2652499"/>
            <a:ext cx="5086350" cy="3180615"/>
          </a:xfrm>
          <a:prstGeom prst="rect">
            <a:avLst/>
          </a:prstGeom>
        </p:spPr>
      </p:pic>
      <p:pic>
        <p:nvPicPr>
          <p:cNvPr id="43" name="תמונה 42"/>
          <p:cNvPicPr/>
          <p:nvPr/>
        </p:nvPicPr>
        <p:blipFill>
          <a:blip r:embed="rId17">
            <a:extLst>
              <a:ext uri="{28A0092B-C50C-407E-A947-70E740481C1C}">
                <a14:useLocalDpi xmlns:a14="http://schemas.microsoft.com/office/drawing/2010/main" val="0"/>
              </a:ext>
            </a:extLst>
          </a:blip>
          <a:srcRect/>
          <a:stretch>
            <a:fillRect/>
          </a:stretch>
        </p:blipFill>
        <p:spPr bwMode="auto">
          <a:xfrm>
            <a:off x="7288180" y="2825915"/>
            <a:ext cx="4824723" cy="2904543"/>
          </a:xfrm>
          <a:prstGeom prst="rect">
            <a:avLst/>
          </a:prstGeom>
          <a:noFill/>
          <a:ln>
            <a:noFill/>
          </a:ln>
        </p:spPr>
      </p:pic>
      <p:pic>
        <p:nvPicPr>
          <p:cNvPr id="25" name="תמונה 24"/>
          <p:cNvPicPr>
            <a:picLocks noChangeAspect="1"/>
          </p:cNvPicPr>
          <p:nvPr/>
        </p:nvPicPr>
        <p:blipFill>
          <a:blip r:embed="rId18"/>
          <a:stretch>
            <a:fillRect/>
          </a:stretch>
        </p:blipFill>
        <p:spPr>
          <a:xfrm>
            <a:off x="984434" y="2665719"/>
            <a:ext cx="5036806" cy="3167396"/>
          </a:xfrm>
          <a:prstGeom prst="rect">
            <a:avLst/>
          </a:prstGeom>
        </p:spPr>
      </p:pic>
      <p:pic>
        <p:nvPicPr>
          <p:cNvPr id="45" name="תמונה 44"/>
          <p:cNvPicPr/>
          <p:nvPr/>
        </p:nvPicPr>
        <p:blipFill>
          <a:blip r:embed="rId19">
            <a:extLst>
              <a:ext uri="{28A0092B-C50C-407E-A947-70E740481C1C}">
                <a14:useLocalDpi xmlns:a14="http://schemas.microsoft.com/office/drawing/2010/main" val="0"/>
              </a:ext>
            </a:extLst>
          </a:blip>
          <a:srcRect/>
          <a:stretch>
            <a:fillRect/>
          </a:stretch>
        </p:blipFill>
        <p:spPr bwMode="auto">
          <a:xfrm>
            <a:off x="984434" y="2642923"/>
            <a:ext cx="5036806" cy="3199765"/>
          </a:xfrm>
          <a:prstGeom prst="rect">
            <a:avLst/>
          </a:prstGeom>
          <a:noFill/>
          <a:ln>
            <a:noFill/>
          </a:ln>
        </p:spPr>
      </p:pic>
      <p:sp>
        <p:nvSpPr>
          <p:cNvPr id="4" name="מלבן מעוגל 3"/>
          <p:cNvSpPr/>
          <p:nvPr/>
        </p:nvSpPr>
        <p:spPr>
          <a:xfrm>
            <a:off x="7451109" y="2351908"/>
            <a:ext cx="3575500" cy="328163"/>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rtl="0"/>
            <a:r>
              <a:rPr lang="en-US" dirty="0" smtClean="0"/>
              <a:t>First Cut : </a:t>
            </a:r>
            <a:r>
              <a:rPr lang="en-US" dirty="0" err="1" smtClean="0"/>
              <a:t>Betta</a:t>
            </a:r>
            <a:r>
              <a:rPr lang="en-US" dirty="0" smtClean="0"/>
              <a:t> Cut</a:t>
            </a:r>
            <a:endParaRPr lang="he-IL" dirty="0"/>
          </a:p>
        </p:txBody>
      </p:sp>
      <p:pic>
        <p:nvPicPr>
          <p:cNvPr id="7" name="תמונה 6"/>
          <p:cNvPicPr>
            <a:picLocks noChangeAspect="1"/>
          </p:cNvPicPr>
          <p:nvPr/>
        </p:nvPicPr>
        <p:blipFill>
          <a:blip r:embed="rId20"/>
          <a:stretch>
            <a:fillRect/>
          </a:stretch>
        </p:blipFill>
        <p:spPr>
          <a:xfrm>
            <a:off x="11100911" y="2312633"/>
            <a:ext cx="990600" cy="314325"/>
          </a:xfrm>
          <a:prstGeom prst="rect">
            <a:avLst/>
          </a:prstGeom>
        </p:spPr>
      </p:pic>
      <p:sp>
        <p:nvSpPr>
          <p:cNvPr id="12" name="מציין מיקום של מספר שקופית 11"/>
          <p:cNvSpPr>
            <a:spLocks noGrp="1"/>
          </p:cNvSpPr>
          <p:nvPr>
            <p:ph type="sldNum" sz="quarter" idx="12"/>
          </p:nvPr>
        </p:nvSpPr>
        <p:spPr/>
        <p:txBody>
          <a:bodyPr/>
          <a:lstStyle/>
          <a:p>
            <a:fld id="{01DBEB0F-C1FC-4073-8EDD-9FBE7D64F643}" type="slidenum">
              <a:rPr lang="he-IL" smtClean="0"/>
              <a:t>7</a:t>
            </a:fld>
            <a:endParaRPr lang="he-IL"/>
          </a:p>
        </p:txBody>
      </p:sp>
    </p:spTree>
    <p:extLst>
      <p:ext uri="{BB962C8B-B14F-4D97-AF65-F5344CB8AC3E}">
        <p14:creationId xmlns:p14="http://schemas.microsoft.com/office/powerpoint/2010/main" val="4224941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anim calcmode="lin" valueType="num">
                                      <p:cBhvr>
                                        <p:cTn id="8" dur="1000" fill="hold"/>
                                        <p:tgtEl>
                                          <p:spTgt spid="4"/>
                                        </p:tgtEl>
                                        <p:attrNameLst>
                                          <p:attrName>ppt_x</p:attrName>
                                        </p:attrNameLst>
                                      </p:cBhvr>
                                      <p:tavLst>
                                        <p:tav tm="0">
                                          <p:val>
                                            <p:strVal val="#ppt_x"/>
                                          </p:val>
                                        </p:tav>
                                        <p:tav tm="100000">
                                          <p:val>
                                            <p:strVal val="#ppt_x"/>
                                          </p:val>
                                        </p:tav>
                                      </p:tavLst>
                                    </p:anim>
                                    <p:anim calcmode="lin" valueType="num">
                                      <p:cBhvr>
                                        <p:cTn id="9" dur="1000" fill="hold"/>
                                        <p:tgtEl>
                                          <p:spTgt spid="4"/>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1000"/>
                                        <p:tgtEl>
                                          <p:spTgt spid="27"/>
                                        </p:tgtEl>
                                      </p:cBhvr>
                                    </p:animEffect>
                                    <p:anim calcmode="lin" valueType="num">
                                      <p:cBhvr>
                                        <p:cTn id="13" dur="1000" fill="hold"/>
                                        <p:tgtEl>
                                          <p:spTgt spid="27"/>
                                        </p:tgtEl>
                                        <p:attrNameLst>
                                          <p:attrName>ppt_x</p:attrName>
                                        </p:attrNameLst>
                                      </p:cBhvr>
                                      <p:tavLst>
                                        <p:tav tm="0">
                                          <p:val>
                                            <p:strVal val="#ppt_x"/>
                                          </p:val>
                                        </p:tav>
                                        <p:tav tm="100000">
                                          <p:val>
                                            <p:strVal val="#ppt_x"/>
                                          </p:val>
                                        </p:tav>
                                      </p:tavLst>
                                    </p:anim>
                                    <p:anim calcmode="lin" valueType="num">
                                      <p:cBhvr>
                                        <p:cTn id="14" dur="1000" fill="hold"/>
                                        <p:tgtEl>
                                          <p:spTgt spid="27"/>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nodeType="after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1000"/>
                                        <p:tgtEl>
                                          <p:spTgt spid="7"/>
                                        </p:tgtEl>
                                      </p:cBhvr>
                                    </p:animEffect>
                                    <p:anim calcmode="lin" valueType="num">
                                      <p:cBhvr>
                                        <p:cTn id="19" dur="1000" fill="hold"/>
                                        <p:tgtEl>
                                          <p:spTgt spid="7"/>
                                        </p:tgtEl>
                                        <p:attrNameLst>
                                          <p:attrName>ppt_x</p:attrName>
                                        </p:attrNameLst>
                                      </p:cBhvr>
                                      <p:tavLst>
                                        <p:tav tm="0">
                                          <p:val>
                                            <p:strVal val="#ppt_x"/>
                                          </p:val>
                                        </p:tav>
                                        <p:tav tm="100000">
                                          <p:val>
                                            <p:strVal val="#ppt_x"/>
                                          </p:val>
                                        </p:tav>
                                      </p:tavLst>
                                    </p:anim>
                                    <p:anim calcmode="lin" valueType="num">
                                      <p:cBhvr>
                                        <p:cTn id="20"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path" presetSubtype="0" accel="50000" decel="50000" fill="hold" grpId="1" nodeType="clickEffect">
                                  <p:stCondLst>
                                    <p:cond delay="0"/>
                                  </p:stCondLst>
                                  <p:childTnLst>
                                    <p:animMotion origin="layout" path="M -2.5E-6 1.85185E-6 L -0.00234 -0.05834 " pathEditMode="relative" rAng="0" ptsTypes="AA">
                                      <p:cBhvr>
                                        <p:cTn id="24" dur="2000" fill="hold"/>
                                        <p:tgtEl>
                                          <p:spTgt spid="4"/>
                                        </p:tgtEl>
                                        <p:attrNameLst>
                                          <p:attrName>ppt_x</p:attrName>
                                          <p:attrName>ppt_y</p:attrName>
                                        </p:attrNameLst>
                                      </p:cBhvr>
                                      <p:rCtr x="-117" y="-2917"/>
                                    </p:animMotion>
                                  </p:childTnLst>
                                </p:cTn>
                              </p:par>
                              <p:par>
                                <p:cTn id="25" presetID="42" presetClass="path" presetSubtype="0" accel="50000" decel="50000" fill="hold" nodeType="withEffect">
                                  <p:stCondLst>
                                    <p:cond delay="0"/>
                                  </p:stCondLst>
                                  <p:childTnLst>
                                    <p:animMotion origin="layout" path="M -1.875E-6 4.81481E-6 L 0.00261 -0.05047 " pathEditMode="relative" rAng="0" ptsTypes="AA">
                                      <p:cBhvr>
                                        <p:cTn id="26" dur="2000" fill="hold"/>
                                        <p:tgtEl>
                                          <p:spTgt spid="7"/>
                                        </p:tgtEl>
                                        <p:attrNameLst>
                                          <p:attrName>ppt_x</p:attrName>
                                          <p:attrName>ppt_y</p:attrName>
                                        </p:attrNameLst>
                                      </p:cBhvr>
                                      <p:rCtr x="130" y="-2523"/>
                                    </p:animMotion>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1000"/>
                                        <p:tgtEl>
                                          <p:spTgt spid="16"/>
                                        </p:tgtEl>
                                      </p:cBhvr>
                                    </p:animEffect>
                                    <p:anim calcmode="lin" valueType="num">
                                      <p:cBhvr>
                                        <p:cTn id="32" dur="1000" fill="hold"/>
                                        <p:tgtEl>
                                          <p:spTgt spid="16"/>
                                        </p:tgtEl>
                                        <p:attrNameLst>
                                          <p:attrName>ppt_x</p:attrName>
                                        </p:attrNameLst>
                                      </p:cBhvr>
                                      <p:tavLst>
                                        <p:tav tm="0">
                                          <p:val>
                                            <p:strVal val="#ppt_x"/>
                                          </p:val>
                                        </p:tav>
                                        <p:tav tm="100000">
                                          <p:val>
                                            <p:strVal val="#ppt_x"/>
                                          </p:val>
                                        </p:tav>
                                      </p:tavLst>
                                    </p:anim>
                                    <p:anim calcmode="lin" valueType="num">
                                      <p:cBhvr>
                                        <p:cTn id="33" dur="1000" fill="hold"/>
                                        <p:tgtEl>
                                          <p:spTgt spid="16"/>
                                        </p:tgtEl>
                                        <p:attrNameLst>
                                          <p:attrName>ppt_y</p:attrName>
                                        </p:attrNameLst>
                                      </p:cBhvr>
                                      <p:tavLst>
                                        <p:tav tm="0">
                                          <p:val>
                                            <p:strVal val="#ppt_y+.1"/>
                                          </p:val>
                                        </p:tav>
                                        <p:tav tm="100000">
                                          <p:val>
                                            <p:strVal val="#ppt_y"/>
                                          </p:val>
                                        </p:tav>
                                      </p:tavLst>
                                    </p:anim>
                                  </p:childTnLst>
                                </p:cTn>
                              </p:par>
                              <p:par>
                                <p:cTn id="34" presetID="1" presetClass="exit" presetSubtype="0" fill="hold" nodeType="withEffect">
                                  <p:stCondLst>
                                    <p:cond delay="0"/>
                                  </p:stCondLst>
                                  <p:childTnLst>
                                    <p:set>
                                      <p:cBhvr>
                                        <p:cTn id="35" dur="1" fill="hold">
                                          <p:stCondLst>
                                            <p:cond delay="0"/>
                                          </p:stCondLst>
                                        </p:cTn>
                                        <p:tgtEl>
                                          <p:spTgt spid="27"/>
                                        </p:tgtEl>
                                        <p:attrNameLst>
                                          <p:attrName>style.visibility</p:attrName>
                                        </p:attrNameLst>
                                      </p:cBhvr>
                                      <p:to>
                                        <p:strVal val="hidden"/>
                                      </p:to>
                                    </p:set>
                                  </p:childTnLst>
                                </p:cTn>
                              </p:par>
                            </p:childTnLst>
                          </p:cTn>
                        </p:par>
                      </p:childTnLst>
                    </p:cTn>
                  </p:par>
                  <p:par>
                    <p:cTn id="36" fill="hold">
                      <p:stCondLst>
                        <p:cond delay="indefinite"/>
                      </p:stCondLst>
                      <p:childTnLst>
                        <p:par>
                          <p:cTn id="37" fill="hold">
                            <p:stCondLst>
                              <p:cond delay="0"/>
                            </p:stCondLst>
                            <p:childTnLst>
                              <p:par>
                                <p:cTn id="38" presetID="42" presetClass="entr" presetSubtype="0" fill="hold" grpId="0" nodeType="clickEffect">
                                  <p:stCondLst>
                                    <p:cond delay="0"/>
                                  </p:stCondLst>
                                  <p:childTnLst>
                                    <p:set>
                                      <p:cBhvr>
                                        <p:cTn id="39" dur="1" fill="hold">
                                          <p:stCondLst>
                                            <p:cond delay="0"/>
                                          </p:stCondLst>
                                        </p:cTn>
                                        <p:tgtEl>
                                          <p:spTgt spid="6"/>
                                        </p:tgtEl>
                                        <p:attrNameLst>
                                          <p:attrName>style.visibility</p:attrName>
                                        </p:attrNameLst>
                                      </p:cBhvr>
                                      <p:to>
                                        <p:strVal val="visible"/>
                                      </p:to>
                                    </p:set>
                                    <p:animEffect transition="in" filter="fade">
                                      <p:cBhvr>
                                        <p:cTn id="40" dur="1000"/>
                                        <p:tgtEl>
                                          <p:spTgt spid="6"/>
                                        </p:tgtEl>
                                      </p:cBhvr>
                                    </p:animEffect>
                                    <p:anim calcmode="lin" valueType="num">
                                      <p:cBhvr>
                                        <p:cTn id="41" dur="1000" fill="hold"/>
                                        <p:tgtEl>
                                          <p:spTgt spid="6"/>
                                        </p:tgtEl>
                                        <p:attrNameLst>
                                          <p:attrName>ppt_x</p:attrName>
                                        </p:attrNameLst>
                                      </p:cBhvr>
                                      <p:tavLst>
                                        <p:tav tm="0">
                                          <p:val>
                                            <p:strVal val="#ppt_x"/>
                                          </p:val>
                                        </p:tav>
                                        <p:tav tm="100000">
                                          <p:val>
                                            <p:strVal val="#ppt_x"/>
                                          </p:val>
                                        </p:tav>
                                      </p:tavLst>
                                    </p:anim>
                                    <p:anim calcmode="lin" valueType="num">
                                      <p:cBhvr>
                                        <p:cTn id="42" dur="1000" fill="hold"/>
                                        <p:tgtEl>
                                          <p:spTgt spid="6"/>
                                        </p:tgtEl>
                                        <p:attrNameLst>
                                          <p:attrName>ppt_y</p:attrName>
                                        </p:attrNameLst>
                                      </p:cBhvr>
                                      <p:tavLst>
                                        <p:tav tm="0">
                                          <p:val>
                                            <p:strVal val="#ppt_y+.1"/>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53" presetClass="entr" presetSubtype="16" fill="hold" nodeType="click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p:cTn id="47" dur="500" fill="hold"/>
                                        <p:tgtEl>
                                          <p:spTgt spid="36"/>
                                        </p:tgtEl>
                                        <p:attrNameLst>
                                          <p:attrName>ppt_w</p:attrName>
                                        </p:attrNameLst>
                                      </p:cBhvr>
                                      <p:tavLst>
                                        <p:tav tm="0">
                                          <p:val>
                                            <p:fltVal val="0"/>
                                          </p:val>
                                        </p:tav>
                                        <p:tav tm="100000">
                                          <p:val>
                                            <p:strVal val="#ppt_w"/>
                                          </p:val>
                                        </p:tav>
                                      </p:tavLst>
                                    </p:anim>
                                    <p:anim calcmode="lin" valueType="num">
                                      <p:cBhvr>
                                        <p:cTn id="48" dur="500" fill="hold"/>
                                        <p:tgtEl>
                                          <p:spTgt spid="36"/>
                                        </p:tgtEl>
                                        <p:attrNameLst>
                                          <p:attrName>ppt_h</p:attrName>
                                        </p:attrNameLst>
                                      </p:cBhvr>
                                      <p:tavLst>
                                        <p:tav tm="0">
                                          <p:val>
                                            <p:fltVal val="0"/>
                                          </p:val>
                                        </p:tav>
                                        <p:tav tm="100000">
                                          <p:val>
                                            <p:strVal val="#ppt_h"/>
                                          </p:val>
                                        </p:tav>
                                      </p:tavLst>
                                    </p:anim>
                                    <p:animEffect transition="in" filter="fade">
                                      <p:cBhvr>
                                        <p:cTn id="49" dur="500"/>
                                        <p:tgtEl>
                                          <p:spTgt spid="36"/>
                                        </p:tgtEl>
                                      </p:cBhvr>
                                    </p:animEffect>
                                  </p:childTnLst>
                                </p:cTn>
                              </p:par>
                            </p:childTnLst>
                          </p:cTn>
                        </p:par>
                      </p:childTnLst>
                    </p:cTn>
                  </p:par>
                  <p:par>
                    <p:cTn id="50" fill="hold">
                      <p:stCondLst>
                        <p:cond delay="indefinite"/>
                      </p:stCondLst>
                      <p:childTnLst>
                        <p:par>
                          <p:cTn id="51" fill="hold">
                            <p:stCondLst>
                              <p:cond delay="0"/>
                            </p:stCondLst>
                            <p:childTnLst>
                              <p:par>
                                <p:cTn id="52" presetID="22" presetClass="entr" presetSubtype="4" fill="hold" nodeType="click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wipe(down)">
                                      <p:cBhvr>
                                        <p:cTn id="54" dur="500"/>
                                        <p:tgtEl>
                                          <p:spTgt spid="19"/>
                                        </p:tgtEl>
                                      </p:cBhvr>
                                    </p:animEffect>
                                  </p:childTnLst>
                                </p:cTn>
                              </p:par>
                            </p:childTnLst>
                          </p:cTn>
                        </p:par>
                      </p:childTnLst>
                    </p:cTn>
                  </p:par>
                  <p:par>
                    <p:cTn id="55" fill="hold">
                      <p:stCondLst>
                        <p:cond delay="indefinite"/>
                      </p:stCondLst>
                      <p:childTnLst>
                        <p:par>
                          <p:cTn id="56" fill="hold">
                            <p:stCondLst>
                              <p:cond delay="0"/>
                            </p:stCondLst>
                            <p:childTnLst>
                              <p:par>
                                <p:cTn id="57" presetID="22" presetClass="entr" presetSubtype="2" fill="hold" grpId="0" nodeType="clickEffect">
                                  <p:stCondLst>
                                    <p:cond delay="0"/>
                                  </p:stCondLst>
                                  <p:childTnLst>
                                    <p:set>
                                      <p:cBhvr>
                                        <p:cTn id="58" dur="1" fill="hold">
                                          <p:stCondLst>
                                            <p:cond delay="0"/>
                                          </p:stCondLst>
                                        </p:cTn>
                                        <p:tgtEl>
                                          <p:spTgt spid="8"/>
                                        </p:tgtEl>
                                        <p:attrNameLst>
                                          <p:attrName>style.visibility</p:attrName>
                                        </p:attrNameLst>
                                      </p:cBhvr>
                                      <p:to>
                                        <p:strVal val="visible"/>
                                      </p:to>
                                    </p:set>
                                    <p:animEffect transition="in" filter="wipe(right)">
                                      <p:cBhvr>
                                        <p:cTn id="59" dur="500"/>
                                        <p:tgtEl>
                                          <p:spTgt spid="8"/>
                                        </p:tgtEl>
                                      </p:cBhvr>
                                    </p:animEffect>
                                  </p:childTnLst>
                                </p:cTn>
                              </p:par>
                              <p:par>
                                <p:cTn id="60" presetID="53" presetClass="exit" presetSubtype="32" fill="hold" nodeType="withEffect">
                                  <p:stCondLst>
                                    <p:cond delay="0"/>
                                  </p:stCondLst>
                                  <p:childTnLst>
                                    <p:anim calcmode="lin" valueType="num">
                                      <p:cBhvr>
                                        <p:cTn id="61" dur="500"/>
                                        <p:tgtEl>
                                          <p:spTgt spid="36"/>
                                        </p:tgtEl>
                                        <p:attrNameLst>
                                          <p:attrName>ppt_w</p:attrName>
                                        </p:attrNameLst>
                                      </p:cBhvr>
                                      <p:tavLst>
                                        <p:tav tm="0">
                                          <p:val>
                                            <p:strVal val="ppt_w"/>
                                          </p:val>
                                        </p:tav>
                                        <p:tav tm="100000">
                                          <p:val>
                                            <p:fltVal val="0"/>
                                          </p:val>
                                        </p:tav>
                                      </p:tavLst>
                                    </p:anim>
                                    <p:anim calcmode="lin" valueType="num">
                                      <p:cBhvr>
                                        <p:cTn id="62" dur="500"/>
                                        <p:tgtEl>
                                          <p:spTgt spid="36"/>
                                        </p:tgtEl>
                                        <p:attrNameLst>
                                          <p:attrName>ppt_h</p:attrName>
                                        </p:attrNameLst>
                                      </p:cBhvr>
                                      <p:tavLst>
                                        <p:tav tm="0">
                                          <p:val>
                                            <p:strVal val="ppt_h"/>
                                          </p:val>
                                        </p:tav>
                                        <p:tav tm="100000">
                                          <p:val>
                                            <p:fltVal val="0"/>
                                          </p:val>
                                        </p:tav>
                                      </p:tavLst>
                                    </p:anim>
                                    <p:animEffect transition="out" filter="fade">
                                      <p:cBhvr>
                                        <p:cTn id="63" dur="500"/>
                                        <p:tgtEl>
                                          <p:spTgt spid="36"/>
                                        </p:tgtEl>
                                      </p:cBhvr>
                                    </p:animEffect>
                                    <p:set>
                                      <p:cBhvr>
                                        <p:cTn id="64" dur="1" fill="hold">
                                          <p:stCondLst>
                                            <p:cond delay="499"/>
                                          </p:stCondLst>
                                        </p:cTn>
                                        <p:tgtEl>
                                          <p:spTgt spid="36"/>
                                        </p:tgtEl>
                                        <p:attrNameLst>
                                          <p:attrName>style.visibility</p:attrName>
                                        </p:attrNameLst>
                                      </p:cBhvr>
                                      <p:to>
                                        <p:strVal val="hidden"/>
                                      </p:to>
                                    </p:set>
                                  </p:childTnLst>
                                </p:cTn>
                              </p:par>
                            </p:childTnLst>
                          </p:cTn>
                        </p:par>
                        <p:par>
                          <p:cTn id="65" fill="hold">
                            <p:stCondLst>
                              <p:cond delay="500"/>
                            </p:stCondLst>
                            <p:childTnLst>
                              <p:par>
                                <p:cTn id="66" presetID="1" presetClass="entr" presetSubtype="0" fill="hold" nodeType="afterEffect">
                                  <p:stCondLst>
                                    <p:cond delay="0"/>
                                  </p:stCondLst>
                                  <p:childTnLst>
                                    <p:set>
                                      <p:cBhvr>
                                        <p:cTn id="67" dur="1" fill="hold">
                                          <p:stCondLst>
                                            <p:cond delay="0"/>
                                          </p:stCondLst>
                                        </p:cTn>
                                        <p:tgtEl>
                                          <p:spTgt spid="11"/>
                                        </p:tgtEl>
                                        <p:attrNameLst>
                                          <p:attrName>style.visibility</p:attrName>
                                        </p:attrNameLst>
                                      </p:cBhvr>
                                      <p:to>
                                        <p:strVal val="visible"/>
                                      </p:to>
                                    </p:set>
                                  </p:childTnLst>
                                </p:cTn>
                              </p:par>
                            </p:childTnLst>
                          </p:cTn>
                        </p:par>
                      </p:childTnLst>
                    </p:cTn>
                  </p:par>
                  <p:par>
                    <p:cTn id="68" fill="hold">
                      <p:stCondLst>
                        <p:cond delay="indefinite"/>
                      </p:stCondLst>
                      <p:childTnLst>
                        <p:par>
                          <p:cTn id="69" fill="hold">
                            <p:stCondLst>
                              <p:cond delay="0"/>
                            </p:stCondLst>
                            <p:childTnLst>
                              <p:par>
                                <p:cTn id="70" presetID="42" presetClass="path" presetSubtype="0" accel="50000" decel="50000" fill="hold" grpId="1" nodeType="clickEffect">
                                  <p:stCondLst>
                                    <p:cond delay="0"/>
                                  </p:stCondLst>
                                  <p:childTnLst>
                                    <p:animMotion origin="layout" path="M -2.91667E-6 -3.7037E-7 L -0.64948 0.52315 " pathEditMode="relative" rAng="0" ptsTypes="AA">
                                      <p:cBhvr>
                                        <p:cTn id="71" dur="2000" fill="hold"/>
                                        <p:tgtEl>
                                          <p:spTgt spid="6"/>
                                        </p:tgtEl>
                                        <p:attrNameLst>
                                          <p:attrName>ppt_x</p:attrName>
                                          <p:attrName>ppt_y</p:attrName>
                                        </p:attrNameLst>
                                      </p:cBhvr>
                                      <p:rCtr x="-32474" y="26157"/>
                                    </p:animMotion>
                                  </p:childTnLst>
                                </p:cTn>
                              </p:par>
                              <p:par>
                                <p:cTn id="72" presetID="16" presetClass="exit" presetSubtype="21" fill="hold" grpId="1" nodeType="withEffect">
                                  <p:stCondLst>
                                    <p:cond delay="0"/>
                                  </p:stCondLst>
                                  <p:childTnLst>
                                    <p:animEffect transition="out" filter="barn(inVertical)">
                                      <p:cBhvr>
                                        <p:cTn id="73" dur="500"/>
                                        <p:tgtEl>
                                          <p:spTgt spid="8"/>
                                        </p:tgtEl>
                                      </p:cBhvr>
                                    </p:animEffect>
                                    <p:set>
                                      <p:cBhvr>
                                        <p:cTn id="74" dur="1" fill="hold">
                                          <p:stCondLst>
                                            <p:cond delay="499"/>
                                          </p:stCondLst>
                                        </p:cTn>
                                        <p:tgtEl>
                                          <p:spTgt spid="8"/>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 presetClass="entr" presetSubtype="4" fill="hold" grpId="0" nodeType="clickEffect">
                                  <p:stCondLst>
                                    <p:cond delay="0"/>
                                  </p:stCondLst>
                                  <p:childTnLst>
                                    <p:set>
                                      <p:cBhvr>
                                        <p:cTn id="78" dur="1" fill="hold">
                                          <p:stCondLst>
                                            <p:cond delay="0"/>
                                          </p:stCondLst>
                                        </p:cTn>
                                        <p:tgtEl>
                                          <p:spTgt spid="31"/>
                                        </p:tgtEl>
                                        <p:attrNameLst>
                                          <p:attrName>style.visibility</p:attrName>
                                        </p:attrNameLst>
                                      </p:cBhvr>
                                      <p:to>
                                        <p:strVal val="visible"/>
                                      </p:to>
                                    </p:set>
                                    <p:anim calcmode="lin" valueType="num">
                                      <p:cBhvr additive="base">
                                        <p:cTn id="79" dur="500" fill="hold"/>
                                        <p:tgtEl>
                                          <p:spTgt spid="31"/>
                                        </p:tgtEl>
                                        <p:attrNameLst>
                                          <p:attrName>ppt_x</p:attrName>
                                        </p:attrNameLst>
                                      </p:cBhvr>
                                      <p:tavLst>
                                        <p:tav tm="0">
                                          <p:val>
                                            <p:strVal val="#ppt_x"/>
                                          </p:val>
                                        </p:tav>
                                        <p:tav tm="100000">
                                          <p:val>
                                            <p:strVal val="#ppt_x"/>
                                          </p:val>
                                        </p:tav>
                                      </p:tavLst>
                                    </p:anim>
                                    <p:anim calcmode="lin" valueType="num">
                                      <p:cBhvr additive="base">
                                        <p:cTn id="80" dur="500" fill="hold"/>
                                        <p:tgtEl>
                                          <p:spTgt spid="31"/>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42" presetClass="path" presetSubtype="0" accel="50000" decel="50000" fill="hold" grpId="1" nodeType="clickEffect">
                                  <p:stCondLst>
                                    <p:cond delay="0"/>
                                  </p:stCondLst>
                                  <p:childTnLst>
                                    <p:animMotion origin="layout" path="M 2.29167E-6 3.7037E-6 L -0.3905 0.54143 " pathEditMode="relative" rAng="0" ptsTypes="AA">
                                      <p:cBhvr>
                                        <p:cTn id="84" dur="2000" fill="hold"/>
                                        <p:tgtEl>
                                          <p:spTgt spid="31"/>
                                        </p:tgtEl>
                                        <p:attrNameLst>
                                          <p:attrName>ppt_x</p:attrName>
                                          <p:attrName>ppt_y</p:attrName>
                                        </p:attrNameLst>
                                      </p:cBhvr>
                                      <p:rCtr x="-19531" y="27060"/>
                                    </p:animMotion>
                                  </p:childTnLst>
                                </p:cTn>
                              </p:par>
                            </p:childTnLst>
                          </p:cTn>
                        </p:par>
                      </p:childTnLst>
                    </p:cTn>
                  </p:par>
                  <p:par>
                    <p:cTn id="85" fill="hold">
                      <p:stCondLst>
                        <p:cond delay="indefinite"/>
                      </p:stCondLst>
                      <p:childTnLst>
                        <p:par>
                          <p:cTn id="86" fill="hold">
                            <p:stCondLst>
                              <p:cond delay="0"/>
                            </p:stCondLst>
                            <p:childTnLst>
                              <p:par>
                                <p:cTn id="87" presetID="22" presetClass="entr" presetSubtype="4" fill="hold" nodeType="click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wipe(down)">
                                      <p:cBhvr>
                                        <p:cTn id="89" dur="500"/>
                                        <p:tgtEl>
                                          <p:spTgt spid="38"/>
                                        </p:tgtEl>
                                      </p:cBhvr>
                                    </p:animEffect>
                                  </p:childTnLst>
                                </p:cTn>
                              </p:par>
                              <p:par>
                                <p:cTn id="90" presetID="42" presetClass="entr" presetSubtype="0" fill="hold" nodeType="withEffect">
                                  <p:stCondLst>
                                    <p:cond delay="0"/>
                                  </p:stCondLst>
                                  <p:childTnLst>
                                    <p:set>
                                      <p:cBhvr>
                                        <p:cTn id="91" dur="1" fill="hold">
                                          <p:stCondLst>
                                            <p:cond delay="0"/>
                                          </p:stCondLst>
                                        </p:cTn>
                                        <p:tgtEl>
                                          <p:spTgt spid="40"/>
                                        </p:tgtEl>
                                        <p:attrNameLst>
                                          <p:attrName>style.visibility</p:attrName>
                                        </p:attrNameLst>
                                      </p:cBhvr>
                                      <p:to>
                                        <p:strVal val="visible"/>
                                      </p:to>
                                    </p:set>
                                    <p:animEffect transition="in" filter="fade">
                                      <p:cBhvr>
                                        <p:cTn id="92" dur="1000"/>
                                        <p:tgtEl>
                                          <p:spTgt spid="40"/>
                                        </p:tgtEl>
                                      </p:cBhvr>
                                    </p:animEffect>
                                    <p:anim calcmode="lin" valueType="num">
                                      <p:cBhvr>
                                        <p:cTn id="93" dur="1000" fill="hold"/>
                                        <p:tgtEl>
                                          <p:spTgt spid="40"/>
                                        </p:tgtEl>
                                        <p:attrNameLst>
                                          <p:attrName>ppt_x</p:attrName>
                                        </p:attrNameLst>
                                      </p:cBhvr>
                                      <p:tavLst>
                                        <p:tav tm="0">
                                          <p:val>
                                            <p:strVal val="#ppt_x"/>
                                          </p:val>
                                        </p:tav>
                                        <p:tav tm="100000">
                                          <p:val>
                                            <p:strVal val="#ppt_x"/>
                                          </p:val>
                                        </p:tav>
                                      </p:tavLst>
                                    </p:anim>
                                    <p:anim calcmode="lin" valueType="num">
                                      <p:cBhvr>
                                        <p:cTn id="94" dur="1000" fill="hold"/>
                                        <p:tgtEl>
                                          <p:spTgt spid="40"/>
                                        </p:tgtEl>
                                        <p:attrNameLst>
                                          <p:attrName>ppt_y</p:attrName>
                                        </p:attrNameLst>
                                      </p:cBhvr>
                                      <p:tavLst>
                                        <p:tav tm="0">
                                          <p:val>
                                            <p:strVal val="#ppt_y+.1"/>
                                          </p:val>
                                        </p:tav>
                                        <p:tav tm="100000">
                                          <p:val>
                                            <p:strVal val="#ppt_y"/>
                                          </p:val>
                                        </p:tav>
                                      </p:tavLst>
                                    </p:anim>
                                  </p:childTnLst>
                                </p:cTn>
                              </p:par>
                            </p:childTnLst>
                          </p:cTn>
                        </p:par>
                      </p:childTnLst>
                    </p:cTn>
                  </p:par>
                  <p:par>
                    <p:cTn id="95" fill="hold">
                      <p:stCondLst>
                        <p:cond delay="indefinite"/>
                      </p:stCondLst>
                      <p:childTnLst>
                        <p:par>
                          <p:cTn id="96" fill="hold">
                            <p:stCondLst>
                              <p:cond delay="0"/>
                            </p:stCondLst>
                            <p:childTnLst>
                              <p:par>
                                <p:cTn id="97" presetID="2" presetClass="entr" presetSubtype="4" fill="hold" grpId="0" nodeType="clickEffect">
                                  <p:stCondLst>
                                    <p:cond delay="0"/>
                                  </p:stCondLst>
                                  <p:childTnLst>
                                    <p:set>
                                      <p:cBhvr>
                                        <p:cTn id="98" dur="1" fill="hold">
                                          <p:stCondLst>
                                            <p:cond delay="0"/>
                                          </p:stCondLst>
                                        </p:cTn>
                                        <p:tgtEl>
                                          <p:spTgt spid="22"/>
                                        </p:tgtEl>
                                        <p:attrNameLst>
                                          <p:attrName>style.visibility</p:attrName>
                                        </p:attrNameLst>
                                      </p:cBhvr>
                                      <p:to>
                                        <p:strVal val="visible"/>
                                      </p:to>
                                    </p:set>
                                    <p:anim calcmode="lin" valueType="num">
                                      <p:cBhvr additive="base">
                                        <p:cTn id="99" dur="500" fill="hold"/>
                                        <p:tgtEl>
                                          <p:spTgt spid="22"/>
                                        </p:tgtEl>
                                        <p:attrNameLst>
                                          <p:attrName>ppt_x</p:attrName>
                                        </p:attrNameLst>
                                      </p:cBhvr>
                                      <p:tavLst>
                                        <p:tav tm="0">
                                          <p:val>
                                            <p:strVal val="#ppt_x"/>
                                          </p:val>
                                        </p:tav>
                                        <p:tav tm="100000">
                                          <p:val>
                                            <p:strVal val="#ppt_x"/>
                                          </p:val>
                                        </p:tav>
                                      </p:tavLst>
                                    </p:anim>
                                    <p:anim calcmode="lin" valueType="num">
                                      <p:cBhvr additive="base">
                                        <p:cTn id="100"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nodeType="clickEffect">
                                  <p:stCondLst>
                                    <p:cond delay="0"/>
                                  </p:stCondLst>
                                  <p:childTnLst>
                                    <p:set>
                                      <p:cBhvr>
                                        <p:cTn id="104" dur="1" fill="hold">
                                          <p:stCondLst>
                                            <p:cond delay="0"/>
                                          </p:stCondLst>
                                        </p:cTn>
                                        <p:tgtEl>
                                          <p:spTgt spid="17"/>
                                        </p:tgtEl>
                                        <p:attrNameLst>
                                          <p:attrName>style.visibility</p:attrName>
                                        </p:attrNameLst>
                                      </p:cBhvr>
                                      <p:to>
                                        <p:strVal val="visible"/>
                                      </p:to>
                                    </p:set>
                                    <p:animEffect transition="in" filter="fade">
                                      <p:cBhvr>
                                        <p:cTn id="105" dur="500"/>
                                        <p:tgtEl>
                                          <p:spTgt spid="17"/>
                                        </p:tgtEl>
                                      </p:cBhvr>
                                    </p:animEffect>
                                  </p:childTnLst>
                                </p:cTn>
                              </p:par>
                              <p:par>
                                <p:cTn id="106" presetID="2" presetClass="entr" presetSubtype="4" fill="hold" nodeType="withEffect">
                                  <p:stCondLst>
                                    <p:cond delay="0"/>
                                  </p:stCondLst>
                                  <p:childTnLst>
                                    <p:set>
                                      <p:cBhvr>
                                        <p:cTn id="107" dur="1" fill="hold">
                                          <p:stCondLst>
                                            <p:cond delay="0"/>
                                          </p:stCondLst>
                                        </p:cTn>
                                        <p:tgtEl>
                                          <p:spTgt spid="29"/>
                                        </p:tgtEl>
                                        <p:attrNameLst>
                                          <p:attrName>style.visibility</p:attrName>
                                        </p:attrNameLst>
                                      </p:cBhvr>
                                      <p:to>
                                        <p:strVal val="visible"/>
                                      </p:to>
                                    </p:set>
                                    <p:anim calcmode="lin" valueType="num">
                                      <p:cBhvr additive="base">
                                        <p:cTn id="108" dur="500" fill="hold"/>
                                        <p:tgtEl>
                                          <p:spTgt spid="29"/>
                                        </p:tgtEl>
                                        <p:attrNameLst>
                                          <p:attrName>ppt_x</p:attrName>
                                        </p:attrNameLst>
                                      </p:cBhvr>
                                      <p:tavLst>
                                        <p:tav tm="0">
                                          <p:val>
                                            <p:strVal val="#ppt_x"/>
                                          </p:val>
                                        </p:tav>
                                        <p:tav tm="100000">
                                          <p:val>
                                            <p:strVal val="#ppt_x"/>
                                          </p:val>
                                        </p:tav>
                                      </p:tavLst>
                                    </p:anim>
                                    <p:anim calcmode="lin" valueType="num">
                                      <p:cBhvr additive="base">
                                        <p:cTn id="109" dur="500" fill="hold"/>
                                        <p:tgtEl>
                                          <p:spTgt spid="29"/>
                                        </p:tgtEl>
                                        <p:attrNameLst>
                                          <p:attrName>ppt_y</p:attrName>
                                        </p:attrNameLst>
                                      </p:cBhvr>
                                      <p:tavLst>
                                        <p:tav tm="0">
                                          <p:val>
                                            <p:strVal val="1+#ppt_h/2"/>
                                          </p:val>
                                        </p:tav>
                                        <p:tav tm="100000">
                                          <p:val>
                                            <p:strVal val="#ppt_y"/>
                                          </p:val>
                                        </p:tav>
                                      </p:tavLst>
                                    </p:anim>
                                  </p:childTnLst>
                                </p:cTn>
                              </p:par>
                              <p:par>
                                <p:cTn id="110" presetID="42" presetClass="path" presetSubtype="0" accel="50000" decel="50000" fill="hold" grpId="1" nodeType="withEffect">
                                  <p:stCondLst>
                                    <p:cond delay="0"/>
                                  </p:stCondLst>
                                  <p:childTnLst>
                                    <p:animMotion origin="layout" path="M 2.70833E-6 -1.48148E-6 L -0.15157 0.5338 " pathEditMode="relative" rAng="0" ptsTypes="AA">
                                      <p:cBhvr>
                                        <p:cTn id="111" dur="2000" fill="hold"/>
                                        <p:tgtEl>
                                          <p:spTgt spid="22"/>
                                        </p:tgtEl>
                                        <p:attrNameLst>
                                          <p:attrName>ppt_x</p:attrName>
                                          <p:attrName>ppt_y</p:attrName>
                                        </p:attrNameLst>
                                      </p:cBhvr>
                                      <p:rCtr x="-7578" y="26690"/>
                                    </p:animMotion>
                                  </p:childTnLst>
                                </p:cTn>
                              </p:par>
                            </p:childTnLst>
                          </p:cTn>
                        </p:par>
                      </p:childTnLst>
                    </p:cTn>
                  </p:par>
                  <p:par>
                    <p:cTn id="112" fill="hold">
                      <p:stCondLst>
                        <p:cond delay="indefinite"/>
                      </p:stCondLst>
                      <p:childTnLst>
                        <p:par>
                          <p:cTn id="113" fill="hold">
                            <p:stCondLst>
                              <p:cond delay="0"/>
                            </p:stCondLst>
                            <p:childTnLst>
                              <p:par>
                                <p:cTn id="114" presetID="22" presetClass="entr" presetSubtype="2" fill="hold" grpId="2" nodeType="clickEffect">
                                  <p:stCondLst>
                                    <p:cond delay="0"/>
                                  </p:stCondLst>
                                  <p:childTnLst>
                                    <p:set>
                                      <p:cBhvr>
                                        <p:cTn id="115" dur="1" fill="hold">
                                          <p:stCondLst>
                                            <p:cond delay="0"/>
                                          </p:stCondLst>
                                        </p:cTn>
                                        <p:tgtEl>
                                          <p:spTgt spid="8"/>
                                        </p:tgtEl>
                                        <p:attrNameLst>
                                          <p:attrName>style.visibility</p:attrName>
                                        </p:attrNameLst>
                                      </p:cBhvr>
                                      <p:to>
                                        <p:strVal val="visible"/>
                                      </p:to>
                                    </p:set>
                                    <p:animEffect transition="in" filter="wipe(right)">
                                      <p:cBhvr>
                                        <p:cTn id="116" dur="500"/>
                                        <p:tgtEl>
                                          <p:spTgt spid="8"/>
                                        </p:tgtEl>
                                      </p:cBhvr>
                                    </p:animEffect>
                                  </p:childTnLst>
                                </p:cTn>
                              </p:par>
                              <p:par>
                                <p:cTn id="117" presetID="10" presetClass="entr" presetSubtype="0" fill="hold" nodeType="withEffect">
                                  <p:stCondLst>
                                    <p:cond delay="0"/>
                                  </p:stCondLst>
                                  <p:childTnLst>
                                    <p:set>
                                      <p:cBhvr>
                                        <p:cTn id="118" dur="1" fill="hold">
                                          <p:stCondLst>
                                            <p:cond delay="0"/>
                                          </p:stCondLst>
                                        </p:cTn>
                                        <p:tgtEl>
                                          <p:spTgt spid="23"/>
                                        </p:tgtEl>
                                        <p:attrNameLst>
                                          <p:attrName>style.visibility</p:attrName>
                                        </p:attrNameLst>
                                      </p:cBhvr>
                                      <p:to>
                                        <p:strVal val="visible"/>
                                      </p:to>
                                    </p:set>
                                    <p:animEffect transition="in" filter="fade">
                                      <p:cBhvr>
                                        <p:cTn id="119" dur="500"/>
                                        <p:tgtEl>
                                          <p:spTgt spid="23"/>
                                        </p:tgtEl>
                                      </p:cBhvr>
                                    </p:animEffect>
                                  </p:childTnLst>
                                </p:cTn>
                              </p:par>
                            </p:childTnLst>
                          </p:cTn>
                        </p:par>
                        <p:par>
                          <p:cTn id="120" fill="hold">
                            <p:stCondLst>
                              <p:cond delay="500"/>
                            </p:stCondLst>
                            <p:childTnLst>
                              <p:par>
                                <p:cTn id="121" presetID="10" presetClass="exit" presetSubtype="0" fill="hold" grpId="3" nodeType="afterEffect">
                                  <p:stCondLst>
                                    <p:cond delay="0"/>
                                  </p:stCondLst>
                                  <p:childTnLst>
                                    <p:animEffect transition="out" filter="fade">
                                      <p:cBhvr>
                                        <p:cTn id="122" dur="500"/>
                                        <p:tgtEl>
                                          <p:spTgt spid="8"/>
                                        </p:tgtEl>
                                      </p:cBhvr>
                                    </p:animEffect>
                                    <p:set>
                                      <p:cBhvr>
                                        <p:cTn id="123" dur="1" fill="hold">
                                          <p:stCondLst>
                                            <p:cond delay="499"/>
                                          </p:stCondLst>
                                        </p:cTn>
                                        <p:tgtEl>
                                          <p:spTgt spid="8"/>
                                        </p:tgtEl>
                                        <p:attrNameLst>
                                          <p:attrName>style.visibility</p:attrName>
                                        </p:attrNameLst>
                                      </p:cBhvr>
                                      <p:to>
                                        <p:strVal val="hidden"/>
                                      </p:to>
                                    </p:set>
                                  </p:childTnLst>
                                </p:cTn>
                              </p:par>
                            </p:childTnLst>
                          </p:cTn>
                        </p:par>
                      </p:childTnLst>
                    </p:cTn>
                  </p:par>
                  <p:par>
                    <p:cTn id="124" fill="hold">
                      <p:stCondLst>
                        <p:cond delay="indefinite"/>
                      </p:stCondLst>
                      <p:childTnLst>
                        <p:par>
                          <p:cTn id="125" fill="hold">
                            <p:stCondLst>
                              <p:cond delay="0"/>
                            </p:stCondLst>
                            <p:childTnLst>
                              <p:par>
                                <p:cTn id="126" presetID="2" presetClass="entr" presetSubtype="4" fill="hold" grpId="0" nodeType="clickEffect">
                                  <p:stCondLst>
                                    <p:cond delay="0"/>
                                  </p:stCondLst>
                                  <p:childTnLst>
                                    <p:set>
                                      <p:cBhvr>
                                        <p:cTn id="127" dur="1" fill="hold">
                                          <p:stCondLst>
                                            <p:cond delay="0"/>
                                          </p:stCondLst>
                                        </p:cTn>
                                        <p:tgtEl>
                                          <p:spTgt spid="41"/>
                                        </p:tgtEl>
                                        <p:attrNameLst>
                                          <p:attrName>style.visibility</p:attrName>
                                        </p:attrNameLst>
                                      </p:cBhvr>
                                      <p:to>
                                        <p:strVal val="visible"/>
                                      </p:to>
                                    </p:set>
                                    <p:anim calcmode="lin" valueType="num">
                                      <p:cBhvr additive="base">
                                        <p:cTn id="128" dur="500" fill="hold"/>
                                        <p:tgtEl>
                                          <p:spTgt spid="41"/>
                                        </p:tgtEl>
                                        <p:attrNameLst>
                                          <p:attrName>ppt_x</p:attrName>
                                        </p:attrNameLst>
                                      </p:cBhvr>
                                      <p:tavLst>
                                        <p:tav tm="0">
                                          <p:val>
                                            <p:strVal val="#ppt_x"/>
                                          </p:val>
                                        </p:tav>
                                        <p:tav tm="100000">
                                          <p:val>
                                            <p:strVal val="#ppt_x"/>
                                          </p:val>
                                        </p:tav>
                                      </p:tavLst>
                                    </p:anim>
                                    <p:anim calcmode="lin" valueType="num">
                                      <p:cBhvr additive="base">
                                        <p:cTn id="129" dur="500" fill="hold"/>
                                        <p:tgtEl>
                                          <p:spTgt spid="41"/>
                                        </p:tgtEl>
                                        <p:attrNameLst>
                                          <p:attrName>ppt_y</p:attrName>
                                        </p:attrNameLst>
                                      </p:cBhvr>
                                      <p:tavLst>
                                        <p:tav tm="0">
                                          <p:val>
                                            <p:strVal val="1+#ppt_h/2"/>
                                          </p:val>
                                        </p:tav>
                                        <p:tav tm="100000">
                                          <p:val>
                                            <p:strVal val="#ppt_y"/>
                                          </p:val>
                                        </p:tav>
                                      </p:tavLst>
                                    </p:anim>
                                  </p:childTnLst>
                                </p:cTn>
                              </p:par>
                            </p:childTnLst>
                          </p:cTn>
                        </p:par>
                        <p:par>
                          <p:cTn id="130" fill="hold">
                            <p:stCondLst>
                              <p:cond delay="500"/>
                            </p:stCondLst>
                            <p:childTnLst>
                              <p:par>
                                <p:cTn id="131" presetID="10" presetClass="entr" presetSubtype="0" fill="hold" nodeType="afterEffect">
                                  <p:stCondLst>
                                    <p:cond delay="0"/>
                                  </p:stCondLst>
                                  <p:childTnLst>
                                    <p:set>
                                      <p:cBhvr>
                                        <p:cTn id="132" dur="1" fill="hold">
                                          <p:stCondLst>
                                            <p:cond delay="0"/>
                                          </p:stCondLst>
                                        </p:cTn>
                                        <p:tgtEl>
                                          <p:spTgt spid="43"/>
                                        </p:tgtEl>
                                        <p:attrNameLst>
                                          <p:attrName>style.visibility</p:attrName>
                                        </p:attrNameLst>
                                      </p:cBhvr>
                                      <p:to>
                                        <p:strVal val="visible"/>
                                      </p:to>
                                    </p:set>
                                    <p:animEffect transition="in" filter="fade">
                                      <p:cBhvr>
                                        <p:cTn id="133" dur="500"/>
                                        <p:tgtEl>
                                          <p:spTgt spid="43"/>
                                        </p:tgtEl>
                                      </p:cBhvr>
                                    </p:animEffect>
                                  </p:childTnLst>
                                </p:cTn>
                              </p:par>
                            </p:childTnLst>
                          </p:cTn>
                        </p:par>
                      </p:childTnLst>
                    </p:cTn>
                  </p:par>
                  <p:par>
                    <p:cTn id="134" fill="hold">
                      <p:stCondLst>
                        <p:cond delay="indefinite"/>
                      </p:stCondLst>
                      <p:childTnLst>
                        <p:par>
                          <p:cTn id="135" fill="hold">
                            <p:stCondLst>
                              <p:cond delay="0"/>
                            </p:stCondLst>
                            <p:childTnLst>
                              <p:par>
                                <p:cTn id="136" presetID="42" presetClass="path" presetSubtype="0" accel="50000" decel="50000" fill="hold" grpId="1" nodeType="clickEffect">
                                  <p:stCondLst>
                                    <p:cond delay="0"/>
                                  </p:stCondLst>
                                  <p:childTnLst>
                                    <p:animMotion origin="layout" path="M 5E-6 -1.11111E-6 L 0.10014 0.53009 " pathEditMode="relative" rAng="0" ptsTypes="AA">
                                      <p:cBhvr>
                                        <p:cTn id="137" dur="2000" fill="hold"/>
                                        <p:tgtEl>
                                          <p:spTgt spid="41"/>
                                        </p:tgtEl>
                                        <p:attrNameLst>
                                          <p:attrName>ppt_x</p:attrName>
                                          <p:attrName>ppt_y</p:attrName>
                                        </p:attrNameLst>
                                      </p:cBhvr>
                                      <p:rCtr x="5000" y="26505"/>
                                    </p:animMotion>
                                  </p:childTnLst>
                                </p:cTn>
                              </p:par>
                            </p:childTnLst>
                          </p:cTn>
                        </p:par>
                      </p:childTnLst>
                    </p:cTn>
                  </p:par>
                  <p:par>
                    <p:cTn id="138" fill="hold">
                      <p:stCondLst>
                        <p:cond delay="indefinite"/>
                      </p:stCondLst>
                      <p:childTnLst>
                        <p:par>
                          <p:cTn id="139" fill="hold">
                            <p:stCondLst>
                              <p:cond delay="0"/>
                            </p:stCondLst>
                            <p:childTnLst>
                              <p:par>
                                <p:cTn id="140" presetID="42" presetClass="entr" presetSubtype="0" fill="hold" nodeType="clickEffect">
                                  <p:stCondLst>
                                    <p:cond delay="0"/>
                                  </p:stCondLst>
                                  <p:childTnLst>
                                    <p:set>
                                      <p:cBhvr>
                                        <p:cTn id="141" dur="1" fill="hold">
                                          <p:stCondLst>
                                            <p:cond delay="0"/>
                                          </p:stCondLst>
                                        </p:cTn>
                                        <p:tgtEl>
                                          <p:spTgt spid="46"/>
                                        </p:tgtEl>
                                        <p:attrNameLst>
                                          <p:attrName>style.visibility</p:attrName>
                                        </p:attrNameLst>
                                      </p:cBhvr>
                                      <p:to>
                                        <p:strVal val="visible"/>
                                      </p:to>
                                    </p:set>
                                    <p:animEffect transition="in" filter="fade">
                                      <p:cBhvr>
                                        <p:cTn id="142" dur="1000"/>
                                        <p:tgtEl>
                                          <p:spTgt spid="46"/>
                                        </p:tgtEl>
                                      </p:cBhvr>
                                    </p:animEffect>
                                    <p:anim calcmode="lin" valueType="num">
                                      <p:cBhvr>
                                        <p:cTn id="143" dur="1000" fill="hold"/>
                                        <p:tgtEl>
                                          <p:spTgt spid="46"/>
                                        </p:tgtEl>
                                        <p:attrNameLst>
                                          <p:attrName>ppt_x</p:attrName>
                                        </p:attrNameLst>
                                      </p:cBhvr>
                                      <p:tavLst>
                                        <p:tav tm="0">
                                          <p:val>
                                            <p:strVal val="#ppt_x"/>
                                          </p:val>
                                        </p:tav>
                                        <p:tav tm="100000">
                                          <p:val>
                                            <p:strVal val="#ppt_x"/>
                                          </p:val>
                                        </p:tav>
                                      </p:tavLst>
                                    </p:anim>
                                    <p:anim calcmode="lin" valueType="num">
                                      <p:cBhvr>
                                        <p:cTn id="144" dur="1000" fill="hold"/>
                                        <p:tgtEl>
                                          <p:spTgt spid="46"/>
                                        </p:tgtEl>
                                        <p:attrNameLst>
                                          <p:attrName>ppt_y</p:attrName>
                                        </p:attrNameLst>
                                      </p:cBhvr>
                                      <p:tavLst>
                                        <p:tav tm="0">
                                          <p:val>
                                            <p:strVal val="#ppt_y+.1"/>
                                          </p:val>
                                        </p:tav>
                                        <p:tav tm="100000">
                                          <p:val>
                                            <p:strVal val="#ppt_y"/>
                                          </p:val>
                                        </p:tav>
                                      </p:tavLst>
                                    </p:anim>
                                  </p:childTnLst>
                                </p:cTn>
                              </p:par>
                            </p:childTnLst>
                          </p:cTn>
                        </p:par>
                      </p:childTnLst>
                    </p:cTn>
                  </p:par>
                  <p:par>
                    <p:cTn id="145" fill="hold">
                      <p:stCondLst>
                        <p:cond delay="indefinite"/>
                      </p:stCondLst>
                      <p:childTnLst>
                        <p:par>
                          <p:cTn id="146" fill="hold">
                            <p:stCondLst>
                              <p:cond delay="0"/>
                            </p:stCondLst>
                            <p:childTnLst>
                              <p:par>
                                <p:cTn id="147" presetID="22" presetClass="entr" presetSubtype="2" fill="hold" grpId="4" nodeType="clickEffect">
                                  <p:stCondLst>
                                    <p:cond delay="0"/>
                                  </p:stCondLst>
                                  <p:childTnLst>
                                    <p:set>
                                      <p:cBhvr>
                                        <p:cTn id="148" dur="1" fill="hold">
                                          <p:stCondLst>
                                            <p:cond delay="0"/>
                                          </p:stCondLst>
                                        </p:cTn>
                                        <p:tgtEl>
                                          <p:spTgt spid="8"/>
                                        </p:tgtEl>
                                        <p:attrNameLst>
                                          <p:attrName>style.visibility</p:attrName>
                                        </p:attrNameLst>
                                      </p:cBhvr>
                                      <p:to>
                                        <p:strVal val="visible"/>
                                      </p:to>
                                    </p:set>
                                    <p:animEffect transition="in" filter="wipe(right)">
                                      <p:cBhvr>
                                        <p:cTn id="149" dur="500"/>
                                        <p:tgtEl>
                                          <p:spTgt spid="8"/>
                                        </p:tgtEl>
                                      </p:cBhvr>
                                    </p:animEffect>
                                  </p:childTnLst>
                                </p:cTn>
                              </p:par>
                              <p:par>
                                <p:cTn id="150" presetID="10" presetClass="entr" presetSubtype="0" fill="hold" nodeType="withEffect">
                                  <p:stCondLst>
                                    <p:cond delay="0"/>
                                  </p:stCondLst>
                                  <p:childTnLst>
                                    <p:set>
                                      <p:cBhvr>
                                        <p:cTn id="151" dur="1" fill="hold">
                                          <p:stCondLst>
                                            <p:cond delay="0"/>
                                          </p:stCondLst>
                                        </p:cTn>
                                        <p:tgtEl>
                                          <p:spTgt spid="25"/>
                                        </p:tgtEl>
                                        <p:attrNameLst>
                                          <p:attrName>style.visibility</p:attrName>
                                        </p:attrNameLst>
                                      </p:cBhvr>
                                      <p:to>
                                        <p:strVal val="visible"/>
                                      </p:to>
                                    </p:set>
                                    <p:animEffect transition="in" filter="fade">
                                      <p:cBhvr>
                                        <p:cTn id="152" dur="500"/>
                                        <p:tgtEl>
                                          <p:spTgt spid="25"/>
                                        </p:tgtEl>
                                      </p:cBhvr>
                                    </p:animEffect>
                                  </p:childTnLst>
                                </p:cTn>
                              </p:par>
                            </p:childTnLst>
                          </p:cTn>
                        </p:par>
                      </p:childTnLst>
                    </p:cTn>
                  </p:par>
                  <p:par>
                    <p:cTn id="153" fill="hold">
                      <p:stCondLst>
                        <p:cond delay="indefinite"/>
                      </p:stCondLst>
                      <p:childTnLst>
                        <p:par>
                          <p:cTn id="154" fill="hold">
                            <p:stCondLst>
                              <p:cond delay="0"/>
                            </p:stCondLst>
                            <p:childTnLst>
                              <p:par>
                                <p:cTn id="155" presetID="6" presetClass="entr" presetSubtype="16" fill="hold" nodeType="clickEffect">
                                  <p:stCondLst>
                                    <p:cond delay="0"/>
                                  </p:stCondLst>
                                  <p:childTnLst>
                                    <p:set>
                                      <p:cBhvr>
                                        <p:cTn id="156" dur="1" fill="hold">
                                          <p:stCondLst>
                                            <p:cond delay="0"/>
                                          </p:stCondLst>
                                        </p:cTn>
                                        <p:tgtEl>
                                          <p:spTgt spid="45"/>
                                        </p:tgtEl>
                                        <p:attrNameLst>
                                          <p:attrName>style.visibility</p:attrName>
                                        </p:attrNameLst>
                                      </p:cBhvr>
                                      <p:to>
                                        <p:strVal val="visible"/>
                                      </p:to>
                                    </p:set>
                                    <p:animEffect transition="in" filter="circle(in)">
                                      <p:cBhvr>
                                        <p:cTn id="157" dur="2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6" grpId="1" animBg="1"/>
      <p:bldP spid="8" grpId="0" animBg="1"/>
      <p:bldP spid="8" grpId="1" animBg="1"/>
      <p:bldP spid="8" grpId="2" animBg="1"/>
      <p:bldP spid="8" grpId="3" animBg="1"/>
      <p:bldP spid="8" grpId="4" animBg="1"/>
      <p:bldP spid="22" grpId="0" animBg="1"/>
      <p:bldP spid="22" grpId="1" animBg="1"/>
      <p:bldP spid="31" grpId="0" animBg="1"/>
      <p:bldP spid="31" grpId="1" animBg="1"/>
      <p:bldP spid="41" grpId="0" animBg="1"/>
      <p:bldP spid="41" grpId="1" animBg="1"/>
      <p:bldP spid="4" grpId="0" animBg="1"/>
      <p:bldP spid="4" grpId="1"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תמונה 13"/>
          <p:cNvPicPr>
            <a:picLocks noChangeAspect="1"/>
          </p:cNvPicPr>
          <p:nvPr/>
        </p:nvPicPr>
        <p:blipFill>
          <a:blip r:embed="rId3"/>
          <a:stretch>
            <a:fillRect/>
          </a:stretch>
        </p:blipFill>
        <p:spPr>
          <a:xfrm>
            <a:off x="3362241" y="4940057"/>
            <a:ext cx="6391275" cy="447675"/>
          </a:xfrm>
          <a:prstGeom prst="rect">
            <a:avLst/>
          </a:prstGeom>
        </p:spPr>
      </p:pic>
      <p:pic>
        <p:nvPicPr>
          <p:cNvPr id="11" name="תמונה 10"/>
          <p:cNvPicPr>
            <a:picLocks noChangeAspect="1"/>
          </p:cNvPicPr>
          <p:nvPr/>
        </p:nvPicPr>
        <p:blipFill>
          <a:blip r:embed="rId4"/>
          <a:stretch>
            <a:fillRect/>
          </a:stretch>
        </p:blipFill>
        <p:spPr>
          <a:xfrm>
            <a:off x="3362241" y="3366754"/>
            <a:ext cx="4572000" cy="1028700"/>
          </a:xfrm>
          <a:prstGeom prst="rect">
            <a:avLst/>
          </a:prstGeom>
        </p:spPr>
      </p:pic>
      <p:sp>
        <p:nvSpPr>
          <p:cNvPr id="2" name="כותרת 1"/>
          <p:cNvSpPr>
            <a:spLocks noGrp="1"/>
          </p:cNvSpPr>
          <p:nvPr>
            <p:ph type="title"/>
          </p:nvPr>
        </p:nvSpPr>
        <p:spPr>
          <a:xfrm>
            <a:off x="652212" y="131249"/>
            <a:ext cx="11181347" cy="658813"/>
          </a:xfrm>
        </p:spPr>
        <p:txBody>
          <a:bodyPr>
            <a:normAutofit/>
          </a:bodyPr>
          <a:lstStyle/>
          <a:p>
            <a:pPr algn="ctr" rtl="0"/>
            <a:r>
              <a:rPr lang="en-US" sz="3600" b="1" dirty="0" smtClean="0"/>
              <a:t>EC momentum measurement</a:t>
            </a:r>
            <a:endParaRPr lang="he-IL" sz="3600" b="1" dirty="0"/>
          </a:p>
        </p:txBody>
      </p:sp>
      <p:sp>
        <p:nvSpPr>
          <p:cNvPr id="3" name="מציין מיקום תוכן 2"/>
          <p:cNvSpPr>
            <a:spLocks noGrp="1"/>
          </p:cNvSpPr>
          <p:nvPr>
            <p:ph idx="1"/>
          </p:nvPr>
        </p:nvSpPr>
        <p:spPr>
          <a:xfrm>
            <a:off x="431157" y="1045581"/>
            <a:ext cx="12192000" cy="6163187"/>
          </a:xfrm>
        </p:spPr>
        <p:txBody>
          <a:bodyPr/>
          <a:lstStyle/>
          <a:p>
            <a:pPr algn="l" rtl="0">
              <a:lnSpc>
                <a:spcPct val="100000"/>
              </a:lnSpc>
            </a:pPr>
            <a:endParaRPr lang="he-IL" dirty="0" smtClean="0"/>
          </a:p>
          <a:p>
            <a:pPr algn="l" rtl="0">
              <a:lnSpc>
                <a:spcPct val="100000"/>
              </a:lnSpc>
            </a:pPr>
            <a:r>
              <a:rPr lang="en-US" dirty="0" smtClean="0"/>
              <a:t>The Momentum measured using the EC and the Missing momentum </a:t>
            </a:r>
            <a:r>
              <a:rPr lang="en-US" dirty="0"/>
              <a:t>has some </a:t>
            </a:r>
            <a:r>
              <a:rPr lang="en-US" dirty="0" smtClean="0"/>
              <a:t>discrepancies between them.</a:t>
            </a:r>
          </a:p>
          <a:p>
            <a:pPr marL="0" indent="0" algn="l" rtl="0">
              <a:lnSpc>
                <a:spcPct val="100000"/>
              </a:lnSpc>
              <a:buNone/>
            </a:pPr>
            <a:endParaRPr lang="en-US" dirty="0" smtClean="0"/>
          </a:p>
          <a:p>
            <a:pPr algn="l" rtl="0">
              <a:lnSpc>
                <a:spcPct val="100000"/>
              </a:lnSpc>
            </a:pPr>
            <a:endParaRPr lang="en-US" dirty="0"/>
          </a:p>
          <a:p>
            <a:pPr algn="l" rtl="0">
              <a:lnSpc>
                <a:spcPct val="100000"/>
              </a:lnSpc>
            </a:pPr>
            <a:endParaRPr lang="en-US" dirty="0" smtClean="0"/>
          </a:p>
          <a:p>
            <a:pPr algn="l" rtl="0">
              <a:lnSpc>
                <a:spcPct val="100000"/>
              </a:lnSpc>
            </a:pPr>
            <a:endParaRPr lang="en-US" dirty="0" smtClean="0"/>
          </a:p>
        </p:txBody>
      </p:sp>
      <p:cxnSp>
        <p:nvCxnSpPr>
          <p:cNvPr id="5" name="מחבר ישר 4"/>
          <p:cNvCxnSpPr/>
          <p:nvPr/>
        </p:nvCxnSpPr>
        <p:spPr>
          <a:xfrm>
            <a:off x="4758488" y="849313"/>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5"/>
          <a:stretch>
            <a:fillRect/>
          </a:stretch>
        </p:blipFill>
        <p:spPr>
          <a:xfrm>
            <a:off x="0" y="0"/>
            <a:ext cx="1815087" cy="921313"/>
          </a:xfrm>
          <a:prstGeom prst="rect">
            <a:avLst/>
          </a:prstGeom>
        </p:spPr>
      </p:pic>
      <p:sp>
        <p:nvSpPr>
          <p:cNvPr id="10" name="Rectangle 8"/>
          <p:cNvSpPr>
            <a:spLocks noChangeArrowheads="1"/>
          </p:cNvSpPr>
          <p:nvPr/>
        </p:nvSpPr>
        <p:spPr bwMode="auto">
          <a:xfrm flipV="1">
            <a:off x="1572126" y="2652500"/>
            <a:ext cx="123248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Identify </a:t>
            </a:r>
            <a:endParaRPr kumimoji="0" lang="en-US" sz="1800" b="0" i="0" u="none" strike="noStrike" cap="none" normalizeH="0" baseline="0" smtClean="0">
              <a:ln>
                <a:noFill/>
              </a:ln>
              <a:solidFill>
                <a:schemeClr val="tx1"/>
              </a:solidFill>
              <a:effectLst/>
              <a:latin typeface="Arial" panose="020B0604020202020204" pitchFamily="34" charset="0"/>
            </a:endParaRPr>
          </a:p>
        </p:txBody>
      </p:sp>
      <p:pic>
        <p:nvPicPr>
          <p:cNvPr id="4" name="תמונה 3"/>
          <p:cNvPicPr>
            <a:picLocks noChangeAspect="1"/>
          </p:cNvPicPr>
          <p:nvPr/>
        </p:nvPicPr>
        <p:blipFill>
          <a:blip r:embed="rId6"/>
          <a:stretch>
            <a:fillRect/>
          </a:stretch>
        </p:blipFill>
        <p:spPr>
          <a:xfrm>
            <a:off x="3156465" y="2652499"/>
            <a:ext cx="6597052" cy="3886681"/>
          </a:xfrm>
          <a:prstGeom prst="rect">
            <a:avLst/>
          </a:prstGeom>
        </p:spPr>
      </p:pic>
      <p:pic>
        <p:nvPicPr>
          <p:cNvPr id="15" name="תמונה 14"/>
          <p:cNvPicPr/>
          <p:nvPr/>
        </p:nvPicPr>
        <p:blipFill>
          <a:blip r:embed="rId7">
            <a:extLst>
              <a:ext uri="{28A0092B-C50C-407E-A947-70E740481C1C}">
                <a14:useLocalDpi xmlns:a14="http://schemas.microsoft.com/office/drawing/2010/main" val="0"/>
              </a:ext>
            </a:extLst>
          </a:blip>
          <a:srcRect/>
          <a:stretch>
            <a:fillRect/>
          </a:stretch>
        </p:blipFill>
        <p:spPr bwMode="auto">
          <a:xfrm>
            <a:off x="431157" y="2776767"/>
            <a:ext cx="7380909" cy="3886681"/>
          </a:xfrm>
          <a:prstGeom prst="rect">
            <a:avLst/>
          </a:prstGeom>
          <a:noFill/>
          <a:ln>
            <a:noFill/>
          </a:ln>
        </p:spPr>
      </p:pic>
      <p:sp>
        <p:nvSpPr>
          <p:cNvPr id="6" name="מלבן מעוגל 5"/>
          <p:cNvSpPr/>
          <p:nvPr/>
        </p:nvSpPr>
        <p:spPr>
          <a:xfrm>
            <a:off x="353173" y="3169629"/>
            <a:ext cx="7303394" cy="264062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pic>
        <p:nvPicPr>
          <p:cNvPr id="7" name="תמונה 6"/>
          <p:cNvPicPr>
            <a:picLocks noChangeAspect="1"/>
          </p:cNvPicPr>
          <p:nvPr/>
        </p:nvPicPr>
        <p:blipFill>
          <a:blip r:embed="rId8"/>
          <a:stretch>
            <a:fillRect/>
          </a:stretch>
        </p:blipFill>
        <p:spPr>
          <a:xfrm>
            <a:off x="557499" y="3889973"/>
            <a:ext cx="6958235" cy="1360347"/>
          </a:xfrm>
          <a:prstGeom prst="rect">
            <a:avLst/>
          </a:prstGeom>
        </p:spPr>
      </p:pic>
      <p:sp>
        <p:nvSpPr>
          <p:cNvPr id="8" name="TextBox 7"/>
          <p:cNvSpPr txBox="1"/>
          <p:nvPr/>
        </p:nvSpPr>
        <p:spPr>
          <a:xfrm>
            <a:off x="967585" y="3366753"/>
            <a:ext cx="6138065" cy="523220"/>
          </a:xfrm>
          <a:prstGeom prst="rect">
            <a:avLst/>
          </a:prstGeom>
          <a:noFill/>
        </p:spPr>
        <p:txBody>
          <a:bodyPr wrap="square" rtlCol="1">
            <a:spAutoFit/>
          </a:bodyPr>
          <a:lstStyle/>
          <a:p>
            <a:pPr algn="ctr"/>
            <a:r>
              <a:rPr lang="en-US" sz="2800" b="1" dirty="0" smtClean="0"/>
              <a:t>Momentum offset parameters</a:t>
            </a:r>
            <a:endParaRPr lang="he-IL" sz="2800" b="1" dirty="0"/>
          </a:p>
        </p:txBody>
      </p:sp>
      <p:pic>
        <p:nvPicPr>
          <p:cNvPr id="16" name="תמונה 15"/>
          <p:cNvPicPr/>
          <p:nvPr/>
        </p:nvPicPr>
        <p:blipFill>
          <a:blip r:embed="rId9">
            <a:extLst>
              <a:ext uri="{28A0092B-C50C-407E-A947-70E740481C1C}">
                <a14:useLocalDpi xmlns:a14="http://schemas.microsoft.com/office/drawing/2010/main" val="0"/>
              </a:ext>
            </a:extLst>
          </a:blip>
          <a:srcRect/>
          <a:stretch>
            <a:fillRect/>
          </a:stretch>
        </p:blipFill>
        <p:spPr bwMode="auto">
          <a:xfrm>
            <a:off x="7925820" y="3546329"/>
            <a:ext cx="3792729" cy="2851934"/>
          </a:xfrm>
          <a:prstGeom prst="rect">
            <a:avLst/>
          </a:prstGeom>
          <a:noFill/>
          <a:ln>
            <a:noFill/>
          </a:ln>
        </p:spPr>
      </p:pic>
      <p:sp>
        <p:nvSpPr>
          <p:cNvPr id="13" name="מלבן מעוגל 12"/>
          <p:cNvSpPr/>
          <p:nvPr/>
        </p:nvSpPr>
        <p:spPr>
          <a:xfrm>
            <a:off x="8246618" y="2800231"/>
            <a:ext cx="3471931" cy="64716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400" b="1" dirty="0" smtClean="0"/>
              <a:t>M</a:t>
            </a:r>
            <a:r>
              <a:rPr lang="he-IL" sz="2400" b="1" dirty="0" err="1" smtClean="0"/>
              <a:t>omentum</a:t>
            </a:r>
            <a:r>
              <a:rPr lang="he-IL" sz="2400" b="1" dirty="0" smtClean="0"/>
              <a:t> </a:t>
            </a:r>
            <a:r>
              <a:rPr lang="he-IL" sz="2400" b="1" dirty="0" err="1" smtClean="0"/>
              <a:t>resolution</a:t>
            </a:r>
            <a:endParaRPr lang="he-IL" sz="2400" b="1" dirty="0"/>
          </a:p>
        </p:txBody>
      </p:sp>
      <p:sp>
        <p:nvSpPr>
          <p:cNvPr id="17" name="מלבן מעוגל 16"/>
          <p:cNvSpPr/>
          <p:nvPr/>
        </p:nvSpPr>
        <p:spPr>
          <a:xfrm>
            <a:off x="7607740" y="3588751"/>
            <a:ext cx="4550607" cy="264062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he-IL"/>
          </a:p>
        </p:txBody>
      </p:sp>
      <p:sp>
        <p:nvSpPr>
          <p:cNvPr id="18" name="TextBox 17"/>
          <p:cNvSpPr txBox="1"/>
          <p:nvPr/>
        </p:nvSpPr>
        <p:spPr>
          <a:xfrm>
            <a:off x="7965871" y="3616039"/>
            <a:ext cx="3936195" cy="954107"/>
          </a:xfrm>
          <a:prstGeom prst="rect">
            <a:avLst/>
          </a:prstGeom>
          <a:noFill/>
        </p:spPr>
        <p:txBody>
          <a:bodyPr wrap="square" rtlCol="1">
            <a:spAutoFit/>
          </a:bodyPr>
          <a:lstStyle/>
          <a:p>
            <a:pPr algn="ctr"/>
            <a:r>
              <a:rPr lang="en-US" sz="2800" b="1" dirty="0" smtClean="0"/>
              <a:t>Momentum resolution parameters</a:t>
            </a:r>
            <a:endParaRPr lang="he-IL" sz="2800" b="1" dirty="0"/>
          </a:p>
        </p:txBody>
      </p:sp>
      <p:pic>
        <p:nvPicPr>
          <p:cNvPr id="19" name="תמונה 18"/>
          <p:cNvPicPr>
            <a:picLocks noChangeAspect="1"/>
          </p:cNvPicPr>
          <p:nvPr/>
        </p:nvPicPr>
        <p:blipFill>
          <a:blip r:embed="rId10"/>
          <a:stretch>
            <a:fillRect/>
          </a:stretch>
        </p:blipFill>
        <p:spPr>
          <a:xfrm>
            <a:off x="7824403" y="4864876"/>
            <a:ext cx="3995561" cy="674978"/>
          </a:xfrm>
          <a:prstGeom prst="rect">
            <a:avLst/>
          </a:prstGeom>
        </p:spPr>
      </p:pic>
      <p:sp>
        <p:nvSpPr>
          <p:cNvPr id="12" name="מציין מיקום של מספר שקופית 11"/>
          <p:cNvSpPr>
            <a:spLocks noGrp="1"/>
          </p:cNvSpPr>
          <p:nvPr>
            <p:ph type="sldNum" sz="quarter" idx="12"/>
          </p:nvPr>
        </p:nvSpPr>
        <p:spPr/>
        <p:txBody>
          <a:bodyPr/>
          <a:lstStyle/>
          <a:p>
            <a:fld id="{01DBEB0F-C1FC-4073-8EDD-9FBE7D64F643}" type="slidenum">
              <a:rPr lang="he-IL" smtClean="0"/>
              <a:t>8</a:t>
            </a:fld>
            <a:endParaRPr lang="he-IL"/>
          </a:p>
        </p:txBody>
      </p:sp>
    </p:spTree>
    <p:extLst>
      <p:ext uri="{BB962C8B-B14F-4D97-AF65-F5344CB8AC3E}">
        <p14:creationId xmlns:p14="http://schemas.microsoft.com/office/powerpoint/2010/main" val="37055319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fade">
                                      <p:cBhvr>
                                        <p:cTn id="18" dur="500"/>
                                        <p:tgtEl>
                                          <p:spTgt spid="8"/>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500"/>
                                        <p:tgtEl>
                                          <p:spTgt spid="6"/>
                                        </p:tgtEl>
                                      </p:cBhvr>
                                    </p:animEffect>
                                  </p:childTnLst>
                                </p:cTn>
                              </p:par>
                              <p:par>
                                <p:cTn id="22" presetID="10" presetClass="entr" presetSubtype="0" fill="hold"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500"/>
                                        <p:tgtEl>
                                          <p:spTgt spid="7"/>
                                        </p:tgtEl>
                                      </p:cBhvr>
                                    </p:animEffect>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grpId="0" nodeType="clickEffect">
                                  <p:stCondLst>
                                    <p:cond delay="0"/>
                                  </p:stCondLst>
                                  <p:childTnLst>
                                    <p:set>
                                      <p:cBhvr>
                                        <p:cTn id="28" dur="1" fill="hold">
                                          <p:stCondLst>
                                            <p:cond delay="0"/>
                                          </p:stCondLst>
                                        </p:cTn>
                                        <p:tgtEl>
                                          <p:spTgt spid="13"/>
                                        </p:tgtEl>
                                        <p:attrNameLst>
                                          <p:attrName>style.visibility</p:attrName>
                                        </p:attrNameLst>
                                      </p:cBhvr>
                                      <p:to>
                                        <p:strVal val="visible"/>
                                      </p:to>
                                    </p:set>
                                    <p:animEffect transition="in" filter="fade">
                                      <p:cBhvr>
                                        <p:cTn id="29" dur="1000"/>
                                        <p:tgtEl>
                                          <p:spTgt spid="13"/>
                                        </p:tgtEl>
                                      </p:cBhvr>
                                    </p:animEffect>
                                    <p:anim calcmode="lin" valueType="num">
                                      <p:cBhvr>
                                        <p:cTn id="30" dur="1000" fill="hold"/>
                                        <p:tgtEl>
                                          <p:spTgt spid="13"/>
                                        </p:tgtEl>
                                        <p:attrNameLst>
                                          <p:attrName>ppt_x</p:attrName>
                                        </p:attrNameLst>
                                      </p:cBhvr>
                                      <p:tavLst>
                                        <p:tav tm="0">
                                          <p:val>
                                            <p:strVal val="#ppt_x"/>
                                          </p:val>
                                        </p:tav>
                                        <p:tav tm="100000">
                                          <p:val>
                                            <p:strVal val="#ppt_x"/>
                                          </p:val>
                                        </p:tav>
                                      </p:tavLst>
                                    </p:anim>
                                    <p:anim calcmode="lin" valueType="num">
                                      <p:cBhvr>
                                        <p:cTn id="31" dur="1000" fill="hold"/>
                                        <p:tgtEl>
                                          <p:spTgt spid="13"/>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1000"/>
                                        <p:tgtEl>
                                          <p:spTgt spid="16"/>
                                        </p:tgtEl>
                                      </p:cBhvr>
                                    </p:animEffect>
                                    <p:anim calcmode="lin" valueType="num">
                                      <p:cBhvr>
                                        <p:cTn id="35" dur="1000" fill="hold"/>
                                        <p:tgtEl>
                                          <p:spTgt spid="16"/>
                                        </p:tgtEl>
                                        <p:attrNameLst>
                                          <p:attrName>ppt_x</p:attrName>
                                        </p:attrNameLst>
                                      </p:cBhvr>
                                      <p:tavLst>
                                        <p:tav tm="0">
                                          <p:val>
                                            <p:strVal val="#ppt_x"/>
                                          </p:val>
                                        </p:tav>
                                        <p:tav tm="100000">
                                          <p:val>
                                            <p:strVal val="#ppt_x"/>
                                          </p:val>
                                        </p:tav>
                                      </p:tavLst>
                                    </p:anim>
                                    <p:anim calcmode="lin" valueType="num">
                                      <p:cBhvr>
                                        <p:cTn id="36"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fill="hold"/>
                                        <p:tgtEl>
                                          <p:spTgt spid="19"/>
                                        </p:tgtEl>
                                        <p:attrNameLst>
                                          <p:attrName>ppt_x</p:attrName>
                                        </p:attrNameLst>
                                      </p:cBhvr>
                                      <p:tavLst>
                                        <p:tav tm="0">
                                          <p:val>
                                            <p:strVal val="#ppt_x"/>
                                          </p:val>
                                        </p:tav>
                                        <p:tav tm="100000">
                                          <p:val>
                                            <p:strVal val="#ppt_x"/>
                                          </p:val>
                                        </p:tav>
                                      </p:tavLst>
                                    </p:anim>
                                    <p:anim calcmode="lin" valueType="num">
                                      <p:cBhvr additive="base">
                                        <p:cTn id="42" dur="500" fill="hold"/>
                                        <p:tgtEl>
                                          <p:spTgt spid="19"/>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8"/>
                                        </p:tgtEl>
                                        <p:attrNameLst>
                                          <p:attrName>style.visibility</p:attrName>
                                        </p:attrNameLst>
                                      </p:cBhvr>
                                      <p:to>
                                        <p:strVal val="visible"/>
                                      </p:to>
                                    </p:set>
                                    <p:anim calcmode="lin" valueType="num">
                                      <p:cBhvr additive="base">
                                        <p:cTn id="45" dur="500" fill="hold"/>
                                        <p:tgtEl>
                                          <p:spTgt spid="18"/>
                                        </p:tgtEl>
                                        <p:attrNameLst>
                                          <p:attrName>ppt_x</p:attrName>
                                        </p:attrNameLst>
                                      </p:cBhvr>
                                      <p:tavLst>
                                        <p:tav tm="0">
                                          <p:val>
                                            <p:strVal val="#ppt_x"/>
                                          </p:val>
                                        </p:tav>
                                        <p:tav tm="100000">
                                          <p:val>
                                            <p:strVal val="#ppt_x"/>
                                          </p:val>
                                        </p:tav>
                                      </p:tavLst>
                                    </p:anim>
                                    <p:anim calcmode="lin" valueType="num">
                                      <p:cBhvr additive="base">
                                        <p:cTn id="46" dur="500" fill="hold"/>
                                        <p:tgtEl>
                                          <p:spTgt spid="18"/>
                                        </p:tgtEl>
                                        <p:attrNameLst>
                                          <p:attrName>ppt_y</p:attrName>
                                        </p:attrNameLst>
                                      </p:cBhvr>
                                      <p:tavLst>
                                        <p:tav tm="0">
                                          <p:val>
                                            <p:strVal val="1+#ppt_h/2"/>
                                          </p:val>
                                        </p:tav>
                                        <p:tav tm="100000">
                                          <p:val>
                                            <p:strVal val="#ppt_y"/>
                                          </p:val>
                                        </p:tav>
                                      </p:tavLst>
                                    </p:anim>
                                  </p:childTnLst>
                                </p:cTn>
                              </p:par>
                              <p:par>
                                <p:cTn id="47" presetID="2" presetClass="entr" presetSubtype="4" fill="hold" grpId="0" nodeType="with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ppt_x"/>
                                          </p:val>
                                        </p:tav>
                                        <p:tav tm="100000">
                                          <p:val>
                                            <p:strVal val="#ppt_x"/>
                                          </p:val>
                                        </p:tav>
                                      </p:tavLst>
                                    </p:anim>
                                    <p:anim calcmode="lin" valueType="num">
                                      <p:cBhvr additive="base">
                                        <p:cTn id="50"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8" grpId="0"/>
      <p:bldP spid="13" grpId="0" animBg="1"/>
      <p:bldP spid="17" grpId="0" animBg="1"/>
      <p:bldP spid="1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כותרת 1"/>
          <p:cNvSpPr>
            <a:spLocks noGrp="1"/>
          </p:cNvSpPr>
          <p:nvPr>
            <p:ph type="title"/>
          </p:nvPr>
        </p:nvSpPr>
        <p:spPr>
          <a:xfrm>
            <a:off x="1572126" y="226500"/>
            <a:ext cx="11181347" cy="658813"/>
          </a:xfrm>
        </p:spPr>
        <p:txBody>
          <a:bodyPr>
            <a:normAutofit/>
          </a:bodyPr>
          <a:lstStyle/>
          <a:p>
            <a:pPr rtl="0"/>
            <a:r>
              <a:rPr lang="en-US" sz="3600" b="1" dirty="0"/>
              <a:t> </a:t>
            </a:r>
            <a:r>
              <a:rPr lang="en-US" sz="3600" b="1" dirty="0" smtClean="0"/>
              <a:t>    Calibration : Path Length Correction</a:t>
            </a:r>
            <a:endParaRPr lang="he-IL" sz="3600" b="1" dirty="0"/>
          </a:p>
        </p:txBody>
      </p:sp>
      <p:sp>
        <p:nvSpPr>
          <p:cNvPr id="3" name="מציין מיקום תוכן 2"/>
          <p:cNvSpPr>
            <a:spLocks noGrp="1"/>
          </p:cNvSpPr>
          <p:nvPr>
            <p:ph idx="1"/>
          </p:nvPr>
        </p:nvSpPr>
        <p:spPr>
          <a:xfrm>
            <a:off x="0" y="885313"/>
            <a:ext cx="12192000" cy="6163187"/>
          </a:xfrm>
        </p:spPr>
        <p:txBody>
          <a:bodyPr/>
          <a:lstStyle/>
          <a:p>
            <a:pPr algn="l" rtl="0">
              <a:lnSpc>
                <a:spcPct val="100000"/>
              </a:lnSpc>
            </a:pPr>
            <a:endParaRPr lang="he-IL" dirty="0" smtClean="0"/>
          </a:p>
          <a:p>
            <a:pPr algn="l" rtl="0">
              <a:lnSpc>
                <a:spcPct val="100000"/>
              </a:lnSpc>
            </a:pPr>
            <a:r>
              <a:rPr lang="en-US" b="1" dirty="0" smtClean="0"/>
              <a:t>The EC </a:t>
            </a:r>
            <a:r>
              <a:rPr lang="en-US" b="1" dirty="0"/>
              <a:t>has non-</a:t>
            </a:r>
            <a:r>
              <a:rPr lang="en-US" b="1" dirty="0" err="1"/>
              <a:t>neglectable</a:t>
            </a:r>
            <a:r>
              <a:rPr lang="en-US" b="1" dirty="0"/>
              <a:t> </a:t>
            </a:r>
            <a:r>
              <a:rPr lang="en-US" b="1" dirty="0" smtClean="0"/>
              <a:t>uncertainty in the radial hit coordinate due to it’s width.</a:t>
            </a:r>
          </a:p>
          <a:p>
            <a:pPr algn="l" rtl="0">
              <a:lnSpc>
                <a:spcPct val="100000"/>
              </a:lnSpc>
            </a:pPr>
            <a:r>
              <a:rPr lang="en-US" b="1" dirty="0" smtClean="0"/>
              <a:t>Measuring and fixing this might take care of the discrepancy. </a:t>
            </a:r>
          </a:p>
          <a:p>
            <a:pPr marL="0" indent="0" algn="l" rtl="0">
              <a:lnSpc>
                <a:spcPct val="100000"/>
              </a:lnSpc>
              <a:buNone/>
            </a:pPr>
            <a:endParaRPr lang="en-US" dirty="0" smtClean="0"/>
          </a:p>
          <a:p>
            <a:pPr algn="l" rtl="0">
              <a:lnSpc>
                <a:spcPct val="100000"/>
              </a:lnSpc>
            </a:pPr>
            <a:endParaRPr lang="en-US" dirty="0"/>
          </a:p>
          <a:p>
            <a:pPr algn="l" rtl="0">
              <a:lnSpc>
                <a:spcPct val="100000"/>
              </a:lnSpc>
            </a:pPr>
            <a:endParaRPr lang="en-US" dirty="0" smtClean="0"/>
          </a:p>
          <a:p>
            <a:pPr algn="l" rtl="0">
              <a:lnSpc>
                <a:spcPct val="100000"/>
              </a:lnSpc>
            </a:pPr>
            <a:endParaRPr lang="en-US" dirty="0" smtClean="0"/>
          </a:p>
        </p:txBody>
      </p:sp>
      <p:cxnSp>
        <p:nvCxnSpPr>
          <p:cNvPr id="5" name="מחבר ישר 4"/>
          <p:cNvCxnSpPr/>
          <p:nvPr/>
        </p:nvCxnSpPr>
        <p:spPr>
          <a:xfrm>
            <a:off x="3962399" y="849313"/>
            <a:ext cx="3429000" cy="36000"/>
          </a:xfrm>
          <a:prstGeom prst="line">
            <a:avLst/>
          </a:prstGeom>
          <a:ln w="57150"/>
          <a:effectLst>
            <a:outerShdw blurRad="50800" dist="38100" dir="18900000" algn="b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pic>
        <p:nvPicPr>
          <p:cNvPr id="9" name="תמונה 8"/>
          <p:cNvPicPr>
            <a:picLocks noChangeAspect="1"/>
          </p:cNvPicPr>
          <p:nvPr/>
        </p:nvPicPr>
        <p:blipFill>
          <a:blip r:embed="rId3"/>
          <a:stretch>
            <a:fillRect/>
          </a:stretch>
        </p:blipFill>
        <p:spPr>
          <a:xfrm>
            <a:off x="0" y="0"/>
            <a:ext cx="1815087" cy="921313"/>
          </a:xfrm>
          <a:prstGeom prst="rect">
            <a:avLst/>
          </a:prstGeom>
        </p:spPr>
      </p:pic>
      <p:sp>
        <p:nvSpPr>
          <p:cNvPr id="10" name="Rectangle 8"/>
          <p:cNvSpPr>
            <a:spLocks noChangeArrowheads="1"/>
          </p:cNvSpPr>
          <p:nvPr/>
        </p:nvSpPr>
        <p:spPr bwMode="auto">
          <a:xfrm flipV="1">
            <a:off x="1572126" y="2652500"/>
            <a:ext cx="12324849" cy="2616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100" b="0" i="0" u="none" strike="noStrike" cap="none" normalizeH="0" baseline="0" smtClean="0">
                <a:ln>
                  <a:noFill/>
                </a:ln>
                <a:solidFill>
                  <a:schemeClr val="tx1"/>
                </a:solidFill>
                <a:effectLst/>
                <a:latin typeface="Arial" panose="020B0604020202020204" pitchFamily="34" charset="0"/>
                <a:ea typeface="Calibri" panose="020F0502020204030204" pitchFamily="34" charset="0"/>
                <a:cs typeface="Arial" panose="020B0604020202020204" pitchFamily="34" charset="0"/>
              </a:rPr>
              <a:t>: Identify </a:t>
            </a:r>
            <a:endParaRPr kumimoji="0" lang="en-US" sz="1800" b="0" i="0" u="none" strike="noStrike" cap="none" normalizeH="0" baseline="0" smtClean="0">
              <a:ln>
                <a:noFill/>
              </a:ln>
              <a:solidFill>
                <a:schemeClr val="tx1"/>
              </a:solidFill>
              <a:effectLst/>
              <a:latin typeface="Arial" panose="020B0604020202020204" pitchFamily="34" charset="0"/>
            </a:endParaRPr>
          </a:p>
        </p:txBody>
      </p:sp>
      <p:pic>
        <p:nvPicPr>
          <p:cNvPr id="11" name="תמונה 10"/>
          <p:cNvPicPr>
            <a:picLocks noChangeAspect="1"/>
          </p:cNvPicPr>
          <p:nvPr/>
        </p:nvPicPr>
        <p:blipFill>
          <a:blip r:embed="rId4"/>
          <a:stretch>
            <a:fillRect/>
          </a:stretch>
        </p:blipFill>
        <p:spPr>
          <a:xfrm>
            <a:off x="4933949" y="4138445"/>
            <a:ext cx="1790700" cy="457200"/>
          </a:xfrm>
          <a:prstGeom prst="rect">
            <a:avLst/>
          </a:prstGeom>
        </p:spPr>
      </p:pic>
      <p:pic>
        <p:nvPicPr>
          <p:cNvPr id="12" name="תמונה 11"/>
          <p:cNvPicPr>
            <a:picLocks noChangeAspect="1"/>
          </p:cNvPicPr>
          <p:nvPr/>
        </p:nvPicPr>
        <p:blipFill>
          <a:blip r:embed="rId5"/>
          <a:stretch>
            <a:fillRect/>
          </a:stretch>
        </p:blipFill>
        <p:spPr>
          <a:xfrm>
            <a:off x="4933949" y="5142790"/>
            <a:ext cx="1485900" cy="619125"/>
          </a:xfrm>
          <a:prstGeom prst="rect">
            <a:avLst/>
          </a:prstGeom>
        </p:spPr>
      </p:pic>
      <p:pic>
        <p:nvPicPr>
          <p:cNvPr id="7" name="תמונה 6"/>
          <p:cNvPicPr>
            <a:picLocks noChangeAspect="1"/>
          </p:cNvPicPr>
          <p:nvPr/>
        </p:nvPicPr>
        <p:blipFill>
          <a:blip r:embed="rId6"/>
          <a:stretch>
            <a:fillRect/>
          </a:stretch>
        </p:blipFill>
        <p:spPr>
          <a:xfrm>
            <a:off x="3634467" y="3405795"/>
            <a:ext cx="4923066" cy="3151020"/>
          </a:xfrm>
          <a:prstGeom prst="rect">
            <a:avLst/>
          </a:prstGeom>
        </p:spPr>
      </p:pic>
      <p:sp>
        <p:nvSpPr>
          <p:cNvPr id="4" name="סוגר מסולסל שמאלי 3"/>
          <p:cNvSpPr/>
          <p:nvPr/>
        </p:nvSpPr>
        <p:spPr>
          <a:xfrm>
            <a:off x="3709851" y="4681297"/>
            <a:ext cx="252548" cy="547145"/>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he-IL"/>
          </a:p>
        </p:txBody>
      </p:sp>
      <p:sp>
        <p:nvSpPr>
          <p:cNvPr id="13" name="סוגר מסולסל שמאלי 12"/>
          <p:cNvSpPr/>
          <p:nvPr/>
        </p:nvSpPr>
        <p:spPr>
          <a:xfrm>
            <a:off x="3709851" y="5345483"/>
            <a:ext cx="252548" cy="547145"/>
          </a:xfrm>
          <a:prstGeom prst="leftBrace">
            <a:avLst/>
          </a:prstGeom>
        </p:spPr>
        <p:style>
          <a:lnRef idx="1">
            <a:schemeClr val="accent1"/>
          </a:lnRef>
          <a:fillRef idx="0">
            <a:schemeClr val="accent1"/>
          </a:fillRef>
          <a:effectRef idx="0">
            <a:schemeClr val="accent1"/>
          </a:effectRef>
          <a:fontRef idx="minor">
            <a:schemeClr val="tx1"/>
          </a:fontRef>
        </p:style>
        <p:txBody>
          <a:bodyPr rtlCol="1" anchor="ctr"/>
          <a:lstStyle/>
          <a:p>
            <a:pPr algn="ctr"/>
            <a:endParaRPr lang="he-IL"/>
          </a:p>
        </p:txBody>
      </p:sp>
      <p:sp>
        <p:nvSpPr>
          <p:cNvPr id="6" name="מלבן מעוגל 5"/>
          <p:cNvSpPr/>
          <p:nvPr/>
        </p:nvSpPr>
        <p:spPr>
          <a:xfrm>
            <a:off x="1254035" y="4707732"/>
            <a:ext cx="1999160" cy="4350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dirty="0" smtClean="0"/>
              <a:t>Outer layer</a:t>
            </a:r>
            <a:endParaRPr lang="he-IL" sz="2000" dirty="0"/>
          </a:p>
        </p:txBody>
      </p:sp>
      <p:sp>
        <p:nvSpPr>
          <p:cNvPr id="14" name="מלבן מעוגל 13"/>
          <p:cNvSpPr/>
          <p:nvPr/>
        </p:nvSpPr>
        <p:spPr>
          <a:xfrm>
            <a:off x="1229814" y="5401526"/>
            <a:ext cx="1999160" cy="4350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en-US" sz="2000" dirty="0" smtClean="0"/>
              <a:t>Inner layer</a:t>
            </a:r>
            <a:endParaRPr lang="he-IL" sz="2000" dirty="0"/>
          </a:p>
        </p:txBody>
      </p:sp>
      <p:sp>
        <p:nvSpPr>
          <p:cNvPr id="8" name="מציין מיקום של מספר שקופית 7"/>
          <p:cNvSpPr>
            <a:spLocks noGrp="1"/>
          </p:cNvSpPr>
          <p:nvPr>
            <p:ph type="sldNum" sz="quarter" idx="12"/>
          </p:nvPr>
        </p:nvSpPr>
        <p:spPr/>
        <p:txBody>
          <a:bodyPr/>
          <a:lstStyle/>
          <a:p>
            <a:fld id="{01DBEB0F-C1FC-4073-8EDD-9FBE7D64F643}" type="slidenum">
              <a:rPr lang="he-IL" smtClean="0"/>
              <a:t>9</a:t>
            </a:fld>
            <a:endParaRPr lang="he-IL"/>
          </a:p>
        </p:txBody>
      </p:sp>
    </p:spTree>
    <p:extLst>
      <p:ext uri="{BB962C8B-B14F-4D97-AF65-F5344CB8AC3E}">
        <p14:creationId xmlns:p14="http://schemas.microsoft.com/office/powerpoint/2010/main" val="3478900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500" fill="hold"/>
                                        <p:tgtEl>
                                          <p:spTgt spid="13"/>
                                        </p:tgtEl>
                                        <p:attrNameLst>
                                          <p:attrName>ppt_x</p:attrName>
                                        </p:attrNameLst>
                                      </p:cBhvr>
                                      <p:tavLst>
                                        <p:tav tm="0">
                                          <p:val>
                                            <p:strVal val="#ppt_x"/>
                                          </p:val>
                                        </p:tav>
                                        <p:tav tm="100000">
                                          <p:val>
                                            <p:strVal val="#ppt_x"/>
                                          </p:val>
                                        </p:tav>
                                      </p:tavLst>
                                    </p:anim>
                                    <p:anim calcmode="lin" valueType="num">
                                      <p:cBhvr additive="base">
                                        <p:cTn id="15" dur="500" fill="hold"/>
                                        <p:tgtEl>
                                          <p:spTgt spid="13"/>
                                        </p:tgtEl>
                                        <p:attrNameLst>
                                          <p:attrName>ppt_y</p:attrName>
                                        </p:attrNameLst>
                                      </p:cBhvr>
                                      <p:tavLst>
                                        <p:tav tm="0">
                                          <p:val>
                                            <p:strVal val="1+#ppt_h/2"/>
                                          </p:val>
                                        </p:tav>
                                        <p:tav tm="100000">
                                          <p:val>
                                            <p:strVal val="#ppt_y"/>
                                          </p:val>
                                        </p:tav>
                                      </p:tavLst>
                                    </p:anim>
                                  </p:childTnLst>
                                </p:cTn>
                              </p:par>
                              <p:par>
                                <p:cTn id="16" presetID="2" presetClass="entr" presetSubtype="4" fill="hold" grpId="0" nodeType="withEffect">
                                  <p:stCondLst>
                                    <p:cond delay="0"/>
                                  </p:stCondLst>
                                  <p:childTnLst>
                                    <p:set>
                                      <p:cBhvr>
                                        <p:cTn id="17" dur="1" fill="hold">
                                          <p:stCondLst>
                                            <p:cond delay="0"/>
                                          </p:stCondLst>
                                        </p:cTn>
                                        <p:tgtEl>
                                          <p:spTgt spid="4"/>
                                        </p:tgtEl>
                                        <p:attrNameLst>
                                          <p:attrName>style.visibility</p:attrName>
                                        </p:attrNameLst>
                                      </p:cBhvr>
                                      <p:to>
                                        <p:strVal val="visible"/>
                                      </p:to>
                                    </p:set>
                                    <p:anim calcmode="lin" valueType="num">
                                      <p:cBhvr additive="base">
                                        <p:cTn id="18" dur="500" fill="hold"/>
                                        <p:tgtEl>
                                          <p:spTgt spid="4"/>
                                        </p:tgtEl>
                                        <p:attrNameLst>
                                          <p:attrName>ppt_x</p:attrName>
                                        </p:attrNameLst>
                                      </p:cBhvr>
                                      <p:tavLst>
                                        <p:tav tm="0">
                                          <p:val>
                                            <p:strVal val="#ppt_x"/>
                                          </p:val>
                                        </p:tav>
                                        <p:tav tm="100000">
                                          <p:val>
                                            <p:strVal val="#ppt_x"/>
                                          </p:val>
                                        </p:tav>
                                      </p:tavLst>
                                    </p:anim>
                                    <p:anim calcmode="lin" valueType="num">
                                      <p:cBhvr additive="base">
                                        <p:cTn id="19" dur="500" fill="hold"/>
                                        <p:tgtEl>
                                          <p:spTgt spid="4"/>
                                        </p:tgtEl>
                                        <p:attrNameLst>
                                          <p:attrName>ppt_y</p:attrName>
                                        </p:attrNameLst>
                                      </p:cBhvr>
                                      <p:tavLst>
                                        <p:tav tm="0">
                                          <p:val>
                                            <p:strVal val="1+#ppt_h/2"/>
                                          </p:val>
                                        </p:tav>
                                        <p:tav tm="100000">
                                          <p:val>
                                            <p:strVal val="#ppt_y"/>
                                          </p:val>
                                        </p:tav>
                                      </p:tavLst>
                                    </p:anim>
                                  </p:childTnLst>
                                </p:cTn>
                              </p:par>
                              <p:par>
                                <p:cTn id="20" presetID="2" presetClass="entr" presetSubtype="4"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ppt_x"/>
                                          </p:val>
                                        </p:tav>
                                        <p:tav tm="100000">
                                          <p:val>
                                            <p:strVal val="#ppt_x"/>
                                          </p:val>
                                        </p:tav>
                                      </p:tavLst>
                                    </p:anim>
                                    <p:anim calcmode="lin" valueType="num">
                                      <p:cBhvr additive="base">
                                        <p:cTn id="23" dur="500" fill="hold"/>
                                        <p:tgtEl>
                                          <p:spTgt spid="6"/>
                                        </p:tgtEl>
                                        <p:attrNameLst>
                                          <p:attrName>ppt_y</p:attrName>
                                        </p:attrNameLst>
                                      </p:cBhvr>
                                      <p:tavLst>
                                        <p:tav tm="0">
                                          <p:val>
                                            <p:strVal val="1+#ppt_h/2"/>
                                          </p:val>
                                        </p:tav>
                                        <p:tav tm="100000">
                                          <p:val>
                                            <p:strVal val="#ppt_y"/>
                                          </p:val>
                                        </p:tav>
                                      </p:tavLst>
                                    </p:anim>
                                  </p:childTnLst>
                                </p:cTn>
                              </p:par>
                              <p:par>
                                <p:cTn id="24" presetID="2" presetClass="entr" presetSubtype="4" fill="hold" grpId="0" nodeType="withEffect">
                                  <p:stCondLst>
                                    <p:cond delay="0"/>
                                  </p:stCondLst>
                                  <p:childTnLst>
                                    <p:set>
                                      <p:cBhvr>
                                        <p:cTn id="25" dur="1" fill="hold">
                                          <p:stCondLst>
                                            <p:cond delay="0"/>
                                          </p:stCondLst>
                                        </p:cTn>
                                        <p:tgtEl>
                                          <p:spTgt spid="14"/>
                                        </p:tgtEl>
                                        <p:attrNameLst>
                                          <p:attrName>style.visibility</p:attrName>
                                        </p:attrNameLst>
                                      </p:cBhvr>
                                      <p:to>
                                        <p:strVal val="visible"/>
                                      </p:to>
                                    </p:set>
                                    <p:anim calcmode="lin" valueType="num">
                                      <p:cBhvr additive="base">
                                        <p:cTn id="26" dur="500" fill="hold"/>
                                        <p:tgtEl>
                                          <p:spTgt spid="14"/>
                                        </p:tgtEl>
                                        <p:attrNameLst>
                                          <p:attrName>ppt_x</p:attrName>
                                        </p:attrNameLst>
                                      </p:cBhvr>
                                      <p:tavLst>
                                        <p:tav tm="0">
                                          <p:val>
                                            <p:strVal val="#ppt_x"/>
                                          </p:val>
                                        </p:tav>
                                        <p:tav tm="100000">
                                          <p:val>
                                            <p:strVal val="#ppt_x"/>
                                          </p:val>
                                        </p:tav>
                                      </p:tavLst>
                                    </p:anim>
                                    <p:anim calcmode="lin" valueType="num">
                                      <p:cBhvr additive="base">
                                        <p:cTn id="27"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3" grpId="0" animBg="1"/>
      <p:bldP spid="6" grpId="0" animBg="1"/>
      <p:bldP spid="14" grpId="0" animBg="1"/>
    </p:bldLst>
  </p:timing>
</p:sld>
</file>

<file path=ppt/theme/theme1.xml><?xml version="1.0" encoding="utf-8"?>
<a:theme xmlns:a="http://schemas.openxmlformats.org/drawingml/2006/main" name="עומק">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עומק">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עומק">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Depth" id="{7BEAFC2A-325C-49C4-AC08-2B765DA903F9}" vid="{1735E755-43E6-43AA-ABA2-C989ECC79AF5}"/>
    </a:ext>
  </a:extLst>
</a:theme>
</file>

<file path=ppt/theme/theme2.xml><?xml version="1.0" encoding="utf-8"?>
<a:theme xmlns:a="http://schemas.openxmlformats.org/drawingml/2006/main" name="ערכת נושא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TC104033923[[fn=עומק]]</Template>
  <TotalTime>18260</TotalTime>
  <Words>1433</Words>
  <Application>Microsoft Office PowerPoint</Application>
  <PresentationFormat>מסך רחב</PresentationFormat>
  <Paragraphs>313</Paragraphs>
  <Slides>24</Slides>
  <Notes>22</Notes>
  <HiddenSlides>3</HiddenSlides>
  <MMClips>0</MMClips>
  <ScaleCrop>false</ScaleCrop>
  <HeadingPairs>
    <vt:vector size="6" baseType="variant">
      <vt:variant>
        <vt:lpstr>גופנים בשימוש</vt:lpstr>
      </vt:variant>
      <vt:variant>
        <vt:i4>6</vt:i4>
      </vt:variant>
      <vt:variant>
        <vt:lpstr>ערכת נושא</vt:lpstr>
      </vt:variant>
      <vt:variant>
        <vt:i4>1</vt:i4>
      </vt:variant>
      <vt:variant>
        <vt:lpstr>כותרות שקופיות</vt:lpstr>
      </vt:variant>
      <vt:variant>
        <vt:i4>24</vt:i4>
      </vt:variant>
    </vt:vector>
  </HeadingPairs>
  <TitlesOfParts>
    <vt:vector size="31" baseType="lpstr">
      <vt:lpstr>Arial</vt:lpstr>
      <vt:lpstr>Calibri</vt:lpstr>
      <vt:lpstr>Cambria Math</vt:lpstr>
      <vt:lpstr>Corbel</vt:lpstr>
      <vt:lpstr>Miriam</vt:lpstr>
      <vt:lpstr>Times New Roman</vt:lpstr>
      <vt:lpstr>עומק</vt:lpstr>
      <vt:lpstr>מצגת של PowerPoint</vt:lpstr>
      <vt:lpstr>Outline</vt:lpstr>
      <vt:lpstr>Motivation…</vt:lpstr>
      <vt:lpstr>Hall B : Electromagnetic Calorimeter</vt:lpstr>
      <vt:lpstr>Hall B : EG2 run period</vt:lpstr>
      <vt:lpstr>Neutron Extraction : Hall B Calibration</vt:lpstr>
      <vt:lpstr>Neutron Extraction : Event Selection</vt:lpstr>
      <vt:lpstr>EC momentum measurement</vt:lpstr>
      <vt:lpstr>     Calibration : Path Length Correction</vt:lpstr>
      <vt:lpstr>     Calibration : Path Length Correction</vt:lpstr>
      <vt:lpstr>     Calibration : Path Length Correction</vt:lpstr>
      <vt:lpstr>     Calibration : Momentum Correction</vt:lpstr>
      <vt:lpstr>     Calibration : Momentum Correction</vt:lpstr>
      <vt:lpstr>     Calibration : Neutron Detection Efficiency – Angular dependence</vt:lpstr>
      <vt:lpstr>     Calibration : Neutron Detection Efficiency – Momentum dependence</vt:lpstr>
      <vt:lpstr>     Validation : C(e,e’n) Rate Ratios. Step 1 : QE event selection</vt:lpstr>
      <vt:lpstr>     Validation : C(e,e’n) Rate Ratios. Step 1 : QE event selection</vt:lpstr>
      <vt:lpstr>     Validation : Rate Ratios. Step 2 : validate ratios</vt:lpstr>
      <vt:lpstr>                             Future Plans</vt:lpstr>
      <vt:lpstr>מצגת של PowerPoint</vt:lpstr>
      <vt:lpstr>מצגת של PowerPoint</vt:lpstr>
      <vt:lpstr> Dynamic Variable Scatter plot for QE events</vt:lpstr>
      <vt:lpstr> Dynamic Variable Scatter plot for QE events</vt:lpstr>
      <vt:lpstr> Dynamic Variable Scatter plot for QE events</vt:lpstr>
    </vt:vector>
  </TitlesOfParts>
  <Company>Hewlett-Packard</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Michael</dc:creator>
  <cp:lastModifiedBy>Michael Braverman</cp:lastModifiedBy>
  <cp:revision>406</cp:revision>
  <dcterms:created xsi:type="dcterms:W3CDTF">2013-06-21T05:06:27Z</dcterms:created>
  <dcterms:modified xsi:type="dcterms:W3CDTF">2014-08-09T08:13:27Z</dcterms:modified>
</cp:coreProperties>
</file>