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4" r:id="rId4"/>
    <p:sldId id="265" r:id="rId5"/>
    <p:sldId id="291" r:id="rId6"/>
    <p:sldId id="296" r:id="rId7"/>
    <p:sldId id="290" r:id="rId8"/>
    <p:sldId id="292" r:id="rId9"/>
    <p:sldId id="325" r:id="rId10"/>
    <p:sldId id="322" r:id="rId11"/>
    <p:sldId id="323" r:id="rId12"/>
    <p:sldId id="324" r:id="rId13"/>
    <p:sldId id="326" r:id="rId14"/>
    <p:sldId id="327" r:id="rId15"/>
    <p:sldId id="328" r:id="rId16"/>
    <p:sldId id="329" r:id="rId17"/>
    <p:sldId id="331" r:id="rId18"/>
    <p:sldId id="332" r:id="rId19"/>
    <p:sldId id="337" r:id="rId20"/>
    <p:sldId id="338" r:id="rId21"/>
    <p:sldId id="339" r:id="rId22"/>
    <p:sldId id="340" r:id="rId23"/>
    <p:sldId id="341" r:id="rId24"/>
    <p:sldId id="342" r:id="rId25"/>
    <p:sldId id="343" r:id="rId26"/>
    <p:sldId id="275" r:id="rId27"/>
    <p:sldId id="273" r:id="rId28"/>
    <p:sldId id="285" r:id="rId29"/>
    <p:sldId id="269" r:id="rId30"/>
    <p:sldId id="330" r:id="rId31"/>
    <p:sldId id="274" r:id="rId32"/>
    <p:sldId id="286" r:id="rId33"/>
    <p:sldId id="287" r:id="rId34"/>
    <p:sldId id="306" r:id="rId35"/>
    <p:sldId id="305" r:id="rId36"/>
    <p:sldId id="307" r:id="rId37"/>
    <p:sldId id="309" r:id="rId38"/>
    <p:sldId id="320" r:id="rId39"/>
    <p:sldId id="321" r:id="rId40"/>
    <p:sldId id="311" r:id="rId41"/>
    <p:sldId id="351" r:id="rId42"/>
    <p:sldId id="319" r:id="rId43"/>
    <p:sldId id="310" r:id="rId44"/>
    <p:sldId id="350" r:id="rId45"/>
    <p:sldId id="312" r:id="rId46"/>
    <p:sldId id="314" r:id="rId47"/>
    <p:sldId id="344" r:id="rId48"/>
    <p:sldId id="315" r:id="rId49"/>
    <p:sldId id="352" r:id="rId50"/>
    <p:sldId id="316" r:id="rId51"/>
    <p:sldId id="317" r:id="rId52"/>
    <p:sldId id="347" r:id="rId53"/>
    <p:sldId id="348" r:id="rId54"/>
    <p:sldId id="349" r:id="rId55"/>
    <p:sldId id="318" r:id="rId56"/>
    <p:sldId id="258" r:id="rId57"/>
    <p:sldId id="346" r:id="rId58"/>
    <p:sldId id="345" r:id="rId59"/>
    <p:sldId id="271" r:id="rId6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3767" autoAdjust="0"/>
    <p:restoredTop sz="94660"/>
  </p:normalViewPr>
  <p:slideViewPr>
    <p:cSldViewPr snapToGrid="0" snapToObjects="1">
      <p:cViewPr>
        <p:scale>
          <a:sx n="60" d="100"/>
          <a:sy n="60" d="100"/>
        </p:scale>
        <p:origin x="-588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pic>
        <p:nvPicPr>
          <p:cNvPr id="4" name="Picture 3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800" y="5426020"/>
            <a:ext cx="4376736" cy="11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949325"/>
            <a:ext cx="8226425" cy="5324475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2014-04-09_CERN_60years_ENdept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286" y="2796780"/>
            <a:ext cx="4376736" cy="115200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49333"/>
            <a:ext cx="8226854" cy="533643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pic>
        <p:nvPicPr>
          <p:cNvPr id="7" name="Picture 6" descr="2014-04-09_CERN_60years_ENdept_75dpi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" y="6327150"/>
            <a:ext cx="1641276" cy="43200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2" r:id="rId3"/>
    <p:sldLayoutId id="2147483684" r:id="rId4"/>
    <p:sldLayoutId id="2147483680" r:id="rId5"/>
    <p:sldLayoutId id="2147483676" r:id="rId6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90000"/>
        </a:lnSpc>
        <a:spcBef>
          <a:spcPts val="600"/>
        </a:spcBef>
        <a:buClr>
          <a:schemeClr val="accent2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90000"/>
        </a:lnSpc>
        <a:spcBef>
          <a:spcPts val="600"/>
        </a:spcBef>
        <a:buClr>
          <a:schemeClr val="accent3"/>
        </a:buClr>
        <a:buSzPct val="100000"/>
        <a:buFont typeface="Arial"/>
        <a:buChar char="•"/>
        <a:defRPr kumimoji="0" sz="32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90000"/>
        </a:lnSpc>
        <a:spcBef>
          <a:spcPts val="600"/>
        </a:spcBef>
        <a:buClr>
          <a:schemeClr val="accent4"/>
        </a:buClr>
        <a:buSzPct val="100000"/>
        <a:buFont typeface="Arial"/>
        <a:buChar char="•"/>
        <a:defRPr kumimoji="0" sz="32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jpeg"/><Relationship Id="rId9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jpeg"/><Relationship Id="rId9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6.jpeg"/><Relationship Id="rId9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5.jpeg"/><Relationship Id="rId5" Type="http://schemas.openxmlformats.org/officeDocument/2006/relationships/image" Target="../media/image8.png"/><Relationship Id="rId10" Type="http://schemas.openxmlformats.org/officeDocument/2006/relationships/image" Target="../media/image14.jpeg"/><Relationship Id="rId4" Type="http://schemas.openxmlformats.org/officeDocument/2006/relationships/image" Target="../media/image6.jpeg"/><Relationship Id="rId9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5.jpeg"/><Relationship Id="rId5" Type="http://schemas.openxmlformats.org/officeDocument/2006/relationships/image" Target="../media/image8.png"/><Relationship Id="rId10" Type="http://schemas.openxmlformats.org/officeDocument/2006/relationships/image" Target="../media/image16.jpeg"/><Relationship Id="rId4" Type="http://schemas.openxmlformats.org/officeDocument/2006/relationships/image" Target="../media/image6.jpeg"/><Relationship Id="rId9" Type="http://schemas.openxmlformats.org/officeDocument/2006/relationships/image" Target="../media/image13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5.jpeg"/><Relationship Id="rId5" Type="http://schemas.openxmlformats.org/officeDocument/2006/relationships/image" Target="../media/image8.png"/><Relationship Id="rId10" Type="http://schemas.openxmlformats.org/officeDocument/2006/relationships/image" Target="../media/image16.jpeg"/><Relationship Id="rId4" Type="http://schemas.openxmlformats.org/officeDocument/2006/relationships/image" Target="../media/image6.jpeg"/><Relationship Id="rId9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microsoft.com/office/2007/relationships/hdphoto" Target="../media/hdphoto1.wdp"/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12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5.jpeg"/><Relationship Id="rId5" Type="http://schemas.openxmlformats.org/officeDocument/2006/relationships/image" Target="../media/image8.png"/><Relationship Id="rId10" Type="http://schemas.openxmlformats.org/officeDocument/2006/relationships/image" Target="../media/image16.jpeg"/><Relationship Id="rId4" Type="http://schemas.openxmlformats.org/officeDocument/2006/relationships/image" Target="../media/image6.jpeg"/><Relationship Id="rId9" Type="http://schemas.openxmlformats.org/officeDocument/2006/relationships/image" Target="../media/image13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microsoft.com/office/2007/relationships/hdphoto" Target="../media/hdphoto1.wdp"/><Relationship Id="rId3" Type="http://schemas.openxmlformats.org/officeDocument/2006/relationships/image" Target="../media/image5.jpeg"/><Relationship Id="rId7" Type="http://schemas.openxmlformats.org/officeDocument/2006/relationships/image" Target="../media/image11.png"/><Relationship Id="rId12" Type="http://schemas.openxmlformats.org/officeDocument/2006/relationships/image" Target="../media/image1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5.jpeg"/><Relationship Id="rId5" Type="http://schemas.openxmlformats.org/officeDocument/2006/relationships/image" Target="../media/image8.png"/><Relationship Id="rId10" Type="http://schemas.openxmlformats.org/officeDocument/2006/relationships/image" Target="../media/image16.jpeg"/><Relationship Id="rId4" Type="http://schemas.openxmlformats.org/officeDocument/2006/relationships/image" Target="../media/image6.jpeg"/><Relationship Id="rId9" Type="http://schemas.openxmlformats.org/officeDocument/2006/relationships/image" Target="../media/image13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3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28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24.png"/><Relationship Id="rId7" Type="http://schemas.openxmlformats.org/officeDocument/2006/relationships/image" Target="../media/image3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2.png"/><Relationship Id="rId4" Type="http://schemas.openxmlformats.org/officeDocument/2006/relationships/image" Target="../media/image28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neutrons.ornl.gov/conf/icis09/presentations/R-1_%20Penescu.pdf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45.jpeg"/><Relationship Id="rId4" Type="http://schemas.openxmlformats.org/officeDocument/2006/relationships/image" Target="../media/image24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png"/><Relationship Id="rId5" Type="http://schemas.openxmlformats.org/officeDocument/2006/relationships/image" Target="../media/image48.gif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ecos-eurisol14.sciencesconf.org/conference/ecos-eurisol14/pages/Marsh_RILIS_FEBIAD_BM_1.pd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Developments for the ISOLDE resonance ionization laser ion source RILIS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Thomas Day </a:t>
            </a:r>
            <a:r>
              <a:rPr lang="en-US" dirty="0" err="1" smtClean="0"/>
              <a:t>Goodacre</a:t>
            </a:r>
            <a:endParaRPr lang="en-US" dirty="0" smtClean="0"/>
          </a:p>
          <a:p>
            <a:r>
              <a:rPr lang="en-US" dirty="0" smtClean="0"/>
              <a:t>CERN, The University of Manchester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21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61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473564"/>
            <a:ext cx="3923119" cy="5718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69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2014                       19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95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2014                       19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679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" descr="C:\Users\Tdaygood\Dropbox\Work\Talks\ISOLDE Workshop 2014\ISOLDE first RILIS demonstration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9713" r="15697" b="11220"/>
          <a:stretch/>
        </p:blipFill>
        <p:spPr bwMode="auto">
          <a:xfrm>
            <a:off x="2016258" y="715840"/>
            <a:ext cx="5277363" cy="53210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734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" descr="C:\Users\Tdaygood\Dropbox\Work\Talks\ISOLDE Workshop 2014\ISOLDE first RILIS demonstration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9713" r="15697" b="11220"/>
          <a:stretch/>
        </p:blipFill>
        <p:spPr bwMode="auto">
          <a:xfrm>
            <a:off x="3684301" y="5030364"/>
            <a:ext cx="1073511" cy="10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2564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" descr="C:\Users\Tdaygood\Dropbox\Work\Talks\ISOLDE Workshop 2014\ISOLDE first RILIS demonstration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9713" r="15697" b="11220"/>
          <a:stretch/>
        </p:blipFill>
        <p:spPr bwMode="auto">
          <a:xfrm>
            <a:off x="3684301" y="5030364"/>
            <a:ext cx="1073511" cy="10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276578" y="1999983"/>
            <a:ext cx="2456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1994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RILIS@PSB ISOLDE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83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" descr="C:\Users\Tdaygood\Dropbox\Work\Talks\ISOLDE Workshop 2014\ISOLDE first RILIS demonstration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9713" r="15697" b="11220"/>
          <a:stretch/>
        </p:blipFill>
        <p:spPr bwMode="auto">
          <a:xfrm>
            <a:off x="3684301" y="5030364"/>
            <a:ext cx="1073511" cy="10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276578" y="1999983"/>
            <a:ext cx="2456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1994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RILIS@PSB ISOLDE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4" name="Picture 23" descr="vfvm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426563" y="739442"/>
            <a:ext cx="4717437" cy="3075814"/>
          </a:xfrm>
          <a:prstGeom prst="rect">
            <a:avLst/>
          </a:prstGeom>
        </p:spPr>
      </p:pic>
      <p:pic>
        <p:nvPicPr>
          <p:cNvPr id="26" name="Picture 9" descr="C:\Users\bmarsh\Desktop\100CANON\ssl in us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4189" y="739444"/>
            <a:ext cx="4289628" cy="307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0969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" descr="C:\Users\Tdaygood\Dropbox\Work\Talks\ISOLDE Workshop 2014\ISOLDE first RILIS demonstration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9713" r="15697" b="11220"/>
          <a:stretch/>
        </p:blipFill>
        <p:spPr bwMode="auto">
          <a:xfrm>
            <a:off x="3684301" y="5030364"/>
            <a:ext cx="1073511" cy="10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276578" y="1999983"/>
            <a:ext cx="2456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1994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RILIS@PSB ISOLDE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4" name="Picture 23" descr="vfvm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72088" y="1186853"/>
            <a:ext cx="745971" cy="48638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175946" y="7980506"/>
            <a:ext cx="757578" cy="11541621"/>
          </a:xfrm>
          <a:prstGeom prst="rect">
            <a:avLst/>
          </a:prstGeom>
          <a:solidFill>
            <a:srgbClr val="FF9966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CVL lasers:    </a:t>
            </a:r>
            <a:r>
              <a:rPr lang="en-GB" sz="2400" dirty="0" err="1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GB" sz="2400" baseline="-25000" dirty="0" err="1" smtClean="0">
                <a:solidFill>
                  <a:srgbClr val="000000"/>
                </a:solidFill>
              </a:rPr>
              <a:t>rep</a:t>
            </a:r>
            <a:r>
              <a:rPr lang="en-GB" sz="2400" dirty="0" smtClean="0">
                <a:solidFill>
                  <a:srgbClr val="000000"/>
                </a:solidFill>
              </a:rPr>
              <a:t>=11.000 Hz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Oscillator + 2 amplifiers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2-3 dye lasers with amplifiers,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nonlinear crystals BBO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6" name="Picture 9" descr="C:\Users\bmarsh\Desktop\100CANON\ssl in us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50100" y="1186853"/>
            <a:ext cx="678321" cy="48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85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Outline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26886" y="1314809"/>
            <a:ext cx="7090229" cy="4029075"/>
          </a:xfrm>
          <a:ln>
            <a:noFill/>
          </a:ln>
        </p:spPr>
        <p:txBody>
          <a:bodyPr/>
          <a:lstStyle/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dirty="0">
                <a:solidFill>
                  <a:srgbClr val="000000"/>
                </a:solidFill>
                <a:latin typeface="Garamond" panose="02020404030301010803" pitchFamily="18" charset="0"/>
              </a:rPr>
              <a:t>1. Introduction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dirty="0">
                <a:solidFill>
                  <a:srgbClr val="000000"/>
                </a:solidFill>
                <a:latin typeface="Garamond" panose="02020404030301010803" pitchFamily="18" charset="0"/>
              </a:rPr>
              <a:t>2</a:t>
            </a:r>
            <a:r>
              <a:rPr lang="en-GB" dirty="0" smtClean="0">
                <a:solidFill>
                  <a:srgbClr val="000000"/>
                </a:solidFill>
                <a:latin typeface="Garamond" panose="02020404030301010803" pitchFamily="18" charset="0"/>
              </a:rPr>
              <a:t>. </a:t>
            </a:r>
            <a:r>
              <a:rPr lang="en-GB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scheme </a:t>
            </a:r>
            <a:r>
              <a:rPr lang="en-GB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development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dirty="0">
                <a:solidFill>
                  <a:srgbClr val="000000"/>
                </a:solidFill>
                <a:latin typeface="Garamond" panose="02020404030301010803" pitchFamily="18" charset="0"/>
              </a:rPr>
              <a:t>3</a:t>
            </a:r>
            <a:r>
              <a:rPr lang="en-GB" dirty="0" smtClean="0">
                <a:solidFill>
                  <a:srgbClr val="000000"/>
                </a:solidFill>
                <a:latin typeface="Garamond" panose="02020404030301010803" pitchFamily="18" charset="0"/>
              </a:rPr>
              <a:t>. </a:t>
            </a:r>
            <a:r>
              <a:rPr lang="en-GB" dirty="0">
                <a:solidFill>
                  <a:srgbClr val="000000"/>
                </a:solidFill>
                <a:latin typeface="Garamond" panose="02020404030301010803" pitchFamily="18" charset="0"/>
              </a:rPr>
              <a:t>Ion sources, blurring the boundaries</a:t>
            </a: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endParaRPr lang="en-GB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0" indent="0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GB" dirty="0" smtClean="0">
                <a:solidFill>
                  <a:srgbClr val="000000"/>
                </a:solidFill>
                <a:latin typeface="Garamond" panose="02020404030301010803" pitchFamily="18" charset="0"/>
              </a:rPr>
              <a:t>4. </a:t>
            </a:r>
            <a:r>
              <a:rPr lang="en-GB" dirty="0">
                <a:solidFill>
                  <a:srgbClr val="000000"/>
                </a:solidFill>
                <a:latin typeface="Garamond" panose="02020404030301010803" pitchFamily="18" charset="0"/>
              </a:rPr>
              <a:t>Summary</a:t>
            </a:r>
          </a:p>
          <a:p>
            <a:endParaRPr lang="en-US" dirty="0"/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2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4991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" descr="C:\Users\Tdaygood\Dropbox\Work\Talks\ISOLDE Workshop 2014\ISOLDE first RILIS demonstration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9713" r="15697" b="11220"/>
          <a:stretch/>
        </p:blipFill>
        <p:spPr bwMode="auto">
          <a:xfrm>
            <a:off x="3684301" y="5030364"/>
            <a:ext cx="1073511" cy="10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276578" y="1999983"/>
            <a:ext cx="2456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1994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RILIS@PSB ISOLDE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4" name="Picture 23" descr="vfvm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72088" y="1186853"/>
            <a:ext cx="745971" cy="48638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175946" y="7980506"/>
            <a:ext cx="757578" cy="11541621"/>
          </a:xfrm>
          <a:prstGeom prst="rect">
            <a:avLst/>
          </a:prstGeom>
          <a:solidFill>
            <a:srgbClr val="FF9966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CVL lasers:    </a:t>
            </a:r>
            <a:r>
              <a:rPr lang="en-GB" sz="2400" dirty="0" err="1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GB" sz="2400" baseline="-25000" dirty="0" err="1" smtClean="0">
                <a:solidFill>
                  <a:srgbClr val="000000"/>
                </a:solidFill>
              </a:rPr>
              <a:t>rep</a:t>
            </a:r>
            <a:r>
              <a:rPr lang="en-GB" sz="2400" dirty="0" smtClean="0">
                <a:solidFill>
                  <a:srgbClr val="000000"/>
                </a:solidFill>
              </a:rPr>
              <a:t>=11.000 Hz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Oscillator + 2 amplifiers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2-3 dye lasers with amplifiers,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nonlinear crystals BBO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6" name="Picture 9" descr="C:\Users\bmarsh\Desktop\100CANON\ssl in us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50100" y="1186853"/>
            <a:ext cx="678321" cy="48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5165084" y="3667875"/>
            <a:ext cx="2456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2008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Solid state pump laser and dye laser upgrade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2945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" descr="C:\Users\Tdaygood\Dropbox\Work\Talks\ISOLDE Workshop 2014\ISOLDE first RILIS demonstration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9713" r="15697" b="11220"/>
          <a:stretch/>
        </p:blipFill>
        <p:spPr bwMode="auto">
          <a:xfrm>
            <a:off x="3684301" y="5030364"/>
            <a:ext cx="1073511" cy="10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276578" y="1999983"/>
            <a:ext cx="2456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1994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RILIS@PSB ISOLDE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4" name="Picture 23" descr="vfvm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72088" y="1186853"/>
            <a:ext cx="745971" cy="48638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175946" y="7980506"/>
            <a:ext cx="757578" cy="11541621"/>
          </a:xfrm>
          <a:prstGeom prst="rect">
            <a:avLst/>
          </a:prstGeom>
          <a:solidFill>
            <a:srgbClr val="FF9966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CVL lasers:    </a:t>
            </a:r>
            <a:r>
              <a:rPr lang="en-GB" sz="2400" dirty="0" err="1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GB" sz="2400" baseline="-25000" dirty="0" err="1" smtClean="0">
                <a:solidFill>
                  <a:srgbClr val="000000"/>
                </a:solidFill>
              </a:rPr>
              <a:t>rep</a:t>
            </a:r>
            <a:r>
              <a:rPr lang="en-GB" sz="2400" dirty="0" smtClean="0">
                <a:solidFill>
                  <a:srgbClr val="000000"/>
                </a:solidFill>
              </a:rPr>
              <a:t>=11.000 Hz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Oscillator + 2 amplifiers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2-3 dye lasers with amplifiers,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nonlinear crystals BBO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6" name="Picture 9" descr="C:\Users\bmarsh\Desktop\100CANON\ssl in us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50100" y="1186853"/>
            <a:ext cx="678321" cy="48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5235259" y="1714560"/>
            <a:ext cx="421637" cy="153888"/>
          </a:xfrm>
          <a:prstGeom prst="rect">
            <a:avLst/>
          </a:prstGeom>
          <a:solidFill>
            <a:srgbClr val="FF9966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00" dirty="0" smtClean="0">
                <a:solidFill>
                  <a:srgbClr val="000000"/>
                </a:solidFill>
              </a:rPr>
              <a:t>CVL lasers:    </a:t>
            </a:r>
            <a:r>
              <a:rPr lang="en-GB" sz="100" dirty="0" err="1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GB" sz="100" baseline="-25000" dirty="0" err="1" smtClean="0">
                <a:solidFill>
                  <a:srgbClr val="000000"/>
                </a:solidFill>
              </a:rPr>
              <a:t>rep</a:t>
            </a:r>
            <a:r>
              <a:rPr lang="en-GB" sz="100" dirty="0" smtClean="0">
                <a:solidFill>
                  <a:srgbClr val="000000"/>
                </a:solidFill>
              </a:rPr>
              <a:t>=11.000 Hz</a:t>
            </a:r>
            <a:r>
              <a:rPr lang="en-US" sz="1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100" dirty="0" smtClean="0">
                <a:solidFill>
                  <a:srgbClr val="000000"/>
                </a:solidFill>
              </a:rPr>
              <a:t>Oscillator + 2 amplifiers</a:t>
            </a:r>
          </a:p>
          <a:p>
            <a:pPr algn="ctr"/>
            <a:r>
              <a:rPr lang="en-US" sz="100" dirty="0" smtClean="0">
                <a:solidFill>
                  <a:srgbClr val="000000"/>
                </a:solidFill>
              </a:rPr>
              <a:t>2-3 dye lasers with amplifiers, </a:t>
            </a:r>
          </a:p>
          <a:p>
            <a:pPr algn="ctr"/>
            <a:r>
              <a:rPr lang="en-US" sz="100" dirty="0" smtClean="0">
                <a:solidFill>
                  <a:srgbClr val="000000"/>
                </a:solidFill>
              </a:rPr>
              <a:t>nonlinear crystals BBO</a:t>
            </a:r>
            <a:endParaRPr lang="en-US" sz="100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165084" y="3667875"/>
            <a:ext cx="2456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2008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Solid state pump laser and dye laser upgrade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9" name="Picture 2" descr="http://www.sirah.com/wp-content/uploads/Credo-Dye-Laser-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5"/>
          <a:stretch/>
        </p:blipFill>
        <p:spPr bwMode="auto">
          <a:xfrm>
            <a:off x="346838" y="3752597"/>
            <a:ext cx="4047321" cy="203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www.sirah.com/wp-content/uploads/Credo-Dye-Laser-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5"/>
          <a:stretch/>
        </p:blipFill>
        <p:spPr bwMode="auto">
          <a:xfrm>
            <a:off x="4733712" y="3752597"/>
            <a:ext cx="4047321" cy="2031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2" descr="IMGP2835.JPG"/>
          <p:cNvPicPr>
            <a:picLocks noChangeAspect="1"/>
          </p:cNvPicPr>
          <p:nvPr/>
        </p:nvPicPr>
        <p:blipFill>
          <a:blip r:embed="rId11"/>
          <a:srcRect t="25899"/>
          <a:stretch>
            <a:fillRect/>
          </a:stretch>
        </p:blipFill>
        <p:spPr bwMode="auto">
          <a:xfrm>
            <a:off x="1858672" y="332541"/>
            <a:ext cx="5527512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47486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" descr="C:\Users\Tdaygood\Dropbox\Work\Talks\ISOLDE Workshop 2014\ISOLDE first RILIS demonstration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9713" r="15697" b="11220"/>
          <a:stretch/>
        </p:blipFill>
        <p:spPr bwMode="auto">
          <a:xfrm>
            <a:off x="3684301" y="5030364"/>
            <a:ext cx="1073511" cy="10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276578" y="1999983"/>
            <a:ext cx="2456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1994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RILIS@PSB ISOLDE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4" name="Picture 23" descr="vfvm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72088" y="1186853"/>
            <a:ext cx="745971" cy="48638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175946" y="7980506"/>
            <a:ext cx="757578" cy="11541621"/>
          </a:xfrm>
          <a:prstGeom prst="rect">
            <a:avLst/>
          </a:prstGeom>
          <a:solidFill>
            <a:srgbClr val="FF9966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CVL lasers:    </a:t>
            </a:r>
            <a:r>
              <a:rPr lang="en-GB" sz="2400" dirty="0" err="1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GB" sz="2400" baseline="-25000" dirty="0" err="1" smtClean="0">
                <a:solidFill>
                  <a:srgbClr val="000000"/>
                </a:solidFill>
              </a:rPr>
              <a:t>rep</a:t>
            </a:r>
            <a:r>
              <a:rPr lang="en-GB" sz="2400" dirty="0" smtClean="0">
                <a:solidFill>
                  <a:srgbClr val="000000"/>
                </a:solidFill>
              </a:rPr>
              <a:t>=11.000 Hz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Oscillator + 2 amplifiers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2-3 dye lasers with amplifiers,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nonlinear crystals BBO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6" name="Picture 9" descr="C:\Users\bmarsh\Desktop\100CANON\ssl in us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50100" y="1186853"/>
            <a:ext cx="678321" cy="48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5165084" y="3667875"/>
            <a:ext cx="2456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2008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Solid state pump laser and dye laser upgrade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9" name="Picture 2" descr="http://www.sirah.com/wp-content/uploads/Credo-Dye-Laser-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5"/>
          <a:stretch/>
        </p:blipFill>
        <p:spPr bwMode="auto">
          <a:xfrm>
            <a:off x="5584241" y="5331333"/>
            <a:ext cx="684165" cy="34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www.sirah.com/wp-content/uploads/Credo-Dye-Laser-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5"/>
          <a:stretch/>
        </p:blipFill>
        <p:spPr bwMode="auto">
          <a:xfrm>
            <a:off x="6483927" y="5331333"/>
            <a:ext cx="684165" cy="34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2" descr="IMGP2835.JPG"/>
          <p:cNvPicPr>
            <a:picLocks noChangeAspect="1"/>
          </p:cNvPicPr>
          <p:nvPr/>
        </p:nvPicPr>
        <p:blipFill>
          <a:blip r:embed="rId11"/>
          <a:srcRect t="25899"/>
          <a:stretch>
            <a:fillRect/>
          </a:stretch>
        </p:blipFill>
        <p:spPr bwMode="auto">
          <a:xfrm>
            <a:off x="5926324" y="4729061"/>
            <a:ext cx="934379" cy="5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8023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" descr="C:\Users\Tdaygood\Dropbox\Work\Talks\ISOLDE Workshop 2014\ISOLDE first RILIS demonstration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9713" r="15697" b="11220"/>
          <a:stretch/>
        </p:blipFill>
        <p:spPr bwMode="auto">
          <a:xfrm>
            <a:off x="3684301" y="5030364"/>
            <a:ext cx="1073511" cy="10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276578" y="1999983"/>
            <a:ext cx="2456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1994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RILIS@PSB ISOLDE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4" name="Picture 23" descr="vfvm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72088" y="1186853"/>
            <a:ext cx="745971" cy="48638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175946" y="7980506"/>
            <a:ext cx="757578" cy="11541621"/>
          </a:xfrm>
          <a:prstGeom prst="rect">
            <a:avLst/>
          </a:prstGeom>
          <a:solidFill>
            <a:srgbClr val="FF9966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CVL lasers:    </a:t>
            </a:r>
            <a:r>
              <a:rPr lang="en-GB" sz="2400" dirty="0" err="1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GB" sz="2400" baseline="-25000" dirty="0" err="1" smtClean="0">
                <a:solidFill>
                  <a:srgbClr val="000000"/>
                </a:solidFill>
              </a:rPr>
              <a:t>rep</a:t>
            </a:r>
            <a:r>
              <a:rPr lang="en-GB" sz="2400" dirty="0" smtClean="0">
                <a:solidFill>
                  <a:srgbClr val="000000"/>
                </a:solidFill>
              </a:rPr>
              <a:t>=11.000 Hz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Oscillator + 2 amplifiers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2-3 dye lasers with amplifiers,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nonlinear crystals BBO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6" name="Picture 9" descr="C:\Users\bmarsh\Desktop\100CANON\ssl in us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50100" y="1186853"/>
            <a:ext cx="678321" cy="48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5165084" y="3667875"/>
            <a:ext cx="2456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2008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Solid state pump laser and dye laser upgrade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9" name="Picture 2" descr="http://www.sirah.com/wp-content/uploads/Credo-Dye-Laser-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5"/>
          <a:stretch/>
        </p:blipFill>
        <p:spPr bwMode="auto">
          <a:xfrm>
            <a:off x="5584241" y="5331333"/>
            <a:ext cx="684165" cy="34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www.sirah.com/wp-content/uploads/Credo-Dye-Laser-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5"/>
          <a:stretch/>
        </p:blipFill>
        <p:spPr bwMode="auto">
          <a:xfrm>
            <a:off x="6483927" y="5331333"/>
            <a:ext cx="684165" cy="34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2" descr="IMGP2835.JPG"/>
          <p:cNvPicPr>
            <a:picLocks noChangeAspect="1"/>
          </p:cNvPicPr>
          <p:nvPr/>
        </p:nvPicPr>
        <p:blipFill>
          <a:blip r:embed="rId11"/>
          <a:srcRect t="25899"/>
          <a:stretch>
            <a:fillRect/>
          </a:stretch>
        </p:blipFill>
        <p:spPr bwMode="auto">
          <a:xfrm>
            <a:off x="5926324" y="4729061"/>
            <a:ext cx="934379" cy="5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6545914" y="1845767"/>
            <a:ext cx="24568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2011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Installation of a complimentary </a:t>
            </a:r>
            <a:r>
              <a:rPr lang="en-GB" sz="2000" dirty="0" err="1" smtClean="0">
                <a:solidFill>
                  <a:srgbClr val="000000"/>
                </a:solidFill>
                <a:latin typeface="Garamond" panose="02020404030301010803" pitchFamily="18" charset="0"/>
              </a:rPr>
              <a:t>Ti:Sa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System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261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" descr="C:\Users\Tdaygood\Dropbox\Work\Talks\ISOLDE Workshop 2014\ISOLDE first RILIS demonstration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9713" r="15697" b="11220"/>
          <a:stretch/>
        </p:blipFill>
        <p:spPr bwMode="auto">
          <a:xfrm>
            <a:off x="3684301" y="5030364"/>
            <a:ext cx="1073511" cy="10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276578" y="1999983"/>
            <a:ext cx="2456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1994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RILIS@PSB ISOLDE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4" name="Picture 23" descr="vfvm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72088" y="1186853"/>
            <a:ext cx="745971" cy="48638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175946" y="7980506"/>
            <a:ext cx="757578" cy="11541621"/>
          </a:xfrm>
          <a:prstGeom prst="rect">
            <a:avLst/>
          </a:prstGeom>
          <a:solidFill>
            <a:srgbClr val="FF9966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CVL lasers:    </a:t>
            </a:r>
            <a:r>
              <a:rPr lang="en-GB" sz="2400" dirty="0" err="1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GB" sz="2400" baseline="-25000" dirty="0" err="1" smtClean="0">
                <a:solidFill>
                  <a:srgbClr val="000000"/>
                </a:solidFill>
              </a:rPr>
              <a:t>rep</a:t>
            </a:r>
            <a:r>
              <a:rPr lang="en-GB" sz="2400" dirty="0" smtClean="0">
                <a:solidFill>
                  <a:srgbClr val="000000"/>
                </a:solidFill>
              </a:rPr>
              <a:t>=11.000 Hz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Oscillator + 2 amplifiers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2-3 dye lasers with amplifiers,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nonlinear crystals BBO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6" name="Picture 9" descr="C:\Users\bmarsh\Desktop\100CANON\ssl in us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50100" y="1186853"/>
            <a:ext cx="678321" cy="48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5165084" y="3667875"/>
            <a:ext cx="2456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2008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Solid state pump laser and dye laser upgrade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9" name="Picture 2" descr="http://www.sirah.com/wp-content/uploads/Credo-Dye-Laser-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5"/>
          <a:stretch/>
        </p:blipFill>
        <p:spPr bwMode="auto">
          <a:xfrm>
            <a:off x="5584241" y="5331333"/>
            <a:ext cx="684165" cy="34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www.sirah.com/wp-content/uploads/Credo-Dye-Laser-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5"/>
          <a:stretch/>
        </p:blipFill>
        <p:spPr bwMode="auto">
          <a:xfrm>
            <a:off x="6483927" y="5331333"/>
            <a:ext cx="684165" cy="34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2" descr="IMGP2835.JPG"/>
          <p:cNvPicPr>
            <a:picLocks noChangeAspect="1"/>
          </p:cNvPicPr>
          <p:nvPr/>
        </p:nvPicPr>
        <p:blipFill>
          <a:blip r:embed="rId11"/>
          <a:srcRect t="25899"/>
          <a:stretch>
            <a:fillRect/>
          </a:stretch>
        </p:blipFill>
        <p:spPr bwMode="auto">
          <a:xfrm>
            <a:off x="5926324" y="4729061"/>
            <a:ext cx="934379" cy="5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6545914" y="1845767"/>
            <a:ext cx="24568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2011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Installation of a complimentary </a:t>
            </a:r>
            <a:r>
              <a:rPr lang="en-GB" sz="2000" dirty="0" err="1" smtClean="0">
                <a:solidFill>
                  <a:srgbClr val="000000"/>
                </a:solidFill>
                <a:latin typeface="Garamond" panose="02020404030301010803" pitchFamily="18" charset="0"/>
              </a:rPr>
              <a:t>Ti:Sa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System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32" name="Picture 2" descr="S:\Talks\2011_ISOLDEWorkshop\pictures\rilis_panoramas\hdr_rilis_tisa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127" y="761544"/>
            <a:ext cx="8871733" cy="5115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51212" y="5449938"/>
            <a:ext cx="2151562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tx2"/>
                </a:solidFill>
                <a:latin typeface="Garamond" panose="02020404030301010803" pitchFamily="18" charset="0"/>
              </a:rPr>
              <a:t>PhD of S. </a:t>
            </a:r>
            <a:r>
              <a:rPr lang="en-GB" sz="2000" b="1" dirty="0" err="1" smtClean="0">
                <a:solidFill>
                  <a:schemeClr val="tx2"/>
                </a:solidFill>
                <a:latin typeface="Garamond" panose="02020404030301010803" pitchFamily="18" charset="0"/>
              </a:rPr>
              <a:t>Rothe</a:t>
            </a:r>
            <a:endParaRPr lang="en-GB" sz="2000" b="1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74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582301" y="4768354"/>
            <a:ext cx="1187287" cy="12067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98690" y="1999656"/>
            <a:ext cx="21494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1988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ISOLDE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proposal accepted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86050" y="733083"/>
            <a:ext cx="883638" cy="128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089769" y="3691136"/>
            <a:ext cx="21927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1990 ISOLDE</a:t>
            </a:r>
            <a:endParaRPr lang="en-GB" sz="24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algn="ctr"/>
            <a:r>
              <a:rPr lang="en-GB" sz="2000" dirty="0">
                <a:solidFill>
                  <a:srgbClr val="000000"/>
                </a:solidFill>
                <a:latin typeface="Garamond" panose="02020404030301010803" pitchFamily="18" charset="0"/>
              </a:rPr>
              <a:t>RILIS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demonstrated at ISOLDE-3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2" name="Picture 2" descr="C:\Users\Tdaygood\Dropbox\Work\Talks\ISOLDE Workshop 2014\ISOLDE first RILIS demonstration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22" t="9713" r="15697" b="11220"/>
          <a:stretch/>
        </p:blipFill>
        <p:spPr bwMode="auto">
          <a:xfrm>
            <a:off x="3684301" y="5030364"/>
            <a:ext cx="1073511" cy="1082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276578" y="1999983"/>
            <a:ext cx="245686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1994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RILIS@PSB ISOLDE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4" name="Picture 23" descr="vfvm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72088" y="1186853"/>
            <a:ext cx="745971" cy="48638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175946" y="7980506"/>
            <a:ext cx="757578" cy="11541621"/>
          </a:xfrm>
          <a:prstGeom prst="rect">
            <a:avLst/>
          </a:prstGeom>
          <a:solidFill>
            <a:srgbClr val="FF9966"/>
          </a:solidFill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CVL lasers:    </a:t>
            </a:r>
            <a:r>
              <a:rPr lang="en-GB" sz="2400" dirty="0" err="1" smtClean="0">
                <a:solidFill>
                  <a:srgbClr val="000000"/>
                </a:solidFill>
                <a:latin typeface="Symbol" pitchFamily="18" charset="2"/>
              </a:rPr>
              <a:t>n</a:t>
            </a:r>
            <a:r>
              <a:rPr lang="en-GB" sz="2400" baseline="-25000" dirty="0" err="1" smtClean="0">
                <a:solidFill>
                  <a:srgbClr val="000000"/>
                </a:solidFill>
              </a:rPr>
              <a:t>rep</a:t>
            </a:r>
            <a:r>
              <a:rPr lang="en-GB" sz="2400" dirty="0" smtClean="0">
                <a:solidFill>
                  <a:srgbClr val="000000"/>
                </a:solidFill>
              </a:rPr>
              <a:t>=11.000 Hz</a:t>
            </a:r>
            <a:r>
              <a:rPr lang="en-US" sz="2400" dirty="0" smtClean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Oscillator + 2 amplifiers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2-3 dye lasers with amplifiers, </a:t>
            </a:r>
          </a:p>
          <a:p>
            <a:pPr algn="ctr"/>
            <a:r>
              <a:rPr lang="en-US" sz="2400" dirty="0" smtClean="0">
                <a:solidFill>
                  <a:srgbClr val="000000"/>
                </a:solidFill>
              </a:rPr>
              <a:t>nonlinear crystals BBO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6" name="Picture 9" descr="C:\Users\bmarsh\Desktop\100CANON\ssl in use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50100" y="1186853"/>
            <a:ext cx="678321" cy="48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5165084" y="3667875"/>
            <a:ext cx="24568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2008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Solid state pump laser and dye laser upgrade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9" name="Picture 2" descr="http://www.sirah.com/wp-content/uploads/Credo-Dye-Laser-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5"/>
          <a:stretch/>
        </p:blipFill>
        <p:spPr bwMode="auto">
          <a:xfrm>
            <a:off x="5584241" y="5331333"/>
            <a:ext cx="684165" cy="34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2" descr="http://www.sirah.com/wp-content/uploads/Credo-Dye-Laser-03.jpg"/>
          <p:cNvPicPr>
            <a:picLocks noChangeAspect="1" noChangeArrowheads="1"/>
          </p:cNvPicPr>
          <p:nvPr/>
        </p:nvPicPr>
        <p:blipFill rotWithShape="1"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575"/>
          <a:stretch/>
        </p:blipFill>
        <p:spPr bwMode="auto">
          <a:xfrm>
            <a:off x="6483927" y="5331333"/>
            <a:ext cx="684165" cy="343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2" descr="IMGP2835.JPG"/>
          <p:cNvPicPr>
            <a:picLocks noChangeAspect="1"/>
          </p:cNvPicPr>
          <p:nvPr/>
        </p:nvPicPr>
        <p:blipFill>
          <a:blip r:embed="rId11"/>
          <a:srcRect t="25899"/>
          <a:stretch>
            <a:fillRect/>
          </a:stretch>
        </p:blipFill>
        <p:spPr bwMode="auto">
          <a:xfrm>
            <a:off x="5926324" y="4729061"/>
            <a:ext cx="934379" cy="51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6545914" y="1798469"/>
            <a:ext cx="24568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2011 ISOLDE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Installation of a 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complementary </a:t>
            </a:r>
            <a:r>
              <a:rPr lang="en-GB" sz="2000" dirty="0" err="1" smtClean="0">
                <a:solidFill>
                  <a:srgbClr val="000000"/>
                </a:solidFill>
                <a:latin typeface="Garamond" panose="02020404030301010803" pitchFamily="18" charset="0"/>
              </a:rPr>
              <a:t>Ti:Sa</a:t>
            </a:r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System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32" name="Picture 2" descr="S:\Talks\2011_ISOLDEWorkshop\pictures\rilis_panoramas\hdr_rilis_tisa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6218" y="1333516"/>
            <a:ext cx="876251" cy="505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666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6094" y="1926720"/>
            <a:ext cx="8151812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2</a:t>
            </a:r>
            <a:r>
              <a:rPr lang="en-GB" sz="6600" dirty="0" smtClean="0">
                <a:solidFill>
                  <a:sysClr val="windowText" lastClr="000000"/>
                </a:solidFill>
                <a:latin typeface="Garamond" panose="02020404030301010803" pitchFamily="18" charset="0"/>
              </a:rPr>
              <a:t>. Scheme Development</a:t>
            </a:r>
            <a:endParaRPr lang="en-GB" sz="6600" dirty="0">
              <a:solidFill>
                <a:sysClr val="windowText" lastClr="000000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6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8616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GB" u="sng" dirty="0" smtClean="0">
                <a:solidFill>
                  <a:srgbClr val="000000"/>
                </a:solidFill>
                <a:latin typeface="Georgia" pitchFamily="18" charset="0"/>
              </a:rPr>
              <a:t>Expanding the ISOLDE RILIS capabilities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47650" y="1130558"/>
            <a:ext cx="3676650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GB" altLang="en-US" sz="3200" dirty="0" smtClean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3200" dirty="0" smtClean="0">
                <a:solidFill>
                  <a:srgbClr val="000000"/>
                </a:solidFill>
                <a:latin typeface="Garamond" pitchFamily="18" charset="0"/>
              </a:rPr>
              <a:t>RILIS schemes tested for 29 elements  </a:t>
            </a:r>
            <a:endParaRPr lang="en-GB" altLang="en-US" sz="3200" dirty="0">
              <a:solidFill>
                <a:srgbClr val="000000"/>
              </a:solidFill>
              <a:latin typeface="Garamond" pitchFamily="18" charset="0"/>
            </a:endParaRPr>
          </a:p>
          <a:p>
            <a:endParaRPr lang="en-GB" altLang="en-US" sz="1400" b="1" dirty="0">
              <a:latin typeface="Garamond" pitchFamily="18" charset="0"/>
            </a:endParaRPr>
          </a:p>
          <a:p>
            <a:endParaRPr lang="en-GB" altLang="en-US" sz="3200" b="1" dirty="0" smtClean="0">
              <a:latin typeface="Garamond" pitchFamily="18" charset="0"/>
            </a:endParaRPr>
          </a:p>
          <a:p>
            <a:endParaRPr lang="en-GB" altLang="en-US" sz="3200" b="1" dirty="0">
              <a:latin typeface="Garamond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851076" y="1700213"/>
            <a:ext cx="1296988" cy="10080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435600" y="1579563"/>
            <a:ext cx="324845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3200" dirty="0">
                <a:solidFill>
                  <a:srgbClr val="000000"/>
                </a:solidFill>
                <a:latin typeface="Garamond" pitchFamily="18" charset="0"/>
              </a:rPr>
              <a:t>New laser ionization schemes</a:t>
            </a:r>
          </a:p>
          <a:p>
            <a:endParaRPr lang="en-GB" altLang="en-US" sz="3200" b="1" dirty="0"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8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819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6094" y="1926720"/>
            <a:ext cx="815181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2</a:t>
            </a:r>
            <a:r>
              <a:rPr lang="en-GB" sz="6600" dirty="0" smtClean="0">
                <a:solidFill>
                  <a:sysClr val="windowText" lastClr="000000"/>
                </a:solidFill>
                <a:latin typeface="Garamond" panose="02020404030301010803" pitchFamily="18" charset="0"/>
              </a:rPr>
              <a:t>. Scheme development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	</a:t>
            </a:r>
            <a:r>
              <a:rPr lang="en-GB" sz="6600" b="1" dirty="0">
                <a:latin typeface="Garamond" panose="02020404030301010803" pitchFamily="18" charset="0"/>
              </a:rPr>
              <a:t> </a:t>
            </a: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2</a:t>
            </a:r>
            <a:r>
              <a:rPr lang="en-GB" sz="36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.1 </a:t>
            </a: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Schemes for standard operation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2014                        9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387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err="1" smtClean="0">
                <a:solidFill>
                  <a:srgbClr val="000000"/>
                </a:solidFill>
                <a:latin typeface="Georgia" pitchFamily="18" charset="0"/>
              </a:rPr>
              <a:t>Lumera</a:t>
            </a:r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 Blaze laser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179" b="10870"/>
          <a:stretch/>
        </p:blipFill>
        <p:spPr>
          <a:xfrm>
            <a:off x="390954" y="891189"/>
            <a:ext cx="8293100" cy="261089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2386" y="3616380"/>
            <a:ext cx="3059768" cy="253591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8600" y="5981527"/>
            <a:ext cx="5029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tx2"/>
                </a:solidFill>
              </a:rPr>
              <a:t>B. Marsh et al</a:t>
            </a:r>
            <a:r>
              <a:rPr lang="en-GB" sz="1200" dirty="0">
                <a:solidFill>
                  <a:schemeClr val="tx2"/>
                </a:solidFill>
              </a:rPr>
              <a:t>., </a:t>
            </a:r>
            <a:r>
              <a:rPr lang="en-GB" sz="1200" dirty="0" smtClean="0">
                <a:solidFill>
                  <a:schemeClr val="tx2"/>
                </a:solidFill>
              </a:rPr>
              <a:t>CERN-ATS-Note-2013-007 </a:t>
            </a:r>
            <a:r>
              <a:rPr lang="en-GB" sz="1200" dirty="0">
                <a:solidFill>
                  <a:schemeClr val="tx2"/>
                </a:solidFill>
              </a:rPr>
              <a:t>TECH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4000500"/>
            <a:ext cx="5029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Higher transmission to the source = increased efficiency</a:t>
            </a:r>
            <a:endParaRPr lang="en-GB" sz="2800" b="1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504" y="5252710"/>
            <a:ext cx="47334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FF0000"/>
                </a:solidFill>
                <a:latin typeface="Garamond" panose="02020404030301010803" pitchFamily="18" charset="0"/>
              </a:rPr>
              <a:t>65% of RILIS schemes!</a:t>
            </a:r>
            <a:endParaRPr lang="en-GB" sz="3200" b="1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7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3589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1187" y="1926720"/>
            <a:ext cx="7921625" cy="11079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solidFill>
                  <a:srgbClr val="000000"/>
                </a:solidFill>
                <a:latin typeface="Garamond" panose="02020404030301010803" pitchFamily="18" charset="0"/>
              </a:rPr>
              <a:t>1. </a:t>
            </a:r>
            <a:r>
              <a:rPr lang="en-GB" sz="66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Introduction</a:t>
            </a:r>
            <a:endParaRPr lang="en-GB" sz="6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3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579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668338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641426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Cr scheme development 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2014                       10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52951" y="3504661"/>
            <a:ext cx="4508500" cy="2754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800" dirty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t>14 new AIS identified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100" dirty="0">
              <a:solidFill>
                <a:srgbClr val="000000"/>
              </a:solidFill>
              <a:latin typeface="Garamond" panose="02020404030301010803" pitchFamily="18" charset="0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800" dirty="0" smtClean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t>2200:1 laser to surface ratio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1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800" dirty="0" smtClean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t>Used online for ISOLTRAP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1100" dirty="0" smtClean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8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Efficiency measurement during the winter shutdown</a:t>
            </a:r>
          </a:p>
        </p:txBody>
      </p:sp>
      <p:pic>
        <p:nvPicPr>
          <p:cNvPr id="5123" name="Picture 3" descr="C:\Users\Tom\Dropbox\Work\Talks\ISOLDE Workshop 2014\Cr simp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66" r="68400" b="18827"/>
          <a:stretch/>
        </p:blipFill>
        <p:spPr bwMode="auto">
          <a:xfrm>
            <a:off x="86544" y="2108200"/>
            <a:ext cx="2084443" cy="4261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Tom\Dropbox\Work\Talks\ISOLDE Workshop 2014\Cr simp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6" t="9731" b="57297"/>
          <a:stretch/>
        </p:blipFill>
        <p:spPr bwMode="auto">
          <a:xfrm>
            <a:off x="2362200" y="649288"/>
            <a:ext cx="6229350" cy="2737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Tom\Dropbox\Work\Talks\ISOLDE Workshop 2014\Cr simp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68" t="42222" r="12133" b="28889"/>
          <a:stretch/>
        </p:blipFill>
        <p:spPr bwMode="auto">
          <a:xfrm>
            <a:off x="2095498" y="2951968"/>
            <a:ext cx="2692316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" descr="C:\Users\Tom\Dropbox\Work\Talks\ISOLDE Workshop 2014\Cr simp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268" t="71111" r="12133"/>
          <a:stretch/>
        </p:blipFill>
        <p:spPr bwMode="auto">
          <a:xfrm>
            <a:off x="2076449" y="4534516"/>
            <a:ext cx="2692314" cy="17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908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Hg scheme development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4" y="649288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 descr="C:\Users\Tdaygood\Dropbox\Work\Talks\Hg simp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19" r="56446"/>
          <a:stretch/>
        </p:blipFill>
        <p:spPr bwMode="auto">
          <a:xfrm>
            <a:off x="30164" y="2228850"/>
            <a:ext cx="2713582" cy="401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Tdaygood\Dropbox\Work\Talks\Hg simp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35" t="13453"/>
          <a:stretch/>
        </p:blipFill>
        <p:spPr bwMode="auto">
          <a:xfrm>
            <a:off x="2740570" y="1752600"/>
            <a:ext cx="3817938" cy="4238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881269" y="803851"/>
            <a:ext cx="68408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	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No </a:t>
            </a:r>
            <a:r>
              <a:rPr lang="en-GB" altLang="en-US" sz="2800" dirty="0" err="1" smtClean="0">
                <a:solidFill>
                  <a:srgbClr val="000000"/>
                </a:solidFill>
                <a:latin typeface="Garamond" pitchFamily="18" charset="0"/>
              </a:rPr>
              <a:t>autoionizing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 resonances seen</a:t>
            </a:r>
            <a:endParaRPr lang="en-GB" altLang="en-US" sz="28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5533698" y="3654931"/>
            <a:ext cx="3675282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Previous efficiency </a:t>
            </a:r>
            <a:r>
              <a:rPr lang="en-GB" altLang="en-US" sz="2800" b="1" dirty="0" smtClean="0">
                <a:solidFill>
                  <a:srgbClr val="FF0000"/>
                </a:solidFill>
                <a:latin typeface="Garamond" pitchFamily="18" charset="0"/>
              </a:rPr>
              <a:t>0.1%</a:t>
            </a:r>
            <a:endParaRPr lang="en-GB" altLang="en-US" sz="2800" b="1" dirty="0">
              <a:solidFill>
                <a:srgbClr val="FF0000"/>
              </a:solidFill>
              <a:latin typeface="Garamond" pitchFamily="18" charset="0"/>
            </a:endParaRPr>
          </a:p>
          <a:p>
            <a:endParaRPr lang="en-GB" altLang="en-US" sz="800" dirty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Highest signal from 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ionization to continuum</a:t>
            </a:r>
            <a:endParaRPr lang="en-GB" altLang="en-US" sz="2800" dirty="0">
              <a:solidFill>
                <a:srgbClr val="000000"/>
              </a:solidFill>
              <a:latin typeface="Garamond" pitchFamily="18" charset="0"/>
            </a:endParaRPr>
          </a:p>
          <a:p>
            <a:endParaRPr lang="en-GB" altLang="en-US" sz="800" b="1" dirty="0">
              <a:latin typeface="Garamond" pitchFamily="18" charset="0"/>
            </a:endParaRPr>
          </a:p>
          <a:p>
            <a:r>
              <a:rPr lang="en-GB" altLang="en-US" sz="4000" b="1" dirty="0">
                <a:solidFill>
                  <a:srgbClr val="FF0000"/>
                </a:solidFill>
                <a:latin typeface="Garamond" pitchFamily="18" charset="0"/>
              </a:rPr>
              <a:t>6% Efficiency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2014                       11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481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Isomer separation </a:t>
            </a:r>
            <a:r>
              <a:rPr lang="en-GB" altLang="en-US" b="1" u="sng" baseline="30000" dirty="0" smtClean="0">
                <a:solidFill>
                  <a:srgbClr val="000000"/>
                </a:solidFill>
                <a:latin typeface="Georgia" pitchFamily="18" charset="0"/>
              </a:rPr>
              <a:t>185</a:t>
            </a:r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Hg</a:t>
            </a:r>
            <a:r>
              <a:rPr lang="en-GB" altLang="en-US" b="1" u="sng" baseline="30000" dirty="0" smtClean="0">
                <a:solidFill>
                  <a:srgbClr val="000000"/>
                </a:solidFill>
                <a:latin typeface="Georgia" pitchFamily="18" charset="0"/>
              </a:rPr>
              <a:t>g,m</a:t>
            </a:r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2014                       19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4" y="649288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123727" y="907554"/>
            <a:ext cx="684088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Demonstration of isomer selectivity </a:t>
            </a:r>
            <a:r>
              <a:rPr lang="en-GB" altLang="en-US" sz="2800" baseline="30000" dirty="0" smtClean="0">
                <a:solidFill>
                  <a:srgbClr val="000000"/>
                </a:solidFill>
                <a:latin typeface="Garamond" pitchFamily="18" charset="0"/>
              </a:rPr>
              <a:t>185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Hg</a:t>
            </a:r>
            <a:r>
              <a:rPr lang="en-GB" altLang="en-US" sz="2800" baseline="30000" dirty="0" smtClean="0">
                <a:solidFill>
                  <a:srgbClr val="000000"/>
                </a:solidFill>
                <a:latin typeface="Garamond" pitchFamily="18" charset="0"/>
              </a:rPr>
              <a:t>g,m</a:t>
            </a:r>
            <a:endParaRPr lang="en-GB" altLang="en-US" sz="2800" baseline="30000" dirty="0">
              <a:solidFill>
                <a:srgbClr val="000000"/>
              </a:solidFill>
              <a:latin typeface="Garamond" pitchFamily="18" charset="0"/>
            </a:endParaRPr>
          </a:p>
        </p:txBody>
      </p:sp>
      <p:pic>
        <p:nvPicPr>
          <p:cNvPr id="3074" name="Picture 2" descr="C:\Users\Tdaygood\Dropbox\Work\PhD\2nd year report\185hg_Nb_scan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4" t="10489" r="11073" b="3492"/>
          <a:stretch/>
        </p:blipFill>
        <p:spPr bwMode="auto">
          <a:xfrm>
            <a:off x="2266949" y="1898650"/>
            <a:ext cx="6076951" cy="4207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834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Ge scheme development 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4" y="649288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695450" y="931962"/>
            <a:ext cx="213204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800" dirty="0">
                <a:solidFill>
                  <a:srgbClr val="000000"/>
                </a:solidFill>
                <a:latin typeface="Garamond" panose="02020404030301010803" pitchFamily="18" charset="0"/>
              </a:rPr>
              <a:t>Limited </a:t>
            </a:r>
            <a:r>
              <a:rPr lang="en-GB" sz="28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time</a:t>
            </a:r>
            <a:endParaRPr lang="en-GB" altLang="en-US" sz="28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032498" y="1728224"/>
            <a:ext cx="2978151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3.3% measured at ORNL using a different scheme</a:t>
            </a:r>
          </a:p>
          <a:p>
            <a:endParaRPr lang="en-GB" altLang="en-US" sz="800" b="1" dirty="0">
              <a:solidFill>
                <a:srgbClr val="FF0000"/>
              </a:solidFill>
              <a:latin typeface="Garamond" pitchFamily="18" charset="0"/>
            </a:endParaRPr>
          </a:p>
          <a:p>
            <a:r>
              <a:rPr lang="en-GB" altLang="en-US" sz="4000" b="1" dirty="0" smtClean="0">
                <a:solidFill>
                  <a:srgbClr val="FF0000"/>
                </a:solidFill>
                <a:latin typeface="Garamond" pitchFamily="18" charset="0"/>
              </a:rPr>
              <a:t>2% 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Efficiency</a:t>
            </a:r>
          </a:p>
          <a:p>
            <a:endParaRPr lang="en-GB" altLang="en-US" sz="800" dirty="0" smtClean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4000" b="1" dirty="0" smtClean="0">
                <a:solidFill>
                  <a:srgbClr val="FF0000"/>
                </a:solidFill>
                <a:latin typeface="Garamond" pitchFamily="18" charset="0"/>
              </a:rPr>
              <a:t>4% 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Expected with additional first step</a:t>
            </a:r>
          </a:p>
          <a:p>
            <a:endParaRPr lang="en-GB" altLang="en-US" sz="800" dirty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AIS still to be </a:t>
            </a:r>
          </a:p>
          <a:p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investigated</a:t>
            </a:r>
          </a:p>
          <a:p>
            <a:endParaRPr lang="en-GB" altLang="en-US" sz="1400" b="1" dirty="0" smtClean="0">
              <a:latin typeface="Garamond" pitchFamily="18" charset="0"/>
            </a:endParaRPr>
          </a:p>
          <a:p>
            <a:endParaRPr lang="en-GB" altLang="en-US" sz="1400" b="1" dirty="0">
              <a:latin typeface="Garamond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668338"/>
            <a:ext cx="14398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C:\Users\Tdaygood\Dropbox\Work\Talks\ISOLDE Workshop 2014\Ge simp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7" r="56361"/>
          <a:stretch/>
        </p:blipFill>
        <p:spPr bwMode="auto">
          <a:xfrm>
            <a:off x="71680" y="2169142"/>
            <a:ext cx="2374418" cy="4086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Tdaygood\Dropbox\Work\Talks\ISOLDE Workshop 2014\Ge simp.pn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6" t="11119"/>
          <a:stretch/>
        </p:blipFill>
        <p:spPr bwMode="auto">
          <a:xfrm>
            <a:off x="2568336" y="1468914"/>
            <a:ext cx="3508614" cy="480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695700" y="1214586"/>
            <a:ext cx="514662" cy="0"/>
          </a:xfrm>
          <a:prstGeom prst="straightConnector1">
            <a:avLst/>
          </a:prstGeom>
          <a:ln w="38100"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4191312" y="951012"/>
            <a:ext cx="51622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sz="28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Scheme dictated by available lasers</a:t>
            </a:r>
            <a:endParaRPr lang="en-GB" altLang="en-US" sz="28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2014                       12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0834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6094" y="1545720"/>
            <a:ext cx="8151812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 smtClean="0">
                <a:solidFill>
                  <a:sysClr val="windowText" lastClr="000000"/>
                </a:solidFill>
                <a:latin typeface="Garamond" panose="02020404030301010803" pitchFamily="18" charset="0"/>
              </a:rPr>
              <a:t>2. Scheme development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	</a:t>
            </a:r>
            <a:r>
              <a:rPr lang="en-GB" sz="3600" b="1" dirty="0">
                <a:latin typeface="Garamond" panose="02020404030301010803" pitchFamily="18" charset="0"/>
              </a:rPr>
              <a:t> </a:t>
            </a:r>
            <a:r>
              <a:rPr lang="en-GB" sz="3600" dirty="0">
                <a:solidFill>
                  <a:schemeClr val="bg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2</a:t>
            </a:r>
            <a:r>
              <a:rPr lang="en-GB" sz="3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.1 </a:t>
            </a:r>
            <a:r>
              <a:rPr lang="en-GB" sz="3600" dirty="0">
                <a:solidFill>
                  <a:schemeClr val="bg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Schemes for standard </a:t>
            </a:r>
            <a:r>
              <a:rPr lang="en-GB" sz="3600" dirty="0" smtClean="0">
                <a:solidFill>
                  <a:schemeClr val="bg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operation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schemeClr val="bg2">
                    <a:lumMod val="60000"/>
                    <a:lumOff val="40000"/>
                  </a:schemeClr>
                </a:solidFill>
                <a:latin typeface="Garamond" panose="02020404030301010803" pitchFamily="18" charset="0"/>
              </a:rPr>
              <a:t>	 </a:t>
            </a: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2</a:t>
            </a:r>
            <a:r>
              <a:rPr lang="en-GB" sz="36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.2 Application for IPs below 5.4eV </a:t>
            </a:r>
            <a:endParaRPr lang="en-GB" sz="3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2014                       13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6460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Ba scheme development 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4" y="649288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049723" y="4298733"/>
            <a:ext cx="7386567" cy="2154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New scheme tested with a tungsten surface ion source: </a:t>
            </a:r>
            <a:r>
              <a:rPr lang="en-GB" altLang="en-US" sz="4400" b="1" dirty="0" smtClean="0">
                <a:solidFill>
                  <a:srgbClr val="FF0000"/>
                </a:solidFill>
                <a:latin typeface="Garamond" pitchFamily="18" charset="0"/>
              </a:rPr>
              <a:t>60%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 laser enhancement</a:t>
            </a:r>
            <a:endParaRPr lang="en-GB" altLang="en-US" sz="2800" dirty="0">
              <a:solidFill>
                <a:srgbClr val="000000"/>
              </a:solidFill>
              <a:latin typeface="Garamond" pitchFamily="18" charset="0"/>
            </a:endParaRPr>
          </a:p>
          <a:p>
            <a:endParaRPr lang="en-GB" altLang="en-US" sz="800" dirty="0" smtClean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Estimated </a:t>
            </a:r>
            <a:r>
              <a:rPr lang="en-GB" altLang="en-US" sz="4000" b="1" dirty="0" smtClean="0">
                <a:solidFill>
                  <a:srgbClr val="FF0000"/>
                </a:solidFill>
                <a:latin typeface="Garamond" pitchFamily="18" charset="0"/>
              </a:rPr>
              <a:t>15-30%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 laser ionization efficiency</a:t>
            </a:r>
          </a:p>
          <a:p>
            <a:endParaRPr lang="en-GB" altLang="en-US" sz="1400" b="1" dirty="0">
              <a:latin typeface="Garamond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668338"/>
            <a:ext cx="14398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2014                       14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8194" name="Picture 2" descr="C:\Users\Tdaygood\Dropbox\Work\Talks\ISOLDE Workshop 2014\Ba simp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25" r="62590"/>
          <a:stretch/>
        </p:blipFill>
        <p:spPr bwMode="auto">
          <a:xfrm>
            <a:off x="48144" y="2204901"/>
            <a:ext cx="2209836" cy="4048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57" y="661506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Users\Tdaygood\Dropbox\Work\Talks\ISOLDE Workshop 2014\Ba simp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41" b="55755"/>
          <a:stretch/>
        </p:blipFill>
        <p:spPr bwMode="auto">
          <a:xfrm>
            <a:off x="2448572" y="794170"/>
            <a:ext cx="6194662" cy="343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6825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Li scheme development 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44" y="649288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2102678" y="957382"/>
            <a:ext cx="7386567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3600" dirty="0" smtClean="0">
                <a:solidFill>
                  <a:srgbClr val="000000"/>
                </a:solidFill>
                <a:latin typeface="Garamond" pitchFamily="18" charset="0"/>
              </a:rPr>
              <a:t>Off-line </a:t>
            </a:r>
            <a:r>
              <a:rPr lang="en-GB" altLang="en-US" sz="3600" b="1" dirty="0" smtClean="0">
                <a:solidFill>
                  <a:srgbClr val="CC0000"/>
                </a:solidFill>
                <a:latin typeface="Garamond" pitchFamily="18" charset="0"/>
              </a:rPr>
              <a:t>61%</a:t>
            </a:r>
            <a:r>
              <a:rPr lang="en-GB" altLang="en-US" sz="3600" dirty="0" smtClean="0">
                <a:solidFill>
                  <a:srgbClr val="CC0000"/>
                </a:solidFill>
                <a:latin typeface="Garamond" pitchFamily="18" charset="0"/>
              </a:rPr>
              <a:t> </a:t>
            </a:r>
            <a:r>
              <a:rPr lang="en-GB" altLang="en-US" sz="3600" dirty="0" smtClean="0">
                <a:solidFill>
                  <a:srgbClr val="000000"/>
                </a:solidFill>
                <a:latin typeface="Garamond" pitchFamily="18" charset="0"/>
              </a:rPr>
              <a:t>enhancement of </a:t>
            </a:r>
            <a:r>
              <a:rPr lang="en-GB" altLang="en-US" sz="3600" baseline="30000" dirty="0" smtClean="0">
                <a:solidFill>
                  <a:srgbClr val="000000"/>
                </a:solidFill>
                <a:latin typeface="Garamond" pitchFamily="18" charset="0"/>
              </a:rPr>
              <a:t>7</a:t>
            </a:r>
            <a:r>
              <a:rPr lang="en-GB" altLang="en-US" sz="3600" dirty="0" smtClean="0">
                <a:solidFill>
                  <a:srgbClr val="000000"/>
                </a:solidFill>
                <a:latin typeface="Garamond" pitchFamily="18" charset="0"/>
              </a:rPr>
              <a:t>Li</a:t>
            </a:r>
          </a:p>
          <a:p>
            <a:endParaRPr lang="en-GB" altLang="en-US" sz="1400" b="1" dirty="0">
              <a:latin typeface="Garamond" pitchFamily="18" charset="0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668338"/>
            <a:ext cx="1439862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2014                       19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57" y="661506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57" y="661506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C:\Users\Tdaygood\Dropbox\Work\Talks\ISOLDE Workshop 2014\Li simp.pn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46" r="60534"/>
          <a:stretch/>
        </p:blipFill>
        <p:spPr bwMode="auto">
          <a:xfrm>
            <a:off x="230089" y="2279176"/>
            <a:ext cx="1918843" cy="39763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Tdaygood\Dropbox\Work\Talks\ISOLDE Workshop 2014\Li simp.pn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05" t="16711"/>
          <a:stretch/>
        </p:blipFill>
        <p:spPr bwMode="auto">
          <a:xfrm>
            <a:off x="2266950" y="1951421"/>
            <a:ext cx="3073163" cy="4354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795962" y="2082049"/>
            <a:ext cx="3097212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5400" b="1" dirty="0">
                <a:solidFill>
                  <a:srgbClr val="000000"/>
                </a:solidFill>
                <a:latin typeface="Garamond" pitchFamily="18" charset="0"/>
              </a:rPr>
              <a:t>Success!</a:t>
            </a:r>
          </a:p>
          <a:p>
            <a:endParaRPr lang="en-GB" altLang="en-US" sz="800" b="1" dirty="0">
              <a:latin typeface="Garamond" pitchFamily="18" charset="0"/>
            </a:endParaRPr>
          </a:p>
          <a:p>
            <a:r>
              <a:rPr lang="en-GB" altLang="en-US" sz="3600" dirty="0" smtClean="0">
                <a:solidFill>
                  <a:srgbClr val="000000"/>
                </a:solidFill>
                <a:latin typeface="Garamond" pitchFamily="18" charset="0"/>
              </a:rPr>
              <a:t>On-line:</a:t>
            </a:r>
          </a:p>
          <a:p>
            <a:r>
              <a:rPr lang="en-GB" altLang="en-US" sz="6600" b="1" dirty="0" smtClean="0">
                <a:solidFill>
                  <a:srgbClr val="CC0000"/>
                </a:solidFill>
                <a:latin typeface="Garamond" pitchFamily="18" charset="0"/>
              </a:rPr>
              <a:t>58%</a:t>
            </a:r>
            <a:r>
              <a:rPr lang="en-GB" altLang="en-US" sz="6600" b="1" dirty="0" smtClean="0">
                <a:latin typeface="Garamond" pitchFamily="18" charset="0"/>
              </a:rPr>
              <a:t> </a:t>
            </a:r>
            <a:r>
              <a:rPr lang="en-GB" altLang="en-US" sz="3600" dirty="0" smtClean="0">
                <a:solidFill>
                  <a:srgbClr val="000000"/>
                </a:solidFill>
                <a:latin typeface="Garamond" pitchFamily="18" charset="0"/>
              </a:rPr>
              <a:t>enhancement of </a:t>
            </a:r>
            <a:r>
              <a:rPr lang="en-GB" altLang="en-US" sz="3600" baseline="30000" dirty="0" smtClean="0">
                <a:solidFill>
                  <a:srgbClr val="000000"/>
                </a:solidFill>
                <a:latin typeface="Garamond" pitchFamily="18" charset="0"/>
              </a:rPr>
              <a:t>11</a:t>
            </a:r>
            <a:r>
              <a:rPr lang="en-GB" altLang="en-US" sz="3600" dirty="0" smtClean="0">
                <a:solidFill>
                  <a:srgbClr val="000000"/>
                </a:solidFill>
                <a:latin typeface="Garamond" pitchFamily="18" charset="0"/>
              </a:rPr>
              <a:t>Li </a:t>
            </a:r>
            <a:endParaRPr lang="en-GB" altLang="en-US" sz="3600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2458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6094" y="1431420"/>
            <a:ext cx="8151812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3</a:t>
            </a:r>
            <a:r>
              <a:rPr lang="en-GB" sz="6600" dirty="0" smtClean="0">
                <a:solidFill>
                  <a:sysClr val="windowText" lastClr="000000"/>
                </a:solidFill>
                <a:latin typeface="Garamond" panose="02020404030301010803" pitchFamily="18" charset="0"/>
              </a:rPr>
              <a:t>. Ion sources, blurring     	the boundaries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	</a:t>
            </a: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	</a:t>
            </a:r>
            <a:r>
              <a:rPr lang="en-GB" sz="36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	                                                                                                               </a:t>
            </a: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4018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GB" u="sng" dirty="0" smtClean="0">
                <a:solidFill>
                  <a:srgbClr val="000000"/>
                </a:solidFill>
                <a:latin typeface="Georgia" pitchFamily="18" charset="0"/>
              </a:rPr>
              <a:t>Expanding the ISOLDE RILIS capabilities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95250" y="1130558"/>
            <a:ext cx="3676650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endParaRPr lang="en-GB" altLang="en-US" sz="3200" dirty="0" smtClean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RILIS schemes tested for 29 elements  </a:t>
            </a:r>
            <a:endParaRPr lang="en-GB" altLang="en-US" sz="3200" dirty="0">
              <a:solidFill>
                <a:schemeClr val="tx2">
                  <a:lumMod val="60000"/>
                  <a:lumOff val="40000"/>
                </a:schemeClr>
              </a:solidFill>
              <a:latin typeface="Garamond" pitchFamily="18" charset="0"/>
            </a:endParaRPr>
          </a:p>
          <a:p>
            <a:endParaRPr lang="en-GB" altLang="en-US" sz="1400" b="1" dirty="0">
              <a:latin typeface="Garamond" pitchFamily="18" charset="0"/>
            </a:endParaRPr>
          </a:p>
          <a:p>
            <a:endParaRPr lang="en-GB" altLang="en-US" sz="3200" b="1" dirty="0" smtClean="0">
              <a:latin typeface="Garamond" pitchFamily="18" charset="0"/>
            </a:endParaRPr>
          </a:p>
          <a:p>
            <a:endParaRPr lang="en-GB" altLang="en-US" sz="3200" b="1" dirty="0">
              <a:latin typeface="Garamond" pitchFamily="18" charset="0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3851076" y="1700213"/>
            <a:ext cx="1296988" cy="100806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435600" y="1579563"/>
            <a:ext cx="3248454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3200" dirty="0">
                <a:solidFill>
                  <a:schemeClr val="tx2">
                    <a:lumMod val="60000"/>
                    <a:lumOff val="40000"/>
                  </a:schemeClr>
                </a:solidFill>
                <a:latin typeface="Garamond" pitchFamily="18" charset="0"/>
              </a:rPr>
              <a:t>New laser ionization schemes</a:t>
            </a:r>
          </a:p>
          <a:p>
            <a:endParaRPr lang="en-GB" altLang="en-US" sz="3200" b="1" dirty="0">
              <a:latin typeface="Garamond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2014                       16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3851076" y="4149725"/>
            <a:ext cx="1296988" cy="10080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247650" y="3622704"/>
            <a:ext cx="3149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dirty="0">
                <a:solidFill>
                  <a:srgbClr val="000000"/>
                </a:solidFill>
                <a:latin typeface="Garamond" pitchFamily="18" charset="0"/>
              </a:rPr>
              <a:t>Laser ionization of atoms inside a hot cavity surface ion source</a:t>
            </a:r>
          </a:p>
        </p:txBody>
      </p:sp>
      <p:sp>
        <p:nvSpPr>
          <p:cNvPr id="4" name="Rectangle 3"/>
          <p:cNvSpPr/>
          <p:nvPr/>
        </p:nvSpPr>
        <p:spPr>
          <a:xfrm>
            <a:off x="5500368" y="4067354"/>
            <a:ext cx="318368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3200" dirty="0">
                <a:solidFill>
                  <a:srgbClr val="000000"/>
                </a:solidFill>
                <a:latin typeface="Garamond" pitchFamily="18" charset="0"/>
              </a:rPr>
              <a:t>Ion source development</a:t>
            </a:r>
          </a:p>
        </p:txBody>
      </p:sp>
    </p:spTree>
    <p:extLst>
      <p:ext uri="{BB962C8B-B14F-4D97-AF65-F5344CB8AC3E}">
        <p14:creationId xmlns:p14="http://schemas.microsoft.com/office/powerpoint/2010/main" val="126979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6094" y="1431420"/>
            <a:ext cx="815181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3</a:t>
            </a:r>
            <a:r>
              <a:rPr lang="en-GB" sz="6600" dirty="0" smtClean="0">
                <a:solidFill>
                  <a:sysClr val="windowText" lastClr="000000"/>
                </a:solidFill>
                <a:latin typeface="Garamond" panose="02020404030301010803" pitchFamily="18" charset="0"/>
              </a:rPr>
              <a:t>. Ion sources, blurring     	the boundaries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	</a:t>
            </a:r>
            <a:r>
              <a:rPr lang="en-GB" sz="3600" b="1" dirty="0">
                <a:latin typeface="Garamond" panose="02020404030301010803" pitchFamily="18" charset="0"/>
              </a:rPr>
              <a:t> </a:t>
            </a:r>
            <a:r>
              <a:rPr lang="en-GB" sz="3600" b="1" dirty="0" smtClean="0">
                <a:latin typeface="Garamond" panose="02020404030301010803" pitchFamily="18" charset="0"/>
              </a:rPr>
              <a:t>	</a:t>
            </a: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3</a:t>
            </a:r>
            <a:r>
              <a:rPr lang="en-GB" sz="36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.1 </a:t>
            </a: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Surface + RILIS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	</a:t>
            </a:r>
            <a:r>
              <a:rPr lang="en-GB" sz="36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	                                                                                                               </a:t>
            </a: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2014                       17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973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73421" y="1043129"/>
            <a:ext cx="4517331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Stepwise resonance ionization</a:t>
            </a:r>
          </a:p>
          <a:p>
            <a:endParaRPr lang="en-GB" sz="12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r>
              <a:rPr lang="en-GB" sz="28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Ionizing step:</a:t>
            </a:r>
          </a:p>
          <a:p>
            <a:endParaRPr lang="en-GB" sz="12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r>
              <a:rPr lang="en-GB" sz="28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	AIS</a:t>
            </a:r>
          </a:p>
          <a:p>
            <a:endParaRPr lang="en-GB" sz="12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r>
              <a:rPr lang="en-GB" sz="28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	Ionization to the 	continuum at 532 nm</a:t>
            </a:r>
          </a:p>
          <a:p>
            <a:endParaRPr lang="en-GB" sz="1200" b="1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r>
              <a:rPr lang="en-GB" sz="28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22/34 RILIS schemes 532nm final step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1026" name="Picture 2" descr="C:\Users\Tdaygood\Dropbox\Work\Talks\Simple resonance ionisation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769" y="926272"/>
            <a:ext cx="3958250" cy="5259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2014                        4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579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-49288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Potential contaminants in Ba beams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2014                       18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61" y="565970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1905000" y="898564"/>
            <a:ext cx="7239000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Surface 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ionization in a tungsten hot cavity efficient 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for IPs &lt;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6 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eV</a:t>
            </a:r>
          </a:p>
          <a:p>
            <a:r>
              <a:rPr lang="en-GB" altLang="en-US" sz="1200" dirty="0">
                <a:solidFill>
                  <a:srgbClr val="000000"/>
                </a:solidFill>
                <a:latin typeface="Garamond" pitchFamily="18" charset="0"/>
              </a:rPr>
              <a:t>	</a:t>
            </a:r>
          </a:p>
          <a:p>
            <a:r>
              <a:rPr lang="en-GB" altLang="en-US" sz="3200" dirty="0">
                <a:solidFill>
                  <a:srgbClr val="000000"/>
                </a:solidFill>
                <a:latin typeface="Garamond" pitchFamily="18" charset="0"/>
              </a:rPr>
              <a:t>	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Ba: IP 5.21 eV</a:t>
            </a:r>
          </a:p>
          <a:p>
            <a:endParaRPr lang="en-GB" altLang="en-US" sz="1000" dirty="0" smtClean="0">
              <a:solidFill>
                <a:srgbClr val="000000"/>
              </a:solidFill>
              <a:latin typeface="Garamond" pitchFamily="18" charset="0"/>
            </a:endParaRPr>
          </a:p>
          <a:p>
            <a:endParaRPr lang="en-GB" altLang="en-US" sz="1000" dirty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Major risks 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of 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surface ionised contamination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:</a:t>
            </a:r>
          </a:p>
          <a:p>
            <a:endParaRPr lang="en-GB" altLang="en-US" sz="1000" dirty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3200" dirty="0">
                <a:solidFill>
                  <a:srgbClr val="000000"/>
                </a:solidFill>
                <a:latin typeface="Garamond" pitchFamily="18" charset="0"/>
              </a:rPr>
              <a:t>	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Cs: IP 3.89 eV</a:t>
            </a:r>
          </a:p>
          <a:p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	In: IP 5.78 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eV</a:t>
            </a:r>
            <a:endParaRPr lang="en-GB" altLang="en-US" sz="2800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39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6250" y="-49288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Potential contaminants in Ba beams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2014                       18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61" y="565970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1"/>
          <p:cNvSpPr txBox="1">
            <a:spLocks noChangeArrowheads="1"/>
          </p:cNvSpPr>
          <p:nvPr/>
        </p:nvSpPr>
        <p:spPr bwMode="auto">
          <a:xfrm>
            <a:off x="1905000" y="898564"/>
            <a:ext cx="7239000" cy="344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Surface 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ionization in a tungsten hot cavity efficient 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for IPs &lt;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6 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eV</a:t>
            </a:r>
          </a:p>
          <a:p>
            <a:r>
              <a:rPr lang="en-GB" altLang="en-US" sz="1200" dirty="0">
                <a:solidFill>
                  <a:srgbClr val="000000"/>
                </a:solidFill>
                <a:latin typeface="Garamond" pitchFamily="18" charset="0"/>
              </a:rPr>
              <a:t>	</a:t>
            </a:r>
          </a:p>
          <a:p>
            <a:r>
              <a:rPr lang="en-GB" altLang="en-US" sz="3200" dirty="0">
                <a:solidFill>
                  <a:srgbClr val="000000"/>
                </a:solidFill>
                <a:latin typeface="Garamond" pitchFamily="18" charset="0"/>
              </a:rPr>
              <a:t>	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Ba: IP 5.21 eV</a:t>
            </a:r>
          </a:p>
          <a:p>
            <a:endParaRPr lang="en-GB" altLang="en-US" sz="1000" dirty="0" smtClean="0">
              <a:solidFill>
                <a:srgbClr val="000000"/>
              </a:solidFill>
              <a:latin typeface="Garamond" pitchFamily="18" charset="0"/>
            </a:endParaRPr>
          </a:p>
          <a:p>
            <a:endParaRPr lang="en-GB" altLang="en-US" sz="1000" dirty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Major risks 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of 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surface ionised contamination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:</a:t>
            </a:r>
          </a:p>
          <a:p>
            <a:endParaRPr lang="en-GB" altLang="en-US" sz="1000" dirty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3200" dirty="0">
                <a:solidFill>
                  <a:srgbClr val="000000"/>
                </a:solidFill>
                <a:latin typeface="Garamond" pitchFamily="18" charset="0"/>
              </a:rPr>
              <a:t>	</a:t>
            </a:r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Cs: IP 3.89 eV</a:t>
            </a:r>
          </a:p>
          <a:p>
            <a:r>
              <a:rPr lang="en-GB" altLang="en-US" sz="2800" dirty="0">
                <a:solidFill>
                  <a:srgbClr val="000000"/>
                </a:solidFill>
                <a:latin typeface="Garamond" pitchFamily="18" charset="0"/>
              </a:rPr>
              <a:t>	In: IP 5.78 </a:t>
            </a:r>
            <a:r>
              <a:rPr lang="en-GB" altLang="en-US" sz="2800" dirty="0" smtClean="0">
                <a:solidFill>
                  <a:srgbClr val="000000"/>
                </a:solidFill>
                <a:latin typeface="Garamond" pitchFamily="18" charset="0"/>
              </a:rPr>
              <a:t>eV</a:t>
            </a:r>
            <a:endParaRPr lang="en-GB" altLang="en-US" sz="28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8651" y="4914491"/>
            <a:ext cx="85153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Take advantage of the surface ionization?</a:t>
            </a:r>
            <a:endParaRPr lang="en-GB" sz="4000" b="1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399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2+ resonance ionization of Ba? 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2014                       19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61" y="565970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0218323"/>
              </p:ext>
            </p:extLst>
          </p:nvPr>
        </p:nvGraphicFramePr>
        <p:xfrm>
          <a:off x="3303312" y="2395159"/>
          <a:ext cx="5550800" cy="328162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775400"/>
                <a:gridCol w="2775400"/>
              </a:tblGrid>
              <a:tr h="3709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Titanium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6.82eV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3900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Vanadium 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6.75 eV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09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Chromium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6.77 eV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Manganese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7.43eV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Iron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7.9eV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Cobalt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7.88eV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Nickel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7.64eV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Copper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7.73eV</a:t>
                      </a:r>
                      <a:endParaRPr lang="en-GB" sz="2000" b="1" i="0" u="none" strike="noStrike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912"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 smtClean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Zinc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2000" b="1" u="none" strike="noStrike" dirty="0"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</a:rPr>
                        <a:t>9.39 eV</a:t>
                      </a:r>
                      <a:endParaRPr lang="en-GB" sz="2000" b="1" i="0" u="none" strike="noStrike" dirty="0">
                        <a:solidFill>
                          <a:srgbClr val="000000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9525" marR="9525" marT="952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Rectangle 1"/>
          <p:cNvSpPr>
            <a:spLocks noChangeArrowheads="1"/>
          </p:cNvSpPr>
          <p:nvPr/>
        </p:nvSpPr>
        <p:spPr bwMode="auto">
          <a:xfrm>
            <a:off x="2092324" y="1003985"/>
            <a:ext cx="6670416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2800" b="1" dirty="0" smtClean="0">
                <a:solidFill>
                  <a:srgbClr val="000000"/>
                </a:solidFill>
                <a:latin typeface="Georgia" pitchFamily="18" charset="0"/>
              </a:rPr>
              <a:t>Potential contaminants mass </a:t>
            </a:r>
            <a:r>
              <a:rPr lang="en-GB" altLang="en-US" sz="2800" b="1" dirty="0" smtClean="0">
                <a:solidFill>
                  <a:srgbClr val="000000"/>
                </a:solidFill>
                <a:latin typeface="Georgia" pitchFamily="18" charset="0"/>
              </a:rPr>
              <a:t>56-59</a:t>
            </a:r>
          </a:p>
          <a:p>
            <a:r>
              <a:rPr lang="en-GB" altLang="en-US" sz="2800" b="1" dirty="0" smtClean="0">
                <a:solidFill>
                  <a:srgbClr val="000000"/>
                </a:solidFill>
                <a:latin typeface="Georgia" pitchFamily="18" charset="0"/>
              </a:rPr>
              <a:t>(beams of </a:t>
            </a:r>
            <a:r>
              <a:rPr lang="en-GB" altLang="en-US" sz="2800" b="1" baseline="30000" dirty="0" smtClean="0">
                <a:solidFill>
                  <a:srgbClr val="000000"/>
                </a:solidFill>
                <a:latin typeface="Georgia" pitchFamily="18" charset="0"/>
              </a:rPr>
              <a:t>112-118</a:t>
            </a:r>
            <a:r>
              <a:rPr lang="en-GB" altLang="en-US" sz="2800" b="1" dirty="0" smtClean="0">
                <a:solidFill>
                  <a:srgbClr val="000000"/>
                </a:solidFill>
                <a:latin typeface="Georgia" pitchFamily="18" charset="0"/>
              </a:rPr>
              <a:t>Ba2+)</a:t>
            </a:r>
            <a:r>
              <a:rPr lang="en-GB" altLang="en-US" sz="2800" b="1" dirty="0" smtClean="0">
                <a:solidFill>
                  <a:srgbClr val="000000"/>
                </a:solidFill>
                <a:latin typeface="Georgia" pitchFamily="18" charset="0"/>
              </a:rPr>
              <a:t> </a:t>
            </a:r>
            <a:endParaRPr lang="en-GB" altLang="en-US" sz="2800" dirty="0">
              <a:solidFill>
                <a:srgbClr val="000000"/>
              </a:solidFill>
            </a:endParaRPr>
          </a:p>
        </p:txBody>
      </p:sp>
      <p:pic>
        <p:nvPicPr>
          <p:cNvPr id="13" name="Picture 5" descr="C:\Users\Tom\Dropbox\Work\Talks\ISOLDE Workshop 2014\Ba 2+ no laser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61" y="2070634"/>
            <a:ext cx="2614347" cy="41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9556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104644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First hot cavity resonance </a:t>
            </a:r>
            <a:b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ion-ionization 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20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61" y="565970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C:\Users\Tdaygood\Dropbox\Work\Posters\Origin for poster\Ba 2+ 1st step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25" r="7490"/>
          <a:stretch/>
        </p:blipFill>
        <p:spPr bwMode="auto">
          <a:xfrm>
            <a:off x="3322529" y="4479148"/>
            <a:ext cx="2501374" cy="169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Tdaygood\Dropbox\Work\Posters\Origin for poster\Ba 2+ 2nd step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1" t="4361" r="4646" b="2999"/>
          <a:stretch/>
        </p:blipFill>
        <p:spPr bwMode="auto">
          <a:xfrm>
            <a:off x="3249347" y="2535869"/>
            <a:ext cx="2424906" cy="172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054507" y="1041017"/>
            <a:ext cx="50847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4800" b="1" dirty="0">
                <a:solidFill>
                  <a:srgbClr val="FF0000"/>
                </a:solidFill>
                <a:latin typeface="Garamond" pitchFamily="18" charset="0"/>
              </a:rPr>
              <a:t>Success!</a:t>
            </a:r>
          </a:p>
          <a:p>
            <a:r>
              <a:rPr lang="en-GB" altLang="en-US" sz="3200" b="1" dirty="0">
                <a:solidFill>
                  <a:srgbClr val="000000"/>
                </a:solidFill>
                <a:latin typeface="Garamond" pitchFamily="18" charset="0"/>
              </a:rPr>
              <a:t>1.2% of Surface ions ionized</a:t>
            </a:r>
          </a:p>
        </p:txBody>
      </p:sp>
      <p:pic>
        <p:nvPicPr>
          <p:cNvPr id="4100" name="Picture 4" descr="C:\Users\Tom\Dropbox\Work\Talks\ISOLDE Workshop 2014\Ba 2+ full schem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80" y="2075224"/>
            <a:ext cx="2614347" cy="41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57731" y="4383264"/>
            <a:ext cx="876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>
                <a:solidFill>
                  <a:srgbClr val="000000"/>
                </a:solidFill>
                <a:latin typeface="Garamond" panose="02020404030301010803" pitchFamily="18" charset="0"/>
              </a:rPr>
              <a:t>First step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02732" y="2460004"/>
            <a:ext cx="1113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Second </a:t>
            </a:r>
            <a:r>
              <a:rPr lang="en-GB" sz="1200" b="1" u="sng" dirty="0">
                <a:solidFill>
                  <a:srgbClr val="000000"/>
                </a:solidFill>
                <a:latin typeface="Garamond" panose="02020404030301010803" pitchFamily="18" charset="0"/>
              </a:rPr>
              <a:t>step</a:t>
            </a:r>
          </a:p>
        </p:txBody>
      </p:sp>
    </p:spTree>
    <p:extLst>
      <p:ext uri="{BB962C8B-B14F-4D97-AF65-F5344CB8AC3E}">
        <p14:creationId xmlns:p14="http://schemas.microsoft.com/office/powerpoint/2010/main" val="67636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104644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First hot cavity resonance </a:t>
            </a:r>
            <a:b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</a:br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ion-ionization 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20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761" y="565970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C:\Users\Tdaygood\Dropbox\Work\Posters\Origin for poster\Ba 2+ 1st step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25" r="7490"/>
          <a:stretch/>
        </p:blipFill>
        <p:spPr bwMode="auto">
          <a:xfrm>
            <a:off x="3322529" y="4479148"/>
            <a:ext cx="2501374" cy="1695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Tdaygood\Dropbox\Work\Posters\Origin for poster\Ba 2+ 2nd step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31" t="4361" r="4646" b="2999"/>
          <a:stretch/>
        </p:blipFill>
        <p:spPr bwMode="auto">
          <a:xfrm>
            <a:off x="3249347" y="2535869"/>
            <a:ext cx="2424906" cy="1729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3054507" y="1041017"/>
            <a:ext cx="5084763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4800" b="1" dirty="0">
                <a:solidFill>
                  <a:srgbClr val="FF0000"/>
                </a:solidFill>
                <a:latin typeface="Garamond" pitchFamily="18" charset="0"/>
              </a:rPr>
              <a:t>Success!</a:t>
            </a:r>
          </a:p>
          <a:p>
            <a:r>
              <a:rPr lang="en-GB" altLang="en-US" sz="3200" b="1" dirty="0">
                <a:solidFill>
                  <a:srgbClr val="000000"/>
                </a:solidFill>
                <a:latin typeface="Garamond" pitchFamily="18" charset="0"/>
              </a:rPr>
              <a:t>1.2% of Surface ions ionized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65850" y="2789238"/>
            <a:ext cx="2871788" cy="3385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800" b="1" dirty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t>Room for improvement: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2800" b="1" dirty="0">
              <a:solidFill>
                <a:srgbClr val="000000"/>
              </a:solidFill>
              <a:latin typeface="Garamond" panose="02020404030301010803" pitchFamily="18" charset="0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t>Ensure saturation of 2</a:t>
            </a:r>
            <a:r>
              <a:rPr lang="en-GB" sz="2200" b="1" baseline="30000" dirty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t>nd</a:t>
            </a:r>
            <a:r>
              <a:rPr lang="en-GB" sz="2200" b="1" dirty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t>  step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2200" b="1" dirty="0">
              <a:solidFill>
                <a:srgbClr val="000000"/>
              </a:solidFill>
              <a:latin typeface="Garamond" panose="02020404030301010803" pitchFamily="18" charset="0"/>
              <a:cs typeface="+mn-cs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GB" sz="2200" b="1" dirty="0">
                <a:solidFill>
                  <a:srgbClr val="000000"/>
                </a:solidFill>
                <a:latin typeface="Garamond" panose="02020404030301010803" pitchFamily="18" charset="0"/>
                <a:cs typeface="+mn-cs"/>
              </a:rPr>
              <a:t>New laser for non resonant ionisation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GB" sz="2000" b="1" dirty="0">
              <a:solidFill>
                <a:srgbClr val="000000"/>
              </a:solidFill>
              <a:latin typeface="Garamond" panose="02020404030301010803" pitchFamily="18" charset="0"/>
              <a:cs typeface="+mn-cs"/>
            </a:endParaRPr>
          </a:p>
        </p:txBody>
      </p:sp>
      <p:pic>
        <p:nvPicPr>
          <p:cNvPr id="4100" name="Picture 4" descr="C:\Users\Tom\Dropbox\Work\Talks\ISOLDE Workshop 2014\Ba 2+ full scheme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480" y="2075224"/>
            <a:ext cx="2614347" cy="41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57731" y="4383264"/>
            <a:ext cx="8764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>
                <a:solidFill>
                  <a:srgbClr val="000000"/>
                </a:solidFill>
                <a:latin typeface="Garamond" panose="02020404030301010803" pitchFamily="18" charset="0"/>
              </a:rPr>
              <a:t>First step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202732" y="2460004"/>
            <a:ext cx="11137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u="sng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Second </a:t>
            </a:r>
            <a:r>
              <a:rPr lang="en-GB" sz="1200" b="1" u="sng" dirty="0">
                <a:solidFill>
                  <a:srgbClr val="000000"/>
                </a:solidFill>
                <a:latin typeface="Garamond" panose="02020404030301010803" pitchFamily="18" charset="0"/>
              </a:rPr>
              <a:t>step</a:t>
            </a:r>
          </a:p>
        </p:txBody>
      </p:sp>
    </p:spTree>
    <p:extLst>
      <p:ext uri="{BB962C8B-B14F-4D97-AF65-F5344CB8AC3E}">
        <p14:creationId xmlns:p14="http://schemas.microsoft.com/office/powerpoint/2010/main" val="106921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96094" y="1431420"/>
            <a:ext cx="8151812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3</a:t>
            </a:r>
            <a:r>
              <a:rPr lang="en-GB" sz="6600" dirty="0" smtClean="0">
                <a:solidFill>
                  <a:sysClr val="windowText" lastClr="000000"/>
                </a:solidFill>
                <a:latin typeface="Garamond" panose="02020404030301010803" pitchFamily="18" charset="0"/>
              </a:rPr>
              <a:t>. Ion sources, blurring     	the boundaries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600" dirty="0">
                <a:solidFill>
                  <a:sysClr val="windowText" lastClr="000000"/>
                </a:solidFill>
                <a:latin typeface="Garamond" panose="02020404030301010803" pitchFamily="18" charset="0"/>
              </a:rPr>
              <a:t>	</a:t>
            </a:r>
            <a:r>
              <a:rPr lang="en-GB" sz="3600" b="1" dirty="0">
                <a:latin typeface="Garamond" panose="02020404030301010803" pitchFamily="18" charset="0"/>
              </a:rPr>
              <a:t> </a:t>
            </a:r>
            <a:r>
              <a:rPr lang="en-GB" sz="3600" b="1" dirty="0" smtClean="0">
                <a:latin typeface="Garamond" panose="02020404030301010803" pitchFamily="18" charset="0"/>
              </a:rPr>
              <a:t>	</a:t>
            </a:r>
            <a:r>
              <a:rPr lang="en-GB" sz="3600" dirty="0">
                <a:solidFill>
                  <a:schemeClr val="bg2">
                    <a:lumMod val="75000"/>
                  </a:schemeClr>
                </a:solidFill>
                <a:latin typeface="Garamond" panose="02020404030301010803" pitchFamily="18" charset="0"/>
              </a:rPr>
              <a:t>3.1 Surface + RILIS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	</a:t>
            </a:r>
            <a:r>
              <a:rPr lang="en-GB" sz="36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	3.2 </a:t>
            </a: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RILIS@VADIS &amp; </a:t>
            </a:r>
            <a:r>
              <a:rPr lang="en-GB" sz="36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VADLIS                                                                                                               </a:t>
            </a:r>
            <a:r>
              <a:rPr lang="en-GB" sz="3600" dirty="0">
                <a:solidFill>
                  <a:srgbClr val="000000"/>
                </a:solidFill>
                <a:latin typeface="Garamond" panose="02020404030301010803" pitchFamily="18" charset="0"/>
              </a:rPr>
              <a:t>		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21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9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VADIS: Versatile Arc Discharge Ion Source 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22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2672" y="723702"/>
            <a:ext cx="77893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FEBIAD type ion source: arc 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discharge ionization</a:t>
            </a:r>
          </a:p>
        </p:txBody>
      </p:sp>
      <p:pic>
        <p:nvPicPr>
          <p:cNvPr id="6146" name="Picture 2" descr="C:\Users\Tdaygood\Dropbox\Work\Talks\ISOLDE Workshop 2014\Vadis principles no laser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" y="1525613"/>
            <a:ext cx="8280000" cy="3806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02672" y="5265676"/>
            <a:ext cx="8009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Ionizes 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all elements that leave the target</a:t>
            </a:r>
            <a:r>
              <a:rPr lang="en-GB" altLang="en-US" b="1" dirty="0">
                <a:solidFill>
                  <a:srgbClr val="000000"/>
                </a:solidFill>
                <a:latin typeface="Garamond" pitchFamily="18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>
          <a:xfrm>
            <a:off x="3788230" y="5961933"/>
            <a:ext cx="522471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hlinkClick r:id="rId4"/>
              </a:rPr>
              <a:t>http://neutrons.ornl.gov/conf/icis09/presentations/R-1_%</a:t>
            </a:r>
            <a:r>
              <a:rPr lang="en-GB" sz="1200" dirty="0" smtClean="0">
                <a:solidFill>
                  <a:srgbClr val="000000"/>
                </a:solidFill>
                <a:hlinkClick r:id="rId4"/>
              </a:rPr>
              <a:t>20Penescu.pdf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01262" y="4942081"/>
            <a:ext cx="3621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Image from slides of B. Marsh</a:t>
            </a:r>
            <a:endParaRPr lang="en-GB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36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VADIS: Versatile Arc Discharge Ion Source 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23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02672" y="723702"/>
            <a:ext cx="77893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FEBIAD type ion source: arc 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discharge ionization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2672" y="5502166"/>
            <a:ext cx="8009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Element selective laser resonance ionization</a:t>
            </a:r>
            <a:endParaRPr lang="en-GB" altLang="en-US" b="1" dirty="0">
              <a:solidFill>
                <a:srgbClr val="000000"/>
              </a:solidFill>
              <a:latin typeface="Garamond" pitchFamily="18" charset="0"/>
            </a:endParaRPr>
          </a:p>
        </p:txBody>
      </p:sp>
      <p:pic>
        <p:nvPicPr>
          <p:cNvPr id="7170" name="Picture 2" descr="C:\Users\Tdaygood\Dropbox\Work\Talks\ISOLDE Workshop 2014\Vadis principles laser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000" y="1524643"/>
            <a:ext cx="8280000" cy="380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101262" y="4942081"/>
            <a:ext cx="36211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Image from slides of B. Marsh</a:t>
            </a:r>
            <a:endParaRPr lang="en-GB" sz="16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6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1043016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u="sng" dirty="0">
                <a:solidFill>
                  <a:srgbClr val="000000"/>
                </a:solidFill>
                <a:latin typeface="Georgia" pitchFamily="18" charset="0"/>
              </a:rPr>
              <a:t>Off-line identification of different VADIS Modes (modified VADIS)</a:t>
            </a: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2014                       24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1" t="8801" r="12115" b="3210"/>
          <a:stretch/>
        </p:blipFill>
        <p:spPr bwMode="auto">
          <a:xfrm>
            <a:off x="1276066" y="1128657"/>
            <a:ext cx="6591869" cy="5026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213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64648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On-line verification of RILIS Mode</a:t>
            </a:r>
            <a:endParaRPr lang="en-GB" altLang="en-US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3" name="Picture 2" descr="C:\Users\Tom\Dropbox\Work\Talks\ISOLDE Workshop 2014\RILIS mode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4" t="8458" r="12368" b="3328"/>
          <a:stretch/>
        </p:blipFill>
        <p:spPr bwMode="auto">
          <a:xfrm>
            <a:off x="1103585" y="1072055"/>
            <a:ext cx="6830958" cy="5013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4869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Garamond" panose="02020404030301010803" pitchFamily="18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Garamond" panose="02020404030301010803" pitchFamily="18" charset="0"/>
            </a:endParaRPr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Garamond" panose="020204040303010108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2014                        5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540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688174"/>
          </a:xfrm>
        </p:spPr>
        <p:txBody>
          <a:bodyPr>
            <a:normAutofit fontScale="90000"/>
          </a:bodyPr>
          <a:lstStyle/>
          <a:p>
            <a:pPr algn="ctr"/>
            <a:r>
              <a:rPr lang="en-GB" altLang="en-US" u="sng" dirty="0">
                <a:solidFill>
                  <a:srgbClr val="000000"/>
                </a:solidFill>
                <a:latin typeface="Georgia" pitchFamily="18" charset="0"/>
              </a:rPr>
              <a:t>First i</a:t>
            </a:r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n-source </a:t>
            </a:r>
            <a:r>
              <a:rPr lang="en-GB" altLang="en-US" u="sng" dirty="0">
                <a:solidFill>
                  <a:srgbClr val="000000"/>
                </a:solidFill>
                <a:latin typeface="Georgia" pitchFamily="18" charset="0"/>
              </a:rPr>
              <a:t>RILIS@VADIS </a:t>
            </a:r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spectroscopy </a:t>
            </a:r>
            <a:endParaRPr lang="en-GB" altLang="en-US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26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50" y="1125538"/>
            <a:ext cx="1439863" cy="1439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25538"/>
            <a:ext cx="1439862" cy="143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C:\Users\Tdaygood\Dropbox\Work\rilis\Hg in-source spectroscopy\178 Hg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819" t="9991" r="9094" b="2509"/>
          <a:stretch>
            <a:fillRect/>
          </a:stretch>
        </p:blipFill>
        <p:spPr bwMode="auto">
          <a:xfrm>
            <a:off x="2266950" y="1019525"/>
            <a:ext cx="6245225" cy="47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57200" y="5724525"/>
            <a:ext cx="8054975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Online physics 5 months after the first off-line test!</a:t>
            </a:r>
          </a:p>
        </p:txBody>
      </p:sp>
      <p:sp>
        <p:nvSpPr>
          <p:cNvPr id="10" name="Rectangle 9"/>
          <p:cNvSpPr/>
          <p:nvPr/>
        </p:nvSpPr>
        <p:spPr>
          <a:xfrm>
            <a:off x="3537091" y="887086"/>
            <a:ext cx="3600450" cy="571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3455412" y="1107143"/>
            <a:ext cx="38682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2800" b="1" u="sng" baseline="30000" dirty="0" smtClean="0">
                <a:solidFill>
                  <a:srgbClr val="000000"/>
                </a:solidFill>
                <a:latin typeface="Garamond" pitchFamily="18" charset="0"/>
              </a:rPr>
              <a:t>178</a:t>
            </a:r>
            <a:r>
              <a:rPr lang="en-GB" altLang="en-US" sz="2800" b="1" u="sng" dirty="0" smtClean="0">
                <a:solidFill>
                  <a:srgbClr val="000000"/>
                </a:solidFill>
                <a:latin typeface="Garamond" pitchFamily="18" charset="0"/>
              </a:rPr>
              <a:t>Hg Broadband </a:t>
            </a:r>
            <a:r>
              <a:rPr lang="en-GB" altLang="en-US" sz="2800" b="1" u="sng" dirty="0" err="1" smtClean="0">
                <a:solidFill>
                  <a:srgbClr val="000000"/>
                </a:solidFill>
                <a:latin typeface="Garamond" pitchFamily="18" charset="0"/>
              </a:rPr>
              <a:t>Ti:Sa</a:t>
            </a:r>
            <a:r>
              <a:rPr lang="en-GB" altLang="en-US" sz="2800" b="1" u="sng" dirty="0" smtClean="0">
                <a:solidFill>
                  <a:srgbClr val="000000"/>
                </a:solidFill>
                <a:latin typeface="Garamond" pitchFamily="18" charset="0"/>
              </a:rPr>
              <a:t> </a:t>
            </a:r>
            <a:endParaRPr lang="en-GB" altLang="en-US" sz="2800" b="1" u="sng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30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674526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Further information</a:t>
            </a:r>
            <a:endParaRPr lang="en-GB" altLang="en-US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27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9949" y="1652017"/>
            <a:ext cx="64299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en-US" sz="2800" dirty="0">
                <a:solidFill>
                  <a:srgbClr val="000000"/>
                </a:solidFill>
                <a:latin typeface="Georgia" pitchFamily="18" charset="0"/>
              </a:rPr>
              <a:t>Appendix 1: </a:t>
            </a:r>
            <a:r>
              <a:rPr lang="en-GB" altLang="en-US" sz="2800" dirty="0" smtClean="0">
                <a:solidFill>
                  <a:srgbClr val="000000"/>
                </a:solidFill>
                <a:latin typeface="Georgia" pitchFamily="18" charset="0"/>
              </a:rPr>
              <a:t>Potential </a:t>
            </a:r>
            <a:r>
              <a:rPr lang="en-GB" altLang="en-US" sz="2800" dirty="0">
                <a:solidFill>
                  <a:srgbClr val="000000"/>
                </a:solidFill>
                <a:latin typeface="Georgia" pitchFamily="18" charset="0"/>
              </a:rPr>
              <a:t>of RILIS@VADIS</a:t>
            </a:r>
            <a:endParaRPr lang="en-GB" sz="2800" dirty="0"/>
          </a:p>
        </p:txBody>
      </p:sp>
      <p:sp>
        <p:nvSpPr>
          <p:cNvPr id="6" name="Rectangle 5"/>
          <p:cNvSpPr/>
          <p:nvPr/>
        </p:nvSpPr>
        <p:spPr>
          <a:xfrm>
            <a:off x="619949" y="2459449"/>
            <a:ext cx="75832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2800" dirty="0">
                <a:solidFill>
                  <a:srgbClr val="000000"/>
                </a:solidFill>
                <a:latin typeface="Georgia" pitchFamily="18" charset="0"/>
              </a:rPr>
              <a:t>Appendix 2: RILIS functions and </a:t>
            </a:r>
            <a:r>
              <a:rPr lang="en-GB" altLang="en-US" sz="2800" dirty="0" smtClean="0">
                <a:solidFill>
                  <a:srgbClr val="000000"/>
                </a:solidFill>
                <a:latin typeface="Georgia" pitchFamily="18" charset="0"/>
              </a:rPr>
              <a:t>ongoing 			  development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252022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674526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4. Summary</a:t>
            </a:r>
            <a:endParaRPr lang="en-GB" altLang="en-US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28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3325" y="1080050"/>
            <a:ext cx="791428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Ba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, Li, Ge, </a:t>
            </a:r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Cr, Hg</a:t>
            </a:r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 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(+isomer selectivity) </a:t>
            </a:r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ionization 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schemes.</a:t>
            </a:r>
          </a:p>
          <a:p>
            <a:endParaRPr lang="en-GB" altLang="en-US" sz="2800" b="1" dirty="0">
              <a:solidFill>
                <a:srgbClr val="000000"/>
              </a:solidFill>
              <a:latin typeface="Garamond" pitchFamily="18" charset="0"/>
            </a:endParaRPr>
          </a:p>
          <a:p>
            <a:endParaRPr lang="en-GB" altLang="en-US" sz="2800" b="1" dirty="0" smtClean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  </a:t>
            </a:r>
            <a:endParaRPr lang="en-GB" altLang="en-US" sz="2800" b="1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7756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674526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4. Summary</a:t>
            </a:r>
            <a:endParaRPr lang="en-GB" altLang="en-US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28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3325" y="1080050"/>
            <a:ext cx="791428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Ba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, Li, Ge, 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Cr, Hg (+isomer selectivity) 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ionization schemes.</a:t>
            </a:r>
          </a:p>
          <a:p>
            <a:endParaRPr lang="en-GB" altLang="en-US" sz="2800" b="1" dirty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First 2+ hot cavity resonance ion ionization</a:t>
            </a:r>
          </a:p>
          <a:p>
            <a:endParaRPr lang="en-GB" altLang="en-US" sz="2800" b="1" dirty="0" smtClean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  </a:t>
            </a:r>
            <a:endParaRPr lang="en-GB" altLang="en-US" sz="2800" b="1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593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674526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4. Summary</a:t>
            </a:r>
            <a:endParaRPr lang="en-GB" altLang="en-US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28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3325" y="1080050"/>
            <a:ext cx="79142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Ba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, Li, Ge, 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Cr, Hg (+</a:t>
            </a:r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isomer 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selectivity) </a:t>
            </a:r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ionization schemes.</a:t>
            </a:r>
          </a:p>
          <a:p>
            <a:endParaRPr lang="en-GB" altLang="en-US" sz="2800" b="1" dirty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First 2+ hot cavity resonance ion ionization</a:t>
            </a:r>
          </a:p>
          <a:p>
            <a:endParaRPr lang="en-GB" altLang="en-US" sz="2800" b="1" dirty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Laser ionisation in the VADIS </a:t>
            </a:r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cavity:</a:t>
            </a:r>
          </a:p>
          <a:p>
            <a:r>
              <a:rPr lang="en-GB" altLang="en-US" sz="800" b="1" dirty="0" smtClean="0">
                <a:solidFill>
                  <a:srgbClr val="000000"/>
                </a:solidFill>
                <a:latin typeface="Garamond" pitchFamily="18" charset="0"/>
              </a:rPr>
              <a:t>	</a:t>
            </a:r>
          </a:p>
          <a:p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	</a:t>
            </a:r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RILIS now coupled with molten targets</a:t>
            </a:r>
          </a:p>
          <a:p>
            <a:r>
              <a:rPr lang="en-GB" altLang="en-US" sz="800" b="1" dirty="0">
                <a:solidFill>
                  <a:srgbClr val="000000"/>
                </a:solidFill>
                <a:latin typeface="Garamond" pitchFamily="18" charset="0"/>
              </a:rPr>
              <a:t>	</a:t>
            </a:r>
            <a:endParaRPr lang="en-GB" altLang="en-US" sz="800" b="1" dirty="0" smtClean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	Switching between RILIS and VADIS ion 	sources possible mid run</a:t>
            </a:r>
            <a:endParaRPr lang="en-GB" altLang="en-US" sz="2800" b="1" dirty="0">
              <a:solidFill>
                <a:srgbClr val="000000"/>
              </a:solidFill>
              <a:latin typeface="Garamond" pitchFamily="18" charset="0"/>
            </a:endParaRPr>
          </a:p>
          <a:p>
            <a:endParaRPr lang="en-GB" altLang="en-US" sz="2800" b="1" dirty="0" smtClean="0">
              <a:solidFill>
                <a:srgbClr val="000000"/>
              </a:solidFill>
              <a:latin typeface="Garamond" pitchFamily="18" charset="0"/>
            </a:endParaRPr>
          </a:p>
          <a:p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  </a:t>
            </a:r>
            <a:endParaRPr lang="en-GB" altLang="en-US" sz="2800" b="1" dirty="0">
              <a:solidFill>
                <a:srgbClr val="000000"/>
              </a:solidFill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56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1"/>
            <a:ext cx="8226854" cy="583323"/>
          </a:xfrm>
        </p:spPr>
        <p:txBody>
          <a:bodyPr>
            <a:no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Acknowledgements</a:t>
            </a:r>
            <a:endParaRPr lang="en-GB" altLang="en-US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tdaygood\Dropbox\logos\bul-pho-2007-046_0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356" y="4266520"/>
            <a:ext cx="657460" cy="641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 descr="C:\Users\tdaygood\Dropbox\logos\European_Flag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8502" y="4266520"/>
            <a:ext cx="946516" cy="641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5" descr="C:\Users\tdaygood\Dropbox\logos\image001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0358" y="4266520"/>
            <a:ext cx="721222" cy="641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 descr="C:\Users\tdaygood\Dropbox\logos\isolde.logo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973" y="4266520"/>
            <a:ext cx="2957153" cy="641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 descr="C:\Users\tdaygood\Dropbox\logos\RILIS_logo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508" y="5300154"/>
            <a:ext cx="619202" cy="643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2" descr="C:\Users\tdaygood\Dropbox\logos\LA3NET.pn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285" y="5242363"/>
            <a:ext cx="1823601" cy="6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8"/>
          <p:cNvSpPr>
            <a:spLocks noChangeArrowheads="1"/>
          </p:cNvSpPr>
          <p:nvPr/>
        </p:nvSpPr>
        <p:spPr bwMode="auto">
          <a:xfrm>
            <a:off x="315310" y="1165068"/>
            <a:ext cx="8370117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/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V. </a:t>
            </a:r>
            <a:r>
              <a:rPr lang="en-GB" altLang="en-US" sz="2400" b="1" dirty="0" err="1" smtClean="0">
                <a:solidFill>
                  <a:srgbClr val="000000"/>
                </a:solidFill>
                <a:latin typeface="Garamond" pitchFamily="18" charset="0"/>
              </a:rPr>
              <a:t>Fedosseev</a:t>
            </a:r>
            <a:r>
              <a:rPr lang="en-GB" altLang="en-US" sz="2400" b="1" dirty="0">
                <a:solidFill>
                  <a:srgbClr val="000000"/>
                </a:solidFill>
                <a:latin typeface="Garamond" pitchFamily="18" charset="0"/>
              </a:rPr>
              <a:t>, 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B. Marsh, S. </a:t>
            </a:r>
            <a:r>
              <a:rPr lang="en-GB" altLang="en-US" sz="2400" b="1" dirty="0" err="1" smtClean="0">
                <a:solidFill>
                  <a:srgbClr val="000000"/>
                </a:solidFill>
                <a:latin typeface="Garamond" pitchFamily="18" charset="0"/>
              </a:rPr>
              <a:t>Rothe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, R. E. </a:t>
            </a:r>
            <a:r>
              <a:rPr lang="en-GB" altLang="en-US" sz="2400" b="1" dirty="0" err="1" smtClean="0">
                <a:solidFill>
                  <a:srgbClr val="000000"/>
                </a:solidFill>
                <a:latin typeface="Garamond" pitchFamily="18" charset="0"/>
              </a:rPr>
              <a:t>Rossel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, 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M. </a:t>
            </a:r>
            <a:r>
              <a:rPr lang="en-GB" altLang="en-US" sz="2400" b="1" dirty="0" err="1" smtClean="0">
                <a:solidFill>
                  <a:srgbClr val="000000"/>
                </a:solidFill>
                <a:latin typeface="Garamond" pitchFamily="18" charset="0"/>
              </a:rPr>
              <a:t>Veinhard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,</a:t>
            </a:r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R. </a:t>
            </a:r>
            <a:r>
              <a:rPr lang="en-GB" sz="2400" b="1" dirty="0" err="1" smtClean="0">
                <a:solidFill>
                  <a:srgbClr val="000000"/>
                </a:solidFill>
                <a:latin typeface="Garamond" panose="02020404030301010803" pitchFamily="18" charset="0"/>
              </a:rPr>
              <a:t>Catherall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, 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J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. P. </a:t>
            </a:r>
            <a:r>
              <a:rPr lang="en-GB" altLang="en-US" sz="2400" b="1" dirty="0" err="1">
                <a:solidFill>
                  <a:srgbClr val="000000"/>
                </a:solidFill>
                <a:latin typeface="Garamond" pitchFamily="18" charset="0"/>
              </a:rPr>
              <a:t>Fernandes</a:t>
            </a:r>
            <a:r>
              <a:rPr lang="en-GB" altLang="en-US" sz="2400" b="1" dirty="0">
                <a:solidFill>
                  <a:srgbClr val="000000"/>
                </a:solidFill>
                <a:latin typeface="Garamond" pitchFamily="18" charset="0"/>
              </a:rPr>
              <a:t> Pinto Ramos, 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A. </a:t>
            </a:r>
            <a:r>
              <a:rPr lang="en-GB" altLang="en-US" sz="2400" b="1" dirty="0" err="1">
                <a:solidFill>
                  <a:srgbClr val="000000"/>
                </a:solidFill>
                <a:latin typeface="Garamond" pitchFamily="18" charset="0"/>
              </a:rPr>
              <a:t>Gottberg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,  T. M.  </a:t>
            </a:r>
            <a:r>
              <a:rPr lang="en-GB" altLang="en-US" sz="2400" b="1" dirty="0">
                <a:solidFill>
                  <a:srgbClr val="000000"/>
                </a:solidFill>
                <a:latin typeface="Garamond" pitchFamily="18" charset="0"/>
              </a:rPr>
              <a:t>De </a:t>
            </a:r>
            <a:r>
              <a:rPr lang="en-GB" altLang="en-US" sz="2400" b="1" dirty="0" err="1">
                <a:solidFill>
                  <a:srgbClr val="000000"/>
                </a:solidFill>
                <a:latin typeface="Garamond" pitchFamily="18" charset="0"/>
              </a:rPr>
              <a:t>Melo</a:t>
            </a:r>
            <a:r>
              <a:rPr lang="en-GB" altLang="en-US" sz="2400" b="1" dirty="0">
                <a:solidFill>
                  <a:srgbClr val="000000"/>
                </a:solidFill>
                <a:latin typeface="Garamond" pitchFamily="18" charset="0"/>
              </a:rPr>
              <a:t> </a:t>
            </a:r>
            <a:r>
              <a:rPr lang="en-GB" altLang="en-US" sz="2400" b="1" dirty="0" err="1" smtClean="0">
                <a:solidFill>
                  <a:srgbClr val="000000"/>
                </a:solidFill>
                <a:latin typeface="Garamond" pitchFamily="18" charset="0"/>
              </a:rPr>
              <a:t>Mendonca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, T. </a:t>
            </a:r>
            <a:r>
              <a:rPr lang="en-GB" altLang="en-US" sz="2400" b="1" dirty="0" err="1" smtClean="0">
                <a:solidFill>
                  <a:srgbClr val="000000"/>
                </a:solidFill>
                <a:latin typeface="Garamond" pitchFamily="18" charset="0"/>
              </a:rPr>
              <a:t>Stora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,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B. </a:t>
            </a:r>
            <a:r>
              <a:rPr lang="en-GB" sz="2400" b="1" dirty="0" err="1">
                <a:solidFill>
                  <a:srgbClr val="000000"/>
                </a:solidFill>
                <a:latin typeface="Garamond" panose="02020404030301010803" pitchFamily="18" charset="0"/>
              </a:rPr>
              <a:t>Crepieaux</a:t>
            </a:r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,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M. Butcher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, 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J. </a:t>
            </a:r>
            <a:r>
              <a:rPr lang="en-GB" altLang="en-US" sz="2400" b="1" dirty="0" err="1" smtClean="0">
                <a:solidFill>
                  <a:srgbClr val="000000"/>
                </a:solidFill>
                <a:latin typeface="Garamond" pitchFamily="18" charset="0"/>
              </a:rPr>
              <a:t>Billowes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, T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. </a:t>
            </a:r>
            <a:r>
              <a:rPr lang="en-GB" altLang="en-US" sz="2400" b="1" dirty="0" err="1">
                <a:solidFill>
                  <a:srgbClr val="000000"/>
                </a:solidFill>
                <a:latin typeface="Garamond" pitchFamily="18" charset="0"/>
              </a:rPr>
              <a:t>Cocolios</a:t>
            </a:r>
            <a:r>
              <a:rPr lang="en-GB" altLang="en-US" sz="2400" b="1" dirty="0">
                <a:solidFill>
                  <a:srgbClr val="000000"/>
                </a:solidFill>
                <a:latin typeface="Garamond" pitchFamily="18" charset="0"/>
              </a:rPr>
              <a:t>, 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K. M. Lynch</a:t>
            </a:r>
            <a:r>
              <a:rPr lang="en-GB" altLang="en-US" sz="2400" b="1" dirty="0">
                <a:solidFill>
                  <a:srgbClr val="000000"/>
                </a:solidFill>
                <a:latin typeface="Garamond" pitchFamily="18" charset="0"/>
              </a:rPr>
              <a:t>, 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C. </a:t>
            </a:r>
            <a:r>
              <a:rPr lang="en-GB" altLang="en-US" sz="2400" b="1" dirty="0" err="1" smtClean="0">
                <a:solidFill>
                  <a:srgbClr val="000000"/>
                </a:solidFill>
                <a:latin typeface="Garamond" pitchFamily="18" charset="0"/>
              </a:rPr>
              <a:t>Sotty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itchFamily="18" charset="0"/>
              </a:rPr>
              <a:t>,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D. </a:t>
            </a:r>
            <a:r>
              <a:rPr lang="en-GB" sz="2400" b="1" dirty="0" err="1">
                <a:solidFill>
                  <a:srgbClr val="000000"/>
                </a:solidFill>
                <a:latin typeface="Garamond" panose="02020404030301010803" pitchFamily="18" charset="0"/>
              </a:rPr>
              <a:t>Fedorov</a:t>
            </a:r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,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A. </a:t>
            </a:r>
            <a:r>
              <a:rPr lang="en-GB" sz="2400" b="1" dirty="0" err="1">
                <a:solidFill>
                  <a:srgbClr val="000000"/>
                </a:solidFill>
                <a:latin typeface="Garamond" panose="02020404030301010803" pitchFamily="18" charset="0"/>
              </a:rPr>
              <a:t>Barzakh</a:t>
            </a:r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,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M. </a:t>
            </a:r>
            <a:r>
              <a:rPr lang="en-GB" sz="2400" b="1" dirty="0" err="1" smtClean="0">
                <a:solidFill>
                  <a:srgbClr val="000000"/>
                </a:solidFill>
                <a:latin typeface="Garamond" panose="02020404030301010803" pitchFamily="18" charset="0"/>
              </a:rPr>
              <a:t>Seliverstov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, P. </a:t>
            </a:r>
            <a:r>
              <a:rPr lang="en-GB" sz="2400" b="1" dirty="0" err="1" smtClean="0">
                <a:solidFill>
                  <a:srgbClr val="000000"/>
                </a:solidFill>
                <a:latin typeface="Garamond" panose="02020404030301010803" pitchFamily="18" charset="0"/>
              </a:rPr>
              <a:t>Molkanov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, 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L. P. Gaffney,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C. Van </a:t>
            </a:r>
            <a:r>
              <a:rPr lang="en-GB" sz="2400" b="1" dirty="0" err="1" smtClean="0">
                <a:solidFill>
                  <a:srgbClr val="000000"/>
                </a:solidFill>
                <a:latin typeface="Garamond" panose="02020404030301010803" pitchFamily="18" charset="0"/>
              </a:rPr>
              <a:t>Beveren</a:t>
            </a:r>
            <a:r>
              <a:rPr lang="en-GB" sz="2400" b="1" dirty="0" smtClean="0"/>
              <a:t>, </a:t>
            </a:r>
            <a:r>
              <a:rPr lang="en-GB" altLang="en-US" sz="2400" b="1" dirty="0" err="1" smtClean="0">
                <a:solidFill>
                  <a:srgbClr val="000000"/>
                </a:solidFill>
                <a:latin typeface="Garamond" panose="02020404030301010803" pitchFamily="18" charset="0"/>
              </a:rPr>
              <a:t>S.Sels</a:t>
            </a:r>
            <a:r>
              <a:rPr lang="en-GB" altLang="en-US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.</a:t>
            </a:r>
          </a:p>
          <a:p>
            <a:endParaRPr lang="en-GB" altLang="en-US" b="1" u="sng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8" name="Rectangle 19"/>
          <p:cNvSpPr>
            <a:spLocks noChangeArrowheads="1"/>
          </p:cNvSpPr>
          <p:nvPr/>
        </p:nvSpPr>
        <p:spPr bwMode="auto">
          <a:xfrm>
            <a:off x="2886075" y="5991887"/>
            <a:ext cx="3371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GB" altLang="en-US" sz="1400" dirty="0"/>
              <a:t>EC funding contract: PITN-GA-2011-289191</a:t>
            </a:r>
          </a:p>
        </p:txBody>
      </p:sp>
      <p:pic>
        <p:nvPicPr>
          <p:cNvPr id="19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190" y="5300153"/>
            <a:ext cx="2064482" cy="643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29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54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7695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674526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Appendix 1: Potential of RILIS@VADIS</a:t>
            </a:r>
            <a:endParaRPr lang="en-GB" altLang="en-US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2014                       19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7200" y="839596"/>
            <a:ext cx="7322024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altLang="en-US" sz="2800" b="1" u="sng" dirty="0">
                <a:solidFill>
                  <a:srgbClr val="000000"/>
                </a:solidFill>
                <a:latin typeface="Garamond" panose="02020404030301010803" pitchFamily="18" charset="0"/>
              </a:rPr>
              <a:t>Achieved </a:t>
            </a:r>
          </a:p>
          <a:p>
            <a:pPr lvl="1"/>
            <a:r>
              <a:rPr lang="en-GB" altLang="en-US" sz="2800" b="1" dirty="0">
                <a:solidFill>
                  <a:srgbClr val="000000"/>
                </a:solidFill>
                <a:latin typeface="Garamond" panose="02020404030301010803" pitchFamily="18" charset="0"/>
              </a:rPr>
              <a:t>RILIS now coupled with a molten target</a:t>
            </a:r>
          </a:p>
          <a:p>
            <a:pPr lvl="1"/>
            <a:r>
              <a:rPr lang="en-GB" altLang="en-US" sz="2800" dirty="0">
                <a:solidFill>
                  <a:srgbClr val="000000"/>
                </a:solidFill>
                <a:latin typeface="Garamond" panose="02020404030301010803" pitchFamily="18" charset="0"/>
              </a:rPr>
              <a:t>	</a:t>
            </a:r>
            <a:r>
              <a:rPr lang="en-GB" altLang="en-US" sz="28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	In-source </a:t>
            </a:r>
            <a:r>
              <a:rPr lang="en-GB" altLang="en-US" sz="2800" dirty="0">
                <a:solidFill>
                  <a:srgbClr val="000000"/>
                </a:solidFill>
                <a:latin typeface="Garamond" panose="02020404030301010803" pitchFamily="18" charset="0"/>
              </a:rPr>
              <a:t>spectroscopy</a:t>
            </a:r>
          </a:p>
          <a:p>
            <a:pPr lvl="1"/>
            <a:r>
              <a:rPr lang="en-GB" altLang="en-US" sz="2800" dirty="0">
                <a:solidFill>
                  <a:srgbClr val="000000"/>
                </a:solidFill>
                <a:latin typeface="Garamond" panose="02020404030301010803" pitchFamily="18" charset="0"/>
              </a:rPr>
              <a:t>	</a:t>
            </a:r>
            <a:r>
              <a:rPr lang="en-GB" altLang="en-US" sz="28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	Signal </a:t>
            </a:r>
            <a:r>
              <a:rPr lang="en-GB" altLang="en-US" sz="2800" dirty="0">
                <a:solidFill>
                  <a:srgbClr val="000000"/>
                </a:solidFill>
                <a:latin typeface="Garamond" panose="02020404030301010803" pitchFamily="18" charset="0"/>
              </a:rPr>
              <a:t>identification with laser </a:t>
            </a:r>
            <a:r>
              <a:rPr lang="en-GB" altLang="en-US" sz="28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on/off</a:t>
            </a:r>
            <a:endParaRPr lang="en-GB" altLang="en-US" sz="28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pPr lvl="1"/>
            <a:r>
              <a:rPr lang="en-GB" altLang="en-US" sz="2800" b="1" dirty="0">
                <a:solidFill>
                  <a:srgbClr val="000000"/>
                </a:solidFill>
                <a:latin typeface="Garamond" pitchFamily="18" charset="0"/>
              </a:rPr>
              <a:t>	</a:t>
            </a:r>
            <a:r>
              <a:rPr lang="en-GB" altLang="en-US" sz="2800" b="1" dirty="0" smtClean="0">
                <a:solidFill>
                  <a:srgbClr val="000000"/>
                </a:solidFill>
                <a:latin typeface="Garamond" pitchFamily="18" charset="0"/>
              </a:rPr>
              <a:t>	</a:t>
            </a:r>
            <a:r>
              <a:rPr lang="en-GB" altLang="en-US" sz="28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Beam </a:t>
            </a:r>
            <a:r>
              <a:rPr lang="en-GB" altLang="en-US" sz="2800" dirty="0">
                <a:solidFill>
                  <a:srgbClr val="000000"/>
                </a:solidFill>
                <a:latin typeface="Garamond" panose="02020404030301010803" pitchFamily="18" charset="0"/>
              </a:rPr>
              <a:t>purity</a:t>
            </a:r>
          </a:p>
          <a:p>
            <a:endParaRPr lang="en-GB" altLang="en-US" sz="8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r>
              <a:rPr lang="en-GB" altLang="en-US" sz="2800" b="1" u="sng" dirty="0">
                <a:solidFill>
                  <a:srgbClr val="000000"/>
                </a:solidFill>
                <a:latin typeface="Garamond" panose="02020404030301010803" pitchFamily="18" charset="0"/>
              </a:rPr>
              <a:t>Future possibilities  </a:t>
            </a:r>
          </a:p>
          <a:p>
            <a:r>
              <a:rPr lang="en-GB" altLang="en-US" sz="2800" dirty="0">
                <a:solidFill>
                  <a:srgbClr val="000000"/>
                </a:solidFill>
                <a:latin typeface="Garamond" panose="02020404030301010803" pitchFamily="18" charset="0"/>
              </a:rPr>
              <a:t>	2+ ionization</a:t>
            </a:r>
          </a:p>
          <a:p>
            <a:r>
              <a:rPr lang="en-GB" altLang="en-US" sz="2800" dirty="0">
                <a:solidFill>
                  <a:srgbClr val="000000"/>
                </a:solidFill>
                <a:latin typeface="Garamond" panose="02020404030301010803" pitchFamily="18" charset="0"/>
              </a:rPr>
              <a:t>	Make use of the “inbuilt” </a:t>
            </a:r>
            <a:r>
              <a:rPr lang="en-GB" altLang="en-US" sz="2800" dirty="0" err="1">
                <a:solidFill>
                  <a:srgbClr val="000000"/>
                </a:solidFill>
                <a:latin typeface="Garamond" panose="02020404030301010803" pitchFamily="18" charset="0"/>
              </a:rPr>
              <a:t>repeller</a:t>
            </a:r>
            <a:endParaRPr lang="en-GB" altLang="en-US" sz="2800" dirty="0">
              <a:solidFill>
                <a:srgbClr val="000000"/>
              </a:solidFill>
              <a:latin typeface="Garamond" panose="02020404030301010803" pitchFamily="18" charset="0"/>
            </a:endParaRPr>
          </a:p>
          <a:p>
            <a:r>
              <a:rPr lang="en-GB" altLang="en-US" sz="2800" dirty="0">
                <a:solidFill>
                  <a:srgbClr val="000000"/>
                </a:solidFill>
                <a:latin typeface="Garamond" panose="02020404030301010803" pitchFamily="18" charset="0"/>
              </a:rPr>
              <a:t>	Probing the VADIS via laser ionization</a:t>
            </a:r>
          </a:p>
          <a:p>
            <a:r>
              <a:rPr lang="en-GB" altLang="en-US" sz="2800" dirty="0">
                <a:solidFill>
                  <a:srgbClr val="000000"/>
                </a:solidFill>
                <a:latin typeface="Garamond" panose="02020404030301010803" pitchFamily="18" charset="0"/>
              </a:rPr>
              <a:t>	Refractory metal beams at ISOLDE</a:t>
            </a:r>
          </a:p>
          <a:p>
            <a:r>
              <a:rPr lang="en-GB" altLang="en-US" sz="2800" dirty="0">
                <a:solidFill>
                  <a:srgbClr val="000000"/>
                </a:solidFill>
                <a:latin typeface="Garamond" panose="02020404030301010803" pitchFamily="18" charset="0"/>
              </a:rPr>
              <a:t>	2 Photon spectroscopy</a:t>
            </a:r>
            <a:endParaRPr lang="en-GB" altLang="en-US" sz="2800" b="1" u="sng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8634" y="5804997"/>
            <a:ext cx="79773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hlinkClick r:id="rId3"/>
              </a:rPr>
              <a:t>http://</a:t>
            </a:r>
            <a:r>
              <a:rPr lang="en-GB" sz="1200" dirty="0" smtClean="0">
                <a:solidFill>
                  <a:srgbClr val="000000"/>
                </a:solidFill>
                <a:hlinkClick r:id="rId3"/>
              </a:rPr>
              <a:t>ecos-eurisol14.sciencesconf.org/conference/ecos-eurisol14/pages/Marsh_RILIS_FEBIAD_BM_1.pdf</a:t>
            </a:r>
            <a:endParaRPr lang="en-GB" sz="1200" dirty="0" smtClean="0">
              <a:solidFill>
                <a:srgbClr val="000000"/>
              </a:solidFill>
            </a:endParaRPr>
          </a:p>
          <a:p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083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573" y="0"/>
            <a:ext cx="8226854" cy="1084669"/>
          </a:xfrm>
        </p:spPr>
        <p:txBody>
          <a:bodyPr>
            <a:no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Appendix 2: RILIS functions and  development</a:t>
            </a:r>
            <a:endParaRPr lang="en-GB" altLang="en-US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6476" y="4151854"/>
            <a:ext cx="87710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Ongoing Development</a:t>
            </a:r>
          </a:p>
          <a:p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- </a:t>
            </a:r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Further scheme development</a:t>
            </a:r>
          </a:p>
          <a:p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- Compression of ions bunches in a high resistance hot cavity</a:t>
            </a:r>
          </a:p>
          <a:p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- Ionization of refractory elements via molecular break-up</a:t>
            </a:r>
          </a:p>
          <a:p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- Two-photon in-source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spectroscopy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2014                       19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6477" y="1368464"/>
            <a:ext cx="877103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Functions offered by RILIS</a:t>
            </a:r>
          </a:p>
          <a:p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- </a:t>
            </a:r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Ionization of 34 elements </a:t>
            </a:r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in </a:t>
            </a:r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a hot cavity</a:t>
            </a:r>
          </a:p>
          <a:p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- Ionization in a cavity of arc discharge ion source (VADIS)</a:t>
            </a:r>
          </a:p>
          <a:p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- Highly selective LIST </a:t>
            </a:r>
          </a:p>
          <a:p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- In-source spectroscopy</a:t>
            </a:r>
          </a:p>
          <a:p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- Optical manipulation of ion states in the IS Cooler</a:t>
            </a:r>
          </a:p>
          <a:p>
            <a:r>
              <a:rPr lang="en-GB" sz="2400" b="1" dirty="0">
                <a:solidFill>
                  <a:srgbClr val="000000"/>
                </a:solidFill>
                <a:latin typeface="Garamond" panose="02020404030301010803" pitchFamily="18" charset="0"/>
              </a:rPr>
              <a:t>- RILIS laser light to CRIS via optical </a:t>
            </a:r>
            <a:r>
              <a:rPr lang="en-GB" sz="2400" b="1" dirty="0" err="1">
                <a:solidFill>
                  <a:srgbClr val="000000"/>
                </a:solidFill>
                <a:latin typeface="Garamond" panose="02020404030301010803" pitchFamily="18" charset="0"/>
              </a:rPr>
              <a:t>fiber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787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62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RMPS for on-call operation</a:t>
            </a:r>
            <a:endParaRPr lang="en-GB" altLang="en-US" u="sng" dirty="0">
              <a:solidFill>
                <a:srgbClr val="000000"/>
              </a:solidFill>
              <a:latin typeface="Georgia" pitchFamily="18" charset="0"/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2014                       19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80364" y="5303473"/>
            <a:ext cx="534092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b="1" dirty="0">
                <a:solidFill>
                  <a:srgbClr val="000000"/>
                </a:solidFill>
                <a:latin typeface="Garamond" panose="02020404030301010803" pitchFamily="18" charset="0"/>
              </a:rPr>
              <a:t>4</a:t>
            </a:r>
            <a:r>
              <a:rPr lang="en-GB" sz="5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successful runs!</a:t>
            </a:r>
            <a:endParaRPr lang="en-GB" sz="5400" b="1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050" name="Picture 2" descr="C:\Users\Tom\Dropbox\Work\Talks\ISOLDE Workshop 2014\RMPS.emf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597" y="975958"/>
            <a:ext cx="6670206" cy="3972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24759" y="4948869"/>
            <a:ext cx="72521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Collaboration between EN-STI-LP and EN-STI-ECE</a:t>
            </a:r>
            <a:endParaRPr lang="en-GB" sz="2400" b="1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481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2014                        5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9" name="Picture 8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>
            <a:off x="2175945" y="647230"/>
            <a:ext cx="4954245" cy="4770754"/>
          </a:xfrm>
          <a:prstGeom prst="rect">
            <a:avLst/>
          </a:prstGeom>
        </p:spPr>
      </p:pic>
      <p:pic>
        <p:nvPicPr>
          <p:cNvPr id="12" name="Picture 11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75945" y="3258770"/>
            <a:ext cx="4954245" cy="2969898"/>
          </a:xfrm>
          <a:prstGeom prst="rect">
            <a:avLst/>
          </a:prstGeom>
        </p:spPr>
      </p:pic>
      <p:sp>
        <p:nvSpPr>
          <p:cNvPr id="14" name="Text Box 26"/>
          <p:cNvSpPr txBox="1">
            <a:spLocks noChangeArrowheads="1"/>
          </p:cNvSpPr>
          <p:nvPr/>
        </p:nvSpPr>
        <p:spPr bwMode="auto">
          <a:xfrm>
            <a:off x="3097665" y="1261710"/>
            <a:ext cx="2726755" cy="316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100" b="1" dirty="0">
                <a:solidFill>
                  <a:srgbClr val="000000"/>
                </a:solidFill>
                <a:latin typeface="Bookman Old Style" pitchFamily="18" charset="0"/>
                <a:cs typeface="Tahoma" pitchFamily="34" charset="0"/>
              </a:rPr>
              <a:t>(V. S. </a:t>
            </a:r>
            <a:r>
              <a:rPr lang="en-US" sz="1100" b="1" dirty="0" err="1">
                <a:solidFill>
                  <a:srgbClr val="000000"/>
                </a:solidFill>
                <a:latin typeface="Bookman Old Style" pitchFamily="18" charset="0"/>
                <a:cs typeface="Tahoma" pitchFamily="34" charset="0"/>
              </a:rPr>
              <a:t>Letokhov</a:t>
            </a:r>
            <a:r>
              <a:rPr lang="en-US" sz="1100" b="1" dirty="0">
                <a:solidFill>
                  <a:srgbClr val="000000"/>
                </a:solidFill>
                <a:latin typeface="Bookman Old Style" pitchFamily="18" charset="0"/>
                <a:cs typeface="Tahoma" pitchFamily="34" charset="0"/>
              </a:rPr>
              <a:t> and V. I. Mishin)</a:t>
            </a:r>
            <a:endParaRPr lang="ru-RU" sz="1100" b="1" dirty="0">
              <a:solidFill>
                <a:srgbClr val="000000"/>
              </a:solidFill>
              <a:latin typeface="Bookman Old Style" pitchFamily="18" charset="0"/>
              <a:cs typeface="Tahom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90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pic>
        <p:nvPicPr>
          <p:cNvPr id="19" name="Picture 18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20" name="Picture 19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12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7362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6854" cy="715840"/>
          </a:xfrm>
        </p:spPr>
        <p:txBody>
          <a:bodyPr>
            <a:normAutofit/>
          </a:bodyPr>
          <a:lstStyle/>
          <a:p>
            <a:pPr algn="ctr"/>
            <a:r>
              <a:rPr lang="en-GB" altLang="en-US" u="sng" dirty="0" smtClean="0">
                <a:solidFill>
                  <a:srgbClr val="000000"/>
                </a:solidFill>
                <a:latin typeface="Georgia" pitchFamily="18" charset="0"/>
              </a:rPr>
              <a:t>RILIS history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5" name="Picture 4" descr="http://upload.wikimedia.org/wikipedia/commons/c/cf/Manchester_University_Logo_%282%29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6950" y="6388717"/>
            <a:ext cx="1123950" cy="350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ight Arrow 7"/>
          <p:cNvSpPr/>
          <p:nvPr/>
        </p:nvSpPr>
        <p:spPr>
          <a:xfrm>
            <a:off x="323528" y="3034680"/>
            <a:ext cx="8309769" cy="504056"/>
          </a:xfrm>
          <a:prstGeom prst="right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467544" y="3106688"/>
            <a:ext cx="8309769" cy="504056"/>
          </a:xfrm>
          <a:prstGeom prst="rightArrow">
            <a:avLst/>
          </a:prstGeom>
          <a:solidFill>
            <a:srgbClr val="48F105"/>
          </a:solidFill>
          <a:ln>
            <a:solidFill>
              <a:srgbClr val="48F1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>
            <a:off x="648793" y="3187080"/>
            <a:ext cx="8309769" cy="50405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788230" y="6424920"/>
            <a:ext cx="5391394" cy="2778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Tom Day </a:t>
            </a:r>
            <a:r>
              <a:rPr lang="en-GB" sz="1200" dirty="0" err="1">
                <a:solidFill>
                  <a:schemeClr val="accent1"/>
                </a:solidFill>
                <a:latin typeface="Georgia" pitchFamily="18" charset="0"/>
                <a:cs typeface="+mn-cs"/>
              </a:rPr>
              <a:t>Goodacre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  <a:cs typeface="+mn-cs"/>
              </a:rPr>
              <a:t>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             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ISOLDE Workshop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  <a:cs typeface="+mn-cs"/>
              </a:rPr>
              <a:t>2014                       </a:t>
            </a:r>
            <a:r>
              <a:rPr lang="en-GB" sz="1200" dirty="0">
                <a:solidFill>
                  <a:schemeClr val="accent1"/>
                </a:solidFill>
                <a:latin typeface="Georgia" pitchFamily="18" charset="0"/>
              </a:rPr>
              <a:t> </a:t>
            </a:r>
            <a:r>
              <a:rPr lang="en-GB" sz="1200" dirty="0" smtClean="0">
                <a:solidFill>
                  <a:schemeClr val="accent1"/>
                </a:solidFill>
                <a:latin typeface="Georgia" pitchFamily="18" charset="0"/>
              </a:rPr>
              <a:t>5</a:t>
            </a:r>
            <a:endParaRPr lang="en-GB" sz="1200" dirty="0">
              <a:solidFill>
                <a:schemeClr val="accent1"/>
              </a:solidFill>
              <a:latin typeface="Georgia" pitchFamily="18" charset="0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65363" y="3691136"/>
            <a:ext cx="22285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1988 PNPI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demonstrated at IRIS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86706" y="5954627"/>
            <a:ext cx="4367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Garamond" panose="02020404030301010803" pitchFamily="18" charset="0"/>
              </a:rPr>
              <a:t>Information from slides of V. </a:t>
            </a:r>
            <a:r>
              <a:rPr lang="en-GB" sz="1600" b="1" dirty="0" err="1" smtClean="0">
                <a:latin typeface="Garamond" panose="02020404030301010803" pitchFamily="18" charset="0"/>
              </a:rPr>
              <a:t>Fedosseev</a:t>
            </a:r>
            <a:endParaRPr lang="en-GB" sz="1600" b="1" dirty="0">
              <a:latin typeface="Garamond" panose="02020404030301010803" pitchFamily="18" charset="0"/>
            </a:endParaRPr>
          </a:p>
        </p:txBody>
      </p:sp>
      <p:pic>
        <p:nvPicPr>
          <p:cNvPr id="17" name="Picture 16" descr="Zinal - RILIS, стр. 1 (ed. 1).jpg"/>
          <p:cNvPicPr>
            <a:picLocks noChangeAspect="1"/>
          </p:cNvPicPr>
          <p:nvPr/>
        </p:nvPicPr>
        <p:blipFill>
          <a:blip r:embed="rId3" cstate="print"/>
          <a:srcRect r="843" b="27200"/>
          <a:stretch>
            <a:fillRect/>
          </a:stretch>
        </p:blipFill>
        <p:spPr>
          <a:xfrm flipV="1">
            <a:off x="590228" y="445934"/>
            <a:ext cx="921720" cy="887582"/>
          </a:xfrm>
          <a:prstGeom prst="rect">
            <a:avLst/>
          </a:prstGeom>
        </p:spPr>
      </p:pic>
      <p:pic>
        <p:nvPicPr>
          <p:cNvPr id="19" name="Picture 18" descr="Zinal - RILIS, схема (ed. 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90228" y="1256617"/>
            <a:ext cx="921720" cy="552539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" y="1752333"/>
            <a:ext cx="217594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0000"/>
                </a:solidFill>
                <a:latin typeface="Garamond" panose="02020404030301010803" pitchFamily="18" charset="0"/>
              </a:rPr>
              <a:t>1984 ISOLDE Workshop</a:t>
            </a:r>
            <a:r>
              <a:rPr lang="en-GB" sz="24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 </a:t>
            </a:r>
          </a:p>
          <a:p>
            <a:pPr algn="ctr"/>
            <a:r>
              <a:rPr lang="en-GB" sz="2000" dirty="0" smtClean="0">
                <a:solidFill>
                  <a:srgbClr val="000000"/>
                </a:solidFill>
                <a:latin typeface="Garamond" panose="02020404030301010803" pitchFamily="18" charset="0"/>
              </a:rPr>
              <a:t>RILIS concept proposed</a:t>
            </a:r>
            <a:endParaRPr lang="en-GB" sz="2000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pic>
        <p:nvPicPr>
          <p:cNvPr id="21" name="Picture 2" descr="C:\Users\Tdaygood\Dropbox\Work\Talks\ISOLDE Workshop 2014\IRIS first RILIS demonstration.p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94" t="8420" r="13667" b="12568"/>
          <a:stretch/>
        </p:blipFill>
        <p:spPr bwMode="auto">
          <a:xfrm>
            <a:off x="1641638" y="620590"/>
            <a:ext cx="5925788" cy="602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93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60years_ENdept_Presentation_ArialFont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CERN_60years_ENdept_Presentation_ArialFont</Template>
  <TotalTime>7785</TotalTime>
  <Words>2022</Words>
  <Application>Microsoft Office PowerPoint</Application>
  <PresentationFormat>On-screen Show (4:3)</PresentationFormat>
  <Paragraphs>524</Paragraphs>
  <Slides>59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59</vt:i4>
      </vt:variant>
    </vt:vector>
  </HeadingPairs>
  <TitlesOfParts>
    <vt:vector size="60" baseType="lpstr">
      <vt:lpstr>CERN_60years_ENdept_Presentation_ArialFont</vt:lpstr>
      <vt:lpstr>Developments for the ISOLDE resonance ionization laser ion source RILIS</vt:lpstr>
      <vt:lpstr>Outline</vt:lpstr>
      <vt:lpstr>PowerPoint Presentation</vt:lpstr>
      <vt:lpstr>RILIS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RILIS history</vt:lpstr>
      <vt:lpstr>PowerPoint Presentation</vt:lpstr>
      <vt:lpstr>Expanding the ISOLDE RILIS capabilities</vt:lpstr>
      <vt:lpstr>PowerPoint Presentation</vt:lpstr>
      <vt:lpstr>Lumera Blaze laser</vt:lpstr>
      <vt:lpstr>Cr scheme development  </vt:lpstr>
      <vt:lpstr>Hg scheme development </vt:lpstr>
      <vt:lpstr>Isomer separation 185Hgg,m </vt:lpstr>
      <vt:lpstr>Ge scheme development  </vt:lpstr>
      <vt:lpstr>PowerPoint Presentation</vt:lpstr>
      <vt:lpstr>Ba scheme development  </vt:lpstr>
      <vt:lpstr>Li scheme development  </vt:lpstr>
      <vt:lpstr>PowerPoint Presentation</vt:lpstr>
      <vt:lpstr>Expanding the ISOLDE RILIS capabilities</vt:lpstr>
      <vt:lpstr>PowerPoint Presentation</vt:lpstr>
      <vt:lpstr>Potential contaminants in Ba beams</vt:lpstr>
      <vt:lpstr>Potential contaminants in Ba beams</vt:lpstr>
      <vt:lpstr>2+ resonance ionization of Ba?  </vt:lpstr>
      <vt:lpstr>First hot cavity resonance  ion-ionization  </vt:lpstr>
      <vt:lpstr>First hot cavity resonance  ion-ionization  </vt:lpstr>
      <vt:lpstr>PowerPoint Presentation</vt:lpstr>
      <vt:lpstr>VADIS: Versatile Arc Discharge Ion Source  </vt:lpstr>
      <vt:lpstr>VADIS: Versatile Arc Discharge Ion Source  </vt:lpstr>
      <vt:lpstr>Off-line identification of different VADIS Modes (modified VADIS)</vt:lpstr>
      <vt:lpstr>On-line verification of RILIS Mode</vt:lpstr>
      <vt:lpstr>First in-source RILIS@VADIS spectroscopy </vt:lpstr>
      <vt:lpstr>Further information</vt:lpstr>
      <vt:lpstr>4. Summary</vt:lpstr>
      <vt:lpstr>4. Summary</vt:lpstr>
      <vt:lpstr>4. Summary</vt:lpstr>
      <vt:lpstr>Acknowledgements</vt:lpstr>
      <vt:lpstr>PowerPoint Presentation</vt:lpstr>
      <vt:lpstr>Appendix 1: Potential of RILIS@VADIS</vt:lpstr>
      <vt:lpstr>Appendix 2: RILIS functions and  development</vt:lpstr>
      <vt:lpstr>RMPS for on-call operation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Day Goodacre</dc:creator>
  <cp:lastModifiedBy>Tom</cp:lastModifiedBy>
  <cp:revision>108</cp:revision>
  <dcterms:created xsi:type="dcterms:W3CDTF">2014-12-08T19:08:32Z</dcterms:created>
  <dcterms:modified xsi:type="dcterms:W3CDTF">2014-12-15T11:29:15Z</dcterms:modified>
</cp:coreProperties>
</file>