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embeddings/oleObject6.bin" ContentType="application/vnd.openxmlformats-officedocument.oleObject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5" r:id="rId1"/>
  </p:sldMasterIdLst>
  <p:notesMasterIdLst>
    <p:notesMasterId r:id="rId25"/>
  </p:notesMasterIdLst>
  <p:sldIdLst>
    <p:sldId id="256" r:id="rId2"/>
    <p:sldId id="325" r:id="rId3"/>
    <p:sldId id="349" r:id="rId4"/>
    <p:sldId id="338" r:id="rId5"/>
    <p:sldId id="317" r:id="rId6"/>
    <p:sldId id="369" r:id="rId7"/>
    <p:sldId id="354" r:id="rId8"/>
    <p:sldId id="355" r:id="rId9"/>
    <p:sldId id="356" r:id="rId10"/>
    <p:sldId id="320" r:id="rId11"/>
    <p:sldId id="357" r:id="rId12"/>
    <p:sldId id="374" r:id="rId13"/>
    <p:sldId id="359" r:id="rId14"/>
    <p:sldId id="331" r:id="rId15"/>
    <p:sldId id="360" r:id="rId16"/>
    <p:sldId id="361" r:id="rId17"/>
    <p:sldId id="364" r:id="rId18"/>
    <p:sldId id="377" r:id="rId19"/>
    <p:sldId id="373" r:id="rId20"/>
    <p:sldId id="378" r:id="rId21"/>
    <p:sldId id="376" r:id="rId22"/>
    <p:sldId id="326" r:id="rId23"/>
    <p:sldId id="327" r:id="rId24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F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444" autoAdjust="0"/>
  </p:normalViewPr>
  <p:slideViewPr>
    <p:cSldViewPr snapToGrid="0" snapToObjects="1">
      <p:cViewPr>
        <p:scale>
          <a:sx n="100" d="100"/>
          <a:sy n="100" d="100"/>
        </p:scale>
        <p:origin x="-3504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4" Type="http://schemas.openxmlformats.org/officeDocument/2006/relationships/image" Target="../media/image17.emf"/><Relationship Id="rId1" Type="http://schemas.openxmlformats.org/officeDocument/2006/relationships/image" Target="../media/image14.wmf"/><Relationship Id="rId2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08BAF-8AC5-C446-8C2E-1AB9E3197267}" type="datetimeFigureOut">
              <a:rPr lang="de-DE" smtClean="0"/>
              <a:t>15.12.14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22D7E-F41F-1843-8390-58EA09CA41B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110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022D7E-F41F-1843-8390-58EA09CA41B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57671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635C6-9BB6-40D3-B19E-6C14331B917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3485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635C6-9BB6-40D3-B19E-6C14331B917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6457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66381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022D7E-F41F-1843-8390-58EA09CA41B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988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4102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BC8-903C-0A4D-A6A4-291DF6327200}" type="datetimeFigureOut">
              <a:rPr lang="de-DE" smtClean="0"/>
              <a:t>15.12.14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8210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BC8-903C-0A4D-A6A4-291DF6327200}" type="datetimeFigureOut">
              <a:rPr lang="de-DE" smtClean="0"/>
              <a:t>15.12.14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2573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BC8-903C-0A4D-A6A4-291DF6327200}" type="datetimeFigureOut">
              <a:rPr lang="de-DE" smtClean="0"/>
              <a:t>15.12.14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6488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BC8-903C-0A4D-A6A4-291DF6327200}" type="datetimeFigureOut">
              <a:rPr lang="de-DE" smtClean="0"/>
              <a:t>15.12.14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030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BC8-903C-0A4D-A6A4-291DF6327200}" type="datetimeFigureOut">
              <a:rPr lang="de-DE" smtClean="0"/>
              <a:t>15.12.14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3861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BC8-903C-0A4D-A6A4-291DF6327200}" type="datetimeFigureOut">
              <a:rPr lang="de-DE" smtClean="0"/>
              <a:t>15.12.14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5349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BC8-903C-0A4D-A6A4-291DF6327200}" type="datetimeFigureOut">
              <a:rPr lang="de-DE" smtClean="0"/>
              <a:t>15.12.14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3102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BC8-903C-0A4D-A6A4-291DF6327200}" type="datetimeFigureOut">
              <a:rPr lang="de-DE" smtClean="0"/>
              <a:t>15.12.14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9427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BC8-903C-0A4D-A6A4-291DF6327200}" type="datetimeFigureOut">
              <a:rPr lang="de-DE" smtClean="0"/>
              <a:t>15.12.14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0020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BC8-903C-0A4D-A6A4-291DF6327200}" type="datetimeFigureOut">
              <a:rPr lang="de-DE" smtClean="0"/>
              <a:t>15.12.14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150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BC8-903C-0A4D-A6A4-291DF6327200}" type="datetimeFigureOut">
              <a:rPr lang="de-DE" smtClean="0"/>
              <a:t>15.12.14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0521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DE" sz="2600" b="0" i="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Design</a:t>
            </a:r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19BC8-903C-0A4D-A6A4-291DF6327200}" type="datetimeFigureOut">
              <a:rPr lang="de-DE" smtClean="0"/>
              <a:t>15.12.14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8916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30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4" Type="http://schemas.openxmlformats.org/officeDocument/2006/relationships/image" Target="../media/image39.jpeg"/><Relationship Id="rId5" Type="http://schemas.openxmlformats.org/officeDocument/2006/relationships/image" Target="../media/image40.png"/><Relationship Id="rId6" Type="http://schemas.openxmlformats.org/officeDocument/2006/relationships/oleObject" Target="../embeddings/oleObject6.bin"/><Relationship Id="rId7" Type="http://schemas.openxmlformats.org/officeDocument/2006/relationships/image" Target="../media/image38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emf"/><Relationship Id="rId5" Type="http://schemas.openxmlformats.org/officeDocument/2006/relationships/image" Target="../media/image43.emf"/><Relationship Id="rId6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3.png"/><Relationship Id="rId12" Type="http://schemas.openxmlformats.org/officeDocument/2006/relationships/image" Target="../media/image54.png"/><Relationship Id="rId13" Type="http://schemas.openxmlformats.org/officeDocument/2006/relationships/image" Target="../media/image55.png"/><Relationship Id="rId14" Type="http://schemas.openxmlformats.org/officeDocument/2006/relationships/image" Target="../media/image56.png"/><Relationship Id="rId15" Type="http://schemas.openxmlformats.org/officeDocument/2006/relationships/image" Target="../media/image57.png"/><Relationship Id="rId16" Type="http://schemas.openxmlformats.org/officeDocument/2006/relationships/image" Target="../media/image3.png"/><Relationship Id="rId17" Type="http://schemas.openxmlformats.org/officeDocument/2006/relationships/image" Target="../media/image58.emf"/><Relationship Id="rId18" Type="http://schemas.openxmlformats.org/officeDocument/2006/relationships/image" Target="../media/image5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5.wmf"/><Relationship Id="rId4" Type="http://schemas.openxmlformats.org/officeDocument/2006/relationships/image" Target="../media/image46.png"/><Relationship Id="rId5" Type="http://schemas.openxmlformats.org/officeDocument/2006/relationships/image" Target="../media/image47.jpeg"/><Relationship Id="rId6" Type="http://schemas.openxmlformats.org/officeDocument/2006/relationships/image" Target="../media/image48.png"/><Relationship Id="rId7" Type="http://schemas.openxmlformats.org/officeDocument/2006/relationships/image" Target="../media/image49.jpeg"/><Relationship Id="rId8" Type="http://schemas.openxmlformats.org/officeDocument/2006/relationships/image" Target="../media/image50.png"/><Relationship Id="rId9" Type="http://schemas.openxmlformats.org/officeDocument/2006/relationships/image" Target="../media/image51.png"/><Relationship Id="rId10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5" Type="http://schemas.openxmlformats.org/officeDocument/2006/relationships/oleObject" Target="../embeddings/oleObject1.bin"/><Relationship Id="rId6" Type="http://schemas.openxmlformats.org/officeDocument/2006/relationships/image" Target="../media/image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.wmf"/><Relationship Id="rId12" Type="http://schemas.openxmlformats.org/officeDocument/2006/relationships/oleObject" Target="../embeddings/oleObject5.bin"/><Relationship Id="rId13" Type="http://schemas.openxmlformats.org/officeDocument/2006/relationships/image" Target="../media/image17.emf"/><Relationship Id="rId14" Type="http://schemas.openxmlformats.org/officeDocument/2006/relationships/image" Target="../media/image20.emf"/><Relationship Id="rId15" Type="http://schemas.openxmlformats.org/officeDocument/2006/relationships/image" Target="../media/image21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5.xml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oleObject" Target="../embeddings/oleObject2.bin"/><Relationship Id="rId7" Type="http://schemas.openxmlformats.org/officeDocument/2006/relationships/image" Target="../media/image14.w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15.emf"/><Relationship Id="rId10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772865"/>
            <a:ext cx="9144000" cy="1637969"/>
          </a:xfrm>
        </p:spPr>
        <p:txBody>
          <a:bodyPr>
            <a:normAutofit/>
          </a:bodyPr>
          <a:lstStyle/>
          <a:p>
            <a:r>
              <a:rPr lang="en-GB" sz="2400" dirty="0"/>
              <a:t>High-precision mass measurements of 129-131Cd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and </a:t>
            </a:r>
            <a:r>
              <a:rPr lang="en-GB" sz="2400" dirty="0"/>
              <a:t>their impact on nuclear astrophysics</a:t>
            </a:r>
            <a:endParaRPr lang="en-US" sz="2200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2918089" y="3570430"/>
            <a:ext cx="30990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Frank Wienholtz</a:t>
            </a:r>
          </a:p>
          <a:p>
            <a:pPr algn="ctr"/>
            <a:r>
              <a:rPr lang="en-GB" dirty="0"/>
              <a:t>- University of Greifswald -</a:t>
            </a:r>
          </a:p>
          <a:p>
            <a:pPr algn="ctr"/>
            <a:r>
              <a:rPr lang="en-GB" dirty="0"/>
              <a:t>for the ISOLTRAP Collaboration</a:t>
            </a:r>
          </a:p>
        </p:txBody>
      </p:sp>
      <p:sp>
        <p:nvSpPr>
          <p:cNvPr id="6" name="TextBox 4"/>
          <p:cNvSpPr txBox="1"/>
          <p:nvPr/>
        </p:nvSpPr>
        <p:spPr>
          <a:xfrm>
            <a:off x="0" y="12083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ISOLDE Workshop and Users meeting 2014</a:t>
            </a:r>
            <a:endParaRPr lang="en-US" b="1" dirty="0"/>
          </a:p>
        </p:txBody>
      </p:sp>
      <p:pic>
        <p:nvPicPr>
          <p:cNvPr id="10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071" y="3695962"/>
            <a:ext cx="2154669" cy="1549550"/>
          </a:xfrm>
          <a:prstGeom prst="rect">
            <a:avLst/>
          </a:prstGeom>
        </p:spPr>
      </p:pic>
      <p:pic>
        <p:nvPicPr>
          <p:cNvPr id="5" name="Bild 4" descr="LogoBadge-0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49" y="170316"/>
            <a:ext cx="1481383" cy="1481383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197049" y="6453336"/>
            <a:ext cx="24336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http://isoltrap.web.cern.ch</a:t>
            </a:r>
            <a:endParaRPr lang="en-US" sz="1600" dirty="0"/>
          </a:p>
        </p:txBody>
      </p:sp>
      <p:pic>
        <p:nvPicPr>
          <p:cNvPr id="11" name="Picture 2" descr="C:\Users\Robert\Documents\DPG_Dresden\figures\unilogo.pn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54" r="17191"/>
          <a:stretch/>
        </p:blipFill>
        <p:spPr bwMode="auto">
          <a:xfrm>
            <a:off x="692076" y="3664815"/>
            <a:ext cx="1624734" cy="1694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2892927" y="4568609"/>
            <a:ext cx="34056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dirty="0" smtClean="0"/>
              <a:t>Motivation and Introduction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dirty="0" smtClean="0"/>
              <a:t>ISOLTRAP setup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dirty="0" smtClean="0"/>
              <a:t>Neutron rich cadmium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dirty="0" smtClean="0"/>
              <a:t>Other activities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3" name="Textfeld 12"/>
          <p:cNvSpPr txBox="1"/>
          <p:nvPr/>
        </p:nvSpPr>
        <p:spPr>
          <a:xfrm>
            <a:off x="6262469" y="6453336"/>
            <a:ext cx="2631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wienholtz@uni-greifswald.de</a:t>
            </a:r>
            <a:endParaRPr lang="en-US" sz="1600" dirty="0"/>
          </a:p>
        </p:txBody>
      </p:sp>
      <p:pic>
        <p:nvPicPr>
          <p:cNvPr id="7" name="Bild 6" descr="2014-08-08_Isolde_50_fina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469" y="407100"/>
            <a:ext cx="2838085" cy="94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351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GB" sz="2400" b="1" smtClean="0"/>
              <a:t>ISOLTRAP overview: MR-ToF-MS</a:t>
            </a:r>
            <a:r>
              <a:rPr lang="en-GB" sz="2400" b="1" baseline="30000" smtClean="0">
                <a:solidFill>
                  <a:schemeClr val="bg1"/>
                </a:solidFill>
              </a:rPr>
              <a:t>1</a:t>
            </a:r>
            <a:endParaRPr lang="en-GB" sz="2400" b="1" smtClean="0">
              <a:solidFill>
                <a:schemeClr val="bg1"/>
              </a:solidFill>
            </a:endParaRPr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2"/>
          </p:nvPr>
        </p:nvSpPr>
        <p:spPr>
          <a:xfrm>
            <a:off x="6902896" y="6356350"/>
            <a:ext cx="2133600" cy="365125"/>
          </a:xfrm>
        </p:spPr>
        <p:txBody>
          <a:bodyPr/>
          <a:lstStyle/>
          <a:p>
            <a:fld id="{DB68B9DE-D478-442D-9ADD-BA420D16065F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22" name="Rechteck 21"/>
          <p:cNvSpPr/>
          <p:nvPr/>
        </p:nvSpPr>
        <p:spPr>
          <a:xfrm>
            <a:off x="7020272" y="1124744"/>
            <a:ext cx="2123728" cy="1440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-36512" y="6598364"/>
            <a:ext cx="894580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/>
              <a:t>1: </a:t>
            </a:r>
            <a:r>
              <a:rPr lang="en-GB" sz="1000" dirty="0" err="1" smtClean="0"/>
              <a:t>Wollnik</a:t>
            </a:r>
            <a:r>
              <a:rPr lang="en-GB" sz="1000" dirty="0" smtClean="0"/>
              <a:t> &amp; </a:t>
            </a:r>
            <a:r>
              <a:rPr lang="en-GB" sz="1000" dirty="0" err="1" smtClean="0"/>
              <a:t>Przewloka</a:t>
            </a:r>
            <a:r>
              <a:rPr lang="en-GB" sz="1000" dirty="0" smtClean="0"/>
              <a:t>, Int. J. Mass </a:t>
            </a:r>
            <a:r>
              <a:rPr lang="en-GB" sz="1000" dirty="0" err="1" smtClean="0"/>
              <a:t>Spectrom</a:t>
            </a:r>
            <a:r>
              <a:rPr lang="en-GB" sz="1000" dirty="0" smtClean="0"/>
              <a:t>. Ion Proc. 96, 267 (1990); 	Wolf </a:t>
            </a:r>
            <a:r>
              <a:rPr lang="en-GB" sz="1000" i="1" dirty="0" smtClean="0">
                <a:solidFill>
                  <a:srgbClr val="000000"/>
                </a:solidFill>
                <a:cs typeface="Calibri" pitchFamily="34" charset="0"/>
              </a:rPr>
              <a:t>et al.</a:t>
            </a:r>
            <a:r>
              <a:rPr lang="en-GB" sz="1000" dirty="0" smtClean="0">
                <a:solidFill>
                  <a:srgbClr val="000000"/>
                </a:solidFill>
                <a:cs typeface="Calibri" pitchFamily="34" charset="0"/>
              </a:rPr>
              <a:t>,</a:t>
            </a:r>
            <a:r>
              <a:rPr lang="en-GB" sz="1000" dirty="0" smtClean="0"/>
              <a:t> IJMS </a:t>
            </a:r>
            <a:r>
              <a:rPr lang="en-GB" sz="1000" b="1" dirty="0" smtClean="0"/>
              <a:t>313</a:t>
            </a:r>
            <a:r>
              <a:rPr lang="en-GB" sz="1000" dirty="0" smtClean="0"/>
              <a:t>, 8 (2012);	Wolf </a:t>
            </a:r>
            <a:r>
              <a:rPr lang="en-GB" sz="1000" i="1" dirty="0" smtClean="0"/>
              <a:t>et al.</a:t>
            </a:r>
            <a:r>
              <a:rPr lang="en-GB" sz="1000" dirty="0" smtClean="0"/>
              <a:t>, IJMS 349-350, 123 (2013);        </a:t>
            </a:r>
            <a:endParaRPr lang="en-GB" sz="1000" dirty="0">
              <a:solidFill>
                <a:srgbClr val="000000"/>
              </a:solidFill>
              <a:cs typeface="Calibri" pitchFamily="34" charset="0"/>
            </a:endParaRPr>
          </a:p>
        </p:txBody>
      </p:sp>
      <p:sp>
        <p:nvSpPr>
          <p:cNvPr id="17" name="Abgerundetes Rechteck 16"/>
          <p:cNvSpPr/>
          <p:nvPr/>
        </p:nvSpPr>
        <p:spPr>
          <a:xfrm>
            <a:off x="4949379" y="4713180"/>
            <a:ext cx="3981094" cy="1730964"/>
          </a:xfrm>
          <a:prstGeom prst="roundRect">
            <a:avLst/>
          </a:prstGeom>
          <a:solidFill>
            <a:schemeClr val="bg1"/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Abgerundetes Rechteck 18"/>
          <p:cNvSpPr/>
          <p:nvPr/>
        </p:nvSpPr>
        <p:spPr>
          <a:xfrm>
            <a:off x="4949379" y="747050"/>
            <a:ext cx="3981094" cy="1730964"/>
          </a:xfrm>
          <a:prstGeom prst="roundRect">
            <a:avLst/>
          </a:prstGeom>
          <a:solidFill>
            <a:schemeClr val="bg1"/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4" name="Grafik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13" y="2614125"/>
            <a:ext cx="7531489" cy="1923010"/>
          </a:xfrm>
          <a:prstGeom prst="rect">
            <a:avLst/>
          </a:prstGeom>
        </p:spPr>
      </p:pic>
      <p:sp>
        <p:nvSpPr>
          <p:cNvPr id="25" name="Textfeld 24"/>
          <p:cNvSpPr txBox="1"/>
          <p:nvPr/>
        </p:nvSpPr>
        <p:spPr>
          <a:xfrm>
            <a:off x="488313" y="4657239"/>
            <a:ext cx="4293477" cy="1477328"/>
          </a:xfrm>
          <a:prstGeom prst="rect">
            <a:avLst/>
          </a:prstGeom>
          <a:noFill/>
          <a:ln w="25400">
            <a:noFill/>
          </a:ln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en-US" b="1" dirty="0" smtClean="0">
                <a:solidFill>
                  <a:schemeClr val="accent6"/>
                </a:solidFill>
                <a:latin typeface="Calibri" pitchFamily="34" charset="0"/>
              </a:rPr>
              <a:t>MR-</a:t>
            </a:r>
            <a:r>
              <a:rPr lang="en-US" b="1" dirty="0" err="1" smtClean="0">
                <a:solidFill>
                  <a:schemeClr val="accent6"/>
                </a:solidFill>
                <a:latin typeface="Calibri" pitchFamily="34" charset="0"/>
              </a:rPr>
              <a:t>ToF</a:t>
            </a:r>
            <a:r>
              <a:rPr lang="en-US" b="1" dirty="0" smtClean="0">
                <a:solidFill>
                  <a:schemeClr val="accent6"/>
                </a:solidFill>
                <a:latin typeface="Calibri" pitchFamily="34" charset="0"/>
              </a:rPr>
              <a:t>-MS:</a:t>
            </a:r>
          </a:p>
          <a:p>
            <a:pPr lvl="0" indent="-252000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2 electrostatic ion mirrors + drift tube</a:t>
            </a:r>
          </a:p>
          <a:p>
            <a:pPr indent="-252000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ToF</a:t>
            </a:r>
            <a:r>
              <a:rPr lang="en-US" dirty="0" smtClean="0">
                <a:latin typeface="Calibri" pitchFamily="34" charset="0"/>
              </a:rPr>
              <a:t> separation due to different </a:t>
            </a:r>
            <a:r>
              <a:rPr lang="en-US" i="1" dirty="0" smtClean="0">
                <a:latin typeface="Calibri" pitchFamily="34" charset="0"/>
              </a:rPr>
              <a:t>m/q</a:t>
            </a:r>
            <a:endParaRPr lang="en-US" dirty="0" smtClean="0">
              <a:latin typeface="Calibri" pitchFamily="34" charset="0"/>
            </a:endParaRPr>
          </a:p>
          <a:p>
            <a:pPr lvl="0" indent="-252000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non-scanning device for isobars</a:t>
            </a:r>
          </a:p>
          <a:p>
            <a:pPr lvl="0" indent="-252000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single-ion sensitivity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4842030" y="5229200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mass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spectrometer</a:t>
            </a:r>
            <a:endParaRPr lang="en-US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4752020" y="1162489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mass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separator</a:t>
            </a:r>
            <a:endParaRPr lang="en-US" b="1" dirty="0">
              <a:solidFill>
                <a:srgbClr val="FF0000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feld 28"/>
              <p:cNvSpPr txBox="1"/>
              <p:nvPr/>
            </p:nvSpPr>
            <p:spPr>
              <a:xfrm>
                <a:off x="488313" y="1103546"/>
                <a:ext cx="4536504" cy="1200329"/>
              </a:xfrm>
              <a:prstGeom prst="rect">
                <a:avLst/>
              </a:prstGeom>
              <a:noFill/>
              <a:ln w="25400">
                <a:noFill/>
              </a:ln>
              <a:effectLst>
                <a:softEdge rad="12700"/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lvl="0"/>
                <a:r>
                  <a:rPr lang="en-US" b="1" dirty="0" smtClean="0">
                    <a:solidFill>
                      <a:schemeClr val="accent6"/>
                    </a:solidFill>
                    <a:latin typeface="Calibri" pitchFamily="34" charset="0"/>
                  </a:rPr>
                  <a:t>Requirements:</a:t>
                </a:r>
              </a:p>
              <a:p>
                <a:pPr lvl="0" indent="-252000">
                  <a:buFont typeface="Wingdings" pitchFamily="2" charset="2"/>
                  <a:buChar char="Ø"/>
                </a:pPr>
                <a:r>
                  <a:rPr lang="en-US" dirty="0" smtClean="0">
                    <a:latin typeface="Calibri" pitchFamily="34" charset="0"/>
                  </a:rPr>
                  <a:t> mass resolving power </a:t>
                </a:r>
                <a14:m>
                  <m:oMath xmlns="" xmlns:m="http://schemas.openxmlformats.org/officeDocument/2006/math">
                    <m:f>
                      <m:fPr>
                        <m:type m:val="li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≥100000</m:t>
                        </m:r>
                      </m:den>
                    </m:f>
                  </m:oMath>
                </a14:m>
                <a:endParaRPr lang="de-DE" dirty="0" smtClean="0">
                  <a:latin typeface="Calibri" pitchFamily="34" charset="0"/>
                </a:endParaRPr>
              </a:p>
              <a:p>
                <a:pPr lvl="0" indent="-252000">
                  <a:buFont typeface="Wingdings" pitchFamily="2" charset="2"/>
                  <a:buChar char="Ø"/>
                </a:pPr>
                <a:r>
                  <a:rPr lang="en-US" dirty="0">
                    <a:latin typeface="Calibri" pitchFamily="34" charset="0"/>
                  </a:rPr>
                  <a:t> </a:t>
                </a:r>
                <a:r>
                  <a:rPr lang="en-US" dirty="0" smtClean="0">
                    <a:latin typeface="Calibri" pitchFamily="34" charset="0"/>
                  </a:rPr>
                  <a:t>fast separation </a:t>
                </a:r>
                <a14:m>
                  <m:oMath xmlns="" xmlns:m="http://schemas.openxmlformats.org/officeDocument/2006/math">
                    <m:r>
                      <a:rPr lang="de-DE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  <m:r>
                      <m:rPr>
                        <m:nor/>
                      </m:rPr>
                      <a:rPr lang="de-DE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ms</m:t>
                    </m:r>
                  </m:oMath>
                </a14:m>
                <a:endParaRPr lang="en-US" dirty="0" smtClean="0">
                  <a:latin typeface="Calibri" pitchFamily="34" charset="0"/>
                </a:endParaRPr>
              </a:p>
              <a:p>
                <a:pPr lvl="0" indent="-252000">
                  <a:buFont typeface="Wingdings" pitchFamily="2" charset="2"/>
                  <a:buChar char="Ø"/>
                </a:pPr>
                <a:r>
                  <a:rPr lang="en-US" dirty="0">
                    <a:latin typeface="Calibri" pitchFamily="34" charset="0"/>
                  </a:rPr>
                  <a:t> </a:t>
                </a:r>
                <a:r>
                  <a:rPr lang="en-US" dirty="0" smtClean="0">
                    <a:latin typeface="Calibri" pitchFamily="34" charset="0"/>
                  </a:rPr>
                  <a:t>effective contamination suppression</a:t>
                </a:r>
              </a:p>
            </p:txBody>
          </p:sp>
        </mc:Choice>
        <mc:Fallback xmlns="">
          <p:sp>
            <p:nvSpPr>
              <p:cNvPr id="29" name="Textfeld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313" y="1103546"/>
                <a:ext cx="4536504" cy="120032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5400">
                <a:noFill/>
              </a:ln>
              <a:effectLst>
                <a:softEdge rad="12700"/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Grafi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411" y="843963"/>
            <a:ext cx="2817335" cy="1526926"/>
          </a:xfrm>
          <a:prstGeom prst="rect">
            <a:avLst/>
          </a:prstGeom>
        </p:spPr>
      </p:pic>
      <p:cxnSp>
        <p:nvCxnSpPr>
          <p:cNvPr id="35" name="Gerade Verbindung mit Pfeil 34"/>
          <p:cNvCxnSpPr/>
          <p:nvPr/>
        </p:nvCxnSpPr>
        <p:spPr>
          <a:xfrm flipV="1">
            <a:off x="8397425" y="2573905"/>
            <a:ext cx="0" cy="2093238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/>
          <p:cNvCxnSpPr/>
          <p:nvPr/>
        </p:nvCxnSpPr>
        <p:spPr>
          <a:xfrm>
            <a:off x="7985182" y="3654025"/>
            <a:ext cx="360000" cy="0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Grafik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205" y="4729826"/>
            <a:ext cx="2203944" cy="169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655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Ca_Half_life_and_yield_C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"/>
            <a:ext cx="6440400" cy="4501185"/>
          </a:xfrm>
          <a:prstGeom prst="rect">
            <a:avLst/>
          </a:prstGeom>
        </p:spPr>
      </p:pic>
      <p:pic>
        <p:nvPicPr>
          <p:cNvPr id="54" name="Picture 1" descr="E:\PhD\Bilder\Figures\ISOLTRAP_complete_0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2000" y="1440000"/>
            <a:ext cx="6743700" cy="5043487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ISOLTRAP setup and cadmium measurements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851920" y="4869160"/>
            <a:ext cx="936104" cy="369332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ctr"/>
            <a:r>
              <a:rPr lang="en-US" dirty="0" smtClean="0"/>
              <a:t>10ms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6516216" y="3037602"/>
            <a:ext cx="936104" cy="369332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ctr"/>
            <a:r>
              <a:rPr lang="en-US" dirty="0" smtClean="0"/>
              <a:t>100ms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6516216" y="4293096"/>
            <a:ext cx="936104" cy="369332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ctr"/>
            <a:r>
              <a:rPr lang="en-US" dirty="0"/>
              <a:t>7</a:t>
            </a:r>
            <a:r>
              <a:rPr lang="en-US" dirty="0" smtClean="0"/>
              <a:t>0ms</a:t>
            </a:r>
          </a:p>
        </p:txBody>
      </p:sp>
      <p:sp>
        <p:nvSpPr>
          <p:cNvPr id="24" name="Foliennummernplatzhalt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9DE-D478-442D-9ADD-BA420D16065F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53" name="TextBox 23"/>
          <p:cNvSpPr txBox="1"/>
          <p:nvPr/>
        </p:nvSpPr>
        <p:spPr>
          <a:xfrm>
            <a:off x="251520" y="5373216"/>
            <a:ext cx="1835696" cy="923330"/>
          </a:xfrm>
          <a:prstGeom prst="rect">
            <a:avLst/>
          </a:prstGeom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ISOLDE delivers a </a:t>
            </a:r>
          </a:p>
          <a:p>
            <a:pPr algn="ctr"/>
            <a:r>
              <a:rPr lang="en-GB" b="1" dirty="0" smtClean="0"/>
              <a:t>mixture </a:t>
            </a:r>
            <a:r>
              <a:rPr lang="en-GB" b="1" dirty="0"/>
              <a:t>of isobaric </a:t>
            </a:r>
            <a:r>
              <a:rPr lang="en-GB" b="1" dirty="0" smtClean="0"/>
              <a:t>species</a:t>
            </a:r>
            <a:endParaRPr lang="en-GB" b="1" dirty="0"/>
          </a:p>
        </p:txBody>
      </p:sp>
      <p:sp>
        <p:nvSpPr>
          <p:cNvPr id="51" name="Rechteck 50"/>
          <p:cNvSpPr/>
          <p:nvPr/>
        </p:nvSpPr>
        <p:spPr>
          <a:xfrm>
            <a:off x="2699792" y="4653136"/>
            <a:ext cx="1008112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feld 25"/>
          <p:cNvSpPr txBox="1"/>
          <p:nvPr/>
        </p:nvSpPr>
        <p:spPr>
          <a:xfrm>
            <a:off x="2411760" y="4869160"/>
            <a:ext cx="1152128" cy="369332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ctr"/>
            <a:r>
              <a:rPr lang="en-US" dirty="0" smtClean="0"/>
              <a:t>160ms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6228184" y="4869160"/>
            <a:ext cx="936104" cy="369332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ctr"/>
            <a:r>
              <a:rPr lang="en-US" dirty="0" smtClean="0"/>
              <a:t>15ms</a:t>
            </a:r>
          </a:p>
        </p:txBody>
      </p:sp>
    </p:spTree>
    <p:extLst>
      <p:ext uri="{BB962C8B-B14F-4D97-AF65-F5344CB8AC3E}">
        <p14:creationId xmlns:p14="http://schemas.microsoft.com/office/powerpoint/2010/main" val="544410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1132052" y="3037602"/>
            <a:ext cx="4422081" cy="9671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hteck 14"/>
          <p:cNvSpPr/>
          <p:nvPr/>
        </p:nvSpPr>
        <p:spPr>
          <a:xfrm>
            <a:off x="1159932" y="795866"/>
            <a:ext cx="4394201" cy="22417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Bild 20" descr="Ca_Half_life_and_yield_C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"/>
            <a:ext cx="6440400" cy="4501185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7092280" y="2204864"/>
            <a:ext cx="1872208" cy="19442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hteck 17"/>
          <p:cNvSpPr/>
          <p:nvPr/>
        </p:nvSpPr>
        <p:spPr>
          <a:xfrm>
            <a:off x="5580112" y="5494867"/>
            <a:ext cx="2192288" cy="801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1" descr="E:\PhD\Bilder\Figures\ISOLTRAP_complete_0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2000" y="1440000"/>
            <a:ext cx="6743700" cy="5043487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ISOLTRAP setup and cadmium measurements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851920" y="4869160"/>
            <a:ext cx="936104" cy="369332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ctr"/>
            <a:r>
              <a:rPr lang="en-US" dirty="0" smtClean="0"/>
              <a:t>10ms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6516216" y="3037602"/>
            <a:ext cx="936104" cy="369332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ctr"/>
            <a:r>
              <a:rPr lang="en-US" dirty="0" smtClean="0"/>
              <a:t>100ms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6516216" y="4293096"/>
            <a:ext cx="936104" cy="369332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ctr"/>
            <a:r>
              <a:rPr lang="en-US" dirty="0"/>
              <a:t>7</a:t>
            </a:r>
            <a:r>
              <a:rPr lang="en-US" dirty="0" smtClean="0"/>
              <a:t>0ms</a:t>
            </a:r>
          </a:p>
        </p:txBody>
      </p:sp>
      <p:sp>
        <p:nvSpPr>
          <p:cNvPr id="24" name="Foliennummernplatzhalter 23"/>
          <p:cNvSpPr>
            <a:spLocks noGrp="1"/>
          </p:cNvSpPr>
          <p:nvPr>
            <p:ph type="sldNum" sz="quarter" idx="12"/>
          </p:nvPr>
        </p:nvSpPr>
        <p:spPr>
          <a:xfrm>
            <a:off x="6620933" y="6356350"/>
            <a:ext cx="2133600" cy="365125"/>
          </a:xfrm>
        </p:spPr>
        <p:txBody>
          <a:bodyPr/>
          <a:lstStyle/>
          <a:p>
            <a:fld id="{DB68B9DE-D478-442D-9ADD-BA420D16065F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3" name="TextBox 23"/>
          <p:cNvSpPr txBox="1"/>
          <p:nvPr/>
        </p:nvSpPr>
        <p:spPr>
          <a:xfrm>
            <a:off x="251520" y="5373216"/>
            <a:ext cx="1835696" cy="923330"/>
          </a:xfrm>
          <a:prstGeom prst="rect">
            <a:avLst/>
          </a:prstGeom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ISOLDE delivers a </a:t>
            </a:r>
          </a:p>
          <a:p>
            <a:pPr algn="ctr"/>
            <a:r>
              <a:rPr lang="en-GB" b="1" dirty="0" smtClean="0"/>
              <a:t>mixture </a:t>
            </a:r>
            <a:r>
              <a:rPr lang="en-GB" b="1" dirty="0"/>
              <a:t>of isobaric </a:t>
            </a:r>
            <a:r>
              <a:rPr lang="en-GB" b="1" dirty="0" smtClean="0"/>
              <a:t>species</a:t>
            </a:r>
            <a:endParaRPr lang="en-GB" b="1" dirty="0"/>
          </a:p>
        </p:txBody>
      </p:sp>
      <p:sp>
        <p:nvSpPr>
          <p:cNvPr id="51" name="Rechteck 50"/>
          <p:cNvSpPr/>
          <p:nvPr/>
        </p:nvSpPr>
        <p:spPr>
          <a:xfrm>
            <a:off x="2699792" y="4653136"/>
            <a:ext cx="1008112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feld 25"/>
          <p:cNvSpPr txBox="1"/>
          <p:nvPr/>
        </p:nvSpPr>
        <p:spPr>
          <a:xfrm>
            <a:off x="2411760" y="4869160"/>
            <a:ext cx="1152128" cy="369332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ctr"/>
            <a:r>
              <a:rPr lang="en-US" dirty="0" smtClean="0"/>
              <a:t>160ms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6228184" y="4869160"/>
            <a:ext cx="936104" cy="369332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ctr"/>
            <a:r>
              <a:rPr lang="en-US" dirty="0" smtClean="0"/>
              <a:t>15ms</a:t>
            </a:r>
          </a:p>
        </p:txBody>
      </p:sp>
    </p:spTree>
    <p:extLst>
      <p:ext uri="{BB962C8B-B14F-4D97-AF65-F5344CB8AC3E}">
        <p14:creationId xmlns:p14="http://schemas.microsoft.com/office/powerpoint/2010/main" val="3112175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1132052" y="3037602"/>
            <a:ext cx="4422081" cy="9671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hteck 14"/>
          <p:cNvSpPr/>
          <p:nvPr/>
        </p:nvSpPr>
        <p:spPr>
          <a:xfrm>
            <a:off x="1159932" y="795866"/>
            <a:ext cx="4394201" cy="22417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bgerundetes Rechteck 19"/>
          <p:cNvSpPr/>
          <p:nvPr/>
        </p:nvSpPr>
        <p:spPr>
          <a:xfrm>
            <a:off x="2699792" y="2157646"/>
            <a:ext cx="567266" cy="1847087"/>
          </a:xfrm>
          <a:prstGeom prst="roundRect">
            <a:avLst/>
          </a:prstGeom>
          <a:gradFill flip="none" rotWithShape="1">
            <a:gsLst>
              <a:gs pos="0">
                <a:schemeClr val="accent4">
                  <a:tint val="100000"/>
                  <a:shade val="100000"/>
                  <a:satMod val="130000"/>
                  <a:alpha val="67000"/>
                </a:schemeClr>
              </a:gs>
              <a:gs pos="100000">
                <a:schemeClr val="accent4">
                  <a:tint val="50000"/>
                  <a:shade val="100000"/>
                  <a:satMod val="350000"/>
                  <a:alpha val="67000"/>
                </a:schemeClr>
              </a:gs>
            </a:gsLst>
            <a:lin ang="16200000" scaled="0"/>
            <a:tileRect/>
          </a:gradFill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Bild 20" descr="Ca_Half_life_and_yield_C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"/>
            <a:ext cx="6440400" cy="4501185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7092280" y="2204864"/>
            <a:ext cx="1872208" cy="19442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bgerundetes Rechteck 18"/>
          <p:cNvSpPr/>
          <p:nvPr/>
        </p:nvSpPr>
        <p:spPr>
          <a:xfrm>
            <a:off x="3368658" y="5300784"/>
            <a:ext cx="4587717" cy="1217167"/>
          </a:xfrm>
          <a:prstGeom prst="roundRect">
            <a:avLst/>
          </a:prstGeom>
          <a:gradFill flip="none" rotWithShape="1">
            <a:gsLst>
              <a:gs pos="0">
                <a:schemeClr val="accent4">
                  <a:tint val="100000"/>
                  <a:shade val="100000"/>
                  <a:satMod val="130000"/>
                  <a:alpha val="67000"/>
                </a:schemeClr>
              </a:gs>
              <a:gs pos="100000">
                <a:schemeClr val="accent4">
                  <a:tint val="50000"/>
                  <a:shade val="100000"/>
                  <a:satMod val="350000"/>
                  <a:alpha val="67000"/>
                </a:schemeClr>
              </a:gs>
            </a:gsLst>
            <a:lin ang="16200000" scaled="0"/>
            <a:tileRect/>
          </a:gradFill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hteck 17"/>
          <p:cNvSpPr/>
          <p:nvPr/>
        </p:nvSpPr>
        <p:spPr>
          <a:xfrm>
            <a:off x="5580112" y="5494867"/>
            <a:ext cx="2192288" cy="801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1" descr="E:\PhD\Bilder\Figures\ISOLTRAP_complete_0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2000" y="1440000"/>
            <a:ext cx="6743700" cy="5043487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ISOLTRAP setup and cadmium measurements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851920" y="4869160"/>
            <a:ext cx="936104" cy="369332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ctr"/>
            <a:r>
              <a:rPr lang="en-US" dirty="0" smtClean="0"/>
              <a:t>10ms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6516216" y="3037602"/>
            <a:ext cx="936104" cy="369332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ctr"/>
            <a:r>
              <a:rPr lang="en-US" dirty="0" smtClean="0"/>
              <a:t>100ms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6516216" y="4293096"/>
            <a:ext cx="936104" cy="369332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ctr"/>
            <a:r>
              <a:rPr lang="en-US" dirty="0"/>
              <a:t>7</a:t>
            </a:r>
            <a:r>
              <a:rPr lang="en-US" dirty="0" smtClean="0"/>
              <a:t>0ms</a:t>
            </a:r>
          </a:p>
        </p:txBody>
      </p:sp>
      <p:sp>
        <p:nvSpPr>
          <p:cNvPr id="24" name="Foliennummernplatzhalter 23"/>
          <p:cNvSpPr>
            <a:spLocks noGrp="1"/>
          </p:cNvSpPr>
          <p:nvPr>
            <p:ph type="sldNum" sz="quarter" idx="12"/>
          </p:nvPr>
        </p:nvSpPr>
        <p:spPr>
          <a:xfrm>
            <a:off x="6620933" y="6356350"/>
            <a:ext cx="2133600" cy="365125"/>
          </a:xfrm>
        </p:spPr>
        <p:txBody>
          <a:bodyPr/>
          <a:lstStyle/>
          <a:p>
            <a:fld id="{DB68B9DE-D478-442D-9ADD-BA420D16065F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3" name="TextBox 23"/>
          <p:cNvSpPr txBox="1"/>
          <p:nvPr/>
        </p:nvSpPr>
        <p:spPr>
          <a:xfrm>
            <a:off x="251520" y="5373216"/>
            <a:ext cx="1835696" cy="923330"/>
          </a:xfrm>
          <a:prstGeom prst="rect">
            <a:avLst/>
          </a:prstGeom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ISOLDE delivers a </a:t>
            </a:r>
          </a:p>
          <a:p>
            <a:pPr algn="ctr"/>
            <a:r>
              <a:rPr lang="en-GB" b="1" dirty="0" smtClean="0"/>
              <a:t>mixture </a:t>
            </a:r>
            <a:r>
              <a:rPr lang="en-GB" b="1" dirty="0"/>
              <a:t>of isobaric </a:t>
            </a:r>
            <a:r>
              <a:rPr lang="en-GB" b="1" dirty="0" smtClean="0"/>
              <a:t>species</a:t>
            </a:r>
            <a:endParaRPr lang="en-GB" b="1" dirty="0"/>
          </a:p>
        </p:txBody>
      </p:sp>
      <p:sp>
        <p:nvSpPr>
          <p:cNvPr id="51" name="Rechteck 50"/>
          <p:cNvSpPr/>
          <p:nvPr/>
        </p:nvSpPr>
        <p:spPr>
          <a:xfrm>
            <a:off x="2699792" y="4653136"/>
            <a:ext cx="1008112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feld 25"/>
          <p:cNvSpPr txBox="1"/>
          <p:nvPr/>
        </p:nvSpPr>
        <p:spPr>
          <a:xfrm>
            <a:off x="2411760" y="4869160"/>
            <a:ext cx="1152128" cy="369332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ctr"/>
            <a:r>
              <a:rPr lang="en-US" dirty="0" smtClean="0"/>
              <a:t>160ms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6228184" y="4869160"/>
            <a:ext cx="936104" cy="369332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ctr"/>
            <a:r>
              <a:rPr lang="en-US" dirty="0" smtClean="0"/>
              <a:t>15ms</a:t>
            </a:r>
          </a:p>
        </p:txBody>
      </p:sp>
    </p:spTree>
    <p:extLst>
      <p:ext uri="{BB962C8B-B14F-4D97-AF65-F5344CB8AC3E}">
        <p14:creationId xmlns:p14="http://schemas.microsoft.com/office/powerpoint/2010/main" val="2790285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129Cd – Half life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9DE-D478-442D-9ADD-BA420D16065F}" type="slidenum">
              <a:rPr lang="de-DE" smtClean="0"/>
              <a:pPr/>
              <a:t>14</a:t>
            </a:fld>
            <a:endParaRPr lang="de-DE" dirty="0"/>
          </a:p>
        </p:txBody>
      </p:sp>
      <p:pic>
        <p:nvPicPr>
          <p:cNvPr id="2" name="Bild 1" descr="2014-12-10_129Cd_Half-lif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334" y="1443937"/>
            <a:ext cx="7140630" cy="5464863"/>
          </a:xfrm>
          <a:prstGeom prst="rect">
            <a:avLst/>
          </a:prstGeom>
        </p:spPr>
      </p:pic>
      <p:sp>
        <p:nvSpPr>
          <p:cNvPr id="6" name="Abgerundetes Rechteck 5"/>
          <p:cNvSpPr/>
          <p:nvPr/>
        </p:nvSpPr>
        <p:spPr>
          <a:xfrm>
            <a:off x="2682858" y="698500"/>
            <a:ext cx="4587717" cy="1217167"/>
          </a:xfrm>
          <a:prstGeom prst="roundRect">
            <a:avLst/>
          </a:prstGeom>
          <a:gradFill flip="none" rotWithShape="1">
            <a:gsLst>
              <a:gs pos="0">
                <a:schemeClr val="accent4">
                  <a:tint val="100000"/>
                  <a:shade val="100000"/>
                  <a:satMod val="130000"/>
                  <a:alpha val="67000"/>
                </a:schemeClr>
              </a:gs>
              <a:gs pos="100000">
                <a:schemeClr val="accent4">
                  <a:tint val="50000"/>
                  <a:shade val="100000"/>
                  <a:satMod val="350000"/>
                  <a:alpha val="67000"/>
                </a:schemeClr>
              </a:gs>
            </a:gsLst>
            <a:lin ang="16200000" scaled="0"/>
            <a:tileRect/>
          </a:gradFill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1" descr="E:\PhD\Bilder\Figures\ISOLTRAP_complete_03.png"/>
          <p:cNvPicPr>
            <a:picLocks noChangeAspect="1" noChangeArrowheads="1"/>
          </p:cNvPicPr>
          <p:nvPr/>
        </p:nvPicPr>
        <p:blipFill rotWithShape="1">
          <a:blip r:embed="rId4" cstate="print"/>
          <a:srcRect l="-541" t="73542" r="20306" b="-2176"/>
          <a:stretch/>
        </p:blipFill>
        <p:spPr bwMode="auto">
          <a:xfrm>
            <a:off x="2000900" y="573102"/>
            <a:ext cx="5410800" cy="1443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72191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129Cd – Mass measurement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9DE-D478-442D-9ADD-BA420D16065F}" type="slidenum">
              <a:rPr lang="de-DE" smtClean="0"/>
              <a:pPr/>
              <a:t>15</a:t>
            </a:fld>
            <a:endParaRPr lang="de-DE" dirty="0"/>
          </a:p>
        </p:txBody>
      </p:sp>
      <p:pic>
        <p:nvPicPr>
          <p:cNvPr id="5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6" t="9212" r="12686" b="4294"/>
          <a:stretch/>
        </p:blipFill>
        <p:spPr>
          <a:xfrm>
            <a:off x="4699994" y="1684866"/>
            <a:ext cx="3985625" cy="3340334"/>
          </a:xfrm>
          <a:prstGeom prst="rect">
            <a:avLst/>
          </a:prstGeom>
        </p:spPr>
      </p:pic>
      <p:pic>
        <p:nvPicPr>
          <p:cNvPr id="3" name="Bild 2" descr="129_Laser_onoff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15" y="1625599"/>
            <a:ext cx="3999553" cy="3326031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-6567" y="797468"/>
            <a:ext cx="4472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aseline="30000" dirty="0" smtClean="0"/>
              <a:t>129</a:t>
            </a:r>
            <a:r>
              <a:rPr lang="en-GB" sz="2000" dirty="0" smtClean="0"/>
              <a:t>Cd after 100 revolutions in MR-</a:t>
            </a:r>
            <a:r>
              <a:rPr lang="en-GB" sz="2000" dirty="0" err="1" smtClean="0"/>
              <a:t>ToF</a:t>
            </a:r>
            <a:r>
              <a:rPr lang="en-GB" sz="2000" dirty="0" smtClean="0"/>
              <a:t> MS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207540" y="797468"/>
            <a:ext cx="32670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aseline="30000" dirty="0" smtClean="0"/>
              <a:t>129</a:t>
            </a:r>
            <a:r>
              <a:rPr lang="en-GB" sz="2000" dirty="0" smtClean="0"/>
              <a:t>Cd Ramsey-type resonance</a:t>
            </a:r>
          </a:p>
          <a:p>
            <a:pPr algn="ctr"/>
            <a:r>
              <a:rPr lang="en-GB" sz="2000" dirty="0" smtClean="0"/>
              <a:t>20ms – 160ms – 20ms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867610" y="5293268"/>
            <a:ext cx="31598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sz="2000" dirty="0" smtClean="0"/>
              <a:t>≈6300 ions/</a:t>
            </a:r>
            <a:r>
              <a:rPr lang="en-GB" sz="2000" dirty="0"/>
              <a:t>s from </a:t>
            </a:r>
            <a:r>
              <a:rPr lang="en-GB" sz="2000" dirty="0" smtClean="0"/>
              <a:t>ISOLDE</a:t>
            </a:r>
          </a:p>
          <a:p>
            <a:pPr marL="285750" indent="-285750">
              <a:buFont typeface="Wingdings" charset="2"/>
              <a:buChar char="Ø"/>
            </a:pPr>
            <a:r>
              <a:rPr lang="en-GB" sz="2000" dirty="0" smtClean="0"/>
              <a:t>Clean beam of </a:t>
            </a:r>
            <a:r>
              <a:rPr lang="en-GB" sz="2000" baseline="30000" dirty="0" smtClean="0"/>
              <a:t>129</a:t>
            </a:r>
            <a:r>
              <a:rPr lang="en-GB" sz="2000" dirty="0" smtClean="0"/>
              <a:t>Cd </a:t>
            </a:r>
            <a:endParaRPr lang="en-GB" sz="2000" dirty="0"/>
          </a:p>
        </p:txBody>
      </p:sp>
      <p:sp>
        <p:nvSpPr>
          <p:cNvPr id="11" name="Textfeld 10"/>
          <p:cNvSpPr txBox="1"/>
          <p:nvPr/>
        </p:nvSpPr>
        <p:spPr>
          <a:xfrm>
            <a:off x="5497902" y="5159223"/>
            <a:ext cx="29931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sz="2000" dirty="0" smtClean="0"/>
              <a:t>Total 1539 ions</a:t>
            </a:r>
          </a:p>
          <a:p>
            <a:pPr marL="285750" indent="-285750">
              <a:buFont typeface="Wingdings" charset="2"/>
              <a:buChar char="Ø"/>
            </a:pPr>
            <a:r>
              <a:rPr lang="en-GB" sz="2000" dirty="0" smtClean="0"/>
              <a:t>4 </a:t>
            </a:r>
            <a:r>
              <a:rPr lang="en-GB" sz="2000" dirty="0" err="1" smtClean="0"/>
              <a:t>ToF</a:t>
            </a:r>
            <a:r>
              <a:rPr lang="en-GB" sz="2000" dirty="0" smtClean="0"/>
              <a:t>-ICR resonances 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GB" sz="2000" dirty="0" smtClean="0"/>
              <a:t>1 normal, 3 Ramsey</a:t>
            </a:r>
            <a:endParaRPr lang="en-GB" sz="2000" dirty="0"/>
          </a:p>
          <a:p>
            <a:pPr algn="ctr"/>
            <a:r>
              <a:rPr lang="en-GB" sz="2000" dirty="0" smtClean="0">
                <a:sym typeface="Wingdings"/>
              </a:rPr>
              <a:t> </a:t>
            </a:r>
            <a:r>
              <a:rPr lang="en-GB" sz="2000" b="1" dirty="0" err="1" smtClean="0">
                <a:sym typeface="Wingdings"/>
              </a:rPr>
              <a:t>Δm</a:t>
            </a:r>
            <a:r>
              <a:rPr lang="en-GB" sz="2000" b="1" dirty="0" smtClean="0">
                <a:sym typeface="Wingdings"/>
              </a:rPr>
              <a:t>/m≈1.2E-7</a:t>
            </a:r>
            <a:endParaRPr lang="en-GB" sz="2000" b="1" dirty="0" smtClean="0"/>
          </a:p>
        </p:txBody>
      </p:sp>
      <p:sp>
        <p:nvSpPr>
          <p:cNvPr id="12" name="Textfeld 11"/>
          <p:cNvSpPr txBox="1"/>
          <p:nvPr/>
        </p:nvSpPr>
        <p:spPr>
          <a:xfrm>
            <a:off x="5816601" y="3933000"/>
            <a:ext cx="2402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PRELIMINARY</a:t>
            </a:r>
            <a:endParaRPr lang="en-GB" sz="24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1076771" y="3504402"/>
            <a:ext cx="1464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Laser blocked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1449237" y="1401460"/>
            <a:ext cx="663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aseline="30000" dirty="0" smtClean="0"/>
              <a:t>129</a:t>
            </a:r>
            <a:r>
              <a:rPr lang="en-GB" dirty="0" smtClean="0"/>
              <a:t>Cd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3449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 16" descr="130Cd_12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295" y="1618062"/>
            <a:ext cx="4293615" cy="322828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9638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130Cd – Mass measurement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9DE-D478-442D-9ADD-BA420D16065F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-28127" y="577326"/>
            <a:ext cx="4602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aseline="30000" dirty="0" smtClean="0"/>
              <a:t>130</a:t>
            </a:r>
            <a:r>
              <a:rPr lang="en-GB" sz="2000" dirty="0" smtClean="0"/>
              <a:t>Cd after 1000 revolutions in MR-</a:t>
            </a:r>
            <a:r>
              <a:rPr lang="en-GB" sz="2000" dirty="0" err="1" smtClean="0"/>
              <a:t>ToF</a:t>
            </a:r>
            <a:r>
              <a:rPr lang="en-GB" sz="2000" dirty="0" smtClean="0"/>
              <a:t> MS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334540" y="577326"/>
            <a:ext cx="32670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aseline="30000" dirty="0" smtClean="0"/>
              <a:t>130</a:t>
            </a:r>
            <a:r>
              <a:rPr lang="en-GB" sz="2000" dirty="0" smtClean="0"/>
              <a:t>Cd Ramsey-type resonance</a:t>
            </a:r>
          </a:p>
          <a:p>
            <a:pPr algn="ctr"/>
            <a:r>
              <a:rPr lang="en-GB" sz="2000" dirty="0"/>
              <a:t>1</a:t>
            </a:r>
            <a:r>
              <a:rPr lang="en-GB" sz="2000" dirty="0" smtClean="0"/>
              <a:t>0ms – 80ms – 10ms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150624" y="5128201"/>
            <a:ext cx="49305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sz="2000" dirty="0" smtClean="0"/>
              <a:t>≈625 ions/</a:t>
            </a:r>
            <a:r>
              <a:rPr lang="en-GB" sz="2000" dirty="0"/>
              <a:t>s from </a:t>
            </a:r>
            <a:r>
              <a:rPr lang="en-GB" sz="2000" dirty="0" smtClean="0"/>
              <a:t>ISOLDE</a:t>
            </a:r>
          </a:p>
          <a:p>
            <a:pPr marL="285750" indent="-285750">
              <a:buFont typeface="Wingdings" charset="2"/>
              <a:buChar char="Ø"/>
            </a:pPr>
            <a:r>
              <a:rPr lang="en-GB" sz="2000" baseline="30000" dirty="0" smtClean="0"/>
              <a:t>130</a:t>
            </a:r>
            <a:r>
              <a:rPr lang="en-GB" sz="2000" dirty="0" smtClean="0"/>
              <a:t>Cd/contamination≈0.2 </a:t>
            </a:r>
            <a:r>
              <a:rPr lang="en-GB" sz="2000" dirty="0" smtClean="0">
                <a:solidFill>
                  <a:srgbClr val="FF0000"/>
                </a:solidFill>
              </a:rPr>
              <a:t>but </a:t>
            </a:r>
          </a:p>
          <a:p>
            <a:r>
              <a:rPr lang="en-GB" sz="2000" dirty="0" smtClean="0"/>
              <a:t>only low mass resolving power of 15k neede</a:t>
            </a:r>
            <a:r>
              <a:rPr lang="en-GB" sz="2000" dirty="0"/>
              <a:t>d</a:t>
            </a:r>
            <a:endParaRPr lang="en-GB" sz="2000" dirty="0" smtClean="0"/>
          </a:p>
          <a:p>
            <a:pPr algn="ctr"/>
            <a:r>
              <a:rPr lang="en-GB" sz="2000" dirty="0" smtClean="0">
                <a:sym typeface="Wingdings"/>
              </a:rPr>
              <a:t> </a:t>
            </a:r>
            <a:endParaRPr lang="en-GB" sz="2000" dirty="0"/>
          </a:p>
        </p:txBody>
      </p:sp>
      <p:sp>
        <p:nvSpPr>
          <p:cNvPr id="11" name="Textfeld 10"/>
          <p:cNvSpPr txBox="1"/>
          <p:nvPr/>
        </p:nvSpPr>
        <p:spPr>
          <a:xfrm>
            <a:off x="5497902" y="5159223"/>
            <a:ext cx="29931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sz="2000" dirty="0" smtClean="0"/>
              <a:t>Total 588ions</a:t>
            </a:r>
          </a:p>
          <a:p>
            <a:pPr marL="285750" indent="-285750">
              <a:buFont typeface="Wingdings" charset="2"/>
              <a:buChar char="Ø"/>
            </a:pPr>
            <a:r>
              <a:rPr lang="en-GB" sz="2000" dirty="0"/>
              <a:t>3</a:t>
            </a:r>
            <a:r>
              <a:rPr lang="en-GB" sz="2000" dirty="0" smtClean="0"/>
              <a:t> </a:t>
            </a:r>
            <a:r>
              <a:rPr lang="en-GB" sz="2000" dirty="0" err="1" smtClean="0"/>
              <a:t>ToF</a:t>
            </a:r>
            <a:r>
              <a:rPr lang="en-GB" sz="2000" dirty="0" smtClean="0"/>
              <a:t>-ICR resonances 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GB" sz="2000" dirty="0" smtClean="0"/>
              <a:t>1 normal, 2 Ramsey</a:t>
            </a:r>
            <a:endParaRPr lang="en-GB" sz="2000" dirty="0"/>
          </a:p>
          <a:p>
            <a:r>
              <a:rPr lang="en-GB" sz="2000" dirty="0" smtClean="0">
                <a:sym typeface="Wingdings"/>
              </a:rPr>
              <a:t> </a:t>
            </a:r>
            <a:r>
              <a:rPr lang="en-GB" sz="2000" b="1" dirty="0" err="1" smtClean="0">
                <a:sym typeface="Wingdings"/>
              </a:rPr>
              <a:t>Δm</a:t>
            </a:r>
            <a:r>
              <a:rPr lang="en-GB" sz="2000" b="1" dirty="0" smtClean="0">
                <a:sym typeface="Wingdings"/>
              </a:rPr>
              <a:t>/m≈1.6E-7</a:t>
            </a:r>
            <a:endParaRPr lang="en-GB" sz="2000" b="1" dirty="0" smtClean="0"/>
          </a:p>
        </p:txBody>
      </p:sp>
      <p:sp>
        <p:nvSpPr>
          <p:cNvPr id="12" name="Textfeld 11"/>
          <p:cNvSpPr txBox="1"/>
          <p:nvPr/>
        </p:nvSpPr>
        <p:spPr>
          <a:xfrm>
            <a:off x="5698068" y="1792079"/>
            <a:ext cx="2402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PRELIMINARY</a:t>
            </a:r>
            <a:endParaRPr lang="en-GB" sz="24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grpSp>
        <p:nvGrpSpPr>
          <p:cNvPr id="8" name="Gruppierung 7"/>
          <p:cNvGrpSpPr/>
          <p:nvPr/>
        </p:nvGrpSpPr>
        <p:grpSpPr>
          <a:xfrm>
            <a:off x="364069" y="1367480"/>
            <a:ext cx="3870709" cy="3425244"/>
            <a:chOff x="364069" y="1740028"/>
            <a:chExt cx="3870709" cy="3425244"/>
          </a:xfrm>
        </p:grpSpPr>
        <p:pic>
          <p:nvPicPr>
            <p:cNvPr id="2" name="Bild 1" descr="Cdrun040_b_xROI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069" y="1954435"/>
              <a:ext cx="3870709" cy="3210837"/>
            </a:xfrm>
            <a:prstGeom prst="rect">
              <a:avLst/>
            </a:prstGeom>
          </p:spPr>
        </p:pic>
        <p:sp>
          <p:nvSpPr>
            <p:cNvPr id="7" name="Rechteck 6"/>
            <p:cNvSpPr/>
            <p:nvPr/>
          </p:nvSpPr>
          <p:spPr>
            <a:xfrm>
              <a:off x="2820837" y="1740028"/>
              <a:ext cx="6630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aseline="30000" dirty="0" smtClean="0"/>
                <a:t>130</a:t>
              </a:r>
              <a:r>
                <a:rPr lang="en-GB" dirty="0" smtClean="0"/>
                <a:t>Cd </a:t>
              </a:r>
              <a:endParaRPr lang="en-GB" dirty="0"/>
            </a:p>
          </p:txBody>
        </p:sp>
        <p:sp>
          <p:nvSpPr>
            <p:cNvPr id="14" name="Rechteck 13"/>
            <p:cNvSpPr/>
            <p:nvPr/>
          </p:nvSpPr>
          <p:spPr>
            <a:xfrm>
              <a:off x="2157825" y="1740028"/>
              <a:ext cx="5980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aseline="30000" dirty="0" smtClean="0"/>
                <a:t>130</a:t>
              </a:r>
              <a:r>
                <a:rPr lang="en-GB" dirty="0" smtClean="0"/>
                <a:t>In </a:t>
              </a:r>
              <a:endParaRPr lang="en-GB" dirty="0"/>
            </a:p>
          </p:txBody>
        </p:sp>
        <p:sp>
          <p:nvSpPr>
            <p:cNvPr id="15" name="Rechteck 14"/>
            <p:cNvSpPr/>
            <p:nvPr/>
          </p:nvSpPr>
          <p:spPr>
            <a:xfrm>
              <a:off x="579743" y="1740028"/>
              <a:ext cx="119128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aseline="30000" dirty="0" smtClean="0"/>
                <a:t>130</a:t>
              </a:r>
              <a:r>
                <a:rPr lang="en-GB" dirty="0" smtClean="0"/>
                <a:t>Cs/</a:t>
              </a:r>
              <a:r>
                <a:rPr lang="en-GB" baseline="30000" dirty="0" smtClean="0"/>
                <a:t>130</a:t>
              </a:r>
              <a:r>
                <a:rPr lang="en-GB" dirty="0" smtClean="0"/>
                <a:t>Ba </a:t>
              </a:r>
              <a:endParaRPr lang="en-GB" dirty="0"/>
            </a:p>
          </p:txBody>
        </p:sp>
      </p:grpSp>
      <p:sp>
        <p:nvSpPr>
          <p:cNvPr id="10" name="Rechteck 9"/>
          <p:cNvSpPr/>
          <p:nvPr/>
        </p:nvSpPr>
        <p:spPr>
          <a:xfrm>
            <a:off x="2380638" y="2862871"/>
            <a:ext cx="1464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Laser blocked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689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liennummernplatzhalt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9DE-D478-442D-9ADD-BA420D16065F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368300" y="666226"/>
            <a:ext cx="8496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aseline="30000" dirty="0" smtClean="0"/>
              <a:t>131</a:t>
            </a:r>
            <a:r>
              <a:rPr lang="en-GB" sz="2000" dirty="0" smtClean="0"/>
              <a:t>Cd after 500 revolutions in MR-</a:t>
            </a:r>
            <a:r>
              <a:rPr lang="en-GB" sz="2000" dirty="0" err="1" smtClean="0"/>
              <a:t>ToF</a:t>
            </a:r>
            <a:r>
              <a:rPr lang="en-GB" sz="2000" dirty="0" smtClean="0"/>
              <a:t> MS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1524000" y="6048970"/>
            <a:ext cx="603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sz="2000" dirty="0" smtClean="0"/>
              <a:t>≈ 88 ions/s from ISOLDE</a:t>
            </a:r>
          </a:p>
          <a:p>
            <a:pPr marL="285750" indent="-285750">
              <a:buFont typeface="Wingdings" charset="2"/>
              <a:buChar char="Ø"/>
            </a:pPr>
            <a:r>
              <a:rPr lang="en-GB" sz="2000" dirty="0" smtClean="0"/>
              <a:t>Total of 1366 ions collected after MR-</a:t>
            </a:r>
            <a:r>
              <a:rPr lang="en-GB" sz="2000" dirty="0" err="1" smtClean="0"/>
              <a:t>ToF</a:t>
            </a:r>
            <a:r>
              <a:rPr lang="en-GB" sz="2000" dirty="0" smtClean="0"/>
              <a:t> MS in ≈6.6h </a:t>
            </a:r>
          </a:p>
        </p:txBody>
      </p:sp>
      <p:sp>
        <p:nvSpPr>
          <p:cNvPr id="9" name="TextBox 17"/>
          <p:cNvSpPr txBox="1"/>
          <p:nvPr/>
        </p:nvSpPr>
        <p:spPr>
          <a:xfrm>
            <a:off x="9638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131Cd – Mass measurement</a:t>
            </a:r>
            <a:endParaRPr lang="en-GB" sz="2400" b="1" dirty="0">
              <a:solidFill>
                <a:schemeClr val="bg1"/>
              </a:solidFill>
            </a:endParaRPr>
          </a:p>
        </p:txBody>
      </p:sp>
      <p:pic>
        <p:nvPicPr>
          <p:cNvPr id="3" name="Bild 2" descr="2014-12-15_131Cd_ToF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1066336"/>
            <a:ext cx="66421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405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343789"/>
            <a:ext cx="5867399" cy="412051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324600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000" dirty="0" smtClean="0"/>
              <a:t>S. Brett </a:t>
            </a:r>
            <a:r>
              <a:rPr lang="en-GB" sz="1000" i="1" dirty="0" smtClean="0"/>
              <a:t>et al.</a:t>
            </a:r>
            <a:r>
              <a:rPr lang="en-GB" sz="1000" dirty="0" smtClean="0"/>
              <a:t>, Eur. Phys. J. A </a:t>
            </a:r>
            <a:r>
              <a:rPr lang="en-GB" sz="1000" b="1" dirty="0" smtClean="0"/>
              <a:t>48</a:t>
            </a:r>
            <a:r>
              <a:rPr lang="en-GB" sz="1000" dirty="0" smtClean="0"/>
              <a:t>, 184, 2012.</a:t>
            </a:r>
            <a:endParaRPr lang="en-GB" sz="1000" b="1" dirty="0" smtClean="0"/>
          </a:p>
          <a:p>
            <a:r>
              <a:rPr lang="en-GB" sz="1000" dirty="0" smtClean="0"/>
              <a:t>S</a:t>
            </a:r>
            <a:r>
              <a:rPr lang="en-GB" sz="1000" dirty="0"/>
              <a:t>. </a:t>
            </a:r>
            <a:r>
              <a:rPr lang="en-GB" sz="1000" dirty="0" err="1"/>
              <a:t>Goriely</a:t>
            </a:r>
            <a:r>
              <a:rPr lang="en-GB" sz="1000" dirty="0"/>
              <a:t>, N. </a:t>
            </a:r>
            <a:r>
              <a:rPr lang="en-GB" sz="1000" dirty="0" err="1"/>
              <a:t>Chamel</a:t>
            </a:r>
            <a:r>
              <a:rPr lang="en-GB" sz="1000" dirty="0"/>
              <a:t>, J.M. Pearson, Phys. Rev. C </a:t>
            </a:r>
            <a:r>
              <a:rPr lang="en-GB" sz="1000" b="1" dirty="0"/>
              <a:t>82</a:t>
            </a:r>
            <a:r>
              <a:rPr lang="en-GB" sz="1000" dirty="0"/>
              <a:t>, </a:t>
            </a:r>
            <a:r>
              <a:rPr lang="en-GB" sz="1000" dirty="0" smtClean="0"/>
              <a:t>035804, 2010.</a:t>
            </a:r>
            <a:endParaRPr lang="en-GB" sz="1000" dirty="0"/>
          </a:p>
          <a:p>
            <a:r>
              <a:rPr lang="en-GB" sz="1000" dirty="0" smtClean="0"/>
              <a:t>P. </a:t>
            </a:r>
            <a:r>
              <a:rPr lang="en-GB" sz="1000" dirty="0" err="1" smtClean="0"/>
              <a:t>Möller</a:t>
            </a:r>
            <a:r>
              <a:rPr lang="en-GB" sz="1000" dirty="0" smtClean="0"/>
              <a:t>, J. R. Nix, W. D. Myers, W. J. </a:t>
            </a:r>
            <a:r>
              <a:rPr lang="en-GB" sz="1000" dirty="0" err="1" smtClean="0"/>
              <a:t>Swiatecki</a:t>
            </a:r>
            <a:r>
              <a:rPr lang="en-GB" sz="1000" dirty="0" smtClean="0"/>
              <a:t>, </a:t>
            </a:r>
            <a:r>
              <a:rPr lang="en-GB" sz="1000" dirty="0"/>
              <a:t>ADNDT </a:t>
            </a:r>
            <a:r>
              <a:rPr lang="en-GB" sz="1000" b="1" dirty="0" smtClean="0"/>
              <a:t>59</a:t>
            </a:r>
            <a:r>
              <a:rPr lang="en-GB" sz="1000" dirty="0" smtClean="0"/>
              <a:t>, 185, 1995. </a:t>
            </a:r>
            <a:endParaRPr lang="en-GB" sz="1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28800"/>
            <a:ext cx="3338032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200" y="580072"/>
            <a:ext cx="905824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Direct impact:</a:t>
            </a:r>
          </a:p>
          <a:p>
            <a:r>
              <a:rPr lang="en-GB" dirty="0"/>
              <a:t>-</a:t>
            </a:r>
            <a:r>
              <a:rPr lang="en-GB" dirty="0" smtClean="0"/>
              <a:t> Important impact of the neutron separation energy </a:t>
            </a:r>
            <a:r>
              <a:rPr lang="en-GB" i="1" dirty="0" smtClean="0"/>
              <a:t>S</a:t>
            </a:r>
            <a:r>
              <a:rPr lang="en-GB" i="1" baseline="-25000" dirty="0" smtClean="0"/>
              <a:t>n</a:t>
            </a:r>
            <a:r>
              <a:rPr lang="en-GB" dirty="0" smtClean="0"/>
              <a:t> on the predicted r-process abundances.</a:t>
            </a:r>
          </a:p>
          <a:p>
            <a:r>
              <a:rPr lang="en-GB" dirty="0" smtClean="0"/>
              <a:t>- Irrespective of model, </a:t>
            </a:r>
            <a:r>
              <a:rPr lang="en-GB" baseline="30000" dirty="0" smtClean="0"/>
              <a:t>A&gt;130</a:t>
            </a:r>
            <a:r>
              <a:rPr lang="en-GB" dirty="0" smtClean="0"/>
              <a:t>Cd isotopes have among the largest impact. </a:t>
            </a:r>
          </a:p>
          <a:p>
            <a:r>
              <a:rPr lang="en-GB" dirty="0" smtClean="0"/>
              <a:t>- ≈0.5 MeV deviations found from AME values and extrapolations (analysis ongoing). 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962400" y="1828800"/>
            <a:ext cx="487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Indirect impact:</a:t>
            </a:r>
          </a:p>
          <a:p>
            <a:r>
              <a:rPr lang="en-GB" dirty="0" smtClean="0"/>
              <a:t>The one-neutron shell gap agrees with the picture of a fast reduction (quenching) for </a:t>
            </a:r>
            <a:r>
              <a:rPr lang="en-GB" i="1" dirty="0" smtClean="0"/>
              <a:t>Z</a:t>
            </a:r>
            <a:r>
              <a:rPr lang="en-GB" dirty="0" smtClean="0"/>
              <a:t> &lt; 50. </a:t>
            </a:r>
            <a:endParaRPr lang="en-GB" dirty="0"/>
          </a:p>
        </p:txBody>
      </p:sp>
      <p:sp>
        <p:nvSpPr>
          <p:cNvPr id="8" name="TextBox 17"/>
          <p:cNvSpPr txBox="1"/>
          <p:nvPr/>
        </p:nvSpPr>
        <p:spPr>
          <a:xfrm>
            <a:off x="9638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Results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954229" y="2837090"/>
            <a:ext cx="2402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PRELIMINARY</a:t>
            </a:r>
            <a:endParaRPr lang="en-GB" sz="24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458177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/>
              <a:t>IS534 – ISOLTRAP, Windmill and RILIS experiments </a:t>
            </a:r>
            <a:r>
              <a:rPr lang="en-GB" sz="2400" b="1" dirty="0"/>
              <a:t>studied </a:t>
            </a:r>
            <a:r>
              <a:rPr lang="en-GB" sz="2400" b="1" dirty="0" smtClean="0"/>
              <a:t>astatine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711200" y="822235"/>
            <a:ext cx="77123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Using the RILIS lasers to measure the hyperfine structure of astatine isotopes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Two different techniques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/>
              <a:t>Alpha spectroscopy using the Windmill setup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/>
              <a:t>Selective single ion counting using MR-</a:t>
            </a:r>
            <a:r>
              <a:rPr lang="en-GB" dirty="0" err="1" smtClean="0"/>
              <a:t>ToF</a:t>
            </a:r>
            <a:r>
              <a:rPr lang="en-GB" dirty="0" smtClean="0"/>
              <a:t> MS of the ISOLTRAP setup</a:t>
            </a:r>
            <a:endParaRPr lang="en-GB" dirty="0"/>
          </a:p>
        </p:txBody>
      </p:sp>
      <p:sp>
        <p:nvSpPr>
          <p:cNvPr id="21" name="Textfeld 20"/>
          <p:cNvSpPr txBox="1"/>
          <p:nvPr/>
        </p:nvSpPr>
        <p:spPr>
          <a:xfrm>
            <a:off x="5651500" y="5009130"/>
            <a:ext cx="3318168" cy="646331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Studied 21 isotopes in total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11 Isotopes with MR-</a:t>
            </a:r>
            <a:r>
              <a:rPr lang="en-GB" dirty="0" err="1" smtClean="0"/>
              <a:t>ToF</a:t>
            </a:r>
            <a:r>
              <a:rPr lang="en-GB" dirty="0" smtClean="0"/>
              <a:t> MS</a:t>
            </a:r>
          </a:p>
        </p:txBody>
      </p:sp>
      <p:pic>
        <p:nvPicPr>
          <p:cNvPr id="3" name="Bild 2" descr="207At_Scan2_plo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399" y="3987800"/>
            <a:ext cx="3772859" cy="2887443"/>
          </a:xfrm>
          <a:prstGeom prst="rect">
            <a:avLst/>
          </a:prstGeom>
        </p:spPr>
      </p:pic>
      <p:pic>
        <p:nvPicPr>
          <p:cNvPr id="5" name="Bild 4" descr="2014-12-12_MR-ToF_HFS_v1_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1845"/>
            <a:ext cx="9144000" cy="2931711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495300" y="4740582"/>
            <a:ext cx="14791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Gating on </a:t>
            </a:r>
          </a:p>
          <a:p>
            <a:r>
              <a:rPr lang="en-GB" sz="2400" b="1" baseline="30000" dirty="0" smtClean="0"/>
              <a:t>207</a:t>
            </a:r>
            <a:r>
              <a:rPr lang="en-GB" sz="2400" b="1" dirty="0" smtClean="0"/>
              <a:t>At peak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40836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7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de-DE" sz="2400" b="1" dirty="0"/>
              <a:t>Motivation </a:t>
            </a:r>
            <a:r>
              <a:rPr lang="de-DE" sz="2400" b="1" dirty="0" smtClean="0"/>
              <a:t>- rapid </a:t>
            </a:r>
            <a:r>
              <a:rPr lang="de-DE" sz="2400" b="1" dirty="0" err="1"/>
              <a:t>neutron</a:t>
            </a:r>
            <a:r>
              <a:rPr lang="de-DE" sz="2400" b="1" dirty="0"/>
              <a:t> </a:t>
            </a:r>
            <a:r>
              <a:rPr lang="de-DE" sz="2400" b="1" dirty="0" err="1"/>
              <a:t>capture</a:t>
            </a:r>
            <a:r>
              <a:rPr lang="de-DE" sz="2400" b="1" dirty="0"/>
              <a:t> </a:t>
            </a:r>
            <a:r>
              <a:rPr lang="de-DE" sz="2400" b="1" dirty="0" err="1"/>
              <a:t>process</a:t>
            </a:r>
            <a:r>
              <a:rPr lang="de-DE" sz="2400" b="1" dirty="0"/>
              <a:t> </a:t>
            </a:r>
            <a:endParaRPr lang="en-GB" sz="2400" b="1" dirty="0" smtClean="0"/>
          </a:p>
        </p:txBody>
      </p:sp>
      <p:pic>
        <p:nvPicPr>
          <p:cNvPr id="3" name="Bild 2" descr="2014-12-12_Overview_halflife_rp_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0765"/>
            <a:ext cx="9144000" cy="567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242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/>
              <a:t>IS534 – ISOLTRAP, Windmill and RILIS experiments </a:t>
            </a:r>
            <a:r>
              <a:rPr lang="en-GB" sz="2400" b="1" dirty="0"/>
              <a:t>studied </a:t>
            </a:r>
            <a:r>
              <a:rPr lang="en-GB" sz="2400" b="1" dirty="0" smtClean="0"/>
              <a:t>astatine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711200" y="822235"/>
            <a:ext cx="77123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Using the RILIS lasers to measure the hyperfine structure of astatine isotopes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Two different techniques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/>
              <a:t>Alpha spectroscopy using the Windmill setup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/>
              <a:t>Selective single ion counting using MR-</a:t>
            </a:r>
            <a:r>
              <a:rPr lang="en-GB" dirty="0" err="1" smtClean="0"/>
              <a:t>ToF</a:t>
            </a:r>
            <a:r>
              <a:rPr lang="en-GB" dirty="0" smtClean="0"/>
              <a:t> MS of the ISOLTRAP setup</a:t>
            </a:r>
            <a:endParaRPr lang="en-GB" dirty="0"/>
          </a:p>
        </p:txBody>
      </p:sp>
      <p:sp>
        <p:nvSpPr>
          <p:cNvPr id="21" name="Textfeld 20"/>
          <p:cNvSpPr txBox="1"/>
          <p:nvPr/>
        </p:nvSpPr>
        <p:spPr>
          <a:xfrm>
            <a:off x="5651500" y="5009130"/>
            <a:ext cx="3318168" cy="646331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Studied 21 isotopes in total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11 Isotopes with MR-</a:t>
            </a:r>
            <a:r>
              <a:rPr lang="en-GB" dirty="0" err="1" smtClean="0"/>
              <a:t>ToF</a:t>
            </a:r>
            <a:r>
              <a:rPr lang="en-GB" dirty="0" smtClean="0"/>
              <a:t> MS</a:t>
            </a:r>
          </a:p>
        </p:txBody>
      </p:sp>
      <p:pic>
        <p:nvPicPr>
          <p:cNvPr id="3" name="Bild 2" descr="207At_Scan2_plo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399" y="3987800"/>
            <a:ext cx="3772859" cy="2887443"/>
          </a:xfrm>
          <a:prstGeom prst="rect">
            <a:avLst/>
          </a:prstGeom>
        </p:spPr>
      </p:pic>
      <p:pic>
        <p:nvPicPr>
          <p:cNvPr id="5" name="Bild 4" descr="2014-12-12_MR-ToF_HFS_v1_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1845"/>
            <a:ext cx="9144000" cy="2931711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3500" y="5495379"/>
            <a:ext cx="9042400" cy="769441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FF0000"/>
                </a:solidFill>
              </a:rPr>
              <a:t>Hyperfine structure studies of At isotopes using in-source laser spectroscopy              					J.G. </a:t>
            </a:r>
            <a:r>
              <a:rPr lang="en-GB" sz="2200" b="1" dirty="0" err="1" smtClean="0">
                <a:solidFill>
                  <a:srgbClr val="FF0000"/>
                </a:solidFill>
              </a:rPr>
              <a:t>Cubiss</a:t>
            </a:r>
            <a:r>
              <a:rPr lang="en-GB" sz="2200" b="1" dirty="0" smtClean="0">
                <a:solidFill>
                  <a:srgbClr val="FF0000"/>
                </a:solidFill>
              </a:rPr>
              <a:t>  16.12.2014	  1:40 – 1:55PM</a:t>
            </a:r>
            <a:endParaRPr lang="en-GB" sz="2200" b="1" dirty="0">
              <a:solidFill>
                <a:srgbClr val="FF0000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95300" y="4740582"/>
            <a:ext cx="14791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Gating on </a:t>
            </a:r>
          </a:p>
          <a:p>
            <a:r>
              <a:rPr lang="en-GB" sz="2400" b="1" baseline="30000" dirty="0" smtClean="0"/>
              <a:t>207</a:t>
            </a:r>
            <a:r>
              <a:rPr lang="en-GB" sz="2400" b="1" dirty="0" smtClean="0"/>
              <a:t>At peak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470686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69" r="32913"/>
          <a:stretch/>
        </p:blipFill>
        <p:spPr>
          <a:xfrm>
            <a:off x="0" y="0"/>
            <a:ext cx="2521258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170642"/>
            <a:ext cx="4981936" cy="3858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73658" y="5002143"/>
            <a:ext cx="654654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- Computer </a:t>
            </a:r>
            <a:r>
              <a:rPr lang="en-GB" sz="1600" dirty="0"/>
              <a:t>cluster: 32 nodes x 16 cores each. </a:t>
            </a:r>
            <a:endParaRPr lang="en-GB" sz="1600" dirty="0" smtClean="0"/>
          </a:p>
          <a:p>
            <a:r>
              <a:rPr lang="en-GB" sz="1600" dirty="0" smtClean="0"/>
              <a:t> </a:t>
            </a:r>
          </a:p>
          <a:p>
            <a:r>
              <a:rPr lang="en-GB" sz="1600" dirty="0" smtClean="0"/>
              <a:t>- Mean-field calculations of odd mercury isotopes with neutron quasi-particle blocking using the HFODD code (≈ 1500 h of serial computation time reduced to less than 24 h using 10% of CPUs):</a:t>
            </a:r>
          </a:p>
          <a:p>
            <a:r>
              <a:rPr lang="en-GB" sz="1600" dirty="0" smtClean="0"/>
              <a:t> </a:t>
            </a:r>
          </a:p>
          <a:p>
            <a:endParaRPr lang="en-GB" sz="1600" dirty="0"/>
          </a:p>
        </p:txBody>
      </p:sp>
      <p:sp>
        <p:nvSpPr>
          <p:cNvPr id="2" name="Rectangle 1"/>
          <p:cNvSpPr/>
          <p:nvPr/>
        </p:nvSpPr>
        <p:spPr>
          <a:xfrm>
            <a:off x="2667000" y="645789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1000" dirty="0"/>
              <a:t>J. Dobaczewski </a:t>
            </a:r>
            <a:r>
              <a:rPr lang="en-GB" sz="1000" dirty="0"/>
              <a:t> </a:t>
            </a:r>
            <a:r>
              <a:rPr lang="pl-PL" sz="1000" dirty="0"/>
              <a:t>and J. Dudek</a:t>
            </a:r>
            <a:r>
              <a:rPr lang="en-GB" sz="1000" dirty="0"/>
              <a:t>, Comp. Phys. Commun. </a:t>
            </a:r>
            <a:r>
              <a:rPr lang="en-GB" sz="1000" b="1" dirty="0"/>
              <a:t>102</a:t>
            </a:r>
            <a:r>
              <a:rPr lang="en-GB" sz="1000" dirty="0"/>
              <a:t>, 183 (1997). </a:t>
            </a:r>
          </a:p>
          <a:p>
            <a:r>
              <a:rPr lang="en-GB" sz="1000" dirty="0"/>
              <a:t>N. Schunck</a:t>
            </a:r>
            <a:r>
              <a:rPr lang="ro-RO" sz="1000" dirty="0"/>
              <a:t> </a:t>
            </a:r>
            <a:r>
              <a:rPr lang="ro-RO" sz="1000" i="1" dirty="0"/>
              <a:t>et al.</a:t>
            </a:r>
            <a:r>
              <a:rPr lang="ro-RO" sz="1000" dirty="0"/>
              <a:t>, </a:t>
            </a:r>
            <a:r>
              <a:rPr lang="fr-FR" sz="1000" dirty="0"/>
              <a:t>Comp. Phys. Commun. </a:t>
            </a:r>
            <a:r>
              <a:rPr lang="fr-FR" sz="1000" b="1" dirty="0"/>
              <a:t>183</a:t>
            </a:r>
            <a:r>
              <a:rPr lang="fr-FR" sz="1000" dirty="0"/>
              <a:t>, 166 (2012).</a:t>
            </a:r>
            <a:endParaRPr lang="ro-RO" sz="1000" dirty="0"/>
          </a:p>
        </p:txBody>
      </p:sp>
      <p:graphicFrame>
        <p:nvGraphicFramePr>
          <p:cNvPr id="8" name="Object 8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0999988"/>
              </p:ext>
            </p:extLst>
          </p:nvPr>
        </p:nvGraphicFramePr>
        <p:xfrm>
          <a:off x="2819400" y="555948"/>
          <a:ext cx="6038850" cy="6152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9" name="Formel" r:id="rId6" imgW="5397500" imgH="508000" progId="Equation.3">
                  <p:embed/>
                </p:oleObj>
              </mc:Choice>
              <mc:Fallback>
                <p:oleObj name="Formel" r:id="rId6" imgW="5397500" imgH="508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555948"/>
                        <a:ext cx="6038850" cy="6152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17"/>
          <p:cNvSpPr txBox="1"/>
          <p:nvPr/>
        </p:nvSpPr>
        <p:spPr>
          <a:xfrm>
            <a:off x="9638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New computational capabilities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818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117" y="2827100"/>
            <a:ext cx="3160883" cy="2219800"/>
          </a:xfrm>
          <a:prstGeom prst="rect">
            <a:avLst/>
          </a:prstGeom>
        </p:spPr>
      </p:pic>
      <p:sp>
        <p:nvSpPr>
          <p:cNvPr id="34" name="Rechteck 33"/>
          <p:cNvSpPr/>
          <p:nvPr/>
        </p:nvSpPr>
        <p:spPr>
          <a:xfrm>
            <a:off x="230312" y="813876"/>
            <a:ext cx="6106988" cy="4639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 smtClean="0"/>
              <a:t>Maintained the whole vertical ISOLTRAP beam line in 2013</a:t>
            </a: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 smtClean="0"/>
              <a:t>Ready on time for the beam time period 2014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 smtClean="0"/>
              <a:t>Successful cadmium run in August</a:t>
            </a: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 smtClean="0"/>
              <a:t>Found deviation from literature and AME values which will have an impact on the r-process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 smtClean="0"/>
              <a:t>Additional successful measurement campaigns on astatine, chromium, strontium and rubidium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 smtClean="0"/>
              <a:t>Installation of second hand PC cluster for nuclear physics calculations                   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dirty="0" smtClean="0"/>
              <a:t>	</a:t>
            </a:r>
          </a:p>
        </p:txBody>
      </p:sp>
      <p:sp>
        <p:nvSpPr>
          <p:cNvPr id="3120" name="TextBox 3119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GB" sz="2400" b="1" dirty="0" smtClean="0"/>
              <a:t>Summary</a:t>
            </a:r>
          </a:p>
        </p:txBody>
      </p:sp>
      <p:sp>
        <p:nvSpPr>
          <p:cNvPr id="20" name="Foliennummernplatzhalter 19"/>
          <p:cNvSpPr>
            <a:spLocks noGrp="1"/>
          </p:cNvSpPr>
          <p:nvPr>
            <p:ph type="sldNum" sz="quarter" idx="12"/>
          </p:nvPr>
        </p:nvSpPr>
        <p:spPr>
          <a:xfrm>
            <a:off x="6974904" y="6520259"/>
            <a:ext cx="2133600" cy="365125"/>
          </a:xfrm>
        </p:spPr>
        <p:txBody>
          <a:bodyPr/>
          <a:lstStyle/>
          <a:p>
            <a:fld id="{DB68B9DE-D478-442D-9ADD-BA420D16065F}" type="slidenum">
              <a:rPr lang="de-DE" smtClean="0"/>
              <a:pPr/>
              <a:t>22</a:t>
            </a:fld>
            <a:endParaRPr lang="de-DE"/>
          </a:p>
        </p:txBody>
      </p:sp>
      <p:pic>
        <p:nvPicPr>
          <p:cNvPr id="11" name="Bild 10" descr="2014-12-10_zoom_D2n_rp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870" y="5046900"/>
            <a:ext cx="4362050" cy="1473359"/>
          </a:xfrm>
          <a:prstGeom prst="rect">
            <a:avLst/>
          </a:prstGeom>
        </p:spPr>
      </p:pic>
      <p:pic>
        <p:nvPicPr>
          <p:cNvPr id="12" name="Bild 11" descr="Cdrun102_p_laser_onoff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938" y="661476"/>
            <a:ext cx="2815849" cy="2165624"/>
          </a:xfrm>
          <a:prstGeom prst="rect">
            <a:avLst/>
          </a:prstGeom>
        </p:spPr>
      </p:pic>
      <p:pic>
        <p:nvPicPr>
          <p:cNvPr id="13" name="Bild 12" descr="2014-11-07_MR-ToF_HFS_v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046900"/>
            <a:ext cx="4166643" cy="1335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358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G:\Experiments\ISOLTRAP\Photos\Logos\BMBF\BMBF_CMYK_Gef_L_e.e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60055" y="2788766"/>
            <a:ext cx="2583945" cy="1980587"/>
          </a:xfrm>
          <a:prstGeom prst="rect">
            <a:avLst/>
          </a:prstGeom>
          <a:noFill/>
        </p:spPr>
      </p:pic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Myriad Web" pitchFamily="34" charset="0"/>
              </a:rPr>
              <a:t>Thanks to…</a:t>
            </a:r>
          </a:p>
        </p:txBody>
      </p:sp>
      <p:pic>
        <p:nvPicPr>
          <p:cNvPr id="21512" name="Picture 16"/>
          <p:cNvPicPr>
            <a:picLocks noChangeAspect="1" noChangeArrowheads="1"/>
          </p:cNvPicPr>
          <p:nvPr/>
        </p:nvPicPr>
        <p:blipFill>
          <a:blip r:embed="rId4" cstate="print"/>
          <a:srcRect l="749" t="22565" r="81543" b="68983"/>
          <a:stretch>
            <a:fillRect/>
          </a:stretch>
        </p:blipFill>
        <p:spPr bwMode="auto">
          <a:xfrm>
            <a:off x="1111259" y="3569449"/>
            <a:ext cx="1293703" cy="36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Bild 2" descr="SignetFarbeneu"/>
          <p:cNvPicPr>
            <a:picLocks noChangeAspect="1" noChangeArrowheads="1"/>
          </p:cNvPicPr>
          <p:nvPr/>
        </p:nvPicPr>
        <p:blipFill>
          <a:blip r:embed="rId5" cstate="print"/>
          <a:srcRect r="16096"/>
          <a:stretch>
            <a:fillRect/>
          </a:stretch>
        </p:blipFill>
        <p:spPr bwMode="auto">
          <a:xfrm>
            <a:off x="162703" y="474953"/>
            <a:ext cx="2357021" cy="700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6" descr="E:\Robert\ISOLDE workshop\GSI_log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1541" y="1785094"/>
            <a:ext cx="1638183" cy="504056"/>
          </a:xfrm>
          <a:prstGeom prst="rect">
            <a:avLst/>
          </a:prstGeom>
          <a:noFill/>
        </p:spPr>
      </p:pic>
      <p:pic>
        <p:nvPicPr>
          <p:cNvPr id="20" name="Picture 12" descr="G:\Experiments\ISOLTRAP\Photos\Logos\Paris\Paris_su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23959" y="2432085"/>
            <a:ext cx="1346531" cy="437538"/>
          </a:xfrm>
          <a:prstGeom prst="rect">
            <a:avLst/>
          </a:prstGeom>
          <a:noFill/>
        </p:spPr>
      </p:pic>
      <p:sp>
        <p:nvSpPr>
          <p:cNvPr id="21514" name="Text Box 18"/>
          <p:cNvSpPr txBox="1">
            <a:spLocks noChangeArrowheads="1"/>
          </p:cNvSpPr>
          <p:nvPr/>
        </p:nvSpPr>
        <p:spPr bwMode="auto">
          <a:xfrm>
            <a:off x="2566045" y="701357"/>
            <a:ext cx="7118523" cy="4955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M. </a:t>
            </a:r>
            <a:r>
              <a:rPr lang="en-US" sz="1200" dirty="0" err="1" smtClean="0"/>
              <a:t>Rosenbusch</a:t>
            </a:r>
            <a:r>
              <a:rPr lang="en-US" sz="1200" dirty="0" smtClean="0"/>
              <a:t>, R.N. Wolf, L. </a:t>
            </a:r>
            <a:r>
              <a:rPr lang="en-US" sz="1200" dirty="0" err="1" smtClean="0"/>
              <a:t>Schweikhard</a:t>
            </a:r>
            <a:r>
              <a:rPr lang="en-US" sz="1200" dirty="0" smtClean="0"/>
              <a:t>, Stefan </a:t>
            </a:r>
            <a:r>
              <a:rPr lang="en-US" sz="1200" dirty="0" err="1" smtClean="0"/>
              <a:t>Kemnitz</a:t>
            </a:r>
            <a:endParaRPr lang="en-US" sz="1200" u="sng" dirty="0" smtClean="0"/>
          </a:p>
          <a:p>
            <a:endParaRPr lang="en-US" sz="1200" dirty="0" smtClean="0"/>
          </a:p>
          <a:p>
            <a:endParaRPr lang="en-US" sz="1200" dirty="0"/>
          </a:p>
          <a:p>
            <a:r>
              <a:rPr lang="en-US" sz="1200" dirty="0" smtClean="0"/>
              <a:t>P. </a:t>
            </a:r>
            <a:r>
              <a:rPr lang="en-US" sz="1200" dirty="0" err="1" smtClean="0"/>
              <a:t>Ascher</a:t>
            </a:r>
            <a:r>
              <a:rPr lang="en-US" sz="1200" dirty="0" smtClean="0"/>
              <a:t>, D. </a:t>
            </a:r>
            <a:r>
              <a:rPr lang="en-US" sz="1200" dirty="0" err="1" smtClean="0"/>
              <a:t>Atanasov</a:t>
            </a:r>
            <a:r>
              <a:rPr lang="en-US" sz="1200" dirty="0" smtClean="0"/>
              <a:t>, Ch. </a:t>
            </a:r>
            <a:r>
              <a:rPr lang="en-US" sz="1200" dirty="0" err="1" smtClean="0"/>
              <a:t>Böhm</a:t>
            </a:r>
            <a:r>
              <a:rPr lang="en-US" sz="1200" dirty="0" smtClean="0"/>
              <a:t>, Ch. </a:t>
            </a:r>
            <a:r>
              <a:rPr lang="en-US" sz="1200" dirty="0" err="1" smtClean="0"/>
              <a:t>Borgmann</a:t>
            </a:r>
            <a:r>
              <a:rPr lang="en-US" sz="1200" dirty="0" smtClean="0"/>
              <a:t>, R. B. </a:t>
            </a:r>
            <a:r>
              <a:rPr lang="en-US" sz="1200" dirty="0" err="1" smtClean="0"/>
              <a:t>Cakirli</a:t>
            </a:r>
            <a:r>
              <a:rPr lang="en-US" sz="1200" dirty="0" smtClean="0"/>
              <a:t>,</a:t>
            </a:r>
          </a:p>
          <a:p>
            <a:r>
              <a:rPr lang="en-US" sz="1200" dirty="0" smtClean="0"/>
              <a:t>S. </a:t>
            </a:r>
            <a:r>
              <a:rPr lang="en-US" sz="1200" dirty="0" err="1" smtClean="0"/>
              <a:t>Eliseev</a:t>
            </a:r>
            <a:r>
              <a:rPr lang="en-US" sz="1200" dirty="0" smtClean="0"/>
              <a:t>, T. </a:t>
            </a:r>
            <a:r>
              <a:rPr lang="en-US" sz="1200" dirty="0" err="1" smtClean="0"/>
              <a:t>Eronen</a:t>
            </a:r>
            <a:r>
              <a:rPr lang="en-US" sz="1200" dirty="0"/>
              <a:t>, S. George, </a:t>
            </a:r>
            <a:r>
              <a:rPr lang="en-US" sz="1200" dirty="0" smtClean="0"/>
              <a:t>D. </a:t>
            </a:r>
            <a:r>
              <a:rPr lang="en-US" sz="1200" dirty="0" err="1" smtClean="0"/>
              <a:t>Kissler</a:t>
            </a:r>
            <a:r>
              <a:rPr lang="en-US" sz="1200" dirty="0" smtClean="0"/>
              <a:t>, S. </a:t>
            </a:r>
            <a:r>
              <a:rPr lang="en-US" sz="1200" dirty="0" err="1" smtClean="0"/>
              <a:t>Naimi</a:t>
            </a:r>
            <a:r>
              <a:rPr lang="en-US" sz="1200" dirty="0" smtClean="0"/>
              <a:t>, K. </a:t>
            </a:r>
            <a:r>
              <a:rPr lang="en-US" sz="1200" dirty="0" err="1" smtClean="0"/>
              <a:t>Blaum</a:t>
            </a:r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D. Beck, F. </a:t>
            </a:r>
            <a:r>
              <a:rPr lang="en-US" sz="1200" dirty="0" err="1" smtClean="0"/>
              <a:t>Herfurth</a:t>
            </a:r>
            <a:r>
              <a:rPr lang="en-US" sz="1200" dirty="0" smtClean="0"/>
              <a:t>, A. </a:t>
            </a:r>
            <a:r>
              <a:rPr lang="en-US" sz="1200" dirty="0" err="1" smtClean="0"/>
              <a:t>Herlert</a:t>
            </a:r>
            <a:r>
              <a:rPr lang="en-US" sz="1200" dirty="0" smtClean="0"/>
              <a:t>, E. </a:t>
            </a:r>
            <a:r>
              <a:rPr lang="en-US" sz="1200" dirty="0" err="1" smtClean="0"/>
              <a:t>Minaya</a:t>
            </a:r>
            <a:r>
              <a:rPr lang="en-US" sz="1200" dirty="0" smtClean="0"/>
              <a:t>-Ramirez, D. </a:t>
            </a:r>
            <a:r>
              <a:rPr lang="en-US" sz="1200" dirty="0" err="1" smtClean="0"/>
              <a:t>Neidherr</a:t>
            </a:r>
            <a:r>
              <a:rPr lang="en-US" sz="1200" dirty="0" smtClean="0"/>
              <a:t>, Y. Litvinov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G. Audi, V. </a:t>
            </a:r>
            <a:r>
              <a:rPr lang="en-US" sz="1200" dirty="0" err="1" smtClean="0"/>
              <a:t>Manea</a:t>
            </a:r>
            <a:r>
              <a:rPr lang="en-US" sz="1200" dirty="0" smtClean="0"/>
              <a:t>, M. Wang, D. </a:t>
            </a:r>
            <a:r>
              <a:rPr lang="en-US" sz="1200" dirty="0" err="1" smtClean="0"/>
              <a:t>Lunney</a:t>
            </a:r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M. </a:t>
            </a:r>
            <a:r>
              <a:rPr lang="en-US" sz="1200" dirty="0" err="1" smtClean="0"/>
              <a:t>Kowalska</a:t>
            </a:r>
            <a:r>
              <a:rPr lang="en-US" sz="1200" dirty="0" smtClean="0"/>
              <a:t>, S. </a:t>
            </a:r>
            <a:r>
              <a:rPr lang="en-US" sz="1200" dirty="0" err="1" smtClean="0"/>
              <a:t>Kreim</a:t>
            </a:r>
            <a:r>
              <a:rPr lang="en-US" sz="1200" dirty="0" smtClean="0"/>
              <a:t>, </a:t>
            </a:r>
            <a:endParaRPr lang="en-US" sz="1200" dirty="0"/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J. </a:t>
            </a:r>
            <a:r>
              <a:rPr lang="en-US" sz="1200" dirty="0" err="1" smtClean="0"/>
              <a:t>Stanja</a:t>
            </a:r>
            <a:r>
              <a:rPr lang="en-US" sz="1200" dirty="0" smtClean="0"/>
              <a:t>, </a:t>
            </a:r>
            <a:r>
              <a:rPr lang="de-DE" sz="1200" dirty="0"/>
              <a:t>A. Welker</a:t>
            </a:r>
            <a:r>
              <a:rPr lang="de-DE" sz="1200" dirty="0">
                <a:solidFill>
                  <a:prstClr val="black"/>
                </a:solidFill>
              </a:rPr>
              <a:t>, </a:t>
            </a:r>
            <a:r>
              <a:rPr lang="en-US" sz="1200" dirty="0" smtClean="0"/>
              <a:t>K. </a:t>
            </a:r>
            <a:r>
              <a:rPr lang="en-US" sz="1200" dirty="0" err="1" smtClean="0"/>
              <a:t>Zuber</a:t>
            </a:r>
            <a:endParaRPr lang="en-US" sz="1200" dirty="0" smtClean="0"/>
          </a:p>
          <a:p>
            <a:endParaRPr lang="de-DE" sz="1200" dirty="0" smtClean="0"/>
          </a:p>
          <a:p>
            <a:endParaRPr lang="de-DE" sz="1200" dirty="0" smtClean="0"/>
          </a:p>
          <a:p>
            <a:r>
              <a:rPr lang="de-DE" sz="1200" dirty="0" smtClean="0"/>
              <a:t>N</a:t>
            </a:r>
            <a:r>
              <a:rPr lang="de-DE" sz="1200" dirty="0"/>
              <a:t>. </a:t>
            </a:r>
            <a:r>
              <a:rPr lang="de-DE" sz="1200" dirty="0" err="1"/>
              <a:t>Althubiti</a:t>
            </a:r>
            <a:r>
              <a:rPr lang="de-DE" sz="1200" dirty="0">
                <a:solidFill>
                  <a:prstClr val="black"/>
                </a:solidFill>
              </a:rPr>
              <a:t>, T. </a:t>
            </a:r>
            <a:r>
              <a:rPr lang="de-DE" sz="1200" dirty="0" err="1">
                <a:solidFill>
                  <a:prstClr val="black"/>
                </a:solidFill>
              </a:rPr>
              <a:t>Cocolios</a:t>
            </a:r>
            <a:r>
              <a:rPr lang="de-DE" sz="1200" dirty="0">
                <a:solidFill>
                  <a:prstClr val="black"/>
                </a:solidFill>
              </a:rPr>
              <a:t> </a:t>
            </a:r>
            <a:endParaRPr lang="en-US" sz="1200" dirty="0" smtClean="0"/>
          </a:p>
          <a:p>
            <a:endParaRPr lang="en-US" sz="1200" dirty="0"/>
          </a:p>
          <a:p>
            <a:endParaRPr lang="en-US" sz="1200" dirty="0" smtClean="0"/>
          </a:p>
          <a:p>
            <a:r>
              <a:rPr lang="en-US" sz="1200" dirty="0" smtClean="0"/>
              <a:t>M. </a:t>
            </a:r>
            <a:r>
              <a:rPr lang="en-US" sz="1200" dirty="0" err="1" smtClean="0"/>
              <a:t>Breitenfeldt</a:t>
            </a:r>
            <a:endParaRPr lang="en-US" sz="1200" dirty="0"/>
          </a:p>
          <a:p>
            <a:endParaRPr lang="en-US" sz="2400" dirty="0" smtClean="0"/>
          </a:p>
          <a:p>
            <a:endParaRPr lang="en-US" sz="1600" dirty="0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0223" y="3014772"/>
            <a:ext cx="1800000" cy="391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feld 28"/>
          <p:cNvSpPr txBox="1"/>
          <p:nvPr/>
        </p:nvSpPr>
        <p:spPr>
          <a:xfrm>
            <a:off x="6420858" y="5642047"/>
            <a:ext cx="2517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</a:t>
            </a:r>
            <a:r>
              <a:rPr lang="en-US" sz="1600" dirty="0" smtClean="0"/>
              <a:t>isoltrap.web.cern.ch</a:t>
            </a:r>
            <a:endParaRPr lang="en-US" dirty="0"/>
          </a:p>
        </p:txBody>
      </p:sp>
      <p:sp>
        <p:nvSpPr>
          <p:cNvPr id="30" name="Textfeld 29"/>
          <p:cNvSpPr txBox="1"/>
          <p:nvPr/>
        </p:nvSpPr>
        <p:spPr>
          <a:xfrm>
            <a:off x="6422209" y="5934435"/>
            <a:ext cx="27217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wienholtz@uni-greifswald.de</a:t>
            </a:r>
            <a:endParaRPr lang="en-US" sz="1600" dirty="0"/>
          </a:p>
        </p:txBody>
      </p:sp>
      <p:sp>
        <p:nvSpPr>
          <p:cNvPr id="33" name="Textfeld 32"/>
          <p:cNvSpPr txBox="1"/>
          <p:nvPr/>
        </p:nvSpPr>
        <p:spPr>
          <a:xfrm>
            <a:off x="4046569" y="3815246"/>
            <a:ext cx="3203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Myriad Web" pitchFamily="34" charset="0"/>
              </a:rPr>
              <a:t>Thank you </a:t>
            </a:r>
          </a:p>
          <a:p>
            <a:pPr algn="ctr"/>
            <a:r>
              <a:rPr lang="en-US" sz="2800" b="1" dirty="0" smtClean="0">
                <a:latin typeface="Myriad Web" pitchFamily="34" charset="0"/>
              </a:rPr>
              <a:t>for your attention!</a:t>
            </a:r>
            <a:endParaRPr lang="en-US" sz="2800" b="1" dirty="0">
              <a:latin typeface="Myriad Web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410984" y="4012902"/>
            <a:ext cx="14927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Grants </a:t>
            </a:r>
            <a:r>
              <a:rPr lang="de-DE" b="1" dirty="0" err="1" smtClean="0"/>
              <a:t>No</a:t>
            </a:r>
            <a:r>
              <a:rPr lang="de-DE" b="1" dirty="0" smtClean="0"/>
              <a:t>.:</a:t>
            </a:r>
          </a:p>
          <a:p>
            <a:r>
              <a:rPr lang="de-DE" b="1" dirty="0" smtClean="0"/>
              <a:t>05P12HGCI1</a:t>
            </a:r>
          </a:p>
          <a:p>
            <a:r>
              <a:rPr lang="de-DE" b="1" dirty="0" smtClean="0"/>
              <a:t>05P12HGFNE </a:t>
            </a:r>
            <a:endParaRPr lang="en-US" b="1" dirty="0"/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9DE-D478-442D-9ADD-BA420D16065F}" type="slidenum">
              <a:rPr lang="de-DE" smtClean="0"/>
              <a:pPr/>
              <a:t>23</a:t>
            </a:fld>
            <a:endParaRPr lang="de-DE" dirty="0"/>
          </a:p>
        </p:txBody>
      </p:sp>
      <p:grpSp>
        <p:nvGrpSpPr>
          <p:cNvPr id="24" name="Gruppierung 23"/>
          <p:cNvGrpSpPr/>
          <p:nvPr/>
        </p:nvGrpSpPr>
        <p:grpSpPr>
          <a:xfrm>
            <a:off x="25401" y="1203542"/>
            <a:ext cx="2483767" cy="576063"/>
            <a:chOff x="179512" y="1440436"/>
            <a:chExt cx="2908623" cy="709731"/>
          </a:xfrm>
        </p:grpSpPr>
        <p:pic>
          <p:nvPicPr>
            <p:cNvPr id="26" name="Picture 8" descr="G:\Experiments\ISOLTRAP\Photos\Logos\MPI\MPIK-Logo-Text-_gruen_klein_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174924" y="1460716"/>
              <a:ext cx="1207534" cy="672140"/>
            </a:xfrm>
            <a:prstGeom prst="rect">
              <a:avLst/>
            </a:prstGeom>
            <a:noFill/>
          </p:spPr>
        </p:pic>
        <p:pic>
          <p:nvPicPr>
            <p:cNvPr id="27" name="Picture 9" descr="G:\Experiments\ISOLTRAP\Photos\Logos\MPI\MPG-Logo-_gruen_-mittel_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79512" y="1440436"/>
              <a:ext cx="864095" cy="692420"/>
            </a:xfrm>
            <a:prstGeom prst="rect">
              <a:avLst/>
            </a:prstGeom>
            <a:noFill/>
          </p:spPr>
        </p:pic>
        <p:pic>
          <p:nvPicPr>
            <p:cNvPr id="32" name="Picture 218" descr="C:\Users\FrankW\Desktop\ECTI\Poster\logos\Istanbul_University_logo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8854" y="1478536"/>
              <a:ext cx="669281" cy="6716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70628" y="295088"/>
            <a:ext cx="1616172" cy="1162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1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36" y="2365350"/>
            <a:ext cx="891616" cy="529673"/>
          </a:xfrm>
          <a:prstGeom prst="rect">
            <a:avLst/>
          </a:prstGeom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744" y="4012902"/>
            <a:ext cx="1293421" cy="557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Bild 1" descr="LogoOutline-Blue-04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036" y="4600557"/>
            <a:ext cx="619068" cy="619068"/>
          </a:xfrm>
          <a:prstGeom prst="rect">
            <a:avLst/>
          </a:prstGeom>
        </p:spPr>
      </p:pic>
      <p:pic>
        <p:nvPicPr>
          <p:cNvPr id="38" name="Picture 2" descr="C:\Users\Robert\Documents\DPG_Dresden\figures\unilogo.png"/>
          <p:cNvPicPr>
            <a:picLocks noChangeAspect="1" noChangeArrowheads="1"/>
          </p:cNvPicPr>
          <p:nvPr/>
        </p:nvPicPr>
        <p:blipFill rotWithShape="1"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54" r="17191"/>
          <a:stretch/>
        </p:blipFill>
        <p:spPr bwMode="auto">
          <a:xfrm>
            <a:off x="1852456" y="4596489"/>
            <a:ext cx="575709" cy="600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Bild 2" descr="rilis_logo.pdf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327273"/>
            <a:ext cx="1846321" cy="1384740"/>
          </a:xfrm>
          <a:prstGeom prst="rect">
            <a:avLst/>
          </a:prstGeom>
        </p:spPr>
      </p:pic>
      <p:pic>
        <p:nvPicPr>
          <p:cNvPr id="4" name="Bild 3" descr="logo_windmill.pdf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865" y="5151627"/>
            <a:ext cx="1435100" cy="1521701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4046569" y="5656559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Our summer students: </a:t>
            </a:r>
          </a:p>
          <a:p>
            <a:r>
              <a:rPr lang="en-GB" sz="1200" dirty="0" smtClean="0"/>
              <a:t>Ian Murray, </a:t>
            </a:r>
            <a:r>
              <a:rPr lang="en-GB" sz="1200" dirty="0" err="1" smtClean="0"/>
              <a:t>Mariya</a:t>
            </a:r>
            <a:r>
              <a:rPr lang="en-GB" sz="1200" dirty="0" smtClean="0"/>
              <a:t> </a:t>
            </a:r>
            <a:r>
              <a:rPr lang="en-GB" sz="1200" dirty="0" err="1" smtClean="0"/>
              <a:t>Trichkova</a:t>
            </a:r>
            <a:r>
              <a:rPr lang="en-GB" sz="1200" dirty="0" smtClean="0"/>
              <a:t> </a:t>
            </a:r>
          </a:p>
        </p:txBody>
      </p:sp>
      <p:pic>
        <p:nvPicPr>
          <p:cNvPr id="36" name="Bild 35" descr="LogoOutline-Blue-04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088" y="2895023"/>
            <a:ext cx="515080" cy="51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900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2014-12-12_zoom_D2n_rp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7692"/>
            <a:ext cx="9144000" cy="3402284"/>
          </a:xfrm>
          <a:prstGeom prst="rect">
            <a:avLst/>
          </a:prstGeom>
        </p:spPr>
      </p:pic>
      <p:pic>
        <p:nvPicPr>
          <p:cNvPr id="4" name="Bild 3" descr="2014-12-12_relative_Abundance_vs_A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8" y="3660232"/>
            <a:ext cx="4036624" cy="3089307"/>
          </a:xfrm>
          <a:prstGeom prst="rect">
            <a:avLst/>
          </a:prstGeom>
        </p:spPr>
      </p:pic>
      <p:sp>
        <p:nvSpPr>
          <p:cNvPr id="6" name="TextBox 17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 b="1" dirty="0"/>
              <a:t>Motivation - rapid </a:t>
            </a:r>
            <a:r>
              <a:rPr lang="de-DE" sz="2400" b="1" dirty="0" err="1"/>
              <a:t>neutron</a:t>
            </a:r>
            <a:r>
              <a:rPr lang="de-DE" sz="2400" b="1" dirty="0"/>
              <a:t> </a:t>
            </a:r>
            <a:r>
              <a:rPr lang="de-DE" sz="2400" b="1" dirty="0" err="1"/>
              <a:t>capture</a:t>
            </a:r>
            <a:r>
              <a:rPr lang="de-DE" sz="2400" b="1" dirty="0"/>
              <a:t> </a:t>
            </a:r>
            <a:r>
              <a:rPr lang="de-DE" sz="2400" b="1" dirty="0" err="1"/>
              <a:t>process</a:t>
            </a:r>
            <a:r>
              <a:rPr lang="de-DE" sz="2400" b="1" dirty="0"/>
              <a:t> </a:t>
            </a:r>
            <a:endParaRPr lang="en-GB" sz="2400" b="1" dirty="0"/>
          </a:p>
        </p:txBody>
      </p:sp>
      <p:sp>
        <p:nvSpPr>
          <p:cNvPr id="7" name="Rectangle 26"/>
          <p:cNvSpPr/>
          <p:nvPr/>
        </p:nvSpPr>
        <p:spPr>
          <a:xfrm>
            <a:off x="-76200" y="6611779"/>
            <a:ext cx="9220200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950" dirty="0" smtClean="0"/>
              <a:t>1: M. Hannawald et al., PRC 62, 054301 (2000); 2: I. Dillmann et al., PRL 16, 162503-1 (2003); 3. D.T. </a:t>
            </a:r>
            <a:r>
              <a:rPr lang="nb-NO" sz="950" dirty="0" err="1" smtClean="0"/>
              <a:t>Yordanov</a:t>
            </a:r>
            <a:r>
              <a:rPr lang="nb-NO" sz="950" dirty="0" smtClean="0"/>
              <a:t> et al., PRL 110, 192501 (</a:t>
            </a:r>
            <a:r>
              <a:rPr lang="nb-NO" sz="950" dirty="0"/>
              <a:t>2013)</a:t>
            </a:r>
            <a:r>
              <a:rPr lang="nb-NO" sz="950" dirty="0" smtClean="0"/>
              <a:t>; M</a:t>
            </a:r>
            <a:r>
              <a:rPr lang="nb-NO" sz="950" dirty="0"/>
              <a:t>. Wang et al., </a:t>
            </a:r>
            <a:r>
              <a:rPr lang="nb-NO" sz="950" dirty="0" smtClean="0"/>
              <a:t>CPC  </a:t>
            </a:r>
            <a:r>
              <a:rPr lang="nb-NO" sz="950" b="1" dirty="0" smtClean="0"/>
              <a:t>36</a:t>
            </a:r>
            <a:r>
              <a:rPr lang="nb-NO" sz="950" dirty="0" smtClean="0"/>
              <a:t> </a:t>
            </a:r>
            <a:r>
              <a:rPr lang="nb-NO" sz="950" dirty="0"/>
              <a:t>1603 (2012); </a:t>
            </a:r>
            <a:endParaRPr lang="de-DE" sz="950" dirty="0"/>
          </a:p>
          <a:p>
            <a:endParaRPr lang="nb-NO" sz="950" dirty="0" smtClean="0"/>
          </a:p>
        </p:txBody>
      </p:sp>
      <p:sp>
        <p:nvSpPr>
          <p:cNvPr id="8" name="Textfeld 7"/>
          <p:cNvSpPr txBox="1"/>
          <p:nvPr/>
        </p:nvSpPr>
        <p:spPr>
          <a:xfrm>
            <a:off x="3996267" y="4692649"/>
            <a:ext cx="51477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1400" dirty="0" smtClean="0"/>
              <a:t>Half </a:t>
            </a:r>
            <a:r>
              <a:rPr lang="en-US" sz="1400" dirty="0"/>
              <a:t>lives, spins and electromagnetic </a:t>
            </a:r>
            <a:r>
              <a:rPr lang="en-US" sz="1400" dirty="0" smtClean="0"/>
              <a:t>moments of cadmium </a:t>
            </a:r>
            <a:r>
              <a:rPr lang="en-US" sz="1400" dirty="0"/>
              <a:t>studied at </a:t>
            </a:r>
            <a:r>
              <a:rPr lang="en-US" sz="1400" dirty="0" smtClean="0"/>
              <a:t>ISOLDE</a:t>
            </a:r>
            <a:r>
              <a:rPr lang="en-US" sz="1400" baseline="30000" dirty="0" smtClean="0"/>
              <a:t>1,2,3</a:t>
            </a:r>
            <a:endParaRPr lang="en-US" sz="1400" dirty="0" smtClean="0"/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/>
              <a:t>Mass of the “waiting point” nuclide </a:t>
            </a:r>
            <a:r>
              <a:rPr lang="en-US" sz="1400" baseline="30000" dirty="0" smtClean="0"/>
              <a:t>130</a:t>
            </a:r>
            <a:r>
              <a:rPr lang="en-US" sz="1400" dirty="0" smtClean="0"/>
              <a:t>Cd only indirectly determined through β- decay</a:t>
            </a:r>
            <a:r>
              <a:rPr lang="en-US" sz="1400" baseline="30000" dirty="0" smtClean="0"/>
              <a:t>2</a:t>
            </a:r>
          </a:p>
        </p:txBody>
      </p:sp>
      <p:graphicFrame>
        <p:nvGraphicFramePr>
          <p:cNvPr id="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3364975"/>
              </p:ext>
            </p:extLst>
          </p:nvPr>
        </p:nvGraphicFramePr>
        <p:xfrm>
          <a:off x="3137380" y="492951"/>
          <a:ext cx="282575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" name="Formel" r:id="rId5" imgW="1955800" imgH="215900" progId="Equation.3">
                  <p:embed/>
                </p:oleObj>
              </mc:Choice>
              <mc:Fallback>
                <p:oleObj name="Formel" r:id="rId5" imgW="19558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7380" y="492951"/>
                        <a:ext cx="2825750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al 1"/>
          <p:cNvSpPr/>
          <p:nvPr/>
        </p:nvSpPr>
        <p:spPr>
          <a:xfrm>
            <a:off x="5334480" y="2171700"/>
            <a:ext cx="1257300" cy="626534"/>
          </a:xfrm>
          <a:prstGeom prst="ellipse">
            <a:avLst/>
          </a:prstGeom>
          <a:noFill/>
          <a:ln w="508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Oval 12"/>
          <p:cNvSpPr/>
          <p:nvPr/>
        </p:nvSpPr>
        <p:spPr>
          <a:xfrm>
            <a:off x="1897014" y="5168391"/>
            <a:ext cx="805970" cy="1130300"/>
          </a:xfrm>
          <a:prstGeom prst="ellipse">
            <a:avLst/>
          </a:prstGeom>
          <a:noFill/>
          <a:ln w="508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178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de-DE" sz="2400" b="1" dirty="0" smtClean="0"/>
              <a:t>ISOLDE – Isotope Separator On-Line (</a:t>
            </a:r>
            <a:r>
              <a:rPr lang="de-DE" sz="2400" b="1" dirty="0" err="1" smtClean="0"/>
              <a:t>DEvice</a:t>
            </a:r>
            <a:r>
              <a:rPr lang="de-DE" sz="2400" b="1" dirty="0" smtClean="0"/>
              <a:t>) / CERN</a:t>
            </a:r>
            <a:endParaRPr lang="en-GB" sz="2400" b="1" dirty="0" smtClean="0"/>
          </a:p>
        </p:txBody>
      </p:sp>
      <p:sp>
        <p:nvSpPr>
          <p:cNvPr id="24" name="Foliennummernplatzhalt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9DE-D478-442D-9ADD-BA420D16065F}" type="slidenum">
              <a:rPr lang="de-DE" smtClean="0"/>
              <a:pPr/>
              <a:t>4</a:t>
            </a:fld>
            <a:endParaRPr lang="de-DE"/>
          </a:p>
        </p:txBody>
      </p:sp>
      <p:grpSp>
        <p:nvGrpSpPr>
          <p:cNvPr id="5" name="Gruppierung 4"/>
          <p:cNvGrpSpPr/>
          <p:nvPr/>
        </p:nvGrpSpPr>
        <p:grpSpPr>
          <a:xfrm>
            <a:off x="431983" y="1542823"/>
            <a:ext cx="8254817" cy="4679452"/>
            <a:chOff x="-108520" y="692696"/>
            <a:chExt cx="8254817" cy="4679452"/>
          </a:xfrm>
        </p:grpSpPr>
        <p:pic>
          <p:nvPicPr>
            <p:cNvPr id="2" name="Bild 1" descr="isolde cut 2 medicis off_1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8520" y="692696"/>
              <a:ext cx="8254817" cy="4679452"/>
            </a:xfrm>
            <a:prstGeom prst="rect">
              <a:avLst/>
            </a:prstGeom>
          </p:spPr>
        </p:pic>
        <p:cxnSp>
          <p:nvCxnSpPr>
            <p:cNvPr id="6" name="Gerade Verbindung mit Pfeil 5"/>
            <p:cNvCxnSpPr/>
            <p:nvPr/>
          </p:nvCxnSpPr>
          <p:spPr>
            <a:xfrm rot="483730" flipH="1" flipV="1">
              <a:off x="6570828" y="4048559"/>
              <a:ext cx="792088" cy="50405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Textfeld 6"/>
            <p:cNvSpPr txBox="1"/>
            <p:nvPr/>
          </p:nvSpPr>
          <p:spPr>
            <a:xfrm rot="2498596">
              <a:off x="6712966" y="4004144"/>
              <a:ext cx="840520" cy="761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proton</a:t>
              </a:r>
            </a:p>
            <a:p>
              <a:pPr algn="r">
                <a:lnSpc>
                  <a:spcPct val="150000"/>
                </a:lnSpc>
              </a:pPr>
              <a:r>
                <a:rPr lang="en-US" dirty="0" smtClean="0"/>
                <a:t>beam</a:t>
              </a:r>
              <a:endParaRPr lang="en-US" dirty="0"/>
            </a:p>
          </p:txBody>
        </p:sp>
        <p:sp>
          <p:nvSpPr>
            <p:cNvPr id="23" name="Ellipse 22"/>
            <p:cNvSpPr/>
            <p:nvPr/>
          </p:nvSpPr>
          <p:spPr>
            <a:xfrm>
              <a:off x="1995051" y="2644932"/>
              <a:ext cx="648072" cy="64807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Gerade Verbindung mit Pfeil 26"/>
            <p:cNvCxnSpPr>
              <a:stCxn id="29" idx="3"/>
              <a:endCxn id="23" idx="3"/>
            </p:cNvCxnSpPr>
            <p:nvPr/>
          </p:nvCxnSpPr>
          <p:spPr>
            <a:xfrm flipV="1">
              <a:off x="1619074" y="3198096"/>
              <a:ext cx="470885" cy="24571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feld 28"/>
            <p:cNvSpPr txBox="1"/>
            <p:nvPr/>
          </p:nvSpPr>
          <p:spPr>
            <a:xfrm>
              <a:off x="251520" y="3212976"/>
              <a:ext cx="1367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ISOLTRAP</a:t>
              </a:r>
              <a:endParaRPr lang="en-US" sz="2400" dirty="0"/>
            </a:p>
          </p:txBody>
        </p:sp>
      </p:grpSp>
      <p:pic>
        <p:nvPicPr>
          <p:cNvPr id="4" name="Bild 3" descr="2014-12_10_Laser_beam.pdf"/>
          <p:cNvPicPr>
            <a:picLocks noChangeAspect="1"/>
          </p:cNvPicPr>
          <p:nvPr/>
        </p:nvPicPr>
        <p:blipFill>
          <a:blip r:embed="rId4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061" y="719851"/>
            <a:ext cx="299100" cy="2776640"/>
          </a:xfrm>
          <a:prstGeom prst="rect">
            <a:avLst/>
          </a:prstGeom>
        </p:spPr>
      </p:pic>
      <p:sp>
        <p:nvSpPr>
          <p:cNvPr id="30" name="Textfeld 29"/>
          <p:cNvSpPr txBox="1"/>
          <p:nvPr/>
        </p:nvSpPr>
        <p:spPr>
          <a:xfrm>
            <a:off x="5859344" y="875123"/>
            <a:ext cx="28267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RILIS CERN ionization </a:t>
            </a:r>
            <a:endParaRPr lang="en-US" sz="2400" dirty="0" smtClean="0"/>
          </a:p>
          <a:p>
            <a:r>
              <a:rPr lang="en-US" sz="2400" dirty="0" smtClean="0"/>
              <a:t>of Cadmium</a:t>
            </a:r>
            <a:endParaRPr lang="en-US" sz="2400" dirty="0"/>
          </a:p>
        </p:txBody>
      </p:sp>
      <p:cxnSp>
        <p:nvCxnSpPr>
          <p:cNvPr id="13" name="Gerade Verbindung mit Pfeil 12"/>
          <p:cNvCxnSpPr>
            <a:stCxn id="14" idx="3"/>
          </p:cNvCxnSpPr>
          <p:nvPr/>
        </p:nvCxnSpPr>
        <p:spPr>
          <a:xfrm flipV="1">
            <a:off x="2996930" y="3810000"/>
            <a:ext cx="1973003" cy="1266465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2311977" y="4845632"/>
            <a:ext cx="68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28928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/>
              <a:t>ISOLTRAP overview</a:t>
            </a:r>
          </a:p>
        </p:txBody>
      </p:sp>
      <p:sp>
        <p:nvSpPr>
          <p:cNvPr id="24" name="Foliennummernplatzhalt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9DE-D478-442D-9ADD-BA420D16065F}" type="slidenum">
              <a:rPr lang="en-GB" smtClean="0"/>
              <a:pPr/>
              <a:t>5</a:t>
            </a:fld>
            <a:endParaRPr lang="en-GB"/>
          </a:p>
        </p:txBody>
      </p:sp>
      <p:grpSp>
        <p:nvGrpSpPr>
          <p:cNvPr id="2" name="Gruppieren 11"/>
          <p:cNvGrpSpPr>
            <a:grpSpLocks noChangeAspect="1"/>
          </p:cNvGrpSpPr>
          <p:nvPr/>
        </p:nvGrpSpPr>
        <p:grpSpPr>
          <a:xfrm>
            <a:off x="1169243" y="805297"/>
            <a:ext cx="6931149" cy="5466268"/>
            <a:chOff x="2428875" y="1157436"/>
            <a:chExt cx="6715125" cy="5295900"/>
          </a:xfrm>
        </p:grpSpPr>
        <p:pic>
          <p:nvPicPr>
            <p:cNvPr id="845830" name="Picture 6" descr="E:\PhD\Bilder\Figures\ISOLTRAP_photo_05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28875" y="1157436"/>
              <a:ext cx="6715125" cy="5295900"/>
            </a:xfrm>
            <a:prstGeom prst="rect">
              <a:avLst/>
            </a:prstGeom>
            <a:noFill/>
          </p:spPr>
        </p:pic>
        <p:sp>
          <p:nvSpPr>
            <p:cNvPr id="14" name="Textfeld 13"/>
            <p:cNvSpPr txBox="1"/>
            <p:nvPr/>
          </p:nvSpPr>
          <p:spPr>
            <a:xfrm>
              <a:off x="7797817" y="1455167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smtClean="0">
                  <a:solidFill>
                    <a:srgbClr val="FFFF00"/>
                  </a:solidFill>
                </a:rPr>
                <a:t>1987</a:t>
              </a:r>
              <a:endParaRPr lang="en-GB" sz="2400" b="1">
                <a:solidFill>
                  <a:srgbClr val="FFFF00"/>
                </a:solidFill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7884368" y="5703639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smtClean="0">
                  <a:solidFill>
                    <a:srgbClr val="FFFF00"/>
                  </a:solidFill>
                </a:rPr>
                <a:t>1994</a:t>
              </a:r>
              <a:endParaRPr lang="en-GB" sz="2400" b="1">
                <a:solidFill>
                  <a:srgbClr val="FFFF00"/>
                </a:solidFill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3765369" y="5229200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smtClean="0">
                  <a:solidFill>
                    <a:srgbClr val="FFFF00"/>
                  </a:solidFill>
                </a:rPr>
                <a:t>1999</a:t>
              </a:r>
              <a:endParaRPr lang="en-GB" sz="2400" b="1">
                <a:solidFill>
                  <a:srgbClr val="FFFF00"/>
                </a:solidFill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3765369" y="1700808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smtClean="0">
                  <a:solidFill>
                    <a:srgbClr val="FFFF00"/>
                  </a:solidFill>
                </a:rPr>
                <a:t>2010</a:t>
              </a:r>
              <a:endParaRPr lang="en-GB" sz="2400" b="1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3422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/>
              <a:t>ISOLTRAP overview</a:t>
            </a:r>
          </a:p>
        </p:txBody>
      </p:sp>
      <p:sp>
        <p:nvSpPr>
          <p:cNvPr id="24" name="Foliennummernplatzhalt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9DE-D478-442D-9ADD-BA420D16065F}" type="slidenum">
              <a:rPr lang="en-GB" smtClean="0"/>
              <a:pPr/>
              <a:t>6</a:t>
            </a:fld>
            <a:endParaRPr lang="en-GB"/>
          </a:p>
        </p:txBody>
      </p:sp>
      <p:grpSp>
        <p:nvGrpSpPr>
          <p:cNvPr id="2" name="Gruppieren 11"/>
          <p:cNvGrpSpPr>
            <a:grpSpLocks noChangeAspect="1"/>
          </p:cNvGrpSpPr>
          <p:nvPr/>
        </p:nvGrpSpPr>
        <p:grpSpPr>
          <a:xfrm>
            <a:off x="1169243" y="805297"/>
            <a:ext cx="6931149" cy="5466268"/>
            <a:chOff x="2428875" y="1157436"/>
            <a:chExt cx="6715125" cy="5295900"/>
          </a:xfrm>
        </p:grpSpPr>
        <p:pic>
          <p:nvPicPr>
            <p:cNvPr id="845830" name="Picture 6" descr="E:\PhD\Bilder\Figures\ISOLTRAP_photo_05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28875" y="1157436"/>
              <a:ext cx="6715125" cy="5295900"/>
            </a:xfrm>
            <a:prstGeom prst="rect">
              <a:avLst/>
            </a:prstGeom>
            <a:noFill/>
          </p:spPr>
        </p:pic>
        <p:sp>
          <p:nvSpPr>
            <p:cNvPr id="14" name="Textfeld 13"/>
            <p:cNvSpPr txBox="1"/>
            <p:nvPr/>
          </p:nvSpPr>
          <p:spPr>
            <a:xfrm>
              <a:off x="7797817" y="1455167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smtClean="0">
                  <a:solidFill>
                    <a:srgbClr val="FFFF00"/>
                  </a:solidFill>
                </a:rPr>
                <a:t>1987</a:t>
              </a:r>
              <a:endParaRPr lang="en-GB" sz="2400" b="1">
                <a:solidFill>
                  <a:srgbClr val="FFFF00"/>
                </a:solidFill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7884368" y="5703639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smtClean="0">
                  <a:solidFill>
                    <a:srgbClr val="FFFF00"/>
                  </a:solidFill>
                </a:rPr>
                <a:t>1994</a:t>
              </a:r>
              <a:endParaRPr lang="en-GB" sz="2400" b="1">
                <a:solidFill>
                  <a:srgbClr val="FFFF00"/>
                </a:solidFill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3765369" y="5229200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smtClean="0">
                  <a:solidFill>
                    <a:srgbClr val="FFFF00"/>
                  </a:solidFill>
                </a:rPr>
                <a:t>1999</a:t>
              </a:r>
              <a:endParaRPr lang="en-GB" sz="2400" b="1">
                <a:solidFill>
                  <a:srgbClr val="FFFF00"/>
                </a:solidFill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3765369" y="1700808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smtClean="0">
                  <a:solidFill>
                    <a:srgbClr val="FFFF00"/>
                  </a:solidFill>
                </a:rPr>
                <a:t>2010</a:t>
              </a:r>
              <a:endParaRPr lang="en-GB" sz="2400" b="1">
                <a:solidFill>
                  <a:srgbClr val="FFFF00"/>
                </a:solidFill>
              </a:endParaRPr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63500" y="5698579"/>
            <a:ext cx="9042400" cy="800219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FF0000"/>
                </a:solidFill>
              </a:rPr>
              <a:t>ISOLDE 1985-1987: In </a:t>
            </a:r>
            <a:r>
              <a:rPr lang="de-DE" sz="2400" b="1" dirty="0" err="1">
                <a:solidFill>
                  <a:srgbClr val="FF0000"/>
                </a:solidFill>
              </a:rPr>
              <a:t>the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shadow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of</a:t>
            </a:r>
            <a:r>
              <a:rPr lang="de-DE" sz="2400" b="1" dirty="0">
                <a:solidFill>
                  <a:srgbClr val="FF0000"/>
                </a:solidFill>
              </a:rPr>
              <a:t> LEP </a:t>
            </a:r>
            <a:r>
              <a:rPr lang="de-DE" sz="2400" b="1" dirty="0" err="1">
                <a:solidFill>
                  <a:srgbClr val="FF0000"/>
                </a:solidFill>
              </a:rPr>
              <a:t>construction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endParaRPr lang="de-DE" sz="2400" dirty="0">
              <a:solidFill>
                <a:srgbClr val="FF0000"/>
              </a:solidFill>
            </a:endParaRPr>
          </a:p>
          <a:p>
            <a:pPr algn="ctr"/>
            <a:r>
              <a:rPr lang="en-GB" sz="2200" b="1" dirty="0" smtClean="0">
                <a:solidFill>
                  <a:srgbClr val="FF0000"/>
                </a:solidFill>
              </a:rPr>
              <a:t>					H.J. Kluge 16.12.2014	  9:45 – 10:05AM</a:t>
            </a:r>
            <a:endParaRPr lang="en-GB" sz="2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47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0"/>
            <a:ext cx="5143500" cy="6858000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1979712" y="462290"/>
            <a:ext cx="5299047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rgbClr val="0000FF"/>
                </a:solidFill>
              </a:rPr>
              <a:t>In the middle of last year…</a:t>
            </a:r>
          </a:p>
          <a:p>
            <a:r>
              <a:rPr lang="en-GB" sz="3600" b="1" dirty="0" smtClean="0">
                <a:solidFill>
                  <a:srgbClr val="0000FF"/>
                </a:solidFill>
              </a:rPr>
              <a:t>Where are the magnets?</a:t>
            </a:r>
            <a:endParaRPr lang="en-GB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307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0" y="220990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0000FF"/>
                </a:solidFill>
              </a:rPr>
              <a:t>Successful </a:t>
            </a:r>
            <a:r>
              <a:rPr lang="en-GB" sz="3600" b="1" dirty="0">
                <a:solidFill>
                  <a:srgbClr val="0000FF"/>
                </a:solidFill>
              </a:rPr>
              <a:t>c</a:t>
            </a:r>
            <a:r>
              <a:rPr lang="en-GB" sz="3600" b="1" dirty="0" smtClean="0">
                <a:solidFill>
                  <a:srgbClr val="0000FF"/>
                </a:solidFill>
              </a:rPr>
              <a:t>admium beam time IS574 in August 2014</a:t>
            </a:r>
            <a:endParaRPr lang="en-GB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019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UT_90cut_3.png"/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6710" y="1072198"/>
            <a:ext cx="5852160" cy="3291840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87438" y="233363"/>
            <a:ext cx="6589712" cy="809625"/>
          </a:xfrm>
        </p:spPr>
        <p:txBody>
          <a:bodyPr/>
          <a:lstStyle/>
          <a:p>
            <a:pPr eaLnBrk="1" hangingPunct="1">
              <a:defRPr/>
            </a:pPr>
            <a:r>
              <a:rPr lang="de-DE" sz="4000" dirty="0" smtClean="0">
                <a:solidFill>
                  <a:srgbClr val="00827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230561" y="1367733"/>
            <a:ext cx="3777711" cy="2376271"/>
            <a:chOff x="3779265" y="329907"/>
            <a:chExt cx="5479411" cy="3446681"/>
          </a:xfrm>
        </p:grpSpPr>
        <p:pic>
          <p:nvPicPr>
            <p:cNvPr id="17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62010" y="798646"/>
              <a:ext cx="3779465" cy="2495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4079252" y="329907"/>
              <a:ext cx="2364298" cy="937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FF00"/>
                  </a:solidFill>
                </a:rPr>
                <a:t>Axial motion </a:t>
              </a:r>
              <a:r>
                <a:rPr lang="el-GR" b="1" dirty="0">
                  <a:solidFill>
                    <a:srgbClr val="00FF00"/>
                  </a:solidFill>
                  <a:latin typeface="Times New Roman" charset="0"/>
                  <a:cs typeface="Times New Roman" charset="0"/>
                </a:rPr>
                <a:t>ν</a:t>
              </a:r>
              <a:r>
                <a:rPr lang="de-DE" b="1" baseline="-25000" dirty="0" err="1">
                  <a:solidFill>
                    <a:srgbClr val="00FF00"/>
                  </a:solidFill>
                  <a:latin typeface="Tahoma" charset="0"/>
                  <a:cs typeface="Arial" charset="0"/>
                </a:rPr>
                <a:t>z</a:t>
              </a:r>
              <a:endParaRPr lang="en-US" b="1" dirty="0">
                <a:solidFill>
                  <a:srgbClr val="00FF00"/>
                </a:solidFill>
                <a:latin typeface="Tahoma" charset="0"/>
                <a:cs typeface="Arial" charset="0"/>
              </a:endParaRPr>
            </a:p>
            <a:p>
              <a:endParaRPr lang="en-US" b="1" dirty="0">
                <a:solidFill>
                  <a:srgbClr val="00FF8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624274" y="329907"/>
              <a:ext cx="1634402" cy="17410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Modified</a:t>
              </a:r>
            </a:p>
            <a:p>
              <a:r>
                <a:rPr lang="en-US" b="1" dirty="0">
                  <a:solidFill>
                    <a:srgbClr val="FF0000"/>
                  </a:solidFill>
                </a:rPr>
                <a:t>c</a:t>
              </a:r>
              <a:r>
                <a:rPr lang="en-US" b="1" dirty="0" smtClean="0">
                  <a:solidFill>
                    <a:srgbClr val="FF0000"/>
                  </a:solidFill>
                </a:rPr>
                <a:t>yclotron</a:t>
              </a:r>
            </a:p>
            <a:p>
              <a:r>
                <a:rPr lang="en-US" b="1" dirty="0">
                  <a:solidFill>
                    <a:srgbClr val="FF0000"/>
                  </a:solidFill>
                </a:rPr>
                <a:t>m</a:t>
              </a:r>
              <a:r>
                <a:rPr lang="en-US" b="1" dirty="0" smtClean="0">
                  <a:solidFill>
                    <a:srgbClr val="FF0000"/>
                  </a:solidFill>
                </a:rPr>
                <a:t>otion </a:t>
              </a:r>
              <a:r>
                <a:rPr lang="el-GR" b="1" dirty="0">
                  <a:solidFill>
                    <a:srgbClr val="FF0000"/>
                  </a:solidFill>
                  <a:latin typeface="Times New Roman" charset="0"/>
                  <a:cs typeface="Times New Roman" charset="0"/>
                </a:rPr>
                <a:t>ν</a:t>
              </a:r>
              <a:r>
                <a:rPr lang="de-DE" b="1" baseline="-25000" dirty="0">
                  <a:solidFill>
                    <a:srgbClr val="FF0000"/>
                  </a:solidFill>
                  <a:cs typeface="Arial" charset="0"/>
                </a:rPr>
                <a:t>+</a:t>
              </a:r>
              <a:endParaRPr lang="en-US" b="1" dirty="0">
                <a:solidFill>
                  <a:srgbClr val="FF0000"/>
                </a:solidFill>
                <a:cs typeface="Arial" charset="0"/>
              </a:endParaRPr>
            </a:p>
            <a:p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779265" y="2392696"/>
              <a:ext cx="1827475" cy="13838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3366FF"/>
                  </a:solidFill>
                </a:rPr>
                <a:t>Magnetron</a:t>
              </a:r>
            </a:p>
            <a:p>
              <a:r>
                <a:rPr lang="en-US" b="1" dirty="0">
                  <a:solidFill>
                    <a:srgbClr val="3366FF"/>
                  </a:solidFill>
                </a:rPr>
                <a:t>m</a:t>
              </a:r>
              <a:r>
                <a:rPr lang="en-US" b="1" dirty="0" smtClean="0">
                  <a:solidFill>
                    <a:srgbClr val="3366FF"/>
                  </a:solidFill>
                </a:rPr>
                <a:t>otion </a:t>
              </a:r>
              <a:r>
                <a:rPr lang="el-GR" sz="2000" b="1" dirty="0">
                  <a:solidFill>
                    <a:srgbClr val="3366FF"/>
                  </a:solidFill>
                  <a:latin typeface="Times New Roman" charset="0"/>
                  <a:cs typeface="Times New Roman" charset="0"/>
                </a:rPr>
                <a:t>ν</a:t>
              </a:r>
              <a:r>
                <a:rPr lang="de-DE" sz="2000" b="1" baseline="-25000" dirty="0">
                  <a:solidFill>
                    <a:srgbClr val="3366FF"/>
                  </a:solidFill>
                  <a:cs typeface="Arial" charset="0"/>
                </a:rPr>
                <a:t>-</a:t>
              </a:r>
              <a:endParaRPr lang="en-US" sz="2000" b="1" dirty="0">
                <a:solidFill>
                  <a:srgbClr val="3366FF"/>
                </a:solidFill>
                <a:cs typeface="Arial" charset="0"/>
              </a:endParaRPr>
            </a:p>
            <a:p>
              <a:endParaRPr lang="en-US" b="1" dirty="0">
                <a:solidFill>
                  <a:srgbClr val="0070C0"/>
                </a:solidFill>
              </a:endParaRPr>
            </a:p>
          </p:txBody>
        </p:sp>
      </p:grpSp>
      <p:graphicFrame>
        <p:nvGraphicFramePr>
          <p:cNvPr id="36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0114817"/>
              </p:ext>
            </p:extLst>
          </p:nvPr>
        </p:nvGraphicFramePr>
        <p:xfrm>
          <a:off x="334039" y="5502584"/>
          <a:ext cx="2351446" cy="77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97" name="Formel" r:id="rId6" imgW="698500" imgH="228600" progId="Equation.3">
                  <p:embed/>
                </p:oleObj>
              </mc:Choice>
              <mc:Fallback>
                <p:oleObj name="Formel" r:id="rId6" imgW="6985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039" y="5502584"/>
                        <a:ext cx="2351446" cy="77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3629942"/>
              </p:ext>
            </p:extLst>
          </p:nvPr>
        </p:nvGraphicFramePr>
        <p:xfrm>
          <a:off x="480089" y="4457172"/>
          <a:ext cx="1530350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98" name="Formel" r:id="rId8" imgW="876300" imgH="393700" progId="Equation.3">
                  <p:embed/>
                </p:oleObj>
              </mc:Choice>
              <mc:Fallback>
                <p:oleObj name="Formel" r:id="rId8" imgW="8763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89" y="4457172"/>
                        <a:ext cx="1530350" cy="692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 Box 52"/>
          <p:cNvSpPr txBox="1">
            <a:spLocks noChangeArrowheads="1"/>
          </p:cNvSpPr>
          <p:nvPr/>
        </p:nvSpPr>
        <p:spPr bwMode="auto">
          <a:xfrm>
            <a:off x="-16326" y="6583363"/>
            <a:ext cx="858283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i-FI" sz="1000" dirty="0">
                <a:latin typeface="+mj-lt"/>
                <a:cs typeface="Calibri"/>
              </a:rPr>
              <a:t>Brown &amp; </a:t>
            </a:r>
            <a:r>
              <a:rPr lang="fi-FI" sz="1000" dirty="0" err="1">
                <a:latin typeface="+mj-lt"/>
                <a:cs typeface="Calibri"/>
              </a:rPr>
              <a:t>Gabrielse</a:t>
            </a:r>
            <a:r>
              <a:rPr lang="fi-FI" sz="1000" dirty="0">
                <a:latin typeface="+mj-lt"/>
                <a:cs typeface="Calibri"/>
              </a:rPr>
              <a:t>, </a:t>
            </a:r>
            <a:r>
              <a:rPr lang="fi-FI" sz="1000" dirty="0" err="1">
                <a:latin typeface="+mj-lt"/>
                <a:cs typeface="Calibri"/>
              </a:rPr>
              <a:t>Rev</a:t>
            </a:r>
            <a:r>
              <a:rPr lang="fi-FI" sz="1000" dirty="0">
                <a:latin typeface="+mj-lt"/>
                <a:cs typeface="Calibri"/>
              </a:rPr>
              <a:t>. </a:t>
            </a:r>
            <a:r>
              <a:rPr lang="fi-FI" sz="1000" dirty="0" err="1">
                <a:latin typeface="+mj-lt"/>
                <a:cs typeface="Calibri"/>
              </a:rPr>
              <a:t>Mod</a:t>
            </a:r>
            <a:r>
              <a:rPr lang="fi-FI" sz="1000" dirty="0">
                <a:latin typeface="+mj-lt"/>
                <a:cs typeface="Calibri"/>
              </a:rPr>
              <a:t>. </a:t>
            </a:r>
            <a:r>
              <a:rPr lang="fi-FI" sz="1000" dirty="0" err="1">
                <a:latin typeface="+mj-lt"/>
                <a:cs typeface="Calibri"/>
              </a:rPr>
              <a:t>Phys</a:t>
            </a:r>
            <a:r>
              <a:rPr lang="fi-FI" sz="1000" dirty="0">
                <a:latin typeface="+mj-lt"/>
                <a:cs typeface="Calibri"/>
              </a:rPr>
              <a:t>. 58, 233 (1986</a:t>
            </a:r>
            <a:r>
              <a:rPr lang="fi-FI" sz="1000" dirty="0" smtClean="0">
                <a:latin typeface="+mj-lt"/>
                <a:cs typeface="Calibri"/>
              </a:rPr>
              <a:t>); </a:t>
            </a:r>
            <a:r>
              <a:rPr lang="en-US" sz="1000" dirty="0" err="1">
                <a:latin typeface="+mj-lt"/>
              </a:rPr>
              <a:t>Gräff</a:t>
            </a:r>
            <a:r>
              <a:rPr lang="en-US" sz="1000" dirty="0">
                <a:latin typeface="+mj-lt"/>
              </a:rPr>
              <a:t> </a:t>
            </a:r>
            <a:r>
              <a:rPr lang="en-US" sz="1000" i="1" dirty="0">
                <a:latin typeface="+mj-lt"/>
              </a:rPr>
              <a:t>et al.</a:t>
            </a:r>
            <a:r>
              <a:rPr lang="en-US" sz="1000" dirty="0">
                <a:latin typeface="+mj-lt"/>
              </a:rPr>
              <a:t>, Z. </a:t>
            </a:r>
            <a:r>
              <a:rPr lang="en-US" sz="1000" dirty="0" err="1">
                <a:latin typeface="+mj-lt"/>
              </a:rPr>
              <a:t>Physik</a:t>
            </a:r>
            <a:r>
              <a:rPr lang="en-US" sz="1000" dirty="0">
                <a:latin typeface="+mj-lt"/>
              </a:rPr>
              <a:t> A -- Atoms and Nuclei 297, 35 (1980</a:t>
            </a:r>
            <a:r>
              <a:rPr lang="en-US" sz="1000" dirty="0" smtClean="0">
                <a:latin typeface="+mj-lt"/>
              </a:rPr>
              <a:t>)</a:t>
            </a:r>
            <a:r>
              <a:rPr lang="fr-FR" sz="1000" dirty="0" smtClean="0">
                <a:latin typeface="+mj-lt"/>
              </a:rPr>
              <a:t>; S. George et al., </a:t>
            </a:r>
            <a:r>
              <a:rPr lang="hu-HU" sz="1000" dirty="0" smtClean="0">
                <a:latin typeface="+mj-lt"/>
              </a:rPr>
              <a:t>Phys</a:t>
            </a:r>
            <a:r>
              <a:rPr lang="hu-HU" sz="1000" dirty="0">
                <a:latin typeface="+mj-lt"/>
              </a:rPr>
              <a:t>. Rev. Lett. 98, 162501 (2007)</a:t>
            </a:r>
            <a:endParaRPr lang="en-US" sz="1000" dirty="0">
              <a:latin typeface="+mj-lt"/>
            </a:endParaRPr>
          </a:p>
          <a:p>
            <a:endParaRPr lang="de-DE" sz="1000" dirty="0">
              <a:latin typeface="+mj-lt"/>
              <a:cs typeface="Calibri"/>
            </a:endParaRPr>
          </a:p>
        </p:txBody>
      </p:sp>
      <p:sp>
        <p:nvSpPr>
          <p:cNvPr id="39" name="TextBox 17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GB" sz="2400" b="1" dirty="0" smtClean="0"/>
              <a:t>ISOLTRAP overview: the Penning-trap / </a:t>
            </a:r>
            <a:r>
              <a:rPr lang="en-GB" sz="2400" b="1" dirty="0" err="1" smtClean="0"/>
              <a:t>ToF</a:t>
            </a:r>
            <a:r>
              <a:rPr lang="en-GB" sz="2400" b="1" dirty="0" smtClean="0"/>
              <a:t> ICR</a:t>
            </a:r>
          </a:p>
        </p:txBody>
      </p:sp>
      <p:graphicFrame>
        <p:nvGraphicFramePr>
          <p:cNvPr id="40" name="Object 8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0260807"/>
              </p:ext>
            </p:extLst>
          </p:nvPr>
        </p:nvGraphicFramePr>
        <p:xfrm>
          <a:off x="2679147" y="4534550"/>
          <a:ext cx="3030544" cy="12295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99" name="Formel" r:id="rId10" imgW="1219200" imgH="457200" progId="Equation.3">
                  <p:embed/>
                </p:oleObj>
              </mc:Choice>
              <mc:Fallback>
                <p:oleObj name="Formel" r:id="rId10" imgW="12192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9147" y="4534550"/>
                        <a:ext cx="3030544" cy="12295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88"/>
          <p:cNvSpPr>
            <a:spLocks noChangeArrowheads="1"/>
          </p:cNvSpPr>
          <p:nvPr/>
        </p:nvSpPr>
        <p:spPr bwMode="auto">
          <a:xfrm>
            <a:off x="2727760" y="4054881"/>
            <a:ext cx="3192180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r>
              <a:rPr lang="en-US" sz="2000" dirty="0">
                <a:latin typeface="+mj-lt"/>
                <a:cs typeface="Times New Roman" charset="0"/>
              </a:rPr>
              <a:t>R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charset="0"/>
              </a:rPr>
              <a:t>adial </a:t>
            </a:r>
            <a:r>
              <a:rPr lang="en-US" sz="2000" dirty="0">
                <a:solidFill>
                  <a:schemeClr val="tx1"/>
                </a:solidFill>
                <a:latin typeface="+mj-lt"/>
                <a:cs typeface="Times New Roman" charset="0"/>
              </a:rPr>
              <a:t>frequencies:</a:t>
            </a:r>
            <a:endParaRPr lang="ru-RU" sz="2000" dirty="0">
              <a:solidFill>
                <a:schemeClr val="tx1"/>
              </a:solidFill>
              <a:latin typeface="+mj-lt"/>
              <a:cs typeface="Times New Roman" charset="0"/>
            </a:endParaRPr>
          </a:p>
        </p:txBody>
      </p:sp>
      <p:cxnSp>
        <p:nvCxnSpPr>
          <p:cNvPr id="4" name="Gerade Verbindung mit Pfeil 3"/>
          <p:cNvCxnSpPr/>
          <p:nvPr/>
        </p:nvCxnSpPr>
        <p:spPr>
          <a:xfrm flipV="1">
            <a:off x="884230" y="942777"/>
            <a:ext cx="0" cy="342126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 flipV="1">
            <a:off x="1125133" y="942777"/>
            <a:ext cx="0" cy="342126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/>
          <p:nvPr/>
        </p:nvCxnSpPr>
        <p:spPr>
          <a:xfrm flipV="1">
            <a:off x="1366036" y="942777"/>
            <a:ext cx="0" cy="342126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/>
          <p:nvPr/>
        </p:nvCxnSpPr>
        <p:spPr>
          <a:xfrm flipV="1">
            <a:off x="1606939" y="942777"/>
            <a:ext cx="0" cy="342126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7911146"/>
              </p:ext>
            </p:extLst>
          </p:nvPr>
        </p:nvGraphicFramePr>
        <p:xfrm>
          <a:off x="1166813" y="577850"/>
          <a:ext cx="266700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00" name="Formel" r:id="rId12" imgW="152400" imgH="203200" progId="Equation.3">
                  <p:embed/>
                </p:oleObj>
              </mc:Choice>
              <mc:Fallback>
                <p:oleObj name="Formel" r:id="rId12" imgW="1524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6813" y="577850"/>
                        <a:ext cx="266700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Bild 2" descr="133Cs_123.pdf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" b="-6"/>
          <a:stretch/>
        </p:blipFill>
        <p:spPr>
          <a:xfrm>
            <a:off x="5905652" y="826564"/>
            <a:ext cx="3240000" cy="2546615"/>
          </a:xfrm>
          <a:prstGeom prst="rect">
            <a:avLst/>
          </a:prstGeom>
        </p:spPr>
      </p:pic>
      <p:pic>
        <p:nvPicPr>
          <p:cNvPr id="7" name="Bild 6" descr="133Cs_118.pd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000" y="3719254"/>
            <a:ext cx="3240000" cy="2556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493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rank1">
  <a:themeElements>
    <a:clrScheme name="Amphitrit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1249</Words>
  <Application>Microsoft Macintosh PowerPoint</Application>
  <PresentationFormat>Bildschirmpräsentation (4:3)</PresentationFormat>
  <Paragraphs>233</Paragraphs>
  <Slides>23</Slides>
  <Notes>19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5" baseType="lpstr">
      <vt:lpstr>Frank1</vt:lpstr>
      <vt:lpstr>Formel</vt:lpstr>
      <vt:lpstr>High-precision mass measurements of 129-131Cd  and their impact on nuclear astrophysics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Thanks to…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magic numbers</dc:title>
  <dc:creator>Frank Wienholtz</dc:creator>
  <cp:lastModifiedBy>Frank Wienholtz</cp:lastModifiedBy>
  <cp:revision>307</cp:revision>
  <dcterms:created xsi:type="dcterms:W3CDTF">2013-01-14T08:23:04Z</dcterms:created>
  <dcterms:modified xsi:type="dcterms:W3CDTF">2014-12-15T14:18:27Z</dcterms:modified>
</cp:coreProperties>
</file>