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8" r:id="rId2"/>
    <p:sldId id="263" r:id="rId3"/>
    <p:sldId id="264" r:id="rId4"/>
    <p:sldId id="265" r:id="rId5"/>
    <p:sldId id="267" r:id="rId6"/>
    <p:sldId id="266" r:id="rId7"/>
    <p:sldId id="260" r:id="rId8"/>
    <p:sldId id="259" r:id="rId9"/>
    <p:sldId id="269" r:id="rId10"/>
    <p:sldId id="261" r:id="rId11"/>
    <p:sldId id="268" r:id="rId12"/>
    <p:sldId id="262" r:id="rId13"/>
    <p:sldId id="270"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969696"/>
    <a:srgbClr val="77777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9" autoAdjust="0"/>
    <p:restoredTop sz="94590" autoAdjust="0"/>
  </p:normalViewPr>
  <p:slideViewPr>
    <p:cSldViewPr snapToGrid="0" snapToObjects="1">
      <p:cViewPr varScale="1">
        <p:scale>
          <a:sx n="68" d="100"/>
          <a:sy n="68" d="100"/>
        </p:scale>
        <p:origin x="-11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758BD69-A379-44C5-8109-40F273A7FBAC}" type="datetimeFigureOut">
              <a:rPr lang="en-GB"/>
              <a:pPr>
                <a:defRPr/>
              </a:pPr>
              <a:t>17/12/2014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7EE9482-BEF6-4929-BB8D-0690A310A8E2}"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Thomas Nilsson (until Jan 2004) Luis Fraile (from Feb 2004)    Helge retired Dec 2004  Earlier picture 1979</a:t>
            </a:r>
          </a:p>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A7F62A-E1BF-430E-9F2F-D682A43A855A}" type="slidenum">
              <a:rPr lang="en-GB"/>
              <a:pPr fontAlgn="base">
                <a:spcBef>
                  <a:spcPct val="0"/>
                </a:spcBef>
                <a:spcAft>
                  <a:spcPct val="0"/>
                </a:spcAft>
                <a:defRPr/>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08CA814-04A0-4BA0-9130-60627A118304}" type="datetimeFigureOut">
              <a:rPr lang="en-US"/>
              <a:pPr>
                <a:defRPr/>
              </a:pPr>
              <a:t>12/17/2014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D4E9F5-BB43-4637-B6EE-8D6F1535921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27234FD-5520-4BB2-8D4F-42FF150FFE2A}" type="datetimeFigureOut">
              <a:rPr lang="en-US"/>
              <a:pPr>
                <a:defRPr/>
              </a:pPr>
              <a:t>12/17/2014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A9A0DB-0849-45E1-BC16-3CBC5DF2FA9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A816F7-8C3E-43E4-BB25-B510CE2600E5}" type="datetimeFigureOut">
              <a:rPr lang="en-US"/>
              <a:pPr>
                <a:defRPr/>
              </a:pPr>
              <a:t>12/17/2014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4A8757-879C-4C20-9E0F-5F90FAAD5F6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54BD29E-ECAA-4D1F-9E0C-85CB7D87BC23}" type="datetimeFigureOut">
              <a:rPr lang="en-US"/>
              <a:pPr>
                <a:defRPr/>
              </a:pPr>
              <a:t>12/17/2014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8738DD-8B12-4BB6-9379-20E8969F58A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142E772-52C8-48C9-A208-18407BA77119}" type="datetimeFigureOut">
              <a:rPr lang="en-US"/>
              <a:pPr>
                <a:defRPr/>
              </a:pPr>
              <a:t>12/17/2014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D36A82-2B85-4723-89EB-AA685F6A2E7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FDDAE4B-5D6A-4B92-9ED1-1211FEB1E355}" type="datetimeFigureOut">
              <a:rPr lang="en-US"/>
              <a:pPr>
                <a:defRPr/>
              </a:pPr>
              <a:t>12/17/2014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410073E-AB3D-4B42-B367-32D7075F14E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F53C922-1EEA-4A16-B46B-51F6F3B47C01}" type="datetimeFigureOut">
              <a:rPr lang="en-US"/>
              <a:pPr>
                <a:defRPr/>
              </a:pPr>
              <a:t>12/17/2014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F6DB2AE-B668-4085-B78B-58DC4A9AA82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FEA186F-396C-49A5-80CB-48A5C3653708}" type="datetimeFigureOut">
              <a:rPr lang="en-US"/>
              <a:pPr>
                <a:defRPr/>
              </a:pPr>
              <a:t>12/17/2014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3F90EB8-18F7-4F96-91A7-E06E3443343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3516D47-95DD-470D-9B77-77101C04088B}" type="datetimeFigureOut">
              <a:rPr lang="en-US"/>
              <a:pPr>
                <a:defRPr/>
              </a:pPr>
              <a:t>12/17/2014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AC0BB87-2460-4AD3-9412-159B0E91E3B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1162C5-317A-490D-8E28-74FA7FD93B2E}" type="datetimeFigureOut">
              <a:rPr lang="en-US"/>
              <a:pPr>
                <a:defRPr/>
              </a:pPr>
              <a:t>12/17/2014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3D21058-0269-4E6C-B802-C3EA969BFCC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16C15D-9452-4DC8-933A-0D5B9E7EBD6B}" type="datetimeFigureOut">
              <a:rPr lang="en-US"/>
              <a:pPr>
                <a:defRPr/>
              </a:pPr>
              <a:t>12/17/2014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152880-91DF-42F6-A9F4-5822B6926FF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E212CC1-81D3-46D5-8762-1F9C9A24CB78}" type="datetimeFigureOut">
              <a:rPr lang="en-US"/>
              <a:pPr>
                <a:defRPr/>
              </a:pPr>
              <a:t>12/17/2014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AD7A30D-EE4C-4CF1-9561-8CFBC89DA87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gif"/><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13763" cy="1143000"/>
          </a:xfrm>
        </p:spPr>
        <p:txBody>
          <a:bodyPr rtlCol="0">
            <a:normAutofit fontScale="90000"/>
          </a:bodyPr>
          <a:lstStyle/>
          <a:p>
            <a:pPr eaLnBrk="1" fontAlgn="auto" hangingPunct="1">
              <a:spcAft>
                <a:spcPts val="0"/>
              </a:spcAft>
              <a:defRPr/>
            </a:pPr>
            <a:r>
              <a:rPr lang="en-GB" b="1" dirty="0"/>
              <a:t>ISOLDE: the </a:t>
            </a:r>
            <a:r>
              <a:rPr lang="en-GB" b="1" dirty="0" smtClean="0"/>
              <a:t>Anglo-Saxon </a:t>
            </a:r>
            <a:r>
              <a:rPr lang="en-GB" b="1" dirty="0"/>
              <a:t>Era </a:t>
            </a:r>
            <a:r>
              <a:rPr lang="en-GB" b="1" dirty="0" smtClean="0"/>
              <a:t>2002-2005</a:t>
            </a:r>
            <a:br>
              <a:rPr lang="en-GB" b="1" dirty="0" smtClean="0"/>
            </a:br>
            <a:r>
              <a:rPr lang="en-GB" sz="3100" b="1" i="1" dirty="0" smtClean="0"/>
              <a:t>Peter Butler*</a:t>
            </a:r>
            <a:endParaRPr lang="en-US" sz="3100" b="1" i="1" dirty="0"/>
          </a:p>
        </p:txBody>
      </p:sp>
      <p:sp>
        <p:nvSpPr>
          <p:cNvPr id="14338" name="Content Placeholder 2"/>
          <p:cNvSpPr>
            <a:spLocks noGrp="1"/>
          </p:cNvSpPr>
          <p:nvPr>
            <p:ph idx="1"/>
          </p:nvPr>
        </p:nvSpPr>
        <p:spPr/>
        <p:txBody>
          <a:bodyPr/>
          <a:lstStyle/>
          <a:p>
            <a:pPr marL="0" indent="0" eaLnBrk="1" hangingPunct="1">
              <a:buFont typeface="Arial" charset="0"/>
              <a:buNone/>
            </a:pPr>
            <a:r>
              <a:rPr lang="en-US" smtClean="0"/>
              <a:t>				   +  Vikings, Visigoths, Celts, etc.</a:t>
            </a:r>
          </a:p>
          <a:p>
            <a:pPr marL="0" indent="0" eaLnBrk="1" hangingPunct="1">
              <a:buFont typeface="Arial" charset="0"/>
              <a:buNone/>
            </a:pPr>
            <a:endParaRPr lang="en-US" smtClean="0"/>
          </a:p>
          <a:p>
            <a:pPr marL="0" indent="0" eaLnBrk="1" hangingPunct="1">
              <a:buFont typeface="Arial" charset="0"/>
              <a:buNone/>
            </a:pPr>
            <a:endParaRPr lang="en-US" smtClean="0"/>
          </a:p>
          <a:p>
            <a:pPr marL="0" indent="0" eaLnBrk="1" hangingPunct="1">
              <a:buFont typeface="Arial" charset="0"/>
              <a:buNone/>
            </a:pPr>
            <a:endParaRPr lang="en-US" smtClean="0"/>
          </a:p>
          <a:p>
            <a:pPr marL="0" indent="0" eaLnBrk="1" hangingPunct="1">
              <a:buFont typeface="Arial" charset="0"/>
              <a:buNone/>
            </a:pPr>
            <a:endParaRPr lang="en-US" smtClean="0"/>
          </a:p>
        </p:txBody>
      </p:sp>
      <p:pic>
        <p:nvPicPr>
          <p:cNvPr id="14339" name="Picture 2"/>
          <p:cNvPicPr>
            <a:picLocks noChangeAspect="1" noChangeArrowheads="1"/>
          </p:cNvPicPr>
          <p:nvPr/>
        </p:nvPicPr>
        <p:blipFill>
          <a:blip r:embed="rId3"/>
          <a:srcRect/>
          <a:stretch>
            <a:fillRect/>
          </a:stretch>
        </p:blipFill>
        <p:spPr bwMode="auto">
          <a:xfrm>
            <a:off x="860425" y="1801813"/>
            <a:ext cx="1350963" cy="1754187"/>
          </a:xfrm>
          <a:prstGeom prst="rect">
            <a:avLst/>
          </a:prstGeom>
          <a:noFill/>
          <a:ln w="9525">
            <a:noFill/>
            <a:miter lim="800000"/>
            <a:headEnd/>
            <a:tailEnd/>
          </a:ln>
        </p:spPr>
      </p:pic>
      <p:pic>
        <p:nvPicPr>
          <p:cNvPr id="14340" name="Picture 3"/>
          <p:cNvPicPr>
            <a:picLocks noChangeAspect="1" noChangeArrowheads="1"/>
          </p:cNvPicPr>
          <p:nvPr/>
        </p:nvPicPr>
        <p:blipFill>
          <a:blip r:embed="rId4"/>
          <a:srcRect/>
          <a:stretch>
            <a:fillRect/>
          </a:stretch>
        </p:blipFill>
        <p:spPr bwMode="auto">
          <a:xfrm>
            <a:off x="3051175" y="2222500"/>
            <a:ext cx="1314450" cy="1828800"/>
          </a:xfrm>
          <a:prstGeom prst="rect">
            <a:avLst/>
          </a:prstGeom>
          <a:noFill/>
          <a:ln w="9525">
            <a:noFill/>
            <a:miter lim="800000"/>
            <a:headEnd/>
            <a:tailEnd/>
          </a:ln>
        </p:spPr>
      </p:pic>
      <p:pic>
        <p:nvPicPr>
          <p:cNvPr id="14341" name="Picture 4"/>
          <p:cNvPicPr>
            <a:picLocks noChangeAspect="1" noChangeArrowheads="1"/>
          </p:cNvPicPr>
          <p:nvPr/>
        </p:nvPicPr>
        <p:blipFill>
          <a:blip r:embed="rId5"/>
          <a:srcRect/>
          <a:stretch>
            <a:fillRect/>
          </a:stretch>
        </p:blipFill>
        <p:spPr bwMode="auto">
          <a:xfrm>
            <a:off x="4406900" y="2222500"/>
            <a:ext cx="1276350" cy="1684338"/>
          </a:xfrm>
          <a:prstGeom prst="rect">
            <a:avLst/>
          </a:prstGeom>
          <a:noFill/>
          <a:ln w="9525">
            <a:noFill/>
            <a:miter lim="800000"/>
            <a:headEnd/>
            <a:tailEnd/>
          </a:ln>
        </p:spPr>
      </p:pic>
      <p:pic>
        <p:nvPicPr>
          <p:cNvPr id="14342" name="Picture 3"/>
          <p:cNvPicPr>
            <a:picLocks noChangeAspect="1" noChangeArrowheads="1"/>
          </p:cNvPicPr>
          <p:nvPr/>
        </p:nvPicPr>
        <p:blipFill>
          <a:blip r:embed="rId6"/>
          <a:srcRect/>
          <a:stretch>
            <a:fillRect/>
          </a:stretch>
        </p:blipFill>
        <p:spPr bwMode="auto">
          <a:xfrm>
            <a:off x="7764463" y="2347913"/>
            <a:ext cx="1403350" cy="1776412"/>
          </a:xfrm>
          <a:prstGeom prst="rect">
            <a:avLst/>
          </a:prstGeom>
          <a:noFill/>
          <a:ln w="9525">
            <a:noFill/>
            <a:miter lim="800000"/>
            <a:headEnd/>
            <a:tailEnd/>
          </a:ln>
        </p:spPr>
      </p:pic>
      <p:pic>
        <p:nvPicPr>
          <p:cNvPr id="14343" name="Picture 3"/>
          <p:cNvPicPr>
            <a:picLocks noChangeAspect="1" noChangeArrowheads="1"/>
          </p:cNvPicPr>
          <p:nvPr/>
        </p:nvPicPr>
        <p:blipFill>
          <a:blip r:embed="rId7"/>
          <a:srcRect/>
          <a:stretch>
            <a:fillRect/>
          </a:stretch>
        </p:blipFill>
        <p:spPr bwMode="auto">
          <a:xfrm>
            <a:off x="5697538" y="2228850"/>
            <a:ext cx="1379537" cy="1527175"/>
          </a:xfrm>
          <a:prstGeom prst="rect">
            <a:avLst/>
          </a:prstGeom>
          <a:noFill/>
          <a:ln w="9525">
            <a:noFill/>
            <a:miter lim="800000"/>
            <a:headEnd/>
            <a:tailEnd/>
          </a:ln>
        </p:spPr>
      </p:pic>
      <p:pic>
        <p:nvPicPr>
          <p:cNvPr id="14344" name="Picture 4" descr="C:\Talks\ISOLDE\ISOLDE workshop 2014\Jenny.jpg"/>
          <p:cNvPicPr>
            <a:picLocks noChangeAspect="1" noChangeArrowheads="1"/>
          </p:cNvPicPr>
          <p:nvPr/>
        </p:nvPicPr>
        <p:blipFill>
          <a:blip r:embed="rId8"/>
          <a:srcRect/>
          <a:stretch>
            <a:fillRect/>
          </a:stretch>
        </p:blipFill>
        <p:spPr bwMode="auto">
          <a:xfrm>
            <a:off x="5908675" y="4475163"/>
            <a:ext cx="1803400" cy="2232025"/>
          </a:xfrm>
          <a:prstGeom prst="rect">
            <a:avLst/>
          </a:prstGeom>
          <a:noFill/>
          <a:ln w="9525">
            <a:noFill/>
            <a:miter lim="800000"/>
            <a:headEnd/>
            <a:tailEnd/>
          </a:ln>
        </p:spPr>
      </p:pic>
      <p:pic>
        <p:nvPicPr>
          <p:cNvPr id="14345" name="Picture 6"/>
          <p:cNvPicPr>
            <a:picLocks noChangeAspect="1"/>
          </p:cNvPicPr>
          <p:nvPr/>
        </p:nvPicPr>
        <p:blipFill>
          <a:blip r:embed="rId9"/>
          <a:srcRect/>
          <a:stretch>
            <a:fillRect/>
          </a:stretch>
        </p:blipFill>
        <p:spPr bwMode="auto">
          <a:xfrm>
            <a:off x="3051175" y="4051300"/>
            <a:ext cx="1403350" cy="1628775"/>
          </a:xfrm>
          <a:prstGeom prst="rect">
            <a:avLst/>
          </a:prstGeom>
          <a:noFill/>
          <a:ln w="9525">
            <a:noFill/>
            <a:miter lim="800000"/>
            <a:headEnd/>
            <a:tailEnd/>
          </a:ln>
        </p:spPr>
      </p:pic>
      <p:pic>
        <p:nvPicPr>
          <p:cNvPr id="14346" name="Picture 3"/>
          <p:cNvPicPr>
            <a:picLocks noChangeAspect="1"/>
          </p:cNvPicPr>
          <p:nvPr/>
        </p:nvPicPr>
        <p:blipFill>
          <a:blip r:embed="rId10"/>
          <a:srcRect/>
          <a:stretch>
            <a:fillRect/>
          </a:stretch>
        </p:blipFill>
        <p:spPr bwMode="auto">
          <a:xfrm>
            <a:off x="317500" y="3565525"/>
            <a:ext cx="1168400" cy="1479550"/>
          </a:xfrm>
          <a:prstGeom prst="rect">
            <a:avLst/>
          </a:prstGeom>
          <a:noFill/>
          <a:ln w="9525">
            <a:noFill/>
            <a:miter lim="800000"/>
            <a:headEnd/>
            <a:tailEnd/>
          </a:ln>
        </p:spPr>
      </p:pic>
      <p:pic>
        <p:nvPicPr>
          <p:cNvPr id="14347" name="Picture 7"/>
          <p:cNvPicPr>
            <a:picLocks noChangeAspect="1"/>
          </p:cNvPicPr>
          <p:nvPr/>
        </p:nvPicPr>
        <p:blipFill>
          <a:blip r:embed="rId11"/>
          <a:srcRect/>
          <a:stretch>
            <a:fillRect/>
          </a:stretch>
        </p:blipFill>
        <p:spPr bwMode="auto">
          <a:xfrm>
            <a:off x="276225" y="5046663"/>
            <a:ext cx="1333500" cy="1562100"/>
          </a:xfrm>
          <a:prstGeom prst="rect">
            <a:avLst/>
          </a:prstGeom>
          <a:noFill/>
          <a:ln w="9525">
            <a:noFill/>
            <a:miter lim="800000"/>
            <a:headEnd/>
            <a:tailEnd/>
          </a:ln>
        </p:spPr>
      </p:pic>
      <p:pic>
        <p:nvPicPr>
          <p:cNvPr id="14348" name="Picture 8"/>
          <p:cNvPicPr>
            <a:picLocks noChangeAspect="1"/>
          </p:cNvPicPr>
          <p:nvPr/>
        </p:nvPicPr>
        <p:blipFill>
          <a:blip r:embed="rId12"/>
          <a:srcRect/>
          <a:stretch>
            <a:fillRect/>
          </a:stretch>
        </p:blipFill>
        <p:spPr bwMode="auto">
          <a:xfrm>
            <a:off x="1485900" y="3556000"/>
            <a:ext cx="1212850" cy="1498600"/>
          </a:xfrm>
          <a:prstGeom prst="rect">
            <a:avLst/>
          </a:prstGeom>
          <a:noFill/>
          <a:ln w="9525">
            <a:noFill/>
            <a:miter lim="800000"/>
            <a:headEnd/>
            <a:tailEnd/>
          </a:ln>
        </p:spPr>
      </p:pic>
      <p:pic>
        <p:nvPicPr>
          <p:cNvPr id="14349" name="Picture 9"/>
          <p:cNvPicPr>
            <a:picLocks noChangeAspect="1"/>
          </p:cNvPicPr>
          <p:nvPr/>
        </p:nvPicPr>
        <p:blipFill>
          <a:blip r:embed="rId13"/>
          <a:srcRect/>
          <a:stretch>
            <a:fillRect/>
          </a:stretch>
        </p:blipFill>
        <p:spPr bwMode="auto">
          <a:xfrm>
            <a:off x="4502150" y="3930650"/>
            <a:ext cx="1365250" cy="1693863"/>
          </a:xfrm>
          <a:prstGeom prst="rect">
            <a:avLst/>
          </a:prstGeom>
          <a:noFill/>
          <a:ln w="9525">
            <a:noFill/>
            <a:miter lim="800000"/>
            <a:headEnd/>
            <a:tailEnd/>
          </a:ln>
        </p:spPr>
      </p:pic>
      <p:pic>
        <p:nvPicPr>
          <p:cNvPr id="14350" name="Picture 10"/>
          <p:cNvPicPr>
            <a:picLocks noChangeAspect="1"/>
          </p:cNvPicPr>
          <p:nvPr/>
        </p:nvPicPr>
        <p:blipFill>
          <a:blip r:embed="rId14"/>
          <a:srcRect/>
          <a:stretch>
            <a:fillRect/>
          </a:stretch>
        </p:blipFill>
        <p:spPr bwMode="auto">
          <a:xfrm>
            <a:off x="1609725" y="5086350"/>
            <a:ext cx="1089025" cy="1620838"/>
          </a:xfrm>
          <a:prstGeom prst="rect">
            <a:avLst/>
          </a:prstGeom>
          <a:noFill/>
          <a:ln w="9525">
            <a:noFill/>
            <a:miter lim="800000"/>
            <a:headEnd/>
            <a:tailEnd/>
          </a:ln>
        </p:spPr>
      </p:pic>
      <p:sp>
        <p:nvSpPr>
          <p:cNvPr id="14351" name="TextBox 11"/>
          <p:cNvSpPr txBox="1">
            <a:spLocks noChangeArrowheads="1"/>
          </p:cNvSpPr>
          <p:nvPr/>
        </p:nvSpPr>
        <p:spPr bwMode="auto">
          <a:xfrm>
            <a:off x="3228975" y="6530975"/>
            <a:ext cx="2435225" cy="368300"/>
          </a:xfrm>
          <a:prstGeom prst="rect">
            <a:avLst/>
          </a:prstGeom>
          <a:noFill/>
          <a:ln w="9525">
            <a:noFill/>
            <a:miter lim="800000"/>
            <a:headEnd/>
            <a:tailEnd/>
          </a:ln>
        </p:spPr>
        <p:txBody>
          <a:bodyPr wrap="none">
            <a:spAutoFit/>
          </a:bodyPr>
          <a:lstStyle/>
          <a:p>
            <a:r>
              <a:rPr lang="en-US" i="1">
                <a:latin typeface="Calibri" pitchFamily="34" charset="0"/>
              </a:rPr>
              <a:t>*University of Liverpool</a:t>
            </a:r>
          </a:p>
        </p:txBody>
      </p:sp>
      <p:pic>
        <p:nvPicPr>
          <p:cNvPr id="14352" name="Picture 2" descr="Juha_Aysto_200.jpg"/>
          <p:cNvPicPr>
            <a:picLocks noChangeAspect="1"/>
          </p:cNvPicPr>
          <p:nvPr/>
        </p:nvPicPr>
        <p:blipFill>
          <a:blip r:embed="rId15"/>
          <a:srcRect/>
          <a:stretch>
            <a:fillRect/>
          </a:stretch>
        </p:blipFill>
        <p:spPr bwMode="auto">
          <a:xfrm>
            <a:off x="7932738" y="4391025"/>
            <a:ext cx="1241425" cy="1849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65138" y="0"/>
            <a:ext cx="8229600" cy="585788"/>
          </a:xfrm>
        </p:spPr>
        <p:txBody>
          <a:bodyPr/>
          <a:lstStyle/>
          <a:p>
            <a:pPr eaLnBrk="1" hangingPunct="1"/>
            <a:r>
              <a:rPr lang="en-US" sz="3200" b="1" smtClean="0"/>
              <a:t>Social Events</a:t>
            </a:r>
          </a:p>
        </p:txBody>
      </p:sp>
      <p:pic>
        <p:nvPicPr>
          <p:cNvPr id="24578" name="Picture 6" descr="DSC02198.JPG"/>
          <p:cNvPicPr>
            <a:picLocks noChangeAspect="1"/>
          </p:cNvPicPr>
          <p:nvPr/>
        </p:nvPicPr>
        <p:blipFill>
          <a:blip r:embed="rId2"/>
          <a:srcRect/>
          <a:stretch>
            <a:fillRect/>
          </a:stretch>
        </p:blipFill>
        <p:spPr bwMode="auto">
          <a:xfrm>
            <a:off x="3059113" y="860425"/>
            <a:ext cx="2593975" cy="1946275"/>
          </a:xfrm>
          <a:prstGeom prst="rect">
            <a:avLst/>
          </a:prstGeom>
          <a:noFill/>
          <a:ln w="9525">
            <a:noFill/>
            <a:miter lim="800000"/>
            <a:headEnd/>
            <a:tailEnd/>
          </a:ln>
        </p:spPr>
      </p:pic>
      <p:pic>
        <p:nvPicPr>
          <p:cNvPr id="24579" name="Picture 7" descr="After dinner speech nearly finished.JPG"/>
          <p:cNvPicPr>
            <a:picLocks noChangeAspect="1"/>
          </p:cNvPicPr>
          <p:nvPr/>
        </p:nvPicPr>
        <p:blipFill>
          <a:blip r:embed="rId3"/>
          <a:srcRect/>
          <a:stretch>
            <a:fillRect/>
          </a:stretch>
        </p:blipFill>
        <p:spPr bwMode="auto">
          <a:xfrm>
            <a:off x="1795463" y="2890838"/>
            <a:ext cx="2527300" cy="1895475"/>
          </a:xfrm>
          <a:prstGeom prst="rect">
            <a:avLst/>
          </a:prstGeom>
          <a:noFill/>
          <a:ln w="9525">
            <a:noFill/>
            <a:miter lim="800000"/>
            <a:headEnd/>
            <a:tailEnd/>
          </a:ln>
        </p:spPr>
      </p:pic>
      <p:pic>
        <p:nvPicPr>
          <p:cNvPr id="24580" name="Picture 8" descr="He has to find another 6 bottles.JPG"/>
          <p:cNvPicPr>
            <a:picLocks noChangeAspect="1"/>
          </p:cNvPicPr>
          <p:nvPr/>
        </p:nvPicPr>
        <p:blipFill>
          <a:blip r:embed="rId4"/>
          <a:srcRect/>
          <a:stretch>
            <a:fillRect/>
          </a:stretch>
        </p:blipFill>
        <p:spPr bwMode="auto">
          <a:xfrm>
            <a:off x="4648200" y="4803775"/>
            <a:ext cx="2624138" cy="1968500"/>
          </a:xfrm>
          <a:prstGeom prst="rect">
            <a:avLst/>
          </a:prstGeom>
          <a:noFill/>
          <a:ln w="9525">
            <a:noFill/>
            <a:miter lim="800000"/>
            <a:headEnd/>
            <a:tailEnd/>
          </a:ln>
        </p:spPr>
      </p:pic>
      <p:pic>
        <p:nvPicPr>
          <p:cNvPr id="24581" name="Picture 9" descr="coordination of lovely ladies.jpg"/>
          <p:cNvPicPr>
            <a:picLocks noChangeAspect="1"/>
          </p:cNvPicPr>
          <p:nvPr/>
        </p:nvPicPr>
        <p:blipFill>
          <a:blip r:embed="rId5"/>
          <a:srcRect/>
          <a:stretch>
            <a:fillRect/>
          </a:stretch>
        </p:blipFill>
        <p:spPr bwMode="auto">
          <a:xfrm>
            <a:off x="5035550" y="2890838"/>
            <a:ext cx="2470150" cy="1851025"/>
          </a:xfrm>
          <a:prstGeom prst="rect">
            <a:avLst/>
          </a:prstGeom>
          <a:noFill/>
          <a:ln w="9525">
            <a:noFill/>
            <a:miter lim="800000"/>
            <a:headEnd/>
            <a:tailEnd/>
          </a:ln>
        </p:spPr>
      </p:pic>
      <p:pic>
        <p:nvPicPr>
          <p:cNvPr id="24582" name="Picture 2" descr="C:\Graphics\Social Events\Rex Dinner Dec 2002\sante from Leuven group.jpg"/>
          <p:cNvPicPr>
            <a:picLocks noChangeAspect="1" noChangeArrowheads="1"/>
          </p:cNvPicPr>
          <p:nvPr/>
        </p:nvPicPr>
        <p:blipFill>
          <a:blip r:embed="rId6"/>
          <a:srcRect/>
          <a:stretch>
            <a:fillRect/>
          </a:stretch>
        </p:blipFill>
        <p:spPr bwMode="auto">
          <a:xfrm>
            <a:off x="1041400" y="4822825"/>
            <a:ext cx="2598738" cy="1949450"/>
          </a:xfrm>
          <a:prstGeom prst="rect">
            <a:avLst/>
          </a:prstGeom>
          <a:noFill/>
          <a:ln w="9525">
            <a:noFill/>
            <a:miter lim="800000"/>
            <a:headEnd/>
            <a:tailEnd/>
          </a:ln>
        </p:spPr>
      </p:pic>
      <p:sp>
        <p:nvSpPr>
          <p:cNvPr id="24583" name="TextBox 2"/>
          <p:cNvSpPr txBox="1">
            <a:spLocks noChangeArrowheads="1"/>
          </p:cNvSpPr>
          <p:nvPr/>
        </p:nvSpPr>
        <p:spPr bwMode="auto">
          <a:xfrm>
            <a:off x="7272338" y="5043488"/>
            <a:ext cx="1449387" cy="830262"/>
          </a:xfrm>
          <a:prstGeom prst="rect">
            <a:avLst/>
          </a:prstGeom>
          <a:noFill/>
          <a:ln w="9525">
            <a:noFill/>
            <a:miter lim="800000"/>
            <a:headEnd/>
            <a:tailEnd/>
          </a:ln>
        </p:spPr>
        <p:txBody>
          <a:bodyPr>
            <a:spAutoFit/>
          </a:bodyPr>
          <a:lstStyle/>
          <a:p>
            <a:r>
              <a:rPr lang="en-GB" sz="1600">
                <a:latin typeface="Calibri" pitchFamily="34" charset="0"/>
              </a:rPr>
              <a:t>He has to find another 6 bottles</a:t>
            </a:r>
          </a:p>
        </p:txBody>
      </p:sp>
      <p:sp>
        <p:nvSpPr>
          <p:cNvPr id="24584" name="TextBox 10"/>
          <p:cNvSpPr txBox="1">
            <a:spLocks noChangeArrowheads="1"/>
          </p:cNvSpPr>
          <p:nvPr/>
        </p:nvSpPr>
        <p:spPr bwMode="auto">
          <a:xfrm>
            <a:off x="207963" y="5121275"/>
            <a:ext cx="1449387" cy="1570038"/>
          </a:xfrm>
          <a:prstGeom prst="rect">
            <a:avLst/>
          </a:prstGeom>
          <a:noFill/>
          <a:ln w="9525">
            <a:noFill/>
            <a:miter lim="800000"/>
            <a:headEnd/>
            <a:tailEnd/>
          </a:ln>
        </p:spPr>
        <p:txBody>
          <a:bodyPr>
            <a:spAutoFit/>
          </a:bodyPr>
          <a:lstStyle/>
          <a:p>
            <a:r>
              <a:rPr lang="en-GB" sz="1600">
                <a:latin typeface="Calibri" pitchFamily="34" charset="0"/>
              </a:rPr>
              <a:t>proost/</a:t>
            </a:r>
          </a:p>
          <a:p>
            <a:r>
              <a:rPr lang="en-GB" sz="1600">
                <a:latin typeface="Calibri" pitchFamily="34" charset="0"/>
              </a:rPr>
              <a:t>s</a:t>
            </a:r>
            <a:r>
              <a:rPr lang="en-US" sz="1600">
                <a:latin typeface="Calibri" pitchFamily="34" charset="0"/>
              </a:rPr>
              <a:t>ant</a:t>
            </a:r>
            <a:r>
              <a:rPr lang="en-GB" sz="1600">
                <a:latin typeface="Calibri" pitchFamily="34" charset="0"/>
              </a:rPr>
              <a:t>é</a:t>
            </a:r>
          </a:p>
          <a:p>
            <a:r>
              <a:rPr lang="en-GB" sz="1600">
                <a:latin typeface="Calibri" pitchFamily="34" charset="0"/>
              </a:rPr>
              <a:t>To</a:t>
            </a:r>
          </a:p>
          <a:p>
            <a:r>
              <a:rPr lang="en-GB" sz="1600">
                <a:latin typeface="Calibri" pitchFamily="34" charset="0"/>
              </a:rPr>
              <a:t>CAEN !</a:t>
            </a:r>
          </a:p>
          <a:p>
            <a:endParaRPr lang="en-GB" sz="1600">
              <a:latin typeface="Calibri" pitchFamily="34" charset="0"/>
            </a:endParaRPr>
          </a:p>
          <a:p>
            <a:endParaRPr lang="en-GB" sz="1600">
              <a:latin typeface="Calibri" pitchFamily="34" charset="0"/>
            </a:endParaRPr>
          </a:p>
        </p:txBody>
      </p:sp>
      <p:sp>
        <p:nvSpPr>
          <p:cNvPr id="24585" name="TextBox 11"/>
          <p:cNvSpPr txBox="1">
            <a:spLocks noChangeArrowheads="1"/>
          </p:cNvSpPr>
          <p:nvPr/>
        </p:nvSpPr>
        <p:spPr bwMode="auto">
          <a:xfrm>
            <a:off x="346075" y="2986088"/>
            <a:ext cx="1449388" cy="830262"/>
          </a:xfrm>
          <a:prstGeom prst="rect">
            <a:avLst/>
          </a:prstGeom>
          <a:noFill/>
          <a:ln w="9525">
            <a:noFill/>
            <a:miter lim="800000"/>
            <a:headEnd/>
            <a:tailEnd/>
          </a:ln>
        </p:spPr>
        <p:txBody>
          <a:bodyPr>
            <a:spAutoFit/>
          </a:bodyPr>
          <a:lstStyle/>
          <a:p>
            <a:r>
              <a:rPr lang="en-GB" sz="1600">
                <a:latin typeface="Calibri" pitchFamily="34" charset="0"/>
              </a:rPr>
              <a:t>After dinner speech nearly finished</a:t>
            </a:r>
          </a:p>
        </p:txBody>
      </p:sp>
      <p:sp>
        <p:nvSpPr>
          <p:cNvPr id="24586" name="TextBox 12"/>
          <p:cNvSpPr txBox="1">
            <a:spLocks noChangeArrowheads="1"/>
          </p:cNvSpPr>
          <p:nvPr/>
        </p:nvSpPr>
        <p:spPr bwMode="auto">
          <a:xfrm>
            <a:off x="6056313" y="2305050"/>
            <a:ext cx="1449387" cy="585788"/>
          </a:xfrm>
          <a:prstGeom prst="rect">
            <a:avLst/>
          </a:prstGeom>
          <a:noFill/>
          <a:ln w="9525">
            <a:noFill/>
            <a:miter lim="800000"/>
            <a:headEnd/>
            <a:tailEnd/>
          </a:ln>
        </p:spPr>
        <p:txBody>
          <a:bodyPr>
            <a:spAutoFit/>
          </a:bodyPr>
          <a:lstStyle/>
          <a:p>
            <a:r>
              <a:rPr lang="en-GB" sz="1600">
                <a:latin typeface="Calibri" pitchFamily="34" charset="0"/>
              </a:rPr>
              <a:t>Coordination of ladies</a:t>
            </a:r>
          </a:p>
        </p:txBody>
      </p:sp>
      <p:sp>
        <p:nvSpPr>
          <p:cNvPr id="24587" name="Rectangle 3"/>
          <p:cNvSpPr>
            <a:spLocks noChangeArrowheads="1"/>
          </p:cNvSpPr>
          <p:nvPr/>
        </p:nvSpPr>
        <p:spPr bwMode="auto">
          <a:xfrm>
            <a:off x="5653088" y="1009650"/>
            <a:ext cx="2265362" cy="646113"/>
          </a:xfrm>
          <a:prstGeom prst="rect">
            <a:avLst/>
          </a:prstGeom>
          <a:noFill/>
          <a:ln w="9525">
            <a:noFill/>
            <a:miter lim="800000"/>
            <a:headEnd/>
            <a:tailEnd/>
          </a:ln>
        </p:spPr>
        <p:txBody>
          <a:bodyPr wrap="none">
            <a:spAutoFit/>
          </a:bodyPr>
          <a:lstStyle/>
          <a:p>
            <a:r>
              <a:rPr lang="en-GB">
                <a:latin typeface="Calibri" pitchFamily="34" charset="0"/>
              </a:rPr>
              <a:t>Châteaux de Vesancy</a:t>
            </a:r>
          </a:p>
          <a:p>
            <a:r>
              <a:rPr lang="en-GB" i="1">
                <a:latin typeface="Calibri" pitchFamily="34" charset="0"/>
              </a:rPr>
              <a:t>(Lindroos Enterprises)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1"/>
          </p:nvPr>
        </p:nvSpPr>
        <p:spPr>
          <a:xfrm>
            <a:off x="3027363" y="2928938"/>
            <a:ext cx="2665412" cy="1608137"/>
          </a:xfrm>
        </p:spPr>
        <p:txBody>
          <a:bodyPr/>
          <a:lstStyle/>
          <a:p>
            <a:pPr marL="0" indent="0" eaLnBrk="1" hangingPunct="1">
              <a:buFont typeface="Arial" charset="0"/>
              <a:buNone/>
            </a:pPr>
            <a:r>
              <a:rPr lang="en-GB" smtClean="0"/>
              <a:t>Thank You</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Fellows, etc</a:t>
            </a:r>
          </a:p>
        </p:txBody>
      </p:sp>
      <p:sp>
        <p:nvSpPr>
          <p:cNvPr id="3" name="Content Placeholder 2"/>
          <p:cNvSpPr>
            <a:spLocks noGrp="1"/>
          </p:cNvSpPr>
          <p:nvPr>
            <p:ph idx="1"/>
          </p:nvPr>
        </p:nvSpPr>
        <p:spPr/>
        <p:txBody>
          <a:bodyPr rtlCol="0">
            <a:normAutofit fontScale="55000" lnSpcReduction="20000"/>
          </a:bodyPr>
          <a:lstStyle/>
          <a:p>
            <a:pPr eaLnBrk="1" fontAlgn="auto" hangingPunct="1">
              <a:spcAft>
                <a:spcPts val="0"/>
              </a:spcAft>
              <a:buFont typeface="Arial"/>
              <a:buChar char="•"/>
              <a:defRPr/>
            </a:pPr>
            <a:r>
              <a:rPr lang="en-US" dirty="0" smtClean="0"/>
              <a:t>Alban </a:t>
            </a:r>
            <a:r>
              <a:rPr lang="en-US" dirty="0" err="1" smtClean="0"/>
              <a:t>Kellerbauer</a:t>
            </a:r>
            <a:endParaRPr lang="en-US" dirty="0" smtClean="0"/>
          </a:p>
          <a:p>
            <a:pPr eaLnBrk="1" fontAlgn="auto" hangingPunct="1">
              <a:spcAft>
                <a:spcPts val="0"/>
              </a:spcAft>
              <a:buFont typeface="Arial"/>
              <a:buChar char="•"/>
              <a:defRPr/>
            </a:pPr>
            <a:r>
              <a:rPr lang="en-US" dirty="0" smtClean="0"/>
              <a:t>Alex </a:t>
            </a:r>
            <a:r>
              <a:rPr lang="en-US" dirty="0" err="1" smtClean="0"/>
              <a:t>Herlert</a:t>
            </a:r>
            <a:endParaRPr lang="en-US" dirty="0" smtClean="0"/>
          </a:p>
          <a:p>
            <a:pPr eaLnBrk="1" fontAlgn="auto" hangingPunct="1">
              <a:spcAft>
                <a:spcPts val="0"/>
              </a:spcAft>
              <a:buFont typeface="Arial"/>
              <a:buChar char="•"/>
              <a:defRPr/>
            </a:pPr>
            <a:r>
              <a:rPr lang="en-US" dirty="0" smtClean="0"/>
              <a:t>Frank </a:t>
            </a:r>
            <a:r>
              <a:rPr lang="en-US" dirty="0" err="1" smtClean="0"/>
              <a:t>Herfurth</a:t>
            </a:r>
            <a:endParaRPr lang="en-US" dirty="0" smtClean="0"/>
          </a:p>
          <a:p>
            <a:pPr eaLnBrk="1" fontAlgn="auto" hangingPunct="1">
              <a:spcAft>
                <a:spcPts val="0"/>
              </a:spcAft>
              <a:buFont typeface="Arial"/>
              <a:buChar char="•"/>
              <a:defRPr/>
            </a:pPr>
            <a:r>
              <a:rPr lang="en-US" dirty="0" err="1" smtClean="0"/>
              <a:t>Georgi</a:t>
            </a:r>
            <a:r>
              <a:rPr lang="en-US" dirty="0" smtClean="0"/>
              <a:t> </a:t>
            </a:r>
            <a:r>
              <a:rPr lang="en-US" dirty="0" err="1" smtClean="0"/>
              <a:t>Georgiev</a:t>
            </a:r>
            <a:endParaRPr lang="en-US" dirty="0" smtClean="0"/>
          </a:p>
          <a:p>
            <a:pPr eaLnBrk="1" fontAlgn="auto" hangingPunct="1">
              <a:spcAft>
                <a:spcPts val="0"/>
              </a:spcAft>
              <a:buFont typeface="Arial"/>
              <a:buChar char="•"/>
              <a:defRPr/>
            </a:pPr>
            <a:r>
              <a:rPr lang="en-US" dirty="0" err="1" smtClean="0"/>
              <a:t>Henrik</a:t>
            </a:r>
            <a:r>
              <a:rPr lang="en-US" dirty="0" smtClean="0"/>
              <a:t> </a:t>
            </a:r>
            <a:r>
              <a:rPr lang="en-US" dirty="0" err="1" smtClean="0"/>
              <a:t>Jeppersen</a:t>
            </a:r>
            <a:endParaRPr lang="en-US" dirty="0" smtClean="0"/>
          </a:p>
          <a:p>
            <a:pPr eaLnBrk="1" fontAlgn="auto" hangingPunct="1">
              <a:spcAft>
                <a:spcPts val="0"/>
              </a:spcAft>
              <a:buFont typeface="Arial"/>
              <a:buChar char="•"/>
              <a:defRPr/>
            </a:pPr>
            <a:r>
              <a:rPr lang="en-US" dirty="0" smtClean="0"/>
              <a:t>(JG) </a:t>
            </a:r>
            <a:r>
              <a:rPr lang="en-US" dirty="0" err="1" smtClean="0"/>
              <a:t>Guilherme</a:t>
            </a:r>
            <a:r>
              <a:rPr lang="en-US" dirty="0" smtClean="0"/>
              <a:t> </a:t>
            </a:r>
            <a:r>
              <a:rPr lang="en-US" dirty="0" err="1" smtClean="0"/>
              <a:t>Correia</a:t>
            </a:r>
            <a:endParaRPr lang="en-US" dirty="0" smtClean="0"/>
          </a:p>
          <a:p>
            <a:pPr eaLnBrk="1" fontAlgn="auto" hangingPunct="1">
              <a:spcAft>
                <a:spcPts val="0"/>
              </a:spcAft>
              <a:buFont typeface="Arial"/>
              <a:buChar char="•"/>
              <a:defRPr/>
            </a:pPr>
            <a:r>
              <a:rPr lang="en-US" dirty="0" err="1" smtClean="0"/>
              <a:t>Joakim</a:t>
            </a:r>
            <a:r>
              <a:rPr lang="en-US" dirty="0" smtClean="0"/>
              <a:t> </a:t>
            </a:r>
            <a:r>
              <a:rPr lang="en-US" dirty="0" err="1" smtClean="0"/>
              <a:t>Cederkall</a:t>
            </a:r>
            <a:endParaRPr lang="en-US" dirty="0" smtClean="0"/>
          </a:p>
          <a:p>
            <a:pPr eaLnBrk="1" fontAlgn="auto" hangingPunct="1">
              <a:spcAft>
                <a:spcPts val="0"/>
              </a:spcAft>
              <a:buFont typeface="Arial"/>
              <a:buChar char="•"/>
              <a:defRPr/>
            </a:pPr>
            <a:r>
              <a:rPr lang="en-US" dirty="0" smtClean="0"/>
              <a:t>Klaus </a:t>
            </a:r>
            <a:r>
              <a:rPr lang="en-US" dirty="0" err="1" smtClean="0"/>
              <a:t>Blaum</a:t>
            </a:r>
            <a:endParaRPr lang="en-US" dirty="0" smtClean="0"/>
          </a:p>
          <a:p>
            <a:pPr eaLnBrk="1" fontAlgn="auto" hangingPunct="1">
              <a:spcAft>
                <a:spcPts val="0"/>
              </a:spcAft>
              <a:buFont typeface="Arial"/>
              <a:buChar char="•"/>
              <a:defRPr/>
            </a:pPr>
            <a:r>
              <a:rPr lang="en-US" dirty="0" smtClean="0"/>
              <a:t>Marc Dietrich</a:t>
            </a:r>
          </a:p>
          <a:p>
            <a:pPr eaLnBrk="1" fontAlgn="auto" hangingPunct="1">
              <a:spcAft>
                <a:spcPts val="0"/>
              </a:spcAft>
              <a:buFont typeface="Arial"/>
              <a:buChar char="•"/>
              <a:defRPr/>
            </a:pPr>
            <a:r>
              <a:rPr lang="en-US" dirty="0" smtClean="0"/>
              <a:t>Luis </a:t>
            </a:r>
            <a:r>
              <a:rPr lang="en-US" dirty="0" err="1" smtClean="0"/>
              <a:t>Fraile</a:t>
            </a:r>
            <a:endParaRPr lang="en-US" dirty="0" smtClean="0"/>
          </a:p>
          <a:p>
            <a:pPr eaLnBrk="1" fontAlgn="auto" hangingPunct="1">
              <a:spcAft>
                <a:spcPts val="0"/>
              </a:spcAft>
              <a:buFont typeface="Arial"/>
              <a:buChar char="•"/>
              <a:defRPr/>
            </a:pPr>
            <a:r>
              <a:rPr lang="en-US" dirty="0" smtClean="0"/>
              <a:t>Pierre </a:t>
            </a:r>
            <a:r>
              <a:rPr lang="en-US" dirty="0" err="1" smtClean="0"/>
              <a:t>Delahaye</a:t>
            </a:r>
            <a:endParaRPr lang="en-US" dirty="0" smtClean="0"/>
          </a:p>
          <a:p>
            <a:pPr eaLnBrk="1" fontAlgn="auto" hangingPunct="1">
              <a:spcAft>
                <a:spcPts val="0"/>
              </a:spcAft>
              <a:buFont typeface="Arial"/>
              <a:buChar char="•"/>
              <a:defRPr/>
            </a:pPr>
            <a:r>
              <a:rPr lang="en-US" dirty="0" smtClean="0"/>
              <a:t>Serge </a:t>
            </a:r>
            <a:r>
              <a:rPr lang="en-US" dirty="0" err="1" smtClean="0"/>
              <a:t>Franchoo</a:t>
            </a:r>
            <a:endParaRPr lang="en-US" dirty="0" smtClean="0"/>
          </a:p>
          <a:p>
            <a:pPr eaLnBrk="1" fontAlgn="auto" hangingPunct="1">
              <a:spcAft>
                <a:spcPts val="0"/>
              </a:spcAft>
              <a:buFont typeface="Arial"/>
              <a:buChar char="•"/>
              <a:defRPr/>
            </a:pPr>
            <a:r>
              <a:rPr lang="en-US" dirty="0" smtClean="0"/>
              <a:t>Thomas </a:t>
            </a:r>
            <a:r>
              <a:rPr lang="en-US" dirty="0" err="1" smtClean="0"/>
              <a:t>Agne</a:t>
            </a:r>
            <a:endParaRPr lang="en-US" dirty="0" smtClean="0"/>
          </a:p>
          <a:p>
            <a:pPr eaLnBrk="1" fontAlgn="auto" hangingPunct="1">
              <a:spcAft>
                <a:spcPts val="0"/>
              </a:spcAft>
              <a:buFont typeface="Arial"/>
              <a:buChar char="•"/>
              <a:defRPr/>
            </a:pPr>
            <a:r>
              <a:rPr lang="en-US" dirty="0" err="1" smtClean="0"/>
              <a:t>Uffe</a:t>
            </a:r>
            <a:r>
              <a:rPr lang="en-US" dirty="0" smtClean="0"/>
              <a:t> Bergmann</a:t>
            </a:r>
          </a:p>
          <a:p>
            <a:pPr eaLnBrk="1" fontAlgn="auto" hangingPunct="1">
              <a:spcAft>
                <a:spcPts val="0"/>
              </a:spcAft>
              <a:buFont typeface="Arial"/>
              <a:buChar char="•"/>
              <a:defRPr/>
            </a:pPr>
            <a:r>
              <a:rPr lang="en-US" dirty="0" err="1" smtClean="0"/>
              <a:t>Ulli</a:t>
            </a:r>
            <a:r>
              <a:rPr lang="en-US" dirty="0" smtClean="0"/>
              <a:t> </a:t>
            </a:r>
            <a:r>
              <a:rPr lang="en-US" dirty="0" err="1" smtClean="0"/>
              <a:t>Koster</a:t>
            </a:r>
            <a:endParaRPr lang="en-US" dirty="0" smtClean="0"/>
          </a:p>
          <a:p>
            <a:pPr marL="0" indent="0" eaLnBrk="1" fontAlgn="auto" hangingPunct="1">
              <a:spcAft>
                <a:spcPts val="0"/>
              </a:spcAft>
              <a:buFont typeface="Arial"/>
              <a:buNone/>
              <a:defRPr/>
            </a:pPr>
            <a:r>
              <a:rPr lang="en-US" dirty="0" smtClean="0"/>
              <a:t>(Thomas </a:t>
            </a:r>
            <a:r>
              <a:rPr lang="en-US" dirty="0" err="1" smtClean="0"/>
              <a:t>Sieber</a:t>
            </a:r>
            <a:r>
              <a:rPr lang="en-US" dirty="0" smtClean="0"/>
              <a:t>, Fredrik REX staff; Thierry EURISOL post)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1"/>
          <p:cNvSpPr txBox="1">
            <a:spLocks noChangeArrowheads="1"/>
          </p:cNvSpPr>
          <p:nvPr/>
        </p:nvSpPr>
        <p:spPr bwMode="auto">
          <a:xfrm>
            <a:off x="163513" y="2079625"/>
            <a:ext cx="9058275" cy="3416300"/>
          </a:xfrm>
          <a:prstGeom prst="rect">
            <a:avLst/>
          </a:prstGeom>
          <a:noFill/>
          <a:ln w="9525">
            <a:noFill/>
            <a:miter lim="800000"/>
            <a:headEnd/>
            <a:tailEnd/>
          </a:ln>
        </p:spPr>
        <p:txBody>
          <a:bodyPr wrap="none">
            <a:spAutoFit/>
          </a:bodyPr>
          <a:lstStyle/>
          <a:p>
            <a:r>
              <a:rPr lang="en-GB" sz="2400">
                <a:latin typeface="Calibri" pitchFamily="34" charset="0"/>
              </a:rPr>
              <a:t>ISOLDE upgrade group meets for first time Feb 2003</a:t>
            </a:r>
          </a:p>
          <a:p>
            <a:endParaRPr lang="en-GB" sz="2400">
              <a:latin typeface="Calibri" pitchFamily="34" charset="0"/>
            </a:endParaRPr>
          </a:p>
          <a:p>
            <a:r>
              <a:rPr lang="en-GB" sz="2400">
                <a:latin typeface="Calibri" pitchFamily="34" charset="0"/>
              </a:rPr>
              <a:t>Spain attends ISCC as full member Feb 2003</a:t>
            </a:r>
          </a:p>
          <a:p>
            <a:endParaRPr lang="en-GB" sz="2400">
              <a:latin typeface="Calibri" pitchFamily="34" charset="0"/>
            </a:endParaRPr>
          </a:p>
          <a:p>
            <a:r>
              <a:rPr lang="en-GB" sz="2400">
                <a:latin typeface="Calibri" pitchFamily="34" charset="0"/>
              </a:rPr>
              <a:t>ISCC agrees that ISOLDE group leader becomes spokesperson Nov 2004</a:t>
            </a:r>
          </a:p>
          <a:p>
            <a:endParaRPr lang="en-GB" sz="2400">
              <a:latin typeface="Calibri" pitchFamily="34" charset="0"/>
            </a:endParaRPr>
          </a:p>
          <a:p>
            <a:r>
              <a:rPr lang="en-GB" sz="2400">
                <a:latin typeface="Calibri" pitchFamily="34" charset="0"/>
              </a:rPr>
              <a:t>News of EURONS and EURISOL funding Nov 2004</a:t>
            </a:r>
          </a:p>
          <a:p>
            <a:endParaRPr lang="en-GB" sz="2400">
              <a:latin typeface="Calibri" pitchFamily="34" charset="0"/>
            </a:endParaRPr>
          </a:p>
          <a:p>
            <a:r>
              <a:rPr lang="en-GB" sz="2400">
                <a:latin typeface="Calibri" pitchFamily="34" charset="0"/>
              </a:rPr>
              <a:t> HIE-ISOLDE introduced to ISCC Feb 2005 (budget of 15 MCHF required</a:t>
            </a:r>
            <a:r>
              <a:rPr lang="en-GB">
                <a:latin typeface="Calibri" pitchFamily="34" charset="0"/>
              </a:rPr>
              <a:t>)</a:t>
            </a:r>
          </a:p>
        </p:txBody>
      </p:sp>
      <p:sp>
        <p:nvSpPr>
          <p:cNvPr id="27650" name="TextBox 2"/>
          <p:cNvSpPr txBox="1">
            <a:spLocks noChangeArrowheads="1"/>
          </p:cNvSpPr>
          <p:nvPr/>
        </p:nvSpPr>
        <p:spPr bwMode="auto">
          <a:xfrm>
            <a:off x="906463" y="719138"/>
            <a:ext cx="6692900" cy="585787"/>
          </a:xfrm>
          <a:prstGeom prst="rect">
            <a:avLst/>
          </a:prstGeom>
          <a:noFill/>
          <a:ln w="9525">
            <a:noFill/>
            <a:miter lim="800000"/>
            <a:headEnd/>
            <a:tailEnd/>
          </a:ln>
        </p:spPr>
        <p:txBody>
          <a:bodyPr>
            <a:spAutoFit/>
          </a:bodyPr>
          <a:lstStyle/>
          <a:p>
            <a:r>
              <a:rPr lang="en-GB" sz="3200">
                <a:latin typeface="Calibri" pitchFamily="34" charset="0"/>
              </a:rPr>
              <a:t>ISOLDE COLLABORATION COMMITTEE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GB" sz="3200" b="1" smtClean="0"/>
              <a:t>REX-ISOLDE consolidation</a:t>
            </a:r>
          </a:p>
        </p:txBody>
      </p:sp>
      <p:sp>
        <p:nvSpPr>
          <p:cNvPr id="3" name="Content Placeholder 2"/>
          <p:cNvSpPr>
            <a:spLocks noGrp="1"/>
          </p:cNvSpPr>
          <p:nvPr>
            <p:ph idx="1"/>
          </p:nvPr>
        </p:nvSpPr>
        <p:spPr/>
        <p:txBody>
          <a:bodyPr rtlCol="0">
            <a:normAutofit fontScale="85000" lnSpcReduction="20000"/>
          </a:bodyPr>
          <a:lstStyle/>
          <a:p>
            <a:pPr marL="0" indent="0" eaLnBrk="1" fontAlgn="auto" hangingPunct="1">
              <a:spcAft>
                <a:spcPts val="0"/>
              </a:spcAft>
              <a:buFont typeface="Arial"/>
              <a:buNone/>
              <a:defRPr/>
            </a:pPr>
            <a:r>
              <a:rPr lang="en-GB" dirty="0" smtClean="0"/>
              <a:t>Position Document  October 2002:</a:t>
            </a:r>
          </a:p>
          <a:p>
            <a:pPr marL="0" indent="0" eaLnBrk="1" fontAlgn="auto" hangingPunct="1">
              <a:spcAft>
                <a:spcPts val="0"/>
              </a:spcAft>
              <a:buFont typeface="Arial"/>
              <a:buNone/>
              <a:defRPr/>
            </a:pPr>
            <a:endParaRPr lang="en-GB" dirty="0" smtClean="0"/>
          </a:p>
          <a:p>
            <a:pPr marL="0" indent="0" eaLnBrk="1" fontAlgn="auto" hangingPunct="1">
              <a:spcAft>
                <a:spcPts val="0"/>
              </a:spcAft>
              <a:buFont typeface="Arial"/>
              <a:buNone/>
              <a:defRPr/>
            </a:pPr>
            <a:r>
              <a:rPr lang="en-GB" dirty="0" smtClean="0"/>
              <a:t>upgrade to 4.2 MeV/u</a:t>
            </a:r>
          </a:p>
          <a:p>
            <a:pPr marL="0" indent="0" eaLnBrk="1" fontAlgn="auto" hangingPunct="1">
              <a:spcAft>
                <a:spcPts val="0"/>
              </a:spcAft>
              <a:buFont typeface="Arial"/>
              <a:buNone/>
              <a:defRPr/>
            </a:pPr>
            <a:r>
              <a:rPr lang="en-GB" dirty="0" smtClean="0"/>
              <a:t>4 new AB staff posts (funded externally)</a:t>
            </a:r>
          </a:p>
          <a:p>
            <a:pPr marL="0" indent="0" eaLnBrk="1" fontAlgn="auto" hangingPunct="1">
              <a:spcAft>
                <a:spcPts val="0"/>
              </a:spcAft>
              <a:buFont typeface="Arial"/>
              <a:buNone/>
              <a:defRPr/>
            </a:pPr>
            <a:r>
              <a:rPr lang="en-GB" dirty="0" smtClean="0"/>
              <a:t>1 EP post (funded externally)</a:t>
            </a:r>
          </a:p>
          <a:p>
            <a:pPr marL="0" indent="0" eaLnBrk="1" fontAlgn="auto" hangingPunct="1">
              <a:spcAft>
                <a:spcPts val="0"/>
              </a:spcAft>
              <a:buFont typeface="Arial"/>
              <a:buNone/>
              <a:defRPr/>
            </a:pPr>
            <a:r>
              <a:rPr lang="en-GB" dirty="0"/>
              <a:t>h</a:t>
            </a:r>
            <a:r>
              <a:rPr lang="en-GB" dirty="0" smtClean="0"/>
              <a:t>all extension</a:t>
            </a:r>
          </a:p>
          <a:p>
            <a:pPr marL="0" indent="0" eaLnBrk="1" fontAlgn="auto" hangingPunct="1">
              <a:spcAft>
                <a:spcPts val="0"/>
              </a:spcAft>
              <a:buFont typeface="Arial"/>
              <a:buNone/>
              <a:defRPr/>
            </a:pPr>
            <a:r>
              <a:rPr lang="en-GB" dirty="0" smtClean="0"/>
              <a:t>Class A target lab</a:t>
            </a:r>
          </a:p>
          <a:p>
            <a:pPr marL="0" indent="0" eaLnBrk="1" fontAlgn="auto" hangingPunct="1">
              <a:spcAft>
                <a:spcPts val="0"/>
              </a:spcAft>
              <a:buFont typeface="Arial"/>
              <a:buNone/>
              <a:defRPr/>
            </a:pPr>
            <a:endParaRPr lang="en-GB" dirty="0"/>
          </a:p>
          <a:p>
            <a:pPr marL="0" indent="0" eaLnBrk="1" fontAlgn="auto" hangingPunct="1">
              <a:spcAft>
                <a:spcPts val="0"/>
              </a:spcAft>
              <a:buFont typeface="Arial"/>
              <a:buNone/>
              <a:defRPr/>
            </a:pPr>
            <a:r>
              <a:rPr lang="en-GB" dirty="0" smtClean="0"/>
              <a:t>Addendum to ISOLDE </a:t>
            </a:r>
            <a:r>
              <a:rPr lang="en-GB" dirty="0" err="1" smtClean="0"/>
              <a:t>MoU</a:t>
            </a:r>
            <a:endParaRPr lang="en-GB" dirty="0" smtClean="0"/>
          </a:p>
          <a:p>
            <a:pPr marL="0" indent="0" eaLnBrk="1" fontAlgn="auto" hangingPunct="1">
              <a:spcAft>
                <a:spcPts val="0"/>
              </a:spcAft>
              <a:buFont typeface="Arial"/>
              <a:buNone/>
              <a:defRPr/>
            </a:pPr>
            <a:r>
              <a:rPr lang="en-GB" sz="1900" i="1" dirty="0" smtClean="0">
                <a:solidFill>
                  <a:srgbClr val="FF0000"/>
                </a:solidFill>
              </a:rPr>
              <a:t>“The </a:t>
            </a:r>
            <a:r>
              <a:rPr lang="en-GB" sz="1900" i="1" dirty="0">
                <a:solidFill>
                  <a:srgbClr val="FF0000"/>
                </a:solidFill>
              </a:rPr>
              <a:t>Parties shall meet in June 1st 2006 at the latest in order to decide on the future coverage of costs for the REX –ISOLDE operation. Such decision shall give rise to another Addendum to the </a:t>
            </a:r>
            <a:r>
              <a:rPr lang="en-GB" sz="1900" i="1" dirty="0" err="1">
                <a:solidFill>
                  <a:srgbClr val="FF0000"/>
                </a:solidFill>
              </a:rPr>
              <a:t>MoU</a:t>
            </a:r>
            <a:r>
              <a:rPr lang="en-GB" sz="1900" i="1" dirty="0" smtClean="0">
                <a:solidFill>
                  <a:srgbClr val="FF0000"/>
                </a:solidFill>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93713" y="0"/>
            <a:ext cx="8229600" cy="1123950"/>
          </a:xfrm>
        </p:spPr>
        <p:txBody>
          <a:bodyPr/>
          <a:lstStyle/>
          <a:p>
            <a:pPr eaLnBrk="1" hangingPunct="1"/>
            <a:r>
              <a:rPr lang="en-GB" sz="3200" b="1" smtClean="0"/>
              <a:t>Addendum to MoU</a:t>
            </a:r>
          </a:p>
        </p:txBody>
      </p:sp>
      <p:pic>
        <p:nvPicPr>
          <p:cNvPr id="17410" name="Picture 3"/>
          <p:cNvPicPr>
            <a:picLocks noGrp="1" noChangeAspect="1" noChangeArrowheads="1"/>
          </p:cNvPicPr>
          <p:nvPr>
            <p:ph idx="1"/>
          </p:nvPr>
        </p:nvPicPr>
        <p:blipFill>
          <a:blip r:embed="rId2"/>
          <a:srcRect/>
          <a:stretch>
            <a:fillRect/>
          </a:stretch>
        </p:blipFill>
        <p:spPr>
          <a:xfrm>
            <a:off x="2924175" y="1517650"/>
            <a:ext cx="5762625" cy="1771650"/>
          </a:xfrm>
        </p:spPr>
      </p:pic>
      <p:sp>
        <p:nvSpPr>
          <p:cNvPr id="17411" name="TextBox 4"/>
          <p:cNvSpPr txBox="1">
            <a:spLocks noChangeArrowheads="1"/>
          </p:cNvSpPr>
          <p:nvPr/>
        </p:nvSpPr>
        <p:spPr bwMode="auto">
          <a:xfrm>
            <a:off x="1604963" y="1068388"/>
            <a:ext cx="5505450" cy="369887"/>
          </a:xfrm>
          <a:prstGeom prst="rect">
            <a:avLst/>
          </a:prstGeom>
          <a:noFill/>
          <a:ln w="9525">
            <a:noFill/>
            <a:miter lim="800000"/>
            <a:headEnd/>
            <a:tailEnd/>
          </a:ln>
        </p:spPr>
        <p:txBody>
          <a:bodyPr wrap="none">
            <a:spAutoFit/>
          </a:bodyPr>
          <a:lstStyle/>
          <a:p>
            <a:r>
              <a:rPr lang="en-GB">
                <a:latin typeface="Calibri" pitchFamily="34" charset="0"/>
              </a:rPr>
              <a:t>First draft:  January 2003   Signed by all: September 2004</a:t>
            </a:r>
          </a:p>
        </p:txBody>
      </p:sp>
      <p:sp>
        <p:nvSpPr>
          <p:cNvPr id="17412" name="TextBox 5"/>
          <p:cNvSpPr txBox="1">
            <a:spLocks noChangeArrowheads="1"/>
          </p:cNvSpPr>
          <p:nvPr/>
        </p:nvSpPr>
        <p:spPr bwMode="auto">
          <a:xfrm>
            <a:off x="1906588" y="1447800"/>
            <a:ext cx="1057275" cy="369888"/>
          </a:xfrm>
          <a:prstGeom prst="rect">
            <a:avLst/>
          </a:prstGeom>
          <a:noFill/>
          <a:ln w="9525">
            <a:noFill/>
            <a:miter lim="800000"/>
            <a:headEnd/>
            <a:tailEnd/>
          </a:ln>
        </p:spPr>
        <p:txBody>
          <a:bodyPr wrap="none">
            <a:spAutoFit/>
          </a:bodyPr>
          <a:lstStyle/>
          <a:p>
            <a:r>
              <a:rPr lang="en-GB">
                <a:latin typeface="Calibri" pitchFamily="34" charset="0"/>
              </a:rPr>
              <a:t>July 2003</a:t>
            </a:r>
          </a:p>
        </p:txBody>
      </p:sp>
      <p:pic>
        <p:nvPicPr>
          <p:cNvPr id="17413" name="Picture 4"/>
          <p:cNvPicPr>
            <a:picLocks noChangeAspect="1" noChangeArrowheads="1"/>
          </p:cNvPicPr>
          <p:nvPr/>
        </p:nvPicPr>
        <p:blipFill>
          <a:blip r:embed="rId3"/>
          <a:srcRect/>
          <a:stretch>
            <a:fillRect/>
          </a:stretch>
        </p:blipFill>
        <p:spPr bwMode="auto">
          <a:xfrm>
            <a:off x="2924175" y="3449638"/>
            <a:ext cx="5962650" cy="1666875"/>
          </a:xfrm>
          <a:prstGeom prst="rect">
            <a:avLst/>
          </a:prstGeom>
          <a:noFill/>
          <a:ln w="9525">
            <a:noFill/>
            <a:miter lim="800000"/>
            <a:headEnd/>
            <a:tailEnd/>
          </a:ln>
        </p:spPr>
      </p:pic>
      <p:sp>
        <p:nvSpPr>
          <p:cNvPr id="17414" name="TextBox 9"/>
          <p:cNvSpPr txBox="1">
            <a:spLocks noChangeArrowheads="1"/>
          </p:cNvSpPr>
          <p:nvPr/>
        </p:nvSpPr>
        <p:spPr bwMode="auto">
          <a:xfrm>
            <a:off x="1230313" y="3352800"/>
            <a:ext cx="1693862" cy="368300"/>
          </a:xfrm>
          <a:prstGeom prst="rect">
            <a:avLst/>
          </a:prstGeom>
          <a:noFill/>
          <a:ln w="9525">
            <a:noFill/>
            <a:miter lim="800000"/>
            <a:headEnd/>
            <a:tailEnd/>
          </a:ln>
        </p:spPr>
        <p:txBody>
          <a:bodyPr wrap="none">
            <a:spAutoFit/>
          </a:bodyPr>
          <a:lstStyle/>
          <a:p>
            <a:r>
              <a:rPr lang="en-GB">
                <a:latin typeface="Calibri" pitchFamily="34" charset="0"/>
              </a:rPr>
              <a:t>November 2003</a:t>
            </a:r>
          </a:p>
        </p:txBody>
      </p:sp>
      <p:pic>
        <p:nvPicPr>
          <p:cNvPr id="17415" name="Picture 5"/>
          <p:cNvPicPr>
            <a:picLocks noChangeAspect="1" noChangeArrowheads="1"/>
          </p:cNvPicPr>
          <p:nvPr/>
        </p:nvPicPr>
        <p:blipFill>
          <a:blip r:embed="rId4"/>
          <a:srcRect/>
          <a:stretch>
            <a:fillRect/>
          </a:stretch>
        </p:blipFill>
        <p:spPr bwMode="auto">
          <a:xfrm>
            <a:off x="2924175" y="5181600"/>
            <a:ext cx="5886450" cy="1676400"/>
          </a:xfrm>
          <a:prstGeom prst="rect">
            <a:avLst/>
          </a:prstGeom>
          <a:noFill/>
          <a:ln w="9525">
            <a:noFill/>
            <a:miter lim="800000"/>
            <a:headEnd/>
            <a:tailEnd/>
          </a:ln>
        </p:spPr>
      </p:pic>
      <p:sp>
        <p:nvSpPr>
          <p:cNvPr id="17416" name="TextBox 11"/>
          <p:cNvSpPr txBox="1">
            <a:spLocks noChangeArrowheads="1"/>
          </p:cNvSpPr>
          <p:nvPr/>
        </p:nvSpPr>
        <p:spPr bwMode="auto">
          <a:xfrm>
            <a:off x="1270000" y="5181600"/>
            <a:ext cx="1543050" cy="369888"/>
          </a:xfrm>
          <a:prstGeom prst="rect">
            <a:avLst/>
          </a:prstGeom>
          <a:noFill/>
          <a:ln w="9525">
            <a:noFill/>
            <a:miter lim="800000"/>
            <a:headEnd/>
            <a:tailEnd/>
          </a:ln>
        </p:spPr>
        <p:txBody>
          <a:bodyPr wrap="none">
            <a:spAutoFit/>
          </a:bodyPr>
          <a:lstStyle/>
          <a:p>
            <a:r>
              <a:rPr lang="en-GB">
                <a:latin typeface="Calibri" pitchFamily="34" charset="0"/>
              </a:rPr>
              <a:t>February 2004</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GB" sz="3200" b="1" smtClean="0"/>
              <a:t>REX consolidation; cont.</a:t>
            </a:r>
          </a:p>
        </p:txBody>
      </p:sp>
      <p:pic>
        <p:nvPicPr>
          <p:cNvPr id="18434" name="Picture 2" descr="C:\Committees\CERN\historic documents\Directorate correspondence\CD-BJ memo re posts.gif"/>
          <p:cNvPicPr>
            <a:picLocks noGrp="1" noChangeAspect="1" noChangeArrowheads="1"/>
          </p:cNvPicPr>
          <p:nvPr>
            <p:ph idx="1"/>
          </p:nvPr>
        </p:nvPicPr>
        <p:blipFill>
          <a:blip r:embed="rId2"/>
          <a:srcRect/>
          <a:stretch>
            <a:fillRect/>
          </a:stretch>
        </p:blipFill>
        <p:spPr>
          <a:xfrm>
            <a:off x="396875" y="1755775"/>
            <a:ext cx="3640138" cy="4525963"/>
          </a:xfrm>
        </p:spPr>
      </p:pic>
      <p:pic>
        <p:nvPicPr>
          <p:cNvPr id="18435" name="Picture 3" descr="C:\Talks\ISOLDE\ISOLDE workshop 2014\AGF00001.JPG"/>
          <p:cNvPicPr>
            <a:picLocks noChangeAspect="1" noChangeArrowheads="1"/>
          </p:cNvPicPr>
          <p:nvPr/>
        </p:nvPicPr>
        <p:blipFill>
          <a:blip r:embed="rId3"/>
          <a:srcRect/>
          <a:stretch>
            <a:fillRect/>
          </a:stretch>
        </p:blipFill>
        <p:spPr bwMode="auto">
          <a:xfrm>
            <a:off x="4897438" y="2751138"/>
            <a:ext cx="3703637" cy="2778125"/>
          </a:xfrm>
          <a:prstGeom prst="rect">
            <a:avLst/>
          </a:prstGeom>
          <a:noFill/>
          <a:ln w="9525">
            <a:noFill/>
            <a:miter lim="800000"/>
            <a:headEnd/>
            <a:tailEnd/>
          </a:ln>
        </p:spPr>
      </p:pic>
      <p:sp>
        <p:nvSpPr>
          <p:cNvPr id="3" name="Rectangle 2"/>
          <p:cNvSpPr/>
          <p:nvPr/>
        </p:nvSpPr>
        <p:spPr>
          <a:xfrm>
            <a:off x="698500" y="4805363"/>
            <a:ext cx="3054350" cy="517525"/>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1"/>
          <p:cNvSpPr txBox="1">
            <a:spLocks noChangeArrowheads="1"/>
          </p:cNvSpPr>
          <p:nvPr/>
        </p:nvSpPr>
        <p:spPr bwMode="auto">
          <a:xfrm>
            <a:off x="95250" y="879475"/>
            <a:ext cx="8893175" cy="6002338"/>
          </a:xfrm>
          <a:prstGeom prst="rect">
            <a:avLst/>
          </a:prstGeom>
          <a:noFill/>
          <a:ln w="9525">
            <a:noFill/>
            <a:miter lim="800000"/>
            <a:headEnd/>
            <a:tailEnd/>
          </a:ln>
        </p:spPr>
        <p:txBody>
          <a:bodyPr>
            <a:spAutoFit/>
          </a:bodyPr>
          <a:lstStyle/>
          <a:p>
            <a:r>
              <a:rPr lang="en-GB" sz="2400">
                <a:latin typeface="Calibri" pitchFamily="34" charset="0"/>
              </a:rPr>
              <a:t>November 2002: Steering group for the upgrade of ISOLDE (mainly for REX upgrade) founded.</a:t>
            </a:r>
          </a:p>
          <a:p>
            <a:endParaRPr lang="en-GB" sz="2400">
              <a:latin typeface="Calibri" pitchFamily="34" charset="0"/>
            </a:endParaRPr>
          </a:p>
          <a:p>
            <a:r>
              <a:rPr lang="en-GB" sz="2400">
                <a:latin typeface="Calibri" pitchFamily="34" charset="0"/>
              </a:rPr>
              <a:t>April 2003: REX-upgrade defined and renamed HIE-ISOLDE.</a:t>
            </a:r>
          </a:p>
          <a:p>
            <a:r>
              <a:rPr lang="en-GB" sz="1600" i="1">
                <a:solidFill>
                  <a:srgbClr val="FF0000"/>
                </a:solidFill>
                <a:latin typeface="Calibri" pitchFamily="34" charset="0"/>
              </a:rPr>
              <a:t>“This enhancement of the ISOLDE facility is called “High Intensity and Energy ISOLDE” or HIE-ISOLDE in this document in order to distinguish it from the existing facility.” [Document dated January 2003]</a:t>
            </a:r>
          </a:p>
          <a:p>
            <a:r>
              <a:rPr lang="en-GB" sz="1600" i="1">
                <a:solidFill>
                  <a:srgbClr val="FF0000"/>
                </a:solidFill>
                <a:latin typeface="Calibri" pitchFamily="34" charset="0"/>
              </a:rPr>
              <a:t>(earlier name was Super-ISOLDE or S-ISOLDE, Dec 2002)</a:t>
            </a:r>
          </a:p>
          <a:p>
            <a:endParaRPr lang="en-GB" sz="2400">
              <a:latin typeface="Calibri" pitchFamily="34" charset="0"/>
            </a:endParaRPr>
          </a:p>
          <a:p>
            <a:r>
              <a:rPr lang="en-GB" sz="2400">
                <a:latin typeface="Calibri" pitchFamily="34" charset="0"/>
              </a:rPr>
              <a:t>July 2004: MoU to provide funding for REX upgrade signed by individuals from ISOLDE, Belgium, Denmark, Finland, Germany, Sweden, and UK. </a:t>
            </a:r>
          </a:p>
          <a:p>
            <a:endParaRPr lang="en-GB" sz="2400">
              <a:latin typeface="Calibri" pitchFamily="34" charset="0"/>
            </a:endParaRPr>
          </a:p>
          <a:p>
            <a:r>
              <a:rPr lang="en-GB" sz="2400">
                <a:latin typeface="Calibri" pitchFamily="34" charset="0"/>
              </a:rPr>
              <a:t>March 2005: First tranche of funding from Leuven for HIE-ISOLDE announced.</a:t>
            </a:r>
          </a:p>
          <a:p>
            <a:endParaRPr lang="en-GB" sz="2400">
              <a:latin typeface="Calibri" pitchFamily="34" charset="0"/>
            </a:endParaRPr>
          </a:p>
          <a:p>
            <a:r>
              <a:rPr lang="en-GB" sz="2400">
                <a:latin typeface="Calibri" pitchFamily="34" charset="0"/>
              </a:rPr>
              <a:t>June 2005: Case for HIE-ISOLDE gives budget of 15 MCHF (+42 FTE) for upgrade to 5.5 MeV/u, to be ready in 2011.</a:t>
            </a:r>
          </a:p>
        </p:txBody>
      </p:sp>
      <p:sp>
        <p:nvSpPr>
          <p:cNvPr id="19458" name="TextBox 2"/>
          <p:cNvSpPr txBox="1">
            <a:spLocks noChangeArrowheads="1"/>
          </p:cNvSpPr>
          <p:nvPr/>
        </p:nvSpPr>
        <p:spPr bwMode="auto">
          <a:xfrm>
            <a:off x="2941638" y="163513"/>
            <a:ext cx="2811462" cy="585787"/>
          </a:xfrm>
          <a:prstGeom prst="rect">
            <a:avLst/>
          </a:prstGeom>
          <a:noFill/>
          <a:ln w="9525">
            <a:noFill/>
            <a:miter lim="800000"/>
            <a:headEnd/>
            <a:tailEnd/>
          </a:ln>
        </p:spPr>
        <p:txBody>
          <a:bodyPr>
            <a:spAutoFit/>
          </a:bodyPr>
          <a:lstStyle/>
          <a:p>
            <a:r>
              <a:rPr lang="en-GB" sz="3200" b="1">
                <a:latin typeface="Calibri" pitchFamily="34" charset="0"/>
              </a:rPr>
              <a:t>REX Upgrade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1"/>
          <p:cNvSpPr txBox="1">
            <a:spLocks noChangeArrowheads="1"/>
          </p:cNvSpPr>
          <p:nvPr/>
        </p:nvSpPr>
        <p:spPr bwMode="auto">
          <a:xfrm>
            <a:off x="2536825" y="155575"/>
            <a:ext cx="2600325" cy="584200"/>
          </a:xfrm>
          <a:prstGeom prst="rect">
            <a:avLst/>
          </a:prstGeom>
          <a:noFill/>
          <a:ln w="9525">
            <a:noFill/>
            <a:miter lim="800000"/>
            <a:headEnd/>
            <a:tailEnd/>
          </a:ln>
        </p:spPr>
        <p:txBody>
          <a:bodyPr wrap="none">
            <a:spAutoFit/>
          </a:bodyPr>
          <a:lstStyle/>
          <a:p>
            <a:r>
              <a:rPr lang="en-GB" sz="3200" b="1">
                <a:latin typeface="Calibri" pitchFamily="34" charset="0"/>
              </a:rPr>
              <a:t>Hall extension</a:t>
            </a:r>
          </a:p>
        </p:txBody>
      </p:sp>
      <p:sp>
        <p:nvSpPr>
          <p:cNvPr id="20482" name="TextBox 2"/>
          <p:cNvSpPr txBox="1">
            <a:spLocks noChangeArrowheads="1"/>
          </p:cNvSpPr>
          <p:nvPr/>
        </p:nvSpPr>
        <p:spPr bwMode="auto">
          <a:xfrm>
            <a:off x="104775" y="2365375"/>
            <a:ext cx="9185275" cy="2308225"/>
          </a:xfrm>
          <a:prstGeom prst="rect">
            <a:avLst/>
          </a:prstGeom>
          <a:noFill/>
          <a:ln w="9525">
            <a:noFill/>
            <a:miter lim="800000"/>
            <a:headEnd/>
            <a:tailEnd/>
          </a:ln>
        </p:spPr>
        <p:txBody>
          <a:bodyPr wrap="none">
            <a:spAutoFit/>
          </a:bodyPr>
          <a:lstStyle/>
          <a:p>
            <a:r>
              <a:rPr lang="en-GB" sz="2400">
                <a:latin typeface="Calibri" pitchFamily="34" charset="0"/>
              </a:rPr>
              <a:t>Motivation (January 2003): </a:t>
            </a:r>
          </a:p>
          <a:p>
            <a:r>
              <a:rPr lang="en-GB" sz="2400">
                <a:latin typeface="Calibri" pitchFamily="34" charset="0"/>
              </a:rPr>
              <a:t>add 25m to accommodate extension of REX to 4.3 MeV/u and beyond</a:t>
            </a:r>
          </a:p>
          <a:p>
            <a:endParaRPr lang="en-GB" sz="2400">
              <a:latin typeface="Calibri" pitchFamily="34" charset="0"/>
            </a:endParaRPr>
          </a:p>
          <a:p>
            <a:r>
              <a:rPr lang="en-GB" sz="2400">
                <a:latin typeface="Calibri" pitchFamily="34" charset="0"/>
              </a:rPr>
              <a:t>Funded from EU overhead, ISCC and CERN (D-G reserve)</a:t>
            </a:r>
          </a:p>
          <a:p>
            <a:endParaRPr lang="en-GB" sz="2400">
              <a:latin typeface="Calibri" pitchFamily="34" charset="0"/>
            </a:endParaRPr>
          </a:p>
          <a:p>
            <a:r>
              <a:rPr lang="en-GB" sz="2400">
                <a:latin typeface="Calibri" pitchFamily="34" charset="0"/>
              </a:rPr>
              <a:t>Cost 1.8 MCHF - ~ 50% budget overrun because e.g. of steel shortage</a:t>
            </a:r>
          </a:p>
        </p:txBody>
      </p:sp>
      <p:pic>
        <p:nvPicPr>
          <p:cNvPr id="20483" name="Picture 4" descr="C:\Word\Talks\ISOLDE\170.bmp"/>
          <p:cNvPicPr>
            <a:picLocks noChangeAspect="1" noChangeArrowheads="1"/>
          </p:cNvPicPr>
          <p:nvPr/>
        </p:nvPicPr>
        <p:blipFill>
          <a:blip r:embed="rId2"/>
          <a:srcRect/>
          <a:stretch>
            <a:fillRect/>
          </a:stretch>
        </p:blipFill>
        <p:spPr bwMode="auto">
          <a:xfrm>
            <a:off x="5708650" y="331788"/>
            <a:ext cx="3435350" cy="2357437"/>
          </a:xfrm>
          <a:prstGeom prst="rect">
            <a:avLst/>
          </a:prstGeom>
          <a:noFill/>
          <a:ln w="9525">
            <a:noFill/>
            <a:miter lim="800000"/>
            <a:headEnd/>
            <a:tailEnd/>
          </a:ln>
        </p:spPr>
      </p:pic>
      <p:pic>
        <p:nvPicPr>
          <p:cNvPr id="20484" name="Picture 2" descr="C:\Talks\ISOLDE\REX upgrades\Hall_170.JPG"/>
          <p:cNvPicPr>
            <a:picLocks noChangeAspect="1" noChangeArrowheads="1"/>
          </p:cNvPicPr>
          <p:nvPr/>
        </p:nvPicPr>
        <p:blipFill>
          <a:blip r:embed="rId3"/>
          <a:srcRect/>
          <a:stretch>
            <a:fillRect/>
          </a:stretch>
        </p:blipFill>
        <p:spPr bwMode="auto">
          <a:xfrm>
            <a:off x="2790825" y="4795838"/>
            <a:ext cx="3165475" cy="2062162"/>
          </a:xfrm>
          <a:prstGeom prst="rect">
            <a:avLst/>
          </a:prstGeom>
          <a:noFill/>
          <a:ln w="9525">
            <a:noFill/>
            <a:miter lim="800000"/>
            <a:headEnd/>
            <a:tailEnd/>
          </a:ln>
        </p:spPr>
      </p:pic>
      <p:sp>
        <p:nvSpPr>
          <p:cNvPr id="20485" name="TextBox 4"/>
          <p:cNvSpPr txBox="1">
            <a:spLocks noChangeArrowheads="1"/>
          </p:cNvSpPr>
          <p:nvPr/>
        </p:nvSpPr>
        <p:spPr bwMode="auto">
          <a:xfrm>
            <a:off x="6121400" y="5340350"/>
            <a:ext cx="2125663" cy="922338"/>
          </a:xfrm>
          <a:prstGeom prst="rect">
            <a:avLst/>
          </a:prstGeom>
          <a:noFill/>
          <a:ln w="9525">
            <a:noFill/>
            <a:miter lim="800000"/>
            <a:headEnd/>
            <a:tailEnd/>
          </a:ln>
        </p:spPr>
        <p:txBody>
          <a:bodyPr>
            <a:spAutoFit/>
          </a:bodyPr>
          <a:lstStyle/>
          <a:p>
            <a:r>
              <a:rPr lang="en-GB">
                <a:latin typeface="Calibri" pitchFamily="34" charset="0"/>
              </a:rPr>
              <a:t>April 2005</a:t>
            </a:r>
          </a:p>
          <a:p>
            <a:endParaRPr lang="en-GB">
              <a:latin typeface="Calibri" pitchFamily="34" charset="0"/>
            </a:endParaRPr>
          </a:p>
          <a:p>
            <a:r>
              <a:rPr lang="en-GB">
                <a:latin typeface="Calibri" pitchFamily="34" charset="0"/>
              </a:rPr>
              <a:t>(HIE-ISOLDE 2015)</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7"/>
          <p:cNvSpPr txBox="1">
            <a:spLocks noChangeArrowheads="1"/>
          </p:cNvSpPr>
          <p:nvPr/>
        </p:nvSpPr>
        <p:spPr bwMode="auto">
          <a:xfrm>
            <a:off x="-153988" y="3844925"/>
            <a:ext cx="9183688" cy="3270250"/>
          </a:xfrm>
          <a:prstGeom prst="rect">
            <a:avLst/>
          </a:prstGeom>
          <a:noFill/>
          <a:ln w="9525">
            <a:noFill/>
            <a:miter lim="800000"/>
            <a:headEnd/>
            <a:tailEnd/>
          </a:ln>
        </p:spPr>
        <p:txBody>
          <a:bodyPr>
            <a:spAutoFit/>
          </a:bodyPr>
          <a:lstStyle/>
          <a:p>
            <a:pPr lvl="1" defTabSz="914400"/>
            <a:r>
              <a:rPr lang="en-GB" sz="1600">
                <a:solidFill>
                  <a:srgbClr val="C0C0C0"/>
                </a:solidFill>
              </a:rPr>
              <a:t>This Design Study will attempt to promote women while recognizing that this does not mean treating them in the same way as men. It will try not to take men’s characteristics, situations and needs as the norm, so that – to have the same opportunities - women are expected to behave like them. It will try to ensure that gender equality means giving equal consideration to the life patterns, needs and interests of both women and men. It will question systematically whether, and in what sense, sex and gender are relevant in the objectives and in the methodology of the Design Study while recognizing that there is no such thing as a universally neutral person. Because sex and gender differences are fundamental organising features of life and society, appreciating these differences has implications in the execution of the Design Study. It will, whenever possible, encourage women’s participation in the tasks and the management structure, and ensure that any infrastructure design addresses women’s needs, as much as men’s needs.</a:t>
            </a:r>
          </a:p>
          <a:p>
            <a:pPr defTabSz="914400"/>
            <a:endParaRPr lang="en-US" sz="1600">
              <a:solidFill>
                <a:srgbClr val="C0C0C0"/>
              </a:solidFill>
            </a:endParaRPr>
          </a:p>
        </p:txBody>
      </p:sp>
      <p:sp>
        <p:nvSpPr>
          <p:cNvPr id="21506" name="Title 1"/>
          <p:cNvSpPr>
            <a:spLocks noGrp="1"/>
          </p:cNvSpPr>
          <p:nvPr>
            <p:ph type="title"/>
          </p:nvPr>
        </p:nvSpPr>
        <p:spPr/>
        <p:txBody>
          <a:bodyPr/>
          <a:lstStyle/>
          <a:p>
            <a:pPr eaLnBrk="1" hangingPunct="1"/>
            <a:r>
              <a:rPr lang="en-US" sz="3200" b="1" smtClean="0"/>
              <a:t>EU grants: EURONS &amp; EURISOL</a:t>
            </a:r>
            <a:br>
              <a:rPr lang="en-US" sz="3200" b="1" smtClean="0"/>
            </a:br>
            <a:r>
              <a:rPr lang="en-US" sz="3200" smtClean="0"/>
              <a:t>(November 2004) </a:t>
            </a:r>
          </a:p>
        </p:txBody>
      </p:sp>
      <p:sp>
        <p:nvSpPr>
          <p:cNvPr id="3" name="Content Placeholder 2"/>
          <p:cNvSpPr>
            <a:spLocks noGrp="1"/>
          </p:cNvSpPr>
          <p:nvPr>
            <p:ph idx="1"/>
          </p:nvPr>
        </p:nvSpPr>
        <p:spPr>
          <a:xfrm>
            <a:off x="250825" y="1693863"/>
            <a:ext cx="8229600" cy="4525962"/>
          </a:xfrm>
        </p:spPr>
        <p:txBody>
          <a:bodyPr rtlCol="0">
            <a:normAutofit/>
          </a:bodyPr>
          <a:lstStyle/>
          <a:p>
            <a:pPr marL="0" indent="0" eaLnBrk="1" fontAlgn="auto" hangingPunct="1">
              <a:spcAft>
                <a:spcPts val="0"/>
              </a:spcAft>
              <a:buFont typeface="Arial"/>
              <a:buNone/>
              <a:defRPr/>
            </a:pPr>
            <a:r>
              <a:rPr lang="en-US" dirty="0" smtClean="0">
                <a:solidFill>
                  <a:srgbClr val="FF0000"/>
                </a:solidFill>
              </a:rPr>
              <a:t>EURONS</a:t>
            </a:r>
            <a:r>
              <a:rPr lang="en-US" dirty="0" smtClean="0"/>
              <a:t>     (2MCHF)  TNA + 3 JRAs</a:t>
            </a:r>
          </a:p>
          <a:p>
            <a:pPr marL="0" indent="0" eaLnBrk="1" fontAlgn="auto" hangingPunct="1">
              <a:spcAft>
                <a:spcPts val="0"/>
              </a:spcAft>
              <a:buFont typeface="Arial"/>
              <a:buNone/>
              <a:defRPr/>
            </a:pPr>
            <a:r>
              <a:rPr lang="en-US" dirty="0" smtClean="0"/>
              <a:t>Physicist; scientific administrator</a:t>
            </a:r>
          </a:p>
          <a:p>
            <a:pPr marL="0" indent="0" eaLnBrk="1" fontAlgn="auto" hangingPunct="1">
              <a:spcAft>
                <a:spcPts val="0"/>
              </a:spcAft>
              <a:buFont typeface="Arial"/>
              <a:buNone/>
              <a:defRPr/>
            </a:pPr>
            <a:r>
              <a:rPr lang="en-US" dirty="0" smtClean="0"/>
              <a:t>Fellows for </a:t>
            </a:r>
            <a:r>
              <a:rPr lang="en-US" dirty="0"/>
              <a:t>C</a:t>
            </a:r>
            <a:r>
              <a:rPr lang="en-US" dirty="0" smtClean="0"/>
              <a:t>harge </a:t>
            </a:r>
            <a:r>
              <a:rPr lang="en-US" dirty="0"/>
              <a:t>B</a:t>
            </a:r>
            <a:r>
              <a:rPr lang="en-US" dirty="0" smtClean="0"/>
              <a:t>reeder, INTAG &amp; TRAPSPEC </a:t>
            </a:r>
            <a:endParaRPr lang="en-US" dirty="0"/>
          </a:p>
          <a:p>
            <a:pPr marL="0" indent="0" eaLnBrk="1" fontAlgn="auto" hangingPunct="1">
              <a:spcAft>
                <a:spcPts val="0"/>
              </a:spcAft>
              <a:buFont typeface="Arial"/>
              <a:buNone/>
              <a:defRPr/>
            </a:pPr>
            <a:endParaRPr lang="en-US" dirty="0"/>
          </a:p>
          <a:p>
            <a:pPr eaLnBrk="1" fontAlgn="auto" hangingPunct="1">
              <a:spcAft>
                <a:spcPts val="0"/>
              </a:spcAft>
              <a:buFont typeface="Arial"/>
              <a:buChar char="•"/>
              <a:defRPr/>
            </a:pPr>
            <a:r>
              <a:rPr lang="en-US" dirty="0" smtClean="0">
                <a:solidFill>
                  <a:srgbClr val="FF0000"/>
                </a:solidFill>
              </a:rPr>
              <a:t>EURISOL</a:t>
            </a:r>
            <a:r>
              <a:rPr lang="en-US" dirty="0" smtClean="0"/>
              <a:t>     (2.7MCHF)</a:t>
            </a:r>
          </a:p>
          <a:p>
            <a:pPr marL="0" indent="0" eaLnBrk="1" fontAlgn="auto" hangingPunct="1">
              <a:spcAft>
                <a:spcPts val="0"/>
              </a:spcAft>
              <a:buFont typeface="Arial"/>
              <a:buNone/>
              <a:defRPr/>
            </a:pPr>
            <a:r>
              <a:rPr lang="en-US" dirty="0" smtClean="0"/>
              <a:t>2 Physicists in AB</a:t>
            </a:r>
          </a:p>
          <a:p>
            <a:pPr marL="0" indent="0" eaLnBrk="1" fontAlgn="auto" hangingPunct="1">
              <a:spcAft>
                <a:spcPts val="0"/>
              </a:spcAft>
              <a:buFont typeface="Arial"/>
              <a:buNone/>
              <a:defRPr/>
            </a:pPr>
            <a:r>
              <a:rPr lang="en-US" dirty="0" smtClean="0"/>
              <a:t>Fellows for direct and MW targets</a:t>
            </a:r>
          </a:p>
          <a:p>
            <a:pPr marL="0" indent="0" eaLnBrk="1" fontAlgn="auto" hangingPunct="1">
              <a:spcAft>
                <a:spcPts val="0"/>
              </a:spcAft>
              <a:buFont typeface="Arial"/>
              <a:buNone/>
              <a:defRPr/>
            </a:pPr>
            <a:endParaRPr lang="en-US" dirty="0" smtClean="0"/>
          </a:p>
          <a:p>
            <a:pPr marL="0" indent="0" eaLnBrk="1" fontAlgn="auto" hangingPunct="1">
              <a:spcAft>
                <a:spcPts val="0"/>
              </a:spcAft>
              <a:buFont typeface="Arial"/>
              <a:buNone/>
              <a:defRPr/>
            </a:pPr>
            <a:endParaRPr lang="en-US" dirty="0"/>
          </a:p>
        </p:txBody>
      </p:sp>
      <p:pic>
        <p:nvPicPr>
          <p:cNvPr id="21508" name="Picture 40" descr="euronslogo"/>
          <p:cNvPicPr>
            <a:picLocks noChangeAspect="1" noChangeArrowheads="1"/>
          </p:cNvPicPr>
          <p:nvPr/>
        </p:nvPicPr>
        <p:blipFill>
          <a:blip r:embed="rId2"/>
          <a:srcRect/>
          <a:stretch>
            <a:fillRect/>
          </a:stretch>
        </p:blipFill>
        <p:spPr bwMode="auto">
          <a:xfrm>
            <a:off x="250825" y="1365250"/>
            <a:ext cx="1547813" cy="958850"/>
          </a:xfrm>
          <a:prstGeom prst="rect">
            <a:avLst/>
          </a:prstGeom>
          <a:noFill/>
          <a:ln w="9525">
            <a:noFill/>
            <a:miter lim="800000"/>
            <a:headEnd/>
            <a:tailEnd/>
          </a:ln>
        </p:spPr>
      </p:pic>
      <p:pic>
        <p:nvPicPr>
          <p:cNvPr id="21509" name="Picture 7" descr="C:\Web Pages\EURISOL-logo.jpg"/>
          <p:cNvPicPr>
            <a:picLocks noChangeAspect="1" noChangeArrowheads="1"/>
          </p:cNvPicPr>
          <p:nvPr/>
        </p:nvPicPr>
        <p:blipFill>
          <a:blip r:embed="rId3"/>
          <a:srcRect/>
          <a:stretch>
            <a:fillRect/>
          </a:stretch>
        </p:blipFill>
        <p:spPr bwMode="auto">
          <a:xfrm>
            <a:off x="0" y="4102100"/>
            <a:ext cx="2255838" cy="450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3"/>
          <p:cNvSpPr txBox="1">
            <a:spLocks noChangeArrowheads="1"/>
          </p:cNvSpPr>
          <p:nvPr/>
        </p:nvSpPr>
        <p:spPr bwMode="auto">
          <a:xfrm>
            <a:off x="1497013" y="0"/>
            <a:ext cx="6408737" cy="584200"/>
          </a:xfrm>
          <a:prstGeom prst="rect">
            <a:avLst/>
          </a:prstGeom>
          <a:noFill/>
          <a:ln w="9525">
            <a:noFill/>
            <a:miter lim="800000"/>
            <a:headEnd/>
            <a:tailEnd/>
          </a:ln>
        </p:spPr>
        <p:txBody>
          <a:bodyPr>
            <a:spAutoFit/>
          </a:bodyPr>
          <a:lstStyle/>
          <a:p>
            <a:r>
              <a:rPr lang="en-GB" sz="3200" b="1">
                <a:latin typeface="Calibri" pitchFamily="34" charset="0"/>
              </a:rPr>
              <a:t>SNAPSHOP OF ISOLDE AMBITIONS</a:t>
            </a:r>
          </a:p>
        </p:txBody>
      </p:sp>
      <p:pic>
        <p:nvPicPr>
          <p:cNvPr id="22530" name="Picture 2"/>
          <p:cNvPicPr>
            <a:picLocks noChangeAspect="1" noChangeArrowheads="1"/>
          </p:cNvPicPr>
          <p:nvPr/>
        </p:nvPicPr>
        <p:blipFill>
          <a:blip r:embed="rId2"/>
          <a:srcRect/>
          <a:stretch>
            <a:fillRect/>
          </a:stretch>
        </p:blipFill>
        <p:spPr bwMode="auto">
          <a:xfrm>
            <a:off x="333375" y="2792413"/>
            <a:ext cx="3916363" cy="2924175"/>
          </a:xfrm>
          <a:prstGeom prst="rect">
            <a:avLst/>
          </a:prstGeom>
          <a:noFill/>
          <a:ln w="9525">
            <a:noFill/>
            <a:miter lim="800000"/>
            <a:headEnd/>
            <a:tailEnd/>
          </a:ln>
        </p:spPr>
      </p:pic>
      <p:pic>
        <p:nvPicPr>
          <p:cNvPr id="22531" name="Picture 3"/>
          <p:cNvPicPr>
            <a:picLocks noChangeAspect="1" noChangeArrowheads="1"/>
          </p:cNvPicPr>
          <p:nvPr/>
        </p:nvPicPr>
        <p:blipFill>
          <a:blip r:embed="rId3"/>
          <a:srcRect/>
          <a:stretch>
            <a:fillRect/>
          </a:stretch>
        </p:blipFill>
        <p:spPr bwMode="auto">
          <a:xfrm>
            <a:off x="4702175" y="2765425"/>
            <a:ext cx="4073525" cy="3044825"/>
          </a:xfrm>
          <a:prstGeom prst="rect">
            <a:avLst/>
          </a:prstGeom>
          <a:noFill/>
          <a:ln w="9525">
            <a:noFill/>
            <a:miter lim="800000"/>
            <a:headEnd/>
            <a:tailEnd/>
          </a:ln>
        </p:spPr>
      </p:pic>
      <p:sp>
        <p:nvSpPr>
          <p:cNvPr id="22532" name="TextBox 1"/>
          <p:cNvSpPr txBox="1">
            <a:spLocks noChangeArrowheads="1"/>
          </p:cNvSpPr>
          <p:nvPr/>
        </p:nvSpPr>
        <p:spPr bwMode="auto">
          <a:xfrm>
            <a:off x="627063" y="5969000"/>
            <a:ext cx="3309937" cy="369888"/>
          </a:xfrm>
          <a:prstGeom prst="rect">
            <a:avLst/>
          </a:prstGeom>
          <a:noFill/>
          <a:ln w="9525">
            <a:noFill/>
            <a:miter lim="800000"/>
            <a:headEnd/>
            <a:tailEnd/>
          </a:ln>
        </p:spPr>
        <p:txBody>
          <a:bodyPr wrap="none">
            <a:spAutoFit/>
          </a:bodyPr>
          <a:lstStyle/>
          <a:p>
            <a:r>
              <a:rPr lang="en-GB">
                <a:latin typeface="Calibri" pitchFamily="34" charset="0"/>
              </a:rPr>
              <a:t>Beyer, </a:t>
            </a:r>
            <a:r>
              <a:rPr lang="en-US">
                <a:latin typeface="Calibri" pitchFamily="34" charset="0"/>
              </a:rPr>
              <a:t>Köster and Ravn, July 2004</a:t>
            </a:r>
            <a:endParaRPr lang="en-GB">
              <a:latin typeface="Calibri" pitchFamily="34" charset="0"/>
            </a:endParaRPr>
          </a:p>
        </p:txBody>
      </p:sp>
      <p:sp>
        <p:nvSpPr>
          <p:cNvPr id="3" name="Rectangle 2"/>
          <p:cNvSpPr/>
          <p:nvPr/>
        </p:nvSpPr>
        <p:spPr>
          <a:xfrm>
            <a:off x="258763" y="5589588"/>
            <a:ext cx="8143875" cy="311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6" name="Straight Arrow Connector 5"/>
          <p:cNvCxnSpPr/>
          <p:nvPr/>
        </p:nvCxnSpPr>
        <p:spPr>
          <a:xfrm flipV="1">
            <a:off x="1985963" y="5583238"/>
            <a:ext cx="77787" cy="5254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676275" y="5195888"/>
            <a:ext cx="3054350" cy="347662"/>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536" name="Picture 6" descr="DG visit 2004.JPG"/>
          <p:cNvPicPr>
            <a:picLocks noChangeAspect="1"/>
          </p:cNvPicPr>
          <p:nvPr/>
        </p:nvPicPr>
        <p:blipFill>
          <a:blip r:embed="rId4"/>
          <a:srcRect/>
          <a:stretch>
            <a:fillRect/>
          </a:stretch>
        </p:blipFill>
        <p:spPr bwMode="auto">
          <a:xfrm>
            <a:off x="3468688" y="584200"/>
            <a:ext cx="1562100" cy="2082800"/>
          </a:xfrm>
          <a:prstGeom prst="rect">
            <a:avLst/>
          </a:prstGeom>
          <a:noFill/>
          <a:ln w="9525">
            <a:noFill/>
            <a:miter lim="800000"/>
            <a:headEnd/>
            <a:tailEnd/>
          </a:ln>
        </p:spPr>
      </p:pic>
      <p:sp>
        <p:nvSpPr>
          <p:cNvPr id="22537" name="TextBox 8"/>
          <p:cNvSpPr txBox="1">
            <a:spLocks noChangeArrowheads="1"/>
          </p:cNvSpPr>
          <p:nvPr/>
        </p:nvSpPr>
        <p:spPr bwMode="auto">
          <a:xfrm>
            <a:off x="5030788" y="1274763"/>
            <a:ext cx="2478087" cy="646112"/>
          </a:xfrm>
          <a:prstGeom prst="rect">
            <a:avLst/>
          </a:prstGeom>
          <a:noFill/>
          <a:ln w="9525">
            <a:noFill/>
            <a:miter lim="800000"/>
            <a:headEnd/>
            <a:tailEnd/>
          </a:ln>
        </p:spPr>
        <p:txBody>
          <a:bodyPr wrap="none">
            <a:spAutoFit/>
          </a:bodyPr>
          <a:lstStyle/>
          <a:p>
            <a:r>
              <a:rPr lang="en-US" i="1">
                <a:latin typeface="Calibri" pitchFamily="34" charset="0"/>
              </a:rPr>
              <a:t>Visit of D-G and CSO</a:t>
            </a:r>
          </a:p>
          <a:p>
            <a:r>
              <a:rPr lang="en-US" i="1">
                <a:latin typeface="Calibri" pitchFamily="34" charset="0"/>
              </a:rPr>
              <a:t>to ISOLDE October 2004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698500" y="0"/>
            <a:ext cx="8229600" cy="925513"/>
          </a:xfrm>
        </p:spPr>
        <p:txBody>
          <a:bodyPr/>
          <a:lstStyle/>
          <a:p>
            <a:pPr eaLnBrk="1" hangingPunct="1"/>
            <a:r>
              <a:rPr lang="en-GB" sz="3200" b="1" smtClean="0"/>
              <a:t>Lies, Damn Lies, and RIB Predictions</a:t>
            </a:r>
          </a:p>
        </p:txBody>
      </p:sp>
      <p:pic>
        <p:nvPicPr>
          <p:cNvPr id="23554" name="Picture 3" descr="C:\Talks\ISOLDE\ISOLDE workshop 2014\Rn Ra Q3 theory.jpg"/>
          <p:cNvPicPr>
            <a:picLocks noChangeAspect="1" noChangeArrowheads="1"/>
          </p:cNvPicPr>
          <p:nvPr/>
        </p:nvPicPr>
        <p:blipFill>
          <a:blip r:embed="rId2"/>
          <a:srcRect/>
          <a:stretch>
            <a:fillRect/>
          </a:stretch>
        </p:blipFill>
        <p:spPr bwMode="auto">
          <a:xfrm>
            <a:off x="449263" y="1200150"/>
            <a:ext cx="7561262" cy="5348288"/>
          </a:xfrm>
          <a:prstGeom prst="rect">
            <a:avLst/>
          </a:prstGeom>
          <a:noFill/>
          <a:ln w="9525">
            <a:noFill/>
            <a:miter lim="800000"/>
            <a:headEnd/>
            <a:tailEnd/>
          </a:ln>
        </p:spPr>
      </p:pic>
      <p:sp>
        <p:nvSpPr>
          <p:cNvPr id="3" name="Rectangle 2"/>
          <p:cNvSpPr/>
          <p:nvPr/>
        </p:nvSpPr>
        <p:spPr>
          <a:xfrm>
            <a:off x="2293938" y="1843088"/>
            <a:ext cx="5338762" cy="20351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4146550" y="3416300"/>
            <a:ext cx="3486150" cy="20335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627</TotalTime>
  <Words>622</Words>
  <Application>Microsoft Macintosh PowerPoint</Application>
  <PresentationFormat>On-screen Show (4:3)</PresentationFormat>
  <Paragraphs>98</Paragraphs>
  <Slides>13</Slides>
  <Notes>1</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13</vt:i4>
      </vt:variant>
    </vt:vector>
  </HeadingPairs>
  <TitlesOfParts>
    <vt:vector size="16" baseType="lpstr">
      <vt:lpstr>Arial</vt:lpstr>
      <vt:lpstr>Calibri</vt:lpstr>
      <vt:lpstr>Office Theme</vt:lpstr>
      <vt:lpstr>ISOLDE: the Anglo-Saxon Era 2002-2005 Peter Butler*</vt:lpstr>
      <vt:lpstr>REX-ISOLDE consolidation</vt:lpstr>
      <vt:lpstr>Addendum to MoU</vt:lpstr>
      <vt:lpstr>REX consolidation; cont.</vt:lpstr>
      <vt:lpstr>Slide 5</vt:lpstr>
      <vt:lpstr>Slide 6</vt:lpstr>
      <vt:lpstr>EU grants: EURONS &amp; EURISOL (November 2004) </vt:lpstr>
      <vt:lpstr>Slide 8</vt:lpstr>
      <vt:lpstr>Lies, Damn Lies, and RIB Predictions</vt:lpstr>
      <vt:lpstr>Social Events</vt:lpstr>
      <vt:lpstr>Slide 11</vt:lpstr>
      <vt:lpstr>Fellows, etc</vt:lpstr>
      <vt:lpstr>Slide 13</vt:lpstr>
    </vt:vector>
  </TitlesOfParts>
  <Company>University of Liverpool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Butler</dc:creator>
  <cp:lastModifiedBy>Peter Butler</cp:lastModifiedBy>
  <cp:revision>54</cp:revision>
  <dcterms:created xsi:type="dcterms:W3CDTF">2014-11-24T13:43:02Z</dcterms:created>
  <dcterms:modified xsi:type="dcterms:W3CDTF">2014-12-17T03:45:31Z</dcterms:modified>
</cp:coreProperties>
</file>