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72" r:id="rId5"/>
    <p:sldId id="261" r:id="rId6"/>
    <p:sldId id="262" r:id="rId7"/>
    <p:sldId id="263" r:id="rId8"/>
    <p:sldId id="264" r:id="rId9"/>
    <p:sldId id="266" r:id="rId10"/>
    <p:sldId id="265" r:id="rId11"/>
    <p:sldId id="274" r:id="rId12"/>
    <p:sldId id="267" r:id="rId13"/>
    <p:sldId id="269" r:id="rId14"/>
    <p:sldId id="271" r:id="rId15"/>
    <p:sldId id="275" r:id="rId16"/>
    <p:sldId id="273" r:id="rId17"/>
    <p:sldId id="258" r:id="rId18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7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2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4" name="Picture 3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5426020"/>
            <a:ext cx="4376736" cy="115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15/12/2014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ISOLDE Workshop and Users meeting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49325"/>
            <a:ext cx="8226425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15/12/2014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ISOLDE Workshop and Users meeting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15/12/2014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ISOLDE Workshop and Users meeting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286" y="2796780"/>
            <a:ext cx="4376736" cy="1152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12/14/2014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High Power </a:t>
            </a:r>
            <a:r>
              <a:rPr lang="en-US" dirty="0" err="1" smtClean="0"/>
              <a:t>Targetry</a:t>
            </a:r>
            <a:r>
              <a:rPr lang="en-US" dirty="0" smtClean="0"/>
              <a:t> Workshop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612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smtClean="0"/>
              <a:t>15/12/2014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smtClean="0"/>
              <a:t>ISOLDE Workshop and Users meeting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49333"/>
            <a:ext cx="8226854" cy="53364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pic>
        <p:nvPicPr>
          <p:cNvPr id="7" name="Picture 6" descr="2014-04-09_CERN_60years_ENdept_75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6327150"/>
            <a:ext cx="1641276" cy="432000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2" r:id="rId3"/>
    <p:sldLayoutId id="2147483684" r:id="rId4"/>
    <p:sldLayoutId id="2147483680" r:id="rId5"/>
    <p:sldLayoutId id="2147483676" r:id="rId6"/>
    <p:sldLayoutId id="2147483685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90000"/>
        </a:lnSpc>
        <a:spcBef>
          <a:spcPts val="600"/>
        </a:spcBef>
        <a:buClr>
          <a:schemeClr val="accent3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90000"/>
        </a:lnSpc>
        <a:spcBef>
          <a:spcPts val="600"/>
        </a:spcBef>
        <a:buClr>
          <a:schemeClr val="accent4"/>
        </a:buClr>
        <a:buSzPct val="100000"/>
        <a:buFont typeface="Arial"/>
        <a:buChar char="•"/>
        <a:defRPr kumimoji="0" sz="32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ds.cern.ch/record/1355060?ln=fr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800" dirty="0" smtClean="0"/>
              <a:t>LIEBE project: 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b="0" dirty="0"/>
              <a:t>Design of a molten metal target based on a </a:t>
            </a:r>
            <a:r>
              <a:rPr lang="en-US" b="0" dirty="0" err="1"/>
              <a:t>Pb</a:t>
            </a:r>
            <a:r>
              <a:rPr lang="en-US" b="0" dirty="0"/>
              <a:t>-Bi loop at CERN-ISOLDE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/>
              <a:t>T. De Melo Mendonca, </a:t>
            </a:r>
            <a:r>
              <a:rPr lang="en-US" sz="1600" u="sng" dirty="0"/>
              <a:t>M. Delonca</a:t>
            </a:r>
            <a:r>
              <a:rPr lang="en-US" sz="1600" dirty="0"/>
              <a:t>, D. </a:t>
            </a:r>
            <a:r>
              <a:rPr lang="en-US" sz="1600" dirty="0" err="1"/>
              <a:t>Houngbo</a:t>
            </a:r>
            <a:r>
              <a:rPr lang="en-US" sz="1600" dirty="0"/>
              <a:t>, C. Maglioni, L. </a:t>
            </a:r>
            <a:r>
              <a:rPr lang="en-US" sz="1600" dirty="0" err="1"/>
              <a:t>Popescu</a:t>
            </a:r>
            <a:r>
              <a:rPr lang="en-US" sz="1600" dirty="0"/>
              <a:t>, P. </a:t>
            </a:r>
            <a:r>
              <a:rPr lang="en-US" sz="1600" dirty="0" err="1"/>
              <a:t>Schuurmans</a:t>
            </a:r>
            <a:r>
              <a:rPr lang="en-US" sz="1600" dirty="0"/>
              <a:t>, T. Stora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92" y="622287"/>
            <a:ext cx="7330420" cy="102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\\psf\Home\Downloads\CERN-LogoPack\Outline\PNG\BLUE\LogoOutline-Blue-0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" y="753088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Prototyping phase – first </a:t>
            </a:r>
            <a:r>
              <a:rPr lang="en-US" dirty="0" smtClean="0"/>
              <a:t>results (2)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Observations: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pPr lvl="1"/>
            <a:r>
              <a:rPr lang="en-US" sz="1800" dirty="0" smtClean="0">
                <a:solidFill>
                  <a:schemeClr val="accent1"/>
                </a:solidFill>
              </a:rPr>
              <a:t>Shower feasibility proven: </a:t>
            </a:r>
            <a:r>
              <a:rPr lang="en-US" sz="1600" dirty="0" smtClean="0">
                <a:solidFill>
                  <a:schemeClr val="accent1"/>
                </a:solidFill>
              </a:rPr>
              <a:t>smallest spacing between holes of 0,5 mm for 0,1 mm holes</a:t>
            </a:r>
          </a:p>
          <a:p>
            <a:pPr lvl="1"/>
            <a:r>
              <a:rPr lang="en-US" sz="1800" dirty="0" smtClean="0">
                <a:solidFill>
                  <a:schemeClr val="accent1"/>
                </a:solidFill>
              </a:rPr>
              <a:t>Oxidation prevent a proper operation of the grid</a:t>
            </a:r>
          </a:p>
          <a:p>
            <a:pPr lvl="1"/>
            <a:r>
              <a:rPr lang="en-US" sz="1800" dirty="0" smtClean="0">
                <a:solidFill>
                  <a:schemeClr val="accent1"/>
                </a:solidFill>
              </a:rPr>
              <a:t>Size of droplets vary between the start and the end of the shower</a:t>
            </a:r>
            <a:endParaRPr lang="en-US" sz="1800" dirty="0">
              <a:solidFill>
                <a:schemeClr val="accent1"/>
              </a:solidFill>
            </a:endParaRPr>
          </a:p>
        </p:txBody>
      </p:sp>
      <p:pic>
        <p:nvPicPr>
          <p:cNvPr id="4" name="Picture 2" descr="\\cernhomem.cern.ch\m\mdelonca\Public\liquid target\photo to share\shower 0.6 mm spacing\shower 2 star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432" y="1459930"/>
            <a:ext cx="2148857" cy="3229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916432" y="4705270"/>
            <a:ext cx="2148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 smtClean="0">
                <a:solidFill>
                  <a:schemeClr val="accent1"/>
                </a:solidFill>
              </a:rPr>
              <a:t>Shower</a:t>
            </a:r>
            <a:r>
              <a:rPr lang="fr-FR" sz="1200" dirty="0" smtClean="0">
                <a:solidFill>
                  <a:schemeClr val="accent1"/>
                </a:solidFill>
              </a:rPr>
              <a:t> at </a:t>
            </a:r>
            <a:r>
              <a:rPr lang="fr-FR" sz="1200" dirty="0" err="1" smtClean="0">
                <a:solidFill>
                  <a:schemeClr val="accent1"/>
                </a:solidFill>
              </a:rPr>
              <a:t>start</a:t>
            </a:r>
            <a:r>
              <a:rPr lang="fr-FR" sz="1200" dirty="0" smtClean="0">
                <a:solidFill>
                  <a:schemeClr val="accent1"/>
                </a:solidFill>
              </a:rPr>
              <a:t>.</a:t>
            </a:r>
            <a:endParaRPr lang="fr-FR" sz="1200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25035" y="4705270"/>
            <a:ext cx="2149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 smtClean="0">
                <a:solidFill>
                  <a:schemeClr val="accent1"/>
                </a:solidFill>
              </a:rPr>
              <a:t>Shower</a:t>
            </a:r>
            <a:r>
              <a:rPr lang="fr-FR" sz="1200" dirty="0" smtClean="0">
                <a:solidFill>
                  <a:schemeClr val="accent1"/>
                </a:solidFill>
              </a:rPr>
              <a:t> at the end.</a:t>
            </a:r>
            <a:endParaRPr lang="fr-FR" sz="1200" dirty="0">
              <a:solidFill>
                <a:schemeClr val="accent1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735902" y="2000254"/>
            <a:ext cx="3229806" cy="2149157"/>
          </a:xfrm>
          <a:prstGeom prst="rect">
            <a:avLst/>
          </a:prstGeom>
        </p:spPr>
      </p:pic>
      <p:sp>
        <p:nvSpPr>
          <p:cNvPr id="26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</p:spPr>
        <p:txBody>
          <a:bodyPr/>
          <a:lstStyle/>
          <a:p>
            <a:r>
              <a:rPr lang="en-US" dirty="0" smtClean="0"/>
              <a:t>15/12/2014</a:t>
            </a:r>
            <a:endParaRPr lang="en-US" dirty="0"/>
          </a:p>
        </p:txBody>
      </p:sp>
      <p:sp>
        <p:nvSpPr>
          <p:cNvPr id="2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Workshop and Users meeting 2014</a:t>
            </a:r>
            <a:endParaRPr lang="en-US" dirty="0"/>
          </a:p>
        </p:txBody>
      </p:sp>
      <p:sp>
        <p:nvSpPr>
          <p:cNvPr id="2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r>
              <a:rPr lang="en-US" dirty="0" smtClean="0"/>
              <a:t>9</a:t>
            </a:r>
            <a:endParaRPr lang="en-US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4" t="37361" r="33750" b="11528"/>
          <a:stretch/>
        </p:blipFill>
        <p:spPr>
          <a:xfrm>
            <a:off x="5636321" y="1471365"/>
            <a:ext cx="3074096" cy="3049239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098791" y="4520604"/>
            <a:ext cx="214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err="1" smtClean="0">
                <a:solidFill>
                  <a:schemeClr val="accent1"/>
                </a:solidFill>
              </a:rPr>
              <a:t>After</a:t>
            </a:r>
            <a:r>
              <a:rPr lang="fr-FR" sz="1200" dirty="0" smtClean="0">
                <a:solidFill>
                  <a:schemeClr val="accent1"/>
                </a:solidFill>
              </a:rPr>
              <a:t> the </a:t>
            </a:r>
            <a:r>
              <a:rPr lang="fr-FR" sz="1200" dirty="0" err="1" smtClean="0">
                <a:solidFill>
                  <a:schemeClr val="accent1"/>
                </a:solidFill>
              </a:rPr>
              <a:t>serie</a:t>
            </a:r>
            <a:r>
              <a:rPr lang="fr-FR" sz="1200" dirty="0" smtClean="0">
                <a:solidFill>
                  <a:schemeClr val="accent1"/>
                </a:solidFill>
              </a:rPr>
              <a:t> of </a:t>
            </a:r>
            <a:r>
              <a:rPr lang="fr-FR" sz="1200" dirty="0" err="1" smtClean="0">
                <a:solidFill>
                  <a:schemeClr val="accent1"/>
                </a:solidFill>
              </a:rPr>
              <a:t>shower</a:t>
            </a:r>
            <a:endParaRPr lang="fr-FR" sz="1200" dirty="0" smtClean="0">
              <a:solidFill>
                <a:schemeClr val="accent1"/>
              </a:solidFill>
            </a:endParaRPr>
          </a:p>
          <a:p>
            <a:pPr algn="ctr"/>
            <a:r>
              <a:rPr lang="fr-FR" sz="1200" b="1" dirty="0" err="1" smtClean="0">
                <a:solidFill>
                  <a:srgbClr val="FF0000"/>
                </a:solidFill>
              </a:rPr>
              <a:t>Clogging</a:t>
            </a:r>
            <a:r>
              <a:rPr lang="fr-FR" sz="1200" b="1" dirty="0" smtClean="0">
                <a:solidFill>
                  <a:srgbClr val="FF0000"/>
                </a:solidFill>
              </a:rPr>
              <a:t> visible</a:t>
            </a:r>
            <a:endParaRPr lang="fr-FR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08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Prototyping phase – first results (3)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96" y="1519267"/>
            <a:ext cx="3147374" cy="21859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6229" y="3683475"/>
            <a:ext cx="3280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err="1" smtClean="0"/>
              <a:t>Hoeve</a:t>
            </a:r>
            <a:r>
              <a:rPr lang="fr-FR" sz="1200" i="1" dirty="0" smtClean="0"/>
              <a:t> et al. (2010) and </a:t>
            </a:r>
            <a:r>
              <a:rPr lang="fr-FR" sz="1200" i="1" dirty="0" err="1" smtClean="0"/>
              <a:t>C.Clasen</a:t>
            </a:r>
            <a:r>
              <a:rPr lang="fr-FR" sz="1200" i="1" dirty="0" smtClean="0"/>
              <a:t> et al (2008)</a:t>
            </a:r>
            <a:endParaRPr lang="fr-FR" sz="1200" i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857250" y="2175040"/>
            <a:ext cx="2495550" cy="1135765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449538" y="2266389"/>
            <a:ext cx="7636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gobbling</a:t>
            </a:r>
            <a:endParaRPr lang="fr-FR" sz="105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9211" y="996796"/>
            <a:ext cx="3894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Classification of droplet formation regimes</a:t>
            </a:r>
            <a:endParaRPr lang="en-US" sz="1600" dirty="0"/>
          </a:p>
        </p:txBody>
      </p:sp>
      <p:sp>
        <p:nvSpPr>
          <p:cNvPr id="11" name="Freeform 10"/>
          <p:cNvSpPr/>
          <p:nvPr/>
        </p:nvSpPr>
        <p:spPr>
          <a:xfrm>
            <a:off x="871537" y="1634405"/>
            <a:ext cx="2466975" cy="1676400"/>
          </a:xfrm>
          <a:custGeom>
            <a:avLst/>
            <a:gdLst>
              <a:gd name="connsiteX0" fmla="*/ 0 w 2466975"/>
              <a:gd name="connsiteY0" fmla="*/ 0 h 1676400"/>
              <a:gd name="connsiteX1" fmla="*/ 0 w 2466975"/>
              <a:gd name="connsiteY1" fmla="*/ 0 h 1676400"/>
              <a:gd name="connsiteX2" fmla="*/ 9525 w 2466975"/>
              <a:gd name="connsiteY2" fmla="*/ 209550 h 1676400"/>
              <a:gd name="connsiteX3" fmla="*/ 28575 w 2466975"/>
              <a:gd name="connsiteY3" fmla="*/ 419100 h 1676400"/>
              <a:gd name="connsiteX4" fmla="*/ 9525 w 2466975"/>
              <a:gd name="connsiteY4" fmla="*/ 542925 h 1676400"/>
              <a:gd name="connsiteX5" fmla="*/ 2466975 w 2466975"/>
              <a:gd name="connsiteY5" fmla="*/ 1676400 h 1676400"/>
              <a:gd name="connsiteX6" fmla="*/ 2457450 w 2466975"/>
              <a:gd name="connsiteY6" fmla="*/ 885825 h 1676400"/>
              <a:gd name="connsiteX7" fmla="*/ 638175 w 2466975"/>
              <a:gd name="connsiteY7" fmla="*/ 9525 h 1676400"/>
              <a:gd name="connsiteX8" fmla="*/ 0 w 2466975"/>
              <a:gd name="connsiteY8" fmla="*/ 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66975" h="1676400">
                <a:moveTo>
                  <a:pt x="0" y="0"/>
                </a:moveTo>
                <a:lnTo>
                  <a:pt x="0" y="0"/>
                </a:lnTo>
                <a:cubicBezTo>
                  <a:pt x="3175" y="69850"/>
                  <a:pt x="6033" y="139715"/>
                  <a:pt x="9525" y="209550"/>
                </a:cubicBezTo>
                <a:cubicBezTo>
                  <a:pt x="18495" y="388945"/>
                  <a:pt x="5461" y="326643"/>
                  <a:pt x="28575" y="419100"/>
                </a:cubicBezTo>
                <a:cubicBezTo>
                  <a:pt x="18578" y="569059"/>
                  <a:pt x="40396" y="604667"/>
                  <a:pt x="9525" y="542925"/>
                </a:cubicBezTo>
                <a:lnTo>
                  <a:pt x="2466975" y="1676400"/>
                </a:lnTo>
                <a:lnTo>
                  <a:pt x="2457450" y="885825"/>
                </a:lnTo>
                <a:lnTo>
                  <a:pt x="638175" y="9525"/>
                </a:ln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val 11"/>
          <p:cNvSpPr/>
          <p:nvPr/>
        </p:nvSpPr>
        <p:spPr>
          <a:xfrm>
            <a:off x="1552575" y="1884242"/>
            <a:ext cx="660644" cy="260515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l="44978" r="16185"/>
          <a:stretch/>
        </p:blipFill>
        <p:spPr>
          <a:xfrm>
            <a:off x="6006733" y="1634405"/>
            <a:ext cx="2515586" cy="1681773"/>
          </a:xfrm>
          <a:prstGeom prst="rect">
            <a:avLst/>
          </a:prstGeom>
          <a:ln w="28575"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6001909" y="3316178"/>
            <a:ext cx="2124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>
                <a:solidFill>
                  <a:srgbClr val="FF0000"/>
                </a:solidFill>
              </a:rPr>
              <a:t>Jetting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08589" y="3303390"/>
            <a:ext cx="2124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FF0000"/>
                </a:solidFill>
              </a:rPr>
              <a:t>Gobbling</a:t>
            </a:r>
            <a:endParaRPr lang="fr-FR" sz="1200" dirty="0">
              <a:solidFill>
                <a:srgbClr val="FF0000"/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181009"/>
              </p:ext>
            </p:extLst>
          </p:nvPr>
        </p:nvGraphicFramePr>
        <p:xfrm>
          <a:off x="3516422" y="4166761"/>
          <a:ext cx="5096787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0537"/>
                <a:gridCol w="1076325"/>
                <a:gridCol w="1562100"/>
                <a:gridCol w="1647825"/>
              </a:tblGrid>
              <a:tr h="130175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Regime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Velocity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Calculated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baseline="0" dirty="0" err="1" smtClean="0"/>
                        <a:t>d</a:t>
                      </a:r>
                      <a:r>
                        <a:rPr lang="fr-FR" sz="1200" dirty="0" err="1" smtClean="0"/>
                        <a:t>roplet</a:t>
                      </a:r>
                      <a:r>
                        <a:rPr lang="fr-FR" sz="1200" baseline="0" dirty="0" smtClean="0"/>
                        <a:t> </a:t>
                      </a:r>
                      <a:r>
                        <a:rPr lang="fr-FR" sz="1200" baseline="0" dirty="0" err="1" smtClean="0"/>
                        <a:t>diameter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Average</a:t>
                      </a:r>
                      <a:r>
                        <a:rPr lang="fr-FR" sz="1200" dirty="0" smtClean="0"/>
                        <a:t> </a:t>
                      </a:r>
                      <a:r>
                        <a:rPr lang="fr-FR" sz="1200" dirty="0" err="1" smtClean="0"/>
                        <a:t>droplet</a:t>
                      </a:r>
                      <a:r>
                        <a:rPr lang="fr-FR" sz="1200" dirty="0" smtClean="0"/>
                        <a:t> </a:t>
                      </a:r>
                      <a:r>
                        <a:rPr lang="fr-FR" sz="1200" dirty="0" err="1" smtClean="0"/>
                        <a:t>diameter</a:t>
                      </a:r>
                      <a:r>
                        <a:rPr lang="fr-FR" sz="1200" dirty="0" smtClean="0"/>
                        <a:t> - test</a:t>
                      </a:r>
                      <a:endParaRPr lang="fr-FR" sz="1200" dirty="0"/>
                    </a:p>
                  </a:txBody>
                  <a:tcPr/>
                </a:tc>
              </a:tr>
              <a:tr h="197485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Gobbling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0 to 0,62 m/s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~ 1,2 mm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~ 1 mm</a:t>
                      </a:r>
                      <a:endParaRPr lang="fr-FR" sz="1200" dirty="0"/>
                    </a:p>
                  </a:txBody>
                  <a:tcPr/>
                </a:tc>
              </a:tr>
              <a:tr h="172085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Jetting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&gt; 0,62 m/s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~ 0,4 mm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~ 0,4 mm</a:t>
                      </a:r>
                      <a:endParaRPr lang="fr-FR" sz="12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9" name="Straight Arrow Connector 18"/>
          <p:cNvCxnSpPr>
            <a:stCxn id="12" idx="6"/>
          </p:cNvCxnSpPr>
          <p:nvPr/>
        </p:nvCxnSpPr>
        <p:spPr>
          <a:xfrm flipV="1">
            <a:off x="2213219" y="1997885"/>
            <a:ext cx="3839729" cy="166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1435250" y="2275644"/>
            <a:ext cx="660644" cy="260515"/>
          </a:xfrm>
          <a:prstGeom prst="ellipse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089378" y="2404904"/>
            <a:ext cx="1394385" cy="259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279"/>
          <a:stretch/>
        </p:blipFill>
        <p:spPr>
          <a:xfrm>
            <a:off x="3493810" y="1631915"/>
            <a:ext cx="2301053" cy="1684263"/>
          </a:xfrm>
          <a:prstGeom prst="rect">
            <a:avLst/>
          </a:prstGeom>
        </p:spPr>
      </p:pic>
      <p:sp>
        <p:nvSpPr>
          <p:cNvPr id="26" name="Right Arrow 25"/>
          <p:cNvSpPr/>
          <p:nvPr/>
        </p:nvSpPr>
        <p:spPr>
          <a:xfrm>
            <a:off x="3826294" y="1132905"/>
            <a:ext cx="695419" cy="2634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TextBox 26"/>
          <p:cNvSpPr txBox="1"/>
          <p:nvPr/>
        </p:nvSpPr>
        <p:spPr>
          <a:xfrm>
            <a:off x="4521713" y="1054089"/>
            <a:ext cx="4000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Impact on the </a:t>
            </a:r>
            <a:r>
              <a:rPr lang="en-US" sz="1600" b="1" dirty="0" smtClean="0"/>
              <a:t>dimension of the droplets </a:t>
            </a:r>
            <a:r>
              <a:rPr lang="en-US" sz="1600" dirty="0" smtClean="0"/>
              <a:t>created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546229" y="4063560"/>
                <a:ext cx="2806571" cy="120783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/>
                <a:r>
                  <a:rPr lang="fr-FR" sz="1400" dirty="0" err="1" smtClean="0"/>
                  <a:t>Limit</a:t>
                </a:r>
                <a:r>
                  <a:rPr lang="fr-FR" sz="1400" dirty="0" smtClean="0"/>
                  <a:t> </a:t>
                </a:r>
                <a:r>
                  <a:rPr lang="fr-FR" sz="1400" dirty="0" err="1" smtClean="0"/>
                  <a:t>velocity</a:t>
                </a:r>
                <a:r>
                  <a:rPr lang="fr-FR" sz="1400" dirty="0" smtClean="0"/>
                  <a:t> </a:t>
                </a:r>
                <a:r>
                  <a:rPr lang="fr-FR" sz="1400" dirty="0" err="1" smtClean="0"/>
                  <a:t>between</a:t>
                </a:r>
                <a:r>
                  <a:rPr lang="fr-FR" sz="1400" dirty="0" smtClean="0"/>
                  <a:t> the </a:t>
                </a:r>
                <a:r>
                  <a:rPr lang="fr-FR" sz="1400" dirty="0" err="1" smtClean="0"/>
                  <a:t>two</a:t>
                </a:r>
                <a:r>
                  <a:rPr lang="fr-FR" sz="1400" dirty="0" smtClean="0"/>
                  <a:t> </a:t>
                </a:r>
                <a:r>
                  <a:rPr lang="fr-FR" sz="1400" dirty="0" err="1" smtClean="0"/>
                  <a:t>regimes</a:t>
                </a:r>
                <a:r>
                  <a:rPr lang="fr-FR" sz="1400" dirty="0" smtClean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4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fr-FR" sz="14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1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fr-FR" sz="1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num>
                          <m:den>
                            <m:r>
                              <a:rPr lang="fr-FR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  <m:r>
                              <a:rPr lang="fr-FR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den>
                        </m:f>
                      </m:e>
                    </m:rad>
                    <m:r>
                      <a:rPr lang="fr-FR" sz="1400" b="0" i="1" smtClean="0">
                        <a:latin typeface="Cambria Math" panose="02040503050406030204" pitchFamily="18" charset="0"/>
                      </a:rPr>
                      <m:t>=0,62</m:t>
                    </m:r>
                    <m:f>
                      <m:fPr>
                        <m:ctrlPr>
                          <a:rPr lang="fr-FR" sz="1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fr-FR" sz="1400" b="0" dirty="0" smtClean="0"/>
              </a:p>
              <a:p>
                <a:pPr algn="just"/>
                <a:r>
                  <a:rPr lang="fr-FR" sz="1200" b="0" dirty="0" err="1" smtClean="0"/>
                  <a:t>with</a:t>
                </a:r>
                <a:r>
                  <a:rPr lang="fr-FR" sz="1200" b="0" dirty="0" smtClean="0"/>
                  <a:t> </a:t>
                </a:r>
                <a14:m>
                  <m:oMath xmlns:m="http://schemas.openxmlformats.org/officeDocument/2006/math">
                    <m:r>
                      <a:rPr lang="fr-FR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fr-FR" sz="1200" b="0" dirty="0" smtClean="0"/>
                  <a:t> the surface tension of the </a:t>
                </a:r>
                <a:r>
                  <a:rPr lang="fr-FR" sz="1200" b="0" dirty="0" err="1" smtClean="0"/>
                  <a:t>liquid</a:t>
                </a:r>
                <a:r>
                  <a:rPr lang="fr-FR" sz="1200" b="0" dirty="0" smtClean="0"/>
                  <a:t> (N/m), </a:t>
                </a:r>
                <a14:m>
                  <m:oMath xmlns:m="http://schemas.openxmlformats.org/officeDocument/2006/math">
                    <m:r>
                      <a:rPr lang="fr-FR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fr-FR" sz="1200" b="0" dirty="0" smtClean="0"/>
                  <a:t> the </a:t>
                </a:r>
                <a:r>
                  <a:rPr lang="fr-FR" sz="1200" b="0" dirty="0" err="1" smtClean="0"/>
                  <a:t>liquid</a:t>
                </a:r>
                <a:r>
                  <a:rPr lang="fr-FR" sz="1200" b="0" dirty="0" smtClean="0"/>
                  <a:t> </a:t>
                </a:r>
                <a:r>
                  <a:rPr lang="fr-FR" sz="1200" b="0" dirty="0" err="1" smtClean="0"/>
                  <a:t>density</a:t>
                </a:r>
                <a:r>
                  <a:rPr lang="fr-FR" sz="1200" b="0" dirty="0" smtClean="0"/>
                  <a:t> (kg/m</a:t>
                </a:r>
                <a:r>
                  <a:rPr lang="fr-FR" sz="1200" b="0" baseline="30000" dirty="0" smtClean="0"/>
                  <a:t>3</a:t>
                </a:r>
                <a:r>
                  <a:rPr lang="fr-FR" sz="1200" b="0" dirty="0" smtClean="0"/>
                  <a:t>) and </a:t>
                </a:r>
                <a:r>
                  <a:rPr lang="fr-FR" sz="1200" b="0" i="1" dirty="0" smtClean="0"/>
                  <a:t>r</a:t>
                </a:r>
                <a:r>
                  <a:rPr lang="fr-FR" sz="1200" b="0" dirty="0" smtClean="0"/>
                  <a:t> the </a:t>
                </a:r>
                <a:r>
                  <a:rPr lang="fr-FR" sz="1200" b="0" dirty="0" err="1" smtClean="0"/>
                  <a:t>nozzle</a:t>
                </a:r>
                <a:r>
                  <a:rPr lang="fr-FR" sz="1200" b="0" dirty="0" smtClean="0"/>
                  <a:t> radius (m) </a:t>
                </a:r>
                <a:endParaRPr lang="fr-FR" sz="14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229" y="4063560"/>
                <a:ext cx="2806571" cy="1207831"/>
              </a:xfrm>
              <a:prstGeom prst="rect">
                <a:avLst/>
              </a:prstGeom>
              <a:blipFill rotWithShape="0">
                <a:blip r:embed="rId5"/>
                <a:stretch>
                  <a:fillRect l="-3913" t="-5051" r="-3913" b="-656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>
          <a:xfrm>
            <a:off x="459946" y="5367907"/>
            <a:ext cx="82268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Good agreement between theory and experimental data (considering the measurements and post processing errors).</a:t>
            </a:r>
          </a:p>
          <a:p>
            <a:pPr algn="just"/>
            <a:r>
              <a:rPr lang="en-US" sz="1600" dirty="0" smtClean="0"/>
              <a:t>To obtain smaller droplets, the outlet velocity should be </a:t>
            </a:r>
            <a:r>
              <a:rPr lang="en-US" sz="1600" b="1" dirty="0" smtClean="0"/>
              <a:t>&gt; 0,62 m/s</a:t>
            </a:r>
            <a:r>
              <a:rPr lang="en-US" sz="1600" dirty="0"/>
              <a:t> </a:t>
            </a:r>
            <a:r>
              <a:rPr lang="en-US" sz="1600" dirty="0" smtClean="0"/>
              <a:t>(jetting regime).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3508589" y="4905375"/>
            <a:ext cx="5104620" cy="267226"/>
          </a:xfrm>
          <a:prstGeom prst="rect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</p:spPr>
        <p:txBody>
          <a:bodyPr/>
          <a:lstStyle/>
          <a:p>
            <a:r>
              <a:rPr lang="en-US" dirty="0" smtClean="0"/>
              <a:t>15/12/2014</a:t>
            </a:r>
            <a:endParaRPr lang="en-US" dirty="0"/>
          </a:p>
        </p:txBody>
      </p:sp>
      <p:sp>
        <p:nvSpPr>
          <p:cNvPr id="3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Workshop and Users meeting 2014</a:t>
            </a:r>
            <a:endParaRPr lang="en-US" dirty="0"/>
          </a:p>
        </p:txBody>
      </p:sp>
      <p:sp>
        <p:nvSpPr>
          <p:cNvPr id="3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560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steps</a:t>
            </a:r>
            <a:r>
              <a:rPr lang="fr-FR" dirty="0" smtClean="0"/>
              <a:t> &amp; conclusion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 smtClean="0"/>
              <a:t>Finalization</a:t>
            </a:r>
            <a:r>
              <a:rPr lang="fr-FR" sz="2000" dirty="0" smtClean="0"/>
              <a:t> of the </a:t>
            </a:r>
            <a:r>
              <a:rPr lang="fr-FR" sz="2000" dirty="0" err="1" smtClean="0"/>
              <a:t>target</a:t>
            </a:r>
            <a:r>
              <a:rPr lang="fr-FR" sz="2000" dirty="0" smtClean="0"/>
              <a:t> design</a:t>
            </a:r>
          </a:p>
          <a:p>
            <a:pPr algn="just"/>
            <a:endParaRPr lang="fr-FR" sz="2000" dirty="0"/>
          </a:p>
          <a:p>
            <a:pPr algn="just"/>
            <a:r>
              <a:rPr lang="en-US" sz="2000" dirty="0"/>
              <a:t>M</a:t>
            </a:r>
            <a:r>
              <a:rPr lang="en-US" sz="2000" dirty="0" smtClean="0"/>
              <a:t>ore prototypes are planned for the upcoming year</a:t>
            </a:r>
          </a:p>
          <a:p>
            <a:pPr algn="just"/>
            <a:endParaRPr lang="en-US" sz="2000" dirty="0"/>
          </a:p>
          <a:p>
            <a:pPr algn="just"/>
            <a:r>
              <a:rPr lang="en-US" sz="2000" dirty="0" smtClean="0"/>
              <a:t>A design review report has been produced (June 2014) and will be soon published – the design reviewers validated the proposed design</a:t>
            </a:r>
          </a:p>
          <a:p>
            <a:pPr algn="just"/>
            <a:endParaRPr lang="en-US" sz="2000" dirty="0"/>
          </a:p>
          <a:p>
            <a:pPr algn="just"/>
            <a:r>
              <a:rPr lang="en-US" sz="2000" dirty="0" smtClean="0"/>
              <a:t>Many presentations and articles are already available:</a:t>
            </a:r>
          </a:p>
          <a:p>
            <a:pPr lvl="1" algn="just"/>
            <a:r>
              <a:rPr lang="fr-FR" sz="1400" dirty="0" smtClean="0">
                <a:solidFill>
                  <a:schemeClr val="tx1"/>
                </a:solidFill>
              </a:rPr>
              <a:t>LIEBE </a:t>
            </a:r>
            <a:r>
              <a:rPr lang="fr-FR" sz="1400" dirty="0" err="1" smtClean="0">
                <a:solidFill>
                  <a:schemeClr val="tx1"/>
                </a:solidFill>
              </a:rPr>
              <a:t>project</a:t>
            </a:r>
            <a:r>
              <a:rPr lang="fr-FR" sz="1400" dirty="0" smtClean="0">
                <a:solidFill>
                  <a:schemeClr val="tx1"/>
                </a:solidFill>
              </a:rPr>
              <a:t> – </a:t>
            </a:r>
            <a:r>
              <a:rPr lang="fr-FR" sz="1400" dirty="0" err="1" smtClean="0">
                <a:solidFill>
                  <a:schemeClr val="tx1"/>
                </a:solidFill>
              </a:rPr>
              <a:t>status</a:t>
            </a:r>
            <a:r>
              <a:rPr lang="fr-FR" sz="1400" dirty="0" smtClean="0">
                <a:solidFill>
                  <a:schemeClr val="tx1"/>
                </a:solidFill>
              </a:rPr>
              <a:t> report, </a:t>
            </a:r>
            <a:r>
              <a:rPr lang="fr-FR" sz="1400" i="1" dirty="0" smtClean="0">
                <a:solidFill>
                  <a:schemeClr val="tx1"/>
                </a:solidFill>
              </a:rPr>
              <a:t>L. </a:t>
            </a:r>
            <a:r>
              <a:rPr lang="fr-FR" sz="1400" i="1" dirty="0" err="1" smtClean="0">
                <a:solidFill>
                  <a:schemeClr val="tx1"/>
                </a:solidFill>
              </a:rPr>
              <a:t>Popescu</a:t>
            </a:r>
            <a:r>
              <a:rPr lang="fr-FR" sz="1400" i="1" dirty="0" smtClean="0">
                <a:solidFill>
                  <a:schemeClr val="tx1"/>
                </a:solidFill>
              </a:rPr>
              <a:t> and all, ECOS-</a:t>
            </a:r>
            <a:r>
              <a:rPr lang="fr-FR" sz="1400" i="1" dirty="0" err="1" smtClean="0">
                <a:solidFill>
                  <a:schemeClr val="tx1"/>
                </a:solidFill>
              </a:rPr>
              <a:t>Eurisol</a:t>
            </a:r>
            <a:r>
              <a:rPr lang="fr-FR" sz="1400" i="1" dirty="0" smtClean="0">
                <a:solidFill>
                  <a:schemeClr val="tx1"/>
                </a:solidFill>
              </a:rPr>
              <a:t> Joint </a:t>
            </a:r>
            <a:r>
              <a:rPr lang="fr-FR" sz="1400" i="1" dirty="0" err="1" smtClean="0">
                <a:solidFill>
                  <a:schemeClr val="tx1"/>
                </a:solidFill>
              </a:rPr>
              <a:t>Town</a:t>
            </a:r>
            <a:r>
              <a:rPr lang="fr-FR" sz="1400" i="1" dirty="0" smtClean="0">
                <a:solidFill>
                  <a:schemeClr val="tx1"/>
                </a:solidFill>
              </a:rPr>
              <a:t> meeting, talk, 2014</a:t>
            </a:r>
          </a:p>
          <a:p>
            <a:pPr lvl="1" algn="just"/>
            <a:r>
              <a:rPr lang="fr-FR" sz="1400" dirty="0" smtClean="0">
                <a:solidFill>
                  <a:schemeClr val="tx1"/>
                </a:solidFill>
              </a:rPr>
              <a:t>LIEBE: Design of a </a:t>
            </a:r>
            <a:r>
              <a:rPr lang="fr-FR" sz="1400" dirty="0" err="1" smtClean="0">
                <a:solidFill>
                  <a:schemeClr val="tx1"/>
                </a:solidFill>
              </a:rPr>
              <a:t>Molten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metal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target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based</a:t>
            </a:r>
            <a:r>
              <a:rPr lang="fr-FR" sz="1400" dirty="0" smtClean="0">
                <a:solidFill>
                  <a:schemeClr val="tx1"/>
                </a:solidFill>
              </a:rPr>
              <a:t> on a Pb-Bi </a:t>
            </a:r>
            <a:r>
              <a:rPr lang="fr-FR" sz="1400" dirty="0" err="1" smtClean="0">
                <a:solidFill>
                  <a:schemeClr val="tx1"/>
                </a:solidFill>
              </a:rPr>
              <a:t>loop</a:t>
            </a:r>
            <a:r>
              <a:rPr lang="fr-FR" sz="1400" dirty="0" smtClean="0">
                <a:solidFill>
                  <a:schemeClr val="tx1"/>
                </a:solidFill>
              </a:rPr>
              <a:t> at CERN-ISOLDE, </a:t>
            </a:r>
            <a:r>
              <a:rPr lang="fr-FR" sz="1400" i="1" dirty="0" smtClean="0">
                <a:solidFill>
                  <a:schemeClr val="tx1"/>
                </a:solidFill>
              </a:rPr>
              <a:t>M. Delonca and all, talk, High Power Target Workshop 5, 2014</a:t>
            </a:r>
          </a:p>
          <a:p>
            <a:pPr lvl="1" algn="just"/>
            <a:r>
              <a:rPr lang="fr-FR" sz="1400" dirty="0" err="1" smtClean="0">
                <a:solidFill>
                  <a:schemeClr val="tx1"/>
                </a:solidFill>
              </a:rPr>
              <a:t>Integration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safety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into</a:t>
            </a:r>
            <a:r>
              <a:rPr lang="fr-FR" sz="1400" dirty="0" smtClean="0">
                <a:solidFill>
                  <a:schemeClr val="tx1"/>
                </a:solidFill>
              </a:rPr>
              <a:t> the LIEBE Pb-Bi </a:t>
            </a:r>
            <a:r>
              <a:rPr lang="fr-FR" sz="1400" dirty="0" err="1" smtClean="0">
                <a:solidFill>
                  <a:schemeClr val="tx1"/>
                </a:solidFill>
              </a:rPr>
              <a:t>loop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target</a:t>
            </a:r>
            <a:r>
              <a:rPr lang="fr-FR" sz="1400" dirty="0" smtClean="0">
                <a:solidFill>
                  <a:schemeClr val="tx1"/>
                </a:solidFill>
              </a:rPr>
              <a:t> at CERN-ISOLDE, </a:t>
            </a:r>
            <a:r>
              <a:rPr lang="fr-FR" sz="1400" i="1" dirty="0" smtClean="0">
                <a:solidFill>
                  <a:schemeClr val="tx1"/>
                </a:solidFill>
              </a:rPr>
              <a:t>A.P. </a:t>
            </a:r>
            <a:r>
              <a:rPr lang="fr-FR" sz="1400" i="1" dirty="0" err="1" smtClean="0">
                <a:solidFill>
                  <a:schemeClr val="tx1"/>
                </a:solidFill>
              </a:rPr>
              <a:t>bernardes</a:t>
            </a:r>
            <a:r>
              <a:rPr lang="fr-FR" sz="1400" i="1" dirty="0">
                <a:solidFill>
                  <a:schemeClr val="tx1"/>
                </a:solidFill>
              </a:rPr>
              <a:t> </a:t>
            </a:r>
            <a:r>
              <a:rPr lang="fr-FR" sz="1400" i="1" dirty="0" smtClean="0">
                <a:solidFill>
                  <a:schemeClr val="tx1"/>
                </a:solidFill>
              </a:rPr>
              <a:t>and all, talk, High </a:t>
            </a:r>
            <a:r>
              <a:rPr lang="fr-FR" sz="1400" i="1" dirty="0">
                <a:solidFill>
                  <a:schemeClr val="tx1"/>
                </a:solidFill>
              </a:rPr>
              <a:t>Power Target Workshop 5, 2014</a:t>
            </a:r>
          </a:p>
          <a:p>
            <a:pPr lvl="1" algn="just"/>
            <a:r>
              <a:rPr lang="fr-FR" sz="1400" dirty="0" smtClean="0">
                <a:solidFill>
                  <a:schemeClr val="tx1"/>
                </a:solidFill>
              </a:rPr>
              <a:t>First report on the </a:t>
            </a:r>
            <a:r>
              <a:rPr lang="fr-FR" sz="1400" dirty="0" err="1" smtClean="0">
                <a:solidFill>
                  <a:schemeClr val="tx1"/>
                </a:solidFill>
              </a:rPr>
              <a:t>inventory</a:t>
            </a:r>
            <a:r>
              <a:rPr lang="fr-FR" sz="1400" dirty="0" smtClean="0">
                <a:solidFill>
                  <a:schemeClr val="tx1"/>
                </a:solidFill>
              </a:rPr>
              <a:t> of radio </a:t>
            </a:r>
            <a:r>
              <a:rPr lang="fr-FR" sz="1400" dirty="0" err="1" smtClean="0">
                <a:solidFill>
                  <a:schemeClr val="tx1"/>
                </a:solidFill>
              </a:rPr>
              <a:t>nucleides</a:t>
            </a:r>
            <a:r>
              <a:rPr lang="fr-FR" sz="1400" dirty="0" smtClean="0">
                <a:solidFill>
                  <a:schemeClr val="tx1"/>
                </a:solidFill>
              </a:rPr>
              <a:t> in 1.4 </a:t>
            </a:r>
            <a:r>
              <a:rPr lang="fr-FR" sz="1400" dirty="0" err="1" smtClean="0">
                <a:solidFill>
                  <a:schemeClr val="tx1"/>
                </a:solidFill>
              </a:rPr>
              <a:t>GeV</a:t>
            </a:r>
            <a:r>
              <a:rPr lang="fr-FR" sz="1400" dirty="0" smtClean="0">
                <a:solidFill>
                  <a:schemeClr val="tx1"/>
                </a:solidFill>
              </a:rPr>
              <a:t> proton </a:t>
            </a:r>
            <a:r>
              <a:rPr lang="fr-FR" sz="1400" dirty="0" err="1" smtClean="0">
                <a:solidFill>
                  <a:schemeClr val="tx1"/>
                </a:solidFill>
              </a:rPr>
              <a:t>irradiated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thick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Led</a:t>
            </a:r>
            <a:r>
              <a:rPr lang="fr-FR" sz="1400" dirty="0" smtClean="0">
                <a:solidFill>
                  <a:schemeClr val="tx1"/>
                </a:solidFill>
              </a:rPr>
              <a:t> Bismuth </a:t>
            </a:r>
            <a:r>
              <a:rPr lang="fr-FR" sz="1400" dirty="0" err="1" smtClean="0">
                <a:solidFill>
                  <a:schemeClr val="tx1"/>
                </a:solidFill>
              </a:rPr>
              <a:t>Eutectic</a:t>
            </a:r>
            <a:r>
              <a:rPr lang="fr-FR" sz="1400" dirty="0" smtClean="0">
                <a:solidFill>
                  <a:schemeClr val="tx1"/>
                </a:solidFill>
              </a:rPr>
              <a:t> (LBE) </a:t>
            </a:r>
            <a:r>
              <a:rPr lang="fr-FR" sz="1400" dirty="0" err="1" smtClean="0">
                <a:solidFill>
                  <a:schemeClr val="tx1"/>
                </a:solidFill>
              </a:rPr>
              <a:t>target</a:t>
            </a:r>
            <a:r>
              <a:rPr lang="fr-FR" sz="1400" dirty="0" smtClean="0">
                <a:solidFill>
                  <a:schemeClr val="tx1"/>
                </a:solidFill>
              </a:rPr>
              <a:t>, </a:t>
            </a:r>
            <a:r>
              <a:rPr lang="fr-FR" sz="1400" i="1" dirty="0" smtClean="0">
                <a:solidFill>
                  <a:schemeClr val="tx1"/>
                </a:solidFill>
              </a:rPr>
              <a:t>S. </a:t>
            </a:r>
            <a:r>
              <a:rPr lang="fr-FR" sz="1400" i="1" dirty="0" err="1" smtClean="0">
                <a:solidFill>
                  <a:schemeClr val="tx1"/>
                </a:solidFill>
              </a:rPr>
              <a:t>Lahiri</a:t>
            </a:r>
            <a:r>
              <a:rPr lang="fr-FR" sz="1400" i="1" dirty="0" smtClean="0">
                <a:solidFill>
                  <a:schemeClr val="tx1"/>
                </a:solidFill>
              </a:rPr>
              <a:t> and all, talk, ISOLDE Workshop and </a:t>
            </a:r>
            <a:r>
              <a:rPr lang="fr-FR" sz="1400" i="1" dirty="0" err="1" smtClean="0">
                <a:solidFill>
                  <a:schemeClr val="tx1"/>
                </a:solidFill>
              </a:rPr>
              <a:t>Users</a:t>
            </a:r>
            <a:r>
              <a:rPr lang="fr-FR" sz="1400" i="1" dirty="0" smtClean="0">
                <a:solidFill>
                  <a:schemeClr val="tx1"/>
                </a:solidFill>
              </a:rPr>
              <a:t> meeting, 2013</a:t>
            </a:r>
            <a:endParaRPr lang="fr-FR" sz="1400" i="1" dirty="0">
              <a:solidFill>
                <a:schemeClr val="tx1"/>
              </a:solidFill>
            </a:endParaRPr>
          </a:p>
          <a:p>
            <a:pPr lvl="1" algn="just"/>
            <a:r>
              <a:rPr lang="fr-FR" sz="1400" dirty="0" smtClean="0">
                <a:solidFill>
                  <a:schemeClr val="tx1"/>
                </a:solidFill>
              </a:rPr>
              <a:t>CFD </a:t>
            </a:r>
            <a:r>
              <a:rPr lang="fr-FR" sz="1400" dirty="0" err="1" smtClean="0">
                <a:solidFill>
                  <a:schemeClr val="tx1"/>
                </a:solidFill>
              </a:rPr>
              <a:t>analysis</a:t>
            </a:r>
            <a:r>
              <a:rPr lang="fr-FR" sz="1400" dirty="0" smtClean="0">
                <a:solidFill>
                  <a:schemeClr val="tx1"/>
                </a:solidFill>
              </a:rPr>
              <a:t> and optimisation of a </a:t>
            </a:r>
            <a:r>
              <a:rPr lang="fr-FR" sz="1400" dirty="0" err="1" smtClean="0">
                <a:solidFill>
                  <a:schemeClr val="tx1"/>
                </a:solidFill>
              </a:rPr>
              <a:t>liquid</a:t>
            </a:r>
            <a:r>
              <a:rPr lang="fr-FR" sz="1400" dirty="0" smtClean="0">
                <a:solidFill>
                  <a:schemeClr val="tx1"/>
                </a:solidFill>
              </a:rPr>
              <a:t> lead-bismuth </a:t>
            </a:r>
            <a:r>
              <a:rPr lang="fr-FR" sz="1400" dirty="0" err="1" smtClean="0">
                <a:solidFill>
                  <a:schemeClr val="tx1"/>
                </a:solidFill>
              </a:rPr>
              <a:t>loop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target</a:t>
            </a:r>
            <a:r>
              <a:rPr lang="fr-FR" sz="1400" dirty="0" smtClean="0">
                <a:solidFill>
                  <a:schemeClr val="tx1"/>
                </a:solidFill>
              </a:rPr>
              <a:t> for ISOL </a:t>
            </a:r>
            <a:r>
              <a:rPr lang="fr-FR" sz="1400" dirty="0" err="1" smtClean="0">
                <a:solidFill>
                  <a:schemeClr val="tx1"/>
                </a:solidFill>
              </a:rPr>
              <a:t>facilities</a:t>
            </a:r>
            <a:r>
              <a:rPr lang="fr-FR" sz="1400" dirty="0" smtClean="0">
                <a:solidFill>
                  <a:schemeClr val="tx1"/>
                </a:solidFill>
              </a:rPr>
              <a:t>, </a:t>
            </a:r>
            <a:r>
              <a:rPr lang="fr-FR" sz="1400" i="1" dirty="0" smtClean="0">
                <a:solidFill>
                  <a:schemeClr val="tx1"/>
                </a:solidFill>
              </a:rPr>
              <a:t>D. </a:t>
            </a:r>
            <a:r>
              <a:rPr lang="fr-FR" sz="1400" i="1" dirty="0" err="1" smtClean="0">
                <a:solidFill>
                  <a:schemeClr val="tx1"/>
                </a:solidFill>
              </a:rPr>
              <a:t>Houngbo</a:t>
            </a:r>
            <a:r>
              <a:rPr lang="fr-FR" sz="1400" i="1" dirty="0" smtClean="0">
                <a:solidFill>
                  <a:schemeClr val="tx1"/>
                </a:solidFill>
              </a:rPr>
              <a:t> and all, </a:t>
            </a:r>
            <a:r>
              <a:rPr lang="fr-FR" sz="1400" i="1" dirty="0" err="1" smtClean="0">
                <a:solidFill>
                  <a:schemeClr val="tx1"/>
                </a:solidFill>
              </a:rPr>
              <a:t>under</a:t>
            </a:r>
            <a:r>
              <a:rPr lang="fr-FR" sz="1400" i="1" dirty="0" smtClean="0">
                <a:solidFill>
                  <a:schemeClr val="tx1"/>
                </a:solidFill>
              </a:rPr>
              <a:t> </a:t>
            </a:r>
            <a:r>
              <a:rPr lang="fr-FR" sz="1400" i="1" dirty="0" err="1" smtClean="0">
                <a:solidFill>
                  <a:schemeClr val="tx1"/>
                </a:solidFill>
              </a:rPr>
              <a:t>submission</a:t>
            </a:r>
            <a:r>
              <a:rPr lang="fr-FR" sz="1400" i="1" dirty="0" smtClean="0">
                <a:solidFill>
                  <a:schemeClr val="tx1"/>
                </a:solidFill>
              </a:rPr>
              <a:t>, NIM-A</a:t>
            </a:r>
          </a:p>
          <a:p>
            <a:pPr lvl="1" algn="just"/>
            <a:r>
              <a:rPr lang="fr-FR" sz="1400" dirty="0" smtClean="0">
                <a:solidFill>
                  <a:schemeClr val="tx1"/>
                </a:solidFill>
              </a:rPr>
              <a:t>And </a:t>
            </a:r>
            <a:r>
              <a:rPr lang="fr-FR" sz="1400" dirty="0" err="1" smtClean="0">
                <a:solidFill>
                  <a:schemeClr val="tx1"/>
                </a:solidFill>
              </a:rPr>
              <a:t>many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others</a:t>
            </a:r>
            <a:r>
              <a:rPr lang="fr-FR" sz="1400" dirty="0" smtClean="0">
                <a:solidFill>
                  <a:schemeClr val="tx1"/>
                </a:solidFill>
              </a:rPr>
              <a:t>…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</p:spPr>
        <p:txBody>
          <a:bodyPr/>
          <a:lstStyle/>
          <a:p>
            <a:r>
              <a:rPr lang="en-US" dirty="0" smtClean="0"/>
              <a:t>15/12/2014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Workshop and Users meeting 2014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15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/>
          <a:p>
            <a:pPr algn="ctr"/>
            <a:r>
              <a:rPr lang="en-US" dirty="0" smtClean="0"/>
              <a:t>Thank you for your attention!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</p:spPr>
        <p:txBody>
          <a:bodyPr/>
          <a:lstStyle/>
          <a:p>
            <a:r>
              <a:rPr lang="en-US" dirty="0" smtClean="0"/>
              <a:t>15/12/2014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Workshop and Users meeting 2014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3779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Thanks to all the contributors…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 smtClean="0"/>
              <a:t>V. Barozier</a:t>
            </a:r>
          </a:p>
          <a:p>
            <a:r>
              <a:rPr lang="en-US" sz="2000" dirty="0" smtClean="0"/>
              <a:t>A. P. Bernardes</a:t>
            </a:r>
          </a:p>
          <a:p>
            <a:r>
              <a:rPr lang="en-US" sz="2000" dirty="0" smtClean="0"/>
              <a:t>L. </a:t>
            </a:r>
            <a:r>
              <a:rPr lang="en-US" sz="2000" dirty="0" err="1" smtClean="0"/>
              <a:t>Gallerani</a:t>
            </a:r>
            <a:endParaRPr lang="en-US" sz="2000" dirty="0" smtClean="0"/>
          </a:p>
          <a:p>
            <a:r>
              <a:rPr lang="en-US" sz="2000" dirty="0" smtClean="0"/>
              <a:t>K. </a:t>
            </a:r>
            <a:r>
              <a:rPr lang="en-US" sz="2000" dirty="0" err="1" smtClean="0"/>
              <a:t>Kravalis</a:t>
            </a:r>
            <a:endParaRPr lang="en-US" sz="2000" dirty="0"/>
          </a:p>
          <a:p>
            <a:r>
              <a:rPr lang="en-US" sz="2000" dirty="0" smtClean="0"/>
              <a:t>F. Loprete</a:t>
            </a:r>
          </a:p>
          <a:p>
            <a:r>
              <a:rPr lang="en-US" sz="2000" dirty="0" smtClean="0"/>
              <a:t>S. Marzari</a:t>
            </a:r>
          </a:p>
          <a:p>
            <a:r>
              <a:rPr lang="en-US" sz="2000" dirty="0" smtClean="0"/>
              <a:t>R. Nikoluskins</a:t>
            </a:r>
          </a:p>
          <a:p>
            <a:r>
              <a:rPr lang="en-US" sz="2000" dirty="0" smtClean="0"/>
              <a:t>F. Pasdeloup</a:t>
            </a:r>
          </a:p>
          <a:p>
            <a:r>
              <a:rPr lang="en-US" sz="2000" dirty="0" smtClean="0"/>
              <a:t>A. Polato</a:t>
            </a:r>
          </a:p>
          <a:p>
            <a:r>
              <a:rPr lang="en-US" sz="2000" dirty="0" smtClean="0"/>
              <a:t>H. Znaidi</a:t>
            </a:r>
          </a:p>
          <a:p>
            <a:r>
              <a:rPr lang="en-US" sz="2000" dirty="0" smtClean="0"/>
              <a:t>… (and many others…)</a:t>
            </a:r>
            <a:endParaRPr lang="en-US" sz="2000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</p:spPr>
        <p:txBody>
          <a:bodyPr/>
          <a:lstStyle/>
          <a:p>
            <a:r>
              <a:rPr lang="en-US" dirty="0" smtClean="0"/>
              <a:t>15/12/2014</a:t>
            </a:r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Workshop and Users meeting 2014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4375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en-US" dirty="0" smtClean="0"/>
              <a:t>Back up slides!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0686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Diffusion/effusion simulations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"/>
          </p:nvPr>
        </p:nvSpPr>
        <p:spPr>
          <a:xfrm>
            <a:off x="454454" y="1341430"/>
            <a:ext cx="6343510" cy="4746187"/>
          </a:xfrm>
        </p:spPr>
        <p:txBody>
          <a:bodyPr>
            <a:normAutofit/>
          </a:bodyPr>
          <a:lstStyle/>
          <a:p>
            <a:pPr algn="just"/>
            <a:r>
              <a:rPr lang="en-US" sz="1800" dirty="0"/>
              <a:t>Effusion: Monte </a:t>
            </a:r>
            <a:r>
              <a:rPr lang="en-US" sz="1800" dirty="0" smtClean="0"/>
              <a:t>Carlo</a:t>
            </a:r>
          </a:p>
          <a:p>
            <a:pPr lvl="1" algn="just"/>
            <a:endParaRPr lang="en-US" sz="1400" dirty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US" sz="1400" dirty="0" smtClean="0"/>
              <a:t>The effusion efficiency is dependent on the geometry of the container/diffusion chamber, the sticking time, the mean free path and number of collisions with droplets and surface of containment.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6572250" y="6022473"/>
            <a:ext cx="2571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Thanks to T. Mendonca</a:t>
            </a:r>
          </a:p>
        </p:txBody>
      </p:sp>
      <p:pic>
        <p:nvPicPr>
          <p:cNvPr id="15" name="Imagem 5"/>
          <p:cNvPicPr/>
          <p:nvPr/>
        </p:nvPicPr>
        <p:blipFill>
          <a:blip r:embed="rId2" cstate="print"/>
          <a:srcRect l="11791" t="9681" r="29531" b="12200"/>
          <a:stretch>
            <a:fillRect/>
          </a:stretch>
        </p:blipFill>
        <p:spPr bwMode="auto">
          <a:xfrm>
            <a:off x="7058849" y="1838218"/>
            <a:ext cx="2039014" cy="1464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3" cstate="print"/>
          <a:srcRect l="2759" t="32110" r="20033" b="26547"/>
          <a:stretch>
            <a:fillRect/>
          </a:stretch>
        </p:blipFill>
        <p:spPr bwMode="auto">
          <a:xfrm>
            <a:off x="7058849" y="1173935"/>
            <a:ext cx="2039014" cy="61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 descr="C:\Users\Tania Mendonça\Desktop\tausv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207" y="3392830"/>
            <a:ext cx="3421280" cy="2417230"/>
          </a:xfrm>
          <a:prstGeom prst="rect">
            <a:avLst/>
          </a:prstGeom>
          <a:noFill/>
        </p:spPr>
      </p:pic>
      <p:sp>
        <p:nvSpPr>
          <p:cNvPr id="25" name="CaixaDeTexto 12"/>
          <p:cNvSpPr txBox="1"/>
          <p:nvPr/>
        </p:nvSpPr>
        <p:spPr>
          <a:xfrm>
            <a:off x="286623" y="2841424"/>
            <a:ext cx="3010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 err="1" smtClean="0">
                <a:solidFill>
                  <a:schemeClr val="bg1">
                    <a:lumMod val="65000"/>
                  </a:schemeClr>
                </a:solidFill>
              </a:rPr>
              <a:t>Sticking</a:t>
            </a:r>
            <a:r>
              <a:rPr lang="pt-PT" sz="1200" dirty="0" smtClean="0">
                <a:solidFill>
                  <a:schemeClr val="bg1">
                    <a:lumMod val="65000"/>
                  </a:schemeClr>
                </a:solidFill>
              </a:rPr>
              <a:t> times </a:t>
            </a:r>
            <a:r>
              <a:rPr lang="pt-PT" sz="1200" dirty="0" err="1" smtClean="0">
                <a:solidFill>
                  <a:schemeClr val="bg1">
                    <a:lumMod val="65000"/>
                  </a:schemeClr>
                </a:solidFill>
              </a:rPr>
              <a:t>of</a:t>
            </a:r>
            <a:r>
              <a:rPr lang="pt-PT" sz="1200" dirty="0" smtClean="0">
                <a:solidFill>
                  <a:schemeClr val="bg1">
                    <a:lumMod val="65000"/>
                  </a:schemeClr>
                </a:solidFill>
              </a:rPr>
              <a:t> ~10</a:t>
            </a:r>
            <a:r>
              <a:rPr lang="pt-PT" sz="1200" baseline="30000" dirty="0" smtClean="0">
                <a:solidFill>
                  <a:schemeClr val="bg1">
                    <a:lumMod val="65000"/>
                  </a:schemeClr>
                </a:solidFill>
              </a:rPr>
              <a:t>-12</a:t>
            </a:r>
            <a:r>
              <a:rPr lang="pt-PT" sz="1200" dirty="0" smtClean="0">
                <a:solidFill>
                  <a:schemeClr val="bg1">
                    <a:lumMod val="65000"/>
                  </a:schemeClr>
                </a:solidFill>
              </a:rPr>
              <a:t> s – </a:t>
            </a:r>
            <a:r>
              <a:rPr lang="pt-PT" sz="1200" dirty="0" err="1" smtClean="0">
                <a:solidFill>
                  <a:schemeClr val="bg1">
                    <a:lumMod val="65000"/>
                  </a:schemeClr>
                </a:solidFill>
              </a:rPr>
              <a:t>negligible</a:t>
            </a:r>
            <a:r>
              <a:rPr lang="pt-PT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pt-PT" sz="1200" dirty="0" err="1" smtClean="0">
                <a:solidFill>
                  <a:schemeClr val="bg1">
                    <a:lumMod val="65000"/>
                  </a:schemeClr>
                </a:solidFill>
              </a:rPr>
              <a:t>effect</a:t>
            </a:r>
            <a:r>
              <a:rPr lang="pt-PT" sz="1200" dirty="0" smtClean="0">
                <a:solidFill>
                  <a:schemeClr val="bg1">
                    <a:lumMod val="65000"/>
                  </a:schemeClr>
                </a:solidFill>
              </a:rPr>
              <a:t> in </a:t>
            </a:r>
            <a:r>
              <a:rPr lang="pt-PT" sz="1200" dirty="0" err="1" smtClean="0">
                <a:solidFill>
                  <a:schemeClr val="bg1">
                    <a:lumMod val="65000"/>
                  </a:schemeClr>
                </a:solidFill>
              </a:rPr>
              <a:t>efficiency</a:t>
            </a:r>
            <a:endParaRPr lang="pt-PT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6" name="Imagem 17" descr="Graph2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91473" y="3303089"/>
            <a:ext cx="3848940" cy="2719384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>
            <a:off x="3297382" y="4525818"/>
            <a:ext cx="388183" cy="37869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797964" y="3484056"/>
            <a:ext cx="22352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1400" dirty="0" smtClean="0"/>
              <a:t>Effusion release efficiencies between 22% and 34% for residence times in the diffusion chamber between 100-200 </a:t>
            </a:r>
            <a:r>
              <a:rPr lang="en-US" sz="1400" dirty="0" err="1" smtClean="0"/>
              <a:t>ms</a:t>
            </a:r>
            <a:endParaRPr lang="en-US" sz="14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US" sz="14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1400" dirty="0" smtClean="0"/>
              <a:t>Estimated release efficiencies (</a:t>
            </a:r>
            <a:r>
              <a:rPr lang="en-US" sz="1400" dirty="0" err="1" smtClean="0"/>
              <a:t>diff+eff</a:t>
            </a:r>
            <a:r>
              <a:rPr lang="en-US" sz="1400" dirty="0" smtClean="0"/>
              <a:t>) of </a:t>
            </a:r>
            <a:r>
              <a:rPr lang="en-US" sz="1400" dirty="0">
                <a:latin typeface="Times New Roman"/>
                <a:cs typeface="Times New Roman"/>
              </a:rPr>
              <a:t>~</a:t>
            </a:r>
            <a:r>
              <a:rPr lang="en-US" sz="1400" dirty="0" smtClean="0">
                <a:latin typeface="Times New Roman"/>
                <a:cs typeface="Times New Roman"/>
              </a:rPr>
              <a:t> 8% </a:t>
            </a:r>
            <a:r>
              <a:rPr lang="en-US" sz="1400" dirty="0"/>
              <a:t>for 100 </a:t>
            </a:r>
            <a:r>
              <a:rPr lang="en-US" sz="1400" dirty="0" err="1"/>
              <a:t>ms</a:t>
            </a:r>
            <a:r>
              <a:rPr lang="en-US" sz="1400" dirty="0"/>
              <a:t> and </a:t>
            </a:r>
            <a:r>
              <a:rPr lang="en-US" sz="1400" dirty="0" smtClean="0">
                <a:latin typeface="Times New Roman"/>
                <a:cs typeface="Times New Roman"/>
              </a:rPr>
              <a:t>~ 15% </a:t>
            </a:r>
            <a:r>
              <a:rPr lang="en-US" sz="1400" dirty="0"/>
              <a:t>for 200 </a:t>
            </a:r>
            <a:r>
              <a:rPr lang="en-US" sz="1400" dirty="0" err="1"/>
              <a:t>ms.</a:t>
            </a:r>
            <a:endParaRPr lang="en-US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94450" y="6378156"/>
            <a:ext cx="5663675" cy="36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07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69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Outline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590675"/>
            <a:ext cx="8226425" cy="468312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Context</a:t>
            </a:r>
          </a:p>
          <a:p>
            <a:endParaRPr lang="en-US" sz="2800" dirty="0" smtClean="0"/>
          </a:p>
          <a:p>
            <a:r>
              <a:rPr lang="en-US" sz="2800" dirty="0" smtClean="0"/>
              <a:t>LIEBE: design proposed</a:t>
            </a:r>
          </a:p>
          <a:p>
            <a:endParaRPr lang="en-US" sz="2800" dirty="0" smtClean="0"/>
          </a:p>
          <a:p>
            <a:r>
              <a:rPr lang="en-US" sz="2800" dirty="0" smtClean="0"/>
              <a:t>Prototyping phase – first results</a:t>
            </a:r>
          </a:p>
          <a:p>
            <a:endParaRPr lang="en-US" sz="2800" dirty="0" smtClean="0"/>
          </a:p>
          <a:p>
            <a:r>
              <a:rPr lang="en-US" sz="2800" dirty="0" smtClean="0"/>
              <a:t>Next steps &amp; conclusion</a:t>
            </a:r>
            <a:endParaRPr lang="en-US" sz="2800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</p:spPr>
        <p:txBody>
          <a:bodyPr/>
          <a:lstStyle/>
          <a:p>
            <a:r>
              <a:rPr lang="en-US" dirty="0" smtClean="0"/>
              <a:t>15/12/2014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Workshop and Users meeting 2014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50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Context</a:t>
            </a:r>
            <a:r>
              <a:rPr lang="fr-FR" dirty="0" smtClean="0"/>
              <a:t> (1)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LIEBE? : </a:t>
            </a:r>
            <a:r>
              <a:rPr lang="en-US" sz="2000" b="1" dirty="0"/>
              <a:t>Li</a:t>
            </a:r>
            <a:r>
              <a:rPr lang="en-US" sz="2000" dirty="0"/>
              <a:t>quid </a:t>
            </a:r>
            <a:r>
              <a:rPr lang="en-US" sz="2000" b="1" dirty="0"/>
              <a:t>E</a:t>
            </a:r>
            <a:r>
              <a:rPr lang="en-US" sz="2000" dirty="0"/>
              <a:t>utectic Lead </a:t>
            </a:r>
            <a:r>
              <a:rPr lang="en-US" sz="2000" b="1" dirty="0"/>
              <a:t>B</a:t>
            </a:r>
            <a:r>
              <a:rPr lang="en-US" sz="2000" dirty="0"/>
              <a:t>ismuth Loop Target for </a:t>
            </a:r>
            <a:r>
              <a:rPr lang="en-US" sz="2000" b="1" dirty="0" err="1" smtClean="0"/>
              <a:t>E</a:t>
            </a:r>
            <a:r>
              <a:rPr lang="en-US" sz="2000" dirty="0" err="1" smtClean="0"/>
              <a:t>urisol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b="1" i="1" dirty="0"/>
              <a:t>Aim of the target: </a:t>
            </a:r>
            <a:r>
              <a:rPr lang="en-US" sz="2000" dirty="0"/>
              <a:t>validation of conceptual design for the </a:t>
            </a:r>
            <a:r>
              <a:rPr lang="en-US" sz="2000" dirty="0" err="1"/>
              <a:t>Eurisol</a:t>
            </a:r>
            <a:r>
              <a:rPr lang="en-US" sz="2000" dirty="0"/>
              <a:t> direct target by developing a prototype for </a:t>
            </a:r>
            <a:r>
              <a:rPr lang="en-US" sz="2000" b="1" dirty="0" err="1"/>
              <a:t>Cern</a:t>
            </a:r>
            <a:r>
              <a:rPr lang="en-US" sz="2000" b="1" dirty="0"/>
              <a:t>-Isolde</a:t>
            </a:r>
            <a:r>
              <a:rPr lang="en-US" sz="2000" dirty="0"/>
              <a:t>,</a:t>
            </a:r>
          </a:p>
          <a:p>
            <a:pPr lvl="1"/>
            <a:r>
              <a:rPr lang="en-US" sz="1800" i="1" dirty="0"/>
              <a:t>Keywords: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high power target, short-lived isotopes,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diffusion chamber…</a:t>
            </a:r>
          </a:p>
          <a:p>
            <a:pPr lvl="1"/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en-US" sz="22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en-US" sz="22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en-US" sz="22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en-US" sz="22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en-US" sz="2200" dirty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endParaRPr lang="en-US" sz="2200" dirty="0">
              <a:solidFill>
                <a:schemeClr val="bg1">
                  <a:lumMod val="50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</p:spPr>
        <p:txBody>
          <a:bodyPr/>
          <a:lstStyle/>
          <a:p>
            <a:r>
              <a:rPr lang="en-US" dirty="0" smtClean="0"/>
              <a:t>15/12/2014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Workshop and Users meeting 2014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7200" y="5459591"/>
            <a:ext cx="8486775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/>
              <a:t>Collaboration started in May 2012 </a:t>
            </a:r>
            <a:r>
              <a:rPr lang="en-US" sz="2000" dirty="0" smtClean="0"/>
              <a:t>between 6 institutes: CEA, CERN, IPUL, PSI, SCK-CEN and SINP.</a:t>
            </a:r>
            <a:endParaRPr lang="en-US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algn="just"/>
            <a:r>
              <a:rPr lang="en-GB" b="1" dirty="0"/>
              <a:t>	</a:t>
            </a:r>
            <a:endParaRPr lang="en-US" sz="1400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4" name="Picture 13" descr="CERN_Accelerator_Complex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" y="2641678"/>
            <a:ext cx="4146986" cy="273441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Oval 14"/>
          <p:cNvSpPr/>
          <p:nvPr/>
        </p:nvSpPr>
        <p:spPr>
          <a:xfrm>
            <a:off x="3202479" y="4284912"/>
            <a:ext cx="576226" cy="32104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372101" y="3006952"/>
            <a:ext cx="33147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Proton beam from PSB:</a:t>
            </a:r>
          </a:p>
          <a:p>
            <a:r>
              <a:rPr lang="en-US" sz="1600" dirty="0" smtClean="0"/>
              <a:t>1.4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r>
              <a:rPr lang="en-US" sz="1600" dirty="0" smtClean="0"/>
              <a:t>2 µA</a:t>
            </a:r>
          </a:p>
          <a:p>
            <a:r>
              <a:rPr lang="en-US" sz="1600" dirty="0" smtClean="0"/>
              <a:t>3e13 protons/pulse</a:t>
            </a:r>
          </a:p>
          <a:p>
            <a:r>
              <a:rPr lang="en-US" sz="1600" dirty="0" smtClean="0"/>
              <a:t>Cycle: 1.2 s</a:t>
            </a:r>
          </a:p>
          <a:p>
            <a:r>
              <a:rPr lang="en-US" sz="1600" dirty="0" smtClean="0"/>
              <a:t>3 kW average power</a:t>
            </a:r>
          </a:p>
          <a:p>
            <a:r>
              <a:rPr lang="en-US" sz="1600" b="1" dirty="0"/>
              <a:t>Instantaneous power: </a:t>
            </a:r>
            <a:r>
              <a:rPr lang="en-US" sz="1600" b="1" dirty="0">
                <a:solidFill>
                  <a:srgbClr val="FF0000"/>
                </a:solidFill>
                <a:latin typeface="Times New Roman"/>
                <a:cs typeface="Times New Roman"/>
              </a:rPr>
              <a:t>≈ 1 </a:t>
            </a:r>
            <a:r>
              <a:rPr lang="en-US" sz="16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GW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7849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Context</a:t>
            </a:r>
            <a:r>
              <a:rPr lang="fr-FR" dirty="0"/>
              <a:t> </a:t>
            </a:r>
            <a:r>
              <a:rPr lang="fr-FR" dirty="0" smtClean="0"/>
              <a:t>(2)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b="1857"/>
          <a:stretch/>
        </p:blipFill>
        <p:spPr>
          <a:xfrm>
            <a:off x="5290211" y="1665173"/>
            <a:ext cx="2897958" cy="20127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04249" y="938184"/>
            <a:ext cx="45349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dirty="0">
                <a:latin typeface="Segoe UI" pitchFamily="34" charset="0"/>
                <a:ea typeface="Segoe UI" pitchFamily="34" charset="0"/>
                <a:cs typeface="Segoe UI" pitchFamily="34" charset="0"/>
              </a:rPr>
              <a:t>…</a:t>
            </a:r>
            <a:r>
              <a:rPr lang="en-US" sz="1200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2200" dirty="0">
                <a:latin typeface="Segoe UI" pitchFamily="34" charset="0"/>
                <a:ea typeface="Segoe UI" pitchFamily="34" charset="0"/>
                <a:cs typeface="Segoe UI" pitchFamily="34" charset="0"/>
              </a:rPr>
              <a:t>and a schematic design proposed during </a:t>
            </a:r>
            <a:r>
              <a:rPr lang="en-US" sz="2200" dirty="0" err="1">
                <a:latin typeface="Segoe UI" pitchFamily="34" charset="0"/>
                <a:ea typeface="Segoe UI" pitchFamily="34" charset="0"/>
                <a:cs typeface="Segoe UI" pitchFamily="34" charset="0"/>
              </a:rPr>
              <a:t>Eurisol</a:t>
            </a:r>
            <a:r>
              <a:rPr lang="en-US" sz="22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Design </a:t>
            </a:r>
            <a:r>
              <a:rPr lang="en-US" sz="2200" dirty="0" smtClean="0">
                <a:latin typeface="Segoe UI" pitchFamily="34" charset="0"/>
                <a:ea typeface="Segoe UI" pitchFamily="34" charset="0"/>
                <a:cs typeface="Segoe UI" pitchFamily="34" charset="0"/>
              </a:rPr>
              <a:t>Study…</a:t>
            </a:r>
            <a:endParaRPr lang="en-US" sz="22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199" y="949333"/>
            <a:ext cx="8226855" cy="5291110"/>
          </a:xfrm>
          <a:prstGeom prst="rect">
            <a:avLst/>
          </a:prstGeom>
        </p:spPr>
        <p:txBody>
          <a:bodyPr/>
          <a:lstStyle>
            <a:lvl1pPr marL="225425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From a static bath target…</a:t>
            </a:r>
          </a:p>
          <a:p>
            <a:endParaRPr lang="en-US" sz="20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000" dirty="0" smtClean="0"/>
              <a:t>… toward a liquid loop target</a:t>
            </a:r>
            <a:endParaRPr lang="en-US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9" t="29558" r="21354" b="3288"/>
          <a:stretch/>
        </p:blipFill>
        <p:spPr>
          <a:xfrm>
            <a:off x="726087" y="4422589"/>
            <a:ext cx="3245838" cy="18529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513" y="1492182"/>
            <a:ext cx="1298305" cy="1854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58664" y="3436144"/>
            <a:ext cx="2562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accent4">
                    <a:lumMod val="75000"/>
                  </a:schemeClr>
                </a:solidFill>
              </a:rPr>
              <a:t>Opened Static Isolde molten Salt target, CERN</a:t>
            </a:r>
          </a:p>
        </p:txBody>
      </p:sp>
      <p:sp>
        <p:nvSpPr>
          <p:cNvPr id="15" name="TextBox 23"/>
          <p:cNvSpPr txBox="1"/>
          <p:nvPr/>
        </p:nvSpPr>
        <p:spPr>
          <a:xfrm>
            <a:off x="4431922" y="4131706"/>
            <a:ext cx="429714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400" b="1" u="sng" dirty="0" smtClean="0">
                <a:solidFill>
                  <a:schemeClr val="accent1"/>
                </a:solidFill>
              </a:rPr>
              <a:t>Main challenges:</a:t>
            </a:r>
          </a:p>
          <a:p>
            <a:pPr algn="just"/>
            <a:endParaRPr lang="en-US" sz="1400" b="1" u="sng" dirty="0" smtClean="0">
              <a:solidFill>
                <a:schemeClr val="accent1"/>
              </a:solidFill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1"/>
                </a:solidFill>
              </a:rPr>
              <a:t>High power deposited on target to be evacuated (HEX to dimension at various T)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1"/>
                </a:solidFill>
              </a:rPr>
              <a:t>Recirculation of liquid through a compatible LBE pump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1"/>
                </a:solidFill>
              </a:rPr>
              <a:t>High temperature of use (up to 600 </a:t>
            </a:r>
            <a:r>
              <a:rPr lang="en-US" sz="1200" dirty="0" err="1" smtClean="0">
                <a:solidFill>
                  <a:schemeClr val="accent1"/>
                </a:solidFill>
              </a:rPr>
              <a:t>deg</a:t>
            </a:r>
            <a:r>
              <a:rPr lang="en-US" sz="1200" dirty="0" smtClean="0">
                <a:solidFill>
                  <a:schemeClr val="accent1"/>
                </a:solidFill>
              </a:rPr>
              <a:t> C)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1"/>
                </a:solidFill>
              </a:rPr>
              <a:t>Integration in already existing (relatively small) environment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1"/>
                </a:solidFill>
              </a:rPr>
              <a:t>Monitoring and control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06259" y="1857457"/>
            <a:ext cx="2067857" cy="17389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4">
                    <a:lumMod val="75000"/>
                  </a:schemeClr>
                </a:solidFill>
              </a:rPr>
              <a:t>Use of LBE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4">
                    <a:lumMod val="75000"/>
                  </a:schemeClr>
                </a:solidFill>
              </a:rPr>
              <a:t>Temperature from 200 ˚C up to 600 ˚C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4">
                    <a:lumMod val="75000"/>
                  </a:schemeClr>
                </a:solidFill>
              </a:rPr>
              <a:t>Design possibly adaptable for other molten materials (La, Sn, salt, …)for </a:t>
            </a:r>
            <a:r>
              <a:rPr lang="en-US" sz="1100" b="1" i="1" dirty="0" smtClean="0">
                <a:solidFill>
                  <a:schemeClr val="accent4">
                    <a:lumMod val="75000"/>
                  </a:schemeClr>
                </a:solidFill>
              </a:rPr>
              <a:t>Cd, Cs, Ba, Kr, … </a:t>
            </a:r>
            <a:r>
              <a:rPr lang="en-US" sz="1200" dirty="0">
                <a:solidFill>
                  <a:schemeClr val="accent4">
                    <a:lumMod val="75000"/>
                  </a:schemeClr>
                </a:solidFill>
              </a:rPr>
              <a:t>beams.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435601" y="3730394"/>
            <a:ext cx="429347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Design proposed by </a:t>
            </a:r>
            <a:r>
              <a:rPr lang="en-US" sz="1100" i="1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sz="1100" i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100" i="1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Noah and all,</a:t>
            </a:r>
            <a:r>
              <a:rPr lang="en-US" sz="1100" i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100" i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EURISOL 100 kW Target Stations Operation and Implications for its Proton Driver Beam</a:t>
            </a:r>
            <a:r>
              <a:rPr lang="en-US" sz="1100" i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100" i="1" dirty="0" smtClean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EPAC,2006 </a:t>
            </a:r>
            <a:endParaRPr lang="fr-FR" sz="1100" i="1" dirty="0">
              <a:solidFill>
                <a:schemeClr val="tx2"/>
              </a:solidFill>
            </a:endParaRPr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</p:spPr>
        <p:txBody>
          <a:bodyPr/>
          <a:lstStyle/>
          <a:p>
            <a:r>
              <a:rPr lang="en-US" dirty="0" smtClean="0"/>
              <a:t>15/12/2014</a:t>
            </a:r>
            <a:endParaRPr lang="en-US" dirty="0"/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Workshop and Users meeting 2014</a:t>
            </a:r>
            <a:endParaRPr lang="en-US" dirty="0"/>
          </a:p>
        </p:txBody>
      </p:sp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95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Context</a:t>
            </a:r>
            <a:r>
              <a:rPr lang="fr-FR" dirty="0" smtClean="0"/>
              <a:t> </a:t>
            </a:r>
            <a:r>
              <a:rPr lang="fr-FR" dirty="0" smtClean="0"/>
              <a:t>(3)</a:t>
            </a:r>
            <a:endParaRPr lang="fr-FR" dirty="0"/>
          </a:p>
        </p:txBody>
      </p:sp>
      <p:pic>
        <p:nvPicPr>
          <p:cNvPr id="33" name="Picture 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0000" y="3477221"/>
            <a:ext cx="3449425" cy="2435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461" y="1391280"/>
            <a:ext cx="2923632" cy="1979506"/>
          </a:xfrm>
          <a:prstGeom prst="rect">
            <a:avLst/>
          </a:prstGeom>
        </p:spPr>
      </p:pic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</p:spPr>
        <p:txBody>
          <a:bodyPr/>
          <a:lstStyle/>
          <a:p>
            <a:r>
              <a:rPr lang="en-US" dirty="0" smtClean="0"/>
              <a:t>15/12/2014</a:t>
            </a:r>
            <a:endParaRPr lang="en-US" dirty="0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Workshop and Users meeting 2014</a:t>
            </a:r>
            <a:endParaRPr lang="en-US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4" name="Down Arrow 23"/>
          <p:cNvSpPr/>
          <p:nvPr/>
        </p:nvSpPr>
        <p:spPr bwMode="auto">
          <a:xfrm>
            <a:off x="7467055" y="4429036"/>
            <a:ext cx="410120" cy="322097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41698" y="2527142"/>
            <a:ext cx="2181225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4">
                    <a:lumMod val="75000"/>
                  </a:schemeClr>
                </a:solidFill>
              </a:rPr>
              <a:t>Release by diffusion is maximized for spherical shape (droplets) of </a:t>
            </a:r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</a:rPr>
              <a:t>100 µm radius,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97619" y="4907642"/>
            <a:ext cx="22693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i="1" dirty="0" smtClean="0">
                <a:solidFill>
                  <a:schemeClr val="accent4">
                    <a:lumMod val="75000"/>
                  </a:schemeClr>
                </a:solidFill>
              </a:rPr>
              <a:t>Use of a diffusion chamber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i="1" dirty="0" smtClean="0">
                <a:solidFill>
                  <a:schemeClr val="accent4">
                    <a:lumMod val="75000"/>
                  </a:schemeClr>
                </a:solidFill>
              </a:rPr>
              <a:t>Use of a grid to create the droplets (created from holes of </a:t>
            </a:r>
            <a:r>
              <a:rPr lang="en-US" sz="1200" b="1" i="1" dirty="0" smtClean="0">
                <a:solidFill>
                  <a:schemeClr val="accent4">
                    <a:lumMod val="75000"/>
                  </a:schemeClr>
                </a:solidFill>
              </a:rPr>
              <a:t>0,1 mm Ø</a:t>
            </a:r>
            <a:r>
              <a:rPr lang="en-US" sz="1200" i="1" dirty="0" smtClean="0">
                <a:solidFill>
                  <a:schemeClr val="accent4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457199" y="971928"/>
            <a:ext cx="8226855" cy="382740"/>
          </a:xfrm>
          <a:prstGeom prst="rect">
            <a:avLst/>
          </a:prstGeom>
        </p:spPr>
        <p:txBody>
          <a:bodyPr/>
          <a:lstStyle>
            <a:lvl1pPr marL="225425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Improving the </a:t>
            </a:r>
            <a:r>
              <a:rPr lang="en-US" sz="2000" b="1" dirty="0" smtClean="0"/>
              <a:t>diffusion</a:t>
            </a:r>
            <a:r>
              <a:rPr lang="en-US" sz="2000" dirty="0" smtClean="0"/>
              <a:t> process?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29" name="Oval 28"/>
          <p:cNvSpPr/>
          <p:nvPr/>
        </p:nvSpPr>
        <p:spPr>
          <a:xfrm>
            <a:off x="1866798" y="2922840"/>
            <a:ext cx="1240959" cy="28018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431561" y="5857408"/>
            <a:ext cx="3907166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000" b="1" i="1" dirty="0">
                <a:solidFill>
                  <a:schemeClr val="accent2"/>
                </a:solidFill>
              </a:rPr>
              <a:t>Diffusion: </a:t>
            </a:r>
            <a:r>
              <a:rPr lang="en-US" sz="1000" dirty="0">
                <a:solidFill>
                  <a:schemeClr val="accent2"/>
                </a:solidFill>
              </a:rPr>
              <a:t>model from Fujioka </a:t>
            </a:r>
            <a:r>
              <a:rPr lang="en-US" sz="1000" dirty="0" smtClean="0">
                <a:solidFill>
                  <a:schemeClr val="accent2"/>
                </a:solidFill>
              </a:rPr>
              <a:t>et al</a:t>
            </a:r>
            <a:r>
              <a:rPr lang="en-US" sz="1000" dirty="0">
                <a:solidFill>
                  <a:schemeClr val="accent2"/>
                </a:solidFill>
              </a:rPr>
              <a:t>. (NIM 186 (1981) 409</a:t>
            </a:r>
            <a:r>
              <a:rPr lang="en-US" sz="1000" dirty="0" smtClean="0">
                <a:solidFill>
                  <a:schemeClr val="accent2"/>
                </a:solidFill>
              </a:rPr>
              <a:t>)</a:t>
            </a:r>
          </a:p>
          <a:p>
            <a:pPr algn="just"/>
            <a:r>
              <a:rPr lang="en-US" sz="1000" dirty="0" smtClean="0">
                <a:solidFill>
                  <a:schemeClr val="accent2"/>
                </a:solidFill>
              </a:rPr>
              <a:t>Data: </a:t>
            </a:r>
            <a:r>
              <a:rPr lang="en-US" sz="1000" dirty="0" err="1" smtClean="0">
                <a:solidFill>
                  <a:schemeClr val="accent2"/>
                </a:solidFill>
              </a:rPr>
              <a:t>Lettry</a:t>
            </a:r>
            <a:r>
              <a:rPr lang="en-US" sz="1000" dirty="0" smtClean="0">
                <a:solidFill>
                  <a:schemeClr val="accent2"/>
                </a:solidFill>
              </a:rPr>
              <a:t> et al. (NIM B 126 (1997) 170)</a:t>
            </a:r>
            <a:endParaRPr lang="en-US" sz="1000" dirty="0"/>
          </a:p>
        </p:txBody>
      </p:sp>
      <p:pic>
        <p:nvPicPr>
          <p:cNvPr id="31" name="Picture 30"/>
          <p:cNvPicPr>
            <a:picLocks noChangeAspect="1" noChangeArrowheads="1"/>
          </p:cNvPicPr>
          <p:nvPr/>
        </p:nvPicPr>
        <p:blipFill rotWithShape="1">
          <a:blip r:embed="rId4" cstate="print"/>
          <a:srcRect r="4394"/>
          <a:stretch/>
        </p:blipFill>
        <p:spPr bwMode="auto">
          <a:xfrm>
            <a:off x="568211" y="3426538"/>
            <a:ext cx="2965564" cy="2467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3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36738" y="1378257"/>
            <a:ext cx="2592637" cy="2012637"/>
          </a:xfrm>
          <a:prstGeom prst="rect">
            <a:avLst/>
          </a:prstGeom>
          <a:noFill/>
          <a:ln/>
        </p:spPr>
      </p:pic>
      <p:sp>
        <p:nvSpPr>
          <p:cNvPr id="35" name="Oval 34"/>
          <p:cNvSpPr/>
          <p:nvPr/>
        </p:nvSpPr>
        <p:spPr>
          <a:xfrm>
            <a:off x="5111361" y="1955994"/>
            <a:ext cx="850667" cy="26594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6541698" y="1378257"/>
            <a:ext cx="246895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/>
              <a:t>Aimed</a:t>
            </a:r>
            <a:r>
              <a:rPr lang="fr-FR" sz="1600" dirty="0" smtClean="0"/>
              <a:t> isotopes: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i="1" dirty="0" smtClean="0"/>
              <a:t>Mercury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i="1" dirty="0" smtClean="0"/>
              <a:t>Polonium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i="1" dirty="0" err="1" smtClean="0"/>
              <a:t>Astatine</a:t>
            </a:r>
            <a:endParaRPr lang="fr-FR" sz="1600" dirty="0"/>
          </a:p>
        </p:txBody>
      </p:sp>
      <p:sp>
        <p:nvSpPr>
          <p:cNvPr id="37" name="Rectângulo 24"/>
          <p:cNvSpPr/>
          <p:nvPr/>
        </p:nvSpPr>
        <p:spPr>
          <a:xfrm>
            <a:off x="3987319" y="3753898"/>
            <a:ext cx="251306" cy="1759083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PT"/>
          </a:p>
        </p:txBody>
      </p:sp>
      <p:sp>
        <p:nvSpPr>
          <p:cNvPr id="38" name="Oval 37"/>
          <p:cNvSpPr/>
          <p:nvPr/>
        </p:nvSpPr>
        <p:spPr>
          <a:xfrm>
            <a:off x="1695449" y="3722799"/>
            <a:ext cx="373171" cy="1771605"/>
          </a:xfrm>
          <a:prstGeom prst="ellipse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PT"/>
          </a:p>
        </p:txBody>
      </p:sp>
      <p:sp>
        <p:nvSpPr>
          <p:cNvPr id="39" name="TextBox 38"/>
          <p:cNvSpPr txBox="1"/>
          <p:nvPr/>
        </p:nvSpPr>
        <p:spPr>
          <a:xfrm>
            <a:off x="5128233" y="5960269"/>
            <a:ext cx="3558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Courtesy T.M. Mendonca, CERN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068620" y="4917829"/>
            <a:ext cx="14163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100" dirty="0" smtClean="0">
                <a:solidFill>
                  <a:srgbClr val="FF0000"/>
                </a:solidFill>
              </a:rPr>
              <a:t>Gain of factor 10 </a:t>
            </a:r>
            <a:r>
              <a:rPr lang="fr-FR" sz="1100" dirty="0" err="1" smtClean="0">
                <a:solidFill>
                  <a:srgbClr val="FF0000"/>
                </a:solidFill>
              </a:rPr>
              <a:t>compared</a:t>
            </a:r>
            <a:r>
              <a:rPr lang="fr-FR" sz="1100" dirty="0" smtClean="0">
                <a:solidFill>
                  <a:srgbClr val="FF0000"/>
                </a:solidFill>
              </a:rPr>
              <a:t> to </a:t>
            </a:r>
            <a:r>
              <a:rPr lang="fr-FR" sz="1100" dirty="0" err="1" smtClean="0">
                <a:solidFill>
                  <a:srgbClr val="FF0000"/>
                </a:solidFill>
              </a:rPr>
              <a:t>static</a:t>
            </a:r>
            <a:r>
              <a:rPr lang="fr-FR" sz="1100" dirty="0" smtClean="0">
                <a:solidFill>
                  <a:srgbClr val="FF0000"/>
                </a:solidFill>
              </a:rPr>
              <a:t> unit!</a:t>
            </a:r>
            <a:endParaRPr lang="fr-FR" sz="1100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21637" y="3358139"/>
            <a:ext cx="2181225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accent4">
                    <a:lumMod val="75000"/>
                  </a:schemeClr>
                </a:solidFill>
              </a:rPr>
              <a:t>Diffusion release fraction of </a:t>
            </a:r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</a:rPr>
              <a:t>0,38  for 100 </a:t>
            </a:r>
            <a:r>
              <a:rPr lang="en-US" sz="1200" b="1" dirty="0" err="1" smtClean="0">
                <a:solidFill>
                  <a:schemeClr val="accent4">
                    <a:lumMod val="75000"/>
                  </a:schemeClr>
                </a:solidFill>
              </a:rPr>
              <a:t>ms</a:t>
            </a:r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1200" dirty="0" smtClean="0">
                <a:solidFill>
                  <a:schemeClr val="accent4">
                    <a:lumMod val="75000"/>
                  </a:schemeClr>
                </a:solidFill>
              </a:rPr>
              <a:t>in the diffusion chamber and </a:t>
            </a:r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</a:rPr>
              <a:t>0,44 for 200 </a:t>
            </a:r>
            <a:r>
              <a:rPr lang="en-US" sz="1200" b="1" dirty="0" err="1" smtClean="0">
                <a:solidFill>
                  <a:schemeClr val="accent4">
                    <a:lumMod val="75000"/>
                  </a:schemeClr>
                </a:solidFill>
              </a:rPr>
              <a:t>ms</a:t>
            </a:r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1200" dirty="0" smtClean="0">
                <a:solidFill>
                  <a:schemeClr val="accent4">
                    <a:lumMod val="75000"/>
                  </a:schemeClr>
                </a:solidFill>
              </a:rPr>
              <a:t>in case of </a:t>
            </a:r>
            <a:r>
              <a:rPr lang="en-US" sz="1200" baseline="30000" dirty="0" smtClean="0">
                <a:solidFill>
                  <a:schemeClr val="accent4">
                    <a:lumMod val="75000"/>
                  </a:schemeClr>
                </a:solidFill>
              </a:rPr>
              <a:t>177</a:t>
            </a:r>
            <a:r>
              <a:rPr lang="en-US" sz="1200" dirty="0" smtClean="0">
                <a:solidFill>
                  <a:schemeClr val="accent4">
                    <a:lumMod val="75000"/>
                  </a:schemeClr>
                </a:solidFill>
              </a:rPr>
              <a:t>Hg (T</a:t>
            </a:r>
            <a:r>
              <a:rPr lang="en-US" sz="1200" baseline="-25000" dirty="0" smtClean="0">
                <a:solidFill>
                  <a:schemeClr val="accent4">
                    <a:lumMod val="75000"/>
                  </a:schemeClr>
                </a:solidFill>
              </a:rPr>
              <a:t>1/2</a:t>
            </a:r>
            <a:r>
              <a:rPr lang="en-US" sz="1200" dirty="0" smtClean="0">
                <a:solidFill>
                  <a:schemeClr val="accent4">
                    <a:lumMod val="75000"/>
                  </a:schemeClr>
                </a:solidFill>
              </a:rPr>
              <a:t>=130ms)</a:t>
            </a:r>
          </a:p>
        </p:txBody>
      </p:sp>
    </p:spTree>
    <p:extLst>
      <p:ext uri="{BB962C8B-B14F-4D97-AF65-F5344CB8AC3E}">
        <p14:creationId xmlns:p14="http://schemas.microsoft.com/office/powerpoint/2010/main" val="62156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LIEBE: design </a:t>
            </a:r>
            <a:r>
              <a:rPr lang="fr-FR" dirty="0" err="1" smtClean="0"/>
              <a:t>proposed</a:t>
            </a:r>
            <a:r>
              <a:rPr lang="fr-FR" dirty="0" smtClean="0"/>
              <a:t> (1)</a:t>
            </a:r>
            <a:endParaRPr lang="fr-FR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8563" y="949325"/>
            <a:ext cx="8225491" cy="5184775"/>
          </a:xfrm>
          <a:prstGeom prst="rect">
            <a:avLst/>
          </a:prstGeom>
        </p:spPr>
        <p:txBody>
          <a:bodyPr/>
          <a:lstStyle>
            <a:lvl1pPr marL="225425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Proposed LIEBE design: a « two parts plugged »principle</a:t>
            </a:r>
          </a:p>
          <a:p>
            <a:pPr lvl="1" algn="just"/>
            <a:r>
              <a:rPr lang="en-US" sz="1600" i="1" dirty="0" smtClean="0"/>
              <a:t>Allow the confinement of the LBE while keeping the total weight below the limit fixed by the robot at Isolde (</a:t>
            </a:r>
            <a:r>
              <a:rPr lang="en-US" sz="1600" b="1" i="1" dirty="0" smtClean="0"/>
              <a:t>60kg maxi</a:t>
            </a:r>
            <a:r>
              <a:rPr lang="en-US" sz="1600" i="1" dirty="0" smtClean="0"/>
              <a:t>)</a:t>
            </a:r>
            <a:endParaRPr lang="en-US" sz="1600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29" r="14688"/>
          <a:stretch/>
        </p:blipFill>
        <p:spPr>
          <a:xfrm>
            <a:off x="5009350" y="1948193"/>
            <a:ext cx="3624142" cy="35899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83" r="13958"/>
          <a:stretch/>
        </p:blipFill>
        <p:spPr>
          <a:xfrm>
            <a:off x="361949" y="1948193"/>
            <a:ext cx="4102529" cy="35899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22204" y="5611793"/>
            <a:ext cx="25750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1"/>
                </a:solidFill>
              </a:rPr>
              <a:t>Unplugged position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31504" y="5574845"/>
            <a:ext cx="25750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P</a:t>
            </a:r>
            <a:r>
              <a:rPr lang="en-US" sz="1600" b="1" dirty="0" smtClean="0">
                <a:solidFill>
                  <a:schemeClr val="accent1"/>
                </a:solidFill>
              </a:rPr>
              <a:t>lugged position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9770" y="2789276"/>
            <a:ext cx="25750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2">
                    <a:lumMod val="65000"/>
                  </a:schemeClr>
                </a:solidFill>
              </a:rPr>
              <a:t>Pump/engine part</a:t>
            </a:r>
            <a:endParaRPr lang="en-US" sz="1600" b="1" dirty="0">
              <a:solidFill>
                <a:schemeClr val="bg2">
                  <a:lumMod val="6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1685" y="2073444"/>
            <a:ext cx="16540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Main loop part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</p:spPr>
        <p:txBody>
          <a:bodyPr/>
          <a:lstStyle/>
          <a:p>
            <a:r>
              <a:rPr lang="en-US" dirty="0" smtClean="0"/>
              <a:t>15/12/2014</a:t>
            </a:r>
            <a:endParaRPr lang="en-US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Workshop and Users meeting 2014</a:t>
            </a:r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128233" y="5960269"/>
            <a:ext cx="3558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Courtesy V. Barozier, CERN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7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LIEBE: design </a:t>
            </a:r>
            <a:r>
              <a:rPr lang="fr-FR" dirty="0" err="1"/>
              <a:t>proposed</a:t>
            </a:r>
            <a:r>
              <a:rPr lang="fr-FR" dirty="0"/>
              <a:t> </a:t>
            </a:r>
            <a:r>
              <a:rPr lang="fr-FR" dirty="0" smtClean="0"/>
              <a:t>(2)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r-FR" sz="2000" dirty="0"/>
              <a:t>Main </a:t>
            </a:r>
            <a:r>
              <a:rPr lang="fr-FR" sz="2000" dirty="0" err="1"/>
              <a:t>loop</a:t>
            </a:r>
            <a:r>
              <a:rPr lang="fr-FR" sz="2000" dirty="0"/>
              <a:t> part: </a:t>
            </a:r>
            <a:r>
              <a:rPr lang="fr-FR" sz="2000" dirty="0" err="1"/>
              <a:t>some</a:t>
            </a:r>
            <a:r>
              <a:rPr lang="fr-FR" sz="2000" dirty="0"/>
              <a:t> </a:t>
            </a:r>
            <a:r>
              <a:rPr lang="fr-FR" sz="2000" dirty="0" err="1"/>
              <a:t>details</a:t>
            </a:r>
            <a:endParaRPr lang="fr-FR" sz="2000" dirty="0"/>
          </a:p>
          <a:p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73" y="1273134"/>
            <a:ext cx="2528887" cy="44117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235" y="1519769"/>
            <a:ext cx="5905501" cy="41835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88992" y="2114184"/>
            <a:ext cx="1809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10000"/>
                  </a:schemeClr>
                </a:solidFill>
              </a:rPr>
              <a:t>Irradiation volume</a:t>
            </a:r>
            <a:endParaRPr lang="en-US" sz="16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5917" y="4396917"/>
            <a:ext cx="1743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accent1">
                    <a:lumMod val="10000"/>
                  </a:schemeClr>
                </a:solidFill>
              </a:defRPr>
            </a:lvl1pPr>
          </a:lstStyle>
          <a:p>
            <a:r>
              <a:rPr lang="en-US" dirty="0"/>
              <a:t>Heat Exchanger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60887" y="5117609"/>
            <a:ext cx="1304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accent1">
                    <a:lumMod val="10000"/>
                  </a:schemeClr>
                </a:solidFill>
              </a:defRPr>
            </a:lvl1pPr>
          </a:lstStyle>
          <a:p>
            <a:r>
              <a:rPr lang="en-US" dirty="0" smtClean="0"/>
              <a:t>Pump pipes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11134" y="1647700"/>
            <a:ext cx="1809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accent1">
                    <a:lumMod val="10000"/>
                  </a:schemeClr>
                </a:solidFill>
              </a:defRPr>
            </a:lvl1pPr>
          </a:lstStyle>
          <a:p>
            <a:r>
              <a:rPr lang="en-US" dirty="0"/>
              <a:t>Diffusion volume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84238" y="2872389"/>
            <a:ext cx="18097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accent1">
                    <a:lumMod val="10000"/>
                  </a:schemeClr>
                </a:solidFill>
              </a:defRPr>
            </a:lvl1pPr>
          </a:lstStyle>
          <a:p>
            <a:r>
              <a:rPr lang="en-US" b="1" dirty="0">
                <a:solidFill>
                  <a:schemeClr val="accent1"/>
                </a:solidFill>
              </a:rPr>
              <a:t>Protons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41461" y="2206457"/>
            <a:ext cx="1235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accent1">
                    <a:lumMod val="10000"/>
                  </a:schemeClr>
                </a:solidFill>
              </a:defRPr>
            </a:lvl1pPr>
          </a:lstStyle>
          <a:p>
            <a:r>
              <a:rPr lang="en-US" dirty="0" smtClean="0"/>
              <a:t>Ion </a:t>
            </a:r>
            <a:r>
              <a:rPr lang="en-US" dirty="0"/>
              <a:t>source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3048235" y="3305414"/>
            <a:ext cx="485776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1"/>
            </a:solidFill>
            <a:prstDash val="lgDashDot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Oval 13"/>
          <p:cNvSpPr/>
          <p:nvPr/>
        </p:nvSpPr>
        <p:spPr bwMode="auto">
          <a:xfrm>
            <a:off x="3602946" y="3593080"/>
            <a:ext cx="1331239" cy="451365"/>
          </a:xfrm>
          <a:prstGeom prst="ellipse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Straight Arrow Connector 14"/>
          <p:cNvCxnSpPr>
            <a:stCxn id="8" idx="1"/>
            <a:endCxn id="14" idx="5"/>
          </p:cNvCxnSpPr>
          <p:nvPr/>
        </p:nvCxnSpPr>
        <p:spPr bwMode="auto">
          <a:xfrm flipH="1" flipV="1">
            <a:off x="4739230" y="3978344"/>
            <a:ext cx="706687" cy="58785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>
            <a:stCxn id="8" idx="3"/>
          </p:cNvCxnSpPr>
          <p:nvPr/>
        </p:nvCxnSpPr>
        <p:spPr bwMode="auto">
          <a:xfrm flipV="1">
            <a:off x="7188992" y="3930433"/>
            <a:ext cx="288369" cy="63576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>
            <a:stCxn id="7" idx="2"/>
          </p:cNvCxnSpPr>
          <p:nvPr/>
        </p:nvCxnSpPr>
        <p:spPr bwMode="auto">
          <a:xfrm flipH="1">
            <a:off x="7477361" y="2452738"/>
            <a:ext cx="616506" cy="68026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Oval 17"/>
          <p:cNvSpPr/>
          <p:nvPr/>
        </p:nvSpPr>
        <p:spPr bwMode="auto">
          <a:xfrm>
            <a:off x="8059677" y="3978345"/>
            <a:ext cx="915182" cy="1545738"/>
          </a:xfrm>
          <a:prstGeom prst="ellipse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7024924" y="1986254"/>
            <a:ext cx="308252" cy="148538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5885375" y="2555577"/>
            <a:ext cx="557097" cy="45487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310345" y="5901889"/>
            <a:ext cx="70228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1"/>
                </a:solidFill>
              </a:rPr>
              <a:t>+ heating elements all along the loop and filling system</a:t>
            </a:r>
            <a:endParaRPr lang="en-US" sz="1600" b="1" dirty="0">
              <a:solidFill>
                <a:schemeClr val="accent1"/>
              </a:solidFill>
            </a:endParaRPr>
          </a:p>
        </p:txBody>
      </p:sp>
      <p:sp>
        <p:nvSpPr>
          <p:cNvPr id="2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</p:spPr>
        <p:txBody>
          <a:bodyPr/>
          <a:lstStyle/>
          <a:p>
            <a:r>
              <a:rPr lang="en-US" dirty="0" smtClean="0"/>
              <a:t>15/12/2014</a:t>
            </a:r>
            <a:endParaRPr lang="en-US" dirty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Workshop and Users meeting 2014</a:t>
            </a:r>
            <a:endParaRPr lang="en-US" dirty="0"/>
          </a:p>
        </p:txBody>
      </p:sp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91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LIEBE: design </a:t>
            </a:r>
            <a:r>
              <a:rPr lang="fr-FR" dirty="0" err="1"/>
              <a:t>proposed</a:t>
            </a:r>
            <a:r>
              <a:rPr lang="fr-FR" dirty="0"/>
              <a:t> </a:t>
            </a:r>
            <a:r>
              <a:rPr lang="fr-FR" dirty="0" smtClean="0"/>
              <a:t>(3)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r-FR" sz="2000" dirty="0" smtClean="0"/>
              <a:t>HEX: </a:t>
            </a:r>
            <a:r>
              <a:rPr lang="fr-FR" sz="2000" dirty="0" err="1" smtClean="0"/>
              <a:t>produced</a:t>
            </a:r>
            <a:r>
              <a:rPr lang="fr-FR" sz="2000" dirty="0" smtClean="0"/>
              <a:t> by </a:t>
            </a:r>
            <a:r>
              <a:rPr lang="fr-FR" sz="2000" b="1" dirty="0" smtClean="0"/>
              <a:t>3D printing</a:t>
            </a:r>
            <a:endParaRPr lang="fr-FR" sz="20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85088"/>
              </p:ext>
            </p:extLst>
          </p:nvPr>
        </p:nvGraphicFramePr>
        <p:xfrm>
          <a:off x="272261" y="4572000"/>
          <a:ext cx="2863384" cy="1484393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101259"/>
                <a:gridCol w="857250"/>
                <a:gridCol w="904875"/>
              </a:tblGrid>
              <a:tr h="23280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Isolde parameters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Water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LBE</a:t>
                      </a:r>
                      <a:endParaRPr lang="en-US" sz="1200" baseline="0" dirty="0"/>
                    </a:p>
                  </a:txBody>
                  <a:tcPr/>
                </a:tc>
              </a:tr>
              <a:tr h="256696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Flow rate (l/s)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0.22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0.23</a:t>
                      </a:r>
                      <a:endParaRPr lang="en-US" sz="12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 </a:t>
                      </a:r>
                      <a:r>
                        <a:rPr lang="en-US" sz="1200" baseline="-25000" dirty="0" smtClean="0"/>
                        <a:t>inlet </a:t>
                      </a:r>
                      <a:r>
                        <a:rPr lang="en-US" sz="1200" baseline="0" dirty="0" smtClean="0"/>
                        <a:t>(</a:t>
                      </a:r>
                      <a:r>
                        <a:rPr lang="en-US" sz="1200" dirty="0" smtClean="0">
                          <a:latin typeface="Times New Roman"/>
                          <a:cs typeface="Times New Roman"/>
                        </a:rPr>
                        <a:t>ºC)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Variable</a:t>
                      </a:r>
                      <a:endParaRPr lang="en-US" sz="1200" dirty="0"/>
                    </a:p>
                  </a:txBody>
                  <a:tcPr/>
                </a:tc>
              </a:tr>
              <a:tr h="2956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 </a:t>
                      </a:r>
                      <a:r>
                        <a:rPr lang="en-US" sz="1200" baseline="-25000" dirty="0" smtClean="0"/>
                        <a:t>outlet </a:t>
                      </a:r>
                      <a:r>
                        <a:rPr lang="en-US" sz="1200" baseline="0" dirty="0" smtClean="0"/>
                        <a:t>(</a:t>
                      </a:r>
                      <a:r>
                        <a:rPr lang="en-US" sz="1200" dirty="0" smtClean="0">
                          <a:latin typeface="Times New Roman"/>
                          <a:cs typeface="Times New Roman"/>
                        </a:rPr>
                        <a:t>ºC)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&lt; 90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Variable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7" r="22187"/>
          <a:stretch/>
        </p:blipFill>
        <p:spPr>
          <a:xfrm rot="16200000">
            <a:off x="-13131" y="1414579"/>
            <a:ext cx="3262312" cy="31008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7" r="11042" b="18073"/>
          <a:stretch/>
        </p:blipFill>
        <p:spPr>
          <a:xfrm rot="16200000">
            <a:off x="2722012" y="3076868"/>
            <a:ext cx="3286124" cy="21441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r="4371"/>
          <a:stretch/>
        </p:blipFill>
        <p:spPr>
          <a:xfrm>
            <a:off x="6037600" y="3382028"/>
            <a:ext cx="3061662" cy="22215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6367" y="1287637"/>
            <a:ext cx="3200958" cy="16773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13496" y="5541606"/>
            <a:ext cx="3230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accent4">
                    <a:lumMod val="75000"/>
                  </a:schemeClr>
                </a:solidFill>
              </a:rPr>
              <a:t>Velocity streamlines fro LBE and water @ 600 ˚C</a:t>
            </a:r>
          </a:p>
          <a:p>
            <a:pPr algn="ctr"/>
            <a:r>
              <a:rPr lang="en-US" sz="1200" i="1" dirty="0" smtClean="0">
                <a:solidFill>
                  <a:schemeClr val="accent4">
                    <a:lumMod val="75000"/>
                  </a:schemeClr>
                </a:solidFill>
              </a:rPr>
              <a:t>CFX analysis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40029" y="3008396"/>
            <a:ext cx="3609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accent4">
                    <a:lumMod val="75000"/>
                  </a:schemeClr>
                </a:solidFill>
              </a:rPr>
              <a:t>Temperatures repartitions foo LBE and water </a:t>
            </a:r>
          </a:p>
          <a:p>
            <a:pPr algn="ctr"/>
            <a:r>
              <a:rPr lang="en-US" sz="1200" i="1" dirty="0" smtClean="0">
                <a:solidFill>
                  <a:schemeClr val="accent4">
                    <a:lumMod val="75000"/>
                  </a:schemeClr>
                </a:solidFill>
              </a:rPr>
              <a:t>@ 600 ˚C – CFX analysis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29842" y="1630537"/>
            <a:ext cx="253186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>
                <a:solidFill>
                  <a:schemeClr val="accent4">
                    <a:lumMod val="75000"/>
                  </a:schemeClr>
                </a:solidFill>
              </a:rPr>
              <a:t>6</a:t>
            </a: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 water inlets, 4 alimented separately and independently (one per 50˚C or 100 ˚C) + 2 together (from 200 ˚C to 300 ˚C)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3838575" y="5057775"/>
            <a:ext cx="609600" cy="51435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 flipH="1" flipV="1">
            <a:off x="4735326" y="5314951"/>
            <a:ext cx="560918" cy="34499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 flipH="1" flipV="1">
            <a:off x="4910762" y="5150805"/>
            <a:ext cx="387766" cy="50914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 flipH="1" flipV="1">
            <a:off x="5146128" y="5057775"/>
            <a:ext cx="211828" cy="152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H="1">
            <a:off x="5235636" y="4572000"/>
            <a:ext cx="94207" cy="13875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>
            <a:stCxn id="23" idx="0"/>
          </p:cNvCxnSpPr>
          <p:nvPr/>
        </p:nvCxnSpPr>
        <p:spPr bwMode="auto">
          <a:xfrm flipV="1">
            <a:off x="4306533" y="5380970"/>
            <a:ext cx="178048" cy="44141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4717335" y="5629936"/>
            <a:ext cx="12250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b="1" dirty="0" smtClean="0"/>
              <a:t>200 ˚C to 300 ˚C</a:t>
            </a:r>
            <a:endParaRPr lang="fr-FR" sz="105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195756" y="5568468"/>
            <a:ext cx="119616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b="1" dirty="0" smtClean="0"/>
              <a:t>5</a:t>
            </a:r>
            <a:r>
              <a:rPr lang="fr-FR" sz="1050" b="1" dirty="0"/>
              <a:t>5</a:t>
            </a:r>
            <a:r>
              <a:rPr lang="fr-FR" sz="1050" b="1" dirty="0" smtClean="0"/>
              <a:t>0 ˚C to 600 ˚C</a:t>
            </a:r>
            <a:endParaRPr lang="fr-FR" sz="105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246131" y="5223476"/>
            <a:ext cx="7914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dirty="0"/>
              <a:t>3</a:t>
            </a:r>
            <a:r>
              <a:rPr lang="fr-FR" sz="1050" b="1" dirty="0" smtClean="0"/>
              <a:t>00 ˚C to 400 ˚C</a:t>
            </a:r>
            <a:endParaRPr lang="fr-FR" sz="105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329842" y="4311762"/>
            <a:ext cx="77225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b="1" dirty="0" smtClean="0"/>
              <a:t>400 ˚C to 500 ˚C</a:t>
            </a:r>
            <a:endParaRPr lang="fr-FR" sz="105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708452" y="5822384"/>
            <a:ext cx="119616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50" b="1" dirty="0" smtClean="0"/>
              <a:t>500 ˚C to 550 ˚C</a:t>
            </a:r>
            <a:endParaRPr lang="fr-FR" sz="1050" b="1" dirty="0"/>
          </a:p>
        </p:txBody>
      </p:sp>
      <p:sp>
        <p:nvSpPr>
          <p:cNvPr id="2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</p:spPr>
        <p:txBody>
          <a:bodyPr/>
          <a:lstStyle/>
          <a:p>
            <a:r>
              <a:rPr lang="en-US" dirty="0" smtClean="0"/>
              <a:t>15/12/2014</a:t>
            </a:r>
            <a:endParaRPr lang="en-US" dirty="0"/>
          </a:p>
        </p:txBody>
      </p:sp>
      <p:sp>
        <p:nvSpPr>
          <p:cNvPr id="2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Workshop and Users meeting 2014</a:t>
            </a:r>
            <a:endParaRPr lang="en-US" dirty="0"/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91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Prototyping phase – first results </a:t>
            </a:r>
            <a:r>
              <a:rPr lang="en-US" dirty="0" smtClean="0"/>
              <a:t>(1)</a:t>
            </a:r>
            <a:endParaRPr lang="fr-FR" dirty="0"/>
          </a:p>
        </p:txBody>
      </p:sp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457199" y="949333"/>
            <a:ext cx="8382443" cy="5092126"/>
          </a:xfrm>
          <a:prstGeom prst="rect">
            <a:avLst/>
          </a:prstGeom>
        </p:spPr>
        <p:txBody>
          <a:bodyPr/>
          <a:lstStyle/>
          <a:p>
            <a:r>
              <a:rPr lang="en-US" sz="2000" dirty="0" smtClean="0"/>
              <a:t>What is the proper spacing with LBE?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24"/>
          <a:stretch/>
        </p:blipFill>
        <p:spPr>
          <a:xfrm rot="5400000">
            <a:off x="2124153" y="2417199"/>
            <a:ext cx="4511022" cy="264224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79" t="21484" r="-4562"/>
          <a:stretch/>
        </p:blipFill>
        <p:spPr>
          <a:xfrm>
            <a:off x="6068274" y="3911128"/>
            <a:ext cx="2831110" cy="20798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68274" y="3906719"/>
            <a:ext cx="2711159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Grid samples</a:t>
            </a:r>
            <a:endParaRPr lang="en-US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68274" y="1444506"/>
            <a:ext cx="283732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 smtClean="0"/>
              <a:t>Volume of LBE </a:t>
            </a:r>
            <a:r>
              <a:rPr lang="en-US" sz="1400" dirty="0" smtClean="0"/>
              <a:t>per shower known (between the upper and middle valve)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 smtClean="0"/>
              <a:t>4 grids </a:t>
            </a:r>
            <a:r>
              <a:rPr lang="en-US" sz="1400" dirty="0" smtClean="0"/>
              <a:t>to be tested (different spacing from 1 mm up to 0.4 mm), holes diameter of 0.1 mm.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/>
              <a:t>5</a:t>
            </a:r>
            <a:r>
              <a:rPr lang="en-US" sz="1400" b="1" dirty="0" smtClean="0"/>
              <a:t> showers </a:t>
            </a:r>
            <a:r>
              <a:rPr lang="en-US" sz="1400" dirty="0" smtClean="0"/>
              <a:t>per grids (repeatability)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b="1" dirty="0" smtClean="0"/>
              <a:t>Camera</a:t>
            </a:r>
            <a:r>
              <a:rPr lang="en-US" sz="1400" dirty="0" smtClean="0"/>
              <a:t> to take picture (3 per second)</a:t>
            </a:r>
            <a:endParaRPr lang="en-US" sz="14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74" y="1530437"/>
            <a:ext cx="2840423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>
            <a:off x="2810317" y="1939313"/>
            <a:ext cx="1539253" cy="3619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941768" y="2494361"/>
            <a:ext cx="1539253" cy="2545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603701" y="4107875"/>
            <a:ext cx="1043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Vacuum pump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11213" y="4606471"/>
            <a:ext cx="9895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Camera</a:t>
            </a:r>
            <a:endParaRPr lang="en-US" sz="1200" b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601623" y="3177490"/>
            <a:ext cx="951769" cy="1000198"/>
          </a:xfrm>
          <a:prstGeom prst="ellipse">
            <a:avLst/>
          </a:prstGeom>
          <a:noFill/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063215" y="4107875"/>
            <a:ext cx="637574" cy="569912"/>
          </a:xfrm>
          <a:prstGeom prst="ellipse">
            <a:avLst/>
          </a:prstGeom>
          <a:noFill/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</p:spPr>
        <p:txBody>
          <a:bodyPr/>
          <a:lstStyle/>
          <a:p>
            <a:r>
              <a:rPr lang="en-US" dirty="0" smtClean="0"/>
              <a:t>15/12/2014</a:t>
            </a:r>
            <a:endParaRPr lang="en-US" dirty="0"/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n-US" dirty="0" smtClean="0"/>
              <a:t>ISOLDE Workshop and Users meeting 2014</a:t>
            </a:r>
            <a:endParaRPr lang="en-US" dirty="0"/>
          </a:p>
        </p:txBody>
      </p:sp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56924" y="6356350"/>
            <a:ext cx="729876" cy="365125"/>
          </a:xfrm>
        </p:spPr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56956" y="5991000"/>
            <a:ext cx="3558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Courtesy D. Grenier &amp; T.M. Mendonca, CERN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05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60years_ENdept_Presentation_alt2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CERN_60years_ENdept_Presentation_ArialFont</Template>
  <TotalTime>15625</TotalTime>
  <Words>1349</Words>
  <Application>Microsoft Office PowerPoint</Application>
  <PresentationFormat>On-screen Show (4:3)</PresentationFormat>
  <Paragraphs>240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CERN_60years_ENdept_Presentation_alt2</vt:lpstr>
      <vt:lpstr>LIEBE project:  Design of a molten metal target based on a Pb-Bi loop at CERN-ISOLDE</vt:lpstr>
      <vt:lpstr>Outline</vt:lpstr>
      <vt:lpstr>Context (1)</vt:lpstr>
      <vt:lpstr>Context (2)</vt:lpstr>
      <vt:lpstr>Context (3)</vt:lpstr>
      <vt:lpstr>LIEBE: design proposed (1)</vt:lpstr>
      <vt:lpstr>LIEBE: design proposed (2)</vt:lpstr>
      <vt:lpstr>LIEBE: design proposed (3)</vt:lpstr>
      <vt:lpstr>Prototyping phase – first results (1)</vt:lpstr>
      <vt:lpstr>Prototyping phase – first results (2)</vt:lpstr>
      <vt:lpstr>Prototyping phase – first results (3)</vt:lpstr>
      <vt:lpstr>Next steps &amp; conclusion</vt:lpstr>
      <vt:lpstr>Thank you for your attention!</vt:lpstr>
      <vt:lpstr>Thanks to all the contributors…</vt:lpstr>
      <vt:lpstr>PowerPoint Presentation</vt:lpstr>
      <vt:lpstr>Diffusion/effusion simulations (3)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LIEBE:  Design of a molten metal target based on a Pb-Bi loop at CERN-ISOLDE</dc:title>
  <dc:creator>Melanie Delonca</dc:creator>
  <cp:lastModifiedBy>Melanie Delonca</cp:lastModifiedBy>
  <cp:revision>57</cp:revision>
  <cp:lastPrinted>2014-12-09T12:41:36Z</cp:lastPrinted>
  <dcterms:created xsi:type="dcterms:W3CDTF">2014-12-01T13:02:43Z</dcterms:created>
  <dcterms:modified xsi:type="dcterms:W3CDTF">2014-12-14T15:42:13Z</dcterms:modified>
</cp:coreProperties>
</file>