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4" r:id="rId2"/>
    <p:sldId id="540" r:id="rId3"/>
    <p:sldId id="550" r:id="rId4"/>
    <p:sldId id="549" r:id="rId5"/>
    <p:sldId id="508" r:id="rId6"/>
    <p:sldId id="481" r:id="rId7"/>
    <p:sldId id="542" r:id="rId8"/>
    <p:sldId id="544" r:id="rId9"/>
    <p:sldId id="484" r:id="rId10"/>
    <p:sldId id="483" r:id="rId11"/>
    <p:sldId id="512" r:id="rId12"/>
    <p:sldId id="533" r:id="rId13"/>
    <p:sldId id="515" r:id="rId14"/>
    <p:sldId id="521" r:id="rId15"/>
    <p:sldId id="535" r:id="rId16"/>
    <p:sldId id="531" r:id="rId17"/>
    <p:sldId id="509" r:id="rId18"/>
    <p:sldId id="552" r:id="rId19"/>
    <p:sldId id="553" r:id="rId20"/>
    <p:sldId id="551" r:id="rId21"/>
    <p:sldId id="528" r:id="rId22"/>
    <p:sldId id="532" r:id="rId23"/>
  </p:sldIdLst>
  <p:sldSz cx="9144000" cy="6858000" type="screen4x3"/>
  <p:notesSz cx="4279900" cy="5486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1D300"/>
    <a:srgbClr val="08080C"/>
    <a:srgbClr val="B0EAFD"/>
    <a:srgbClr val="00FFFF"/>
    <a:srgbClr val="67FFAC"/>
    <a:srgbClr val="FF6699"/>
    <a:srgbClr val="FFFF99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1" autoAdjust="0"/>
    <p:restoredTop sz="97000" autoAdjust="0"/>
  </p:normalViewPr>
  <p:slideViewPr>
    <p:cSldViewPr snapToGrid="0" snapToObjects="1">
      <p:cViewPr varScale="1">
        <p:scale>
          <a:sx n="103" d="100"/>
          <a:sy n="103" d="100"/>
        </p:scale>
        <p:origin x="-1256" y="-104"/>
      </p:cViewPr>
      <p:guideLst>
        <p:guide orient="horz" pos="2718"/>
        <p:guide pos="3533"/>
      </p:guideLst>
    </p:cSldViewPr>
  </p:slideViewPr>
  <p:outlineViewPr>
    <p:cViewPr>
      <p:scale>
        <a:sx n="33" d="100"/>
        <a:sy n="33" d="100"/>
      </p:scale>
      <p:origin x="0" y="1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8542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2424113" y="0"/>
            <a:ext cx="18542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0A40C6D-B321-8F49-B338-69E38DC3AF9D}" type="datetimeFigureOut">
              <a:rPr lang="en-US"/>
              <a:pPr>
                <a:defRPr/>
              </a:pPr>
              <a:t>12/12/14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5211763"/>
            <a:ext cx="18542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2424113" y="5211763"/>
            <a:ext cx="18542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54DFD05-8293-8946-9D95-EFEF9AE7C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23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854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>
            <a:lvl1pPr algn="l" defTabSz="558800">
              <a:spcBef>
                <a:spcPct val="20000"/>
              </a:spcBef>
              <a:defRPr sz="7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425700" y="0"/>
            <a:ext cx="1854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>
            <a:lvl1pPr algn="r" defTabSz="558800">
              <a:spcBef>
                <a:spcPct val="20000"/>
              </a:spcBef>
              <a:defRPr sz="7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411163"/>
            <a:ext cx="2743200" cy="2057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69913" y="2606675"/>
            <a:ext cx="314007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5211763"/>
            <a:ext cx="1854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5806" tIns="27903" rIns="55806" bIns="27903" numCol="1" anchor="b" anchorCtr="0" compatLnSpc="1">
            <a:prstTxWarp prst="textNoShape">
              <a:avLst/>
            </a:prstTxWarp>
          </a:bodyPr>
          <a:lstStyle>
            <a:lvl1pPr algn="l" defTabSz="558800">
              <a:spcBef>
                <a:spcPct val="20000"/>
              </a:spcBef>
              <a:defRPr sz="7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425700" y="5211763"/>
            <a:ext cx="1854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5806" tIns="27903" rIns="55806" bIns="27903" numCol="1" anchor="b" anchorCtr="0" compatLnSpc="1">
            <a:prstTxWarp prst="textNoShape">
              <a:avLst/>
            </a:prstTxWarp>
          </a:bodyPr>
          <a:lstStyle>
            <a:lvl1pPr algn="r" defTabSz="558800">
              <a:spcBef>
                <a:spcPct val="20000"/>
              </a:spcBef>
              <a:defRPr sz="700">
                <a:cs typeface="+mn-cs"/>
              </a:defRPr>
            </a:lvl1pPr>
          </a:lstStyle>
          <a:p>
            <a:pPr>
              <a:defRPr/>
            </a:pPr>
            <a:fld id="{879C1E2C-468D-064C-9747-D6B2FDFAFC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3138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AB0F75-5E6E-AE40-9679-2400A81CA499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1pPr>
            <a:lvl2pPr marL="433809" indent="-166849"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667398" indent="-133480"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934357" indent="-133480"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1201316" indent="-133480"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1468275" indent="-13348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1735234" indent="-13348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2002193" indent="-13348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2269152" indent="-13348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2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E1F447AC-75BE-8C48-8E10-8E9608A99D2E}" type="slidenum">
              <a:rPr lang="en-US" sz="700" b="0">
                <a:solidFill>
                  <a:schemeClr val="tx1"/>
                </a:solidFill>
                <a:latin typeface="Arial" charset="0"/>
              </a:rPr>
              <a:pPr>
                <a:defRPr/>
              </a:pPr>
              <a:t>14</a:t>
            </a:fld>
            <a:endParaRPr lang="en-US" sz="7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sv-SE"/>
              <a:t>CRYRING is now being modified to be suitable for its new role as LSR. A high-energy injection and extraction will be added.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0"/>
          <p:cNvSpPr>
            <a:spLocks noChangeShapeType="1"/>
          </p:cNvSpPr>
          <p:nvPr userDrawn="1"/>
        </p:nvSpPr>
        <p:spPr bwMode="auto">
          <a:xfrm>
            <a:off x="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49413" y="2424113"/>
            <a:ext cx="5551487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defRPr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"/>
            <a:ext cx="8396288" cy="1066800"/>
          </a:xfr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176463" y="6583363"/>
            <a:ext cx="5305425" cy="2746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11" name="Picture 1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2381" y="6407998"/>
            <a:ext cx="613833" cy="19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17"/>
          <p:cNvSpPr>
            <a:spLocks noChangeShapeType="1"/>
          </p:cNvSpPr>
          <p:nvPr userDrawn="1"/>
        </p:nvSpPr>
        <p:spPr bwMode="auto">
          <a:xfrm flipH="1">
            <a:off x="1130299" y="6553200"/>
            <a:ext cx="66953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49" y="6336695"/>
            <a:ext cx="479576" cy="39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840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336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33400" y="152400"/>
            <a:ext cx="7772400" cy="742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4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74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06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68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32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21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53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24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573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pic>
        <p:nvPicPr>
          <p:cNvPr id="16387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7663" y="6583363"/>
            <a:ext cx="5864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latin typeface="Times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16389" name="Picture 16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2381" y="6407998"/>
            <a:ext cx="613833" cy="19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Line 17"/>
          <p:cNvSpPr>
            <a:spLocks noChangeShapeType="1"/>
          </p:cNvSpPr>
          <p:nvPr userDrawn="1"/>
        </p:nvSpPr>
        <p:spPr bwMode="auto">
          <a:xfrm flipH="1">
            <a:off x="1130299" y="6553200"/>
            <a:ext cx="66953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1044" name="Line 20"/>
          <p:cNvSpPr>
            <a:spLocks noChangeShapeType="1"/>
          </p:cNvSpPr>
          <p:nvPr userDrawn="1"/>
        </p:nvSpPr>
        <p:spPr bwMode="auto">
          <a:xfrm>
            <a:off x="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49" y="6336695"/>
            <a:ext cx="479576" cy="3996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10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0" y="-319913"/>
            <a:ext cx="9156700" cy="17668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CRYRING</a:t>
            </a:r>
            <a:r>
              <a:rPr lang="en-US" sz="4000" dirty="0"/>
              <a:t> </a:t>
            </a:r>
            <a:r>
              <a:rPr lang="en-US" sz="4000" dirty="0" smtClean="0"/>
              <a:t>@ ESR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 smtClean="0"/>
              <a:t>Slow </a:t>
            </a:r>
            <a:r>
              <a:rPr lang="en-US" dirty="0"/>
              <a:t>highly charged ions </a:t>
            </a:r>
            <a:r>
              <a:rPr lang="en-US" dirty="0" smtClean="0"/>
              <a:t>and </a:t>
            </a:r>
            <a:r>
              <a:rPr lang="en-US" dirty="0"/>
              <a:t>antiprotons</a:t>
            </a:r>
            <a:endParaRPr noProof="1">
              <a:latin typeface="Arial" charset="0"/>
              <a:ea typeface="ＭＳ Ｐゴシック" charset="0"/>
            </a:endParaRPr>
          </a:p>
        </p:txBody>
      </p:sp>
      <p:sp>
        <p:nvSpPr>
          <p:cNvPr id="87066" name="Rectangle 26"/>
          <p:cNvSpPr>
            <a:spLocks noChangeArrowheads="1"/>
          </p:cNvSpPr>
          <p:nvPr/>
        </p:nvSpPr>
        <p:spPr bwMode="auto">
          <a:xfrm>
            <a:off x="0" y="5706195"/>
            <a:ext cx="8810625" cy="276999"/>
          </a:xfrm>
          <a:prstGeom prst="rect">
            <a:avLst/>
          </a:prstGeom>
          <a:solidFill>
            <a:srgbClr val="B0EAFD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200" dirty="0" smtClean="0">
                <a:cs typeface="Times New Roman" charset="0"/>
              </a:rPr>
              <a:t>Frank Herfurth for the </a:t>
            </a:r>
            <a:r>
              <a:rPr lang="en-US" sz="1200" dirty="0" smtClean="0">
                <a:cs typeface="Times New Roman" charset="0"/>
              </a:rPr>
              <a:t>CRYRING </a:t>
            </a:r>
            <a:r>
              <a:rPr lang="en-US" sz="1200" dirty="0" smtClean="0">
                <a:cs typeface="Times New Roman" charset="0"/>
              </a:rPr>
              <a:t>working </a:t>
            </a:r>
            <a:r>
              <a:rPr lang="en-US" sz="1200" dirty="0" smtClean="0">
                <a:cs typeface="Times New Roman" charset="0"/>
              </a:rPr>
              <a:t>group</a:t>
            </a:r>
            <a:endParaRPr lang="en-US" sz="1200" baseline="30000" dirty="0">
              <a:cs typeface="Times New Roman" charset="0"/>
            </a:endParaRPr>
          </a:p>
        </p:txBody>
      </p:sp>
      <p:sp>
        <p:nvSpPr>
          <p:cNvPr id="87077" name="Rectangle 37"/>
          <p:cNvSpPr>
            <a:spLocks noChangeArrowheads="1"/>
          </p:cNvSpPr>
          <p:nvPr/>
        </p:nvSpPr>
        <p:spPr bwMode="auto">
          <a:xfrm>
            <a:off x="1366838" y="2005585"/>
            <a:ext cx="6411912" cy="291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914400" lvl="1" indent="-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600" dirty="0" smtClean="0"/>
              <a:t>Motivation</a:t>
            </a:r>
          </a:p>
          <a:p>
            <a:pPr marL="914400" lvl="1" indent="-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600" dirty="0" smtClean="0"/>
              <a:t>Technical Overview</a:t>
            </a:r>
          </a:p>
          <a:p>
            <a:pPr marL="914400" lvl="1" indent="-4572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600" dirty="0"/>
              <a:t>S</a:t>
            </a:r>
            <a:r>
              <a:rPr lang="en-US" sz="2600" dirty="0" smtClean="0"/>
              <a:t>tatus of installation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800"/>
            <a:ext cx="7772400" cy="1143000"/>
          </a:xfrm>
        </p:spPr>
        <p:txBody>
          <a:bodyPr/>
          <a:lstStyle/>
          <a:p>
            <a:r>
              <a:rPr lang="en-US" dirty="0" smtClean="0"/>
              <a:t>CRYRING @ ESR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FAIR Research &amp; 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Detectors and diagnostic systems </a:t>
            </a:r>
          </a:p>
          <a:p>
            <a:pPr>
              <a:buFont typeface="Arial"/>
              <a:buChar char="•"/>
            </a:pPr>
            <a:r>
              <a:rPr lang="en-US" dirty="0" smtClean="0"/>
              <a:t>FAIR type control system </a:t>
            </a:r>
          </a:p>
          <a:p>
            <a:pPr>
              <a:buFont typeface="Arial"/>
              <a:buChar char="•"/>
            </a:pPr>
            <a:r>
              <a:rPr lang="en-US" dirty="0" smtClean="0"/>
              <a:t>Training of operators on FAIR type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FAIR type safety and radiation monitoring/access system</a:t>
            </a:r>
          </a:p>
          <a:p>
            <a:pPr marL="0" indent="0"/>
            <a:r>
              <a:rPr lang="en-US" dirty="0" smtClean="0"/>
              <a:t>All this with real beam!</a:t>
            </a:r>
          </a:p>
          <a:p>
            <a:pPr marL="0" indent="0"/>
            <a:endParaRPr lang="en-US" b="1" dirty="0" smtClean="0"/>
          </a:p>
          <a:p>
            <a:pPr marL="0" indent="0"/>
            <a:r>
              <a:rPr lang="en-US" b="1" dirty="0" smtClean="0"/>
              <a:t>Scientific Opportunities</a:t>
            </a:r>
          </a:p>
          <a:p>
            <a:pPr>
              <a:buFont typeface="Arial"/>
              <a:buChar char="•"/>
            </a:pPr>
            <a:r>
              <a:rPr lang="en-US" dirty="0" smtClean="0"/>
              <a:t>Heavy, highly-charged ions as available at GSI (up to U</a:t>
            </a:r>
            <a:r>
              <a:rPr lang="en-US" baseline="30000" dirty="0" smtClean="0"/>
              <a:t>92+</a:t>
            </a:r>
            <a:r>
              <a:rPr lang="en-US" dirty="0" smtClean="0"/>
              <a:t>) at low energy ~ 100 </a:t>
            </a:r>
            <a:r>
              <a:rPr lang="en-US" dirty="0" err="1" smtClean="0"/>
              <a:t>keV</a:t>
            </a:r>
            <a:r>
              <a:rPr lang="en-US" dirty="0" smtClean="0"/>
              <a:t>/u .. 10 MeV/u – bridge the energy gap between the ESR (&gt; 4 MeV/u) and HITRAP (&lt;10 </a:t>
            </a:r>
            <a:r>
              <a:rPr lang="en-US" dirty="0" err="1" smtClean="0"/>
              <a:t>keV</a:t>
            </a:r>
            <a:r>
              <a:rPr lang="en-US" dirty="0" smtClean="0"/>
              <a:t>/u)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01421" y="75623"/>
            <a:ext cx="4059238" cy="187235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Max. rigidity 1.44 Tm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15 MeV/u U</a:t>
            </a:r>
            <a:r>
              <a:rPr lang="en-US" sz="1800" baseline="30000" dirty="0" smtClean="0"/>
              <a:t>92+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96 MeV/u protons</a:t>
            </a:r>
            <a:endParaRPr lang="en-US" dirty="0" smtClean="0"/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Min. rigidity ~ 0.054 Tm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150 </a:t>
            </a:r>
            <a:r>
              <a:rPr lang="en-US" sz="1800" dirty="0" err="1" smtClean="0"/>
              <a:t>keV</a:t>
            </a:r>
            <a:r>
              <a:rPr lang="en-US" sz="1800" dirty="0" smtClean="0"/>
              <a:t>/u protons</a:t>
            </a:r>
          </a:p>
        </p:txBody>
      </p:sp>
    </p:spTree>
    <p:extLst>
      <p:ext uri="{BB962C8B-B14F-4D97-AF65-F5344CB8AC3E}">
        <p14:creationId xmlns:p14="http://schemas.microsoft.com/office/powerpoint/2010/main" val="364813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ESR – From 400 to 4 MeV/u</a:t>
            </a:r>
            <a:endParaRPr lang="de-DE" dirty="0" smtClean="0">
              <a:cs typeface="+mj-cs"/>
            </a:endParaRPr>
          </a:p>
        </p:txBody>
      </p:sp>
      <p:pic>
        <p:nvPicPr>
          <p:cNvPr id="2170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50" y="2336800"/>
            <a:ext cx="3929063" cy="3162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7445375" y="4479925"/>
            <a:ext cx="142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67FFAC"/>
                </a:solidFill>
                <a:cs typeface="+mn-cs"/>
              </a:rPr>
              <a:t>magn.dipole</a:t>
            </a:r>
          </a:p>
          <a:p>
            <a:pPr algn="ctr">
              <a:defRPr/>
            </a:pPr>
            <a:r>
              <a:rPr lang="en-US" sz="1800">
                <a:solidFill>
                  <a:srgbClr val="67FFAC"/>
                </a:solidFill>
                <a:cs typeface="+mn-cs"/>
              </a:rPr>
              <a:t>field</a:t>
            </a:r>
            <a:endParaRPr lang="de-DE" sz="1800">
              <a:solidFill>
                <a:srgbClr val="67FFAC"/>
              </a:solidFill>
              <a:cs typeface="+mn-cs"/>
            </a:endParaRP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7589838" y="5227638"/>
            <a:ext cx="1263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rgbClr val="FF6699"/>
                </a:solidFill>
                <a:cs typeface="+mn-cs"/>
              </a:rPr>
              <a:t>ion current</a:t>
            </a:r>
            <a:endParaRPr lang="de-DE" sz="1800" dirty="0">
              <a:solidFill>
                <a:srgbClr val="FF6699"/>
              </a:solidFill>
              <a:cs typeface="+mn-cs"/>
            </a:endParaRPr>
          </a:p>
        </p:txBody>
      </p:sp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7418388" y="2624138"/>
            <a:ext cx="160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00FFFF"/>
                </a:solidFill>
                <a:cs typeface="+mn-cs"/>
              </a:rPr>
              <a:t>RF amplitude </a:t>
            </a:r>
            <a:endParaRPr lang="de-DE" sz="1800">
              <a:solidFill>
                <a:srgbClr val="00FFFF"/>
              </a:solidFill>
              <a:cs typeface="+mn-cs"/>
            </a:endParaRP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5078413" y="5554663"/>
            <a:ext cx="615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40 s</a:t>
            </a:r>
            <a:endParaRPr lang="de-DE" sz="1800">
              <a:cs typeface="+mn-cs"/>
            </a:endParaRPr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>
            <a:off x="3427413" y="5538788"/>
            <a:ext cx="0" cy="33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>
            <a:off x="7342188" y="5538788"/>
            <a:ext cx="0" cy="33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 flipH="1">
            <a:off x="3489325" y="5734050"/>
            <a:ext cx="1624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 rot="10800000" flipH="1">
            <a:off x="5664200" y="5734050"/>
            <a:ext cx="1624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0" name="Text Box 12"/>
          <p:cNvSpPr txBox="1">
            <a:spLocks noChangeArrowheads="1"/>
          </p:cNvSpPr>
          <p:nvPr/>
        </p:nvSpPr>
        <p:spPr bwMode="auto">
          <a:xfrm>
            <a:off x="900113" y="2266950"/>
            <a:ext cx="2352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>
                <a:cs typeface="+mn-cs"/>
              </a:rPr>
              <a:t>ESR cycle during recent experiment</a:t>
            </a:r>
            <a:endParaRPr lang="de-DE" sz="1800" b="1">
              <a:cs typeface="+mn-cs"/>
            </a:endParaRPr>
          </a:p>
        </p:txBody>
      </p:sp>
      <p:sp>
        <p:nvSpPr>
          <p:cNvPr id="217101" name="Rectangle 13"/>
          <p:cNvSpPr>
            <a:spLocks noChangeArrowheads="1"/>
          </p:cNvSpPr>
          <p:nvPr/>
        </p:nvSpPr>
        <p:spPr bwMode="auto">
          <a:xfrm>
            <a:off x="3490913" y="2432050"/>
            <a:ext cx="966787" cy="1046163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2" name="Rectangle 14"/>
          <p:cNvSpPr>
            <a:spLocks noChangeArrowheads="1"/>
          </p:cNvSpPr>
          <p:nvPr/>
        </p:nvSpPr>
        <p:spPr bwMode="auto">
          <a:xfrm>
            <a:off x="701675" y="3117850"/>
            <a:ext cx="2789238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injection, </a:t>
            </a:r>
            <a:r>
              <a:rPr lang="en-US" sz="1600" b="1">
                <a:cs typeface="+mn-cs"/>
              </a:rPr>
              <a:t>stoch. cooling</a:t>
            </a:r>
            <a:endParaRPr lang="de-DE" sz="1600" b="1">
              <a:cs typeface="+mn-cs"/>
            </a:endParaRPr>
          </a:p>
        </p:txBody>
      </p:sp>
      <p:sp>
        <p:nvSpPr>
          <p:cNvPr id="217103" name="Rectangle 15"/>
          <p:cNvSpPr>
            <a:spLocks noChangeArrowheads="1"/>
          </p:cNvSpPr>
          <p:nvPr/>
        </p:nvSpPr>
        <p:spPr bwMode="auto">
          <a:xfrm>
            <a:off x="4473575" y="2432050"/>
            <a:ext cx="1049338" cy="1450975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4" name="Rectangle 16"/>
          <p:cNvSpPr>
            <a:spLocks noChangeArrowheads="1"/>
          </p:cNvSpPr>
          <p:nvPr/>
        </p:nvSpPr>
        <p:spPr bwMode="auto">
          <a:xfrm>
            <a:off x="701675" y="3509963"/>
            <a:ext cx="270827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deceleration 400 – 30 MeV/u</a:t>
            </a:r>
            <a:endParaRPr lang="de-DE" sz="1600">
              <a:cs typeface="+mn-cs"/>
            </a:endParaRPr>
          </a:p>
        </p:txBody>
      </p:sp>
      <p:sp>
        <p:nvSpPr>
          <p:cNvPr id="217105" name="Rectangle 17"/>
          <p:cNvSpPr>
            <a:spLocks noChangeArrowheads="1"/>
          </p:cNvSpPr>
          <p:nvPr/>
        </p:nvSpPr>
        <p:spPr bwMode="auto">
          <a:xfrm>
            <a:off x="5538788" y="2432050"/>
            <a:ext cx="622300" cy="1851025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6" name="Rectangle 18"/>
          <p:cNvSpPr>
            <a:spLocks noChangeArrowheads="1"/>
          </p:cNvSpPr>
          <p:nvPr/>
        </p:nvSpPr>
        <p:spPr bwMode="auto">
          <a:xfrm>
            <a:off x="701675" y="3921125"/>
            <a:ext cx="2681288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e</a:t>
            </a:r>
            <a:r>
              <a:rPr lang="en-US" sz="1600" baseline="30000">
                <a:cs typeface="+mn-cs"/>
              </a:rPr>
              <a:t>-</a:t>
            </a:r>
            <a:r>
              <a:rPr lang="en-US" sz="1600">
                <a:cs typeface="+mn-cs"/>
              </a:rPr>
              <a:t> cooling, rebunching</a:t>
            </a:r>
            <a:endParaRPr lang="de-DE" sz="1600">
              <a:cs typeface="+mn-cs"/>
            </a:endParaRPr>
          </a:p>
        </p:txBody>
      </p:sp>
      <p:sp>
        <p:nvSpPr>
          <p:cNvPr id="217107" name="Rectangle 19"/>
          <p:cNvSpPr>
            <a:spLocks noChangeArrowheads="1"/>
          </p:cNvSpPr>
          <p:nvPr/>
        </p:nvSpPr>
        <p:spPr bwMode="auto">
          <a:xfrm>
            <a:off x="3382963" y="3921125"/>
            <a:ext cx="2155825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8" name="Rectangle 20"/>
          <p:cNvSpPr>
            <a:spLocks noChangeArrowheads="1"/>
          </p:cNvSpPr>
          <p:nvPr/>
        </p:nvSpPr>
        <p:spPr bwMode="auto">
          <a:xfrm>
            <a:off x="3409950" y="3509963"/>
            <a:ext cx="106362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09" name="Rectangle 21"/>
          <p:cNvSpPr>
            <a:spLocks noChangeArrowheads="1"/>
          </p:cNvSpPr>
          <p:nvPr/>
        </p:nvSpPr>
        <p:spPr bwMode="auto">
          <a:xfrm>
            <a:off x="6169025" y="2432050"/>
            <a:ext cx="454025" cy="2263775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0" name="Rectangle 22"/>
          <p:cNvSpPr>
            <a:spLocks noChangeArrowheads="1"/>
          </p:cNvSpPr>
          <p:nvPr/>
        </p:nvSpPr>
        <p:spPr bwMode="auto">
          <a:xfrm>
            <a:off x="701675" y="4322763"/>
            <a:ext cx="270827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deceleration 30 – 4 MeV/u</a:t>
            </a:r>
            <a:endParaRPr lang="de-DE" sz="1600">
              <a:cs typeface="+mn-cs"/>
            </a:endParaRPr>
          </a:p>
        </p:txBody>
      </p:sp>
      <p:sp>
        <p:nvSpPr>
          <p:cNvPr id="217111" name="Rectangle 23"/>
          <p:cNvSpPr>
            <a:spLocks noChangeArrowheads="1"/>
          </p:cNvSpPr>
          <p:nvPr/>
        </p:nvSpPr>
        <p:spPr bwMode="auto">
          <a:xfrm>
            <a:off x="3409950" y="4322763"/>
            <a:ext cx="275907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2" name="Rectangle 24"/>
          <p:cNvSpPr>
            <a:spLocks noChangeArrowheads="1"/>
          </p:cNvSpPr>
          <p:nvPr/>
        </p:nvSpPr>
        <p:spPr bwMode="auto">
          <a:xfrm>
            <a:off x="6630988" y="2432050"/>
            <a:ext cx="461962" cy="265430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3" name="Rectangle 25"/>
          <p:cNvSpPr>
            <a:spLocks noChangeArrowheads="1"/>
          </p:cNvSpPr>
          <p:nvPr/>
        </p:nvSpPr>
        <p:spPr bwMode="auto">
          <a:xfrm>
            <a:off x="701675" y="4724400"/>
            <a:ext cx="2681288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e</a:t>
            </a:r>
            <a:r>
              <a:rPr lang="en-US" sz="1600" baseline="30000">
                <a:cs typeface="+mn-cs"/>
              </a:rPr>
              <a:t>-</a:t>
            </a:r>
            <a:r>
              <a:rPr lang="en-US" sz="1600">
                <a:cs typeface="+mn-cs"/>
              </a:rPr>
              <a:t> cooling, ejection</a:t>
            </a:r>
            <a:endParaRPr lang="de-DE" sz="1600">
              <a:cs typeface="+mn-cs"/>
            </a:endParaRPr>
          </a:p>
        </p:txBody>
      </p:sp>
      <p:sp>
        <p:nvSpPr>
          <p:cNvPr id="217114" name="Rectangle 26"/>
          <p:cNvSpPr>
            <a:spLocks noChangeArrowheads="1"/>
          </p:cNvSpPr>
          <p:nvPr/>
        </p:nvSpPr>
        <p:spPr bwMode="auto">
          <a:xfrm>
            <a:off x="3382963" y="4724400"/>
            <a:ext cx="3248025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5" name="Rectangle 27"/>
          <p:cNvSpPr>
            <a:spLocks noChangeArrowheads="1"/>
          </p:cNvSpPr>
          <p:nvPr/>
        </p:nvSpPr>
        <p:spPr bwMode="auto">
          <a:xfrm>
            <a:off x="701675" y="5113338"/>
            <a:ext cx="270827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reset magnets</a:t>
            </a:r>
            <a:endParaRPr lang="de-DE" sz="1600">
              <a:cs typeface="+mn-cs"/>
            </a:endParaRPr>
          </a:p>
        </p:txBody>
      </p:sp>
      <p:sp>
        <p:nvSpPr>
          <p:cNvPr id="217116" name="Rectangle 28"/>
          <p:cNvSpPr>
            <a:spLocks noChangeArrowheads="1"/>
          </p:cNvSpPr>
          <p:nvPr/>
        </p:nvSpPr>
        <p:spPr bwMode="auto">
          <a:xfrm>
            <a:off x="3409950" y="5113338"/>
            <a:ext cx="3705225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7" name="Rectangle 29"/>
          <p:cNvSpPr>
            <a:spLocks noChangeArrowheads="1"/>
          </p:cNvSpPr>
          <p:nvPr/>
        </p:nvSpPr>
        <p:spPr bwMode="auto">
          <a:xfrm>
            <a:off x="7115175" y="2432050"/>
            <a:ext cx="173038" cy="3054350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7429500" y="2266950"/>
            <a:ext cx="84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cs typeface="+mn-cs"/>
              </a:rPr>
              <a:t>signal:</a:t>
            </a:r>
            <a:endParaRPr lang="de-DE" sz="1800">
              <a:cs typeface="+mn-cs"/>
            </a:endParaRPr>
          </a:p>
        </p:txBody>
      </p:sp>
      <p:sp>
        <p:nvSpPr>
          <p:cNvPr id="217119" name="Rectangle 31"/>
          <p:cNvSpPr>
            <a:spLocks noChangeArrowheads="1"/>
          </p:cNvSpPr>
          <p:nvPr/>
        </p:nvSpPr>
        <p:spPr bwMode="auto">
          <a:xfrm>
            <a:off x="0" y="3116263"/>
            <a:ext cx="701675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5..20</a:t>
            </a:r>
            <a:endParaRPr lang="de-DE" sz="1600">
              <a:cs typeface="+mn-cs"/>
            </a:endParaRPr>
          </a:p>
        </p:txBody>
      </p:sp>
      <p:sp>
        <p:nvSpPr>
          <p:cNvPr id="217120" name="Rectangle 32"/>
          <p:cNvSpPr>
            <a:spLocks noChangeArrowheads="1"/>
          </p:cNvSpPr>
          <p:nvPr/>
        </p:nvSpPr>
        <p:spPr bwMode="auto">
          <a:xfrm>
            <a:off x="1588" y="3509963"/>
            <a:ext cx="700087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3..10</a:t>
            </a:r>
            <a:endParaRPr lang="de-DE" sz="1600">
              <a:cs typeface="+mn-cs"/>
            </a:endParaRPr>
          </a:p>
        </p:txBody>
      </p:sp>
      <p:sp>
        <p:nvSpPr>
          <p:cNvPr id="217121" name="Rectangle 33"/>
          <p:cNvSpPr>
            <a:spLocks noChangeArrowheads="1"/>
          </p:cNvSpPr>
          <p:nvPr/>
        </p:nvSpPr>
        <p:spPr bwMode="auto">
          <a:xfrm>
            <a:off x="0" y="3921125"/>
            <a:ext cx="701675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2..6</a:t>
            </a:r>
            <a:endParaRPr lang="de-DE" sz="1600">
              <a:cs typeface="+mn-cs"/>
            </a:endParaRPr>
          </a:p>
        </p:txBody>
      </p:sp>
      <p:sp>
        <p:nvSpPr>
          <p:cNvPr id="217122" name="Rectangle 34"/>
          <p:cNvSpPr>
            <a:spLocks noChangeArrowheads="1"/>
          </p:cNvSpPr>
          <p:nvPr/>
        </p:nvSpPr>
        <p:spPr bwMode="auto">
          <a:xfrm>
            <a:off x="1588" y="4322763"/>
            <a:ext cx="700087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2..5</a:t>
            </a:r>
            <a:endParaRPr lang="de-DE" sz="1600">
              <a:cs typeface="+mn-cs"/>
            </a:endParaRPr>
          </a:p>
        </p:txBody>
      </p:sp>
      <p:sp>
        <p:nvSpPr>
          <p:cNvPr id="217123" name="Rectangle 35"/>
          <p:cNvSpPr>
            <a:spLocks noChangeArrowheads="1"/>
          </p:cNvSpPr>
          <p:nvPr/>
        </p:nvSpPr>
        <p:spPr bwMode="auto">
          <a:xfrm>
            <a:off x="0" y="4724400"/>
            <a:ext cx="701675" cy="361950"/>
          </a:xfrm>
          <a:prstGeom prst="rect">
            <a:avLst/>
          </a:prstGeom>
          <a:solidFill>
            <a:srgbClr val="B0EAF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2..5</a:t>
            </a:r>
            <a:endParaRPr lang="de-DE" sz="1600">
              <a:cs typeface="+mn-cs"/>
            </a:endParaRPr>
          </a:p>
        </p:txBody>
      </p:sp>
      <p:sp>
        <p:nvSpPr>
          <p:cNvPr id="217124" name="Rectangle 36"/>
          <p:cNvSpPr>
            <a:spLocks noChangeArrowheads="1"/>
          </p:cNvSpPr>
          <p:nvPr/>
        </p:nvSpPr>
        <p:spPr bwMode="auto">
          <a:xfrm>
            <a:off x="1588" y="5113338"/>
            <a:ext cx="700087" cy="373062"/>
          </a:xfrm>
          <a:prstGeom prst="rect">
            <a:avLst/>
          </a:prstGeom>
          <a:solidFill>
            <a:srgbClr val="CCFFCC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>
                <a:cs typeface="+mn-cs"/>
              </a:rPr>
              <a:t>3</a:t>
            </a:r>
            <a:endParaRPr lang="de-DE" sz="1600">
              <a:cs typeface="+mn-cs"/>
            </a:endParaRPr>
          </a:p>
        </p:txBody>
      </p:sp>
      <p:sp>
        <p:nvSpPr>
          <p:cNvPr id="217125" name="Text Box 37"/>
          <p:cNvSpPr txBox="1">
            <a:spLocks noChangeArrowheads="1"/>
          </p:cNvSpPr>
          <p:nvPr/>
        </p:nvSpPr>
        <p:spPr bwMode="auto">
          <a:xfrm>
            <a:off x="76200" y="32099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7126" name="Text Box 38"/>
          <p:cNvSpPr txBox="1">
            <a:spLocks noChangeArrowheads="1"/>
          </p:cNvSpPr>
          <p:nvPr/>
        </p:nvSpPr>
        <p:spPr bwMode="auto">
          <a:xfrm rot="16200000">
            <a:off x="-213518" y="2461418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time (s)</a:t>
            </a:r>
            <a:endParaRPr lang="de-DE" sz="1800">
              <a:cs typeface="+mn-cs"/>
            </a:endParaRPr>
          </a:p>
        </p:txBody>
      </p:sp>
      <p:sp>
        <p:nvSpPr>
          <p:cNvPr id="217127" name="Text Box 39"/>
          <p:cNvSpPr txBox="1">
            <a:spLocks noChangeArrowheads="1"/>
          </p:cNvSpPr>
          <p:nvPr/>
        </p:nvSpPr>
        <p:spPr bwMode="auto">
          <a:xfrm>
            <a:off x="552450" y="1222375"/>
            <a:ext cx="800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cs typeface="+mn-cs"/>
              </a:rPr>
              <a:t>ESR – Experimental Storage Ring at GSI with stochastic and electron cooling</a:t>
            </a:r>
            <a:endParaRPr lang="de-DE" sz="1800">
              <a:cs typeface="+mn-cs"/>
            </a:endParaRPr>
          </a:p>
        </p:txBody>
      </p:sp>
      <p:sp>
        <p:nvSpPr>
          <p:cNvPr id="217128" name="Freeform 40"/>
          <p:cNvSpPr>
            <a:spLocks/>
          </p:cNvSpPr>
          <p:nvPr/>
        </p:nvSpPr>
        <p:spPr bwMode="auto">
          <a:xfrm>
            <a:off x="3435350" y="3341688"/>
            <a:ext cx="3949700" cy="2133600"/>
          </a:xfrm>
          <a:custGeom>
            <a:avLst/>
            <a:gdLst>
              <a:gd name="T0" fmla="*/ 0 w 2488"/>
              <a:gd name="T1" fmla="*/ 0 h 1344"/>
              <a:gd name="T2" fmla="*/ 727 w 2488"/>
              <a:gd name="T3" fmla="*/ 29 h 1344"/>
              <a:gd name="T4" fmla="*/ 773 w 2488"/>
              <a:gd name="T5" fmla="*/ 65 h 1344"/>
              <a:gd name="T6" fmla="*/ 891 w 2488"/>
              <a:gd name="T7" fmla="*/ 255 h 1344"/>
              <a:gd name="T8" fmla="*/ 1010 w 2488"/>
              <a:gd name="T9" fmla="*/ 460 h 1344"/>
              <a:gd name="T10" fmla="*/ 1114 w 2488"/>
              <a:gd name="T11" fmla="*/ 606 h 1344"/>
              <a:gd name="T12" fmla="*/ 1203 w 2488"/>
              <a:gd name="T13" fmla="*/ 781 h 1344"/>
              <a:gd name="T14" fmla="*/ 1285 w 2488"/>
              <a:gd name="T15" fmla="*/ 999 h 1344"/>
              <a:gd name="T16" fmla="*/ 1388 w 2488"/>
              <a:gd name="T17" fmla="*/ 1093 h 1344"/>
              <a:gd name="T18" fmla="*/ 1772 w 2488"/>
              <a:gd name="T19" fmla="*/ 1107 h 1344"/>
              <a:gd name="T20" fmla="*/ 1910 w 2488"/>
              <a:gd name="T21" fmla="*/ 1204 h 1344"/>
              <a:gd name="T22" fmla="*/ 2006 w 2488"/>
              <a:gd name="T23" fmla="*/ 1248 h 1344"/>
              <a:gd name="T24" fmla="*/ 2325 w 2488"/>
              <a:gd name="T25" fmla="*/ 1270 h 1344"/>
              <a:gd name="T26" fmla="*/ 2488 w 2488"/>
              <a:gd name="T27" fmla="*/ 1344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88" h="1344">
                <a:moveTo>
                  <a:pt x="0" y="0"/>
                </a:moveTo>
                <a:cubicBezTo>
                  <a:pt x="121" y="5"/>
                  <a:pt x="598" y="18"/>
                  <a:pt x="727" y="29"/>
                </a:cubicBezTo>
                <a:cubicBezTo>
                  <a:pt x="737" y="43"/>
                  <a:pt x="746" y="27"/>
                  <a:pt x="773" y="65"/>
                </a:cubicBezTo>
                <a:cubicBezTo>
                  <a:pt x="800" y="103"/>
                  <a:pt x="858" y="197"/>
                  <a:pt x="891" y="255"/>
                </a:cubicBezTo>
                <a:cubicBezTo>
                  <a:pt x="930" y="321"/>
                  <a:pt x="973" y="402"/>
                  <a:pt x="1010" y="460"/>
                </a:cubicBezTo>
                <a:cubicBezTo>
                  <a:pt x="1033" y="492"/>
                  <a:pt x="1092" y="571"/>
                  <a:pt x="1114" y="606"/>
                </a:cubicBezTo>
                <a:cubicBezTo>
                  <a:pt x="1146" y="659"/>
                  <a:pt x="1175" y="716"/>
                  <a:pt x="1203" y="781"/>
                </a:cubicBezTo>
                <a:cubicBezTo>
                  <a:pt x="1223" y="825"/>
                  <a:pt x="1267" y="947"/>
                  <a:pt x="1285" y="999"/>
                </a:cubicBezTo>
                <a:cubicBezTo>
                  <a:pt x="1292" y="1044"/>
                  <a:pt x="1344" y="1093"/>
                  <a:pt x="1388" y="1093"/>
                </a:cubicBezTo>
                <a:cubicBezTo>
                  <a:pt x="1432" y="1093"/>
                  <a:pt x="1620" y="1104"/>
                  <a:pt x="1772" y="1107"/>
                </a:cubicBezTo>
                <a:cubicBezTo>
                  <a:pt x="1820" y="1122"/>
                  <a:pt x="1867" y="1176"/>
                  <a:pt x="1910" y="1204"/>
                </a:cubicBezTo>
                <a:cubicBezTo>
                  <a:pt x="1937" y="1222"/>
                  <a:pt x="1976" y="1235"/>
                  <a:pt x="2006" y="1248"/>
                </a:cubicBezTo>
                <a:cubicBezTo>
                  <a:pt x="2070" y="1274"/>
                  <a:pt x="2262" y="1267"/>
                  <a:pt x="2325" y="1270"/>
                </a:cubicBezTo>
                <a:cubicBezTo>
                  <a:pt x="2391" y="1291"/>
                  <a:pt x="2416" y="1344"/>
                  <a:pt x="2488" y="1344"/>
                </a:cubicBezTo>
              </a:path>
            </a:pathLst>
          </a:custGeom>
          <a:noFill/>
          <a:ln w="76200" cap="flat" cmpd="sng">
            <a:solidFill>
              <a:srgbClr val="FF0000">
                <a:alpha val="30000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3409950" y="1774825"/>
            <a:ext cx="3089275" cy="39687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de-DE" sz="2000" dirty="0">
                <a:solidFill>
                  <a:srgbClr val="FF3399"/>
                </a:solidFill>
              </a:rPr>
              <a:t>Ni</a:t>
            </a:r>
            <a:r>
              <a:rPr lang="de-DE" sz="2000" baseline="30000" dirty="0">
                <a:solidFill>
                  <a:srgbClr val="FF3399"/>
                </a:solidFill>
              </a:rPr>
              <a:t>28+</a:t>
            </a:r>
            <a:r>
              <a:rPr lang="de-DE" sz="2000" dirty="0">
                <a:solidFill>
                  <a:srgbClr val="FF3399"/>
                </a:solidFill>
              </a:rPr>
              <a:t> 400 </a:t>
            </a:r>
            <a:r>
              <a:rPr lang="de-DE" sz="2000" dirty="0">
                <a:solidFill>
                  <a:srgbClr val="FF3399"/>
                </a:solidFill>
                <a:sym typeface="Symbol" charset="0"/>
              </a:rPr>
              <a:t> 30  4 </a:t>
            </a:r>
            <a:r>
              <a:rPr lang="de-DE" sz="2000" dirty="0" err="1">
                <a:solidFill>
                  <a:srgbClr val="FF3399"/>
                </a:solidFill>
                <a:sym typeface="Symbol" charset="0"/>
              </a:rPr>
              <a:t>MeV</a:t>
            </a:r>
            <a:r>
              <a:rPr lang="de-DE" sz="2000" dirty="0">
                <a:solidFill>
                  <a:srgbClr val="FF3399"/>
                </a:solidFill>
                <a:sym typeface="Symbol" charset="0"/>
              </a:rPr>
              <a:t>/</a:t>
            </a:r>
            <a:r>
              <a:rPr lang="de-DE" sz="2000" dirty="0" err="1">
                <a:solidFill>
                  <a:srgbClr val="FF3399"/>
                </a:solidFill>
                <a:sym typeface="Symbol" charset="0"/>
              </a:rPr>
              <a:t>u</a:t>
            </a:r>
            <a:endParaRPr lang="de-DE" sz="2000" dirty="0">
              <a:solidFill>
                <a:srgbClr val="FF3399"/>
              </a:solidFill>
              <a:sym typeface="Symbol" charset="0"/>
            </a:endParaRPr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5759450" y="5957888"/>
            <a:ext cx="30575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de-DE"/>
            </a:defPPr>
            <a:lvl1pPr algn="ctr">
              <a:defRPr sz="1800">
                <a:solidFill>
                  <a:srgbClr val="FF6699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1100 </a:t>
            </a:r>
            <a:r>
              <a:rPr lang="de-DE" dirty="0">
                <a:sym typeface="Symbol" charset="0"/>
              </a:rPr>
              <a:t>A  180 A  25 A</a:t>
            </a:r>
          </a:p>
        </p:txBody>
      </p:sp>
      <p:sp>
        <p:nvSpPr>
          <p:cNvPr id="44" name="Text Box 28"/>
          <p:cNvSpPr txBox="1">
            <a:spLocks noChangeArrowheads="1"/>
          </p:cNvSpPr>
          <p:nvPr/>
        </p:nvSpPr>
        <p:spPr bwMode="auto">
          <a:xfrm>
            <a:off x="6832600" y="5006975"/>
            <a:ext cx="9112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de-DE"/>
            </a:defPPr>
            <a:lvl1pPr algn="ctr">
              <a:defRPr sz="1800">
                <a:solidFill>
                  <a:srgbClr val="FF6699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2 </a:t>
            </a:r>
            <a:r>
              <a:rPr lang="de-DE" dirty="0">
                <a:sym typeface="Symbol" charset="0"/>
              </a:rPr>
              <a:t> 10</a:t>
            </a:r>
            <a:r>
              <a:rPr lang="de-DE" baseline="30000" dirty="0">
                <a:sym typeface="Symbol" charset="0"/>
              </a:rPr>
              <a:t>7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49754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dirty="0" smtClean="0"/>
              <a:t>Extraction towards CRYRING</a:t>
            </a:r>
            <a:endParaRPr lang="en-US" dirty="0"/>
          </a:p>
        </p:txBody>
      </p:sp>
      <p:pic>
        <p:nvPicPr>
          <p:cNvPr id="3" name="Picture 2" descr="esr_schnell_extraction_cryring2[5]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3773" y="1497383"/>
            <a:ext cx="5658513" cy="4526810"/>
          </a:xfrm>
          <a:prstGeom prst="rect">
            <a:avLst/>
          </a:prstGeom>
        </p:spPr>
      </p:pic>
      <p:sp>
        <p:nvSpPr>
          <p:cNvPr id="5" name="TextBox 10"/>
          <p:cNvSpPr txBox="1">
            <a:spLocks noChangeArrowheads="1"/>
          </p:cNvSpPr>
          <p:nvPr/>
        </p:nvSpPr>
        <p:spPr bwMode="auto">
          <a:xfrm rot="16200000">
            <a:off x="6338775" y="3679228"/>
            <a:ext cx="51960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 dirty="0"/>
              <a:t>S. </a:t>
            </a:r>
            <a:r>
              <a:rPr lang="en-US" sz="1600" i="1" dirty="0" smtClean="0"/>
              <a:t>Litvinov, C. </a:t>
            </a:r>
            <a:r>
              <a:rPr lang="en-US" sz="1600" i="1" dirty="0" err="1" smtClean="0"/>
              <a:t>Kleffner</a:t>
            </a:r>
            <a:r>
              <a:rPr lang="en-US" sz="1600" i="1" dirty="0" smtClean="0"/>
              <a:t>, M. </a:t>
            </a:r>
            <a:r>
              <a:rPr lang="en-US" sz="1600" i="1" dirty="0" err="1" smtClean="0"/>
              <a:t>Steck</a:t>
            </a:r>
            <a:r>
              <a:rPr lang="en-US" sz="1600" i="1" dirty="0" smtClean="0"/>
              <a:t>, F. </a:t>
            </a:r>
            <a:r>
              <a:rPr lang="en-US" sz="1600" i="1" dirty="0" err="1" smtClean="0"/>
              <a:t>Nolden</a:t>
            </a:r>
            <a:r>
              <a:rPr lang="en-US" sz="1600" i="1" dirty="0" smtClean="0"/>
              <a:t>, D. Winters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70000"/>
            <a:ext cx="4114890" cy="3046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Beam extracted using the injection kicker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Transported beyond the first three dipoles in transfer line</a:t>
            </a:r>
          </a:p>
          <a:p>
            <a:pPr>
              <a:defRPr/>
            </a:pPr>
            <a:endParaRPr lang="en-US" dirty="0" smtClean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N7+ @ 4 MeV/u</a:t>
            </a:r>
          </a:p>
          <a:p>
            <a:pPr>
              <a:defRPr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(only ca. 0.6 Tm !)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41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Modification of ESR for CRYRING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70000"/>
            <a:ext cx="7866063" cy="424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dirty="0"/>
              <a:t>Additional Kicker</a:t>
            </a:r>
            <a:br>
              <a:rPr lang="en-US" dirty="0"/>
            </a:b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 the mean time … creative use of existing kicker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Beam line upgrade (ESR – Cave B)</a:t>
            </a:r>
            <a:br>
              <a:rPr lang="en-US" dirty="0"/>
            </a:b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added steering, dipoles; additional diagnostics</a:t>
            </a:r>
            <a:endParaRPr lang="en-US" sz="1800" dirty="0"/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Synchronization ESR/CRYRING Kickers/RF</a:t>
            </a:r>
            <a:br>
              <a:rPr lang="en-US" dirty="0"/>
            </a:br>
            <a:r>
              <a:rPr lang="en-US" sz="1800" dirty="0">
                <a:solidFill>
                  <a:srgbClr val="7575D1"/>
                </a:solidFill>
              </a:rPr>
              <a:t>got easier by increasing the diameter of CRYRING to ESR/2</a:t>
            </a:r>
            <a:endParaRPr lang="en-US" dirty="0">
              <a:solidFill>
                <a:srgbClr val="7575D1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Towards a reduced cycle time</a:t>
            </a:r>
          </a:p>
          <a:p>
            <a:pPr marL="800100" lvl="1" indent="-342900">
              <a:buFont typeface="Courier New"/>
              <a:buChar char="o"/>
              <a:defRPr/>
            </a:pPr>
            <a:r>
              <a:rPr lang="en-US" dirty="0">
                <a:solidFill>
                  <a:srgbClr val="7575D1"/>
                </a:solidFill>
              </a:rPr>
              <a:t>Requires faster cooling and more flexible control system</a:t>
            </a:r>
          </a:p>
        </p:txBody>
      </p:sp>
    </p:spTree>
    <p:extLst>
      <p:ext uri="{BB962C8B-B14F-4D97-AF65-F5344CB8AC3E}">
        <p14:creationId xmlns:p14="http://schemas.microsoft.com/office/powerpoint/2010/main" val="128567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1" descr="Top-60inj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419225"/>
            <a:ext cx="791845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19700" y="1555750"/>
            <a:ext cx="1223963" cy="287338"/>
          </a:xfrm>
        </p:spPr>
        <p:txBody>
          <a:bodyPr/>
          <a:lstStyle/>
          <a:p>
            <a:pPr>
              <a:defRPr/>
            </a:pPr>
            <a:r>
              <a:rPr lang="sv-SE" sz="1400" b="1">
                <a:solidFill>
                  <a:schemeClr val="bg1"/>
                </a:solidFill>
                <a:latin typeface="Arial" charset="0"/>
              </a:rPr>
              <a:t>≤ 30 MeV/n</a:t>
            </a:r>
            <a:endParaRPr lang="en-US" sz="1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47495" name="Line 7"/>
          <p:cNvSpPr>
            <a:spLocks noChangeShapeType="1"/>
          </p:cNvSpPr>
          <p:nvPr/>
        </p:nvSpPr>
        <p:spPr bwMode="auto">
          <a:xfrm flipV="1">
            <a:off x="1403350" y="4076700"/>
            <a:ext cx="431800" cy="1444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7496" name="Line 8"/>
          <p:cNvSpPr>
            <a:spLocks noChangeShapeType="1"/>
          </p:cNvSpPr>
          <p:nvPr/>
        </p:nvSpPr>
        <p:spPr bwMode="auto">
          <a:xfrm flipV="1">
            <a:off x="2268538" y="4868863"/>
            <a:ext cx="287337" cy="1444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7497" name="Line 9"/>
          <p:cNvSpPr>
            <a:spLocks noChangeShapeType="1"/>
          </p:cNvSpPr>
          <p:nvPr/>
        </p:nvSpPr>
        <p:spPr bwMode="auto">
          <a:xfrm flipV="1">
            <a:off x="1258888" y="3787775"/>
            <a:ext cx="576262" cy="2174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7500" name="Rectangle 12"/>
          <p:cNvSpPr>
            <a:spLocks noChangeArrowheads="1"/>
          </p:cNvSpPr>
          <p:nvPr/>
        </p:nvSpPr>
        <p:spPr bwMode="auto">
          <a:xfrm>
            <a:off x="5510213" y="1125538"/>
            <a:ext cx="2976562" cy="5349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/>
          <a:lstStyle/>
          <a:p>
            <a:pPr algn="ctr"/>
            <a:r>
              <a:rPr lang="sv-SE">
                <a:cs typeface="Arial" charset="0"/>
              </a:rPr>
              <a:t>Injection ≤ </a:t>
            </a:r>
            <a:r>
              <a:rPr lang="sv-SE"/>
              <a:t>30 MeV/u</a:t>
            </a:r>
            <a:endParaRPr lang="en-US"/>
          </a:p>
        </p:txBody>
      </p:sp>
      <p:sp>
        <p:nvSpPr>
          <p:cNvPr id="447501" name="Rectangle 13"/>
          <p:cNvSpPr>
            <a:spLocks noChangeArrowheads="1"/>
          </p:cNvSpPr>
          <p:nvPr/>
        </p:nvSpPr>
        <p:spPr bwMode="auto">
          <a:xfrm>
            <a:off x="1906588" y="6021388"/>
            <a:ext cx="1585912" cy="4302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 anchor="ctr"/>
          <a:lstStyle/>
          <a:p>
            <a:pPr algn="ctr"/>
            <a:r>
              <a:rPr lang="sv-SE">
                <a:cs typeface="Arial" charset="0"/>
              </a:rPr>
              <a:t>Extraction</a:t>
            </a:r>
            <a:endParaRPr lang="en-US"/>
          </a:p>
        </p:txBody>
      </p:sp>
      <p:sp>
        <p:nvSpPr>
          <p:cNvPr id="447502" name="Rectangle 14"/>
          <p:cNvSpPr>
            <a:spLocks noChangeArrowheads="1"/>
          </p:cNvSpPr>
          <p:nvPr/>
        </p:nvSpPr>
        <p:spPr bwMode="auto">
          <a:xfrm>
            <a:off x="1835150" y="3933825"/>
            <a:ext cx="2952750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 anchor="ctr"/>
          <a:lstStyle/>
          <a:p>
            <a:pPr algn="ctr"/>
            <a:r>
              <a:rPr lang="sv-SE" sz="1400">
                <a:cs typeface="Arial" charset="0"/>
              </a:rPr>
              <a:t>Electrostatic extraction septum</a:t>
            </a:r>
            <a:endParaRPr lang="en-US" sz="1400"/>
          </a:p>
        </p:txBody>
      </p:sp>
      <p:sp>
        <p:nvSpPr>
          <p:cNvPr id="447503" name="Rectangle 15"/>
          <p:cNvSpPr>
            <a:spLocks noChangeArrowheads="1"/>
          </p:cNvSpPr>
          <p:nvPr/>
        </p:nvSpPr>
        <p:spPr bwMode="auto">
          <a:xfrm>
            <a:off x="2555875" y="4581525"/>
            <a:ext cx="2663825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 anchor="ctr"/>
          <a:lstStyle/>
          <a:p>
            <a:pPr algn="ctr"/>
            <a:r>
              <a:rPr lang="sv-SE" sz="1400">
                <a:cs typeface="Arial" charset="0"/>
              </a:rPr>
              <a:t>Magnetic extraction septum</a:t>
            </a:r>
            <a:endParaRPr lang="en-US" sz="1400"/>
          </a:p>
        </p:txBody>
      </p:sp>
      <p:sp>
        <p:nvSpPr>
          <p:cNvPr id="447504" name="Rectangle 16"/>
          <p:cNvSpPr>
            <a:spLocks noChangeArrowheads="1"/>
          </p:cNvSpPr>
          <p:nvPr/>
        </p:nvSpPr>
        <p:spPr bwMode="auto">
          <a:xfrm>
            <a:off x="1835150" y="3644900"/>
            <a:ext cx="2376488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 anchor="ctr"/>
          <a:lstStyle/>
          <a:p>
            <a:pPr algn="ctr"/>
            <a:r>
              <a:rPr lang="sv-SE" sz="1400">
                <a:cs typeface="Arial" charset="0"/>
              </a:rPr>
              <a:t>Extraction kicker magnet</a:t>
            </a:r>
            <a:endParaRPr lang="en-US" sz="1400"/>
          </a:p>
        </p:txBody>
      </p:sp>
      <p:sp>
        <p:nvSpPr>
          <p:cNvPr id="447505" name="Rectangle 17"/>
          <p:cNvSpPr>
            <a:spLocks noChangeArrowheads="1"/>
          </p:cNvSpPr>
          <p:nvPr/>
        </p:nvSpPr>
        <p:spPr bwMode="auto">
          <a:xfrm>
            <a:off x="2628900" y="2997200"/>
            <a:ext cx="2230438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5" rIns="91432" bIns="45715" anchor="ctr"/>
          <a:lstStyle/>
          <a:p>
            <a:pPr algn="ctr"/>
            <a:r>
              <a:rPr lang="sv-SE" sz="1400">
                <a:cs typeface="Arial" charset="0"/>
              </a:rPr>
              <a:t>Injection kicker magnet</a:t>
            </a:r>
            <a:endParaRPr lang="en-US" sz="1400"/>
          </a:p>
        </p:txBody>
      </p:sp>
      <p:sp>
        <p:nvSpPr>
          <p:cNvPr id="447506" name="Line 18"/>
          <p:cNvSpPr>
            <a:spLocks noChangeShapeType="1"/>
          </p:cNvSpPr>
          <p:nvPr/>
        </p:nvSpPr>
        <p:spPr bwMode="auto">
          <a:xfrm>
            <a:off x="1979613" y="2565400"/>
            <a:ext cx="649287" cy="431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1" name="Line 19"/>
          <p:cNvSpPr>
            <a:spLocks noChangeShapeType="1"/>
          </p:cNvSpPr>
          <p:nvPr/>
        </p:nvSpPr>
        <p:spPr bwMode="auto">
          <a:xfrm>
            <a:off x="2757488" y="5492750"/>
            <a:ext cx="519112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CRYRING modifications toward FAIR/GSI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8882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Injection Septum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Delivered to GSI</a:t>
            </a:r>
          </a:p>
          <a:p>
            <a:pPr>
              <a:buFont typeface="Arial"/>
              <a:buChar char="•"/>
            </a:pPr>
            <a:r>
              <a:rPr lang="en-US" dirty="0" smtClean="0"/>
              <a:t>Tested up to 1800 Ampere</a:t>
            </a:r>
          </a:p>
          <a:p>
            <a:pPr>
              <a:buFont typeface="Arial"/>
              <a:buChar char="•"/>
            </a:pPr>
            <a:r>
              <a:rPr lang="en-US" dirty="0" smtClean="0"/>
              <a:t>Stray field measured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8089" y="3148806"/>
            <a:ext cx="3580312" cy="3097212"/>
          </a:xfrm>
          <a:prstGeom prst="rect">
            <a:avLst/>
          </a:prstGeom>
        </p:spPr>
      </p:pic>
      <p:pic>
        <p:nvPicPr>
          <p:cNvPr id="6" name="Picture 5" descr="P101005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28951"/>
            <a:ext cx="3867193" cy="29003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468" y="51594"/>
            <a:ext cx="3406933" cy="309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6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Preparation</a:t>
            </a:r>
            <a:r>
              <a:rPr lang="de-DE" dirty="0" smtClean="0"/>
              <a:t>/</a:t>
            </a:r>
            <a:r>
              <a:rPr lang="de-DE" dirty="0" err="1"/>
              <a:t>R</a:t>
            </a:r>
            <a:r>
              <a:rPr lang="de-DE" dirty="0" err="1" smtClean="0"/>
              <a:t>epair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5" name="Picture 4" descr="Franks Phone_20140514_17_10_18_Pro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398224"/>
            <a:ext cx="4804739" cy="4770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4739" y="1398224"/>
            <a:ext cx="4365298" cy="47705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Magnets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Add supports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Transfer measurements to </a:t>
            </a:r>
            <a:br>
              <a:rPr lang="en-US" sz="2000" dirty="0" smtClean="0"/>
            </a:br>
            <a:r>
              <a:rPr lang="en-US" sz="2000" dirty="0" smtClean="0"/>
              <a:t>prepare alignment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Check cooling water flow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Electron Cooler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Repair transport damage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Check collector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Prepare cryogenic test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Others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Magnetic field measurements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Adapt to safety rules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Check heating jackets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Test diagnostics (IPM, </a:t>
            </a:r>
            <a:r>
              <a:rPr lang="en-US" sz="2000" dirty="0" err="1" smtClean="0"/>
              <a:t>Trafos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224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88" y="152400"/>
            <a:ext cx="8251825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CRYRING @ ESR in “Cave B”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12312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 rot="779951">
            <a:off x="2352840" y="3569367"/>
            <a:ext cx="2700421" cy="601579"/>
          </a:xfrm>
          <a:prstGeom prst="ellipse">
            <a:avLst/>
          </a:prstGeom>
          <a:solidFill>
            <a:srgbClr val="B0EAFD">
              <a:alpha val="15000"/>
            </a:srgb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1249667" y="2526632"/>
            <a:ext cx="2874126" cy="425887"/>
          </a:xfrm>
          <a:prstGeom prst="wedgeRectCallout">
            <a:avLst>
              <a:gd name="adj1" fmla="val 32192"/>
              <a:gd name="adj2" fmla="val 185001"/>
            </a:avLst>
          </a:prstGeom>
          <a:solidFill>
            <a:srgbClr val="B0EAFD">
              <a:alpha val="15000"/>
            </a:srgb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cs typeface="+mn-cs"/>
              </a:rPr>
              <a:t>New, 1.44 Tm Beam Line</a:t>
            </a:r>
          </a:p>
        </p:txBody>
      </p:sp>
      <p:sp>
        <p:nvSpPr>
          <p:cNvPr id="8" name="Oval 7"/>
          <p:cNvSpPr/>
          <p:nvPr/>
        </p:nvSpPr>
        <p:spPr bwMode="auto">
          <a:xfrm rot="21208120">
            <a:off x="6458942" y="5619337"/>
            <a:ext cx="3508867" cy="601579"/>
          </a:xfrm>
          <a:prstGeom prst="ellipse">
            <a:avLst/>
          </a:prstGeom>
          <a:solidFill>
            <a:srgbClr val="B0EAFD">
              <a:alpha val="15000"/>
            </a:srgb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3823367" y="5177147"/>
            <a:ext cx="2225477" cy="425887"/>
          </a:xfrm>
          <a:prstGeom prst="wedgeRectCallout">
            <a:avLst>
              <a:gd name="adj1" fmla="val 68491"/>
              <a:gd name="adj2" fmla="val 131638"/>
            </a:avLst>
          </a:prstGeom>
          <a:solidFill>
            <a:srgbClr val="B0EAFD">
              <a:alpha val="15000"/>
            </a:srgb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 smtClean="0">
                <a:cs typeface="+mn-cs"/>
              </a:rPr>
              <a:t>Modify Cave B</a:t>
            </a:r>
            <a:endParaRPr lang="en-US" sz="1800" b="1" dirty="0"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 rot="15741347">
            <a:off x="6183025" y="3256217"/>
            <a:ext cx="4728685" cy="601579"/>
          </a:xfrm>
          <a:prstGeom prst="ellipse">
            <a:avLst/>
          </a:prstGeom>
          <a:solidFill>
            <a:srgbClr val="B0EAFD">
              <a:alpha val="15000"/>
            </a:srgb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63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Dipoles installed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662" y="1233636"/>
            <a:ext cx="7575538" cy="50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Injector being setup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pic>
        <p:nvPicPr>
          <p:cNvPr id="3" name="Picture 2" descr="DSC_068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58" y="1215659"/>
            <a:ext cx="7582948" cy="505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3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F. Herfurth "CRYRING@ESR"</a:t>
            </a:r>
            <a:endParaRPr lang="de-DE" dirty="0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WHY?</a:t>
            </a:r>
            <a:endParaRPr lang="de-DE" dirty="0" smtClean="0">
              <a:cs typeface="+mj-cs"/>
            </a:endParaRPr>
          </a:p>
        </p:txBody>
      </p:sp>
      <p:sp>
        <p:nvSpPr>
          <p:cNvPr id="251908" name="Oval 4"/>
          <p:cNvSpPr>
            <a:spLocks noChangeArrowheads="1"/>
          </p:cNvSpPr>
          <p:nvPr/>
        </p:nvSpPr>
        <p:spPr bwMode="auto">
          <a:xfrm>
            <a:off x="4576763" y="314325"/>
            <a:ext cx="1889125" cy="760413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251910" name="Oval 6"/>
          <p:cNvSpPr>
            <a:spLocks noChangeArrowheads="1"/>
          </p:cNvSpPr>
          <p:nvPr/>
        </p:nvSpPr>
        <p:spPr bwMode="auto">
          <a:xfrm>
            <a:off x="1163638" y="1633538"/>
            <a:ext cx="2085975" cy="725487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Elements</a:t>
            </a:r>
            <a:endParaRPr lang="de-DE" b="1">
              <a:cs typeface="+mn-cs"/>
            </a:endParaRPr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5006975" y="374650"/>
            <a:ext cx="97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>
                <a:cs typeface="+mn-cs"/>
              </a:rPr>
              <a:t>HCI</a:t>
            </a:r>
            <a:endParaRPr lang="de-DE" sz="3600" b="1">
              <a:cs typeface="+mn-cs"/>
            </a:endParaRPr>
          </a:p>
        </p:txBody>
      </p:sp>
      <p:sp>
        <p:nvSpPr>
          <p:cNvPr id="251914" name="Oval 10"/>
          <p:cNvSpPr>
            <a:spLocks noChangeArrowheads="1"/>
          </p:cNvSpPr>
          <p:nvPr/>
        </p:nvSpPr>
        <p:spPr bwMode="auto">
          <a:xfrm>
            <a:off x="155575" y="2911475"/>
            <a:ext cx="2085975" cy="725488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g-factor</a:t>
            </a:r>
            <a:endParaRPr lang="de-DE" b="1">
              <a:cs typeface="+mn-cs"/>
            </a:endParaRPr>
          </a:p>
        </p:txBody>
      </p:sp>
      <p:sp>
        <p:nvSpPr>
          <p:cNvPr id="251915" name="Oval 11"/>
          <p:cNvSpPr>
            <a:spLocks noChangeArrowheads="1"/>
          </p:cNvSpPr>
          <p:nvPr/>
        </p:nvSpPr>
        <p:spPr bwMode="auto">
          <a:xfrm>
            <a:off x="2532063" y="2911475"/>
            <a:ext cx="2085975" cy="725488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 dirty="0"/>
              <a:t>e</a:t>
            </a:r>
            <a:r>
              <a:rPr lang="en-US" b="1" baseline="30000" dirty="0"/>
              <a:t>-</a:t>
            </a:r>
            <a:r>
              <a:rPr lang="en-US" b="1" dirty="0"/>
              <a:t>-binding</a:t>
            </a:r>
            <a:endParaRPr lang="de-DE" b="1" dirty="0"/>
          </a:p>
        </p:txBody>
      </p:sp>
      <p:sp>
        <p:nvSpPr>
          <p:cNvPr id="251916" name="Text Box 12"/>
          <p:cNvSpPr txBox="1">
            <a:spLocks noChangeArrowheads="1"/>
          </p:cNvSpPr>
          <p:nvPr/>
        </p:nvSpPr>
        <p:spPr bwMode="auto">
          <a:xfrm>
            <a:off x="1795463" y="3851275"/>
            <a:ext cx="111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cs typeface="+mn-cs"/>
              </a:rPr>
              <a:t>QED test</a:t>
            </a:r>
            <a:endParaRPr lang="de-DE" sz="1800" dirty="0">
              <a:cs typeface="+mn-cs"/>
            </a:endParaRPr>
          </a:p>
        </p:txBody>
      </p:sp>
      <p:sp>
        <p:nvSpPr>
          <p:cNvPr id="251917" name="Text Box 13"/>
          <p:cNvSpPr txBox="1">
            <a:spLocks noChangeArrowheads="1"/>
          </p:cNvSpPr>
          <p:nvPr/>
        </p:nvSpPr>
        <p:spPr bwMode="auto">
          <a:xfrm>
            <a:off x="346075" y="3633788"/>
            <a:ext cx="730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latin typeface="Symbol" charset="0"/>
                <a:cs typeface="+mn-cs"/>
              </a:rPr>
              <a:t>a</a:t>
            </a:r>
            <a:r>
              <a:rPr lang="en-US" sz="1800">
                <a:cs typeface="+mn-cs"/>
              </a:rPr>
              <a:t>, m</a:t>
            </a:r>
            <a:r>
              <a:rPr lang="en-US" sz="1800" baseline="-25000">
                <a:cs typeface="+mn-cs"/>
              </a:rPr>
              <a:t>e</a:t>
            </a:r>
            <a:endParaRPr lang="de-DE" sz="1800" baseline="-25000">
              <a:cs typeface="+mn-cs"/>
            </a:endParaRPr>
          </a:p>
        </p:txBody>
      </p:sp>
      <p:sp>
        <p:nvSpPr>
          <p:cNvPr id="251918" name="Text Box 14"/>
          <p:cNvSpPr txBox="1">
            <a:spLocks noChangeArrowheads="1"/>
          </p:cNvSpPr>
          <p:nvPr/>
        </p:nvSpPr>
        <p:spPr bwMode="auto">
          <a:xfrm>
            <a:off x="3673475" y="3633788"/>
            <a:ext cx="125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Lamb-shift</a:t>
            </a:r>
            <a:endParaRPr lang="de-DE" sz="1800">
              <a:cs typeface="+mn-cs"/>
            </a:endParaRPr>
          </a:p>
        </p:txBody>
      </p:sp>
      <p:sp>
        <p:nvSpPr>
          <p:cNvPr id="251919" name="Oval 15"/>
          <p:cNvSpPr>
            <a:spLocks noChangeArrowheads="1"/>
          </p:cNvSpPr>
          <p:nvPr/>
        </p:nvSpPr>
        <p:spPr bwMode="auto">
          <a:xfrm>
            <a:off x="3992563" y="1633538"/>
            <a:ext cx="2085975" cy="725487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Isotopes</a:t>
            </a:r>
            <a:endParaRPr lang="de-DE" b="1">
              <a:cs typeface="+mn-cs"/>
            </a:endParaRPr>
          </a:p>
        </p:txBody>
      </p:sp>
      <p:sp>
        <p:nvSpPr>
          <p:cNvPr id="251920" name="Oval 16"/>
          <p:cNvSpPr>
            <a:spLocks noChangeArrowheads="1"/>
          </p:cNvSpPr>
          <p:nvPr/>
        </p:nvSpPr>
        <p:spPr bwMode="auto">
          <a:xfrm>
            <a:off x="6802438" y="1641475"/>
            <a:ext cx="2085975" cy="725488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+ Matter</a:t>
            </a:r>
            <a:endParaRPr lang="de-DE" b="1">
              <a:cs typeface="+mn-cs"/>
            </a:endParaRPr>
          </a:p>
        </p:txBody>
      </p:sp>
      <p:sp>
        <p:nvSpPr>
          <p:cNvPr id="251921" name="Text Box 17"/>
          <p:cNvSpPr txBox="1">
            <a:spLocks noChangeArrowheads="1"/>
          </p:cNvSpPr>
          <p:nvPr/>
        </p:nvSpPr>
        <p:spPr bwMode="auto">
          <a:xfrm>
            <a:off x="3495675" y="22860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Charge radii</a:t>
            </a:r>
            <a:endParaRPr lang="de-DE" sz="1800">
              <a:cs typeface="+mn-cs"/>
            </a:endParaRPr>
          </a:p>
        </p:txBody>
      </p:sp>
      <p:sp>
        <p:nvSpPr>
          <p:cNvPr id="251923" name="Text Box 19"/>
          <p:cNvSpPr txBox="1">
            <a:spLocks noChangeArrowheads="1"/>
          </p:cNvSpPr>
          <p:nvPr/>
        </p:nvSpPr>
        <p:spPr bwMode="auto">
          <a:xfrm>
            <a:off x="5076825" y="3257550"/>
            <a:ext cx="117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BW effect</a:t>
            </a:r>
            <a:endParaRPr lang="de-DE" sz="1800">
              <a:cs typeface="+mn-cs"/>
            </a:endParaRPr>
          </a:p>
        </p:txBody>
      </p:sp>
      <p:sp>
        <p:nvSpPr>
          <p:cNvPr id="251924" name="Oval 20"/>
          <p:cNvSpPr>
            <a:spLocks noChangeArrowheads="1"/>
          </p:cNvSpPr>
          <p:nvPr/>
        </p:nvSpPr>
        <p:spPr bwMode="auto">
          <a:xfrm>
            <a:off x="5076825" y="4003675"/>
            <a:ext cx="2085975" cy="725488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+ atoms</a:t>
            </a:r>
            <a:endParaRPr lang="de-DE" b="1">
              <a:cs typeface="+mn-cs"/>
            </a:endParaRPr>
          </a:p>
        </p:txBody>
      </p:sp>
      <p:sp>
        <p:nvSpPr>
          <p:cNvPr id="251925" name="Oval 21"/>
          <p:cNvSpPr>
            <a:spLocks noChangeArrowheads="1"/>
          </p:cNvSpPr>
          <p:nvPr/>
        </p:nvSpPr>
        <p:spPr bwMode="auto">
          <a:xfrm>
            <a:off x="7058025" y="2911475"/>
            <a:ext cx="2085975" cy="725488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+ surface</a:t>
            </a:r>
            <a:endParaRPr lang="de-DE" b="1">
              <a:cs typeface="+mn-cs"/>
            </a:endParaRPr>
          </a:p>
        </p:txBody>
      </p:sp>
      <p:sp>
        <p:nvSpPr>
          <p:cNvPr id="251927" name="Text Box 23"/>
          <p:cNvSpPr txBox="1">
            <a:spLocks noChangeArrowheads="1"/>
          </p:cNvSpPr>
          <p:nvPr/>
        </p:nvSpPr>
        <p:spPr bwMode="auto">
          <a:xfrm>
            <a:off x="4843463" y="4729163"/>
            <a:ext cx="198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cs typeface="+mn-cs"/>
              </a:rPr>
              <a:t>Charge exchange</a:t>
            </a:r>
            <a:endParaRPr lang="de-DE" sz="1800" dirty="0">
              <a:cs typeface="+mn-cs"/>
            </a:endParaRPr>
          </a:p>
        </p:txBody>
      </p:sp>
      <p:sp>
        <p:nvSpPr>
          <p:cNvPr id="251928" name="Text Box 24"/>
          <p:cNvSpPr txBox="1">
            <a:spLocks noChangeArrowheads="1"/>
          </p:cNvSpPr>
          <p:nvPr/>
        </p:nvSpPr>
        <p:spPr bwMode="auto">
          <a:xfrm>
            <a:off x="5119688" y="5095875"/>
            <a:ext cx="207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cs typeface="+mn-cs"/>
              </a:rPr>
              <a:t>Collision dynamics</a:t>
            </a:r>
            <a:endParaRPr lang="de-DE" sz="1800" dirty="0">
              <a:cs typeface="+mn-cs"/>
            </a:endParaRPr>
          </a:p>
        </p:txBody>
      </p:sp>
      <p:sp>
        <p:nvSpPr>
          <p:cNvPr id="251929" name="Text Box 25"/>
          <p:cNvSpPr txBox="1">
            <a:spLocks noChangeArrowheads="1"/>
          </p:cNvSpPr>
          <p:nvPr/>
        </p:nvSpPr>
        <p:spPr bwMode="auto">
          <a:xfrm>
            <a:off x="6877050" y="3636963"/>
            <a:ext cx="1225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Structures</a:t>
            </a:r>
            <a:endParaRPr lang="de-DE" sz="1800">
              <a:cs typeface="+mn-cs"/>
            </a:endParaRPr>
          </a:p>
        </p:txBody>
      </p:sp>
      <p:sp>
        <p:nvSpPr>
          <p:cNvPr id="251930" name="Text Box 26"/>
          <p:cNvSpPr txBox="1">
            <a:spLocks noChangeArrowheads="1"/>
          </p:cNvSpPr>
          <p:nvPr/>
        </p:nvSpPr>
        <p:spPr bwMode="auto">
          <a:xfrm>
            <a:off x="7581900" y="4000500"/>
            <a:ext cx="155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>
                <a:cs typeface="+mn-cs"/>
              </a:rPr>
              <a:t>Hollow atoms</a:t>
            </a:r>
            <a:endParaRPr lang="de-DE" sz="1800">
              <a:cs typeface="+mn-cs"/>
            </a:endParaRPr>
          </a:p>
        </p:txBody>
      </p:sp>
      <p:sp>
        <p:nvSpPr>
          <p:cNvPr id="251932" name="Line 28"/>
          <p:cNvSpPr>
            <a:spLocks noChangeShapeType="1"/>
          </p:cNvSpPr>
          <p:nvPr/>
        </p:nvSpPr>
        <p:spPr bwMode="auto">
          <a:xfrm flipH="1">
            <a:off x="2895600" y="838200"/>
            <a:ext cx="1676400" cy="838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4" name="Line 30"/>
          <p:cNvSpPr>
            <a:spLocks noChangeShapeType="1"/>
          </p:cNvSpPr>
          <p:nvPr/>
        </p:nvSpPr>
        <p:spPr bwMode="auto">
          <a:xfrm flipH="1">
            <a:off x="5257800" y="1066800"/>
            <a:ext cx="762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5" name="Line 31"/>
          <p:cNvSpPr>
            <a:spLocks noChangeShapeType="1"/>
          </p:cNvSpPr>
          <p:nvPr/>
        </p:nvSpPr>
        <p:spPr bwMode="auto">
          <a:xfrm>
            <a:off x="6477000" y="914400"/>
            <a:ext cx="990600" cy="6858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6" name="Line 32"/>
          <p:cNvSpPr>
            <a:spLocks noChangeShapeType="1"/>
          </p:cNvSpPr>
          <p:nvPr/>
        </p:nvSpPr>
        <p:spPr bwMode="auto">
          <a:xfrm flipH="1">
            <a:off x="1143000" y="2286000"/>
            <a:ext cx="304800" cy="6096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7" name="Line 33"/>
          <p:cNvSpPr>
            <a:spLocks noChangeShapeType="1"/>
          </p:cNvSpPr>
          <p:nvPr/>
        </p:nvSpPr>
        <p:spPr bwMode="auto">
          <a:xfrm>
            <a:off x="2971800" y="2286000"/>
            <a:ext cx="523875" cy="6254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8" name="Line 34"/>
          <p:cNvSpPr>
            <a:spLocks noChangeShapeType="1"/>
          </p:cNvSpPr>
          <p:nvPr/>
        </p:nvSpPr>
        <p:spPr bwMode="auto">
          <a:xfrm flipH="1">
            <a:off x="6172200" y="2286000"/>
            <a:ext cx="914400" cy="17526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39" name="Line 35"/>
          <p:cNvSpPr>
            <a:spLocks noChangeShapeType="1"/>
          </p:cNvSpPr>
          <p:nvPr/>
        </p:nvSpPr>
        <p:spPr bwMode="auto">
          <a:xfrm>
            <a:off x="7924800" y="2362200"/>
            <a:ext cx="1524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40" name="Line 36"/>
          <p:cNvSpPr>
            <a:spLocks noChangeShapeType="1"/>
          </p:cNvSpPr>
          <p:nvPr/>
        </p:nvSpPr>
        <p:spPr bwMode="auto">
          <a:xfrm flipH="1">
            <a:off x="3868738" y="2359025"/>
            <a:ext cx="703262" cy="552450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51941" name="Oval 37"/>
          <p:cNvSpPr>
            <a:spLocks noChangeArrowheads="1"/>
          </p:cNvSpPr>
          <p:nvPr/>
        </p:nvSpPr>
        <p:spPr bwMode="auto">
          <a:xfrm>
            <a:off x="4576763" y="2532063"/>
            <a:ext cx="2085975" cy="725487"/>
          </a:xfrm>
          <a:prstGeom prst="ellipse">
            <a:avLst/>
          </a:prstGeom>
          <a:gradFill rotWithShape="1">
            <a:gsLst>
              <a:gs pos="0">
                <a:srgbClr val="B0FBA3">
                  <a:alpha val="50000"/>
                </a:srgbClr>
              </a:gs>
              <a:gs pos="100000">
                <a:srgbClr val="B0FBA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cs typeface="+mn-cs"/>
              </a:rPr>
              <a:t>FS, HFS</a:t>
            </a:r>
            <a:endParaRPr lang="de-DE" b="1">
              <a:cs typeface="+mn-cs"/>
            </a:endParaRPr>
          </a:p>
        </p:txBody>
      </p:sp>
      <p:sp>
        <p:nvSpPr>
          <p:cNvPr id="251942" name="Line 38"/>
          <p:cNvSpPr>
            <a:spLocks noChangeShapeType="1"/>
          </p:cNvSpPr>
          <p:nvPr/>
        </p:nvSpPr>
        <p:spPr bwMode="auto">
          <a:xfrm>
            <a:off x="5334000" y="2359025"/>
            <a:ext cx="79375" cy="173038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7199" name="TextBox 1"/>
          <p:cNvSpPr txBox="1">
            <a:spLocks noChangeArrowheads="1"/>
          </p:cNvSpPr>
          <p:nvPr/>
        </p:nvSpPr>
        <p:spPr bwMode="auto">
          <a:xfrm>
            <a:off x="6707188" y="425450"/>
            <a:ext cx="23860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/>
              <a:t>H</a:t>
            </a:r>
            <a:r>
              <a:rPr lang="en-US" sz="1800"/>
              <a:t>ighly </a:t>
            </a:r>
            <a:r>
              <a:rPr lang="en-US" b="1"/>
              <a:t>C</a:t>
            </a:r>
            <a:r>
              <a:rPr lang="en-US" sz="1800"/>
              <a:t>harged </a:t>
            </a:r>
            <a:r>
              <a:rPr lang="en-US" b="1"/>
              <a:t>I</a:t>
            </a:r>
            <a:r>
              <a:rPr lang="en-US" sz="1800"/>
              <a:t>ons</a:t>
            </a:r>
          </a:p>
        </p:txBody>
      </p:sp>
      <p:pic>
        <p:nvPicPr>
          <p:cNvPr id="7200" name="Picture 16" descr="sensitiv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4270375"/>
            <a:ext cx="46926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1" name="Picture 3" descr="tramp-fig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45" t="8041" r="10416" b="11542"/>
          <a:stretch>
            <a:fillRect/>
          </a:stretch>
        </p:blipFill>
        <p:spPr bwMode="auto">
          <a:xfrm>
            <a:off x="7162800" y="4416425"/>
            <a:ext cx="19812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627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7207" y="6324451"/>
            <a:ext cx="915293" cy="29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8610451" y="6552158"/>
            <a:ext cx="533549" cy="0"/>
          </a:xfrm>
          <a:prstGeom prst="line">
            <a:avLst/>
          </a:prstGeom>
          <a:noFill/>
          <a:ln w="13546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14344" name="Picture 8" descr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7" name="AutoShape 11"/>
          <p:cNvSpPr>
            <a:spLocks/>
          </p:cNvSpPr>
          <p:nvPr/>
        </p:nvSpPr>
        <p:spPr bwMode="auto">
          <a:xfrm>
            <a:off x="827114" y="4494076"/>
            <a:ext cx="7745386" cy="18303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5717" tIns="35717" rIns="35717" bIns="35717" anchor="ctr"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Continue Installation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Finish cave infrastructure, Install Power Converters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Control system and Diagnostics on track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B</a:t>
            </a:r>
            <a:r>
              <a:rPr lang="en-US" dirty="0" smtClean="0"/>
              <a:t>eam line ESR – CRYRING prepared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327" y="2315627"/>
            <a:ext cx="9144000" cy="1650407"/>
          </a:xfrm>
          <a:prstGeom prst="rect">
            <a:avLst/>
          </a:prstGeom>
        </p:spPr>
      </p:pic>
      <p:sp>
        <p:nvSpPr>
          <p:cNvPr id="12" name="AutoShape 10"/>
          <p:cNvSpPr>
            <a:spLocks/>
          </p:cNvSpPr>
          <p:nvPr/>
        </p:nvSpPr>
        <p:spPr bwMode="auto">
          <a:xfrm>
            <a:off x="6838226" y="2663079"/>
            <a:ext cx="363885" cy="9498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noFill/>
          <a:ln w="63500">
            <a:solidFill>
              <a:srgbClr val="D45510"/>
            </a:solidFill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 sz="1700">
              <a:solidFill>
                <a:srgbClr val="FFFFFF"/>
              </a:solidFill>
            </a:endParaRPr>
          </a:p>
        </p:txBody>
      </p:sp>
      <p:sp>
        <p:nvSpPr>
          <p:cNvPr id="13" name="AutoShape 11"/>
          <p:cNvSpPr>
            <a:spLocks/>
          </p:cNvSpPr>
          <p:nvPr/>
        </p:nvSpPr>
        <p:spPr bwMode="auto">
          <a:xfrm>
            <a:off x="394446" y="1400439"/>
            <a:ext cx="8359628" cy="609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5717" tIns="35717" rIns="35717" bIns="35717" anchor="ctr"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Installation started</a:t>
            </a:r>
          </a:p>
        </p:txBody>
      </p:sp>
    </p:spTree>
    <p:extLst>
      <p:ext uri="{BB962C8B-B14F-4D97-AF65-F5344CB8AC3E}">
        <p14:creationId xmlns:p14="http://schemas.microsoft.com/office/powerpoint/2010/main" val="371383934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961" y="47010"/>
            <a:ext cx="7772400" cy="1143000"/>
          </a:xfrm>
        </p:spPr>
        <p:txBody>
          <a:bodyPr/>
          <a:lstStyle/>
          <a:p>
            <a:r>
              <a:rPr lang="en-US" dirty="0" smtClean="0"/>
              <a:t>Slow, Heavy, Highly Charged Ions @ GSI/FAIR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3179088" y="1421552"/>
            <a:ext cx="5668881" cy="3580967"/>
            <a:chOff x="1758439" y="1218139"/>
            <a:chExt cx="7274763" cy="4595389"/>
          </a:xfrm>
        </p:grpSpPr>
        <p:sp>
          <p:nvSpPr>
            <p:cNvPr id="9" name="Donut 8"/>
            <p:cNvSpPr/>
            <p:nvPr/>
          </p:nvSpPr>
          <p:spPr bwMode="auto">
            <a:xfrm>
              <a:off x="3197242" y="1621447"/>
              <a:ext cx="1520853" cy="1520853"/>
            </a:xfrm>
            <a:prstGeom prst="donut">
              <a:avLst>
                <a:gd name="adj" fmla="val 7308"/>
              </a:avLst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Arial" charset="0"/>
                  <a:ea typeface="ＭＳ Ｐゴシック" charset="0"/>
                </a:rPr>
                <a:t>SIS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982580" y="1591362"/>
              <a:ext cx="509443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4409021" y="1591362"/>
              <a:ext cx="611332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652546" y="1647990"/>
              <a:ext cx="1114681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Stripper</a:t>
              </a:r>
              <a:endParaRPr 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88127" y="1218139"/>
              <a:ext cx="1513197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400 MeV/u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8439" y="1447835"/>
              <a:ext cx="1156723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UNILAC</a:t>
              </a:r>
              <a:endParaRPr 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7" name="Diagonal Stripe 26"/>
            <p:cNvSpPr/>
            <p:nvPr/>
          </p:nvSpPr>
          <p:spPr bwMode="auto">
            <a:xfrm>
              <a:off x="6838674" y="1664373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5908862" y="2082600"/>
              <a:ext cx="929812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4" name="Diagonal Stripe 23"/>
            <p:cNvSpPr/>
            <p:nvPr/>
          </p:nvSpPr>
          <p:spPr bwMode="auto">
            <a:xfrm rot="5400000">
              <a:off x="5443151" y="1683328"/>
              <a:ext cx="441378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2" name="Right Arrow 21"/>
            <p:cNvSpPr/>
            <p:nvPr/>
          </p:nvSpPr>
          <p:spPr bwMode="auto">
            <a:xfrm>
              <a:off x="5418819" y="1591362"/>
              <a:ext cx="2046863" cy="155487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23565" y="1731173"/>
              <a:ext cx="734432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FRS</a:t>
              </a:r>
              <a:endParaRPr 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Diagonal Stripe 31"/>
            <p:cNvSpPr/>
            <p:nvPr/>
          </p:nvSpPr>
          <p:spPr bwMode="auto">
            <a:xfrm>
              <a:off x="8591821" y="3913762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 rot="16200000">
              <a:off x="8535074" y="3415635"/>
              <a:ext cx="929812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7465682" y="1584942"/>
              <a:ext cx="1567518" cy="2012994"/>
            </a:xfrm>
            <a:prstGeom prst="roundRect">
              <a:avLst>
                <a:gd name="adj" fmla="val 36167"/>
              </a:avLst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7567570" y="1707660"/>
              <a:ext cx="1363741" cy="1767558"/>
            </a:xfrm>
            <a:prstGeom prst="roundRect">
              <a:avLst>
                <a:gd name="adj" fmla="val 36167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Arial" charset="0"/>
                  <a:ea typeface="ＭＳ Ｐゴシック" charset="0"/>
                </a:rPr>
                <a:t>ESR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89582" y="3952950"/>
              <a:ext cx="1231504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MeV/u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 flipH="1">
              <a:off x="7465682" y="4293927"/>
              <a:ext cx="1126140" cy="125553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5000953" y="4117539"/>
              <a:ext cx="2279101" cy="466531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ea typeface="ＭＳ Ｐゴシック" charset="0"/>
                </a:rPr>
                <a:t>HITRAP</a:t>
              </a:r>
              <a:endPara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65122" y="3699673"/>
              <a:ext cx="668487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K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2" name="Diagonal Stripe 41"/>
            <p:cNvSpPr/>
            <p:nvPr/>
          </p:nvSpPr>
          <p:spPr bwMode="auto">
            <a:xfrm>
              <a:off x="8591821" y="5143220"/>
              <a:ext cx="441379" cy="490043"/>
            </a:xfrm>
            <a:prstGeom prst="diagStripe">
              <a:avLst>
                <a:gd name="adj" fmla="val 85606"/>
              </a:avLst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411206" y="5182408"/>
              <a:ext cx="1372351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10 MeV/u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ight Arrow 43"/>
            <p:cNvSpPr/>
            <p:nvPr/>
          </p:nvSpPr>
          <p:spPr bwMode="auto">
            <a:xfrm flipH="1">
              <a:off x="7465682" y="5523385"/>
              <a:ext cx="1126140" cy="125553"/>
            </a:xfrm>
            <a:prstGeom prst="rightArrow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000953" y="5346998"/>
              <a:ext cx="2279100" cy="46653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ea typeface="ＭＳ Ｐゴシック" charset="0"/>
                </a:rPr>
                <a:t>CRYRING</a:t>
              </a:r>
              <a:endPara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47926" y="4931605"/>
              <a:ext cx="2765979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 MeV/u … 100 </a:t>
              </a:r>
              <a:r>
                <a:rPr lang="en-US" sz="1600" i="1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keV</a:t>
              </a:r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/u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 rot="16200000">
              <a:off x="8390081" y="4500099"/>
              <a:ext cx="1219803" cy="6643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10971" y="1242769"/>
              <a:ext cx="1513197" cy="4178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400 MeV/u</a:t>
              </a:r>
              <a:endPara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46548" y="3317988"/>
            <a:ext cx="5338861" cy="27392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Slow, heavy, highly charged Ions … mostly stored but always well controlled</a:t>
            </a:r>
            <a:endParaRPr lang="en-US" sz="2000" dirty="0" smtClean="0"/>
          </a:p>
          <a:p>
            <a:pPr marL="342900" indent="-342900">
              <a:buFont typeface="Courier New"/>
              <a:buChar char="o"/>
            </a:pPr>
            <a:r>
              <a:rPr lang="en-US" sz="2000" dirty="0" smtClean="0"/>
              <a:t>Energy range between 10 MeV/nucleon to sub </a:t>
            </a:r>
            <a:r>
              <a:rPr lang="en-US" sz="2000" dirty="0" err="1" smtClean="0"/>
              <a:t>eV</a:t>
            </a:r>
            <a:r>
              <a:rPr lang="en-US" sz="2000" dirty="0" smtClean="0"/>
              <a:t>/Ion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 smtClean="0"/>
              <a:t>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to 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 heavy, highly charged ions like U</a:t>
            </a:r>
            <a:r>
              <a:rPr lang="en-US" sz="2000" baseline="30000" dirty="0" smtClean="0"/>
              <a:t>91+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 smtClean="0">
                <a:solidFill>
                  <a:srgbClr val="C00000"/>
                </a:solidFill>
              </a:rPr>
              <a:t>Low energy </a:t>
            </a:r>
            <a:r>
              <a:rPr lang="en-US" sz="2000" dirty="0">
                <a:solidFill>
                  <a:srgbClr val="C00000"/>
                </a:solidFill>
              </a:rPr>
              <a:t>antiprotons in </a:t>
            </a:r>
            <a:r>
              <a:rPr lang="en-US" sz="2000" dirty="0" smtClean="0">
                <a:solidFill>
                  <a:srgbClr val="C00000"/>
                </a:solidFill>
              </a:rPr>
              <a:t>the future</a:t>
            </a:r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33" name="Rectangle 32"/>
          <p:cNvSpPr/>
          <p:nvPr/>
        </p:nvSpPr>
        <p:spPr bwMode="auto">
          <a:xfrm>
            <a:off x="7263824" y="3970487"/>
            <a:ext cx="1775996" cy="36354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  <a:ea typeface="ＭＳ Ｐゴシック" charset="0"/>
              </a:rPr>
              <a:t>S-EBIT</a:t>
            </a:r>
            <a:endParaRPr kumimoji="0" lang="en-US" sz="1800" b="1" i="1" u="none" strike="noStrike" cap="none" normalizeH="0" baseline="0" dirty="0">
              <a:ln>
                <a:noFill/>
              </a:ln>
              <a:solidFill>
                <a:srgbClr val="FF6600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25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961" y="47010"/>
            <a:ext cx="7772400" cy="1143000"/>
          </a:xfrm>
        </p:spPr>
        <p:txBody>
          <a:bodyPr/>
          <a:lstStyle/>
          <a:p>
            <a:r>
              <a:rPr lang="en-US" dirty="0" smtClean="0"/>
              <a:t>Slow Antiprotons @ GSI/FAIR</a:t>
            </a:r>
            <a:endParaRPr lang="en-US" dirty="0"/>
          </a:p>
        </p:txBody>
      </p:sp>
      <p:sp>
        <p:nvSpPr>
          <p:cNvPr id="9" name="Donut 8"/>
          <p:cNvSpPr/>
          <p:nvPr/>
        </p:nvSpPr>
        <p:spPr bwMode="auto">
          <a:xfrm>
            <a:off x="4300280" y="1735831"/>
            <a:ext cx="1185129" cy="1185128"/>
          </a:xfrm>
          <a:prstGeom prst="donut">
            <a:avLst>
              <a:gd name="adj" fmla="val 7308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ＭＳ Ｐゴシック" charset="0"/>
              </a:rPr>
              <a:t>SIS100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4133004" y="1712387"/>
            <a:ext cx="396985" cy="121164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5244562" y="1712387"/>
            <a:ext cx="476382" cy="121164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247820" y="1750049"/>
            <a:ext cx="124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Pbar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Target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1102" y="1421552"/>
            <a:ext cx="1100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29 </a:t>
            </a:r>
            <a:r>
              <a:rPr lang="en-US" sz="16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GeV</a:t>
            </a:r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/u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79088" y="1574083"/>
            <a:ext cx="85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p-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Linac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Diagonal Stripe 31"/>
          <p:cNvSpPr/>
          <p:nvPr/>
        </p:nvSpPr>
        <p:spPr bwMode="auto">
          <a:xfrm>
            <a:off x="8504022" y="3522122"/>
            <a:ext cx="343946" cy="381867"/>
          </a:xfrm>
          <a:prstGeom prst="diagStripe">
            <a:avLst>
              <a:gd name="adj" fmla="val 85606"/>
            </a:avLst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 rot="16200000">
            <a:off x="8459802" y="3133956"/>
            <a:ext cx="724558" cy="51773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7626474" y="1707384"/>
            <a:ext cx="1221493" cy="1568630"/>
          </a:xfrm>
          <a:prstGeom prst="roundRect">
            <a:avLst>
              <a:gd name="adj" fmla="val 361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705871" y="1803012"/>
            <a:ext cx="1062699" cy="1377373"/>
          </a:xfrm>
          <a:prstGeom prst="roundRect">
            <a:avLst>
              <a:gd name="adj" fmla="val 36167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ＭＳ Ｐゴシック" charset="0"/>
              </a:rPr>
              <a:t>ESR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45098" y="3552659"/>
            <a:ext cx="959653" cy="325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 MeV/u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ight Arrow 36"/>
          <p:cNvSpPr/>
          <p:nvPr/>
        </p:nvSpPr>
        <p:spPr bwMode="auto">
          <a:xfrm flipH="1">
            <a:off x="7626474" y="3818367"/>
            <a:ext cx="877548" cy="97837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705827" y="3680916"/>
            <a:ext cx="1775996" cy="36354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</a:rPr>
              <a:t>HITRAP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980" y="3355293"/>
            <a:ext cx="520921" cy="325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 K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Diagonal Stripe 41"/>
          <p:cNvSpPr/>
          <p:nvPr/>
        </p:nvSpPr>
        <p:spPr bwMode="auto">
          <a:xfrm>
            <a:off x="8504022" y="4480180"/>
            <a:ext cx="343946" cy="381867"/>
          </a:xfrm>
          <a:prstGeom prst="diagStripe">
            <a:avLst>
              <a:gd name="adj" fmla="val 85606"/>
            </a:avLst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84024" y="4510717"/>
            <a:ext cx="1069409" cy="325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 MeV/u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Right Arrow 43"/>
          <p:cNvSpPr/>
          <p:nvPr/>
        </p:nvSpPr>
        <p:spPr bwMode="auto">
          <a:xfrm flipH="1">
            <a:off x="7626474" y="4776424"/>
            <a:ext cx="877548" cy="97837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705827" y="4638974"/>
            <a:ext cx="1775996" cy="36354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</a:rPr>
              <a:t>CRYRING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6580" y="4315279"/>
            <a:ext cx="2155397" cy="325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 MeV/u … 100 </a:t>
            </a:r>
            <a:r>
              <a:rPr lang="en-US" sz="16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keV</a:t>
            </a:r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/u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 bwMode="auto">
          <a:xfrm rot="16200000">
            <a:off x="8346816" y="3979027"/>
            <a:ext cx="950534" cy="51773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16289" y="1440745"/>
            <a:ext cx="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</a:rPr>
              <a:t>?</a:t>
            </a:r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GeV</a:t>
            </a:r>
            <a:r>
              <a:rPr lang="en-US" sz="1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/u</a:t>
            </a:r>
            <a:endParaRPr lang="en-US" sz="16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6548" y="3317988"/>
            <a:ext cx="5338861" cy="27392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Slow, heavy, highly charged Ions … mostly stored but always well controlled</a:t>
            </a:r>
            <a:endParaRPr lang="en-US" sz="2000" dirty="0" smtClean="0"/>
          </a:p>
          <a:p>
            <a:pPr marL="342900" indent="-342900">
              <a:buFont typeface="Courier New"/>
              <a:buChar char="o"/>
            </a:pPr>
            <a:r>
              <a:rPr lang="en-US" sz="2000" dirty="0" smtClean="0"/>
              <a:t>Energy range between 10 MeV/nucleon to sub </a:t>
            </a:r>
            <a:r>
              <a:rPr lang="en-US" sz="2000" dirty="0" err="1" smtClean="0"/>
              <a:t>eV</a:t>
            </a:r>
            <a:r>
              <a:rPr lang="en-US" sz="2000" dirty="0" smtClean="0"/>
              <a:t>/Ion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 smtClean="0"/>
              <a:t>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to 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 heavy, highly charged ions like U</a:t>
            </a:r>
            <a:r>
              <a:rPr lang="en-US" sz="2000" baseline="30000" dirty="0" smtClean="0"/>
              <a:t>91+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 smtClean="0">
                <a:solidFill>
                  <a:srgbClr val="C00000"/>
                </a:solidFill>
              </a:rPr>
              <a:t>Low energy </a:t>
            </a:r>
            <a:r>
              <a:rPr lang="en-US" sz="2000" dirty="0">
                <a:solidFill>
                  <a:srgbClr val="C00000"/>
                </a:solidFill>
              </a:rPr>
              <a:t>antiprotons in </a:t>
            </a:r>
            <a:r>
              <a:rPr lang="en-US" sz="2000" dirty="0" smtClean="0">
                <a:solidFill>
                  <a:srgbClr val="C00000"/>
                </a:solidFill>
              </a:rPr>
              <a:t>the future</a:t>
            </a:r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35" name="Rounded Rectangle 34"/>
          <p:cNvSpPr/>
          <p:nvPr/>
        </p:nvSpPr>
        <p:spPr bwMode="auto">
          <a:xfrm>
            <a:off x="6042331" y="1707384"/>
            <a:ext cx="1221493" cy="1213575"/>
          </a:xfrm>
          <a:prstGeom prst="roundRect">
            <a:avLst>
              <a:gd name="adj" fmla="val 361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dirty="0">
              <a:ln>
                <a:noFill/>
              </a:ln>
              <a:solidFill>
                <a:srgbClr val="FF66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8" name="Right Arrow 37"/>
          <p:cNvSpPr/>
          <p:nvPr/>
        </p:nvSpPr>
        <p:spPr bwMode="auto">
          <a:xfrm>
            <a:off x="7221612" y="1707384"/>
            <a:ext cx="476382" cy="121164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87723" y="1673274"/>
            <a:ext cx="7486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9636" y="5995554"/>
            <a:ext cx="485436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lines connecting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HESR, CR, ESR under discussion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19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263" y="1952625"/>
            <a:ext cx="6180138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3252788" y="1952625"/>
            <a:ext cx="42481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800" b="1">
              <a:solidFill>
                <a:srgbClr val="CC0000"/>
              </a:solidFill>
            </a:endParaRP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622905" y="1273175"/>
            <a:ext cx="7864136" cy="85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F</a:t>
            </a:r>
            <a:r>
              <a:rPr lang="en-US" dirty="0"/>
              <a:t>acility for </a:t>
            </a:r>
            <a:r>
              <a:rPr lang="en-US" u="sng" dirty="0"/>
              <a:t>L</a:t>
            </a:r>
            <a:r>
              <a:rPr lang="en-US" dirty="0"/>
              <a:t>ow Energy </a:t>
            </a:r>
            <a:r>
              <a:rPr lang="en-US" u="sng" dirty="0"/>
              <a:t>A</a:t>
            </a:r>
            <a:r>
              <a:rPr lang="en-US" dirty="0"/>
              <a:t>ntiproton and </a:t>
            </a:r>
            <a:r>
              <a:rPr lang="en-US" u="sng" dirty="0"/>
              <a:t>I</a:t>
            </a:r>
            <a:r>
              <a:rPr lang="en-US" dirty="0"/>
              <a:t>on </a:t>
            </a:r>
            <a:r>
              <a:rPr lang="en-US" u="sng" dirty="0"/>
              <a:t>R</a:t>
            </a:r>
            <a:r>
              <a:rPr lang="en-US" dirty="0"/>
              <a:t>esearch</a:t>
            </a:r>
          </a:p>
          <a:p>
            <a:r>
              <a:rPr lang="en-US" u="sng" dirty="0"/>
              <a:t>S</a:t>
            </a:r>
            <a:r>
              <a:rPr lang="en-US" dirty="0"/>
              <a:t>tored </a:t>
            </a:r>
            <a:r>
              <a:rPr lang="en-US" u="sng" dirty="0"/>
              <a:t>P</a:t>
            </a:r>
            <a:r>
              <a:rPr lang="en-US" dirty="0"/>
              <a:t>articles </a:t>
            </a:r>
            <a:r>
              <a:rPr lang="en-US" u="sng" dirty="0"/>
              <a:t>A</a:t>
            </a:r>
            <a:r>
              <a:rPr lang="en-US" dirty="0"/>
              <a:t>tomic Physics </a:t>
            </a:r>
            <a:r>
              <a:rPr lang="en-US" u="sng" dirty="0"/>
              <a:t>R</a:t>
            </a:r>
            <a:r>
              <a:rPr lang="en-US" dirty="0"/>
              <a:t>esearch </a:t>
            </a:r>
            <a:r>
              <a:rPr lang="en-US" u="sng" dirty="0"/>
              <a:t>C</a:t>
            </a:r>
            <a:r>
              <a:rPr lang="en-US" dirty="0"/>
              <a:t>ollaboration</a:t>
            </a:r>
            <a:endParaRPr lang="de-DE" dirty="0"/>
          </a:p>
        </p:txBody>
      </p:sp>
      <p:sp>
        <p:nvSpPr>
          <p:cNvPr id="15873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SPARC and FLAIR</a:t>
            </a:r>
            <a:endParaRPr lang="de-DE" dirty="0"/>
          </a:p>
        </p:txBody>
      </p:sp>
      <p:sp>
        <p:nvSpPr>
          <p:cNvPr id="3" name="Line Callout 2 2"/>
          <p:cNvSpPr/>
          <p:nvPr/>
        </p:nvSpPr>
        <p:spPr bwMode="auto">
          <a:xfrm flipH="1">
            <a:off x="147159" y="4665265"/>
            <a:ext cx="3105629" cy="641316"/>
          </a:xfrm>
          <a:prstGeom prst="borderCallout2">
            <a:avLst>
              <a:gd name="adj1" fmla="val -10662"/>
              <a:gd name="adj2" fmla="val 47942"/>
              <a:gd name="adj3" fmla="val -83211"/>
              <a:gd name="adj4" fmla="val 19770"/>
              <a:gd name="adj5" fmla="val -93409"/>
              <a:gd name="adj6" fmla="val -28891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>
            <a:glow rad="25400">
              <a:srgbClr val="FFFF00">
                <a:alpha val="75000"/>
              </a:srgbClr>
            </a:glow>
            <a:outerShdw blurRad="63500"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Swedish in-kind contribution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</a:b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CRYRING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4232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 – SPARC and FLAIR</a:t>
            </a:r>
            <a:endParaRPr lang="en-US" dirty="0"/>
          </a:p>
        </p:txBody>
      </p:sp>
      <p:pic>
        <p:nvPicPr>
          <p:cNvPr id="6" name="Picture 10" descr="FAIR_neueslayout_MH_e_72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" y="1235075"/>
            <a:ext cx="7083425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4381500" y="5067301"/>
            <a:ext cx="1511300" cy="1235074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25400">
              <a:schemeClr val="accent5">
                <a:lumMod val="75000"/>
                <a:alpha val="60000"/>
              </a:schemeClr>
            </a:glow>
            <a:outerShdw blurRad="63500"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162550" y="4754561"/>
            <a:ext cx="1257300" cy="1031875"/>
          </a:xfrm>
          <a:prstGeom prst="ellipse">
            <a:avLst/>
          </a:prstGeom>
          <a:noFill/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25400">
              <a:schemeClr val="accent5">
                <a:lumMod val="75000"/>
                <a:alpha val="60000"/>
              </a:schemeClr>
            </a:glow>
            <a:outerShdw blurRad="63500"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622800" y="4076700"/>
            <a:ext cx="444500" cy="393700"/>
          </a:xfrm>
          <a:prstGeom prst="ellipse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25400">
              <a:schemeClr val="accent5">
                <a:lumMod val="75000"/>
                <a:alpha val="60000"/>
              </a:schemeClr>
            </a:glow>
            <a:outerShdw blurRad="63500"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1059" y="6071542"/>
            <a:ext cx="123919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SPARC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1300" y="5194598"/>
            <a:ext cx="1090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FLAIR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616" y="1207375"/>
            <a:ext cx="4491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Atomic physics </a:t>
            </a:r>
          </a:p>
          <a:p>
            <a:r>
              <a:rPr lang="en-US" dirty="0" smtClean="0"/>
              <a:t>Antiproton physics (low energy)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05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36" descr="Beschleunigeranlage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13" y="293688"/>
            <a:ext cx="8308975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3768725" y="2473325"/>
            <a:ext cx="12112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i="1" dirty="0">
                <a:cs typeface="+mn-cs"/>
              </a:rPr>
              <a:t>11 MeV/u</a:t>
            </a:r>
            <a:endParaRPr lang="de-DE" sz="1800" i="1" dirty="0">
              <a:cs typeface="+mn-cs"/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2843213" y="3563938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>
                <a:cs typeface="+mn-cs"/>
              </a:rPr>
              <a:t>UNILAC</a:t>
            </a:r>
            <a:endParaRPr lang="de-DE" sz="1800" b="1">
              <a:cs typeface="+mn-cs"/>
            </a:endParaRP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7019925" y="1004888"/>
            <a:ext cx="55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>
                <a:cs typeface="+mn-cs"/>
              </a:rPr>
              <a:t>SIS</a:t>
            </a:r>
            <a:endParaRPr lang="de-DE" sz="1800" b="1">
              <a:cs typeface="+mn-cs"/>
            </a:endParaRPr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 rot="-5161651">
            <a:off x="7745413" y="1539875"/>
            <a:ext cx="1749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1" dirty="0">
                <a:cs typeface="+mn-cs"/>
              </a:rPr>
              <a:t>400 MeV/u</a:t>
            </a:r>
            <a:endParaRPr lang="de-DE" i="1" dirty="0">
              <a:cs typeface="+mn-cs"/>
            </a:endParaRPr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6832600" y="341630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>
                <a:cs typeface="+mn-cs"/>
              </a:rPr>
              <a:t>ESR</a:t>
            </a:r>
            <a:endParaRPr lang="de-DE" sz="1800" b="1">
              <a:cs typeface="+mn-cs"/>
            </a:endParaRP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 rot="-5400000">
            <a:off x="6961982" y="2275681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1">
                <a:cs typeface="+mn-cs"/>
              </a:rPr>
              <a:t>FRS</a:t>
            </a:r>
            <a:endParaRPr lang="de-DE" sz="1800" b="1">
              <a:cs typeface="+mn-cs"/>
            </a:endParaRPr>
          </a:p>
        </p:txBody>
      </p:sp>
      <p:sp>
        <p:nvSpPr>
          <p:cNvPr id="215051" name="AutoShape 11"/>
          <p:cNvSpPr>
            <a:spLocks noChangeArrowheads="1"/>
          </p:cNvSpPr>
          <p:nvPr/>
        </p:nvSpPr>
        <p:spPr bwMode="auto">
          <a:xfrm>
            <a:off x="6943725" y="5497071"/>
            <a:ext cx="852487" cy="827529"/>
          </a:xfrm>
          <a:prstGeom prst="roundRect">
            <a:avLst>
              <a:gd name="adj" fmla="val 6333"/>
            </a:avLst>
          </a:prstGeom>
          <a:solidFill>
            <a:srgbClr val="FF505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5053" name="AutoShape 13"/>
          <p:cNvSpPr>
            <a:spLocks noChangeArrowheads="1"/>
          </p:cNvSpPr>
          <p:nvPr/>
        </p:nvSpPr>
        <p:spPr bwMode="auto">
          <a:xfrm>
            <a:off x="6259513" y="293688"/>
            <a:ext cx="2046287" cy="147637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5054" name="AutoShape 14"/>
          <p:cNvSpPr>
            <a:spLocks noChangeArrowheads="1"/>
          </p:cNvSpPr>
          <p:nvPr/>
        </p:nvSpPr>
        <p:spPr bwMode="auto">
          <a:xfrm flipH="1" flipV="1">
            <a:off x="6586538" y="3170238"/>
            <a:ext cx="1023937" cy="96202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9933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 rot="15577928">
            <a:off x="5371306" y="3847307"/>
            <a:ext cx="1319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1">
                <a:cs typeface="+mn-cs"/>
              </a:rPr>
              <a:t>4 MeV/u</a:t>
            </a:r>
            <a:endParaRPr lang="de-DE" i="1">
              <a:cs typeface="+mn-cs"/>
            </a:endParaRPr>
          </a:p>
        </p:txBody>
      </p:sp>
      <p:sp>
        <p:nvSpPr>
          <p:cNvPr id="215060" name="AutoShape 20"/>
          <p:cNvSpPr>
            <a:spLocks noChangeArrowheads="1"/>
          </p:cNvSpPr>
          <p:nvPr/>
        </p:nvSpPr>
        <p:spPr bwMode="auto">
          <a:xfrm rot="-135950">
            <a:off x="1798638" y="3416300"/>
            <a:ext cx="2395537" cy="366713"/>
          </a:xfrm>
          <a:prstGeom prst="rightArrow">
            <a:avLst>
              <a:gd name="adj1" fmla="val 50000"/>
              <a:gd name="adj2" fmla="val 163311"/>
            </a:avLst>
          </a:prstGeom>
          <a:solidFill>
            <a:srgbClr val="B0EAFD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sp>
        <p:nvSpPr>
          <p:cNvPr id="215065" name="Rectangle 25"/>
          <p:cNvSpPr>
            <a:spLocks noGrp="1" noChangeArrowheads="1"/>
          </p:cNvSpPr>
          <p:nvPr>
            <p:ph type="title"/>
          </p:nvPr>
        </p:nvSpPr>
        <p:spPr>
          <a:xfrm>
            <a:off x="533400" y="28733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GSI</a:t>
            </a:r>
            <a:endParaRPr lang="de-DE" dirty="0" smtClean="0">
              <a:cs typeface="+mj-cs"/>
            </a:endParaRPr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 rot="5400000">
            <a:off x="6954586" y="4641308"/>
            <a:ext cx="1064125" cy="366714"/>
          </a:xfrm>
          <a:prstGeom prst="rightArrow">
            <a:avLst>
              <a:gd name="adj1" fmla="val 50000"/>
              <a:gd name="adj2" fmla="val 163311"/>
            </a:avLst>
          </a:prstGeom>
          <a:solidFill>
            <a:srgbClr val="B0EAFD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1770063"/>
            <a:ext cx="7794879" cy="4629514"/>
            <a:chOff x="10255907" y="1004888"/>
            <a:chExt cx="7794879" cy="4629514"/>
          </a:xfrm>
        </p:grpSpPr>
        <p:grpSp>
          <p:nvGrpSpPr>
            <p:cNvPr id="215061" name="Group 21"/>
            <p:cNvGrpSpPr>
              <a:grpSpLocks/>
            </p:cNvGrpSpPr>
            <p:nvPr/>
          </p:nvGrpSpPr>
          <p:grpSpPr bwMode="auto">
            <a:xfrm>
              <a:off x="10255907" y="1004888"/>
              <a:ext cx="7794879" cy="4544577"/>
              <a:chOff x="1254" y="2192"/>
              <a:chExt cx="2965" cy="2128"/>
            </a:xfrm>
          </p:grpSpPr>
          <p:sp>
            <p:nvSpPr>
              <p:cNvPr id="215062" name="AutoShape 22"/>
              <p:cNvSpPr>
                <a:spLocks noChangeArrowheads="1"/>
              </p:cNvSpPr>
              <p:nvPr/>
            </p:nvSpPr>
            <p:spPr bwMode="auto">
              <a:xfrm>
                <a:off x="1255" y="2192"/>
                <a:ext cx="2964" cy="2128"/>
              </a:xfrm>
              <a:prstGeom prst="roundRect">
                <a:avLst>
                  <a:gd name="adj" fmla="val 6333"/>
                </a:avLst>
              </a:prstGeom>
              <a:solidFill>
                <a:srgbClr val="CCFFCC">
                  <a:alpha val="82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15064" name="Rectangle 24"/>
              <p:cNvSpPr>
                <a:spLocks noChangeArrowheads="1"/>
              </p:cNvSpPr>
              <p:nvPr/>
            </p:nvSpPr>
            <p:spPr bwMode="auto">
              <a:xfrm>
                <a:off x="1254" y="2198"/>
                <a:ext cx="1344" cy="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3200" b="1" dirty="0" smtClean="0">
                    <a:cs typeface="+mn-cs"/>
                  </a:rPr>
                  <a:t>CRYRING @ ESR</a:t>
                </a:r>
                <a:endParaRPr lang="de-DE" sz="3200" b="1" dirty="0">
                  <a:cs typeface="+mn-cs"/>
                </a:endParaRP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58536" y="2138362"/>
              <a:ext cx="7720832" cy="3496040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86937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5525E-6 -4.72441E-6 L -0.33593 -0.309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7" y="-15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an4enhanced,rs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45" y="1676549"/>
            <a:ext cx="9851678" cy="349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1" name="Picture 3" descr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3" name="Picture 5" descr="imag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7207" y="6324451"/>
            <a:ext cx="915293" cy="29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8610451" y="6552158"/>
            <a:ext cx="533549" cy="0"/>
          </a:xfrm>
          <a:prstGeom prst="line">
            <a:avLst/>
          </a:prstGeom>
          <a:noFill/>
          <a:ln w="13546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20638" y="5403784"/>
            <a:ext cx="7071167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Successful operated from 1992 to 2010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Dismantled and shipped to FAIR/GSI in 2012/13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CRYRING</a:t>
            </a:r>
            <a:r>
              <a:rPr lang="en-US" baseline="0" dirty="0" smtClean="0"/>
              <a:t> in Stockholm (MSL)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59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Vacuum &amp; Beam Life Time</a:t>
            </a:r>
            <a:endParaRPr lang="en-US" dirty="0"/>
          </a:p>
        </p:txBody>
      </p:sp>
      <p:pic>
        <p:nvPicPr>
          <p:cNvPr id="25602" name="Picture 19" descr="Lifeti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3363"/>
            <a:ext cx="61468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3976688" y="4765675"/>
            <a:ext cx="1905000" cy="276225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/>
              <a:t>V. </a:t>
            </a:r>
            <a:r>
              <a:rPr lang="en-US" sz="1200" dirty="0" err="1"/>
              <a:t>Shevelko</a:t>
            </a:r>
            <a:r>
              <a:rPr lang="en-US" sz="1200" dirty="0"/>
              <a:t>, priv. comm.</a:t>
            </a:r>
          </a:p>
        </p:txBody>
      </p:sp>
      <p:sp>
        <p:nvSpPr>
          <p:cNvPr id="25604" name="TextBox 30"/>
          <p:cNvSpPr txBox="1">
            <a:spLocks noChangeArrowheads="1"/>
          </p:cNvSpPr>
          <p:nvPr/>
        </p:nvSpPr>
        <p:spPr bwMode="auto">
          <a:xfrm>
            <a:off x="6424613" y="1739900"/>
            <a:ext cx="224631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/>
              <a:t>Ion pumps</a:t>
            </a:r>
          </a:p>
          <a:p>
            <a:pPr lvl="1" eaLnBrk="1" hangingPunct="1"/>
            <a:r>
              <a:rPr lang="en-US"/>
              <a:t>~ 10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Cryopumps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NEG pumps</a:t>
            </a:r>
          </a:p>
          <a:p>
            <a:pPr lvl="1" eaLnBrk="1" hangingPunct="1"/>
            <a:r>
              <a:rPr lang="en-US"/>
              <a:t>~ 100</a:t>
            </a:r>
          </a:p>
        </p:txBody>
      </p:sp>
      <p:pic>
        <p:nvPicPr>
          <p:cNvPr id="25605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613" y="3703638"/>
            <a:ext cx="1724025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3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4692650"/>
            <a:ext cx="2019300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50800" y="3492129"/>
            <a:ext cx="4251325" cy="2636838"/>
            <a:chOff x="50800" y="3480523"/>
            <a:chExt cx="4251056" cy="2636649"/>
          </a:xfrm>
        </p:grpSpPr>
        <p:sp>
          <p:nvSpPr>
            <p:cNvPr id="25609" name="TextBox 33"/>
            <p:cNvSpPr txBox="1">
              <a:spLocks noChangeArrowheads="1"/>
            </p:cNvSpPr>
            <p:nvPr/>
          </p:nvSpPr>
          <p:spPr bwMode="auto">
            <a:xfrm>
              <a:off x="1445771" y="5778618"/>
              <a:ext cx="469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FF0000"/>
                  </a:solidFill>
                </a:rPr>
                <a:t>0.3</a:t>
              </a:r>
            </a:p>
          </p:txBody>
        </p:sp>
        <p:sp>
          <p:nvSpPr>
            <p:cNvPr id="25610" name="TextBox 34"/>
            <p:cNvSpPr txBox="1">
              <a:spLocks noChangeArrowheads="1"/>
            </p:cNvSpPr>
            <p:nvPr/>
          </p:nvSpPr>
          <p:spPr bwMode="auto">
            <a:xfrm>
              <a:off x="3888963" y="5778618"/>
              <a:ext cx="4128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FF0000"/>
                  </a:solidFill>
                </a:rPr>
                <a:t>15</a:t>
              </a:r>
            </a:p>
          </p:txBody>
        </p:sp>
        <p:sp>
          <p:nvSpPr>
            <p:cNvPr id="25611" name="TextBox 35"/>
            <p:cNvSpPr txBox="1">
              <a:spLocks noChangeArrowheads="1"/>
            </p:cNvSpPr>
            <p:nvPr/>
          </p:nvSpPr>
          <p:spPr bwMode="auto">
            <a:xfrm>
              <a:off x="266700" y="5164928"/>
              <a:ext cx="45837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FF0000"/>
                  </a:solidFill>
                </a:rPr>
                <a:t>3 s</a:t>
              </a:r>
            </a:p>
          </p:txBody>
        </p:sp>
        <p:sp>
          <p:nvSpPr>
            <p:cNvPr id="25612" name="TextBox 36"/>
            <p:cNvSpPr txBox="1">
              <a:spLocks noChangeArrowheads="1"/>
            </p:cNvSpPr>
            <p:nvPr/>
          </p:nvSpPr>
          <p:spPr bwMode="auto">
            <a:xfrm>
              <a:off x="50800" y="3958428"/>
              <a:ext cx="800520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FF0000"/>
                  </a:solidFill>
                </a:rPr>
                <a:t>15 min</a:t>
              </a:r>
            </a:p>
          </p:txBody>
        </p:sp>
        <p:grpSp>
          <p:nvGrpSpPr>
            <p:cNvPr id="25613" name="Group 29"/>
            <p:cNvGrpSpPr>
              <a:grpSpLocks/>
            </p:cNvGrpSpPr>
            <p:nvPr/>
          </p:nvGrpSpPr>
          <p:grpSpPr bwMode="auto">
            <a:xfrm>
              <a:off x="862557" y="3480523"/>
              <a:ext cx="3224820" cy="2249533"/>
              <a:chOff x="965200" y="3272547"/>
              <a:chExt cx="3224820" cy="2249533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1917340" y="3272547"/>
                <a:ext cx="1318934" cy="366329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101600">
                  <a:srgbClr val="FFFF00">
                    <a:alpha val="75000"/>
                  </a:srgbClr>
                </a:glow>
                <a:outerShdw blurRad="63500"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25617" name="Rectangle 9"/>
              <p:cNvSpPr>
                <a:spLocks noChangeArrowheads="1"/>
              </p:cNvSpPr>
              <p:nvPr/>
            </p:nvSpPr>
            <p:spPr bwMode="auto">
              <a:xfrm>
                <a:off x="1770791" y="5153040"/>
                <a:ext cx="2418046" cy="219798"/>
              </a:xfrm>
              <a:prstGeom prst="rect">
                <a:avLst/>
              </a:prstGeom>
              <a:solidFill>
                <a:srgbClr val="FFFF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5618" name="Rectangle 10"/>
              <p:cNvSpPr>
                <a:spLocks noChangeArrowheads="1"/>
              </p:cNvSpPr>
              <p:nvPr/>
            </p:nvSpPr>
            <p:spPr bwMode="auto">
              <a:xfrm>
                <a:off x="1080539" y="3919729"/>
                <a:ext cx="3108298" cy="1233311"/>
              </a:xfrm>
              <a:prstGeom prst="rect">
                <a:avLst/>
              </a:prstGeom>
              <a:solidFill>
                <a:srgbClr val="FFFF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/>
              </a:p>
            </p:txBody>
          </p:sp>
          <p:cxnSp>
            <p:nvCxnSpPr>
              <p:cNvPr id="13" name="Straight Connector 12"/>
              <p:cNvCxnSpPr/>
              <p:nvPr/>
            </p:nvCxnSpPr>
            <p:spPr bwMode="auto">
              <a:xfrm>
                <a:off x="965200" y="3922706"/>
                <a:ext cx="11533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101600">
                  <a:srgbClr val="FFFF00">
                    <a:alpha val="75000"/>
                  </a:srgbClr>
                </a:glow>
                <a:outerShdw blurRad="63500"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965200" y="5178803"/>
                <a:ext cx="11533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101600">
                  <a:srgbClr val="FFFF00">
                    <a:alpha val="75000"/>
                  </a:srgbClr>
                </a:glow>
                <a:outerShdw blurRad="63500"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27" name="Straight Connector 26"/>
              <p:cNvCxnSpPr/>
              <p:nvPr/>
            </p:nvCxnSpPr>
            <p:spPr bwMode="auto">
              <a:xfrm>
                <a:off x="1794720" y="5369680"/>
                <a:ext cx="0" cy="137921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101600">
                  <a:srgbClr val="FFFF00">
                    <a:alpha val="75000"/>
                  </a:srgbClr>
                </a:glow>
                <a:outerShdw blurRad="63500"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cxnSp>
            <p:nvCxnSpPr>
              <p:cNvPr id="29" name="Straight Connector 28"/>
              <p:cNvCxnSpPr/>
              <p:nvPr/>
            </p:nvCxnSpPr>
            <p:spPr bwMode="auto">
              <a:xfrm>
                <a:off x="4190020" y="5384159"/>
                <a:ext cx="0" cy="137921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101600">
                  <a:srgbClr val="FFFF00">
                    <a:alpha val="75000"/>
                  </a:srgbClr>
                </a:glow>
                <a:outerShdw blurRad="63500"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</p:grpSp>
      <p:sp>
        <p:nvSpPr>
          <p:cNvPr id="39" name="Footer Placeholder 3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F. Herfurth "CRYRING@ESR"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55290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Electron Cooling ESR - CRYRING</a:t>
            </a:r>
            <a:endParaRPr lang="en-US" dirty="0"/>
          </a:p>
        </p:txBody>
      </p:sp>
      <p:pic>
        <p:nvPicPr>
          <p:cNvPr id="2050" name="Picture 2487" descr="ecollision-tempplo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35063" y="385762"/>
            <a:ext cx="3873500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675" y="2176463"/>
            <a:ext cx="36449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F. Herfurth "CRYRING@ESR"</a:t>
            </a:r>
            <a:endParaRPr lang="de-DE"/>
          </a:p>
        </p:txBody>
      </p:sp>
      <p:graphicFrame>
        <p:nvGraphicFramePr>
          <p:cNvPr id="7" name="Object 2492"/>
          <p:cNvGraphicFramePr>
            <a:graphicFrameLocks noChangeAspect="1"/>
          </p:cNvGraphicFramePr>
          <p:nvPr/>
        </p:nvGraphicFramePr>
        <p:xfrm>
          <a:off x="2798763" y="2841625"/>
          <a:ext cx="5507037" cy="344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Acrobat Document" r:id="rId5" imgW="8712200" imgH="5435600" progId="AcroExch.Document.7">
                  <p:embed/>
                </p:oleObj>
              </mc:Choice>
              <mc:Fallback>
                <p:oleObj name="Acrobat Document" r:id="rId5" imgW="8712200" imgH="54356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8763" y="2841625"/>
                        <a:ext cx="5507037" cy="344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5425" y="5892800"/>
            <a:ext cx="2100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C. </a:t>
            </a:r>
            <a:r>
              <a:rPr lang="en-US" sz="1400" i="1" dirty="0" err="1" smtClean="0"/>
              <a:t>Brandau</a:t>
            </a:r>
            <a:r>
              <a:rPr lang="en-US" sz="1400" i="1" dirty="0" smtClean="0"/>
              <a:t> priv. comm.</a:t>
            </a:r>
          </a:p>
        </p:txBody>
      </p:sp>
    </p:spTree>
    <p:extLst>
      <p:ext uri="{BB962C8B-B14F-4D97-AF65-F5344CB8AC3E}">
        <p14:creationId xmlns:p14="http://schemas.microsoft.com/office/powerpoint/2010/main" val="2711242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RYRING_alles-small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11" y="1507950"/>
            <a:ext cx="7631534" cy="4810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387" name="Picture 3" descr="imag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7207" y="6324451"/>
            <a:ext cx="915293" cy="29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8610451" y="6552158"/>
            <a:ext cx="533549" cy="0"/>
          </a:xfrm>
          <a:prstGeom prst="line">
            <a:avLst/>
          </a:prstGeom>
          <a:noFill/>
          <a:ln w="13546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16390" name="Picture 6" descr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92" name="AutoShape 8"/>
          <p:cNvSpPr>
            <a:spLocks/>
          </p:cNvSpPr>
          <p:nvPr/>
        </p:nvSpPr>
        <p:spPr bwMode="auto">
          <a:xfrm>
            <a:off x="4914735" y="5936194"/>
            <a:ext cx="1074853" cy="5098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b="1" dirty="0" smtClean="0"/>
              <a:t>Electron cooler</a:t>
            </a:r>
            <a:endParaRPr lang="en-US" dirty="0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5989588" y="4396703"/>
            <a:ext cx="151805" cy="811485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 flipV="1">
            <a:off x="6192738" y="5409107"/>
            <a:ext cx="151805" cy="50676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6899300" y="4267223"/>
            <a:ext cx="418579" cy="24445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 flipV="1">
            <a:off x="7553400" y="4636688"/>
            <a:ext cx="613916" cy="63624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649885" y="1704403"/>
            <a:ext cx="292447" cy="292447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H="1" flipV="1">
            <a:off x="2984748" y="2135260"/>
            <a:ext cx="169664" cy="540246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1226716" y="2405383"/>
            <a:ext cx="256729" cy="256729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 flipV="1">
            <a:off x="1822773" y="2942280"/>
            <a:ext cx="356071" cy="356072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01" name="AutoShape 17"/>
          <p:cNvSpPr>
            <a:spLocks/>
          </p:cNvSpPr>
          <p:nvPr/>
        </p:nvSpPr>
        <p:spPr bwMode="auto">
          <a:xfrm>
            <a:off x="5084341" y="4094210"/>
            <a:ext cx="1763613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CC00FF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>
                <a:solidFill>
                  <a:srgbClr val="CC00FF"/>
                </a:solidFill>
              </a:rPr>
              <a:t>Particle detectors</a:t>
            </a:r>
            <a:endParaRPr lang="en-US" dirty="0">
              <a:solidFill>
                <a:srgbClr val="CC00FF"/>
              </a:solidFill>
            </a:endParaRPr>
          </a:p>
        </p:txBody>
      </p:sp>
      <p:sp>
        <p:nvSpPr>
          <p:cNvPr id="16402" name="AutoShape 18"/>
          <p:cNvSpPr>
            <a:spLocks/>
          </p:cNvSpPr>
          <p:nvPr/>
        </p:nvSpPr>
        <p:spPr bwMode="auto">
          <a:xfrm>
            <a:off x="7657207" y="4940298"/>
            <a:ext cx="1025798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 smtClean="0"/>
              <a:t>0° </a:t>
            </a:r>
            <a:r>
              <a:rPr lang="en-US" sz="1700" dirty="0"/>
              <a:t>port</a:t>
            </a:r>
            <a:endParaRPr lang="en-US" dirty="0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 flipH="1">
            <a:off x="6153672" y="5166889"/>
            <a:ext cx="1483444" cy="184174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2793876" y="5599979"/>
            <a:ext cx="1223367" cy="218777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05" name="AutoShape 21"/>
          <p:cNvSpPr>
            <a:spLocks/>
          </p:cNvSpPr>
          <p:nvPr/>
        </p:nvSpPr>
        <p:spPr bwMode="auto">
          <a:xfrm>
            <a:off x="1499072" y="5700438"/>
            <a:ext cx="1263551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 smtClean="0"/>
              <a:t>180° </a:t>
            </a:r>
            <a:r>
              <a:rPr lang="en-US" sz="1700" dirty="0"/>
              <a:t>port</a:t>
            </a:r>
            <a:endParaRPr lang="en-US" dirty="0"/>
          </a:p>
        </p:txBody>
      </p:sp>
      <p:sp>
        <p:nvSpPr>
          <p:cNvPr id="16406" name="AutoShape 22"/>
          <p:cNvSpPr>
            <a:spLocks/>
          </p:cNvSpPr>
          <p:nvPr/>
        </p:nvSpPr>
        <p:spPr bwMode="auto">
          <a:xfrm>
            <a:off x="3896693" y="2406613"/>
            <a:ext cx="1187648" cy="848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b="1" dirty="0"/>
              <a:t>Gas jet,</a:t>
            </a:r>
          </a:p>
          <a:p>
            <a:r>
              <a:rPr lang="en-US" sz="1700" b="1" dirty="0" err="1"/>
              <a:t>MOTReMi</a:t>
            </a:r>
            <a:r>
              <a:rPr lang="en-US" sz="1700" b="1" dirty="0"/>
              <a:t>,</a:t>
            </a:r>
          </a:p>
          <a:p>
            <a:r>
              <a:rPr lang="en-US" sz="1700" b="1" dirty="0" smtClean="0"/>
              <a:t>EXL .</a:t>
            </a:r>
            <a:r>
              <a:rPr lang="en-US" sz="1700" b="1" dirty="0"/>
              <a:t>..</a:t>
            </a:r>
            <a:endParaRPr lang="en-US" dirty="0"/>
          </a:p>
        </p:txBody>
      </p:sp>
      <p:sp>
        <p:nvSpPr>
          <p:cNvPr id="16407" name="AutoShape 23"/>
          <p:cNvSpPr>
            <a:spLocks/>
          </p:cNvSpPr>
          <p:nvPr/>
        </p:nvSpPr>
        <p:spPr bwMode="auto">
          <a:xfrm>
            <a:off x="7327925" y="5222700"/>
            <a:ext cx="1684362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/>
              <a:t>Microcalorimeter</a:t>
            </a:r>
            <a:endParaRPr lang="en-US"/>
          </a:p>
        </p:txBody>
      </p:sp>
      <p:sp>
        <p:nvSpPr>
          <p:cNvPr id="16408" name="AutoShape 24"/>
          <p:cNvSpPr>
            <a:spLocks/>
          </p:cNvSpPr>
          <p:nvPr/>
        </p:nvSpPr>
        <p:spPr bwMode="auto">
          <a:xfrm>
            <a:off x="1300386" y="5925913"/>
            <a:ext cx="1684362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/>
              <a:t>Microcalorimeter</a:t>
            </a:r>
            <a:endParaRPr lang="en-US"/>
          </a:p>
        </p:txBody>
      </p:sp>
      <p:sp>
        <p:nvSpPr>
          <p:cNvPr id="16412" name="Freeform 28"/>
          <p:cNvSpPr>
            <a:spLocks/>
          </p:cNvSpPr>
          <p:nvPr/>
        </p:nvSpPr>
        <p:spPr bwMode="auto">
          <a:xfrm>
            <a:off x="2242468" y="3232495"/>
            <a:ext cx="988963" cy="1424285"/>
          </a:xfrm>
          <a:custGeom>
            <a:avLst/>
            <a:gdLst>
              <a:gd name="T0" fmla="*/ 522 w 886"/>
              <a:gd name="T1" fmla="*/ 0 h 1276"/>
              <a:gd name="T2" fmla="*/ 120 w 886"/>
              <a:gd name="T3" fmla="*/ 291 h 1276"/>
              <a:gd name="T4" fmla="*/ 26 w 886"/>
              <a:gd name="T5" fmla="*/ 671 h 1276"/>
              <a:gd name="T6" fmla="*/ 274 w 886"/>
              <a:gd name="T7" fmla="*/ 999 h 1276"/>
              <a:gd name="T8" fmla="*/ 886 w 886"/>
              <a:gd name="T9" fmla="*/ 1276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1276">
                <a:moveTo>
                  <a:pt x="522" y="0"/>
                </a:moveTo>
                <a:cubicBezTo>
                  <a:pt x="455" y="47"/>
                  <a:pt x="203" y="179"/>
                  <a:pt x="120" y="291"/>
                </a:cubicBezTo>
                <a:cubicBezTo>
                  <a:pt x="37" y="403"/>
                  <a:pt x="0" y="553"/>
                  <a:pt x="26" y="671"/>
                </a:cubicBezTo>
                <a:cubicBezTo>
                  <a:pt x="52" y="789"/>
                  <a:pt x="131" y="898"/>
                  <a:pt x="274" y="999"/>
                </a:cubicBezTo>
                <a:cubicBezTo>
                  <a:pt x="417" y="1100"/>
                  <a:pt x="759" y="1218"/>
                  <a:pt x="886" y="1276"/>
                </a:cubicBezTo>
              </a:path>
            </a:pathLst>
          </a:custGeom>
          <a:noFill/>
          <a:ln w="38100" cap="flat" cmpd="sng">
            <a:solidFill>
              <a:schemeClr val="tx2"/>
            </a:solidFill>
            <a:prstDash val="solid"/>
            <a:miter lim="0"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95CC4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217662" y="4244898"/>
            <a:ext cx="759023" cy="253380"/>
          </a:xfrm>
          <a:prstGeom prst="line">
            <a:avLst/>
          </a:prstGeom>
          <a:noFill/>
          <a:ln w="38100">
            <a:solidFill>
              <a:schemeClr val="tx1"/>
            </a:solidFill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 flipV="1">
            <a:off x="8319120" y="3434530"/>
            <a:ext cx="607219" cy="455414"/>
          </a:xfrm>
          <a:prstGeom prst="line">
            <a:avLst/>
          </a:prstGeom>
          <a:noFill/>
          <a:ln w="38100">
            <a:solidFill>
              <a:schemeClr val="tx1"/>
            </a:solidFill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/>
          </a:p>
        </p:txBody>
      </p:sp>
      <p:sp>
        <p:nvSpPr>
          <p:cNvPr id="16417" name="Text Box 33"/>
          <p:cNvSpPr txBox="1">
            <a:spLocks/>
          </p:cNvSpPr>
          <p:nvPr/>
        </p:nvSpPr>
        <p:spPr bwMode="auto">
          <a:xfrm rot="1046831">
            <a:off x="-230436" y="3784481"/>
            <a:ext cx="896196" cy="33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95CC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5717" tIns="35717" rIns="35717" bIns="35717">
            <a:spAutoFit/>
          </a:bodyPr>
          <a:lstStyle>
            <a:lvl1pPr marL="34290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r>
              <a:rPr lang="en-US" sz="1700" dirty="0"/>
              <a:t>Injection</a:t>
            </a:r>
          </a:p>
        </p:txBody>
      </p:sp>
      <p:sp>
        <p:nvSpPr>
          <p:cNvPr id="16418" name="Text Box 34"/>
          <p:cNvSpPr txBox="1">
            <a:spLocks/>
          </p:cNvSpPr>
          <p:nvPr/>
        </p:nvSpPr>
        <p:spPr bwMode="auto">
          <a:xfrm rot="-2231615">
            <a:off x="7990413" y="3381512"/>
            <a:ext cx="1041390" cy="33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95CC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5717" tIns="35717" rIns="35717" bIns="35717">
            <a:spAutoFit/>
          </a:bodyPr>
          <a:lstStyle>
            <a:lvl1pPr marL="34290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r>
              <a:rPr lang="en-US" sz="1700"/>
              <a:t>Extraction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Herfurth "CRYRING@ESR"</a:t>
            </a:r>
            <a:endParaRPr lang="de-DE"/>
          </a:p>
        </p:txBody>
      </p:sp>
      <p:sp>
        <p:nvSpPr>
          <p:cNvPr id="30" name="AutoShape 17"/>
          <p:cNvSpPr>
            <a:spLocks/>
          </p:cNvSpPr>
          <p:nvPr/>
        </p:nvSpPr>
        <p:spPr bwMode="auto">
          <a:xfrm>
            <a:off x="617265" y="1730049"/>
            <a:ext cx="1763613" cy="330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CC00FF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>
                <a:solidFill>
                  <a:srgbClr val="CC00FF"/>
                </a:solidFill>
              </a:rPr>
              <a:t>Particle detectors</a:t>
            </a:r>
            <a:endParaRPr lang="en-US" dirty="0">
              <a:solidFill>
                <a:srgbClr val="CC00FF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5608639" y="75623"/>
            <a:ext cx="3535362" cy="187235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Max. rigidity 1.44 Tm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15 MeV/u U</a:t>
            </a:r>
            <a:r>
              <a:rPr lang="en-US" sz="1800" baseline="30000" dirty="0" smtClean="0"/>
              <a:t>92+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96 MeV/u protons</a:t>
            </a:r>
            <a:endParaRPr lang="en-US" dirty="0" smtClean="0"/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Min. rigidity ~ 0.054 Tm</a:t>
            </a:r>
          </a:p>
          <a:p>
            <a:pPr marL="1085850" lvl="1" indent="-342900">
              <a:buFont typeface="Courier New"/>
              <a:buChar char="o"/>
              <a:defRPr/>
            </a:pPr>
            <a:r>
              <a:rPr lang="en-US" sz="1800" dirty="0" smtClean="0"/>
              <a:t>150 </a:t>
            </a:r>
            <a:r>
              <a:rPr lang="en-US" sz="1800" dirty="0" err="1" smtClean="0"/>
              <a:t>keV</a:t>
            </a:r>
            <a:r>
              <a:rPr lang="en-US" sz="1800" dirty="0" smtClean="0"/>
              <a:t>/u protons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6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Experiment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7638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SI-Zukunft-neu">
  <a:themeElements>
    <a:clrScheme name="GSI-Zukunft-ne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-neu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GSI-Zukunft-ne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-ne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-ne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-ne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-ne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-ne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-ne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GSI-Zukunft-neu</Template>
  <TotalTime>10036</TotalTime>
  <Words>982</Words>
  <Application>Microsoft Macintosh PowerPoint</Application>
  <PresentationFormat>On-screen Show (4:3)</PresentationFormat>
  <Paragraphs>230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GSI-Zukunft-neu</vt:lpstr>
      <vt:lpstr>Acrobat Document</vt:lpstr>
      <vt:lpstr>CRYRING @ ESR Slow highly charged ions and antiprotons</vt:lpstr>
      <vt:lpstr>WHY?</vt:lpstr>
      <vt:lpstr>SPARC and FLAIR</vt:lpstr>
      <vt:lpstr>FAIR – SPARC and FLAIR</vt:lpstr>
      <vt:lpstr>GSI</vt:lpstr>
      <vt:lpstr>CRYRING in Stockholm (MSL)</vt:lpstr>
      <vt:lpstr>Vacuum &amp; Beam Life Time</vt:lpstr>
      <vt:lpstr>Electron Cooling ESR - CRYRING</vt:lpstr>
      <vt:lpstr>Experiment Equipment</vt:lpstr>
      <vt:lpstr>CRYRING @ ESR</vt:lpstr>
      <vt:lpstr>ESR – From 400 to 4 MeV/u</vt:lpstr>
      <vt:lpstr>Extraction towards CRYRING</vt:lpstr>
      <vt:lpstr>Modification of ESR for CRYRING</vt:lpstr>
      <vt:lpstr>CRYRING modifications toward FAIR/GSI</vt:lpstr>
      <vt:lpstr>New Injection Septum</vt:lpstr>
      <vt:lpstr>Component Preparation/Repair</vt:lpstr>
      <vt:lpstr>CRYRING @ ESR in “Cave B”</vt:lpstr>
      <vt:lpstr>Dipoles installed</vt:lpstr>
      <vt:lpstr>Local Injector being setup</vt:lpstr>
      <vt:lpstr>Timeline</vt:lpstr>
      <vt:lpstr>Slow, Heavy, Highly Charged Ions @ GSI/FAIR</vt:lpstr>
      <vt:lpstr>Slow Antiprotons @ GSI/FAIR</vt:lpstr>
    </vt:vector>
  </TitlesOfParts>
  <Company>GSI Darmstadt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HITRAP</dc:title>
  <dc:subject>Mazurian Lates Conference 2009</dc:subject>
  <dc:creator>Frank Herfurth</dc:creator>
  <cp:lastModifiedBy>Frank Herfurth</cp:lastModifiedBy>
  <cp:revision>567</cp:revision>
  <cp:lastPrinted>2002-09-19T14:00:30Z</cp:lastPrinted>
  <dcterms:created xsi:type="dcterms:W3CDTF">2009-02-23T08:57:05Z</dcterms:created>
  <dcterms:modified xsi:type="dcterms:W3CDTF">2014-12-14T22:38:19Z</dcterms:modified>
</cp:coreProperties>
</file>