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989" r:id="rId4"/>
  </p:sldMasterIdLst>
  <p:notesMasterIdLst>
    <p:notesMasterId r:id="rId28"/>
  </p:notesMasterIdLst>
  <p:handoutMasterIdLst>
    <p:handoutMasterId r:id="rId29"/>
  </p:handoutMasterIdLst>
  <p:sldIdLst>
    <p:sldId id="799" r:id="rId5"/>
    <p:sldId id="513" r:id="rId6"/>
    <p:sldId id="684" r:id="rId7"/>
    <p:sldId id="665" r:id="rId8"/>
    <p:sldId id="685" r:id="rId9"/>
    <p:sldId id="802" r:id="rId10"/>
    <p:sldId id="828" r:id="rId11"/>
    <p:sldId id="855" r:id="rId12"/>
    <p:sldId id="876" r:id="rId13"/>
    <p:sldId id="833" r:id="rId14"/>
    <p:sldId id="677" r:id="rId15"/>
    <p:sldId id="826" r:id="rId16"/>
    <p:sldId id="841" r:id="rId17"/>
    <p:sldId id="837" r:id="rId18"/>
    <p:sldId id="882" r:id="rId19"/>
    <p:sldId id="874" r:id="rId20"/>
    <p:sldId id="885" r:id="rId21"/>
    <p:sldId id="650" r:id="rId22"/>
    <p:sldId id="879" r:id="rId23"/>
    <p:sldId id="844" r:id="rId24"/>
    <p:sldId id="824" r:id="rId25"/>
    <p:sldId id="808" r:id="rId26"/>
    <p:sldId id="884" r:id="rId27"/>
  </p:sldIdLst>
  <p:sldSz cx="9144000" cy="6858000" type="screen4x3"/>
  <p:notesSz cx="6997700" cy="9271000"/>
  <p:defaultTextStyle>
    <a:defPPr>
      <a:defRPr lang="en-US"/>
    </a:defPPr>
    <a:lvl1pPr algn="l" defTabSz="456914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6914" algn="l" defTabSz="456914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3830" algn="l" defTabSz="456914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0742" algn="l" defTabSz="456914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7659" algn="l" defTabSz="456914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4575" algn="l" defTabSz="91383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1492" algn="l" defTabSz="91383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198404" algn="l" defTabSz="91383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5319" algn="l" defTabSz="91383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9">
          <p15:clr>
            <a:srgbClr val="A4A3A4"/>
          </p15:clr>
        </p15:guide>
        <p15:guide id="2" pos="22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omas Glasmacher" initials="T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64308"/>
    <a:srgbClr val="0F0C8F"/>
    <a:srgbClr val="FFAE1A"/>
    <a:srgbClr val="CC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1" autoAdjust="0"/>
    <p:restoredTop sz="94660"/>
  </p:normalViewPr>
  <p:slideViewPr>
    <p:cSldViewPr snapToGrid="0">
      <p:cViewPr varScale="1">
        <p:scale>
          <a:sx n="71" d="100"/>
          <a:sy n="71" d="100"/>
        </p:scale>
        <p:origin x="30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2916" y="-96"/>
      </p:cViewPr>
      <p:guideLst>
        <p:guide orient="horz" pos="2919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02888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3471"/>
          </a:xfrm>
          <a:prstGeom prst="rect">
            <a:avLst/>
          </a:prstGeom>
        </p:spPr>
        <p:txBody>
          <a:bodyPr vert="horz" wrap="square" lIns="92400" tIns="46200" rIns="92400" bIns="4620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3471"/>
          </a:xfrm>
          <a:prstGeom prst="rect">
            <a:avLst/>
          </a:prstGeom>
        </p:spPr>
        <p:txBody>
          <a:bodyPr vert="horz" wrap="square" lIns="92400" tIns="46200" rIns="92400" bIns="4620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12/15/2014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400" tIns="46200" rIns="92400" bIns="4620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3765"/>
            <a:ext cx="5598160" cy="4171233"/>
          </a:xfrm>
          <a:prstGeom prst="rect">
            <a:avLst/>
          </a:prstGeom>
        </p:spPr>
        <p:txBody>
          <a:bodyPr vert="horz" wrap="square" lIns="92400" tIns="46200" rIns="92400" bIns="4620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937"/>
            <a:ext cx="3032337" cy="463470"/>
          </a:xfrm>
          <a:prstGeom prst="rect">
            <a:avLst/>
          </a:prstGeom>
        </p:spPr>
        <p:txBody>
          <a:bodyPr vert="horz" wrap="square" lIns="92400" tIns="46200" rIns="92400" bIns="4620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05937"/>
            <a:ext cx="3032337" cy="463470"/>
          </a:xfrm>
          <a:prstGeom prst="rect">
            <a:avLst/>
          </a:prstGeom>
        </p:spPr>
        <p:txBody>
          <a:bodyPr vert="horz" wrap="square" lIns="92400" tIns="46200" rIns="92400" bIns="4620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75696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6914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487" indent="-285572" algn="l" defTabSz="456914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2286" indent="-228458" algn="l" defTabSz="456914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599203" indent="-228458" algn="l" defTabSz="456914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6118" indent="-228458" algn="l" defTabSz="456914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4575" algn="l" defTabSz="4569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492" algn="l" defTabSz="4569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404" algn="l" defTabSz="4569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319" algn="l" defTabSz="4569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388938"/>
            <a:ext cx="5157788" cy="3870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0089" y="4403725"/>
            <a:ext cx="5597525" cy="4171950"/>
          </a:xfrm>
          <a:prstGeom prst="rect">
            <a:avLst/>
          </a:prstGeom>
        </p:spPr>
        <p:txBody>
          <a:bodyPr lIns="91431" tIns="45716" rIns="91431" bIns="45716"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1219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5325"/>
            <a:ext cx="4635500" cy="3476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0089" y="4403725"/>
            <a:ext cx="5597525" cy="4171950"/>
          </a:xfrm>
          <a:prstGeom prst="rect">
            <a:avLst/>
          </a:prstGeom>
        </p:spPr>
        <p:txBody>
          <a:bodyPr lIns="91431" tIns="45716" rIns="91431" bIns="45716"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230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47738" y="395288"/>
            <a:ext cx="5238750" cy="3929062"/>
          </a:xfrm>
          <a:ln/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xfrm>
            <a:off x="712788" y="4473576"/>
            <a:ext cx="5707062" cy="42386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450" tIns="44726" rIns="89450" bIns="44726"/>
          <a:lstStyle/>
          <a:p>
            <a:endParaRPr lang="en-US" smtClean="0">
              <a:latin typeface="Helvetica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9279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5325"/>
            <a:ext cx="4635500" cy="3476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89732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2338" y="388938"/>
            <a:ext cx="5154612" cy="3867150"/>
          </a:xfrm>
          <a:ln/>
        </p:spPr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>
          <a:xfrm>
            <a:off x="700076" y="4404032"/>
            <a:ext cx="5597553" cy="4171030"/>
          </a:xfrm>
          <a:prstGeom prst="rect">
            <a:avLst/>
          </a:prstGeom>
          <a:noFill/>
          <a:ln/>
        </p:spPr>
        <p:txBody>
          <a:bodyPr lIns="87925" tIns="43963" rIns="87925" bIns="43963"/>
          <a:lstStyle/>
          <a:p>
            <a:pPr defTabSz="914312">
              <a:defRPr/>
            </a:pPr>
            <a:endParaRPr lang="en-US" dirty="0" smtClean="0">
              <a:ea typeface="ヒラギノ角ゴ Pro W3" pitchFamily="-10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434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1100" y="695325"/>
            <a:ext cx="4635500" cy="3476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946443C-166A-499E-BD02-F5F51F84EC11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753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47738" y="395288"/>
            <a:ext cx="5238750" cy="3929062"/>
          </a:xfrm>
          <a:ln/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xfrm>
            <a:off x="712788" y="4473576"/>
            <a:ext cx="5707062" cy="42386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450" tIns="44726" rIns="89450" bIns="44726"/>
          <a:lstStyle/>
          <a:p>
            <a:endParaRPr lang="en-US" smtClean="0">
              <a:latin typeface="Helvetica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7388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11263" y="706438"/>
            <a:ext cx="4710112" cy="35321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10680" y="4467788"/>
            <a:ext cx="5685436" cy="4231870"/>
          </a:xfrm>
          <a:prstGeom prst="rect">
            <a:avLst/>
          </a:prstGeom>
          <a:noFill/>
        </p:spPr>
        <p:txBody>
          <a:bodyPr lIns="92024" tIns="46012" rIns="92024" bIns="46012"/>
          <a:lstStyle/>
          <a:p>
            <a:endParaRPr lang="en-US" dirty="0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746015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47738" y="395288"/>
            <a:ext cx="5238750" cy="3929062"/>
          </a:xfrm>
          <a:ln/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xfrm>
            <a:off x="712788" y="4473576"/>
            <a:ext cx="5707062" cy="42386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450" tIns="44726" rIns="89450" bIns="44726"/>
          <a:lstStyle/>
          <a:p>
            <a:endParaRPr lang="en-US" smtClean="0">
              <a:latin typeface="Helvetica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621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0600" y="403225"/>
            <a:ext cx="5335588" cy="4003675"/>
          </a:xfrm>
          <a:ln/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xfrm>
            <a:off x="731032" y="4560288"/>
            <a:ext cx="5853136" cy="43207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19" tIns="45711" rIns="91419" bIns="45711"/>
          <a:lstStyle/>
          <a:p>
            <a:endParaRPr lang="en-US" smtClean="0">
              <a:latin typeface="Helvetica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0130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82688" y="695325"/>
            <a:ext cx="4635500" cy="3476625"/>
          </a:xfrm>
          <a:ln/>
        </p:spPr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948" tIns="46475" rIns="92948" bIns="46475"/>
          <a:lstStyle/>
          <a:p>
            <a:r>
              <a:rPr lang="en-US" dirty="0" smtClean="0">
                <a:ea typeface="ヒラギノ角ゴ Pro W3" charset="-128"/>
              </a:rPr>
              <a:t>Now</a:t>
            </a:r>
            <a:r>
              <a:rPr lang="en-US" baseline="0" dirty="0" smtClean="0">
                <a:ea typeface="ヒラギノ角ゴ Pro W3" charset="-128"/>
              </a:rPr>
              <a:t> let me talk about areas which are of major importance for FRIB but which are realized as contributions to FRIB. </a:t>
            </a:r>
          </a:p>
          <a:p>
            <a:r>
              <a:rPr lang="en-US" dirty="0" smtClean="0">
                <a:ea typeface="ヒラギノ角ゴ Pro W3" charset="-128"/>
              </a:rPr>
              <a:t>Stopped beams are one of </a:t>
            </a:r>
            <a:r>
              <a:rPr lang="en-US" baseline="0" dirty="0" smtClean="0">
                <a:ea typeface="ヒラギノ角ゴ Pro W3" charset="-128"/>
              </a:rPr>
              <a:t>the pillars of FRIB but also one of the high priorities at the NSCL. Therefore we are in a very good shape and what you see here will be in place and tested well before FRIB comes into operation. </a:t>
            </a:r>
          </a:p>
          <a:p>
            <a:endParaRPr lang="en-US" baseline="0" dirty="0" smtClean="0">
              <a:ea typeface="ヒラギノ角ゴ Pro W3" charset="-128"/>
            </a:endParaRPr>
          </a:p>
          <a:p>
            <a:r>
              <a:rPr lang="en-US" baseline="0" dirty="0" smtClean="0">
                <a:ea typeface="ヒラギノ角ゴ Pro W3" charset="-128"/>
              </a:rPr>
              <a:t>It includes ….</a:t>
            </a:r>
          </a:p>
          <a:p>
            <a:r>
              <a:rPr lang="en-US" baseline="0" dirty="0" smtClean="0">
                <a:ea typeface="ヒラギノ角ゴ Pro W3" charset="-128"/>
              </a:rPr>
              <a:t>As an intermediate phase we will have 2 linear gas stoppers --- </a:t>
            </a:r>
            <a:r>
              <a:rPr lang="en-US" baseline="0" dirty="0" err="1" smtClean="0">
                <a:ea typeface="ヒラギノ角ゴ Pro W3" charset="-128"/>
              </a:rPr>
              <a:t>downselect</a:t>
            </a:r>
            <a:r>
              <a:rPr lang="en-US" baseline="0" dirty="0" smtClean="0">
                <a:ea typeface="ヒラギノ角ゴ Pro W3" charset="-128"/>
              </a:rPr>
              <a:t> </a:t>
            </a:r>
            <a:endParaRPr lang="en-US" dirty="0" smtClean="0"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8827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pt_bkg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48"/>
          <a:stretch>
            <a:fillRect/>
          </a:stretch>
        </p:blipFill>
        <p:spPr bwMode="auto">
          <a:xfrm>
            <a:off x="71069" y="0"/>
            <a:ext cx="9001881" cy="66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24" y="1238250"/>
            <a:ext cx="7489976" cy="4539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392" tIns="43196" rIns="86392" bIns="43196">
            <a:spAutoFit/>
          </a:bodyPr>
          <a:lstStyle/>
          <a:p>
            <a:pPr defTabSz="456710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4071938"/>
            <a:ext cx="6096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1965" indent="0" algn="ctr">
              <a:buNone/>
              <a:defRPr/>
            </a:lvl2pPr>
            <a:lvl3pPr marL="863930" indent="0" algn="ctr">
              <a:buNone/>
              <a:defRPr/>
            </a:lvl3pPr>
            <a:lvl4pPr marL="1295893" indent="0" algn="ctr">
              <a:buNone/>
              <a:defRPr/>
            </a:lvl4pPr>
            <a:lvl5pPr marL="1727860" indent="0" algn="ctr">
              <a:buNone/>
              <a:defRPr/>
            </a:lvl5pPr>
            <a:lvl6pPr marL="2159825" indent="0" algn="ctr">
              <a:buNone/>
              <a:defRPr/>
            </a:lvl6pPr>
            <a:lvl7pPr marL="2591788" indent="0" algn="ctr">
              <a:buNone/>
              <a:defRPr/>
            </a:lvl7pPr>
            <a:lvl8pPr marL="3023753" indent="0" algn="ctr">
              <a:buNone/>
              <a:defRPr/>
            </a:lvl8pPr>
            <a:lvl9pPr marL="345571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3143254"/>
            <a:ext cx="9001124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26" tIns="22411" rIns="56026" bIns="22411"/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387155"/>
            <a:ext cx="9144000" cy="364273"/>
          </a:xfrm>
          <a:prstGeom prst="rect">
            <a:avLst/>
          </a:prstGeom>
          <a:noFill/>
        </p:spPr>
        <p:txBody>
          <a:bodyPr wrap="square" lIns="86432" tIns="43215" rIns="86432" bIns="43215" rtlCol="0">
            <a:spAutoFit/>
          </a:bodyPr>
          <a:lstStyle/>
          <a:p>
            <a:pPr algn="ctr"/>
            <a:r>
              <a:rPr lang="en-US" sz="900" kern="120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 Office of Science under Cooperative Agreement DE-SC0000661.</a:t>
            </a:r>
          </a:p>
          <a:p>
            <a:pPr algn="ctr"/>
            <a:r>
              <a:rPr lang="en-US" sz="900" kern="120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Michigan State University designs and establishes FRIB as a DOE Office of Science National User Facility in support of the mission of the Office of Nuclear Physics.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115050" y="6630988"/>
            <a:ext cx="2895600" cy="1523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20299" eaLnBrk="0" hangingPunct="0">
              <a:lnSpc>
                <a:spcPct val="90000"/>
              </a:lnSpc>
              <a:defRPr/>
            </a:pPr>
            <a:r>
              <a:rPr lang="en-US" sz="1100" dirty="0">
                <a:solidFill>
                  <a:srgbClr val="064308"/>
                </a:solidFill>
                <a:latin typeface="Helvetica" pitchFamily="34" charset="0"/>
                <a:ea typeface="ヒラギノ角ゴ Pro W3" pitchFamily="-65" charset="-128"/>
                <a:cs typeface="Arial" pitchFamily="34" charset="0"/>
              </a:rPr>
              <a:t> Slid </a:t>
            </a:r>
            <a:fld id="{6BAE640F-934E-4B77-BC6A-FFA2DA143ACA}" type="slidenum">
              <a:rPr lang="en-US" sz="1100">
                <a:solidFill>
                  <a:srgbClr val="064308"/>
                </a:solidFill>
                <a:latin typeface="Helvetica" pitchFamily="34" charset="0"/>
                <a:ea typeface="ヒラギノ角ゴ Pro W3" pitchFamily="-65" charset="-128"/>
                <a:cs typeface="Arial" pitchFamily="34" charset="0"/>
              </a:rPr>
              <a:pPr algn="r" defTabSz="820299" eaLnBrk="0" hangingPunct="0">
                <a:lnSpc>
                  <a:spcPct val="90000"/>
                </a:lnSpc>
                <a:defRPr/>
              </a:pPr>
              <a:t>‹#›</a:t>
            </a:fld>
            <a:endParaRPr lang="en-US" sz="1100" dirty="0">
              <a:solidFill>
                <a:srgbClr val="064308"/>
              </a:solidFill>
              <a:latin typeface="Helvetica" pitchFamily="34" charset="0"/>
              <a:ea typeface="ヒラギノ角ゴ Pro W3" pitchFamily="-65" charset="-128"/>
              <a:cs typeface="Arial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931" y="1320803"/>
            <a:ext cx="7864475" cy="4810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91" tIns="45695" rIns="91391" bIns="45695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 sz="2800" dirty="0">
              <a:solidFill>
                <a:srgbClr val="B81414"/>
              </a:solidFill>
              <a:latin typeface="Helvetica" pitchFamily="34" charset="0"/>
              <a:ea typeface="ヒラギノ角ゴ Pro W3" pitchFamily="-65" charset="-128"/>
              <a:cs typeface="Arial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4800" y="3009904"/>
            <a:ext cx="9144000" cy="3692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91" tIns="45695" rIns="91391" bIns="45695">
            <a:sp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ヒラギノ角ゴ Pro W3" pitchFamily="-65" charset="-128"/>
              <a:cs typeface="Arial" pitchFamily="34" charset="0"/>
            </a:endParaRPr>
          </a:p>
        </p:txBody>
      </p:sp>
      <p:pic>
        <p:nvPicPr>
          <p:cNvPr id="7" name="Picture 6" descr="FRIB_pptbkgB4.pn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88" y="-9525"/>
            <a:ext cx="91424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032"/>
          <p:cNvSpPr txBox="1">
            <a:spLocks noChangeArrowheads="1"/>
          </p:cNvSpPr>
          <p:nvPr userDrawn="1"/>
        </p:nvSpPr>
        <p:spPr bwMode="auto">
          <a:xfrm>
            <a:off x="6175519" y="6562732"/>
            <a:ext cx="2739887" cy="1384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820299" eaLnBrk="0" hangingPunct="0">
              <a:lnSpc>
                <a:spcPct val="90000"/>
              </a:lnSpc>
              <a:defRPr/>
            </a:pPr>
            <a:r>
              <a:rPr lang="en-US" sz="1000" dirty="0" smtClean="0">
                <a:solidFill>
                  <a:srgbClr val="064308"/>
                </a:solidFill>
                <a:latin typeface="Arial" pitchFamily="34" charset="0"/>
                <a:ea typeface="ヒラギノ角ゴ Pro W3" pitchFamily="-65" charset="-128"/>
                <a:cs typeface="+mn-cs"/>
              </a:rPr>
              <a:t>Georg Bollen, EXON2009, </a:t>
            </a:r>
            <a:r>
              <a:rPr lang="en-US" sz="1000" dirty="0">
                <a:solidFill>
                  <a:srgbClr val="064308"/>
                </a:solidFill>
                <a:latin typeface="Arial" pitchFamily="34" charset="0"/>
                <a:ea typeface="ヒラギノ角ゴ Pro W3" pitchFamily="-65" charset="-128"/>
                <a:cs typeface="+mn-cs"/>
              </a:rPr>
              <a:t>Slide </a:t>
            </a:r>
            <a:fld id="{71CDA2D0-3B43-4711-965D-6B15EC3901A5}" type="slidenum">
              <a:rPr lang="en-US" sz="1000">
                <a:solidFill>
                  <a:srgbClr val="064308"/>
                </a:solidFill>
                <a:latin typeface="Arial" pitchFamily="34" charset="0"/>
                <a:ea typeface="ヒラギノ角ゴ Pro W3" pitchFamily="-65" charset="-128"/>
                <a:cs typeface="+mn-cs"/>
              </a:rPr>
              <a:pPr algn="r" defTabSz="820299" eaLnBrk="0" hangingPunct="0">
                <a:lnSpc>
                  <a:spcPct val="90000"/>
                </a:lnSpc>
                <a:defRPr/>
              </a:pPr>
              <a:t>‹#›</a:t>
            </a:fld>
            <a:endParaRPr lang="en-US" sz="1000" dirty="0">
              <a:solidFill>
                <a:srgbClr val="064308"/>
              </a:solidFill>
              <a:latin typeface="Arial" pitchFamily="34" charset="0"/>
              <a:ea typeface="ヒラギノ角ゴ Pro W3" pitchFamily="-65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8"/>
          <p:cNvSpPr>
            <a:spLocks noChangeArrowheads="1"/>
          </p:cNvSpPr>
          <p:nvPr userDrawn="1"/>
        </p:nvSpPr>
        <p:spPr bwMode="auto">
          <a:xfrm>
            <a:off x="91440" y="5867400"/>
            <a:ext cx="9052560" cy="685800"/>
          </a:xfrm>
          <a:prstGeom prst="rect">
            <a:avLst/>
          </a:prstGeom>
          <a:solidFill>
            <a:srgbClr val="DDDDDD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921" tIns="45464" rIns="90921" bIns="45464" anchor="ctr"/>
          <a:lstStyle/>
          <a:p>
            <a:pPr defTabSz="454556"/>
            <a:endParaRPr lang="en-US" sz="17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9" name="Rectangle 9"/>
          <p:cNvSpPr>
            <a:spLocks noChangeArrowheads="1"/>
          </p:cNvSpPr>
          <p:nvPr userDrawn="1"/>
        </p:nvSpPr>
        <p:spPr bwMode="auto">
          <a:xfrm>
            <a:off x="91440" y="6477000"/>
            <a:ext cx="905256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921" tIns="45464" rIns="90921" bIns="45464" anchor="ctr"/>
          <a:lstStyle/>
          <a:p>
            <a:pPr defTabSz="454556"/>
            <a:endParaRPr lang="en-US" sz="1700" dirty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20" name="Picture 10" descr="Squares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8200" y="5867463"/>
            <a:ext cx="6858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0921" tIns="45464" rIns="90921" bIns="45464" rtlCol="0" anchor="ctr"/>
          <a:lstStyle/>
          <a:p>
            <a:pPr algn="ctr" defTabSz="454556"/>
            <a:endParaRPr lang="en-US" sz="1700" dirty="0">
              <a:solidFill>
                <a:prstClr val="white"/>
              </a:solidFill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835" y="1320114"/>
            <a:ext cx="7864929" cy="3251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840" tIns="45424" rIns="90840" bIns="45424">
            <a:spAutoFit/>
          </a:bodyPr>
          <a:lstStyle/>
          <a:p>
            <a:pPr defTabSz="454354" eaLnBrk="0" hangingPunct="0">
              <a:lnSpc>
                <a:spcPct val="90000"/>
              </a:lnSpc>
              <a:defRPr/>
            </a:pPr>
            <a:endParaRPr lang="en-US" sz="1700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8"/>
            <a:ext cx="9144000" cy="351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840" tIns="45424" rIns="90840" bIns="45424">
            <a:spAutoFit/>
          </a:bodyPr>
          <a:lstStyle/>
          <a:p>
            <a:pPr defTabSz="454354">
              <a:defRPr/>
            </a:pPr>
            <a:endParaRPr lang="en-US" sz="1700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100"/>
            <a:ext cx="442323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4644573" y="1071571"/>
            <a:ext cx="4423227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19067" y="5880108"/>
            <a:ext cx="8358187" cy="584200"/>
          </a:xfrm>
        </p:spPr>
        <p:txBody>
          <a:bodyPr anchor="ctr"/>
          <a:lstStyle>
            <a:lvl1pPr marL="136393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 smtClean="0"/>
              <a:t>Add takeaway message</a:t>
            </a:r>
          </a:p>
        </p:txBody>
      </p:sp>
      <p:pic>
        <p:nvPicPr>
          <p:cNvPr id="23" name="Pictur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449" y="6588453"/>
            <a:ext cx="229663" cy="21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140683" y="6493372"/>
            <a:ext cx="4152926" cy="364628"/>
          </a:xfrm>
          <a:prstGeom prst="rect">
            <a:avLst/>
          </a:prstGeom>
        </p:spPr>
        <p:txBody>
          <a:bodyPr lIns="0" tIns="45448" rIns="0" bIns="45448" anchor="b"/>
          <a:lstStyle>
            <a:lvl1pPr algn="r" defTabSz="454556" eaLnBrk="0" hangingPunct="0">
              <a:lnSpc>
                <a:spcPct val="90000"/>
              </a:lnSpc>
              <a:defRPr sz="100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82000" y="6493372"/>
            <a:ext cx="762000" cy="364628"/>
          </a:xfrm>
          <a:prstGeom prst="rect">
            <a:avLst/>
          </a:prstGeom>
        </p:spPr>
        <p:txBody>
          <a:bodyPr vert="horz" wrap="square" lIns="0" tIns="45448" rIns="0" bIns="45448" numCol="1" anchor="b" anchorCtr="0" compatLnSpc="1">
            <a:prstTxWarp prst="textNoShape">
              <a:avLst/>
            </a:prstTxWarp>
          </a:bodyPr>
          <a:lstStyle>
            <a:lvl1pPr algn="ctr" defTabSz="454556" eaLnBrk="0" hangingPunct="0">
              <a:lnSpc>
                <a:spcPct val="90000"/>
              </a:lnSpc>
              <a:defRPr sz="10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D30A2C6D-39BC-4576-856C-8743CF76CCF1}" type="slidenum">
              <a:rPr lang="en-US" smtClean="0">
                <a:latin typeface="Arial" pitchFamily="34" charset="0"/>
              </a:rPr>
              <a:pPr>
                <a:defRPr/>
              </a:pPr>
              <a:t>‹#›</a:t>
            </a:fld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351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- M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ppt_bkg1.png"/>
          <p:cNvPicPr>
            <a:picLocks noChangeAspect="1"/>
          </p:cNvPicPr>
          <p:nvPr userDrawn="1"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3042" y="6588453"/>
            <a:ext cx="999277" cy="21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449056" y="6565392"/>
            <a:ext cx="640080" cy="27432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7" name="Rectangle 8"/>
          <p:cNvSpPr>
            <a:spLocks noChangeArrowheads="1"/>
          </p:cNvSpPr>
          <p:nvPr userDrawn="1"/>
        </p:nvSpPr>
        <p:spPr bwMode="auto">
          <a:xfrm>
            <a:off x="91440" y="5867400"/>
            <a:ext cx="9052560" cy="685800"/>
          </a:xfrm>
          <a:prstGeom prst="rect">
            <a:avLst/>
          </a:prstGeom>
          <a:solidFill>
            <a:srgbClr val="DDDDDD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111" tIns="45557" rIns="91111" bIns="45557" anchor="ctr"/>
          <a:lstStyle/>
          <a:p>
            <a:pPr defTabSz="455490"/>
            <a:endParaRPr lang="en-US" sz="17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8" name="Rectangle 9"/>
          <p:cNvSpPr>
            <a:spLocks noChangeArrowheads="1"/>
          </p:cNvSpPr>
          <p:nvPr userDrawn="1"/>
        </p:nvSpPr>
        <p:spPr bwMode="auto">
          <a:xfrm>
            <a:off x="91440" y="6477000"/>
            <a:ext cx="905256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111" tIns="45557" rIns="91111" bIns="45557" anchor="ctr"/>
          <a:lstStyle/>
          <a:p>
            <a:pPr defTabSz="455490"/>
            <a:endParaRPr lang="en-US" sz="1700" dirty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19" name="Picture 10" descr="Squares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8200" y="5867440"/>
            <a:ext cx="6858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111" tIns="45557" rIns="91111" bIns="45557" rtlCol="0" anchor="ctr"/>
          <a:lstStyle/>
          <a:p>
            <a:pPr algn="ctr" defTabSz="455490"/>
            <a:endParaRPr lang="en-US" sz="1700" dirty="0">
              <a:solidFill>
                <a:prstClr val="white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816" y="1320110"/>
            <a:ext cx="7864929" cy="3251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028" tIns="45516" rIns="91028" bIns="45516">
            <a:spAutoFit/>
          </a:bodyPr>
          <a:lstStyle/>
          <a:p>
            <a:pPr defTabSz="455287" eaLnBrk="0" hangingPunct="0">
              <a:lnSpc>
                <a:spcPct val="90000"/>
              </a:lnSpc>
              <a:defRPr/>
            </a:pPr>
            <a:endParaRPr lang="en-US" sz="1700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11"/>
            <a:ext cx="9144000" cy="3510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028" tIns="45516" rIns="91028" bIns="45516">
            <a:spAutoFit/>
          </a:bodyPr>
          <a:lstStyle/>
          <a:p>
            <a:pPr defTabSz="455287">
              <a:defRPr/>
            </a:pPr>
            <a:endParaRPr lang="en-US" sz="1700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474848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8"/>
            <a:ext cx="8991600" cy="4857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19067" y="5880108"/>
            <a:ext cx="8358187" cy="584200"/>
          </a:xfrm>
        </p:spPr>
        <p:txBody>
          <a:bodyPr anchor="ctr"/>
          <a:lstStyle>
            <a:lvl1pPr marL="136673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 smtClean="0"/>
              <a:t>Add takeaway message</a:t>
            </a: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140683" y="6475084"/>
            <a:ext cx="4152926" cy="364628"/>
          </a:xfrm>
          <a:prstGeom prst="rect">
            <a:avLst/>
          </a:prstGeom>
        </p:spPr>
        <p:txBody>
          <a:bodyPr lIns="0" tIns="45541" rIns="0" bIns="45541" anchor="b"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537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24" y="1238251"/>
            <a:ext cx="7489976" cy="4468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5881" tIns="42941" rIns="85881" bIns="42941">
            <a:spAutoFit/>
          </a:bodyPr>
          <a:lstStyle/>
          <a:p>
            <a:pPr defTabSz="454030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3148394"/>
            <a:ext cx="6096000" cy="1143000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/>
            </a:lvl1pPr>
            <a:lvl2pPr marL="429436" indent="0" algn="ctr">
              <a:buNone/>
              <a:defRPr/>
            </a:lvl2pPr>
            <a:lvl3pPr marL="858860" indent="0" algn="ctr">
              <a:buNone/>
              <a:defRPr/>
            </a:lvl3pPr>
            <a:lvl4pPr marL="1288293" indent="0" algn="ctr">
              <a:buNone/>
              <a:defRPr/>
            </a:lvl4pPr>
            <a:lvl5pPr marL="1717726" indent="0" algn="ctr">
              <a:buNone/>
              <a:defRPr/>
            </a:lvl5pPr>
            <a:lvl6pPr marL="2147151" indent="0" algn="ctr">
              <a:buNone/>
              <a:defRPr/>
            </a:lvl6pPr>
            <a:lvl7pPr marL="2576593" indent="0" algn="ctr">
              <a:buNone/>
              <a:defRPr/>
            </a:lvl7pPr>
            <a:lvl8pPr marL="3006021" indent="0" algn="ctr">
              <a:buNone/>
              <a:defRPr/>
            </a:lvl8pPr>
            <a:lvl9pPr marL="343545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2219710"/>
            <a:ext cx="9001124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5696" tIns="22279" rIns="55696" bIns="22279"/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IB - N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449" y="6588453"/>
            <a:ext cx="229663" cy="21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9"/>
          <p:cNvSpPr>
            <a:spLocks noChangeArrowheads="1"/>
          </p:cNvSpPr>
          <p:nvPr userDrawn="1"/>
        </p:nvSpPr>
        <p:spPr bwMode="auto">
          <a:xfrm>
            <a:off x="91440" y="6477000"/>
            <a:ext cx="905256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90" tIns="45049" rIns="90090" bIns="45049" anchor="ctr"/>
          <a:lstStyle/>
          <a:p>
            <a:pPr defTabSz="450399"/>
            <a:endParaRPr lang="en-US" sz="1688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0090" tIns="45049" rIns="90090" bIns="45049" rtlCol="0" anchor="ctr"/>
          <a:lstStyle/>
          <a:p>
            <a:pPr algn="ctr" defTabSz="450399"/>
            <a:endParaRPr lang="en-US" sz="1688" dirty="0">
              <a:solidFill>
                <a:prstClr val="white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843" y="1320111"/>
            <a:ext cx="7864929" cy="3246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009" tIns="45008" rIns="90009" bIns="45008">
            <a:spAutoFit/>
          </a:bodyPr>
          <a:lstStyle/>
          <a:p>
            <a:pPr defTabSz="450199" eaLnBrk="0" hangingPunct="0">
              <a:lnSpc>
                <a:spcPct val="90000"/>
              </a:lnSpc>
              <a:defRPr/>
            </a:pPr>
            <a:endParaRPr lang="en-US" sz="1688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12"/>
            <a:ext cx="9144000" cy="3506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009" tIns="45008" rIns="90009" bIns="45008">
            <a:spAutoFit/>
          </a:bodyPr>
          <a:lstStyle/>
          <a:p>
            <a:pPr defTabSz="450199">
              <a:defRPr/>
            </a:pPr>
            <a:endParaRPr lang="en-US" sz="1688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4748484"/>
          </a:xfrm>
        </p:spPr>
        <p:txBody>
          <a:bodyPr/>
          <a:lstStyle>
            <a:lvl3pPr>
              <a:defRPr sz="178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8"/>
            <a:ext cx="8991600" cy="4857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4" name="Picture 10" descr="Squares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8200" y="5867470"/>
            <a:ext cx="6858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371364" y="6516161"/>
            <a:ext cx="3955168" cy="341839"/>
          </a:xfrm>
          <a:prstGeom prst="rect">
            <a:avLst/>
          </a:prstGeom>
        </p:spPr>
        <p:txBody>
          <a:bodyPr lIns="0" tIns="45433" rIns="0" bIns="45433" anchor="b"/>
          <a:lstStyle>
            <a:lvl1pPr algn="r" eaLnBrk="0" hangingPunct="0">
              <a:lnSpc>
                <a:spcPct val="90000"/>
              </a:lnSpc>
              <a:defRPr sz="1031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10713" y="6516161"/>
            <a:ext cx="725714" cy="341839"/>
          </a:xfrm>
          <a:prstGeom prst="rect">
            <a:avLst/>
          </a:prstGeom>
        </p:spPr>
        <p:txBody>
          <a:bodyPr vert="horz" wrap="square" lIns="0" tIns="45433" rIns="0" bIns="45433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lnSpc>
                <a:spcPct val="90000"/>
              </a:lnSpc>
              <a:defRPr sz="1031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475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_ppt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69775" y="1320106"/>
            <a:ext cx="7864929" cy="3407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612" tIns="45306" rIns="90612" bIns="45306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 dirty="0">
              <a:latin typeface="Helvetica" pitchFamily="-111" charset="0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4115405" y="3009305"/>
            <a:ext cx="9144000" cy="3684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612" tIns="45306" rIns="90612" bIns="45306">
            <a:spAutoFit/>
          </a:bodyPr>
          <a:lstStyle/>
          <a:p>
            <a:pPr>
              <a:defRPr/>
            </a:pPr>
            <a:endParaRPr lang="en-US" dirty="0">
              <a:latin typeface="Arial" charset="0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35429" y="258383"/>
            <a:ext cx="8273143" cy="47859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8108" y="1067099"/>
            <a:ext cx="8227786" cy="5027414"/>
          </a:xfrm>
        </p:spPr>
        <p:txBody>
          <a:bodyPr/>
          <a:lstStyle>
            <a:lvl4pPr>
              <a:defRPr>
                <a:ea typeface="MS PGothic" panose="020B0600070205080204" pitchFamily="34" charset="-128"/>
              </a:defRPr>
            </a:lvl4pPr>
            <a:lvl5pPr>
              <a:defRPr>
                <a:ea typeface="MS PGothic" panose="020B0600070205080204" pitchFamily="34" charset="-128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7428" y="6356450"/>
            <a:ext cx="4007828" cy="21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5">
                <a:solidFill>
                  <a:srgbClr val="064308"/>
                </a:solidFill>
                <a:ea typeface="MS PGothic" panose="020B0600070205080204" pitchFamily="34" charset="-128"/>
              </a:defRPr>
            </a:lvl1pPr>
          </a:lstStyle>
          <a:p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07428" y="6572250"/>
            <a:ext cx="3991429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5">
                <a:solidFill>
                  <a:srgbClr val="064308"/>
                </a:solidFill>
              </a:defRPr>
            </a:lvl1pPr>
          </a:lstStyle>
          <a:p>
            <a:r>
              <a:rPr lang="en-US" dirty="0" smtClean="0">
                <a:ea typeface="MS PGothic" panose="020B0600070205080204" pitchFamily="34" charset="-128"/>
              </a:rPr>
              <a:t>H. Schatz - Slide </a:t>
            </a:r>
            <a:fld id="{3C22EDBE-D517-4B0A-9F8E-6DF05529DDAB}" type="slidenum">
              <a:rPr lang="en-US" smtClean="0">
                <a:ea typeface="MS PGothic" panose="020B0600070205080204" pitchFamily="34" charset="-128"/>
              </a:rPr>
              <a:pPr/>
              <a:t>‹#›</a:t>
            </a:fld>
            <a:endParaRPr lang="en-US" dirty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4707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FRIB_ppt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69776" y="1320106"/>
            <a:ext cx="7864929" cy="47258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9995" tIns="44998" rIns="89995" bIns="44998">
            <a:spAutoFit/>
          </a:bodyPr>
          <a:lstStyle/>
          <a:p>
            <a:pPr defTabSz="90011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756" dirty="0">
              <a:solidFill>
                <a:srgbClr val="B81414"/>
              </a:solidFill>
              <a:latin typeface="Helvetica" pitchFamily="-111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4115405" y="3009305"/>
            <a:ext cx="9144000" cy="5149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9995" tIns="44998" rIns="89995" bIns="44998">
            <a:spAutoFit/>
          </a:bodyPr>
          <a:lstStyle/>
          <a:p>
            <a:pPr defTabSz="90011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756" dirty="0">
              <a:solidFill>
                <a:srgbClr val="B81414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35429" y="30728"/>
            <a:ext cx="8273143" cy="47859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8109" y="1067100"/>
            <a:ext cx="8227786" cy="502741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638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RIB_ppt_bottom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33216"/>
            <a:ext cx="9144000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84" y="1320112"/>
            <a:ext cx="7864929" cy="3415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16" tIns="45658" rIns="91316" bIns="45658">
            <a:spAutoFit/>
          </a:bodyPr>
          <a:lstStyle/>
          <a:p>
            <a:pPr defTabSz="45671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09"/>
            <a:ext cx="9144000" cy="3692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16" tIns="45658" rIns="91316" bIns="45658">
            <a:spAutoFit/>
          </a:bodyPr>
          <a:lstStyle/>
          <a:p>
            <a:pPr defTabSz="45671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8"/>
            <a:ext cx="8991600" cy="4857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FRIB_ppt_bottom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33216"/>
            <a:ext cx="9144000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84" y="1320112"/>
            <a:ext cx="7864929" cy="3415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16" tIns="45658" rIns="91316" bIns="45658">
            <a:spAutoFit/>
          </a:bodyPr>
          <a:lstStyle/>
          <a:p>
            <a:pPr defTabSz="45671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9"/>
            <a:ext cx="9144000" cy="3692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16" tIns="45658" rIns="91316" bIns="45658">
            <a:spAutoFit/>
          </a:bodyPr>
          <a:lstStyle/>
          <a:p>
            <a:pPr defTabSz="45671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100"/>
            <a:ext cx="442323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4644573" y="1071571"/>
            <a:ext cx="4423227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FRIB_ppt_bottom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33216"/>
            <a:ext cx="9144000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84" y="1320112"/>
            <a:ext cx="7864929" cy="3415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16" tIns="45658" rIns="91316" bIns="45658">
            <a:spAutoFit/>
          </a:bodyPr>
          <a:lstStyle/>
          <a:p>
            <a:pPr defTabSz="45671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9"/>
            <a:ext cx="9144000" cy="3692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16" tIns="45658" rIns="91316" bIns="45658">
            <a:spAutoFit/>
          </a:bodyPr>
          <a:lstStyle/>
          <a:p>
            <a:pPr defTabSz="45671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099"/>
            <a:ext cx="8991604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76200" y="3581400"/>
            <a:ext cx="8991604" cy="243333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FRIB_ppt_bottom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33216"/>
            <a:ext cx="9144000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9784" y="1320112"/>
            <a:ext cx="7864929" cy="3415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16" tIns="45658" rIns="91316" bIns="45658">
            <a:spAutoFit/>
          </a:bodyPr>
          <a:lstStyle/>
          <a:p>
            <a:pPr defTabSz="45671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115405" y="3009309"/>
            <a:ext cx="9144000" cy="3692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16" tIns="45658" rIns="91316" bIns="45658">
            <a:spAutoFit/>
          </a:bodyPr>
          <a:lstStyle/>
          <a:p>
            <a:pPr defTabSz="45671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099"/>
            <a:ext cx="4419600" cy="243333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625537" y="1067099"/>
            <a:ext cx="4442275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76213" y="3581400"/>
            <a:ext cx="4419599" cy="243333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25537" y="3581400"/>
            <a:ext cx="4442275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FRIB_ppt_bottom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33216"/>
            <a:ext cx="9144000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84" y="1320112"/>
            <a:ext cx="7864929" cy="3415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16" tIns="45658" rIns="91316" bIns="45658">
            <a:spAutoFit/>
          </a:bodyPr>
          <a:lstStyle/>
          <a:p>
            <a:pPr defTabSz="45671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3009309"/>
            <a:ext cx="9144000" cy="3692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16" tIns="45658" rIns="91316" bIns="45658">
            <a:spAutoFit/>
          </a:bodyPr>
          <a:lstStyle/>
          <a:p>
            <a:pPr defTabSz="45671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84" y="1320112"/>
            <a:ext cx="7864929" cy="3415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16" tIns="45658" rIns="91316" bIns="45658">
            <a:spAutoFit/>
          </a:bodyPr>
          <a:lstStyle/>
          <a:p>
            <a:pPr defTabSz="45671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15405" y="3009309"/>
            <a:ext cx="9144000" cy="3692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16" tIns="45658" rIns="91316" bIns="45658">
            <a:spAutoFit/>
          </a:bodyPr>
          <a:lstStyle/>
          <a:p>
            <a:pPr defTabSz="45671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888FC917-2F4D-45AC-AA7A-EF80FFB23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FRIB_ppt_bottom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33216"/>
            <a:ext cx="9144000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84" y="1320112"/>
            <a:ext cx="7864929" cy="3415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16" tIns="45658" rIns="91316" bIns="45658">
            <a:spAutoFit/>
          </a:bodyPr>
          <a:lstStyle/>
          <a:p>
            <a:pPr defTabSz="45671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3009309"/>
            <a:ext cx="9144000" cy="3692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16" tIns="45658" rIns="91316" bIns="45658">
            <a:spAutoFit/>
          </a:bodyPr>
          <a:lstStyle/>
          <a:p>
            <a:pPr defTabSz="45671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4E543906-16D3-4B1F-A4DE-E132643E3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IB_ppt_bottom.jpg"/>
          <p:cNvPicPr>
            <a:picLocks noChangeAspect="1"/>
          </p:cNvPicPr>
          <p:nvPr/>
        </p:nvPicPr>
        <p:blipFill>
          <a:blip cstate="screen"/>
          <a:srcRect/>
          <a:stretch>
            <a:fillRect/>
          </a:stretch>
        </p:blipFill>
        <p:spPr bwMode="auto">
          <a:xfrm>
            <a:off x="0" y="6132520"/>
            <a:ext cx="9144000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RIB_ppt_top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"/>
            <a:ext cx="91440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932" y="1320803"/>
            <a:ext cx="7864475" cy="3415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57" tIns="45678" rIns="91357" bIns="45678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 dirty="0">
              <a:latin typeface="Helvetica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4800" y="3009906"/>
            <a:ext cx="9144000" cy="3692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57" tIns="45678" rIns="91357" bIns="45678">
            <a:spAutoFit/>
          </a:bodyPr>
          <a:lstStyle/>
          <a:p>
            <a:pPr>
              <a:defRPr/>
            </a:pPr>
            <a:endParaRPr lang="en-US"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502741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63368"/>
            <a:ext cx="8991600" cy="476563"/>
          </a:xfr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0"/>
          </p:nvPr>
        </p:nvSpPr>
        <p:spPr>
          <a:xfrm>
            <a:off x="5635632" y="6356357"/>
            <a:ext cx="2898775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534400" y="6356357"/>
            <a:ext cx="609600" cy="365125"/>
          </a:xfrm>
          <a:prstGeom prst="rect">
            <a:avLst/>
          </a:prstGeom>
        </p:spPr>
        <p:txBody>
          <a:bodyPr vert="horz" lIns="0" tIns="0" rIns="0" bIns="45691" rtlCol="0" anchor="b"/>
          <a:lstStyle>
            <a:lvl1pPr algn="r" defTabSz="456914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1000" kern="1200" smtClean="0">
                <a:solidFill>
                  <a:srgbClr val="064308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</a:lstStyle>
          <a:p>
            <a:pPr algn="l"/>
            <a:r>
              <a:rPr lang="en-US" dirty="0" smtClean="0"/>
              <a:t>, Slide </a:t>
            </a:r>
            <a:fld id="{1D2CDB64-C772-4C10-8066-C769534B205C}" type="slidenum">
              <a:rPr lang="en-US" smtClean="0"/>
              <a:pPr algn="l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603" y="75904"/>
            <a:ext cx="8992810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41" tIns="22417" rIns="56041" bIns="22417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603" y="1067100"/>
            <a:ext cx="8992810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140687" y="6356450"/>
            <a:ext cx="4241321" cy="364628"/>
          </a:xfrm>
          <a:prstGeom prst="rect">
            <a:avLst/>
          </a:prstGeom>
        </p:spPr>
        <p:txBody>
          <a:bodyPr lIns="0" tIns="45683" rIns="0" bIns="45683" anchor="b"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82000" y="6356450"/>
            <a:ext cx="762000" cy="364628"/>
          </a:xfrm>
          <a:prstGeom prst="rect">
            <a:avLst/>
          </a:prstGeom>
        </p:spPr>
        <p:txBody>
          <a:bodyPr vert="horz" wrap="square" lIns="0" tIns="45683" rIns="0" bIns="45683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0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83" r:id="rId9"/>
    <p:sldLayoutId id="2147483998" r:id="rId10"/>
    <p:sldLayoutId id="2147484000" r:id="rId11"/>
    <p:sldLayoutId id="2147484001" r:id="rId12"/>
    <p:sldLayoutId id="2147484002" r:id="rId13"/>
    <p:sldLayoutId id="2147484003" r:id="rId14"/>
    <p:sldLayoutId id="2147484004" r:id="rId15"/>
    <p:sldLayoutId id="2147484005" r:id="rId16"/>
  </p:sldLayoutIdLst>
  <p:hf hdr="0" dt="0"/>
  <p:txStyles>
    <p:titleStyle>
      <a:lvl1pPr algn="ctr" defTabSz="802795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2795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2795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2795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2795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6751" algn="ctr" defTabSz="807246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3505" algn="ctr" defTabSz="807246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0252" algn="ctr" defTabSz="807246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7007" algn="ctr" defTabSz="807246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066" indent="-180066" algn="l" defTabSz="802795" rtl="0" eaLnBrk="0" fontAlgn="base" hangingPunct="0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131" indent="-151555" algn="l" defTabSz="802795" rtl="0" eaLnBrk="0" fontAlgn="base" hangingPunct="0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213" indent="-160559" algn="l" defTabSz="802795" rtl="0" eaLnBrk="0" fontAlgn="base" hangingPunct="0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7764" indent="-133548" algn="l" defTabSz="802795" rtl="0" eaLnBrk="0" fontAlgn="base" hangingPunct="0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2366" indent="-180066" algn="l" defTabSz="802795" rtl="0" eaLnBrk="0" fontAlgn="base" hangingPunct="0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1907" indent="-150666" algn="l" defTabSz="807246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78660" indent="-150666" algn="l" defTabSz="807246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5414" indent="-150666" algn="l" defTabSz="807246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2165" indent="-150666" algn="l" defTabSz="807246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35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1" algn="l" defTabSz="9135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5" algn="l" defTabSz="9135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2" algn="l" defTabSz="9135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7" algn="l" defTabSz="9135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60" algn="l" defTabSz="9135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14" algn="l" defTabSz="9135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64" algn="l" defTabSz="9135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017" algn="l" defTabSz="9135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6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7.jpeg"/><Relationship Id="rId5" Type="http://schemas.openxmlformats.org/officeDocument/2006/relationships/image" Target="../media/image66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ibusers.org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jpeg"/><Relationship Id="rId4" Type="http://schemas.openxmlformats.org/officeDocument/2006/relationships/image" Target="../media/image7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ib.msu.ed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91440" y="3960508"/>
            <a:ext cx="9052560" cy="973722"/>
          </a:xfrm>
          <a:prstGeom prst="rect">
            <a:avLst/>
          </a:prstGeom>
          <a:solidFill>
            <a:srgbClr val="DDDDDD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857" tIns="45432" rIns="90857" bIns="45432" anchor="ctr"/>
          <a:lstStyle/>
          <a:p>
            <a:endParaRPr lang="en-US" dirty="0"/>
          </a:p>
        </p:txBody>
      </p:sp>
      <p:pic>
        <p:nvPicPr>
          <p:cNvPr id="23" name="Picture 10" descr="Square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8200" y="4250084"/>
            <a:ext cx="6858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91440" y="4858030"/>
            <a:ext cx="905256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857" tIns="45432" rIns="90857" bIns="45432" anchor="ctr"/>
          <a:lstStyle/>
          <a:p>
            <a:endParaRPr lang="en-US" dirty="0"/>
          </a:p>
        </p:txBody>
      </p:sp>
      <p:sp>
        <p:nvSpPr>
          <p:cNvPr id="7171" name="Content Placeholder 2"/>
          <p:cNvSpPr>
            <a:spLocks noGrp="1"/>
          </p:cNvSpPr>
          <p:nvPr>
            <p:ph type="subTitle" idx="1"/>
          </p:nvPr>
        </p:nvSpPr>
        <p:spPr>
          <a:xfrm>
            <a:off x="1524000" y="5143500"/>
            <a:ext cx="6096000" cy="1143000"/>
          </a:xfrm>
        </p:spPr>
        <p:txBody>
          <a:bodyPr/>
          <a:lstStyle/>
          <a:p>
            <a:r>
              <a:rPr lang="en-US" dirty="0" smtClean="0"/>
              <a:t>Georg Bollen</a:t>
            </a:r>
            <a:br>
              <a:rPr lang="en-US" dirty="0" smtClean="0"/>
            </a:br>
            <a:r>
              <a:rPr lang="en-US" dirty="0" smtClean="0"/>
              <a:t>Michigan State University</a:t>
            </a:r>
          </a:p>
          <a:p>
            <a:endParaRPr lang="en-US" dirty="0" smtClean="0"/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71438" y="4002338"/>
            <a:ext cx="9001124" cy="874462"/>
          </a:xfrm>
        </p:spPr>
        <p:txBody>
          <a:bodyPr/>
          <a:lstStyle/>
          <a:p>
            <a:r>
              <a:rPr lang="en-US" dirty="0"/>
              <a:t>Facility for Rare Isotope Beams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under </a:t>
            </a:r>
            <a:r>
              <a:rPr lang="en-US" dirty="0"/>
              <a:t>Construction</a:t>
            </a:r>
            <a:endParaRPr lang="en-US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38301" y="561238"/>
            <a:ext cx="5402723" cy="325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47950" y="6109185"/>
            <a:ext cx="4248150" cy="444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29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FRIB Construction Underway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, Slide </a:t>
            </a:r>
            <a:fld id="{1D2CDB64-C772-4C10-8066-C769534B205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92" y="963248"/>
            <a:ext cx="7221867" cy="39045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3313" y="2208333"/>
            <a:ext cx="1503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Existing NSCL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934454" y="3886525"/>
            <a:ext cx="15712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LINAC Building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 rot="4335021">
            <a:off x="1160382" y="2966009"/>
            <a:ext cx="1609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Target Facility</a:t>
            </a:r>
            <a:endParaRPr lang="en-US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35" y="4923643"/>
            <a:ext cx="3424849" cy="119061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8283" y="4923643"/>
            <a:ext cx="3719476" cy="119736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8790" y="1120497"/>
            <a:ext cx="2263437" cy="1693507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2740" y="2897995"/>
            <a:ext cx="2256178" cy="1696477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7185991" y="1193632"/>
            <a:ext cx="19632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00"/>
                </a:solidFill>
              </a:rPr>
              <a:t>SRF </a:t>
            </a:r>
            <a:r>
              <a:rPr lang="en-US" sz="1600" dirty="0" err="1" smtClean="0">
                <a:solidFill>
                  <a:srgbClr val="FFFF00"/>
                </a:solidFill>
              </a:rPr>
              <a:t>highbay</a:t>
            </a:r>
            <a:endParaRPr lang="en-US" sz="1600" dirty="0">
              <a:solidFill>
                <a:srgbClr val="FFFF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903259" y="2662518"/>
            <a:ext cx="925531" cy="25302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988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C:\Users\leitnerm\Documents\Documents\Current Work\Presentations\SRF Conference 2011\Linac Baseline New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9349" y="3905596"/>
            <a:ext cx="9085304" cy="2266604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72684"/>
            <a:ext cx="8991600" cy="911923"/>
          </a:xfrm>
        </p:spPr>
        <p:txBody>
          <a:bodyPr/>
          <a:lstStyle/>
          <a:p>
            <a:r>
              <a:rPr lang="en-US" dirty="0" smtClean="0"/>
              <a:t>FRIB Accelerator Systems </a:t>
            </a:r>
            <a:br>
              <a:rPr lang="en-US" dirty="0" smtClean="0"/>
            </a:br>
            <a:r>
              <a:rPr lang="en-US" dirty="0" smtClean="0"/>
              <a:t>Superconducting RF Driver </a:t>
            </a:r>
            <a:r>
              <a:rPr lang="en-US" dirty="0" err="1" smtClean="0"/>
              <a:t>Linac</a:t>
            </a:r>
            <a:endParaRPr lang="en-US" sz="2400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, Slide </a:t>
            </a:r>
            <a:fld id="{35AD4620-7552-4207-8973-898801ED21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542926" y="1067100"/>
            <a:ext cx="8524197" cy="32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80146" indent="-180146" defTabSz="803150" eaLnBrk="0" hangingPunct="0">
              <a:lnSpc>
                <a:spcPct val="90000"/>
              </a:lnSpc>
              <a:spcBef>
                <a:spcPts val="1206"/>
              </a:spcBef>
              <a:buSzPct val="100000"/>
              <a:buFont typeface="Wingdings" pitchFamily="2" charset="2"/>
              <a:buChar char="§"/>
              <a:defRPr/>
            </a:pPr>
            <a:endParaRPr lang="en-US" sz="2000" kern="0" dirty="0" smtClean="0">
              <a:solidFill>
                <a:schemeClr val="accent4">
                  <a:lumMod val="50000"/>
                </a:schemeClr>
              </a:solidFill>
              <a:latin typeface="Arial" charset="0"/>
              <a:ea typeface="ＭＳ Ｐゴシック" charset="-128"/>
              <a:cs typeface="ＭＳ Ｐゴシック"/>
            </a:endParaRPr>
          </a:p>
        </p:txBody>
      </p:sp>
      <p:sp>
        <p:nvSpPr>
          <p:cNvPr id="8" name="Content Placeholder 8"/>
          <p:cNvSpPr txBox="1">
            <a:spLocks/>
          </p:cNvSpPr>
          <p:nvPr/>
        </p:nvSpPr>
        <p:spPr bwMode="auto">
          <a:xfrm>
            <a:off x="153078" y="1095655"/>
            <a:ext cx="3761697" cy="1446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80146" indent="-180146" defTabSz="803150" eaLnBrk="0" hangingPunct="0">
              <a:lnSpc>
                <a:spcPct val="90000"/>
              </a:lnSpc>
              <a:spcBef>
                <a:spcPts val="1206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kern="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/>
              </a:rPr>
              <a:t>Accelerate ion species up to </a:t>
            </a:r>
            <a:r>
              <a:rPr lang="en-US" sz="2000" kern="0" baseline="300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/>
              </a:rPr>
              <a:t>238</a:t>
            </a:r>
            <a:r>
              <a:rPr lang="en-US" sz="2000" kern="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/>
              </a:rPr>
              <a:t>U with energies of no less than 200 </a:t>
            </a:r>
            <a:r>
              <a:rPr lang="en-US" sz="2000" kern="0" dirty="0" err="1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/>
              </a:rPr>
              <a:t>MeV</a:t>
            </a:r>
            <a:r>
              <a:rPr lang="en-US" sz="2000" kern="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/>
              </a:rPr>
              <a:t>/u</a:t>
            </a:r>
          </a:p>
          <a:p>
            <a:pPr marL="180146" indent="-180146" defTabSz="803150" eaLnBrk="0" hangingPunct="0">
              <a:lnSpc>
                <a:spcPct val="90000"/>
              </a:lnSpc>
              <a:spcBef>
                <a:spcPts val="1206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kern="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/>
              </a:rPr>
              <a:t>Provide beam power up to 400kW</a:t>
            </a:r>
          </a:p>
          <a:p>
            <a:pPr marL="180146" indent="-180146" defTabSz="803150" eaLnBrk="0" hangingPunct="0">
              <a:lnSpc>
                <a:spcPct val="90000"/>
              </a:lnSpc>
              <a:spcBef>
                <a:spcPts val="1206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kern="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/>
              </a:rPr>
              <a:t>Energy upgrade to 400 MeV/u for </a:t>
            </a:r>
            <a:r>
              <a:rPr lang="en-US" sz="2000" kern="0" baseline="30000" dirty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/>
              </a:rPr>
              <a:t>238</a:t>
            </a:r>
            <a:r>
              <a:rPr lang="en-US" sz="2000" kern="0" dirty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/>
              </a:rPr>
              <a:t>U by </a:t>
            </a:r>
            <a:r>
              <a:rPr lang="en-US" sz="2000" kern="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/>
              </a:rPr>
              <a:t>filling vacant slots with 12 SRF </a:t>
            </a:r>
            <a:r>
              <a:rPr lang="en-US" sz="2000" kern="0" dirty="0" err="1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/>
              </a:rPr>
              <a:t>cryomodules</a:t>
            </a:r>
            <a:endParaRPr lang="en-US" sz="2000" kern="0" dirty="0" smtClean="0">
              <a:solidFill>
                <a:schemeClr val="accent4">
                  <a:lumMod val="50000"/>
                </a:schemeClr>
              </a:solidFill>
              <a:latin typeface="Arial" charset="0"/>
              <a:ea typeface="ＭＳ Ｐゴシック" charset="-128"/>
              <a:cs typeface="ＭＳ Ｐゴシック"/>
            </a:endParaRPr>
          </a:p>
          <a:p>
            <a:pPr marL="180146" indent="-180146" defTabSz="803150" eaLnBrk="0" hangingPunct="0">
              <a:lnSpc>
                <a:spcPct val="90000"/>
              </a:lnSpc>
              <a:spcBef>
                <a:spcPts val="1206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kern="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ＭＳ Ｐゴシック" charset="-128"/>
                <a:cs typeface="ヒラギノ角ゴ Pro W3" pitchFamily="-111" charset="-128"/>
              </a:rPr>
              <a:t>Provisions for ISOL upgrade</a:t>
            </a:r>
            <a:endParaRPr lang="en-US" kern="0" dirty="0" smtClean="0">
              <a:solidFill>
                <a:schemeClr val="accent4">
                  <a:lumMod val="50000"/>
                </a:schemeClr>
              </a:solidFill>
              <a:latin typeface="Arial" charset="0"/>
              <a:ea typeface="ヒラギノ角ゴ Pro W3" pitchFamily="-111" charset="-128"/>
              <a:cs typeface="ヒラギノ角ゴ Pro W3" pitchFamily="-111" charset="-128"/>
            </a:endParaRPr>
          </a:p>
          <a:p>
            <a:pPr marL="180146" indent="-180146" defTabSz="803150" eaLnBrk="0" hangingPunct="0">
              <a:lnSpc>
                <a:spcPct val="90000"/>
              </a:lnSpc>
              <a:spcBef>
                <a:spcPts val="1206"/>
              </a:spcBef>
              <a:buSzPct val="100000"/>
              <a:defRPr/>
            </a:pPr>
            <a:endParaRPr lang="en-US" sz="2200" kern="0" dirty="0">
              <a:solidFill>
                <a:schemeClr val="accent4">
                  <a:lumMod val="50000"/>
                </a:schemeClr>
              </a:solidFill>
              <a:latin typeface="Arial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17" name="Content Placeholder 5" descr="hallway_MLeitner_york.jpg"/>
          <p:cNvPicPr>
            <a:picLocks noChangeAspect="1"/>
          </p:cNvPicPr>
          <p:nvPr/>
        </p:nvPicPr>
        <p:blipFill>
          <a:blip r:embed="rId3" cstate="print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5" r="-75"/>
          <a:stretch>
            <a:fillRect/>
          </a:stretch>
        </p:blipFill>
        <p:spPr bwMode="auto">
          <a:xfrm>
            <a:off x="3967279" y="1038230"/>
            <a:ext cx="4990978" cy="2790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15260" y="2851336"/>
            <a:ext cx="1257300" cy="145738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5773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Cavity preproduction </a:t>
            </a:r>
            <a:r>
              <a:rPr lang="en-US" sz="2000" dirty="0" smtClean="0"/>
              <a:t>and </a:t>
            </a:r>
            <a:r>
              <a:rPr lang="en-US" sz="2000" dirty="0" err="1" smtClean="0"/>
              <a:t>cryomodule</a:t>
            </a:r>
            <a:r>
              <a:rPr lang="en-US" sz="2000" dirty="0" smtClean="0"/>
              <a:t> prototyping </a:t>
            </a:r>
            <a:br>
              <a:rPr lang="en-US" sz="2000" dirty="0" smtClean="0"/>
            </a:br>
            <a:r>
              <a:rPr lang="en-US" sz="2000" dirty="0" smtClean="0"/>
              <a:t>underway</a:t>
            </a:r>
            <a:endParaRPr lang="en-US" sz="2000" dirty="0"/>
          </a:p>
          <a:p>
            <a:pPr lvl="1"/>
            <a:r>
              <a:rPr lang="en-US" sz="1800" dirty="0" smtClean="0"/>
              <a:t>Cavities exceed FRIB performance </a:t>
            </a:r>
            <a:r>
              <a:rPr lang="en-US" sz="1600" dirty="0"/>
              <a:t>goals</a:t>
            </a:r>
          </a:p>
          <a:p>
            <a:r>
              <a:rPr lang="en-US" sz="2000" dirty="0" smtClean="0"/>
              <a:t>Charge stripping is technical challenge</a:t>
            </a:r>
          </a:p>
          <a:p>
            <a:pPr lvl="1"/>
            <a:r>
              <a:rPr lang="en-US" sz="1800" dirty="0" smtClean="0"/>
              <a:t>Liquid </a:t>
            </a:r>
            <a:r>
              <a:rPr lang="en-US" sz="1800" dirty="0"/>
              <a:t>lithium </a:t>
            </a:r>
            <a:r>
              <a:rPr lang="en-US" sz="1800" dirty="0" smtClean="0"/>
              <a:t>charge stripping scheme validated</a:t>
            </a:r>
            <a:endParaRPr lang="en-US" sz="18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19779" y="309263"/>
            <a:ext cx="5692588" cy="451537"/>
          </a:xfrm>
        </p:spPr>
        <p:txBody>
          <a:bodyPr/>
          <a:lstStyle/>
          <a:p>
            <a:r>
              <a:rPr lang="en-US" sz="3000" dirty="0" smtClean="0"/>
              <a:t>FRIB Accelerator Systems</a:t>
            </a:r>
            <a:endParaRPr lang="en-US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280" name="TextBox 279"/>
          <p:cNvSpPr txBox="1"/>
          <p:nvPr/>
        </p:nvSpPr>
        <p:spPr>
          <a:xfrm>
            <a:off x="4196953" y="5304235"/>
            <a:ext cx="2177903" cy="516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8" dirty="0">
                <a:solidFill>
                  <a:schemeClr val="bg1"/>
                </a:solidFill>
                <a:latin typeface="Symbol" pitchFamily="18" charset="2"/>
              </a:rPr>
              <a:t>b</a:t>
            </a:r>
            <a:r>
              <a:rPr lang="en-US" sz="1378" dirty="0">
                <a:solidFill>
                  <a:schemeClr val="bg1"/>
                </a:solidFill>
              </a:rPr>
              <a:t>=0.29 production-design HWR from vendor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6957" y="3783849"/>
            <a:ext cx="3629496" cy="258955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465" y="2751146"/>
            <a:ext cx="4521573" cy="1446843"/>
          </a:xfrm>
          <a:prstGeom prst="rect">
            <a:avLst/>
          </a:prstGeom>
        </p:spPr>
      </p:pic>
      <p:pic>
        <p:nvPicPr>
          <p:cNvPr id="11" name="Picture 10" descr="logo-ANL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0181" y="4180413"/>
            <a:ext cx="971139" cy="37735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7962" y="142816"/>
            <a:ext cx="2694170" cy="3498145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59" y="4215553"/>
            <a:ext cx="2464753" cy="184856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5671" y="5550187"/>
            <a:ext cx="960121" cy="493212"/>
          </a:xfrm>
          <a:prstGeom prst="rect">
            <a:avLst/>
          </a:prstGeom>
        </p:spPr>
      </p:pic>
      <p:sp>
        <p:nvSpPr>
          <p:cNvPr id="13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382000" y="6356450"/>
            <a:ext cx="762000" cy="364628"/>
          </a:xfrm>
        </p:spPr>
        <p:txBody>
          <a:bodyPr/>
          <a:lstStyle/>
          <a:p>
            <a:r>
              <a:rPr lang="en-US" dirty="0" smtClean="0"/>
              <a:t>, Slide </a:t>
            </a:r>
            <a:fld id="{35AD4620-7552-4207-8973-898801ED21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04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99742"/>
            <a:ext cx="8991600" cy="857802"/>
          </a:xfrm>
        </p:spPr>
        <p:txBody>
          <a:bodyPr/>
          <a:lstStyle/>
          <a:p>
            <a:r>
              <a:rPr lang="en-US" dirty="0" smtClean="0"/>
              <a:t>FRIB Rare Isotope Production 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Facility</a:t>
            </a:r>
            <a:br>
              <a:rPr lang="en-US" dirty="0" smtClean="0">
                <a:latin typeface="Arial" pitchFamily="34" charset="0"/>
                <a:ea typeface="ＭＳ Ｐゴシック" pitchFamily="34" charset="-128"/>
              </a:rPr>
            </a:br>
            <a:r>
              <a:rPr lang="en-US" sz="2800" dirty="0" smtClean="0">
                <a:latin typeface="Arial" pitchFamily="34" charset="0"/>
                <a:ea typeface="ＭＳ Ｐゴシック" pitchFamily="34" charset="-128"/>
              </a:rPr>
              <a:t>Designed for 400 kW Operation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892" r="2801" b="15304"/>
          <a:stretch/>
        </p:blipFill>
        <p:spPr bwMode="auto">
          <a:xfrm>
            <a:off x="76291" y="1025146"/>
            <a:ext cx="5070230" cy="243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2253" y="3506837"/>
            <a:ext cx="3160059" cy="235113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6521" y="1119725"/>
            <a:ext cx="3882309" cy="342189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88859" y="4636198"/>
            <a:ext cx="40789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Accommodates first part of fragment separator with target and beam dump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Remote-handling of activated components (target change within 24 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Non-conventional utilities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20" y="3506837"/>
            <a:ext cx="1304647" cy="108833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20"/>
          <a:stretch/>
        </p:blipFill>
        <p:spPr>
          <a:xfrm>
            <a:off x="128721" y="4733365"/>
            <a:ext cx="1304646" cy="1304646"/>
          </a:xfrm>
          <a:prstGeom prst="rect">
            <a:avLst/>
          </a:prstGeom>
        </p:spPr>
      </p:pic>
      <p:pic>
        <p:nvPicPr>
          <p:cNvPr id="11" name="Picture 10" descr="logo_ORNL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8267804" y="5717559"/>
            <a:ext cx="762000" cy="38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55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054" y="1045431"/>
            <a:ext cx="6704428" cy="4218677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3152" y="1069848"/>
            <a:ext cx="8789216" cy="5027414"/>
          </a:xfrm>
        </p:spPr>
        <p:txBody>
          <a:bodyPr/>
          <a:lstStyle/>
          <a:p>
            <a:r>
              <a:rPr lang="en-US" sz="2000" dirty="0" smtClean="0"/>
              <a:t>Three stage magnetic fragment separator</a:t>
            </a:r>
          </a:p>
          <a:p>
            <a:pPr lvl="1"/>
            <a:r>
              <a:rPr lang="en-US" sz="1800" dirty="0" smtClean="0"/>
              <a:t>High acceptance, high resolution </a:t>
            </a:r>
            <a:br>
              <a:rPr lang="en-US" sz="1800" dirty="0" smtClean="0"/>
            </a:br>
            <a:r>
              <a:rPr lang="en-US" sz="1800" dirty="0" smtClean="0"/>
              <a:t>to maximize science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99741"/>
            <a:ext cx="8991600" cy="857802"/>
          </a:xfrm>
        </p:spPr>
        <p:txBody>
          <a:bodyPr/>
          <a:lstStyle/>
          <a:p>
            <a:r>
              <a:rPr lang="en-US" dirty="0" smtClean="0"/>
              <a:t>FRIB Fragment Separator</a:t>
            </a:r>
            <a:br>
              <a:rPr lang="en-US" dirty="0" smtClean="0"/>
            </a:br>
            <a:r>
              <a:rPr lang="en-US" sz="2800" dirty="0" smtClean="0"/>
              <a:t>Three Separation Stages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, Slide </a:t>
            </a:r>
            <a:fld id="{CF988859-7953-4624-98C4-717249B46A1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901" y="2898866"/>
            <a:ext cx="1840054" cy="1173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195365" y="2354527"/>
            <a:ext cx="21284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Multi-slice rotating graphite target</a:t>
            </a:r>
            <a:endParaRPr lang="en-US" sz="1400" dirty="0"/>
          </a:p>
        </p:txBody>
      </p:sp>
      <p:cxnSp>
        <p:nvCxnSpPr>
          <p:cNvPr id="13" name="Straight Arrow Connector 12"/>
          <p:cNvCxnSpPr>
            <a:stCxn id="9" idx="3"/>
          </p:cNvCxnSpPr>
          <p:nvPr/>
        </p:nvCxnSpPr>
        <p:spPr>
          <a:xfrm>
            <a:off x="2102955" y="3485538"/>
            <a:ext cx="1191574" cy="94198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641858" y="4719563"/>
            <a:ext cx="508274" cy="1543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070796" y="4946234"/>
            <a:ext cx="23520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Water-filled rotating beam dump</a:t>
            </a:r>
            <a:endParaRPr lang="en-US" sz="16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3873749" y="4506883"/>
            <a:ext cx="753883" cy="42896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064624" y="4451231"/>
            <a:ext cx="20366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Radiation resistant magnets; </a:t>
            </a:r>
            <a:r>
              <a:rPr lang="en-US" sz="1400" dirty="0" smtClean="0"/>
              <a:t>example </a:t>
            </a:r>
            <a:br>
              <a:rPr lang="en-US" sz="1400" dirty="0" smtClean="0"/>
            </a:br>
            <a:r>
              <a:rPr lang="en-US" sz="1400" dirty="0" smtClean="0"/>
              <a:t>HTS </a:t>
            </a:r>
            <a:r>
              <a:rPr lang="en-US" sz="1400" dirty="0" smtClean="0"/>
              <a:t>quad</a:t>
            </a:r>
            <a:endParaRPr lang="en-US" sz="1400" dirty="0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29408" y="3876248"/>
            <a:ext cx="1235203" cy="17157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7" descr="logo-BNL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702" y="5203204"/>
            <a:ext cx="930991" cy="349997"/>
          </a:xfrm>
          <a:prstGeom prst="rect">
            <a:avLst/>
          </a:prstGeom>
        </p:spPr>
      </p:pic>
      <p:cxnSp>
        <p:nvCxnSpPr>
          <p:cNvPr id="31" name="Straight Arrow Connector 30"/>
          <p:cNvCxnSpPr/>
          <p:nvPr/>
        </p:nvCxnSpPr>
        <p:spPr>
          <a:xfrm flipH="1" flipV="1">
            <a:off x="4290856" y="4510449"/>
            <a:ext cx="1773768" cy="20911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3152" y="5456608"/>
            <a:ext cx="4262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Final design substantially complete</a:t>
            </a:r>
          </a:p>
          <a:p>
            <a:r>
              <a:rPr lang="en-US" b="1" dirty="0" smtClean="0"/>
              <a:t>Magnet fabrication to start early 2015</a:t>
            </a:r>
            <a:endParaRPr lang="en-US" b="1" dirty="0"/>
          </a:p>
        </p:txBody>
      </p:sp>
      <p:pic>
        <p:nvPicPr>
          <p:cNvPr id="19" name="Picture 18" descr="C:\Users\SCHEIN\AppData\Local\Microsoft\Windows\Temporary Internet Files\Content.Outlook\IP590VA3\photo (2)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067489" y="5239811"/>
            <a:ext cx="1240039" cy="1756723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16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1" y="123257"/>
            <a:ext cx="8991598" cy="803621"/>
          </a:xfrm>
        </p:spPr>
        <p:txBody>
          <a:bodyPr/>
          <a:lstStyle/>
          <a:p>
            <a:r>
              <a:rPr lang="en-US" dirty="0"/>
              <a:t>High-power Production Target</a:t>
            </a:r>
            <a:br>
              <a:rPr lang="en-US" dirty="0"/>
            </a:br>
            <a:r>
              <a:rPr lang="en-US" sz="2400" dirty="0"/>
              <a:t>High-power Density Challenge Being Met </a:t>
            </a:r>
            <a:endParaRPr lang="en-US" sz="24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76201" y="1067100"/>
            <a:ext cx="5114364" cy="5027414"/>
          </a:xfrm>
        </p:spPr>
        <p:txBody>
          <a:bodyPr/>
          <a:lstStyle/>
          <a:p>
            <a:r>
              <a:rPr lang="en-US" sz="2000" dirty="0" smtClean="0"/>
              <a:t>Production Target</a:t>
            </a:r>
          </a:p>
          <a:p>
            <a:pPr lvl="1"/>
            <a:r>
              <a:rPr lang="en-US" sz="1800" dirty="0" smtClean="0"/>
              <a:t>100 kW beam power loss</a:t>
            </a:r>
          </a:p>
          <a:p>
            <a:pPr lvl="1"/>
            <a:r>
              <a:rPr lang="en-US" sz="1800" dirty="0" smtClean="0"/>
              <a:t>1 mm beam spot </a:t>
            </a:r>
            <a:r>
              <a:rPr lang="en-US" sz="1800" dirty="0" smtClean="0">
                <a:sym typeface="Wingdings" pitchFamily="2" charset="2"/>
              </a:rPr>
              <a:t> </a:t>
            </a:r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60 MW/cm</a:t>
            </a:r>
            <a:r>
              <a:rPr lang="en-US" sz="1800" baseline="30000" dirty="0" smtClean="0">
                <a:solidFill>
                  <a:srgbClr val="FF0000"/>
                </a:solidFill>
                <a:sym typeface="Wingdings" pitchFamily="2" charset="2"/>
              </a:rPr>
              <a:t>3</a:t>
            </a:r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 for </a:t>
            </a:r>
            <a:r>
              <a:rPr lang="en-US" sz="1800" baseline="30000" dirty="0" smtClean="0">
                <a:solidFill>
                  <a:srgbClr val="FF0000"/>
                </a:solidFill>
                <a:sym typeface="Wingdings" pitchFamily="2" charset="2"/>
              </a:rPr>
              <a:t>238</a:t>
            </a:r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U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Desired lifetime of 2 weeks</a:t>
            </a:r>
            <a:endParaRPr lang="en-US" sz="1800" dirty="0" smtClean="0"/>
          </a:p>
          <a:p>
            <a:r>
              <a:rPr lang="en-US" sz="2000" dirty="0" smtClean="0">
                <a:sym typeface="Symbol"/>
              </a:rPr>
              <a:t>Multi-slice rotating graphite target</a:t>
            </a:r>
          </a:p>
          <a:p>
            <a:pPr lvl="1"/>
            <a:r>
              <a:rPr lang="en-US" sz="1800" dirty="0" smtClean="0">
                <a:sym typeface="Symbol"/>
              </a:rPr>
              <a:t>5000 rpm, 30 cm diameter</a:t>
            </a:r>
          </a:p>
          <a:p>
            <a:pPr lvl="1"/>
            <a:r>
              <a:rPr lang="en-US" sz="1800" dirty="0" err="1" smtClean="0">
                <a:sym typeface="Symbol"/>
              </a:rPr>
              <a:t>T</a:t>
            </a:r>
            <a:r>
              <a:rPr lang="en-US" sz="1800" baseline="-25000" dirty="0" err="1" smtClean="0">
                <a:sym typeface="Symbol"/>
              </a:rPr>
              <a:t>max</a:t>
            </a:r>
            <a:r>
              <a:rPr lang="en-US" sz="1800" dirty="0" smtClean="0">
                <a:sym typeface="Symbol"/>
              </a:rPr>
              <a:t> =1900 C, </a:t>
            </a:r>
            <a:r>
              <a:rPr lang="en-US" sz="1800" dirty="0" err="1" smtClean="0">
                <a:sym typeface="Symbol"/>
              </a:rPr>
              <a:t>P</a:t>
            </a:r>
            <a:r>
              <a:rPr lang="en-US" sz="1800" baseline="-25000" dirty="0" err="1" smtClean="0">
                <a:sym typeface="Symbol"/>
              </a:rPr>
              <a:t>max</a:t>
            </a:r>
            <a:r>
              <a:rPr lang="en-US" sz="1800" dirty="0" smtClean="0">
                <a:sym typeface="Symbol"/>
              </a:rPr>
              <a:t>/slice=10 kW</a:t>
            </a:r>
          </a:p>
          <a:p>
            <a:r>
              <a:rPr lang="en-US" sz="2000" dirty="0" smtClean="0">
                <a:sym typeface="Symbol"/>
              </a:rPr>
              <a:t>Target concept successfully validated</a:t>
            </a:r>
          </a:p>
          <a:p>
            <a:pPr lvl="1"/>
            <a:r>
              <a:rPr lang="en-US" sz="1800" dirty="0" smtClean="0">
                <a:sym typeface="Symbol"/>
              </a:rPr>
              <a:t>High power electron beam tests at BINP</a:t>
            </a:r>
          </a:p>
          <a:p>
            <a:pPr lvl="1"/>
            <a:r>
              <a:rPr lang="en-US" sz="1800" dirty="0" smtClean="0">
                <a:sym typeface="Symbol"/>
              </a:rPr>
              <a:t>Graphite heavy ion irradiation studies at GSI</a:t>
            </a:r>
            <a:endParaRPr lang="en-US" dirty="0" smtClean="0"/>
          </a:p>
          <a:p>
            <a:endParaRPr lang="en-US" sz="2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Bollen, August 2013 Low-Energy Community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, Slide </a:t>
            </a:r>
            <a:fld id="{35AD4620-7552-4207-8973-898801ED21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1289" y="1012404"/>
            <a:ext cx="2887545" cy="21967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6708" y="1012404"/>
            <a:ext cx="1584584" cy="1535623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1289" y="3181245"/>
            <a:ext cx="2887545" cy="2913269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1" y="4493249"/>
            <a:ext cx="5870470" cy="1157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76201" y="5607451"/>
            <a:ext cx="3308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Confirmed with additional material tests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9769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7665" y="2076452"/>
            <a:ext cx="6078689" cy="342994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969" dirty="0"/>
              <a:t>Produce a rare isotope beam for a primary user, for example </a:t>
            </a:r>
            <a:r>
              <a:rPr lang="en-US" sz="1969" baseline="30000" dirty="0"/>
              <a:t>200</a:t>
            </a:r>
            <a:r>
              <a:rPr lang="en-US" sz="1969" dirty="0"/>
              <a:t>W from a </a:t>
            </a:r>
            <a:r>
              <a:rPr lang="en-US" sz="1969" baseline="30000" dirty="0"/>
              <a:t>238</a:t>
            </a:r>
            <a:r>
              <a:rPr lang="en-US" sz="1969" dirty="0"/>
              <a:t>U primary beam</a:t>
            </a:r>
          </a:p>
          <a:p>
            <a:r>
              <a:rPr lang="en-US" sz="1969" dirty="0"/>
              <a:t>At the same time up to 1000 other isotopes are produced </a:t>
            </a:r>
            <a:r>
              <a:rPr lang="en-US" sz="1969" dirty="0" smtClean="0"/>
              <a:t>that </a:t>
            </a:r>
            <a:r>
              <a:rPr lang="en-US" sz="1969" dirty="0"/>
              <a:t>could be harvested and used for other experiments or </a:t>
            </a:r>
            <a:r>
              <a:rPr lang="en-US" sz="1969" dirty="0" smtClean="0"/>
              <a:t>applications in a commensal mode of operation </a:t>
            </a:r>
            <a:endParaRPr lang="en-US" sz="1969" dirty="0"/>
          </a:p>
          <a:p>
            <a:endParaRPr lang="en-US" sz="1969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6447" y="130620"/>
            <a:ext cx="8851106" cy="796055"/>
          </a:xfrm>
        </p:spPr>
        <p:txBody>
          <a:bodyPr/>
          <a:lstStyle/>
          <a:p>
            <a:r>
              <a:rPr lang="en-US" dirty="0" smtClean="0"/>
              <a:t>Isotope Harvesting Opportunity at FRIB</a:t>
            </a:r>
            <a:br>
              <a:rPr lang="en-US" dirty="0" smtClean="0"/>
            </a:br>
            <a:r>
              <a:rPr lang="en-US" sz="2344" dirty="0"/>
              <a:t>Make Best Use of Rare Isotopes Produced</a:t>
            </a:r>
            <a:endParaRPr lang="en-US" sz="1969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086899" y="6356450"/>
            <a:ext cx="4241321" cy="364628"/>
          </a:xfrm>
        </p:spPr>
        <p:txBody>
          <a:bodyPr/>
          <a:lstStyle/>
          <a:p>
            <a:r>
              <a:rPr lang="sv-SE" smtClean="0"/>
              <a:t>G. Bollen, ISOLDE WS 2014</a:t>
            </a:r>
            <a:endParaRPr 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4294967295"/>
          </p:nvPr>
        </p:nvSpPr>
        <p:spPr>
          <a:xfrm>
            <a:off x="183612" y="5768335"/>
            <a:ext cx="8776097" cy="419368"/>
          </a:xfrm>
        </p:spPr>
        <p:txBody>
          <a:bodyPr/>
          <a:lstStyle/>
          <a:p>
            <a:pPr marL="0" indent="0">
              <a:buNone/>
            </a:pPr>
            <a:r>
              <a:rPr lang="en-US" sz="1969" b="1" dirty="0"/>
              <a:t>FRIB </a:t>
            </a:r>
            <a:r>
              <a:rPr lang="en-US" sz="1969" b="1" dirty="0" smtClean="0"/>
              <a:t>has </a:t>
            </a:r>
            <a:r>
              <a:rPr lang="en-US" sz="1969" b="1" dirty="0" smtClean="0"/>
              <a:t>provisions for </a:t>
            </a:r>
            <a:r>
              <a:rPr lang="en-US" sz="1969" b="1" dirty="0"/>
              <a:t>isotope harvesting </a:t>
            </a:r>
            <a:r>
              <a:rPr lang="en-US" sz="1969" b="1" dirty="0" smtClean="0"/>
              <a:t>incorporated </a:t>
            </a:r>
            <a:r>
              <a:rPr lang="en-US" sz="1969" b="1" dirty="0"/>
              <a:t>in the design</a:t>
            </a: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322469" y="6356450"/>
            <a:ext cx="750094" cy="36462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3021" y="2902321"/>
            <a:ext cx="2587823" cy="21843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0612" tIns="45306" rIns="90612" bIns="45306">
            <a:spAutoFit/>
          </a:bodyPr>
          <a:lstStyle/>
          <a:p>
            <a:pPr marL="55059" lvl="2">
              <a:spcAft>
                <a:spcPts val="594"/>
              </a:spcAft>
            </a:pPr>
            <a:r>
              <a:rPr lang="en-US" sz="1400" dirty="0"/>
              <a:t>1st workshop on “Isotope Harvesting at FRIB”, Santa Fe, 2010</a:t>
            </a:r>
          </a:p>
          <a:p>
            <a:pPr marL="55059" lvl="2">
              <a:spcAft>
                <a:spcPts val="594"/>
              </a:spcAft>
            </a:pPr>
            <a:r>
              <a:rPr lang="en-US" sz="1400" dirty="0"/>
              <a:t>2nd workshop on “Isotope Harvesting at FRIB”, </a:t>
            </a:r>
            <a:br>
              <a:rPr lang="en-US" sz="1400" dirty="0"/>
            </a:br>
            <a:r>
              <a:rPr lang="en-US" sz="1400" dirty="0"/>
              <a:t>East Lansing, 2012</a:t>
            </a:r>
          </a:p>
          <a:p>
            <a:pPr marL="55059" lvl="2">
              <a:spcAft>
                <a:spcPts val="594"/>
              </a:spcAft>
            </a:pPr>
            <a:r>
              <a:rPr lang="en-US" sz="1400" dirty="0"/>
              <a:t>3rd workshop on “Isotope Harvesting at FRIB”, </a:t>
            </a:r>
            <a:br>
              <a:rPr lang="en-US" sz="1400" dirty="0"/>
            </a:br>
            <a:r>
              <a:rPr lang="en-US" sz="1400" dirty="0"/>
              <a:t>St Louis, </a:t>
            </a:r>
            <a:r>
              <a:rPr lang="en-US" sz="1400" dirty="0" smtClean="0"/>
              <a:t>2014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6977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57838" y="4090989"/>
            <a:ext cx="3586162" cy="1432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5250" y="1256192"/>
            <a:ext cx="5943600" cy="3180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" y="126831"/>
            <a:ext cx="8991600" cy="803621"/>
          </a:xfrm>
        </p:spPr>
        <p:txBody>
          <a:bodyPr anchor="ctr"/>
          <a:lstStyle/>
          <a:p>
            <a:pPr lvl="1"/>
            <a:r>
              <a:rPr lang="en-US" dirty="0"/>
              <a:t>NSCL Enables pre-FRIB Science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Fast</a:t>
            </a:r>
            <a:r>
              <a:rPr lang="en-US" sz="2400" dirty="0" smtClean="0"/>
              <a:t>, Stopped, and Reaccelerated </a:t>
            </a:r>
            <a:r>
              <a:rPr lang="en-US" sz="2400" dirty="0" smtClean="0"/>
              <a:t>Beams</a:t>
            </a:r>
            <a:endParaRPr lang="en-US" sz="1800" dirty="0" smtClean="0"/>
          </a:p>
        </p:txBody>
      </p:sp>
      <p:sp>
        <p:nvSpPr>
          <p:cNvPr id="16388" name="Footer Placeholder 1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G. Bollen, Nuclear Structure 2014</a:t>
            </a:r>
            <a:endParaRPr lang="en-US" dirty="0" smtClean="0"/>
          </a:p>
        </p:txBody>
      </p:sp>
      <p:pic>
        <p:nvPicPr>
          <p:cNvPr id="8" name="Picture 7" descr="N4_Full-Vault_2010Jan27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07628" y="1428740"/>
            <a:ext cx="3028208" cy="192881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7546" y="1754961"/>
            <a:ext cx="2539253" cy="1010612"/>
          </a:xfrm>
          <a:prstGeom prst="rect">
            <a:avLst/>
          </a:prstGeom>
          <a:noFill/>
        </p:spPr>
        <p:txBody>
          <a:bodyPr wrap="none" lIns="86439" tIns="43219" rIns="86439" bIns="43219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Experimental Areas, </a:t>
            </a:r>
            <a:b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</a:b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Experimental </a:t>
            </a:r>
            <a:b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</a:b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Equipment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20999" y="1175048"/>
            <a:ext cx="2365888" cy="456622"/>
          </a:xfrm>
          <a:prstGeom prst="rect">
            <a:avLst/>
          </a:prstGeom>
          <a:noFill/>
        </p:spPr>
        <p:txBody>
          <a:bodyPr wrap="none" lIns="86439" tIns="43219" rIns="86439" bIns="43219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Beam Stopping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16754" y="3648850"/>
            <a:ext cx="2231236" cy="456622"/>
          </a:xfrm>
          <a:prstGeom prst="rect">
            <a:avLst/>
          </a:prstGeom>
          <a:noFill/>
        </p:spPr>
        <p:txBody>
          <a:bodyPr wrap="none" lIns="86439" tIns="43219" rIns="86439" bIns="43219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Reacceleration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37546" y="5073650"/>
            <a:ext cx="38178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New Equipment Development Geared Towards FRIB</a:t>
            </a:r>
          </a:p>
        </p:txBody>
      </p:sp>
    </p:spTree>
    <p:extLst>
      <p:ext uri="{BB962C8B-B14F-4D97-AF65-F5344CB8AC3E}">
        <p14:creationId xmlns:p14="http://schemas.microsoft.com/office/powerpoint/2010/main" val="358864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719" y="4138864"/>
            <a:ext cx="2813826" cy="1911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2" descr="1B_059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15068" y="156411"/>
            <a:ext cx="4034804" cy="2806374"/>
          </a:xfrm>
          <a:prstGeom prst="rect">
            <a:avLst/>
          </a:prstGeom>
          <a:noFill/>
          <a:ln w="9525">
            <a:solidFill>
              <a:schemeClr val="accent3">
                <a:lumMod val="20000"/>
                <a:lumOff val="80000"/>
              </a:schemeClr>
            </a:solidFill>
            <a:miter lim="800000"/>
            <a:headEnd/>
            <a:tailEnd/>
          </a:ln>
        </p:spPr>
      </p:pic>
      <p:sp>
        <p:nvSpPr>
          <p:cNvPr id="25604" name="Title 1"/>
          <p:cNvSpPr>
            <a:spLocks noGrp="1"/>
          </p:cNvSpPr>
          <p:nvPr>
            <p:ph type="title"/>
          </p:nvPr>
        </p:nvSpPr>
        <p:spPr>
          <a:xfrm>
            <a:off x="294822" y="289349"/>
            <a:ext cx="4770767" cy="478596"/>
          </a:xfrm>
        </p:spPr>
        <p:txBody>
          <a:bodyPr/>
          <a:lstStyle/>
          <a:p>
            <a:r>
              <a:rPr lang="en-US" dirty="0" smtClean="0"/>
              <a:t>Stopped Beams</a:t>
            </a:r>
            <a:endParaRPr lang="en-US" sz="2400" dirty="0" smtClean="0"/>
          </a:p>
        </p:txBody>
      </p:sp>
      <p:sp>
        <p:nvSpPr>
          <p:cNvPr id="25606" name="Content Placeholder 2"/>
          <p:cNvSpPr>
            <a:spLocks noGrp="1"/>
          </p:cNvSpPr>
          <p:nvPr>
            <p:ph idx="1"/>
          </p:nvPr>
        </p:nvSpPr>
        <p:spPr>
          <a:xfrm>
            <a:off x="9830" y="1017874"/>
            <a:ext cx="8227786" cy="5027414"/>
          </a:xfrm>
        </p:spPr>
        <p:txBody>
          <a:bodyPr/>
          <a:lstStyle/>
          <a:p>
            <a:r>
              <a:rPr lang="en-US" sz="2000" dirty="0" smtClean="0"/>
              <a:t>Multifaceted approach</a:t>
            </a:r>
          </a:p>
          <a:p>
            <a:pPr lvl="1"/>
            <a:r>
              <a:rPr lang="en-US" sz="1800" dirty="0" smtClean="0"/>
              <a:t>Linear gas stopper (heavier ion beams)</a:t>
            </a:r>
          </a:p>
          <a:p>
            <a:pPr lvl="1"/>
            <a:r>
              <a:rPr lang="en-US" sz="1800" dirty="0" smtClean="0"/>
              <a:t>Cyclotron gas stopper (lighter ion beams)</a:t>
            </a:r>
          </a:p>
          <a:p>
            <a:pPr lvl="1"/>
            <a:r>
              <a:rPr lang="en-US" sz="1800" dirty="0" smtClean="0"/>
              <a:t>Solid stopper (certain elements, highest </a:t>
            </a:r>
            <a:br>
              <a:rPr lang="en-US" sz="1800" dirty="0" smtClean="0"/>
            </a:br>
            <a:r>
              <a:rPr lang="en-US" sz="1800" dirty="0" smtClean="0"/>
              <a:t>intensity)</a:t>
            </a:r>
          </a:p>
          <a:p>
            <a:r>
              <a:rPr lang="en-US" sz="2000" dirty="0" smtClean="0"/>
              <a:t>Beam stopping developments</a:t>
            </a:r>
          </a:p>
          <a:p>
            <a:pPr lvl="1"/>
            <a:r>
              <a:rPr lang="en-US" sz="1800" dirty="0" smtClean="0"/>
              <a:t>Linear gas catcher (ANL) operational (FRIB R&amp;D)</a:t>
            </a:r>
          </a:p>
          <a:p>
            <a:pPr lvl="1"/>
            <a:r>
              <a:rPr lang="en-US" sz="1800" dirty="0" smtClean="0"/>
              <a:t>Cyclotron gas stopper construction advanced </a:t>
            </a:r>
            <a:br>
              <a:rPr lang="en-US" sz="1800" dirty="0" smtClean="0"/>
            </a:br>
            <a:r>
              <a:rPr lang="en-US" sz="1800" dirty="0" smtClean="0"/>
              <a:t>(NSF + MSU funded)</a:t>
            </a:r>
          </a:p>
          <a:p>
            <a:pPr lvl="1"/>
            <a:r>
              <a:rPr lang="en-US" sz="1800" dirty="0" smtClean="0"/>
              <a:t>Advanced Cryogenic Gas Stopper underway</a:t>
            </a:r>
            <a:br>
              <a:rPr lang="en-US" sz="1800" dirty="0" smtClean="0"/>
            </a:br>
            <a:r>
              <a:rPr lang="en-US" sz="1800" dirty="0" smtClean="0"/>
              <a:t>(NSF funded)</a:t>
            </a:r>
          </a:p>
          <a:p>
            <a:r>
              <a:rPr lang="en-US" dirty="0" smtClean="0"/>
              <a:t>Experiments</a:t>
            </a:r>
          </a:p>
          <a:p>
            <a:pPr lvl="1"/>
            <a:r>
              <a:rPr lang="en-US" dirty="0" smtClean="0"/>
              <a:t>LEBIT</a:t>
            </a:r>
          </a:p>
          <a:p>
            <a:pPr lvl="1"/>
            <a:r>
              <a:rPr lang="en-US" dirty="0" smtClean="0"/>
              <a:t>BECOLA</a:t>
            </a:r>
          </a:p>
          <a:p>
            <a:pPr lvl="1"/>
            <a:r>
              <a:rPr lang="en-US" dirty="0" smtClean="0"/>
              <a:t>Double-arm </a:t>
            </a:r>
            <a:r>
              <a:rPr lang="en-US" dirty="0"/>
              <a:t>positron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polarimeter</a:t>
            </a:r>
            <a:r>
              <a:rPr lang="en-US" dirty="0" smtClean="0"/>
              <a:t> (under </a:t>
            </a:r>
            <a:br>
              <a:rPr lang="en-US" dirty="0" smtClean="0"/>
            </a:br>
            <a:r>
              <a:rPr lang="en-US" dirty="0" smtClean="0"/>
              <a:t>construction)</a:t>
            </a:r>
          </a:p>
        </p:txBody>
      </p:sp>
      <p:sp>
        <p:nvSpPr>
          <p:cNvPr id="25609" name="Footer Placeholder 8"/>
          <p:cNvSpPr>
            <a:spLocks noGrp="1"/>
          </p:cNvSpPr>
          <p:nvPr>
            <p:ph type="ftr" sz="quarter" idx="4294967295"/>
          </p:nvPr>
        </p:nvSpPr>
        <p:spPr>
          <a:xfrm>
            <a:off x="4135721" y="6356350"/>
            <a:ext cx="4241800" cy="365125"/>
          </a:xfrm>
        </p:spPr>
        <p:txBody>
          <a:bodyPr/>
          <a:lstStyle/>
          <a:p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2560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382000" y="6356350"/>
            <a:ext cx="762000" cy="365125"/>
          </a:xfrm>
        </p:spPr>
        <p:txBody>
          <a:bodyPr/>
          <a:lstStyle/>
          <a:p>
            <a:r>
              <a:rPr lang="en-US" smtClean="0"/>
              <a:t>, Slide </a:t>
            </a:r>
            <a:fld id="{88DDF095-CD17-4518-AE83-9887C867748C}" type="slidenum">
              <a:rPr lang="en-US" smtClean="0"/>
              <a:pPr/>
              <a:t>18</a:t>
            </a:fld>
            <a:endParaRPr lang="en-US" smtClean="0"/>
          </a:p>
        </p:txBody>
      </p:sp>
      <p:pic>
        <p:nvPicPr>
          <p:cNvPr id="11" name="Picture 10" descr="logo-ANL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967515" y="5695762"/>
            <a:ext cx="894209" cy="34746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8233" y="3135569"/>
            <a:ext cx="3055021" cy="29076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523" y="2049740"/>
            <a:ext cx="7736205" cy="396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" name="TextBox 124"/>
          <p:cNvSpPr txBox="1"/>
          <p:nvPr/>
        </p:nvSpPr>
        <p:spPr>
          <a:xfrm>
            <a:off x="520070" y="2968759"/>
            <a:ext cx="1457450" cy="276999"/>
          </a:xfrm>
          <a:prstGeom prst="rect">
            <a:avLst/>
          </a:prstGeom>
          <a:noFill/>
        </p:spPr>
        <p:txBody>
          <a:bodyPr wrap="square" lIns="91068" tIns="45537" rIns="91068" bIns="45537" rtlCol="0">
            <a:spAutoFit/>
          </a:bodyPr>
          <a:lstStyle/>
          <a:p>
            <a:pPr algn="ctr" defTabSz="455449"/>
            <a:r>
              <a:rPr lang="en-US" sz="1200" dirty="0">
                <a:solidFill>
                  <a:prstClr val="black"/>
                </a:solidFill>
              </a:rPr>
              <a:t>EBIT CB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870585" y="2697456"/>
            <a:ext cx="0" cy="423743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1165487" y="2126601"/>
            <a:ext cx="562976" cy="276999"/>
          </a:xfrm>
          <a:prstGeom prst="rect">
            <a:avLst/>
          </a:prstGeom>
          <a:noFill/>
        </p:spPr>
        <p:txBody>
          <a:bodyPr wrap="square" lIns="91068" tIns="45537" rIns="91068" bIns="45537" rtlCol="0">
            <a:spAutoFit/>
          </a:bodyPr>
          <a:lstStyle/>
          <a:p>
            <a:pPr algn="ctr" defTabSz="455449"/>
            <a:r>
              <a:rPr lang="en-US" sz="1200" dirty="0">
                <a:solidFill>
                  <a:prstClr val="black"/>
                </a:solidFill>
              </a:rPr>
              <a:t>RFQ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1881783" y="2377421"/>
            <a:ext cx="521783" cy="279057"/>
          </a:xfrm>
          <a:prstGeom prst="rect">
            <a:avLst/>
          </a:prstGeom>
          <a:noFill/>
        </p:spPr>
        <p:txBody>
          <a:bodyPr wrap="none" lIns="91068" tIns="45537" rIns="91068" bIns="45537" rtlCol="0">
            <a:spAutoFit/>
          </a:bodyPr>
          <a:lstStyle/>
          <a:p>
            <a:pPr algn="ctr" defTabSz="455449"/>
            <a:r>
              <a:rPr lang="en-US" sz="1200" dirty="0">
                <a:solidFill>
                  <a:prstClr val="black"/>
                </a:solidFill>
              </a:rPr>
              <a:t>CM2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2312090" y="2603667"/>
            <a:ext cx="993432" cy="276629"/>
          </a:xfrm>
          <a:prstGeom prst="rect">
            <a:avLst/>
          </a:prstGeom>
          <a:noFill/>
        </p:spPr>
        <p:txBody>
          <a:bodyPr wrap="none" lIns="91068" tIns="45537" rIns="91068" bIns="45537" rtlCol="0">
            <a:spAutoFit/>
          </a:bodyPr>
          <a:lstStyle/>
          <a:p>
            <a:pPr algn="ctr" defTabSz="455449"/>
            <a:r>
              <a:rPr lang="en-US" sz="1200" dirty="0" smtClean="0">
                <a:solidFill>
                  <a:prstClr val="black"/>
                </a:solidFill>
              </a:rPr>
              <a:t>CM3 (2014)</a:t>
            </a:r>
            <a:endParaRPr lang="en-US" sz="1200" dirty="0">
              <a:solidFill>
                <a:prstClr val="black"/>
              </a:solidFill>
            </a:endParaRPr>
          </a:p>
        </p:txBody>
      </p:sp>
      <p:cxnSp>
        <p:nvCxnSpPr>
          <p:cNvPr id="132" name="Straight Connector 131"/>
          <p:cNvCxnSpPr/>
          <p:nvPr/>
        </p:nvCxnSpPr>
        <p:spPr>
          <a:xfrm flipH="1">
            <a:off x="2480691" y="2862119"/>
            <a:ext cx="0" cy="170617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1553823" y="2209781"/>
            <a:ext cx="521783" cy="279057"/>
          </a:xfrm>
          <a:prstGeom prst="rect">
            <a:avLst/>
          </a:prstGeom>
          <a:noFill/>
        </p:spPr>
        <p:txBody>
          <a:bodyPr wrap="none" lIns="91111" tIns="45557" rIns="91111" bIns="45557" rtlCol="0">
            <a:spAutoFit/>
          </a:bodyPr>
          <a:lstStyle/>
          <a:p>
            <a:pPr algn="ctr" defTabSz="455449"/>
            <a:r>
              <a:rPr lang="en-US" sz="1200" dirty="0">
                <a:solidFill>
                  <a:prstClr val="black"/>
                </a:solidFill>
              </a:rPr>
              <a:t>CM1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3427492" y="4815267"/>
            <a:ext cx="1735455" cy="584406"/>
          </a:xfrm>
          <a:prstGeom prst="rect">
            <a:avLst/>
          </a:prstGeom>
          <a:noFill/>
        </p:spPr>
        <p:txBody>
          <a:bodyPr wrap="square" lIns="91068" tIns="45537" rIns="91068" bIns="45537" rtlCol="0">
            <a:spAutoFit/>
          </a:bodyPr>
          <a:lstStyle/>
          <a:p>
            <a:pPr algn="ctr" defTabSz="455449"/>
            <a:r>
              <a:rPr lang="en-US" sz="1600" dirty="0" smtClean="0">
                <a:solidFill>
                  <a:prstClr val="black"/>
                </a:solidFill>
              </a:rPr>
              <a:t>ReA6</a:t>
            </a:r>
            <a:endParaRPr lang="en-US" sz="1600" dirty="0">
              <a:solidFill>
                <a:prstClr val="black"/>
              </a:solidFill>
            </a:endParaRPr>
          </a:p>
          <a:p>
            <a:pPr algn="ctr" defTabSz="455449"/>
            <a:r>
              <a:rPr lang="en-US" sz="1600" dirty="0" smtClean="0">
                <a:solidFill>
                  <a:prstClr val="black"/>
                </a:solidFill>
              </a:rPr>
              <a:t>(development)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3214045" y="2378183"/>
            <a:ext cx="990600" cy="276959"/>
          </a:xfrm>
          <a:prstGeom prst="rect">
            <a:avLst/>
          </a:prstGeom>
          <a:noFill/>
        </p:spPr>
        <p:txBody>
          <a:bodyPr wrap="square" lIns="91068" tIns="45537" rIns="91068" bIns="45537" rtlCol="0">
            <a:spAutoFit/>
          </a:bodyPr>
          <a:lstStyle/>
          <a:p>
            <a:pPr algn="ctr" defTabSz="455449"/>
            <a:r>
              <a:rPr lang="en-US" sz="1200" dirty="0">
                <a:solidFill>
                  <a:prstClr val="black"/>
                </a:solidFill>
              </a:rPr>
              <a:t>SECAR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5628849" y="4086411"/>
            <a:ext cx="990600" cy="276959"/>
          </a:xfrm>
          <a:prstGeom prst="rect">
            <a:avLst/>
          </a:prstGeom>
          <a:noFill/>
        </p:spPr>
        <p:txBody>
          <a:bodyPr wrap="square" lIns="91068" tIns="45537" rIns="91068" bIns="45537" rtlCol="0">
            <a:spAutoFit/>
          </a:bodyPr>
          <a:lstStyle/>
          <a:p>
            <a:pPr algn="ctr" defTabSz="455449"/>
            <a:r>
              <a:rPr lang="en-US" sz="1200" dirty="0">
                <a:solidFill>
                  <a:prstClr val="black"/>
                </a:solidFill>
              </a:rPr>
              <a:t>AT-TPC, …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-236349" y="2868452"/>
            <a:ext cx="1113249" cy="522851"/>
          </a:xfrm>
          <a:prstGeom prst="rect">
            <a:avLst/>
          </a:prstGeom>
          <a:noFill/>
        </p:spPr>
        <p:txBody>
          <a:bodyPr wrap="square" lIns="91068" tIns="45537" rIns="91068" bIns="45537" rtlCol="0">
            <a:spAutoFit/>
          </a:bodyPr>
          <a:lstStyle/>
          <a:p>
            <a:pPr algn="r" defTabSz="455449"/>
            <a:r>
              <a:rPr lang="en-US" sz="1400" dirty="0" smtClean="0">
                <a:solidFill>
                  <a:prstClr val="black"/>
                </a:solidFill>
                <a:cs typeface="Calibri" pitchFamily="34" charset="0"/>
              </a:rPr>
              <a:t>Stopped beam </a:t>
            </a:r>
            <a:endParaRPr lang="en-US" sz="1400" dirty="0">
              <a:solidFill>
                <a:prstClr val="black"/>
              </a:solidFill>
              <a:cs typeface="Calibri" pitchFamily="34" charset="0"/>
            </a:endParaRPr>
          </a:p>
        </p:txBody>
      </p:sp>
      <p:cxnSp>
        <p:nvCxnSpPr>
          <p:cNvPr id="141" name="Straight Arrow Connector 140"/>
          <p:cNvCxnSpPr/>
          <p:nvPr/>
        </p:nvCxnSpPr>
        <p:spPr>
          <a:xfrm flipV="1">
            <a:off x="520070" y="2560296"/>
            <a:ext cx="0" cy="304800"/>
          </a:xfrm>
          <a:prstGeom prst="straightConnector1">
            <a:avLst/>
          </a:prstGeom>
          <a:ln>
            <a:solidFill>
              <a:srgbClr val="06430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49070" y="72684"/>
            <a:ext cx="6418729" cy="911923"/>
          </a:xfrm>
        </p:spPr>
        <p:txBody>
          <a:bodyPr/>
          <a:lstStyle/>
          <a:p>
            <a:r>
              <a:rPr lang="en-US" dirty="0" smtClean="0"/>
              <a:t>Reaccelerated Beams at NSCL and FRIB with </a:t>
            </a:r>
            <a:r>
              <a:rPr lang="en-US" dirty="0" err="1" smtClean="0"/>
              <a:t>ReA</a:t>
            </a:r>
            <a:r>
              <a:rPr lang="en-US" dirty="0" smtClean="0"/>
              <a:t> Facility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dirty="0" smtClean="0"/>
              <a:t>G. Bollen, Nuclear Structure 2014</a:t>
            </a:r>
            <a:endParaRPr lang="en-US" dirty="0"/>
          </a:p>
        </p:txBody>
      </p:sp>
      <p:sp>
        <p:nvSpPr>
          <p:cNvPr id="146" name="TextBox 145"/>
          <p:cNvSpPr txBox="1"/>
          <p:nvPr/>
        </p:nvSpPr>
        <p:spPr>
          <a:xfrm>
            <a:off x="4397741" y="2784134"/>
            <a:ext cx="1420173" cy="661594"/>
          </a:xfrm>
          <a:prstGeom prst="rect">
            <a:avLst/>
          </a:prstGeom>
          <a:noFill/>
        </p:spPr>
        <p:txBody>
          <a:bodyPr wrap="square" lIns="91068" tIns="45537" rIns="91068" bIns="45537" rtlCol="0">
            <a:spAutoFit/>
          </a:bodyPr>
          <a:lstStyle/>
          <a:p>
            <a:pPr algn="ctr" defTabSz="455449"/>
            <a:r>
              <a:rPr lang="en-US" sz="1200" dirty="0">
                <a:solidFill>
                  <a:prstClr val="black"/>
                </a:solidFill>
              </a:rPr>
              <a:t>ANASEN, SUN, LENDA, </a:t>
            </a:r>
            <a:r>
              <a:rPr lang="en-US" sz="1200" dirty="0" err="1">
                <a:solidFill>
                  <a:prstClr val="black"/>
                </a:solidFill>
              </a:rPr>
              <a:t>SeGA</a:t>
            </a:r>
            <a:r>
              <a:rPr lang="en-US" sz="1200" dirty="0">
                <a:solidFill>
                  <a:prstClr val="black"/>
                </a:solidFill>
              </a:rPr>
              <a:t>/CAESAR</a:t>
            </a:r>
          </a:p>
        </p:txBody>
      </p:sp>
      <p:cxnSp>
        <p:nvCxnSpPr>
          <p:cNvPr id="151" name="Straight Connector 150"/>
          <p:cNvCxnSpPr/>
          <p:nvPr/>
        </p:nvCxnSpPr>
        <p:spPr>
          <a:xfrm flipH="1">
            <a:off x="2023491" y="2618279"/>
            <a:ext cx="0" cy="170617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H="1">
            <a:off x="1749171" y="2465879"/>
            <a:ext cx="0" cy="170617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flipH="1">
            <a:off x="1413891" y="2389679"/>
            <a:ext cx="0" cy="170617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556422" y="2633667"/>
            <a:ext cx="152963" cy="372414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799920" y="3311813"/>
            <a:ext cx="990600" cy="276959"/>
          </a:xfrm>
          <a:prstGeom prst="rect">
            <a:avLst/>
          </a:prstGeom>
          <a:noFill/>
        </p:spPr>
        <p:txBody>
          <a:bodyPr wrap="square" lIns="91068" tIns="45537" rIns="91068" bIns="45537" rtlCol="0">
            <a:spAutoFit/>
          </a:bodyPr>
          <a:lstStyle/>
          <a:p>
            <a:pPr algn="ctr" defTabSz="455449"/>
            <a:r>
              <a:rPr lang="en-US" sz="1200" dirty="0">
                <a:solidFill>
                  <a:prstClr val="black"/>
                </a:solidFill>
              </a:rPr>
              <a:t>JENSA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4244777" y="3537872"/>
            <a:ext cx="0" cy="186207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40" y="-6210"/>
            <a:ext cx="2623429" cy="1743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" name="Rectangle 71"/>
          <p:cNvSpPr/>
          <p:nvPr/>
        </p:nvSpPr>
        <p:spPr>
          <a:xfrm>
            <a:off x="194691" y="4873836"/>
            <a:ext cx="4572000" cy="1238793"/>
          </a:xfrm>
          <a:prstGeom prst="rect">
            <a:avLst/>
          </a:prstGeom>
        </p:spPr>
        <p:txBody>
          <a:bodyPr lIns="91432" tIns="45716" rIns="91432" bIns="45716">
            <a:spAutoFit/>
          </a:bodyPr>
          <a:lstStyle/>
          <a:p>
            <a:pPr>
              <a:spcBef>
                <a:spcPts val="200"/>
              </a:spcBef>
              <a:spcAft>
                <a:spcPts val="300"/>
              </a:spcAft>
            </a:pPr>
            <a:r>
              <a:rPr lang="en-US" b="1" dirty="0" smtClean="0"/>
              <a:t>EBIT/S charge breeder</a:t>
            </a:r>
          </a:p>
          <a:p>
            <a:r>
              <a:rPr lang="en-US" b="1" dirty="0" smtClean="0"/>
              <a:t>SRF </a:t>
            </a:r>
            <a:r>
              <a:rPr lang="en-US" b="1" dirty="0" err="1" smtClean="0"/>
              <a:t>linac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ReA3 – 3 </a:t>
            </a:r>
            <a:r>
              <a:rPr lang="en-US" b="1" dirty="0" err="1" smtClean="0"/>
              <a:t>MeV</a:t>
            </a:r>
            <a:r>
              <a:rPr lang="en-US" b="1" dirty="0" smtClean="0"/>
              <a:t>/u for </a:t>
            </a:r>
            <a:r>
              <a:rPr lang="en-US" b="1" baseline="30000" dirty="0" smtClean="0"/>
              <a:t>238</a:t>
            </a:r>
            <a:r>
              <a:rPr lang="en-US" b="1" dirty="0" smtClean="0"/>
              <a:t>U</a:t>
            </a:r>
          </a:p>
          <a:p>
            <a:r>
              <a:rPr lang="en-US" b="1" dirty="0" smtClean="0"/>
              <a:t>Expandable to &gt;12 </a:t>
            </a:r>
            <a:r>
              <a:rPr lang="en-US" b="1" dirty="0" err="1" smtClean="0"/>
              <a:t>MeV</a:t>
            </a:r>
            <a:r>
              <a:rPr lang="en-US" b="1" dirty="0" smtClean="0"/>
              <a:t>/u for </a:t>
            </a:r>
            <a:r>
              <a:rPr lang="en-US" b="1" baseline="30000" dirty="0" smtClean="0"/>
              <a:t>238</a:t>
            </a:r>
            <a:r>
              <a:rPr lang="en-US" b="1" dirty="0" smtClean="0"/>
              <a:t>U</a:t>
            </a:r>
          </a:p>
        </p:txBody>
      </p:sp>
      <p:sp>
        <p:nvSpPr>
          <p:cNvPr id="28" name="Slide Number Placeholder 20"/>
          <p:cNvSpPr>
            <a:spLocks noGrp="1"/>
          </p:cNvSpPr>
          <p:nvPr>
            <p:ph type="sldNum" sz="quarter" idx="11"/>
          </p:nvPr>
        </p:nvSpPr>
        <p:spPr>
          <a:xfrm>
            <a:off x="8382000" y="6356450"/>
            <a:ext cx="762000" cy="364628"/>
          </a:xfrm>
        </p:spPr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002391" y="977740"/>
            <a:ext cx="26038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>
                <a:solidFill>
                  <a:srgbClr val="0000FF"/>
                </a:solidFill>
              </a:rPr>
              <a:t>First radioactive beam experiment with </a:t>
            </a:r>
            <a:r>
              <a:rPr lang="en-US" b="1" dirty="0" smtClean="0">
                <a:solidFill>
                  <a:srgbClr val="0000FF"/>
                </a:solidFill>
              </a:rPr>
              <a:t>ReA3 August 2013 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32" name="Picture 31" descr="l1030477-xga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59144" y="3419710"/>
            <a:ext cx="2131065" cy="1394337"/>
          </a:xfrm>
          <a:prstGeom prst="rect">
            <a:avLst/>
          </a:prstGeom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16" t="11613" r="-399" b="-1407"/>
          <a:stretch/>
        </p:blipFill>
        <p:spPr bwMode="auto">
          <a:xfrm>
            <a:off x="6589058" y="3142468"/>
            <a:ext cx="2466622" cy="14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7157747" y="4209481"/>
            <a:ext cx="186150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ANASEN Detector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9449" y="919729"/>
            <a:ext cx="2399803" cy="2126086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70665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86953" y="1218206"/>
            <a:ext cx="5957047" cy="461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Content Placeholder 5"/>
          <p:cNvSpPr>
            <a:spLocks noGrp="1"/>
          </p:cNvSpPr>
          <p:nvPr>
            <p:ph idx="1"/>
          </p:nvPr>
        </p:nvSpPr>
        <p:spPr>
          <a:xfrm>
            <a:off x="76200" y="1067100"/>
            <a:ext cx="4845424" cy="5027414"/>
          </a:xfrm>
        </p:spPr>
        <p:txBody>
          <a:bodyPr/>
          <a:lstStyle/>
          <a:p>
            <a:r>
              <a:rPr lang="en-US" dirty="0" smtClean="0"/>
              <a:t>Facility for Rare Isotope Beams Overview and Science </a:t>
            </a:r>
          </a:p>
          <a:p>
            <a:r>
              <a:rPr lang="en-US" dirty="0" smtClean="0"/>
              <a:t>FRIB Project Status</a:t>
            </a:r>
          </a:p>
          <a:p>
            <a:r>
              <a:rPr lang="en-US" dirty="0" smtClean="0"/>
              <a:t>NSCL Integration</a:t>
            </a:r>
          </a:p>
          <a:p>
            <a:r>
              <a:rPr lang="en-US" dirty="0" smtClean="0"/>
              <a:t>FRIB Users</a:t>
            </a:r>
          </a:p>
          <a:p>
            <a:r>
              <a:rPr lang="en-US" dirty="0" smtClean="0"/>
              <a:t>Summary</a:t>
            </a:r>
          </a:p>
          <a:p>
            <a:endParaRPr lang="en-US" dirty="0" smtClean="0"/>
          </a:p>
        </p:txBody>
      </p:sp>
      <p:sp>
        <p:nvSpPr>
          <p:cNvPr id="1024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pitchFamily="34" charset="0"/>
                <a:ea typeface="ＭＳ Ｐゴシック"/>
                <a:cs typeface="ＭＳ Ｐゴシック"/>
              </a:rPr>
              <a:t>Outline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Bollen, ISOLDE WS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067100"/>
            <a:ext cx="3653790" cy="5027414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pitchFamily="34" charset="0"/>
              </a:rPr>
              <a:t>47,000 </a:t>
            </a:r>
            <a:r>
              <a:rPr lang="en-US" sz="1800" dirty="0" err="1">
                <a:latin typeface="Arial" pitchFamily="34" charset="0"/>
              </a:rPr>
              <a:t>sq</a:t>
            </a:r>
            <a:r>
              <a:rPr lang="en-US" sz="1800" dirty="0">
                <a:latin typeface="Arial" pitchFamily="34" charset="0"/>
              </a:rPr>
              <a:t> </a:t>
            </a:r>
            <a:r>
              <a:rPr lang="en-US" sz="1800" dirty="0" err="1">
                <a:latin typeface="Arial" pitchFamily="34" charset="0"/>
              </a:rPr>
              <a:t>ft</a:t>
            </a:r>
            <a:r>
              <a:rPr lang="en-US" sz="1800" dirty="0">
                <a:latin typeface="Arial" pitchFamily="34" charset="0"/>
              </a:rPr>
              <a:t> operational when FRIB starts, upgrade space of more than 60,000 </a:t>
            </a:r>
            <a:r>
              <a:rPr lang="en-US" sz="1800" dirty="0" err="1">
                <a:latin typeface="Arial" pitchFamily="34" charset="0"/>
              </a:rPr>
              <a:t>sq</a:t>
            </a:r>
            <a:r>
              <a:rPr lang="en-US" sz="1800" dirty="0">
                <a:latin typeface="Arial" pitchFamily="34" charset="0"/>
              </a:rPr>
              <a:t> </a:t>
            </a:r>
            <a:r>
              <a:rPr lang="en-US" sz="1800" dirty="0" err="1">
                <a:latin typeface="Arial" pitchFamily="34" charset="0"/>
              </a:rPr>
              <a:t>ft</a:t>
            </a:r>
            <a:r>
              <a:rPr lang="en-US" dirty="0">
                <a:latin typeface="Arial" pitchFamily="34" charset="0"/>
              </a:rPr>
              <a:t> </a:t>
            </a:r>
          </a:p>
          <a:p>
            <a:pPr eaLnBrk="1" hangingPunct="1"/>
            <a:r>
              <a:rPr lang="en-US" sz="1800" dirty="0">
                <a:latin typeface="Arial" pitchFamily="34" charset="0"/>
                <a:ea typeface="ＭＳ Ｐゴシック" charset="-128"/>
              </a:rPr>
              <a:t>Experimental Equipment</a:t>
            </a:r>
          </a:p>
          <a:p>
            <a:pPr lvl="1" eaLnBrk="1" hangingPunct="1"/>
            <a:r>
              <a:rPr lang="en-US" sz="1600" dirty="0">
                <a:latin typeface="Arial" pitchFamily="34" charset="0"/>
              </a:rPr>
              <a:t>Equipment at NSCL (existing or under development): </a:t>
            </a:r>
            <a:r>
              <a:rPr lang="pt-BR" sz="1600" dirty="0">
                <a:solidFill>
                  <a:srgbClr val="0070C0"/>
                </a:solidFill>
                <a:latin typeface="Arial" pitchFamily="34" charset="0"/>
              </a:rPr>
              <a:t>S800, SeGA, MoNA, MoNA-LISA, LENDA, NSCL-BCS, LEBIT, BECOLA, AT-TPC, CAESAR, SUN, ... 	</a:t>
            </a:r>
          </a:p>
          <a:p>
            <a:pPr lvl="1" eaLnBrk="1" hangingPunct="1"/>
            <a:r>
              <a:rPr lang="en-US" sz="1600" dirty="0">
                <a:latin typeface="Arial" pitchFamily="34" charset="0"/>
              </a:rPr>
              <a:t>Equipment available in the community and movable (existing, under development, or planned): </a:t>
            </a:r>
            <a:r>
              <a:rPr lang="en-US" sz="1600" dirty="0">
                <a:solidFill>
                  <a:srgbClr val="0070C0"/>
                </a:solidFill>
                <a:latin typeface="Arial" pitchFamily="34" charset="0"/>
              </a:rPr>
              <a:t>GRETINA, ANASEN, CHICO, </a:t>
            </a:r>
            <a:r>
              <a:rPr lang="en-US" sz="1600" dirty="0" err="1">
                <a:solidFill>
                  <a:srgbClr val="0070C0"/>
                </a:solidFill>
                <a:latin typeface="Arial" pitchFamily="34" charset="0"/>
              </a:rPr>
              <a:t>Nanoball</a:t>
            </a:r>
            <a:r>
              <a:rPr lang="en-US" sz="1600" dirty="0">
                <a:solidFill>
                  <a:srgbClr val="0070C0"/>
                </a:solidFill>
                <a:latin typeface="Arial" pitchFamily="34" charset="0"/>
              </a:rPr>
              <a:t>, </a:t>
            </a:r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</a:rPr>
              <a:t>ORRUBA</a:t>
            </a:r>
            <a:r>
              <a:rPr lang="en-US" sz="1600" dirty="0">
                <a:solidFill>
                  <a:srgbClr val="0070C0"/>
                </a:solidFill>
                <a:latin typeface="Arial" pitchFamily="34" charset="0"/>
              </a:rPr>
              <a:t>, JANUS, …</a:t>
            </a:r>
          </a:p>
          <a:p>
            <a:pPr lvl="1" eaLnBrk="1" hangingPunct="1"/>
            <a:r>
              <a:rPr lang="en-US" sz="1600" dirty="0">
                <a:latin typeface="Arial" pitchFamily="34" charset="0"/>
              </a:rPr>
              <a:t>Science driven new equipment developed by FRIB user community: </a:t>
            </a:r>
            <a:r>
              <a:rPr lang="en-US" sz="1600" dirty="0">
                <a:solidFill>
                  <a:srgbClr val="0070C0"/>
                </a:solidFill>
                <a:latin typeface="Arial" pitchFamily="34" charset="0"/>
              </a:rPr>
              <a:t>SECAR, GRETA, HRS, ReA12 recoil separator, </a:t>
            </a:r>
            <a:r>
              <a:rPr lang="en-US" sz="1600" dirty="0">
                <a:latin typeface="Arial" pitchFamily="34" charset="0"/>
              </a:rPr>
              <a:t>…</a:t>
            </a:r>
          </a:p>
          <a:p>
            <a:endParaRPr lang="en-US" dirty="0" smtClean="0"/>
          </a:p>
          <a:p>
            <a:pPr lvl="1"/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72686"/>
            <a:ext cx="8991600" cy="911919"/>
          </a:xfrm>
        </p:spPr>
        <p:txBody>
          <a:bodyPr/>
          <a:lstStyle/>
          <a:p>
            <a:r>
              <a:rPr lang="en-US" dirty="0" smtClean="0"/>
              <a:t>Experimental Area Expansion and New Experimental Equipment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0687" y="1067100"/>
            <a:ext cx="4880610" cy="491946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7" name="Freeform 6"/>
          <p:cNvSpPr/>
          <p:nvPr/>
        </p:nvSpPr>
        <p:spPr>
          <a:xfrm>
            <a:off x="5322627" y="1965278"/>
            <a:ext cx="2866030" cy="2545307"/>
          </a:xfrm>
          <a:custGeom>
            <a:avLst/>
            <a:gdLst>
              <a:gd name="connsiteX0" fmla="*/ 6824 w 2866030"/>
              <a:gd name="connsiteY0" fmla="*/ 1160059 h 1978925"/>
              <a:gd name="connsiteX1" fmla="*/ 0 w 2866030"/>
              <a:gd name="connsiteY1" fmla="*/ 1542197 h 1978925"/>
              <a:gd name="connsiteX2" fmla="*/ 143301 w 2866030"/>
              <a:gd name="connsiteY2" fmla="*/ 1542197 h 1978925"/>
              <a:gd name="connsiteX3" fmla="*/ 143301 w 2866030"/>
              <a:gd name="connsiteY3" fmla="*/ 1978925 h 1978925"/>
              <a:gd name="connsiteX4" fmla="*/ 327546 w 2866030"/>
              <a:gd name="connsiteY4" fmla="*/ 1978925 h 1978925"/>
              <a:gd name="connsiteX5" fmla="*/ 2347415 w 2866030"/>
              <a:gd name="connsiteY5" fmla="*/ 1972101 h 1978925"/>
              <a:gd name="connsiteX6" fmla="*/ 2347415 w 2866030"/>
              <a:gd name="connsiteY6" fmla="*/ 1194179 h 1978925"/>
              <a:gd name="connsiteX7" fmla="*/ 2866030 w 2866030"/>
              <a:gd name="connsiteY7" fmla="*/ 1194179 h 1978925"/>
              <a:gd name="connsiteX8" fmla="*/ 2866030 w 2866030"/>
              <a:gd name="connsiteY8" fmla="*/ 0 h 1978925"/>
              <a:gd name="connsiteX9" fmla="*/ 2176818 w 2866030"/>
              <a:gd name="connsiteY9" fmla="*/ 0 h 1978925"/>
              <a:gd name="connsiteX10" fmla="*/ 2176818 w 2866030"/>
              <a:gd name="connsiteY10" fmla="*/ 1180531 h 1978925"/>
              <a:gd name="connsiteX11" fmla="*/ 6824 w 2866030"/>
              <a:gd name="connsiteY11" fmla="*/ 1160059 h 1978925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76818 w 2866030"/>
              <a:gd name="connsiteY9" fmla="*/ 566382 h 2545307"/>
              <a:gd name="connsiteX10" fmla="*/ 2176818 w 2866030"/>
              <a:gd name="connsiteY10" fmla="*/ 1746913 h 2545307"/>
              <a:gd name="connsiteX11" fmla="*/ 6824 w 2866030"/>
              <a:gd name="connsiteY11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27295 h 2545307"/>
              <a:gd name="connsiteX10" fmla="*/ 2176818 w 2866030"/>
              <a:gd name="connsiteY10" fmla="*/ 1746913 h 2545307"/>
              <a:gd name="connsiteX11" fmla="*/ 6824 w 2866030"/>
              <a:gd name="connsiteY11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2176818 w 2866030"/>
              <a:gd name="connsiteY10" fmla="*/ 1746913 h 2545307"/>
              <a:gd name="connsiteX11" fmla="*/ 6824 w 2866030"/>
              <a:gd name="connsiteY11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2163170 w 2866030"/>
              <a:gd name="connsiteY10" fmla="*/ 798394 h 2545307"/>
              <a:gd name="connsiteX11" fmla="*/ 2176818 w 2866030"/>
              <a:gd name="connsiteY11" fmla="*/ 1746913 h 2545307"/>
              <a:gd name="connsiteX12" fmla="*/ 6824 w 2866030"/>
              <a:gd name="connsiteY12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2163170 w 2866030"/>
              <a:gd name="connsiteY10" fmla="*/ 293426 h 2545307"/>
              <a:gd name="connsiteX11" fmla="*/ 2163170 w 2866030"/>
              <a:gd name="connsiteY11" fmla="*/ 798394 h 2545307"/>
              <a:gd name="connsiteX12" fmla="*/ 2176818 w 2866030"/>
              <a:gd name="connsiteY12" fmla="*/ 1746913 h 2545307"/>
              <a:gd name="connsiteX13" fmla="*/ 6824 w 2866030"/>
              <a:gd name="connsiteY13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1699146 w 2866030"/>
              <a:gd name="connsiteY10" fmla="*/ 0 h 2545307"/>
              <a:gd name="connsiteX11" fmla="*/ 2163170 w 2866030"/>
              <a:gd name="connsiteY11" fmla="*/ 798394 h 2545307"/>
              <a:gd name="connsiteX12" fmla="*/ 2176818 w 2866030"/>
              <a:gd name="connsiteY12" fmla="*/ 1746913 h 2545307"/>
              <a:gd name="connsiteX13" fmla="*/ 6824 w 2866030"/>
              <a:gd name="connsiteY13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1699146 w 2866030"/>
              <a:gd name="connsiteY10" fmla="*/ 0 h 2545307"/>
              <a:gd name="connsiteX11" fmla="*/ 2163170 w 2866030"/>
              <a:gd name="connsiteY11" fmla="*/ 798394 h 2545307"/>
              <a:gd name="connsiteX12" fmla="*/ 2176818 w 2866030"/>
              <a:gd name="connsiteY12" fmla="*/ 1746913 h 2545307"/>
              <a:gd name="connsiteX13" fmla="*/ 6824 w 2866030"/>
              <a:gd name="connsiteY13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1699146 w 2866030"/>
              <a:gd name="connsiteY10" fmla="*/ 0 h 2545307"/>
              <a:gd name="connsiteX11" fmla="*/ 1937982 w 2866030"/>
              <a:gd name="connsiteY11" fmla="*/ 409432 h 2545307"/>
              <a:gd name="connsiteX12" fmla="*/ 2163170 w 2866030"/>
              <a:gd name="connsiteY12" fmla="*/ 798394 h 2545307"/>
              <a:gd name="connsiteX13" fmla="*/ 2176818 w 2866030"/>
              <a:gd name="connsiteY13" fmla="*/ 1746913 h 2545307"/>
              <a:gd name="connsiteX14" fmla="*/ 6824 w 2866030"/>
              <a:gd name="connsiteY14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1699146 w 2866030"/>
              <a:gd name="connsiteY10" fmla="*/ 0 h 2545307"/>
              <a:gd name="connsiteX11" fmla="*/ 1937982 w 2866030"/>
              <a:gd name="connsiteY11" fmla="*/ 409432 h 2545307"/>
              <a:gd name="connsiteX12" fmla="*/ 2163170 w 2866030"/>
              <a:gd name="connsiteY12" fmla="*/ 798394 h 2545307"/>
              <a:gd name="connsiteX13" fmla="*/ 2176818 w 2866030"/>
              <a:gd name="connsiteY13" fmla="*/ 1746913 h 2545307"/>
              <a:gd name="connsiteX14" fmla="*/ 6824 w 2866030"/>
              <a:gd name="connsiteY14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1699146 w 2866030"/>
              <a:gd name="connsiteY10" fmla="*/ 0 h 2545307"/>
              <a:gd name="connsiteX11" fmla="*/ 1712794 w 2866030"/>
              <a:gd name="connsiteY11" fmla="*/ 818865 h 2545307"/>
              <a:gd name="connsiteX12" fmla="*/ 2163170 w 2866030"/>
              <a:gd name="connsiteY12" fmla="*/ 798394 h 2545307"/>
              <a:gd name="connsiteX13" fmla="*/ 2176818 w 2866030"/>
              <a:gd name="connsiteY13" fmla="*/ 1746913 h 2545307"/>
              <a:gd name="connsiteX14" fmla="*/ 6824 w 2866030"/>
              <a:gd name="connsiteY14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1699146 w 2866030"/>
              <a:gd name="connsiteY10" fmla="*/ 0 h 2545307"/>
              <a:gd name="connsiteX11" fmla="*/ 1712794 w 2866030"/>
              <a:gd name="connsiteY11" fmla="*/ 818865 h 2545307"/>
              <a:gd name="connsiteX12" fmla="*/ 2163170 w 2866030"/>
              <a:gd name="connsiteY12" fmla="*/ 798394 h 2545307"/>
              <a:gd name="connsiteX13" fmla="*/ 2176818 w 2866030"/>
              <a:gd name="connsiteY13" fmla="*/ 1746913 h 2545307"/>
              <a:gd name="connsiteX14" fmla="*/ 6824 w 2866030"/>
              <a:gd name="connsiteY14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1699146 w 2866030"/>
              <a:gd name="connsiteY10" fmla="*/ 0 h 2545307"/>
              <a:gd name="connsiteX11" fmla="*/ 1712794 w 2866030"/>
              <a:gd name="connsiteY11" fmla="*/ 818865 h 2545307"/>
              <a:gd name="connsiteX12" fmla="*/ 2163170 w 2866030"/>
              <a:gd name="connsiteY12" fmla="*/ 798394 h 2545307"/>
              <a:gd name="connsiteX13" fmla="*/ 2176818 w 2866030"/>
              <a:gd name="connsiteY13" fmla="*/ 1746913 h 2545307"/>
              <a:gd name="connsiteX14" fmla="*/ 6824 w 2866030"/>
              <a:gd name="connsiteY14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1699146 w 2866030"/>
              <a:gd name="connsiteY10" fmla="*/ 0 h 2545307"/>
              <a:gd name="connsiteX11" fmla="*/ 1712794 w 2866030"/>
              <a:gd name="connsiteY11" fmla="*/ 818865 h 2545307"/>
              <a:gd name="connsiteX12" fmla="*/ 2163170 w 2866030"/>
              <a:gd name="connsiteY12" fmla="*/ 798394 h 2545307"/>
              <a:gd name="connsiteX13" fmla="*/ 2176818 w 2866030"/>
              <a:gd name="connsiteY13" fmla="*/ 1746913 h 2545307"/>
              <a:gd name="connsiteX14" fmla="*/ 6824 w 2866030"/>
              <a:gd name="connsiteY14" fmla="*/ 1726441 h 2545307"/>
              <a:gd name="connsiteX0" fmla="*/ 6824 w 2866030"/>
              <a:gd name="connsiteY0" fmla="*/ 1767171 h 2586037"/>
              <a:gd name="connsiteX1" fmla="*/ 0 w 2866030"/>
              <a:gd name="connsiteY1" fmla="*/ 2149309 h 2586037"/>
              <a:gd name="connsiteX2" fmla="*/ 143301 w 2866030"/>
              <a:gd name="connsiteY2" fmla="*/ 2149309 h 2586037"/>
              <a:gd name="connsiteX3" fmla="*/ 143301 w 2866030"/>
              <a:gd name="connsiteY3" fmla="*/ 2586037 h 2586037"/>
              <a:gd name="connsiteX4" fmla="*/ 327546 w 2866030"/>
              <a:gd name="connsiteY4" fmla="*/ 2586037 h 2586037"/>
              <a:gd name="connsiteX5" fmla="*/ 2347415 w 2866030"/>
              <a:gd name="connsiteY5" fmla="*/ 2579213 h 2586037"/>
              <a:gd name="connsiteX6" fmla="*/ 2347415 w 2866030"/>
              <a:gd name="connsiteY6" fmla="*/ 1801291 h 2586037"/>
              <a:gd name="connsiteX7" fmla="*/ 2866030 w 2866030"/>
              <a:gd name="connsiteY7" fmla="*/ 1801291 h 2586037"/>
              <a:gd name="connsiteX8" fmla="*/ 2866030 w 2866030"/>
              <a:gd name="connsiteY8" fmla="*/ 40730 h 2586037"/>
              <a:gd name="connsiteX9" fmla="*/ 2163170 w 2866030"/>
              <a:gd name="connsiteY9" fmla="*/ 47554 h 2586037"/>
              <a:gd name="connsiteX10" fmla="*/ 1699146 w 2866030"/>
              <a:gd name="connsiteY10" fmla="*/ 40730 h 2586037"/>
              <a:gd name="connsiteX11" fmla="*/ 1712794 w 2866030"/>
              <a:gd name="connsiteY11" fmla="*/ 859595 h 2586037"/>
              <a:gd name="connsiteX12" fmla="*/ 2163170 w 2866030"/>
              <a:gd name="connsiteY12" fmla="*/ 839124 h 2586037"/>
              <a:gd name="connsiteX13" fmla="*/ 2176818 w 2866030"/>
              <a:gd name="connsiteY13" fmla="*/ 1787643 h 2586037"/>
              <a:gd name="connsiteX14" fmla="*/ 6824 w 2866030"/>
              <a:gd name="connsiteY14" fmla="*/ 1767171 h 258603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1699146 w 2866030"/>
              <a:gd name="connsiteY10" fmla="*/ 0 h 2545307"/>
              <a:gd name="connsiteX11" fmla="*/ 1712794 w 2866030"/>
              <a:gd name="connsiteY11" fmla="*/ 818865 h 2545307"/>
              <a:gd name="connsiteX12" fmla="*/ 2163170 w 2866030"/>
              <a:gd name="connsiteY12" fmla="*/ 798394 h 2545307"/>
              <a:gd name="connsiteX13" fmla="*/ 2176818 w 2866030"/>
              <a:gd name="connsiteY13" fmla="*/ 1746913 h 2545307"/>
              <a:gd name="connsiteX14" fmla="*/ 6824 w 2866030"/>
              <a:gd name="connsiteY14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1699146 w 2866030"/>
              <a:gd name="connsiteY10" fmla="*/ 0 h 2545307"/>
              <a:gd name="connsiteX11" fmla="*/ 1712794 w 2866030"/>
              <a:gd name="connsiteY11" fmla="*/ 818865 h 2545307"/>
              <a:gd name="connsiteX12" fmla="*/ 2163170 w 2866030"/>
              <a:gd name="connsiteY12" fmla="*/ 798394 h 2545307"/>
              <a:gd name="connsiteX13" fmla="*/ 2176818 w 2866030"/>
              <a:gd name="connsiteY13" fmla="*/ 1746913 h 2545307"/>
              <a:gd name="connsiteX14" fmla="*/ 6824 w 2866030"/>
              <a:gd name="connsiteY14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1699146 w 2866030"/>
              <a:gd name="connsiteY10" fmla="*/ 0 h 2545307"/>
              <a:gd name="connsiteX11" fmla="*/ 1712794 w 2866030"/>
              <a:gd name="connsiteY11" fmla="*/ 818865 h 2545307"/>
              <a:gd name="connsiteX12" fmla="*/ 2163170 w 2866030"/>
              <a:gd name="connsiteY12" fmla="*/ 798394 h 2545307"/>
              <a:gd name="connsiteX13" fmla="*/ 2176818 w 2866030"/>
              <a:gd name="connsiteY13" fmla="*/ 1746913 h 2545307"/>
              <a:gd name="connsiteX14" fmla="*/ 6824 w 2866030"/>
              <a:gd name="connsiteY14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1699146 w 2866030"/>
              <a:gd name="connsiteY10" fmla="*/ 0 h 2545307"/>
              <a:gd name="connsiteX11" fmla="*/ 1705970 w 2866030"/>
              <a:gd name="connsiteY11" fmla="*/ 798393 h 2545307"/>
              <a:gd name="connsiteX12" fmla="*/ 2163170 w 2866030"/>
              <a:gd name="connsiteY12" fmla="*/ 798394 h 2545307"/>
              <a:gd name="connsiteX13" fmla="*/ 2176818 w 2866030"/>
              <a:gd name="connsiteY13" fmla="*/ 1746913 h 2545307"/>
              <a:gd name="connsiteX14" fmla="*/ 6824 w 2866030"/>
              <a:gd name="connsiteY14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1699146 w 2866030"/>
              <a:gd name="connsiteY10" fmla="*/ 0 h 2545307"/>
              <a:gd name="connsiteX11" fmla="*/ 1705970 w 2866030"/>
              <a:gd name="connsiteY11" fmla="*/ 798393 h 2545307"/>
              <a:gd name="connsiteX12" fmla="*/ 2163170 w 2866030"/>
              <a:gd name="connsiteY12" fmla="*/ 798394 h 2545307"/>
              <a:gd name="connsiteX13" fmla="*/ 2176818 w 2866030"/>
              <a:gd name="connsiteY13" fmla="*/ 1746913 h 2545307"/>
              <a:gd name="connsiteX14" fmla="*/ 6824 w 2866030"/>
              <a:gd name="connsiteY14" fmla="*/ 1726441 h 2545307"/>
              <a:gd name="connsiteX0" fmla="*/ 6824 w 2866030"/>
              <a:gd name="connsiteY0" fmla="*/ 1726441 h 2545307"/>
              <a:gd name="connsiteX1" fmla="*/ 0 w 2866030"/>
              <a:gd name="connsiteY1" fmla="*/ 2108579 h 2545307"/>
              <a:gd name="connsiteX2" fmla="*/ 143301 w 2866030"/>
              <a:gd name="connsiteY2" fmla="*/ 2108579 h 2545307"/>
              <a:gd name="connsiteX3" fmla="*/ 143301 w 2866030"/>
              <a:gd name="connsiteY3" fmla="*/ 2545307 h 2545307"/>
              <a:gd name="connsiteX4" fmla="*/ 327546 w 2866030"/>
              <a:gd name="connsiteY4" fmla="*/ 2545307 h 2545307"/>
              <a:gd name="connsiteX5" fmla="*/ 2347415 w 2866030"/>
              <a:gd name="connsiteY5" fmla="*/ 2538483 h 2545307"/>
              <a:gd name="connsiteX6" fmla="*/ 2347415 w 2866030"/>
              <a:gd name="connsiteY6" fmla="*/ 1760561 h 2545307"/>
              <a:gd name="connsiteX7" fmla="*/ 2866030 w 2866030"/>
              <a:gd name="connsiteY7" fmla="*/ 1760561 h 2545307"/>
              <a:gd name="connsiteX8" fmla="*/ 2866030 w 2866030"/>
              <a:gd name="connsiteY8" fmla="*/ 0 h 2545307"/>
              <a:gd name="connsiteX9" fmla="*/ 2163170 w 2866030"/>
              <a:gd name="connsiteY9" fmla="*/ 6824 h 2545307"/>
              <a:gd name="connsiteX10" fmla="*/ 1705970 w 2866030"/>
              <a:gd name="connsiteY10" fmla="*/ 13648 h 2545307"/>
              <a:gd name="connsiteX11" fmla="*/ 1705970 w 2866030"/>
              <a:gd name="connsiteY11" fmla="*/ 798393 h 2545307"/>
              <a:gd name="connsiteX12" fmla="*/ 2163170 w 2866030"/>
              <a:gd name="connsiteY12" fmla="*/ 798394 h 2545307"/>
              <a:gd name="connsiteX13" fmla="*/ 2176818 w 2866030"/>
              <a:gd name="connsiteY13" fmla="*/ 1746913 h 2545307"/>
              <a:gd name="connsiteX14" fmla="*/ 6824 w 2866030"/>
              <a:gd name="connsiteY14" fmla="*/ 1726441 h 2545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66030" h="2545307">
                <a:moveTo>
                  <a:pt x="6824" y="1726441"/>
                </a:moveTo>
                <a:lnTo>
                  <a:pt x="0" y="2108579"/>
                </a:lnTo>
                <a:lnTo>
                  <a:pt x="143301" y="2108579"/>
                </a:lnTo>
                <a:lnTo>
                  <a:pt x="143301" y="2545307"/>
                </a:lnTo>
                <a:lnTo>
                  <a:pt x="327546" y="2545307"/>
                </a:lnTo>
                <a:lnTo>
                  <a:pt x="2347415" y="2538483"/>
                </a:lnTo>
                <a:lnTo>
                  <a:pt x="2347415" y="1760561"/>
                </a:lnTo>
                <a:lnTo>
                  <a:pt x="2866030" y="1760561"/>
                </a:lnTo>
                <a:lnTo>
                  <a:pt x="2866030" y="0"/>
                </a:lnTo>
                <a:lnTo>
                  <a:pt x="2163170" y="6824"/>
                </a:lnTo>
                <a:lnTo>
                  <a:pt x="1705970" y="13648"/>
                </a:lnTo>
                <a:cubicBezTo>
                  <a:pt x="1719618" y="578893"/>
                  <a:pt x="1699146" y="388960"/>
                  <a:pt x="1705970" y="798393"/>
                </a:cubicBezTo>
                <a:cubicBezTo>
                  <a:pt x="1831074" y="808629"/>
                  <a:pt x="1959591" y="807493"/>
                  <a:pt x="2163170" y="798394"/>
                </a:cubicBezTo>
                <a:lnTo>
                  <a:pt x="2176818" y="1746913"/>
                </a:lnTo>
                <a:lnTo>
                  <a:pt x="6824" y="1726441"/>
                </a:lnTo>
                <a:close/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6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75" dirty="0" smtClean="0"/>
              <a:t>Users are organized as part of the independent </a:t>
            </a:r>
            <a:br>
              <a:rPr lang="en-US" sz="1875" dirty="0" smtClean="0"/>
            </a:br>
            <a:r>
              <a:rPr lang="en-US" sz="1875" dirty="0" smtClean="0"/>
              <a:t>FRIB Users Organization (FRIBUO) </a:t>
            </a:r>
            <a:br>
              <a:rPr lang="en-US" sz="1875" dirty="0" smtClean="0"/>
            </a:br>
            <a:r>
              <a:rPr lang="en-US" sz="1875" dirty="0" smtClean="0">
                <a:hlinkClick r:id="rId3"/>
              </a:rPr>
              <a:t>www.fribusers.org</a:t>
            </a:r>
            <a:endParaRPr lang="en-US" sz="1875" dirty="0" smtClean="0"/>
          </a:p>
          <a:p>
            <a:r>
              <a:rPr lang="en-US" sz="1888" dirty="0" smtClean="0"/>
              <a:t>FRIBUO has 1350 members (92 U.S. colleges </a:t>
            </a:r>
            <a:br>
              <a:rPr lang="en-US" sz="1888" dirty="0" smtClean="0"/>
            </a:br>
            <a:r>
              <a:rPr lang="en-US" sz="1888" dirty="0" smtClean="0"/>
              <a:t>and universities, 10 national laboratories, </a:t>
            </a:r>
            <a:br>
              <a:rPr lang="en-US" sz="1888" dirty="0" smtClean="0"/>
            </a:br>
            <a:r>
              <a:rPr lang="en-US" sz="1888" dirty="0" smtClean="0"/>
              <a:t>55 countries) as of April 2014</a:t>
            </a:r>
          </a:p>
          <a:p>
            <a:r>
              <a:rPr lang="en-US" sz="1888" dirty="0" smtClean="0"/>
              <a:t>FRIBUO has 19 working groups on </a:t>
            </a:r>
            <a:br>
              <a:rPr lang="en-US" sz="1888" dirty="0" smtClean="0"/>
            </a:br>
            <a:r>
              <a:rPr lang="en-US" sz="1888" dirty="0" smtClean="0"/>
              <a:t>experimental equipment</a:t>
            </a:r>
          </a:p>
          <a:p>
            <a:r>
              <a:rPr lang="en-US" sz="2000" dirty="0" smtClean="0"/>
              <a:t>Low </a:t>
            </a:r>
            <a:r>
              <a:rPr lang="en-US" sz="2000" dirty="0"/>
              <a:t>Energy Nuclear Physics Town Meeting </a:t>
            </a:r>
            <a:r>
              <a:rPr lang="en-US" sz="2000" dirty="0" smtClean="0"/>
              <a:t> and Nuclear </a:t>
            </a:r>
            <a:r>
              <a:rPr lang="en-US" sz="2000" dirty="0"/>
              <a:t>Astrophysics Town </a:t>
            </a:r>
            <a:r>
              <a:rPr lang="en-US" sz="2000" dirty="0" smtClean="0"/>
              <a:t>Meeting, </a:t>
            </a:r>
            <a:r>
              <a:rPr lang="en-US" sz="1888" dirty="0"/>
              <a:t>21-23 August 2014, </a:t>
            </a:r>
            <a:r>
              <a:rPr lang="en-US" sz="1888" dirty="0" smtClean="0"/>
              <a:t>Texas </a:t>
            </a:r>
            <a:r>
              <a:rPr lang="en-US" sz="1888" dirty="0"/>
              <a:t>A&amp;M University</a:t>
            </a:r>
          </a:p>
          <a:p>
            <a:pPr lvl="1"/>
            <a:r>
              <a:rPr lang="en-US" sz="1688" dirty="0" smtClean="0"/>
              <a:t>Preparing input for next Nuclear Physics Long Range Plan</a:t>
            </a:r>
          </a:p>
          <a:p>
            <a:pPr lvl="1"/>
            <a:r>
              <a:rPr lang="en-US" sz="1688" dirty="0" smtClean="0"/>
              <a:t>Joint first resolution</a:t>
            </a:r>
            <a:endParaRPr lang="en-US" sz="1688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85758"/>
            <a:ext cx="9144000" cy="485775"/>
          </a:xfrm>
        </p:spPr>
        <p:txBody>
          <a:bodyPr/>
          <a:lstStyle/>
          <a:p>
            <a:r>
              <a:rPr lang="en-US" sz="3000" dirty="0" smtClean="0"/>
              <a:t>Over 1300 Users Engaged and Ready for Science</a:t>
            </a:r>
            <a:endParaRPr lang="en-US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280" name="TextBox 279"/>
          <p:cNvSpPr txBox="1"/>
          <p:nvPr/>
        </p:nvSpPr>
        <p:spPr>
          <a:xfrm>
            <a:off x="4196953" y="5304235"/>
            <a:ext cx="2177903" cy="516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8" dirty="0">
                <a:solidFill>
                  <a:schemeClr val="bg1"/>
                </a:solidFill>
                <a:latin typeface="Symbol" pitchFamily="18" charset="2"/>
              </a:rPr>
              <a:t>b</a:t>
            </a:r>
            <a:r>
              <a:rPr lang="en-US" sz="1378" dirty="0">
                <a:solidFill>
                  <a:schemeClr val="bg1"/>
                </a:solidFill>
              </a:rPr>
              <a:t>=0.29 production-design HWR from vendor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081" y="1006613"/>
            <a:ext cx="3747643" cy="1057535"/>
          </a:xfrm>
          <a:prstGeom prst="rect">
            <a:avLst/>
          </a:prstGeom>
        </p:spPr>
      </p:pic>
      <p:sp>
        <p:nvSpPr>
          <p:cNvPr id="1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382000" y="6356450"/>
            <a:ext cx="762000" cy="364628"/>
          </a:xfrm>
        </p:spPr>
        <p:txBody>
          <a:bodyPr/>
          <a:lstStyle/>
          <a:p>
            <a:r>
              <a:rPr lang="en-US" dirty="0" smtClean="0"/>
              <a:t>, Slide </a:t>
            </a:r>
            <a:fld id="{35AD4620-7552-4207-8973-898801ED212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131794" y="4711602"/>
            <a:ext cx="7250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Cambria-BoldItalic"/>
              </a:rPr>
              <a:t>The highest priority In </a:t>
            </a:r>
            <a:r>
              <a:rPr lang="en-US" b="1" i="1" dirty="0" smtClean="0">
                <a:latin typeface="Cambria-BoldItalic"/>
              </a:rPr>
              <a:t>low-energy </a:t>
            </a:r>
            <a:r>
              <a:rPr lang="en-US" b="1" i="1" dirty="0" smtClean="0">
                <a:latin typeface="Cambria-BoldItalic"/>
              </a:rPr>
              <a:t>nuclear physics and nuclear astrophysics is the timely completion of the Facility for Rare Isotope Beams and the initiation of its full science program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081" y="2124635"/>
            <a:ext cx="3744919" cy="84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86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visiongraphi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47992" y="1261823"/>
            <a:ext cx="3396750" cy="23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FRIB to become a world-leading next-</a:t>
            </a:r>
            <a:br>
              <a:rPr lang="en-US" sz="2400" dirty="0" smtClean="0"/>
            </a:br>
            <a:r>
              <a:rPr lang="en-US" sz="2400" dirty="0" smtClean="0"/>
              <a:t>generation facility for rare isotope science</a:t>
            </a:r>
          </a:p>
          <a:p>
            <a:pPr lvl="1"/>
            <a:r>
              <a:rPr lang="en-US" dirty="0" smtClean="0"/>
              <a:t>Highest-power heavy ion </a:t>
            </a:r>
            <a:r>
              <a:rPr lang="en-US" dirty="0" err="1" smtClean="0"/>
              <a:t>linac</a:t>
            </a:r>
            <a:r>
              <a:rPr lang="en-US" dirty="0" smtClean="0"/>
              <a:t> worldwide</a:t>
            </a:r>
          </a:p>
          <a:p>
            <a:pPr lvl="1"/>
            <a:r>
              <a:rPr lang="en-US" dirty="0" smtClean="0"/>
              <a:t>High-performance fragment separator</a:t>
            </a:r>
          </a:p>
          <a:p>
            <a:pPr lvl="1"/>
            <a:r>
              <a:rPr lang="en-US" dirty="0" smtClean="0"/>
              <a:t>Fast, stopped, and reaccelerated beams</a:t>
            </a:r>
          </a:p>
          <a:p>
            <a:pPr lvl="1"/>
            <a:r>
              <a:rPr lang="en-US" dirty="0" smtClean="0"/>
              <a:t>Provisions for isotope harvesting </a:t>
            </a:r>
          </a:p>
          <a:p>
            <a:r>
              <a:rPr lang="en-US" sz="2400" dirty="0" smtClean="0"/>
              <a:t>FRIB project makes excellent progress </a:t>
            </a:r>
          </a:p>
          <a:p>
            <a:pPr lvl="1"/>
            <a:r>
              <a:rPr lang="en-US" dirty="0" smtClean="0"/>
              <a:t>Civil construction underway and ahead of schedule</a:t>
            </a:r>
          </a:p>
          <a:p>
            <a:pPr lvl="1"/>
            <a:r>
              <a:rPr lang="en-US" dirty="0" smtClean="0"/>
              <a:t>Technical construction started</a:t>
            </a:r>
          </a:p>
          <a:p>
            <a:r>
              <a:rPr lang="en-US" sz="2400" dirty="0" smtClean="0"/>
              <a:t>NSCL enables pre-FRIB science </a:t>
            </a:r>
          </a:p>
          <a:p>
            <a:pPr lvl="1"/>
            <a:r>
              <a:rPr lang="en-US" dirty="0" smtClean="0"/>
              <a:t>Well tested and optimized experimental equipment when FRIB starts</a:t>
            </a:r>
          </a:p>
          <a:p>
            <a:r>
              <a:rPr lang="en-US" sz="2400" dirty="0" smtClean="0"/>
              <a:t>Strong, growing, and committed FRIB user group in place</a:t>
            </a:r>
          </a:p>
        </p:txBody>
      </p:sp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34821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, Slide </a:t>
            </a:r>
            <a:fld id="{35AD4620-7552-4207-8973-898801ED212B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693023" y="1067100"/>
            <a:ext cx="4356847" cy="140715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FRIB Team and Collaborators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1" y="1067100"/>
            <a:ext cx="4267199" cy="5027414"/>
          </a:xfrm>
        </p:spPr>
        <p:txBody>
          <a:bodyPr/>
          <a:lstStyle/>
          <a:p>
            <a:r>
              <a:rPr lang="en-US" sz="2000" b="1" dirty="0" smtClean="0"/>
              <a:t>FRIB Project</a:t>
            </a:r>
          </a:p>
          <a:p>
            <a:pPr lvl="1"/>
            <a:r>
              <a:rPr lang="en-US" sz="1800" dirty="0" smtClean="0"/>
              <a:t>FRIB Project Leader: T. Glasmacher</a:t>
            </a:r>
          </a:p>
          <a:p>
            <a:pPr lvl="1"/>
            <a:r>
              <a:rPr lang="en-US" sz="1800" dirty="0" smtClean="0"/>
              <a:t>Accelerator Systems: J. Wei</a:t>
            </a:r>
          </a:p>
          <a:p>
            <a:pPr lvl="1"/>
            <a:r>
              <a:rPr lang="en-US" sz="1800" dirty="0" smtClean="0"/>
              <a:t>Experimental Systems: G. Bollen</a:t>
            </a:r>
          </a:p>
          <a:p>
            <a:pPr lvl="1"/>
            <a:r>
              <a:rPr lang="en-US" sz="1800" dirty="0"/>
              <a:t>Conventional Facilities: B. </a:t>
            </a:r>
            <a:r>
              <a:rPr lang="en-US" sz="1800" dirty="0" smtClean="0"/>
              <a:t>Bull</a:t>
            </a:r>
          </a:p>
          <a:p>
            <a:pPr lvl="1"/>
            <a:r>
              <a:rPr lang="en-US" sz="1800" b="1" dirty="0" smtClean="0"/>
              <a:t>+ FRIB staff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0"/>
          </p:nvPr>
        </p:nvSpPr>
        <p:spPr>
          <a:xfrm>
            <a:off x="4816609" y="1085018"/>
            <a:ext cx="4385661" cy="5027414"/>
          </a:xfrm>
          <a:effectLst/>
        </p:spPr>
        <p:txBody>
          <a:bodyPr/>
          <a:lstStyle/>
          <a:p>
            <a:r>
              <a:rPr lang="en-US" sz="2000" b="1" dirty="0"/>
              <a:t>FRIB </a:t>
            </a:r>
            <a:r>
              <a:rPr lang="en-US" sz="2000" b="1" dirty="0" smtClean="0"/>
              <a:t>Laboratory </a:t>
            </a:r>
            <a:endParaRPr lang="en-US" sz="2000" b="1" dirty="0"/>
          </a:p>
          <a:p>
            <a:pPr lvl="1"/>
            <a:r>
              <a:rPr lang="en-US" sz="1800" dirty="0"/>
              <a:t>FRIB Laboratory Director: K. Gelbke</a:t>
            </a:r>
          </a:p>
          <a:p>
            <a:pPr lvl="1"/>
            <a:r>
              <a:rPr lang="en-US" sz="1800" dirty="0"/>
              <a:t>FRIB Chief Scientist: W. Nazarewicz </a:t>
            </a:r>
          </a:p>
          <a:p>
            <a:pPr lvl="1"/>
            <a:r>
              <a:rPr lang="en-US" sz="1800" dirty="0"/>
              <a:t>Associate Laboratory Director for Users: B. </a:t>
            </a:r>
            <a:r>
              <a:rPr lang="en-US" sz="1800" dirty="0" smtClean="0"/>
              <a:t>Sherrill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183778" y="2971802"/>
            <a:ext cx="4267199" cy="2375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66" indent="-180066" algn="l" defTabSz="802795" rtl="0" eaLnBrk="0" fontAlgn="base" hangingPunct="0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131" indent="-151555" algn="l" defTabSz="802795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213" indent="-160559" algn="l" defTabSz="802795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7764" indent="-133548" algn="l" defTabSz="802795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366" indent="-180066" algn="l" defTabSz="802795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1907" indent="-150666" algn="l" defTabSz="807246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78660" indent="-150666" algn="l" defTabSz="807246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5414" indent="-150666" algn="l" defTabSz="807246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2165" indent="-150666" algn="l" defTabSz="807246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r>
              <a:rPr lang="en-US" b="1" kern="0" dirty="0" smtClean="0"/>
              <a:t>Collaborating Institutions</a:t>
            </a:r>
          </a:p>
          <a:p>
            <a:endParaRPr lang="en-US" b="1" kern="0" dirty="0" smtClean="0"/>
          </a:p>
        </p:txBody>
      </p:sp>
      <p:sp>
        <p:nvSpPr>
          <p:cNvPr id="15" name="Content Placeholder 1"/>
          <p:cNvSpPr txBox="1">
            <a:spLocks/>
          </p:cNvSpPr>
          <p:nvPr/>
        </p:nvSpPr>
        <p:spPr bwMode="auto">
          <a:xfrm>
            <a:off x="221344" y="3350620"/>
            <a:ext cx="4423230" cy="222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66" indent="-180066" algn="l" defTabSz="802795" rtl="0" eaLnBrk="0" fontAlgn="base" hangingPunct="0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131" indent="-151555" algn="l" defTabSz="802795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213" indent="-160559" algn="l" defTabSz="802795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7764" indent="-133548" algn="l" defTabSz="802795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366" indent="-180066" algn="l" defTabSz="802795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1907" indent="-150666" algn="l" defTabSz="807246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78660" indent="-150666" algn="l" defTabSz="807246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5414" indent="-150666" algn="l" defTabSz="807246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2165" indent="-150666" algn="l" defTabSz="807246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r>
              <a:rPr lang="en-US" sz="1600" kern="0" dirty="0" smtClean="0">
                <a:latin typeface="Arial" pitchFamily="34" charset="0"/>
                <a:ea typeface="ＭＳ Ｐゴシック" charset="-128"/>
              </a:rPr>
              <a:t>Argonne National Laboratory</a:t>
            </a:r>
          </a:p>
          <a:p>
            <a:pPr>
              <a:spcBef>
                <a:spcPts val="300"/>
              </a:spcBef>
            </a:pPr>
            <a:r>
              <a:rPr lang="en-US" sz="1600" kern="0" dirty="0" smtClean="0">
                <a:latin typeface="Arial" pitchFamily="34" charset="0"/>
                <a:ea typeface="ＭＳ Ｐゴシック" charset="-128"/>
              </a:rPr>
              <a:t>Brookhaven National Laboratory</a:t>
            </a:r>
          </a:p>
          <a:p>
            <a:pPr>
              <a:spcBef>
                <a:spcPts val="300"/>
              </a:spcBef>
            </a:pPr>
            <a:r>
              <a:rPr lang="en-US" sz="1600" kern="0" dirty="0" err="1" smtClean="0">
                <a:latin typeface="Arial" pitchFamily="34" charset="0"/>
                <a:ea typeface="ＭＳ Ｐゴシック" charset="-128"/>
              </a:rPr>
              <a:t>Fermilab</a:t>
            </a:r>
            <a:endParaRPr lang="en-US" sz="1600" kern="0" dirty="0" smtClean="0">
              <a:latin typeface="Arial" pitchFamily="34" charset="0"/>
              <a:ea typeface="ＭＳ Ｐゴシック" charset="-128"/>
            </a:endParaRPr>
          </a:p>
          <a:p>
            <a:pPr>
              <a:spcBef>
                <a:spcPts val="300"/>
              </a:spcBef>
            </a:pPr>
            <a:r>
              <a:rPr lang="en-US" sz="1600" kern="0" dirty="0" smtClean="0">
                <a:latin typeface="Arial" pitchFamily="34" charset="0"/>
                <a:ea typeface="ＭＳ Ｐゴシック" charset="-128"/>
              </a:rPr>
              <a:t>Jefferson Laboratory</a:t>
            </a:r>
          </a:p>
          <a:p>
            <a:pPr>
              <a:spcBef>
                <a:spcPts val="300"/>
              </a:spcBef>
            </a:pPr>
            <a:r>
              <a:rPr lang="en-US" sz="1600" kern="0" dirty="0" smtClean="0">
                <a:latin typeface="Arial" pitchFamily="34" charset="0"/>
                <a:ea typeface="ＭＳ Ｐゴシック" charset="-128"/>
              </a:rPr>
              <a:t>Lawrence Berkeley National Laboratory</a:t>
            </a:r>
          </a:p>
          <a:p>
            <a:pPr>
              <a:spcBef>
                <a:spcPts val="300"/>
              </a:spcBef>
            </a:pPr>
            <a:r>
              <a:rPr lang="en-US" sz="1600" kern="0" dirty="0" smtClean="0">
                <a:latin typeface="Arial" pitchFamily="34" charset="0"/>
                <a:ea typeface="ＭＳ Ｐゴシック" charset="-128"/>
              </a:rPr>
              <a:t>Oak Ridge National Laboratory</a:t>
            </a:r>
          </a:p>
          <a:p>
            <a:pPr>
              <a:spcBef>
                <a:spcPts val="300"/>
              </a:spcBef>
            </a:pPr>
            <a:r>
              <a:rPr lang="en-US" sz="1600" kern="0" dirty="0" smtClean="0">
                <a:latin typeface="Arial" pitchFamily="34" charset="0"/>
                <a:ea typeface="ＭＳ Ｐゴシック" charset="-128"/>
              </a:rPr>
              <a:t>Stanford National Accelerator Lab. </a:t>
            </a:r>
            <a:r>
              <a:rPr lang="en-US" sz="1400" kern="0" dirty="0" smtClean="0">
                <a:solidFill>
                  <a:prstClr val="black"/>
                </a:solidFill>
                <a:latin typeface="Arial" pitchFamily="34" charset="0"/>
              </a:rPr>
              <a:t>	</a:t>
            </a:r>
          </a:p>
          <a:p>
            <a:pPr>
              <a:spcBef>
                <a:spcPts val="300"/>
              </a:spcBef>
            </a:pPr>
            <a:endParaRPr lang="en-US" sz="1600" kern="0" dirty="0" smtClean="0">
              <a:latin typeface="Arial" pitchFamily="34" charset="0"/>
              <a:ea typeface="ＭＳ Ｐゴシック" charset="-128"/>
            </a:endParaRPr>
          </a:p>
        </p:txBody>
      </p:sp>
      <p:sp>
        <p:nvSpPr>
          <p:cNvPr id="16" name="Content Placeholder 5"/>
          <p:cNvSpPr txBox="1">
            <a:spLocks/>
          </p:cNvSpPr>
          <p:nvPr/>
        </p:nvSpPr>
        <p:spPr bwMode="auto">
          <a:xfrm>
            <a:off x="4140687" y="3052485"/>
            <a:ext cx="4423227" cy="3839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66" indent="-180066" algn="l" defTabSz="802795" rtl="0" eaLnBrk="0" fontAlgn="base" hangingPunct="0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131" indent="-151555" algn="l" defTabSz="802795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213" indent="-160559" algn="l" defTabSz="802795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7764" indent="-133548" algn="l" defTabSz="802795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366" indent="-180066" algn="l" defTabSz="802795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1907" indent="-150666" algn="l" defTabSz="807246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78660" indent="-150666" algn="l" defTabSz="807246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5414" indent="-150666" algn="l" defTabSz="807246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2165" indent="-150666" algn="l" defTabSz="807246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sz="1400" kern="0" dirty="0" err="1" smtClean="0">
                <a:latin typeface="Arial" pitchFamily="34" charset="0"/>
              </a:rPr>
              <a:t>Budker</a:t>
            </a:r>
            <a:r>
              <a:rPr lang="en-US" sz="1400" kern="0" dirty="0" smtClean="0">
                <a:latin typeface="Arial" pitchFamily="34" charset="0"/>
              </a:rPr>
              <a:t> Inst. of Nuclear Physics (Russia)</a:t>
            </a:r>
          </a:p>
          <a:p>
            <a:pPr>
              <a:spcBef>
                <a:spcPts val="300"/>
              </a:spcBef>
            </a:pPr>
            <a:r>
              <a:rPr lang="en-US" sz="1400" kern="0" dirty="0" smtClean="0">
                <a:latin typeface="Arial" pitchFamily="34" charset="0"/>
              </a:rPr>
              <a:t>GANIL (France)</a:t>
            </a:r>
          </a:p>
          <a:p>
            <a:pPr>
              <a:spcBef>
                <a:spcPts val="300"/>
              </a:spcBef>
            </a:pPr>
            <a:r>
              <a:rPr lang="en-US" sz="1400" kern="0" dirty="0" smtClean="0">
                <a:latin typeface="Arial" pitchFamily="34" charset="0"/>
              </a:rPr>
              <a:t>GSI (Germany)</a:t>
            </a:r>
          </a:p>
          <a:p>
            <a:pPr>
              <a:spcBef>
                <a:spcPts val="300"/>
              </a:spcBef>
            </a:pPr>
            <a:r>
              <a:rPr lang="en-US" sz="1400" kern="0" dirty="0" smtClean="0">
                <a:latin typeface="Arial" pitchFamily="34" charset="0"/>
              </a:rPr>
              <a:t>INFN </a:t>
            </a:r>
            <a:r>
              <a:rPr lang="en-US" sz="1400" kern="0" dirty="0" err="1" smtClean="0">
                <a:latin typeface="Arial" pitchFamily="34" charset="0"/>
              </a:rPr>
              <a:t>Legnaro</a:t>
            </a:r>
            <a:r>
              <a:rPr lang="en-US" sz="1400" kern="0" dirty="0" smtClean="0">
                <a:latin typeface="Arial" pitchFamily="34" charset="0"/>
              </a:rPr>
              <a:t> (Italy)</a:t>
            </a:r>
          </a:p>
          <a:p>
            <a:pPr>
              <a:spcBef>
                <a:spcPts val="300"/>
              </a:spcBef>
            </a:pPr>
            <a:r>
              <a:rPr lang="en-US" sz="1400" kern="0" dirty="0" smtClean="0">
                <a:latin typeface="Arial" pitchFamily="34" charset="0"/>
              </a:rPr>
              <a:t>KEK (Japan)</a:t>
            </a:r>
          </a:p>
          <a:p>
            <a:pPr>
              <a:spcBef>
                <a:spcPts val="300"/>
              </a:spcBef>
            </a:pPr>
            <a:r>
              <a:rPr lang="en-US" sz="1400" kern="0" dirty="0" smtClean="0">
                <a:latin typeface="Arial" pitchFamily="34" charset="0"/>
                <a:ea typeface="ＭＳ Ｐゴシック" charset="-128"/>
              </a:rPr>
              <a:t>RIKEN (Japan)</a:t>
            </a:r>
          </a:p>
          <a:p>
            <a:pPr>
              <a:spcBef>
                <a:spcPts val="300"/>
              </a:spcBef>
            </a:pPr>
            <a:r>
              <a:rPr lang="en-US" sz="1400" kern="0" dirty="0" smtClean="0">
                <a:latin typeface="Arial" pitchFamily="34" charset="0"/>
                <a:ea typeface="ＭＳ Ｐゴシック" charset="-128"/>
              </a:rPr>
              <a:t>Sandia</a:t>
            </a:r>
          </a:p>
          <a:p>
            <a:pPr>
              <a:spcBef>
                <a:spcPts val="300"/>
              </a:spcBef>
            </a:pPr>
            <a:r>
              <a:rPr lang="en-US" sz="1400" kern="0" dirty="0" err="1" smtClean="0">
                <a:latin typeface="Arial" pitchFamily="34" charset="0"/>
                <a:ea typeface="ＭＳ Ｐゴシック" charset="-128"/>
              </a:rPr>
              <a:t>Soreq</a:t>
            </a:r>
            <a:r>
              <a:rPr lang="en-US" sz="1400" kern="0" dirty="0" smtClean="0">
                <a:latin typeface="Arial" pitchFamily="34" charset="0"/>
                <a:ea typeface="ＭＳ Ｐゴシック" charset="-128"/>
              </a:rPr>
              <a:t> (Israel)</a:t>
            </a:r>
          </a:p>
          <a:p>
            <a:pPr>
              <a:spcBef>
                <a:spcPts val="300"/>
              </a:spcBef>
            </a:pPr>
            <a:r>
              <a:rPr lang="en-US" sz="1400" kern="0" dirty="0" smtClean="0">
                <a:latin typeface="Arial" pitchFamily="34" charset="0"/>
              </a:rPr>
              <a:t>Tsinghua University &amp; CAS (China)</a:t>
            </a:r>
          </a:p>
          <a:p>
            <a:pPr>
              <a:spcBef>
                <a:spcPts val="300"/>
              </a:spcBef>
            </a:pPr>
            <a:r>
              <a:rPr lang="en-US" sz="1400" kern="0" dirty="0" smtClean="0">
                <a:latin typeface="Arial" pitchFamily="34" charset="0"/>
              </a:rPr>
              <a:t>TRIUMF (Canada)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659" y="5321863"/>
            <a:ext cx="4981575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017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76200" y="1067100"/>
            <a:ext cx="8991600" cy="5027414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Rare isotope production via in-flight technique with primary beams up to 400 kW, 200 MeV/u uranium</a:t>
            </a:r>
          </a:p>
          <a:p>
            <a:r>
              <a:rPr lang="en-US" sz="2400" dirty="0" smtClean="0"/>
              <a:t>Fast, stopped, and re-</a:t>
            </a:r>
            <a:br>
              <a:rPr lang="en-US" sz="2400" dirty="0" smtClean="0"/>
            </a:br>
            <a:r>
              <a:rPr lang="en-US" sz="2400" dirty="0" smtClean="0"/>
              <a:t>accelerated beam </a:t>
            </a:r>
            <a:br>
              <a:rPr lang="en-US" sz="2400" dirty="0" smtClean="0"/>
            </a:br>
            <a:r>
              <a:rPr lang="en-US" sz="2400" dirty="0" smtClean="0"/>
              <a:t>capability</a:t>
            </a:r>
          </a:p>
          <a:p>
            <a:r>
              <a:rPr lang="en-US" sz="2400" dirty="0" smtClean="0"/>
              <a:t>Upgrade options</a:t>
            </a:r>
          </a:p>
          <a:p>
            <a:pPr lvl="1"/>
            <a:r>
              <a:rPr lang="en-US" dirty="0" smtClean="0"/>
              <a:t>400 MeV/u for uranium</a:t>
            </a:r>
          </a:p>
          <a:p>
            <a:pPr lvl="1"/>
            <a:r>
              <a:rPr lang="en-US" dirty="0" smtClean="0"/>
              <a:t>ISOL production – </a:t>
            </a:r>
            <a:br>
              <a:rPr lang="en-US" dirty="0" smtClean="0"/>
            </a:br>
            <a:r>
              <a:rPr lang="en-US" dirty="0" smtClean="0"/>
              <a:t>multi-user capability</a:t>
            </a:r>
          </a:p>
          <a:p>
            <a:endParaRPr lang="en-US" sz="2600" dirty="0"/>
          </a:p>
        </p:txBody>
      </p:sp>
      <p:pic>
        <p:nvPicPr>
          <p:cNvPr id="10" name="Content Placeholder 2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21157" y="1865856"/>
            <a:ext cx="5867900" cy="419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153925"/>
            <a:ext cx="8991600" cy="749439"/>
          </a:xfrm>
        </p:spPr>
        <p:txBody>
          <a:bodyPr/>
          <a:lstStyle/>
          <a:p>
            <a:r>
              <a:rPr lang="en-US" dirty="0"/>
              <a:t>FRIB - Facility for Rare Isotope Beams</a:t>
            </a:r>
            <a:br>
              <a:rPr lang="en-US" dirty="0"/>
            </a:br>
            <a:r>
              <a:rPr lang="en-US" sz="2000" dirty="0"/>
              <a:t>World-leading </a:t>
            </a:r>
            <a:r>
              <a:rPr lang="en-US" sz="2000" dirty="0" smtClean="0"/>
              <a:t>Next-generation Rare Isotope Beam Facility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, Slide </a:t>
            </a:r>
            <a:fld id="{35AD4620-7552-4207-8973-898801ED21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22769" y="1603920"/>
            <a:ext cx="1855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i="1" dirty="0" smtClean="0"/>
              <a:t>NSCL enables pre-FRIB science</a:t>
            </a:r>
            <a:endParaRPr lang="en-US" sz="1600" b="1" i="1" dirty="0"/>
          </a:p>
        </p:txBody>
      </p:sp>
      <p:sp>
        <p:nvSpPr>
          <p:cNvPr id="19" name="Rectangle 18"/>
          <p:cNvSpPr/>
          <p:nvPr/>
        </p:nvSpPr>
        <p:spPr>
          <a:xfrm>
            <a:off x="4171890" y="2598745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/>
              <a:t>NSCL</a:t>
            </a:r>
            <a:endParaRPr lang="en-US" b="1" dirty="0"/>
          </a:p>
        </p:txBody>
      </p:sp>
      <p:sp>
        <p:nvSpPr>
          <p:cNvPr id="2" name="Freeform 1"/>
          <p:cNvSpPr/>
          <p:nvPr/>
        </p:nvSpPr>
        <p:spPr>
          <a:xfrm>
            <a:off x="3953435" y="3496235"/>
            <a:ext cx="4894730" cy="2608730"/>
          </a:xfrm>
          <a:custGeom>
            <a:avLst/>
            <a:gdLst>
              <a:gd name="connsiteX0" fmla="*/ 0 w 4894730"/>
              <a:gd name="connsiteY0" fmla="*/ 0 h 2608730"/>
              <a:gd name="connsiteX1" fmla="*/ 968189 w 4894730"/>
              <a:gd name="connsiteY1" fmla="*/ 0 h 2608730"/>
              <a:gd name="connsiteX2" fmla="*/ 968189 w 4894730"/>
              <a:gd name="connsiteY2" fmla="*/ 779930 h 2608730"/>
              <a:gd name="connsiteX3" fmla="*/ 1116106 w 4894730"/>
              <a:gd name="connsiteY3" fmla="*/ 779930 h 2608730"/>
              <a:gd name="connsiteX4" fmla="*/ 1116106 w 4894730"/>
              <a:gd name="connsiteY4" fmla="*/ 1331259 h 2608730"/>
              <a:gd name="connsiteX5" fmla="*/ 1385047 w 4894730"/>
              <a:gd name="connsiteY5" fmla="*/ 1331259 h 2608730"/>
              <a:gd name="connsiteX6" fmla="*/ 1385047 w 4894730"/>
              <a:gd name="connsiteY6" fmla="*/ 1479177 h 2608730"/>
              <a:gd name="connsiteX7" fmla="*/ 4894730 w 4894730"/>
              <a:gd name="connsiteY7" fmla="*/ 1479177 h 2608730"/>
              <a:gd name="connsiteX8" fmla="*/ 4894730 w 4894730"/>
              <a:gd name="connsiteY8" fmla="*/ 2608730 h 2608730"/>
              <a:gd name="connsiteX9" fmla="*/ 524436 w 4894730"/>
              <a:gd name="connsiteY9" fmla="*/ 2608730 h 2608730"/>
              <a:gd name="connsiteX10" fmla="*/ 0 w 4894730"/>
              <a:gd name="connsiteY10" fmla="*/ 0 h 26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94730" h="2608730">
                <a:moveTo>
                  <a:pt x="0" y="0"/>
                </a:moveTo>
                <a:lnTo>
                  <a:pt x="968189" y="0"/>
                </a:lnTo>
                <a:lnTo>
                  <a:pt x="968189" y="779930"/>
                </a:lnTo>
                <a:lnTo>
                  <a:pt x="1116106" y="779930"/>
                </a:lnTo>
                <a:lnTo>
                  <a:pt x="1116106" y="1331259"/>
                </a:lnTo>
                <a:lnTo>
                  <a:pt x="1385047" y="1331259"/>
                </a:lnTo>
                <a:lnTo>
                  <a:pt x="1385047" y="1479177"/>
                </a:lnTo>
                <a:lnTo>
                  <a:pt x="4894730" y="1479177"/>
                </a:lnTo>
                <a:lnTo>
                  <a:pt x="4894730" y="2608730"/>
                </a:lnTo>
                <a:lnTo>
                  <a:pt x="524436" y="2608730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421157" y="5487408"/>
            <a:ext cx="9541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00B050"/>
                </a:solidFill>
              </a:rPr>
              <a:t>FRIB </a:t>
            </a:r>
            <a:br>
              <a:rPr lang="en-US" b="1" i="1" dirty="0" smtClean="0">
                <a:solidFill>
                  <a:srgbClr val="00B050"/>
                </a:solidFill>
              </a:rPr>
            </a:br>
            <a:r>
              <a:rPr lang="en-US" b="1" i="1" dirty="0" smtClean="0">
                <a:solidFill>
                  <a:srgbClr val="00B050"/>
                </a:solidFill>
              </a:rPr>
              <a:t>project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" y="4456542"/>
            <a:ext cx="3224803" cy="1600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FRIB project start 6/2009</a:t>
            </a:r>
            <a:endParaRPr lang="en-US" sz="1400" dirty="0">
              <a:solidFill>
                <a:srgbClr val="0000FF"/>
              </a:solidFill>
            </a:endParaRPr>
          </a:p>
          <a:p>
            <a:r>
              <a:rPr lang="en-US" sz="1400" dirty="0" smtClean="0">
                <a:solidFill>
                  <a:srgbClr val="0000FF"/>
                </a:solidFill>
              </a:rPr>
              <a:t>Civil </a:t>
            </a:r>
            <a:r>
              <a:rPr lang="en-US" sz="1400" dirty="0">
                <a:solidFill>
                  <a:srgbClr val="0000FF"/>
                </a:solidFill>
              </a:rPr>
              <a:t>c</a:t>
            </a:r>
            <a:r>
              <a:rPr lang="en-US" sz="1400" dirty="0" smtClean="0">
                <a:solidFill>
                  <a:srgbClr val="0000FF"/>
                </a:solidFill>
              </a:rPr>
              <a:t>onstruction started 3/2014</a:t>
            </a:r>
            <a:endParaRPr lang="en-US" sz="1400" dirty="0">
              <a:solidFill>
                <a:srgbClr val="0000FF"/>
              </a:solidFill>
            </a:endParaRPr>
          </a:p>
          <a:p>
            <a:r>
              <a:rPr lang="en-US" sz="1400" dirty="0" smtClean="0">
                <a:solidFill>
                  <a:srgbClr val="0000FF"/>
                </a:solidFill>
              </a:rPr>
              <a:t>Technical construction started 10/2014</a:t>
            </a:r>
            <a:endParaRPr lang="en-US" sz="1400" dirty="0">
              <a:solidFill>
                <a:srgbClr val="0000FF"/>
              </a:solidFill>
            </a:endParaRPr>
          </a:p>
          <a:p>
            <a:r>
              <a:rPr lang="en-US" sz="1400" dirty="0" smtClean="0">
                <a:solidFill>
                  <a:srgbClr val="0000FF"/>
                </a:solidFill>
              </a:rPr>
              <a:t>Managed </a:t>
            </a:r>
            <a:r>
              <a:rPr lang="en-US" sz="1400" dirty="0">
                <a:solidFill>
                  <a:srgbClr val="0000FF"/>
                </a:solidFill>
              </a:rPr>
              <a:t>to early completion </a:t>
            </a:r>
            <a:r>
              <a:rPr lang="en-US" sz="1400" dirty="0" smtClean="0">
                <a:solidFill>
                  <a:srgbClr val="0000FF"/>
                </a:solidFill>
              </a:rPr>
              <a:t>12/2020</a:t>
            </a:r>
            <a:endParaRPr lang="en-US" sz="1400" dirty="0">
              <a:solidFill>
                <a:srgbClr val="0000FF"/>
              </a:solidFill>
            </a:endParaRPr>
          </a:p>
          <a:p>
            <a:r>
              <a:rPr lang="en-US" sz="1400" dirty="0">
                <a:solidFill>
                  <a:srgbClr val="0000FF"/>
                </a:solidFill>
              </a:rPr>
              <a:t>CD-4 (project completion) </a:t>
            </a:r>
            <a:r>
              <a:rPr lang="en-US" sz="1400" dirty="0" smtClean="0">
                <a:solidFill>
                  <a:srgbClr val="0000FF"/>
                </a:solidFill>
              </a:rPr>
              <a:t>6/2022</a:t>
            </a:r>
            <a:r>
              <a:rPr lang="en-US" sz="1400" b="1" dirty="0" smtClean="0">
                <a:solidFill>
                  <a:srgbClr val="0000FF"/>
                </a:solidFill>
              </a:rPr>
              <a:t/>
            </a:r>
            <a:br>
              <a:rPr lang="en-US" sz="1400" b="1" dirty="0" smtClean="0">
                <a:solidFill>
                  <a:srgbClr val="0000FF"/>
                </a:solidFill>
              </a:rPr>
            </a:br>
            <a:endParaRPr lang="en-US" sz="1400" b="1" dirty="0" smtClean="0">
              <a:solidFill>
                <a:srgbClr val="0000FF"/>
              </a:solidFill>
            </a:endParaRPr>
          </a:p>
          <a:p>
            <a:r>
              <a:rPr lang="en-US" sz="1400" b="1" dirty="0">
                <a:solidFill>
                  <a:srgbClr val="0000FF"/>
                </a:solidFill>
              </a:rPr>
              <a:t>Total project cost $730 </a:t>
            </a:r>
            <a:r>
              <a:rPr lang="en-US" sz="1400" b="1" dirty="0" smtClean="0">
                <a:solidFill>
                  <a:srgbClr val="0000FF"/>
                </a:solidFill>
              </a:rPr>
              <a:t>million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81898"/>
            <a:ext cx="8991600" cy="486348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FRIB – Four Science Themes</a:t>
            </a:r>
            <a:endParaRPr lang="en-US" sz="1700" b="0" dirty="0">
              <a:solidFill>
                <a:schemeClr val="tx1"/>
              </a:solidFill>
              <a:latin typeface="Arial" pitchFamily="34" charset="0"/>
              <a:ea typeface="ＭＳ Ｐゴシック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6217" y="1138541"/>
            <a:ext cx="8227786" cy="5005089"/>
          </a:xfrm>
        </p:spPr>
        <p:txBody>
          <a:bodyPr/>
          <a:lstStyle/>
          <a:p>
            <a:pPr marL="0" indent="0">
              <a:buSzTx/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Properties of nuclei </a:t>
            </a:r>
          </a:p>
          <a:p>
            <a:pPr lvl="1">
              <a:buSzTx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Develop a predictive model of nuclei and their interactions</a:t>
            </a:r>
          </a:p>
          <a:p>
            <a:pPr lvl="1">
              <a:buSzTx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Many-body quantum problem: intellectual overlap to mesoscopic </a:t>
            </a:r>
            <a:br>
              <a:rPr lang="en-US" sz="1800" dirty="0">
                <a:latin typeface="Arial" pitchFamily="34" charset="0"/>
                <a:cs typeface="Arial" pitchFamily="34" charset="0"/>
              </a:rPr>
            </a:br>
            <a:r>
              <a:rPr lang="en-US" sz="1800" dirty="0">
                <a:latin typeface="Arial" pitchFamily="34" charset="0"/>
                <a:cs typeface="Arial" pitchFamily="34" charset="0"/>
              </a:rPr>
              <a:t>science, quantum dots, atomic clusters, etc.</a:t>
            </a:r>
          </a:p>
          <a:p>
            <a:pPr marL="0" indent="0">
              <a:buSzTx/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Astrophysical processes</a:t>
            </a:r>
          </a:p>
          <a:p>
            <a:pPr lvl="1">
              <a:buSzTx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Origin of the elements in the cosmos</a:t>
            </a:r>
          </a:p>
          <a:p>
            <a:pPr lvl="1">
              <a:buSzTx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Explosive environments: novae, </a:t>
            </a:r>
            <a:br>
              <a:rPr lang="en-US" sz="1800" dirty="0">
                <a:latin typeface="Arial" pitchFamily="34" charset="0"/>
                <a:cs typeface="Arial" pitchFamily="34" charset="0"/>
              </a:rPr>
            </a:br>
            <a:r>
              <a:rPr lang="en-US" sz="1800" dirty="0">
                <a:latin typeface="Arial" pitchFamily="34" charset="0"/>
                <a:cs typeface="Arial" pitchFamily="34" charset="0"/>
              </a:rPr>
              <a:t>supernovae, X-ray bursts …</a:t>
            </a:r>
          </a:p>
          <a:p>
            <a:pPr lvl="1">
              <a:buSzTx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Properties of neutron stars</a:t>
            </a:r>
          </a:p>
          <a:p>
            <a:pPr marL="0" indent="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Tests of fundamental symmetries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>
              <a:buSzTx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Effects of symmetry violations are </a:t>
            </a:r>
            <a:br>
              <a:rPr lang="en-US" sz="1800" dirty="0">
                <a:latin typeface="Arial" pitchFamily="34" charset="0"/>
                <a:cs typeface="Arial" pitchFamily="34" charset="0"/>
              </a:rPr>
            </a:br>
            <a:r>
              <a:rPr lang="en-US" sz="1800" dirty="0">
                <a:latin typeface="Arial" pitchFamily="34" charset="0"/>
                <a:cs typeface="Arial" pitchFamily="34" charset="0"/>
              </a:rPr>
              <a:t>amplified in certain nuclei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Societal applications and benefits</a:t>
            </a:r>
          </a:p>
          <a:p>
            <a:pPr lvl="1">
              <a:buSzTx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Bio-medicine, energy, material </a:t>
            </a:r>
            <a:br>
              <a:rPr lang="en-US" sz="1800" dirty="0">
                <a:latin typeface="Arial" pitchFamily="34" charset="0"/>
                <a:cs typeface="Arial" pitchFamily="34" charset="0"/>
              </a:rPr>
            </a:br>
            <a:r>
              <a:rPr lang="en-US" sz="1800" dirty="0">
                <a:latin typeface="Arial" pitchFamily="34" charset="0"/>
                <a:cs typeface="Arial" pitchFamily="34" charset="0"/>
              </a:rPr>
              <a:t>sciences, national security</a:t>
            </a:r>
          </a:p>
        </p:txBody>
      </p:sp>
      <p:pic>
        <p:nvPicPr>
          <p:cNvPr id="8198" name="Picture 5" descr="Isotope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4857750"/>
            <a:ext cx="609600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6" descr="Symmetries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857640"/>
            <a:ext cx="6096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7" descr="Astrophysics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3988" y="2322527"/>
            <a:ext cx="606425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8" descr="Nuclei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52400" y="1057279"/>
            <a:ext cx="609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10" descr="visiongraphic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92624" y="2771788"/>
            <a:ext cx="3978812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CF988859-7953-4624-98C4-717249B46A1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20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200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41666" y="1048493"/>
            <a:ext cx="6930761" cy="4614832"/>
          </a:xfrm>
          <a:prstGeom prst="rect">
            <a:avLst/>
          </a:prstGeom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FRIB Rare Isotope Beam Rates</a:t>
            </a:r>
            <a:br>
              <a:rPr lang="en-US" dirty="0" smtClean="0">
                <a:latin typeface="Arial" pitchFamily="34" charset="0"/>
              </a:rPr>
            </a:br>
            <a:r>
              <a:rPr lang="en-US" sz="2400" dirty="0" smtClean="0">
                <a:latin typeface="Arial" pitchFamily="34" charset="0"/>
              </a:rPr>
              <a:t>High Beam Rates to Maximize Science Reach</a:t>
            </a:r>
          </a:p>
        </p:txBody>
      </p:sp>
      <p:sp>
        <p:nvSpPr>
          <p:cNvPr id="5" name="Rectangle 4"/>
          <p:cNvSpPr/>
          <p:nvPr/>
        </p:nvSpPr>
        <p:spPr>
          <a:xfrm>
            <a:off x="777254" y="5742993"/>
            <a:ext cx="8023846" cy="355415"/>
          </a:xfrm>
          <a:prstGeom prst="rect">
            <a:avLst/>
          </a:prstGeom>
        </p:spPr>
        <p:txBody>
          <a:bodyPr wrap="square" lIns="91374" tIns="45687" rIns="91374" bIns="45687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latin typeface="+mn-lt"/>
              </a:rPr>
              <a:t>Rates are available at http://groups.nscl.msu.edu/frib/rates/ </a:t>
            </a:r>
          </a:p>
        </p:txBody>
      </p:sp>
      <p:sp>
        <p:nvSpPr>
          <p:cNvPr id="9" name="Rectangle 8"/>
          <p:cNvSpPr/>
          <p:nvPr/>
        </p:nvSpPr>
        <p:spPr>
          <a:xfrm>
            <a:off x="1829846" y="1444111"/>
            <a:ext cx="1915877" cy="369316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r>
              <a:rPr lang="en-US" dirty="0" smtClean="0">
                <a:solidFill>
                  <a:srgbClr val="064308"/>
                </a:solidFill>
                <a:ea typeface="ＭＳ Ｐゴシック" charset="-128"/>
              </a:rPr>
              <a:t>Fast beam rates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382000" y="6356450"/>
            <a:ext cx="762000" cy="364628"/>
          </a:xfrm>
        </p:spPr>
        <p:txBody>
          <a:bodyPr/>
          <a:lstStyle/>
          <a:p>
            <a:r>
              <a:rPr lang="en-US" dirty="0" smtClean="0"/>
              <a:t>, Slide </a:t>
            </a:r>
            <a:fld id="{8C7451BF-6283-4C38-B082-81615821D27B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26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703389" y="990600"/>
            <a:ext cx="7535862" cy="5016500"/>
            <a:chOff x="1607377" y="990600"/>
            <a:chExt cx="7536623" cy="5016500"/>
          </a:xfrm>
        </p:grpSpPr>
        <p:pic>
          <p:nvPicPr>
            <p:cNvPr id="15368" name="Picture 4098" descr="nuclear_chart"/>
            <p:cNvPicPr>
              <a:picLocks noChangeAspect="1" noChangeArrowheads="1"/>
            </p:cNvPicPr>
            <p:nvPr/>
          </p:nvPicPr>
          <p:blipFill>
            <a:blip r:embed="rId3" cstate="screen">
              <a:lum bright="22000" contrast="10000"/>
            </a:blip>
            <a:srcRect/>
            <a:stretch>
              <a:fillRect/>
            </a:stretch>
          </p:blipFill>
          <p:spPr bwMode="auto">
            <a:xfrm>
              <a:off x="1607377" y="990600"/>
              <a:ext cx="7536623" cy="5016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 rot="19704429">
              <a:off x="3982338" y="3128623"/>
              <a:ext cx="1869034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bg1"/>
                  </a:solidFill>
                  <a:latin typeface="+mn-lt"/>
                  <a:cs typeface="ヒラギノ角ゴ Pro W3" charset="-128"/>
                </a:rPr>
                <a:t>Available today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36902" y="4775537"/>
              <a:ext cx="3307098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000" b="1" dirty="0" smtClean="0">
                  <a:solidFill>
                    <a:srgbClr val="00CC66"/>
                  </a:solidFill>
                </a:rPr>
                <a:t>New territory to be explored with FRIB</a:t>
              </a:r>
              <a:endParaRPr lang="en-US" sz="2000" b="1" dirty="0">
                <a:solidFill>
                  <a:srgbClr val="00CC66"/>
                </a:solidFill>
              </a:endParaRPr>
            </a:p>
          </p:txBody>
        </p:sp>
      </p:grp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365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FRIB Beams Will Enable New Discoveries</a:t>
            </a:r>
            <a:endParaRPr lang="en-US" dirty="0" smtClean="0">
              <a:ea typeface="ＭＳ Ｐゴシック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65490" y="5334000"/>
            <a:ext cx="2297110" cy="707886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en-US" sz="2000" dirty="0" smtClean="0">
                <a:latin typeface="+mn-lt"/>
              </a:rPr>
              <a:t>about 3000 known isotopes</a:t>
            </a:r>
            <a:endParaRPr lang="en-US" sz="2000" dirty="0">
              <a:latin typeface="+mn-lt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1036089"/>
            <a:ext cx="4153289" cy="2863564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6" name="Straight Arrow Connector 15"/>
          <p:cNvCxnSpPr>
            <a:cxnSpLocks noChangeShapeType="1"/>
          </p:cNvCxnSpPr>
          <p:nvPr/>
        </p:nvCxnSpPr>
        <p:spPr bwMode="auto">
          <a:xfrm flipH="1" flipV="1">
            <a:off x="5929313" y="3479360"/>
            <a:ext cx="642938" cy="1092641"/>
          </a:xfrm>
          <a:prstGeom prst="straightConnector1">
            <a:avLst/>
          </a:prstGeom>
          <a:noFill/>
          <a:ln w="57150">
            <a:solidFill>
              <a:srgbClr val="00B05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99745"/>
            <a:ext cx="8991600" cy="857802"/>
          </a:xfrm>
        </p:spPr>
        <p:txBody>
          <a:bodyPr/>
          <a:lstStyle/>
          <a:p>
            <a:r>
              <a:rPr lang="en-US" dirty="0" smtClean="0"/>
              <a:t>FRIB Civil Construction Underway </a:t>
            </a:r>
            <a:br>
              <a:rPr lang="en-US" dirty="0" smtClean="0"/>
            </a:br>
            <a:r>
              <a:rPr lang="en-US" sz="2800" dirty="0" smtClean="0"/>
              <a:t>Began 3 March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46447" y="5662556"/>
            <a:ext cx="3775944" cy="332441"/>
          </a:xfrm>
          <a:prstGeom prst="rect">
            <a:avLst/>
          </a:prstGeom>
          <a:noFill/>
        </p:spPr>
        <p:txBody>
          <a:bodyPr wrap="square" lIns="89197" tIns="44598" rIns="89197" bIns="44598" rtlCol="0">
            <a:spAutoFit/>
          </a:bodyPr>
          <a:lstStyle/>
          <a:p>
            <a:r>
              <a:rPr lang="en-US" sz="1575" dirty="0"/>
              <a:t>Web cameras at </a:t>
            </a:r>
            <a:r>
              <a:rPr lang="en-US" sz="1575" dirty="0">
                <a:hlinkClick r:id="rId3"/>
              </a:rPr>
              <a:t>www.frib.msu.edu</a:t>
            </a:r>
            <a:endParaRPr lang="en-US" sz="1575" dirty="0"/>
          </a:p>
        </p:txBody>
      </p:sp>
      <p:pic>
        <p:nvPicPr>
          <p:cNvPr id="10" name="Picture 5" descr="C:\Users\houghton\AppData\Local\Microsoft\Windows\Temporary Internet Files\Content.Outlook\ZKTCNHL5\2014071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447" y="1364434"/>
            <a:ext cx="8875472" cy="424334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382000" y="6356450"/>
            <a:ext cx="762000" cy="364628"/>
          </a:xfrm>
        </p:spPr>
        <p:txBody>
          <a:bodyPr/>
          <a:lstStyle/>
          <a:p>
            <a:r>
              <a:rPr lang="en-US" dirty="0" smtClean="0"/>
              <a:t>, Slide </a:t>
            </a:r>
            <a:fld id="{9DA8DBA8-F3F1-41DF-8EC0-D4905114DF27}" type="slidenum">
              <a:rPr lang="en-US" smtClean="0"/>
              <a:t>7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1101823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2012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459" y="1827417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6/2014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30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7153" y="1134987"/>
            <a:ext cx="2165835" cy="3248753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1" y="1073438"/>
            <a:ext cx="4495799" cy="3371849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72686"/>
            <a:ext cx="8991600" cy="911919"/>
          </a:xfrm>
        </p:spPr>
        <p:txBody>
          <a:bodyPr/>
          <a:lstStyle/>
          <a:p>
            <a:r>
              <a:rPr lang="en-US" dirty="0"/>
              <a:t>FRIB Civil Construction </a:t>
            </a:r>
            <a:r>
              <a:rPr lang="en-US" dirty="0" smtClean="0"/>
              <a:t>Underway</a:t>
            </a:r>
            <a:br>
              <a:rPr lang="en-US" dirty="0" smtClean="0"/>
            </a:br>
            <a:r>
              <a:rPr lang="en-US" sz="2400" dirty="0"/>
              <a:t>9</a:t>
            </a:r>
            <a:r>
              <a:rPr lang="en-US" sz="2400" dirty="0" smtClean="0"/>
              <a:t> Weeks Ahead of Schedule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847548" y="1116404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July </a:t>
            </a:r>
            <a:r>
              <a:rPr lang="en-US" dirty="0">
                <a:solidFill>
                  <a:srgbClr val="FFFF00"/>
                </a:solidFill>
              </a:rPr>
              <a:t>2014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2326" y="3186953"/>
            <a:ext cx="4368416" cy="291227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6200" y="4854388"/>
            <a:ext cx="239039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Linac</a:t>
            </a:r>
            <a:r>
              <a:rPr lang="en-US" sz="2400" b="1" dirty="0" smtClean="0"/>
              <a:t> tunnel</a:t>
            </a:r>
            <a:br>
              <a:rPr lang="en-US" sz="2400" b="1" dirty="0" smtClean="0"/>
            </a:br>
            <a:endParaRPr lang="en-US" sz="2400" b="1" dirty="0" smtClean="0"/>
          </a:p>
          <a:p>
            <a:r>
              <a:rPr lang="en-US" dirty="0" smtClean="0"/>
              <a:t>East end lid complete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905942" y="5673842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Dec 2014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39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72686"/>
            <a:ext cx="8991600" cy="911919"/>
          </a:xfrm>
        </p:spPr>
        <p:txBody>
          <a:bodyPr/>
          <a:lstStyle/>
          <a:p>
            <a:r>
              <a:rPr lang="en-US" dirty="0"/>
              <a:t>FRIB Civil Construction Underway</a:t>
            </a:r>
            <a:br>
              <a:rPr lang="en-US" dirty="0"/>
            </a:br>
            <a:r>
              <a:rPr lang="en-US" sz="2400" dirty="0"/>
              <a:t>9 Weeks Ahead of Schedule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Bollen, ISOLDE WS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772" y="3867528"/>
            <a:ext cx="2629712" cy="2160193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6853" y="1748118"/>
            <a:ext cx="3180947" cy="4494315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035" y="1072043"/>
            <a:ext cx="4604777" cy="2543198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3446261" y="1031330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July </a:t>
            </a:r>
            <a:r>
              <a:rPr lang="en-US" dirty="0">
                <a:solidFill>
                  <a:srgbClr val="FFFF00"/>
                </a:solidFill>
              </a:rPr>
              <a:t>2014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433105" y="5611278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Dec </a:t>
            </a:r>
            <a:r>
              <a:rPr lang="en-US" dirty="0">
                <a:solidFill>
                  <a:srgbClr val="FFFF00"/>
                </a:solidFill>
              </a:rPr>
              <a:t>2014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76528" y="1135529"/>
            <a:ext cx="2247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Target facility </a:t>
            </a:r>
          </a:p>
        </p:txBody>
      </p:sp>
      <p:pic>
        <p:nvPicPr>
          <p:cNvPr id="17" name="Content Placeholder 16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9829" y="3867529"/>
            <a:ext cx="3191518" cy="2127678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51609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FRIB2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56A9CFF88B2D49B53D93A18C76365D" ma:contentTypeVersion="0" ma:contentTypeDescription="Create a new document." ma:contentTypeScope="" ma:versionID="b9a014f8cb4742a1b97d3ae9274e5d7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2DE0007E-4A1E-46FB-92F2-2DAD14A508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BA702D-F6E6-4314-8945-369A109C75F9}">
  <ds:schemaRefs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12981</TotalTime>
  <Words>1108</Words>
  <Application>Microsoft Office PowerPoint</Application>
  <PresentationFormat>On-screen Show (4:3)</PresentationFormat>
  <Paragraphs>245</Paragraphs>
  <Slides>23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MS PGothic</vt:lpstr>
      <vt:lpstr>MS PGothic</vt:lpstr>
      <vt:lpstr>Arial</vt:lpstr>
      <vt:lpstr>Calibri</vt:lpstr>
      <vt:lpstr>Cambria-BoldItalic</vt:lpstr>
      <vt:lpstr>Helvetica</vt:lpstr>
      <vt:lpstr>Lucida Grande</vt:lpstr>
      <vt:lpstr>Symbol</vt:lpstr>
      <vt:lpstr>Wingdings</vt:lpstr>
      <vt:lpstr>ヒラギノ角ゴ Pro W3</vt:lpstr>
      <vt:lpstr>1_FRIB2</vt:lpstr>
      <vt:lpstr>Facility for Rare Isotope Beams  under Construction</vt:lpstr>
      <vt:lpstr>Outline</vt:lpstr>
      <vt:lpstr>FRIB - Facility for Rare Isotope Beams World-leading Next-generation Rare Isotope Beam Facility</vt:lpstr>
      <vt:lpstr>FRIB – Four Science Themes</vt:lpstr>
      <vt:lpstr>FRIB Rare Isotope Beam Rates High Beam Rates to Maximize Science Reach</vt:lpstr>
      <vt:lpstr>FRIB Beams Will Enable New Discoveries</vt:lpstr>
      <vt:lpstr>FRIB Civil Construction Underway  Began 3 March 2014</vt:lpstr>
      <vt:lpstr>FRIB Civil Construction Underway 9 Weeks Ahead of Schedule </vt:lpstr>
      <vt:lpstr>FRIB Civil Construction Underway 9 Weeks Ahead of Schedule </vt:lpstr>
      <vt:lpstr>FRIB Construction Underway </vt:lpstr>
      <vt:lpstr>FRIB Accelerator Systems  Superconducting RF Driver Linac</vt:lpstr>
      <vt:lpstr>FRIB Accelerator Systems</vt:lpstr>
      <vt:lpstr>FRIB Rare Isotope Production Facility Designed for 400 kW Operation</vt:lpstr>
      <vt:lpstr>FRIB Fragment Separator Three Separation Stages</vt:lpstr>
      <vt:lpstr>High-power Production Target High-power Density Challenge Being Met </vt:lpstr>
      <vt:lpstr>Isotope Harvesting Opportunity at FRIB Make Best Use of Rare Isotopes Produced</vt:lpstr>
      <vt:lpstr>NSCL Enables pre-FRIB Science  Fast, Stopped, and Reaccelerated Beams</vt:lpstr>
      <vt:lpstr>Stopped Beams</vt:lpstr>
      <vt:lpstr>Reaccelerated Beams at NSCL and FRIB with ReA Facility</vt:lpstr>
      <vt:lpstr>Experimental Area Expansion and New Experimental Equipment</vt:lpstr>
      <vt:lpstr>Over 1300 Users Engaged and Ready for Science</vt:lpstr>
      <vt:lpstr>Summary</vt:lpstr>
      <vt:lpstr>FRIB Team and Collaborators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Systems</dc:title>
  <dc:creator>Bollen, Georg</dc:creator>
  <cp:lastModifiedBy>Bollen, Georg</cp:lastModifiedBy>
  <cp:revision>663</cp:revision>
  <cp:lastPrinted>2009-07-30T20:47:55Z</cp:lastPrinted>
  <dcterms:created xsi:type="dcterms:W3CDTF">2009-08-06T11:48:02Z</dcterms:created>
  <dcterms:modified xsi:type="dcterms:W3CDTF">2014-12-15T07:13:43Z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0x010100EC56A9CFF88B2D49B53D93A18C76365D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</Properties>
</file>