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%20folder\SPECIALL%20PROGRAMS\VE%20Programs\DP%20responce%20simulation+edge%20TCT\RED_MA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calculation!$O$20:$O$249</c:f>
              <c:numCache>
                <c:formatCode>General</c:formatCode>
                <c:ptCount val="230"/>
                <c:pt idx="0">
                  <c:v>0</c:v>
                </c:pt>
                <c:pt idx="1">
                  <c:v>6.1810690232169381E-4</c:v>
                </c:pt>
                <c:pt idx="2">
                  <c:v>1.2033427213295838E-3</c:v>
                </c:pt>
                <c:pt idx="3">
                  <c:v>1.7541195764519163E-3</c:v>
                </c:pt>
                <c:pt idx="4">
                  <c:v>2.2690998187242747E-3</c:v>
                </c:pt>
                <c:pt idx="5">
                  <c:v>2.7472782609350098E-3</c:v>
                </c:pt>
                <c:pt idx="6">
                  <c:v>3.1880585061926968E-3</c:v>
                </c:pt>
                <c:pt idx="7">
                  <c:v>3.5913141660511637E-3</c:v>
                </c:pt>
                <c:pt idx="8">
                  <c:v>3.9574259625733471E-3</c:v>
                </c:pt>
                <c:pt idx="9">
                  <c:v>4.2872878619927947E-3</c:v>
                </c:pt>
                <c:pt idx="10">
                  <c:v>4.5822793468802102E-3</c:v>
                </c:pt>
                <c:pt idx="11">
                  <c:v>4.8442058994078276E-3</c:v>
                </c:pt>
                <c:pt idx="12">
                  <c:v>5.0752144955462713E-3</c:v>
                </c:pt>
                <c:pt idx="13">
                  <c:v>5.2776941715371407E-3</c:v>
                </c:pt>
                <c:pt idx="14">
                  <c:v>5.4642607581310704E-3</c:v>
                </c:pt>
                <c:pt idx="15">
                  <c:v>5.650827344725E-3</c:v>
                </c:pt>
                <c:pt idx="16">
                  <c:v>5.8373939313189297E-3</c:v>
                </c:pt>
                <c:pt idx="17">
                  <c:v>6.0239605179128594E-3</c:v>
                </c:pt>
                <c:pt idx="18">
                  <c:v>6.210527104506789E-3</c:v>
                </c:pt>
                <c:pt idx="19">
                  <c:v>6.3970936911007187E-3</c:v>
                </c:pt>
                <c:pt idx="20">
                  <c:v>6.5836602776946484E-3</c:v>
                </c:pt>
                <c:pt idx="21">
                  <c:v>6.7702268642885781E-3</c:v>
                </c:pt>
                <c:pt idx="22">
                  <c:v>6.9567934508825077E-3</c:v>
                </c:pt>
                <c:pt idx="23">
                  <c:v>7.1433600374764374E-3</c:v>
                </c:pt>
                <c:pt idx="24">
                  <c:v>7.3299266240703671E-3</c:v>
                </c:pt>
                <c:pt idx="25">
                  <c:v>7.5164932106642967E-3</c:v>
                </c:pt>
                <c:pt idx="26">
                  <c:v>7.7030597972582264E-3</c:v>
                </c:pt>
                <c:pt idx="27">
                  <c:v>7.8896263838521552E-3</c:v>
                </c:pt>
                <c:pt idx="28">
                  <c:v>8.076192970446084E-3</c:v>
                </c:pt>
                <c:pt idx="29">
                  <c:v>8.2627595570400128E-3</c:v>
                </c:pt>
                <c:pt idx="30">
                  <c:v>8.46131713908156E-3</c:v>
                </c:pt>
                <c:pt idx="31">
                  <c:v>8.6965011286725662E-3</c:v>
                </c:pt>
                <c:pt idx="32">
                  <c:v>8.9725608001499889E-3</c:v>
                </c:pt>
                <c:pt idx="33">
                  <c:v>9.2933009688189027E-3</c:v>
                </c:pt>
                <c:pt idx="34">
                  <c:v>9.6617814324205919E-3</c:v>
                </c:pt>
                <c:pt idx="35">
                  <c:v>1.0080057016153745E-2</c:v>
                </c:pt>
                <c:pt idx="36">
                  <c:v>1.0549011143468469E-2</c:v>
                </c:pt>
                <c:pt idx="37">
                  <c:v>1.1068318336321254E-2</c:v>
                </c:pt>
                <c:pt idx="38">
                  <c:v>1.1636539837540375E-2</c:v>
                </c:pt>
                <c:pt idx="39">
                  <c:v>1.2251324419567413E-2</c:v>
                </c:pt>
                <c:pt idx="40">
                  <c:v>1.29096665210576E-2</c:v>
                </c:pt>
                <c:pt idx="41">
                  <c:v>1.3608171726471678E-2</c:v>
                </c:pt>
                <c:pt idx="42">
                  <c:v>1.4343291593347695E-2</c:v>
                </c:pt>
                <c:pt idx="43">
                  <c:v>1.5111507477530569E-2</c:v>
                </c:pt>
                <c:pt idx="44">
                  <c:v>1.590945881980687E-2</c:v>
                </c:pt>
                <c:pt idx="45">
                  <c:v>1.6734021696830394E-2</c:v>
                </c:pt>
                <c:pt idx="46">
                  <c:v>1.7582348154356806E-2</c:v>
                </c:pt>
                <c:pt idx="47">
                  <c:v>1.8451877535068578E-2</c:v>
                </c:pt>
                <c:pt idx="48">
                  <c:v>1.934032954805982E-2</c:v>
                </c:pt>
                <c:pt idx="49">
                  <c:v>2.0245686597347958E-2</c:v>
                </c:pt>
                <c:pt idx="50">
                  <c:v>2.1166170693155646E-2</c:v>
                </c:pt>
                <c:pt idx="51">
                  <c:v>2.2100218458141002E-2</c:v>
                </c:pt>
                <c:pt idx="52">
                  <c:v>2.3046456388876629E-2</c:v>
                </c:pt>
                <c:pt idx="53">
                  <c:v>2.4003677592320076E-2</c:v>
                </c:pt>
                <c:pt idx="54">
                  <c:v>2.4970820598143862E-2</c:v>
                </c:pt>
                <c:pt idx="55">
                  <c:v>2.5946950461097826E-2</c:v>
                </c:pt>
                <c:pt idx="56">
                  <c:v>2.6931242139399538E-2</c:v>
                </c:pt>
                <c:pt idx="57">
                  <c:v>2.7922966010576058E-2</c:v>
                </c:pt>
                <c:pt idx="58">
                  <c:v>2.8921475326716746E-2</c:v>
                </c:pt>
                <c:pt idx="59">
                  <c:v>2.9926195390896464E-2</c:v>
                </c:pt>
                <c:pt idx="60">
                  <c:v>0.03</c:v>
                </c:pt>
                <c:pt idx="61">
                  <c:v>0.03</c:v>
                </c:pt>
                <c:pt idx="62">
                  <c:v>0.03</c:v>
                </c:pt>
                <c:pt idx="63">
                  <c:v>0.03</c:v>
                </c:pt>
                <c:pt idx="64">
                  <c:v>0.03</c:v>
                </c:pt>
                <c:pt idx="65">
                  <c:v>0.03</c:v>
                </c:pt>
                <c:pt idx="66">
                  <c:v>0.03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0.03</c:v>
                </c:pt>
                <c:pt idx="71">
                  <c:v>0.03</c:v>
                </c:pt>
                <c:pt idx="72">
                  <c:v>0.03</c:v>
                </c:pt>
                <c:pt idx="73">
                  <c:v>0.03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0.03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0.03</c:v>
                </c:pt>
                <c:pt idx="84">
                  <c:v>0.03</c:v>
                </c:pt>
                <c:pt idx="85">
                  <c:v>0.03</c:v>
                </c:pt>
                <c:pt idx="86">
                  <c:v>0.03</c:v>
                </c:pt>
                <c:pt idx="87">
                  <c:v>0.03</c:v>
                </c:pt>
                <c:pt idx="88">
                  <c:v>0.03</c:v>
                </c:pt>
                <c:pt idx="89">
                  <c:v>0.03</c:v>
                </c:pt>
                <c:pt idx="90">
                  <c:v>0.03</c:v>
                </c:pt>
                <c:pt idx="91">
                  <c:v>0.03</c:v>
                </c:pt>
                <c:pt idx="92">
                  <c:v>0.03</c:v>
                </c:pt>
                <c:pt idx="93">
                  <c:v>0.03</c:v>
                </c:pt>
                <c:pt idx="94">
                  <c:v>0.03</c:v>
                </c:pt>
                <c:pt idx="95">
                  <c:v>0.03</c:v>
                </c:pt>
                <c:pt idx="96">
                  <c:v>0.03</c:v>
                </c:pt>
                <c:pt idx="97">
                  <c:v>0.03</c:v>
                </c:pt>
                <c:pt idx="98">
                  <c:v>0.03</c:v>
                </c:pt>
                <c:pt idx="99">
                  <c:v>0.03</c:v>
                </c:pt>
                <c:pt idx="100">
                  <c:v>0.03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0.03</c:v>
                </c:pt>
                <c:pt idx="109">
                  <c:v>0.03</c:v>
                </c:pt>
                <c:pt idx="110">
                  <c:v>0.03</c:v>
                </c:pt>
                <c:pt idx="111">
                  <c:v>0.03</c:v>
                </c:pt>
                <c:pt idx="112">
                  <c:v>0.03</c:v>
                </c:pt>
                <c:pt idx="113">
                  <c:v>0.03</c:v>
                </c:pt>
                <c:pt idx="114">
                  <c:v>0.03</c:v>
                </c:pt>
                <c:pt idx="115">
                  <c:v>0.03</c:v>
                </c:pt>
                <c:pt idx="116">
                  <c:v>0.03</c:v>
                </c:pt>
                <c:pt idx="117">
                  <c:v>0.03</c:v>
                </c:pt>
                <c:pt idx="118">
                  <c:v>0.03</c:v>
                </c:pt>
                <c:pt idx="119">
                  <c:v>0.03</c:v>
                </c:pt>
                <c:pt idx="120">
                  <c:v>0.03</c:v>
                </c:pt>
                <c:pt idx="121">
                  <c:v>0.03</c:v>
                </c:pt>
                <c:pt idx="122">
                  <c:v>0.03</c:v>
                </c:pt>
                <c:pt idx="123">
                  <c:v>0.03</c:v>
                </c:pt>
                <c:pt idx="124">
                  <c:v>0.03</c:v>
                </c:pt>
                <c:pt idx="125">
                  <c:v>0.03</c:v>
                </c:pt>
                <c:pt idx="126">
                  <c:v>0.03</c:v>
                </c:pt>
                <c:pt idx="127">
                  <c:v>0.03</c:v>
                </c:pt>
                <c:pt idx="128">
                  <c:v>0.03</c:v>
                </c:pt>
                <c:pt idx="129">
                  <c:v>0.03</c:v>
                </c:pt>
                <c:pt idx="130">
                  <c:v>0.03</c:v>
                </c:pt>
                <c:pt idx="131">
                  <c:v>0.03</c:v>
                </c:pt>
                <c:pt idx="132">
                  <c:v>0.03</c:v>
                </c:pt>
                <c:pt idx="133">
                  <c:v>0.03</c:v>
                </c:pt>
                <c:pt idx="134">
                  <c:v>0.03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0.03</c:v>
                </c:pt>
                <c:pt idx="141">
                  <c:v>0.03</c:v>
                </c:pt>
                <c:pt idx="142">
                  <c:v>0.03</c:v>
                </c:pt>
                <c:pt idx="143">
                  <c:v>0.03</c:v>
                </c:pt>
                <c:pt idx="144">
                  <c:v>0.03</c:v>
                </c:pt>
                <c:pt idx="145">
                  <c:v>0.03</c:v>
                </c:pt>
                <c:pt idx="146">
                  <c:v>0.03</c:v>
                </c:pt>
                <c:pt idx="147">
                  <c:v>0.03</c:v>
                </c:pt>
                <c:pt idx="148">
                  <c:v>0.03</c:v>
                </c:pt>
                <c:pt idx="149">
                  <c:v>0.03</c:v>
                </c:pt>
                <c:pt idx="150">
                  <c:v>0.03</c:v>
                </c:pt>
                <c:pt idx="151">
                  <c:v>0.03</c:v>
                </c:pt>
                <c:pt idx="152">
                  <c:v>0.03</c:v>
                </c:pt>
                <c:pt idx="153">
                  <c:v>0.03</c:v>
                </c:pt>
                <c:pt idx="154">
                  <c:v>0.03</c:v>
                </c:pt>
                <c:pt idx="155">
                  <c:v>0.03</c:v>
                </c:pt>
                <c:pt idx="156">
                  <c:v>0.03</c:v>
                </c:pt>
                <c:pt idx="157">
                  <c:v>0.03</c:v>
                </c:pt>
                <c:pt idx="158">
                  <c:v>0.03</c:v>
                </c:pt>
                <c:pt idx="159">
                  <c:v>0.03</c:v>
                </c:pt>
                <c:pt idx="160">
                  <c:v>0.03</c:v>
                </c:pt>
                <c:pt idx="161">
                  <c:v>0.03</c:v>
                </c:pt>
                <c:pt idx="162">
                  <c:v>0.03</c:v>
                </c:pt>
                <c:pt idx="163">
                  <c:v>0.03</c:v>
                </c:pt>
                <c:pt idx="164">
                  <c:v>0.03</c:v>
                </c:pt>
                <c:pt idx="165">
                  <c:v>0.03</c:v>
                </c:pt>
                <c:pt idx="166">
                  <c:v>0.03</c:v>
                </c:pt>
                <c:pt idx="167">
                  <c:v>0.03</c:v>
                </c:pt>
                <c:pt idx="168">
                  <c:v>0.03</c:v>
                </c:pt>
                <c:pt idx="169">
                  <c:v>0.03</c:v>
                </c:pt>
                <c:pt idx="170">
                  <c:v>0.03</c:v>
                </c:pt>
                <c:pt idx="171">
                  <c:v>0.03</c:v>
                </c:pt>
                <c:pt idx="172">
                  <c:v>0.03</c:v>
                </c:pt>
                <c:pt idx="173">
                  <c:v>0.03</c:v>
                </c:pt>
                <c:pt idx="174">
                  <c:v>0.03</c:v>
                </c:pt>
                <c:pt idx="175">
                  <c:v>0.03</c:v>
                </c:pt>
                <c:pt idx="176">
                  <c:v>0.03</c:v>
                </c:pt>
                <c:pt idx="177">
                  <c:v>0.03</c:v>
                </c:pt>
                <c:pt idx="178">
                  <c:v>0.03</c:v>
                </c:pt>
                <c:pt idx="179">
                  <c:v>0.03</c:v>
                </c:pt>
                <c:pt idx="180">
                  <c:v>0.03</c:v>
                </c:pt>
                <c:pt idx="181">
                  <c:v>0.03</c:v>
                </c:pt>
                <c:pt idx="182">
                  <c:v>0.03</c:v>
                </c:pt>
                <c:pt idx="183">
                  <c:v>0.03</c:v>
                </c:pt>
                <c:pt idx="184">
                  <c:v>0.03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0.03</c:v>
                </c:pt>
                <c:pt idx="191">
                  <c:v>0.03</c:v>
                </c:pt>
                <c:pt idx="192">
                  <c:v>0.03</c:v>
                </c:pt>
                <c:pt idx="193">
                  <c:v>0.03</c:v>
                </c:pt>
                <c:pt idx="194">
                  <c:v>0.03</c:v>
                </c:pt>
                <c:pt idx="195">
                  <c:v>0.03</c:v>
                </c:pt>
                <c:pt idx="196">
                  <c:v>0.03</c:v>
                </c:pt>
                <c:pt idx="197">
                  <c:v>0.03</c:v>
                </c:pt>
                <c:pt idx="198">
                  <c:v>0.03</c:v>
                </c:pt>
                <c:pt idx="199">
                  <c:v>0.03</c:v>
                </c:pt>
                <c:pt idx="200">
                  <c:v>0.03</c:v>
                </c:pt>
                <c:pt idx="201">
                  <c:v>0.03</c:v>
                </c:pt>
                <c:pt idx="202">
                  <c:v>0.03</c:v>
                </c:pt>
                <c:pt idx="203">
                  <c:v>0.03</c:v>
                </c:pt>
                <c:pt idx="204">
                  <c:v>0.03</c:v>
                </c:pt>
                <c:pt idx="205">
                  <c:v>0.03</c:v>
                </c:pt>
                <c:pt idx="206">
                  <c:v>0.03</c:v>
                </c:pt>
                <c:pt idx="207">
                  <c:v>0.03</c:v>
                </c:pt>
                <c:pt idx="208">
                  <c:v>0.03</c:v>
                </c:pt>
                <c:pt idx="209">
                  <c:v>0.03</c:v>
                </c:pt>
                <c:pt idx="210">
                  <c:v>0.03</c:v>
                </c:pt>
                <c:pt idx="211">
                  <c:v>0.03</c:v>
                </c:pt>
                <c:pt idx="212">
                  <c:v>0.03</c:v>
                </c:pt>
                <c:pt idx="213">
                  <c:v>0.03</c:v>
                </c:pt>
                <c:pt idx="214">
                  <c:v>0.03</c:v>
                </c:pt>
                <c:pt idx="215">
                  <c:v>0.03</c:v>
                </c:pt>
                <c:pt idx="216">
                  <c:v>0.03</c:v>
                </c:pt>
                <c:pt idx="217">
                  <c:v>0.03</c:v>
                </c:pt>
                <c:pt idx="218">
                  <c:v>0.03</c:v>
                </c:pt>
                <c:pt idx="219">
                  <c:v>0.03</c:v>
                </c:pt>
                <c:pt idx="220">
                  <c:v>0.03</c:v>
                </c:pt>
                <c:pt idx="221">
                  <c:v>0.03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0.03</c:v>
                </c:pt>
                <c:pt idx="227">
                  <c:v>0.03</c:v>
                </c:pt>
                <c:pt idx="228">
                  <c:v>0.03</c:v>
                </c:pt>
                <c:pt idx="229">
                  <c:v>0.03</c:v>
                </c:pt>
              </c:numCache>
            </c:numRef>
          </c:xVal>
          <c:yVal>
            <c:numRef>
              <c:f>calculation!$V$20:$V$249</c:f>
              <c:numCache>
                <c:formatCode>0.00E+00</c:formatCode>
                <c:ptCount val="230"/>
                <c:pt idx="0">
                  <c:v>3.8976844196309895E-7</c:v>
                </c:pt>
                <c:pt idx="1">
                  <c:v>3.6748177833205486E-7</c:v>
                </c:pt>
                <c:pt idx="2">
                  <c:v>3.4443591708962566E-7</c:v>
                </c:pt>
                <c:pt idx="3">
                  <c:v>3.2080240828216035E-7</c:v>
                </c:pt>
                <c:pt idx="4">
                  <c:v>2.967956715712922E-7</c:v>
                </c:pt>
                <c:pt idx="5">
                  <c:v>2.7266805809178271E-7</c:v>
                </c:pt>
                <c:pt idx="6">
                  <c:v>2.4870008361511462E-7</c:v>
                </c:pt>
                <c:pt idx="7">
                  <c:v>2.2518615425151245E-7</c:v>
                </c:pt>
                <c:pt idx="8">
                  <c:v>2.0241710913372694E-7</c:v>
                </c:pt>
                <c:pt idx="9">
                  <c:v>1.8066178782161884E-7</c:v>
                </c:pt>
                <c:pt idx="10">
                  <c:v>1.6015026680895747E-7</c:v>
                </c:pt>
                <c:pt idx="11">
                  <c:v>1.4106119267574357E-7</c:v>
                </c:pt>
                <c:pt idx="12">
                  <c:v>1.2351480281210959E-7</c:v>
                </c:pt>
                <c:pt idx="13">
                  <c:v>1.1375248032847343E-7</c:v>
                </c:pt>
                <c:pt idx="14">
                  <c:v>1.1375248032847343E-7</c:v>
                </c:pt>
                <c:pt idx="15">
                  <c:v>1.1375248032847343E-7</c:v>
                </c:pt>
                <c:pt idx="16">
                  <c:v>1.1375248032847343E-7</c:v>
                </c:pt>
                <c:pt idx="17">
                  <c:v>1.1375248032847343E-7</c:v>
                </c:pt>
                <c:pt idx="18">
                  <c:v>1.1375248032847343E-7</c:v>
                </c:pt>
                <c:pt idx="19">
                  <c:v>1.1375248032847343E-7</c:v>
                </c:pt>
                <c:pt idx="20">
                  <c:v>1.1375248032847343E-7</c:v>
                </c:pt>
                <c:pt idx="21">
                  <c:v>1.1375248032847343E-7</c:v>
                </c:pt>
                <c:pt idx="22">
                  <c:v>1.1375248032847343E-7</c:v>
                </c:pt>
                <c:pt idx="23">
                  <c:v>1.1375248032847343E-7</c:v>
                </c:pt>
                <c:pt idx="24">
                  <c:v>1.1375248032847343E-7</c:v>
                </c:pt>
                <c:pt idx="25">
                  <c:v>1.1375248032847343E-7</c:v>
                </c:pt>
                <c:pt idx="26">
                  <c:v>1.1375248032847343E-7</c:v>
                </c:pt>
                <c:pt idx="27">
                  <c:v>1.1375248032847343E-7</c:v>
                </c:pt>
                <c:pt idx="28">
                  <c:v>1.1375248032847343E-7</c:v>
                </c:pt>
                <c:pt idx="29">
                  <c:v>1.2110713121307619E-7</c:v>
                </c:pt>
                <c:pt idx="30">
                  <c:v>1.4363443852287061E-7</c:v>
                </c:pt>
                <c:pt idx="31">
                  <c:v>1.689045852937741E-7</c:v>
                </c:pt>
                <c:pt idx="32">
                  <c:v>1.9671294747465195E-7</c:v>
                </c:pt>
                <c:pt idx="33">
                  <c:v>2.2667985807789196E-7</c:v>
                </c:pt>
                <c:pt idx="34">
                  <c:v>2.5826654721171267E-7</c:v>
                </c:pt>
                <c:pt idx="35">
                  <c:v>2.9082067089241846E-7</c:v>
                </c:pt>
                <c:pt idx="36">
                  <c:v>3.2364367421164907E-7</c:v>
                </c:pt>
                <c:pt idx="37">
                  <c:v>3.560643751972337E-7</c:v>
                </c:pt>
                <c:pt idx="38">
                  <c:v>3.8750147788237546E-7</c:v>
                </c:pt>
                <c:pt idx="39">
                  <c:v>4.175029821522972E-7</c:v>
                </c:pt>
                <c:pt idx="40">
                  <c:v>4.4575929642301495E-7</c:v>
                </c:pt>
                <c:pt idx="41">
                  <c:v>4.7209459038930308E-7</c:v>
                </c:pt>
                <c:pt idx="42">
                  <c:v>4.9644473684782449E-7</c:v>
                </c:pt>
                <c:pt idx="43">
                  <c:v>5.1883011080846444E-7</c:v>
                </c:pt>
                <c:pt idx="44">
                  <c:v>5.3932922724093704E-7</c:v>
                </c:pt>
                <c:pt idx="45">
                  <c:v>5.5805646356604061E-7</c:v>
                </c:pt>
                <c:pt idx="46">
                  <c:v>5.7514494875444357E-7</c:v>
                </c:pt>
                <c:pt idx="47">
                  <c:v>5.907343858501708E-7</c:v>
                </c:pt>
                <c:pt idx="48">
                  <c:v>6.049629725510039E-7</c:v>
                </c:pt>
                <c:pt idx="49">
                  <c:v>6.179624386847866E-7</c:v>
                </c:pt>
                <c:pt idx="50">
                  <c:v>6.2985530688660217E-7</c:v>
                </c:pt>
                <c:pt idx="51">
                  <c:v>6.4075365714480112E-7</c:v>
                </c:pt>
                <c:pt idx="52">
                  <c:v>6.5075885848445681E-7</c:v>
                </c:pt>
                <c:pt idx="53">
                  <c:v>6.5996188797759339E-7</c:v>
                </c:pt>
                <c:pt idx="54">
                  <c:v>6.6844397922505401E-7</c:v>
                </c:pt>
                <c:pt idx="55">
                  <c:v>6.7627743155069716E-7</c:v>
                </c:pt>
                <c:pt idx="56">
                  <c:v>6.835264735166506E-7</c:v>
                </c:pt>
                <c:pt idx="57">
                  <c:v>6.9024811662899992E-7</c:v>
                </c:pt>
                <c:pt idx="58">
                  <c:v>6.964929629602711E-7</c:v>
                </c:pt>
                <c:pt idx="59">
                  <c:v>7.02305948297716E-7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133504"/>
        <c:axId val="207822848"/>
      </c:scatterChart>
      <c:valAx>
        <c:axId val="20613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07822848"/>
        <c:crosses val="autoZero"/>
        <c:crossBetween val="midCat"/>
      </c:valAx>
      <c:valAx>
        <c:axId val="207822848"/>
        <c:scaling>
          <c:orientation val="minMax"/>
          <c:min val="0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0613350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92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60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3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57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43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27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37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5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115AA-91BF-4951-955D-813A752CB744}" type="datetimeFigureOut">
              <a:rPr lang="ru-RU" smtClean="0"/>
              <a:t>20.11.14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EF509-0618-40C3-9FB3-1F8E83DD8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4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80729"/>
            <a:ext cx="7772400" cy="79208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Irradiated Si detectors simulation 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0831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Status and the next steps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20 November 2014</a:t>
            </a: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Vladimir </a:t>
            </a:r>
            <a:r>
              <a:rPr lang="en-US" sz="2400" b="1" dirty="0" err="1" smtClean="0">
                <a:solidFill>
                  <a:schemeClr val="tx1"/>
                </a:solidFill>
              </a:rPr>
              <a:t>Eremin</a:t>
            </a:r>
            <a:r>
              <a:rPr lang="en-US" sz="2400" b="1" dirty="0" smtClean="0">
                <a:solidFill>
                  <a:schemeClr val="tx1"/>
                </a:solidFill>
              </a:rPr>
              <a:t>, PTI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v</a:t>
            </a:r>
            <a:r>
              <a:rPr lang="en-US" sz="1800" b="1" dirty="0" smtClean="0">
                <a:solidFill>
                  <a:schemeClr val="tx1"/>
                </a:solidFill>
              </a:rPr>
              <a:t>ladimir.eremin@cern.ch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64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05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Detector simulation for </a:t>
            </a:r>
            <a:r>
              <a:rPr lang="en-US" sz="3200" b="1" dirty="0" smtClean="0">
                <a:solidFill>
                  <a:srgbClr val="FF0000"/>
                </a:solidFill>
              </a:rPr>
              <a:t>low</a:t>
            </a:r>
            <a:r>
              <a:rPr lang="en-US" sz="3200" b="1" dirty="0" smtClean="0">
                <a:solidFill>
                  <a:srgbClr val="0070C0"/>
                </a:solidFill>
              </a:rPr>
              <a:t> voltage operation</a:t>
            </a:r>
            <a:endParaRPr lang="ru-RU" sz="32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83568" y="2701369"/>
                <a:ext cx="1800200" cy="240065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2 MGL model</a:t>
                </a:r>
              </a:p>
              <a:p>
                <a:r>
                  <a:rPr lang="en-US" dirty="0" smtClean="0"/>
                  <a:t>MGL1-e-trap</a:t>
                </a:r>
              </a:p>
              <a:p>
                <a:r>
                  <a:rPr lang="en-US" dirty="0" smtClean="0"/>
                  <a:t>MGL2- h-trap</a:t>
                </a:r>
              </a:p>
              <a:p>
                <a:r>
                  <a:rPr lang="en-US" dirty="0" err="1" smtClean="0"/>
                  <a:t>Gj</a:t>
                </a:r>
                <a:r>
                  <a:rPr lang="en-US" dirty="0" smtClean="0"/>
                  <a:t>(T) - current</a:t>
                </a:r>
              </a:p>
              <a:p>
                <a:endParaRPr lang="en-US" dirty="0" smtClean="0"/>
              </a:p>
              <a:p>
                <a:r>
                  <a:rPr lang="en-US" sz="2000" b="1" dirty="0" smtClean="0"/>
                  <a:t>SRH – fill factor</a:t>
                </a:r>
                <a:endParaRPr lang="en-US" sz="2000" b="1" dirty="0"/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  <a:endParaRPr lang="en-US" sz="2000" b="1" baseline="-25000" dirty="0" smtClean="0"/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701369"/>
                <a:ext cx="1800200" cy="2400657"/>
              </a:xfrm>
              <a:prstGeom prst="rect">
                <a:avLst/>
              </a:prstGeom>
              <a:blipFill rotWithShape="1">
                <a:blip r:embed="rId2"/>
                <a:stretch>
                  <a:fillRect l="-2667" t="-752" r="-2667" b="-275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699792" y="2701369"/>
                <a:ext cx="1800200" cy="240065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2 MGL </a:t>
                </a:r>
                <a:r>
                  <a:rPr lang="en-US" b="1" i="1" dirty="0" smtClean="0"/>
                  <a:t>model</a:t>
                </a:r>
                <a:endParaRPr lang="en-US" b="1" i="1" dirty="0" smtClean="0"/>
              </a:p>
              <a:p>
                <a:pPr algn="ctr"/>
                <a:r>
                  <a:rPr lang="en-US" b="1" i="1" dirty="0" smtClean="0"/>
                  <a:t>(advanced)</a:t>
                </a:r>
              </a:p>
              <a:p>
                <a:r>
                  <a:rPr lang="en-US" dirty="0" smtClean="0"/>
                  <a:t>MGL1-e-trap</a:t>
                </a:r>
              </a:p>
              <a:p>
                <a:r>
                  <a:rPr lang="en-US" dirty="0" smtClean="0"/>
                  <a:t>MGL2- h-trap</a:t>
                </a:r>
              </a:p>
              <a:p>
                <a:endParaRPr lang="en-US" dirty="0" smtClean="0"/>
              </a:p>
              <a:p>
                <a:r>
                  <a:rPr lang="en-US" sz="2000" b="1" dirty="0" smtClean="0"/>
                  <a:t>SRH – fill factor</a:t>
                </a:r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701369"/>
                <a:ext cx="1800200" cy="2400657"/>
              </a:xfrm>
              <a:prstGeom prst="rect">
                <a:avLst/>
              </a:prstGeom>
              <a:blipFill rotWithShape="1">
                <a:blip r:embed="rId3"/>
                <a:stretch>
                  <a:fillRect l="-3000" t="-752" r="-2333" b="-275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716016" y="2701369"/>
                <a:ext cx="1800200" cy="240065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2+1 DL model</a:t>
                </a:r>
              </a:p>
              <a:p>
                <a:r>
                  <a:rPr lang="en-US" dirty="0" smtClean="0"/>
                  <a:t>MGL1-e-trap</a:t>
                </a:r>
              </a:p>
              <a:p>
                <a:r>
                  <a:rPr lang="en-US" dirty="0" smtClean="0"/>
                  <a:t>MGL2- h-trap</a:t>
                </a:r>
              </a:p>
              <a:p>
                <a:r>
                  <a:rPr lang="en-US" dirty="0" err="1" smtClean="0"/>
                  <a:t>DL</a:t>
                </a:r>
                <a:r>
                  <a:rPr lang="en-US" baseline="-25000" dirty="0" err="1" smtClean="0"/>
                  <a:t>tr</a:t>
                </a:r>
                <a:r>
                  <a:rPr lang="en-US" dirty="0" smtClean="0"/>
                  <a:t> - trapping</a:t>
                </a:r>
              </a:p>
              <a:p>
                <a:endParaRPr lang="en-US" b="1" dirty="0" smtClean="0"/>
              </a:p>
              <a:p>
                <a:r>
                  <a:rPr lang="en-US" sz="2000" b="1" dirty="0" smtClean="0"/>
                  <a:t>SRH – fill factor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701369"/>
                <a:ext cx="1800200" cy="2400657"/>
              </a:xfrm>
              <a:prstGeom prst="rect">
                <a:avLst/>
              </a:prstGeom>
              <a:blipFill rotWithShape="1">
                <a:blip r:embed="rId4"/>
                <a:stretch>
                  <a:fillRect l="-3000" t="-752" r="-2333" b="-275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wn Arrow 6"/>
          <p:cNvSpPr/>
          <p:nvPr/>
        </p:nvSpPr>
        <p:spPr>
          <a:xfrm>
            <a:off x="971600" y="5221649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5576" y="5725705"/>
            <a:ext cx="1289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E(x)[V,T,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2915816" y="5221649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729636" y="5725705"/>
            <a:ext cx="1289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E(x)[V,T,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055814" y="5221649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16016" y="5725705"/>
            <a:ext cx="128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E(x)[V,T,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CCE[V,T,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(t)[V,T,F]</a:t>
            </a:r>
            <a:endParaRPr lang="ru-RU" sz="20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6732240" y="2701369"/>
                <a:ext cx="1800200" cy="2523768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Microscopic model</a:t>
                </a:r>
              </a:p>
              <a:p>
                <a:r>
                  <a:rPr lang="en-US" sz="2400" i="1" dirty="0" err="1" smtClean="0"/>
                  <a:t>E</a:t>
                </a:r>
                <a:r>
                  <a:rPr lang="en-US" sz="2400" i="1" baseline="30000" dirty="0" err="1" smtClean="0"/>
                  <a:t>i</a:t>
                </a:r>
                <a:r>
                  <a:rPr lang="en-US" sz="2400" i="1" baseline="-25000" dirty="0" err="1" smtClean="0"/>
                  <a:t>act</a:t>
                </a:r>
                <a:r>
                  <a:rPr lang="en-US" sz="2400" i="1" dirty="0" smtClean="0"/>
                  <a:t> , </a:t>
                </a:r>
                <a:r>
                  <a:rPr lang="el-GR" sz="2400" i="1" dirty="0" smtClean="0"/>
                  <a:t>σ</a:t>
                </a:r>
                <a:r>
                  <a:rPr lang="en-US" sz="2400" i="1" baseline="30000" dirty="0" err="1" smtClean="0"/>
                  <a:t>i</a:t>
                </a:r>
                <a:r>
                  <a:rPr lang="en-US" sz="2400" i="1" baseline="-25000" dirty="0" err="1" smtClean="0"/>
                  <a:t>e</a:t>
                </a:r>
                <a:r>
                  <a:rPr lang="en-US" sz="2400" i="1" dirty="0" smtClean="0"/>
                  <a:t> , </a:t>
                </a:r>
                <a:r>
                  <a:rPr lang="el-GR" sz="2400" i="1" dirty="0" smtClean="0"/>
                  <a:t>σ</a:t>
                </a:r>
                <a:r>
                  <a:rPr lang="en-US" sz="2400" i="1" baseline="30000" dirty="0" err="1" smtClean="0"/>
                  <a:t>i</a:t>
                </a:r>
                <a:r>
                  <a:rPr lang="en-US" sz="2400" i="1" baseline="-25000" dirty="0" err="1" smtClean="0"/>
                  <a:t>h</a:t>
                </a:r>
                <a:r>
                  <a:rPr lang="en-US" sz="2400" i="1" dirty="0" smtClean="0"/>
                  <a:t> </a:t>
                </a:r>
                <a:endParaRPr lang="en-US" sz="2400" i="1" dirty="0"/>
              </a:p>
              <a:p>
                <a:endParaRPr lang="en-US" b="1" dirty="0" smtClean="0"/>
              </a:p>
              <a:p>
                <a:endParaRPr lang="en-US" sz="2000" b="1" dirty="0" smtClean="0"/>
              </a:p>
              <a:p>
                <a:r>
                  <a:rPr lang="en-US" sz="2000" b="1" dirty="0" smtClean="0"/>
                  <a:t>SRH – fill factor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2701369"/>
                <a:ext cx="1800200" cy="2523768"/>
              </a:xfrm>
              <a:prstGeom prst="rect">
                <a:avLst/>
              </a:prstGeom>
              <a:blipFill rotWithShape="1">
                <a:blip r:embed="rId5"/>
                <a:stretch>
                  <a:fillRect l="-3974" t="-476" r="-2318" b="-2619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own Arrow 13"/>
          <p:cNvSpPr/>
          <p:nvPr/>
        </p:nvSpPr>
        <p:spPr>
          <a:xfrm>
            <a:off x="7020272" y="5374049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157505" y="6005026"/>
            <a:ext cx="942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? ? ?</a:t>
            </a:r>
            <a:endParaRPr 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692696"/>
            <a:ext cx="51330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Basic strategy: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minimization of the amount of effective parameters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sz="2400" b="1" i="1" dirty="0" smtClean="0"/>
              <a:t>Conditions: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N</a:t>
            </a:r>
            <a:r>
              <a:rPr lang="en-US" b="1" baseline="-25000" dirty="0" smtClean="0"/>
              <a:t>DL</a:t>
            </a:r>
            <a:r>
              <a:rPr lang="en-US" b="1" dirty="0" smtClean="0"/>
              <a:t> proportional to </a:t>
            </a:r>
            <a:r>
              <a:rPr lang="en-US" b="1" dirty="0" err="1" smtClean="0"/>
              <a:t>fluence</a:t>
            </a: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b="1" i="1" dirty="0" smtClean="0"/>
              <a:t>σ</a:t>
            </a:r>
            <a:r>
              <a:rPr lang="en-US" b="1" i="1" baseline="30000" dirty="0" err="1" smtClean="0"/>
              <a:t>i</a:t>
            </a:r>
            <a:r>
              <a:rPr lang="en-US" b="1" i="1" baseline="-25000" dirty="0" err="1" smtClean="0"/>
              <a:t>e</a:t>
            </a:r>
            <a:r>
              <a:rPr lang="en-US" b="1" i="1" dirty="0" smtClean="0"/>
              <a:t> , </a:t>
            </a:r>
            <a:r>
              <a:rPr lang="el-GR" b="1" i="1" dirty="0" smtClean="0"/>
              <a:t>σ</a:t>
            </a:r>
            <a:r>
              <a:rPr lang="en-US" b="1" i="1" baseline="30000" dirty="0" err="1" smtClean="0"/>
              <a:t>i</a:t>
            </a:r>
            <a:r>
              <a:rPr lang="en-US" b="1" i="1" baseline="-25000" dirty="0" err="1" smtClean="0"/>
              <a:t>h</a:t>
            </a:r>
            <a:r>
              <a:rPr lang="en-US" b="1" i="1" baseline="-25000" dirty="0" smtClean="0"/>
              <a:t> </a:t>
            </a:r>
            <a:r>
              <a:rPr lang="en-US" b="1" i="1" dirty="0" smtClean="0"/>
              <a:t>– </a:t>
            </a:r>
            <a:r>
              <a:rPr lang="en-US" b="1" dirty="0" smtClean="0"/>
              <a:t>not affected by electric field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No impact ionization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7861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Detector simulation for </a:t>
            </a:r>
            <a:r>
              <a:rPr lang="en-US" sz="3200" b="1" dirty="0" smtClean="0">
                <a:solidFill>
                  <a:srgbClr val="FF0000"/>
                </a:solidFill>
              </a:rPr>
              <a:t>high</a:t>
            </a:r>
            <a:r>
              <a:rPr lang="en-US" sz="3200" b="1" dirty="0" smtClean="0">
                <a:solidFill>
                  <a:srgbClr val="0070C0"/>
                </a:solidFill>
              </a:rPr>
              <a:t> voltage operation</a:t>
            </a:r>
            <a:endParaRPr lang="ru-RU" sz="32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11560" y="1340768"/>
                <a:ext cx="1800200" cy="240065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2+1 DL model</a:t>
                </a:r>
              </a:p>
              <a:p>
                <a:r>
                  <a:rPr lang="en-US" dirty="0" smtClean="0"/>
                  <a:t>MGL1-e-trap</a:t>
                </a:r>
              </a:p>
              <a:p>
                <a:r>
                  <a:rPr lang="en-US" dirty="0" smtClean="0"/>
                  <a:t>MGL2- h-trap</a:t>
                </a:r>
              </a:p>
              <a:p>
                <a:r>
                  <a:rPr lang="en-US" dirty="0" err="1" smtClean="0"/>
                  <a:t>DL</a:t>
                </a:r>
                <a:r>
                  <a:rPr lang="en-US" baseline="-25000" dirty="0" err="1" smtClean="0"/>
                  <a:t>tr</a:t>
                </a:r>
                <a:r>
                  <a:rPr lang="en-US" dirty="0" smtClean="0"/>
                  <a:t> - trapping</a:t>
                </a:r>
              </a:p>
              <a:p>
                <a:endParaRPr lang="en-US" b="1" dirty="0" smtClean="0"/>
              </a:p>
              <a:p>
                <a:r>
                  <a:rPr lang="en-US" sz="2000" b="1" dirty="0" smtClean="0"/>
                  <a:t>SRH – fill factor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340768"/>
                <a:ext cx="1800200" cy="2400657"/>
              </a:xfrm>
              <a:prstGeom prst="rect">
                <a:avLst/>
              </a:prstGeom>
              <a:blipFill rotWithShape="1">
                <a:blip r:embed="rId2"/>
                <a:stretch>
                  <a:fillRect l="-2658" t="-752" r="-2326" b="-275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own Arrow 5"/>
          <p:cNvSpPr/>
          <p:nvPr/>
        </p:nvSpPr>
        <p:spPr>
          <a:xfrm>
            <a:off x="951358" y="3861048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34721" y="4573577"/>
            <a:ext cx="128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E(x)[V,T,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CCE[V,T,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(t)[V,T,F]</a:t>
            </a:r>
            <a:endParaRPr lang="ru-RU" sz="20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516216" y="1340768"/>
                <a:ext cx="1800200" cy="240065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i="1" dirty="0" smtClean="0"/>
                  <a:t>2+1 DL model</a:t>
                </a:r>
              </a:p>
              <a:p>
                <a:r>
                  <a:rPr lang="en-US" dirty="0" smtClean="0"/>
                  <a:t>MGL1-e-trap</a:t>
                </a:r>
              </a:p>
              <a:p>
                <a:r>
                  <a:rPr lang="en-US" dirty="0" smtClean="0"/>
                  <a:t>MGL2- h-trap</a:t>
                </a:r>
              </a:p>
              <a:p>
                <a:r>
                  <a:rPr lang="en-US" dirty="0" err="1" smtClean="0"/>
                  <a:t>DL</a:t>
                </a:r>
                <a:r>
                  <a:rPr lang="en-US" baseline="-25000" dirty="0" err="1" smtClean="0"/>
                  <a:t>tr</a:t>
                </a:r>
                <a:r>
                  <a:rPr lang="en-US" dirty="0" smtClean="0"/>
                  <a:t> - trapping</a:t>
                </a:r>
              </a:p>
              <a:p>
                <a:r>
                  <a:rPr lang="el-GR" b="1" dirty="0" smtClean="0">
                    <a:solidFill>
                      <a:srgbClr val="FF0000"/>
                    </a:solidFill>
                  </a:rPr>
                  <a:t>α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– impact ion.</a:t>
                </a:r>
              </a:p>
              <a:p>
                <a:r>
                  <a:rPr lang="en-US" sz="2000" b="1" dirty="0" smtClean="0"/>
                  <a:t>SRH – fill factor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𝜵</m:t>
                    </m:r>
                    <m:r>
                      <a:rPr lang="en-US" sz="2000" b="1" i="1" baseline="30000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𝝋</m:t>
                    </m:r>
                  </m:oMath>
                </a14:m>
                <a:r>
                  <a:rPr lang="en-US" sz="2000" b="1" dirty="0" smtClean="0"/>
                  <a:t>=-eN</a:t>
                </a:r>
                <a:r>
                  <a:rPr lang="en-US" sz="2000" b="1" baseline="-25000" dirty="0" smtClean="0"/>
                  <a:t>eff</a:t>
                </a:r>
                <a:r>
                  <a:rPr lang="en-US" sz="2000" b="1" dirty="0" smtClean="0"/>
                  <a:t>/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  <a:ea typeface="Cambria Math"/>
                      </a:rPr>
                      <m:t>𝜺𝜺</m:t>
                    </m:r>
                  </m:oMath>
                </a14:m>
                <a:r>
                  <a:rPr lang="en-US" sz="2000" b="1" baseline="-25000" dirty="0" smtClean="0"/>
                  <a:t>0</a:t>
                </a:r>
              </a:p>
              <a:p>
                <a:r>
                  <a:rPr lang="en-US" sz="2000" b="1" dirty="0" err="1" smtClean="0"/>
                  <a:t>divj</a:t>
                </a:r>
                <a:r>
                  <a:rPr lang="en-US" sz="2000" b="1" dirty="0" smtClean="0"/>
                  <a:t> </a:t>
                </a:r>
                <a:r>
                  <a:rPr lang="en-US" sz="2000" dirty="0" smtClean="0"/>
                  <a:t>=</a:t>
                </a:r>
                <a:r>
                  <a:rPr lang="en-US" sz="2000" b="1" dirty="0" smtClean="0"/>
                  <a:t> </a:t>
                </a:r>
                <a:r>
                  <a:rPr lang="en-US" sz="2000" b="1" dirty="0" err="1" smtClean="0"/>
                  <a:t>G</a:t>
                </a:r>
                <a:r>
                  <a:rPr lang="en-US" sz="2000" b="1" baseline="-25000" dirty="0" err="1" smtClean="0"/>
                  <a:t>j</a:t>
                </a:r>
                <a:endParaRPr lang="en-US" sz="2000" b="1" dirty="0" smtClean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340768"/>
                <a:ext cx="1800200" cy="2400657"/>
              </a:xfrm>
              <a:prstGeom prst="rect">
                <a:avLst/>
              </a:prstGeom>
              <a:blipFill rotWithShape="1">
                <a:blip r:embed="rId3"/>
                <a:stretch>
                  <a:fillRect l="-3000" t="-752" r="-2333" b="-275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843808" y="1628800"/>
            <a:ext cx="32563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High voltage operation requires </a:t>
            </a:r>
          </a:p>
          <a:p>
            <a:r>
              <a:rPr lang="en-US" b="1" i="1" dirty="0" smtClean="0"/>
              <a:t>switching on impact ionization.</a:t>
            </a:r>
          </a:p>
          <a:p>
            <a:r>
              <a:rPr lang="en-US" b="1" dirty="0" smtClean="0"/>
              <a:t>For </a:t>
            </a:r>
            <a:r>
              <a:rPr lang="en-US" b="1" dirty="0" smtClean="0"/>
              <a:t>SYNOPSIS</a:t>
            </a: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Use </a:t>
            </a:r>
            <a:r>
              <a:rPr lang="el-GR" b="1" i="1" dirty="0" smtClean="0">
                <a:solidFill>
                  <a:srgbClr val="FF0000"/>
                </a:solidFill>
              </a:rPr>
              <a:t>α</a:t>
            </a:r>
            <a:r>
              <a:rPr lang="en-US" b="1" i="1" dirty="0" smtClean="0">
                <a:solidFill>
                  <a:srgbClr val="FF0000"/>
                </a:solidFill>
              </a:rPr>
              <a:t>(E) </a:t>
            </a:r>
            <a:r>
              <a:rPr lang="en-US" b="1" dirty="0" smtClean="0"/>
              <a:t>as it is default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Simulate up to the high V</a:t>
            </a:r>
            <a:endParaRPr lang="ru-RU" b="1" dirty="0"/>
          </a:p>
        </p:txBody>
      </p:sp>
      <p:sp>
        <p:nvSpPr>
          <p:cNvPr id="10" name="Down Arrow 9"/>
          <p:cNvSpPr/>
          <p:nvPr/>
        </p:nvSpPr>
        <p:spPr>
          <a:xfrm>
            <a:off x="6928022" y="3861048"/>
            <a:ext cx="1080120" cy="576064"/>
          </a:xfrm>
          <a:prstGeom prst="downArrow">
            <a:avLst>
              <a:gd name="adj1" fmla="val 50000"/>
              <a:gd name="adj2" fmla="val 525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11385" y="4573577"/>
            <a:ext cx="16593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E(x)[V,T,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 </a:t>
            </a:r>
            <a:r>
              <a:rPr lang="en-US" sz="2000" b="1" dirty="0" smtClean="0">
                <a:solidFill>
                  <a:srgbClr val="FF0000"/>
                </a:solidFill>
              </a:rPr>
              <a:t>??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</a:rPr>
              <a:t>CCE[V,T,</a:t>
            </a:r>
            <a:r>
              <a:rPr lang="el-GR" sz="2000" b="1" dirty="0" smtClean="0">
                <a:solidFill>
                  <a:srgbClr val="0000FF"/>
                </a:solidFill>
              </a:rPr>
              <a:t>φ</a:t>
            </a:r>
            <a:r>
              <a:rPr lang="en-US" sz="2000" b="1" dirty="0" smtClean="0">
                <a:solidFill>
                  <a:srgbClr val="0000FF"/>
                </a:solidFill>
              </a:rPr>
              <a:t>] </a:t>
            </a:r>
            <a:r>
              <a:rPr lang="en-US" sz="2000" b="1" dirty="0" smtClean="0">
                <a:solidFill>
                  <a:srgbClr val="FF0000"/>
                </a:solidFill>
              </a:rPr>
              <a:t>??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i</a:t>
            </a:r>
            <a:r>
              <a:rPr lang="en-US" sz="2000" b="1" dirty="0" smtClean="0">
                <a:solidFill>
                  <a:srgbClr val="0000FF"/>
                </a:solidFill>
              </a:rPr>
              <a:t>(t)[V,T,F]    </a:t>
            </a:r>
            <a:r>
              <a:rPr lang="en-US" sz="2000" b="1" dirty="0" smtClean="0">
                <a:solidFill>
                  <a:srgbClr val="FF0000"/>
                </a:solidFill>
              </a:rPr>
              <a:t>??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9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17281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Experimental data for simulation proof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C</a:t>
            </a:r>
            <a:r>
              <a:rPr lang="en-US" sz="2400" b="1" dirty="0" smtClean="0"/>
              <a:t>lassic </a:t>
            </a:r>
            <a:r>
              <a:rPr lang="en-US" sz="2400" b="1" dirty="0" smtClean="0"/>
              <a:t>TCT 			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(x) = 1*q(x)*</a:t>
            </a:r>
            <a:r>
              <a:rPr lang="en-US" sz="2400" b="1" dirty="0" err="1" smtClean="0"/>
              <a:t>v</a:t>
            </a:r>
            <a:r>
              <a:rPr lang="en-US" sz="2400" b="1" baseline="-25000" dirty="0" err="1" smtClean="0"/>
              <a:t>dr</a:t>
            </a:r>
            <a:r>
              <a:rPr lang="en-US" sz="2400" b="1" dirty="0" smtClean="0"/>
              <a:t>(x); x=</a:t>
            </a:r>
            <a:r>
              <a:rPr lang="en-US" sz="2400" b="1" dirty="0" err="1" smtClean="0"/>
              <a:t>ʃ</a:t>
            </a:r>
            <a:r>
              <a:rPr lang="en-US" sz="2400" b="1" dirty="0" err="1" smtClean="0"/>
              <a:t>v</a:t>
            </a:r>
            <a:r>
              <a:rPr lang="en-US" sz="2400" b="1" baseline="-25000" dirty="0" err="1" smtClean="0"/>
              <a:t>dr</a:t>
            </a:r>
            <a:r>
              <a:rPr lang="en-US" sz="2400" b="1" dirty="0" smtClean="0"/>
              <a:t>(t) </a:t>
            </a:r>
            <a:r>
              <a:rPr lang="en-US" sz="2400" b="1" dirty="0" err="1" smtClean="0"/>
              <a:t>dt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Edge </a:t>
            </a:r>
            <a:r>
              <a:rPr lang="en-US" sz="2400" b="1" dirty="0" smtClean="0">
                <a:solidFill>
                  <a:srgbClr val="FF0000"/>
                </a:solidFill>
              </a:rPr>
              <a:t>TCT 			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</a:rPr>
              <a:t>(t=0, x) = </a:t>
            </a:r>
            <a:r>
              <a:rPr lang="en-US" sz="2400" b="1" dirty="0" err="1" smtClean="0">
                <a:solidFill>
                  <a:srgbClr val="FF0000"/>
                </a:solidFill>
              </a:rPr>
              <a:t>v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dr</a:t>
            </a:r>
            <a:r>
              <a:rPr lang="en-US" sz="2400" b="1" dirty="0" smtClean="0">
                <a:solidFill>
                  <a:srgbClr val="FF0000"/>
                </a:solidFill>
              </a:rPr>
              <a:t>(x); </a:t>
            </a:r>
            <a:r>
              <a:rPr lang="en-US" sz="2400" b="1" dirty="0" err="1" smtClean="0">
                <a:solidFill>
                  <a:srgbClr val="FF0000"/>
                </a:solidFill>
              </a:rPr>
              <a:t>V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dr</a:t>
            </a:r>
            <a:r>
              <a:rPr lang="en-US" sz="2400" b="1" dirty="0" smtClean="0">
                <a:solidFill>
                  <a:srgbClr val="FF0000"/>
                </a:solidFill>
              </a:rPr>
              <a:t>(E) = f(E)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			</a:t>
            </a:r>
            <a:endParaRPr lang="ru-RU" sz="24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7665" y="1988840"/>
            <a:ext cx="8138791" cy="4237459"/>
            <a:chOff x="537665" y="1953484"/>
            <a:chExt cx="8729072" cy="4272815"/>
          </a:xfrm>
        </p:grpSpPr>
        <p:grpSp>
          <p:nvGrpSpPr>
            <p:cNvPr id="7" name="Group 6"/>
            <p:cNvGrpSpPr/>
            <p:nvPr/>
          </p:nvGrpSpPr>
          <p:grpSpPr>
            <a:xfrm>
              <a:off x="4063107" y="2599815"/>
              <a:ext cx="5064126" cy="2949576"/>
              <a:chOff x="1792634" y="2567657"/>
              <a:chExt cx="5064126" cy="2949576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297112" y="2567657"/>
                <a:ext cx="4549775" cy="294957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5174183"/>
                  </p:ext>
                </p:extLst>
              </p:nvPr>
            </p:nvGraphicFramePr>
            <p:xfrm>
              <a:off x="1792634" y="2764508"/>
              <a:ext cx="5064126" cy="27527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49080"/>
              <a:ext cx="3288291" cy="207721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65" y="1988840"/>
              <a:ext cx="3290178" cy="208823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923928" y="1953484"/>
              <a:ext cx="5342809" cy="6463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Example of comparison the Data from Ljubljana group</a:t>
              </a:r>
            </a:p>
            <a:p>
              <a:r>
                <a:rPr lang="en-US" b="1" dirty="0" smtClean="0"/>
                <a:t> with simulation from PTI group</a:t>
              </a:r>
              <a:endParaRPr lang="ru-RU" b="1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95536" y="1844824"/>
            <a:ext cx="8640960" cy="4608512"/>
          </a:xfrm>
          <a:prstGeom prst="rect">
            <a:avLst/>
          </a:prstGeom>
          <a:noFill/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1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The main achievements and the future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086" y="1052736"/>
            <a:ext cx="8311827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endParaRPr lang="en-US" b="1" dirty="0" smtClean="0"/>
          </a:p>
          <a:p>
            <a:r>
              <a:rPr lang="en-US" sz="2400" b="1" dirty="0" smtClean="0"/>
              <a:t>Strategy </a:t>
            </a:r>
            <a:r>
              <a:rPr lang="en-US" b="1" dirty="0" smtClean="0"/>
              <a:t>based on minimization of effective parameters works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sz="2400" b="1" dirty="0" smtClean="0"/>
              <a:t>“on - going” steps</a:t>
            </a:r>
            <a:endParaRPr lang="en-US" sz="2400" b="1" dirty="0" smtClean="0"/>
          </a:p>
          <a:p>
            <a:r>
              <a:rPr lang="en-US" b="1" dirty="0" smtClean="0"/>
              <a:t>1.</a:t>
            </a:r>
            <a:r>
              <a:rPr lang="en-US" b="1" dirty="0" smtClean="0"/>
              <a:t>  Comparison of simulated E(x) with the results of edge TCT </a:t>
            </a:r>
            <a:endParaRPr lang="ru-RU" b="1" dirty="0" smtClean="0"/>
          </a:p>
          <a:p>
            <a:r>
              <a:rPr lang="en-US" b="1" dirty="0" smtClean="0"/>
              <a:t>2.  Extension of the advanced 2MGL model to high voltage detectors operation using </a:t>
            </a:r>
          </a:p>
          <a:p>
            <a:r>
              <a:rPr lang="en-US" b="1" dirty="0" smtClean="0"/>
              <a:t>the default parameters of SYNOPSIS</a:t>
            </a:r>
          </a:p>
          <a:p>
            <a:pPr marL="342900" indent="-342900">
              <a:buAutoNum type="arabicPeriod" startAt="3"/>
            </a:pPr>
            <a:r>
              <a:rPr lang="en-US" b="1" dirty="0" smtClean="0"/>
              <a:t>CCE(F) modelling</a:t>
            </a:r>
          </a:p>
          <a:p>
            <a:pPr marL="342900" indent="-342900">
              <a:buAutoNum type="arabicPeriod" startAt="3"/>
            </a:pPr>
            <a:endParaRPr lang="en-US" b="1" dirty="0"/>
          </a:p>
          <a:p>
            <a:pPr marL="342900" indent="-342900">
              <a:buAutoNum type="arabicPeriod" startAt="3"/>
            </a:pPr>
            <a:r>
              <a:rPr lang="en-US" b="1" dirty="0" smtClean="0"/>
              <a:t>The new subject –  “Inter-strip resistance radiation hardness”</a:t>
            </a:r>
          </a:p>
          <a:p>
            <a:endParaRPr lang="en-US" b="1" dirty="0" smtClean="0"/>
          </a:p>
          <a:p>
            <a:r>
              <a:rPr lang="en-US" sz="2400" b="1" dirty="0" smtClean="0"/>
              <a:t>The simulation group </a:t>
            </a:r>
            <a:r>
              <a:rPr lang="en-US" b="1" dirty="0" smtClean="0"/>
              <a:t>is interested on edge TCT data for :</a:t>
            </a:r>
          </a:p>
          <a:p>
            <a:r>
              <a:rPr lang="en-US" b="1" dirty="0"/>
              <a:t>	</a:t>
            </a:r>
            <a:r>
              <a:rPr lang="en-US" b="1" dirty="0" smtClean="0"/>
              <a:t>- modelling tools calibration </a:t>
            </a:r>
          </a:p>
          <a:p>
            <a:r>
              <a:rPr lang="en-US" b="1" dirty="0"/>
              <a:t>	</a:t>
            </a:r>
            <a:r>
              <a:rPr lang="en-US" b="1" dirty="0" smtClean="0"/>
              <a:t>	(non irradiated detectors)</a:t>
            </a:r>
          </a:p>
          <a:p>
            <a:r>
              <a:rPr lang="en-US" b="1" dirty="0"/>
              <a:t>	</a:t>
            </a:r>
            <a:r>
              <a:rPr lang="en-US" b="1" dirty="0" smtClean="0"/>
              <a:t>- models development/proofs </a:t>
            </a:r>
          </a:p>
          <a:p>
            <a:r>
              <a:rPr lang="en-US" b="1" dirty="0"/>
              <a:t>	</a:t>
            </a:r>
            <a:r>
              <a:rPr lang="en-US" b="1" dirty="0" smtClean="0"/>
              <a:t>	(</a:t>
            </a:r>
            <a:r>
              <a:rPr lang="en-US" b="1" dirty="0" err="1" smtClean="0"/>
              <a:t>fluence</a:t>
            </a:r>
            <a:r>
              <a:rPr lang="en-US" b="1" dirty="0" smtClean="0"/>
              <a:t> and voltage dependences for irradiated detectors) </a:t>
            </a:r>
          </a:p>
          <a:p>
            <a:endParaRPr lang="en-US" b="1" dirty="0"/>
          </a:p>
          <a:p>
            <a:r>
              <a:rPr lang="en-US" sz="2400" b="1" dirty="0" err="1" smtClean="0"/>
              <a:t>Timo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Peltola</a:t>
            </a:r>
            <a:r>
              <a:rPr lang="en-US" sz="2400" b="1" dirty="0" smtClean="0"/>
              <a:t> </a:t>
            </a:r>
            <a:r>
              <a:rPr lang="en-US" b="1" dirty="0" smtClean="0"/>
              <a:t>will help to distribute the essential data for the cross-test modelling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6348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371</Words>
  <Application>Microsoft Office PowerPoint</Application>
  <PresentationFormat>On-screen Show (4:3)</PresentationFormat>
  <Paragraphs>104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Irradiated Si detectors simulation  </vt:lpstr>
      <vt:lpstr>Detector simulation for low voltage operation</vt:lpstr>
      <vt:lpstr>PowerPoint Presentation</vt:lpstr>
      <vt:lpstr>PowerPoint Presentation</vt:lpstr>
      <vt:lpstr>The main achievements and the future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32</cp:revision>
  <dcterms:created xsi:type="dcterms:W3CDTF">2014-11-19T22:18:34Z</dcterms:created>
  <dcterms:modified xsi:type="dcterms:W3CDTF">2014-11-21T09:09:00Z</dcterms:modified>
</cp:coreProperties>
</file>