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3"/>
  </p:notesMasterIdLst>
  <p:handoutMasterIdLst>
    <p:handoutMasterId r:id="rId34"/>
  </p:handoutMasterIdLst>
  <p:sldIdLst>
    <p:sldId id="435" r:id="rId2"/>
    <p:sldId id="508" r:id="rId3"/>
    <p:sldId id="566" r:id="rId4"/>
    <p:sldId id="551" r:id="rId5"/>
    <p:sldId id="537" r:id="rId6"/>
    <p:sldId id="469" r:id="rId7"/>
    <p:sldId id="557" r:id="rId8"/>
    <p:sldId id="558" r:id="rId9"/>
    <p:sldId id="540" r:id="rId10"/>
    <p:sldId id="559" r:id="rId11"/>
    <p:sldId id="541" r:id="rId12"/>
    <p:sldId id="472" r:id="rId13"/>
    <p:sldId id="563" r:id="rId14"/>
    <p:sldId id="565" r:id="rId15"/>
    <p:sldId id="547" r:id="rId16"/>
    <p:sldId id="567" r:id="rId17"/>
    <p:sldId id="549" r:id="rId18"/>
    <p:sldId id="568" r:id="rId19"/>
    <p:sldId id="569" r:id="rId20"/>
    <p:sldId id="570" r:id="rId21"/>
    <p:sldId id="534" r:id="rId22"/>
    <p:sldId id="499" r:id="rId23"/>
    <p:sldId id="564" r:id="rId24"/>
    <p:sldId id="561" r:id="rId25"/>
    <p:sldId id="562" r:id="rId26"/>
    <p:sldId id="552" r:id="rId27"/>
    <p:sldId id="553" r:id="rId28"/>
    <p:sldId id="554" r:id="rId29"/>
    <p:sldId id="555" r:id="rId30"/>
    <p:sldId id="556" r:id="rId31"/>
    <p:sldId id="560" r:id="rId3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4AB"/>
    <a:srgbClr val="EAEAEA"/>
    <a:srgbClr val="FF0000"/>
    <a:srgbClr val="FF3399"/>
    <a:srgbClr val="FC8004"/>
    <a:srgbClr val="EAAE5C"/>
    <a:srgbClr val="9C6214"/>
    <a:srgbClr val="93A0C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89698" autoAdjust="0"/>
  </p:normalViewPr>
  <p:slideViewPr>
    <p:cSldViewPr>
      <p:cViewPr>
        <p:scale>
          <a:sx n="70" d="100"/>
          <a:sy n="70" d="100"/>
        </p:scale>
        <p:origin x="-151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10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r">
              <a:defRPr sz="1200"/>
            </a:lvl1pPr>
          </a:lstStyle>
          <a:p>
            <a:pPr>
              <a:defRPr/>
            </a:pPr>
            <a:fld id="{5873D25B-0F5A-4DE6-B161-F3B204C01BC5}" type="datetimeFigureOut">
              <a:rPr lang="es-ES"/>
              <a:pPr>
                <a:defRPr/>
              </a:pPr>
              <a:t>19/11/2014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r">
              <a:defRPr sz="1200"/>
            </a:lvl1pPr>
          </a:lstStyle>
          <a:p>
            <a:pPr>
              <a:defRPr/>
            </a:pPr>
            <a:fld id="{EB5ED686-E543-49FE-8FEB-DFA32C99BF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12517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r">
              <a:defRPr sz="1200"/>
            </a:lvl1pPr>
          </a:lstStyle>
          <a:p>
            <a:pPr>
              <a:defRPr/>
            </a:pPr>
            <a:fld id="{C11C8F41-8E40-4FFF-A764-EAFEAC9205B4}" type="datetimeFigureOut">
              <a:rPr lang="es-ES"/>
              <a:pPr>
                <a:defRPr/>
              </a:pPr>
              <a:t>19/11/2014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9" tIns="45730" rIns="91459" bIns="4573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3" y="4714880"/>
            <a:ext cx="5438775" cy="4467225"/>
          </a:xfrm>
          <a:prstGeom prst="rect">
            <a:avLst/>
          </a:prstGeom>
        </p:spPr>
        <p:txBody>
          <a:bodyPr vert="horz" lIns="91459" tIns="45730" rIns="91459" bIns="4573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r">
              <a:defRPr sz="1200"/>
            </a:lvl1pPr>
          </a:lstStyle>
          <a:p>
            <a:pPr>
              <a:defRPr/>
            </a:pPr>
            <a:fld id="{AF5AFAFB-9F5A-4165-B5E7-11187BBE7D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26775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320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Finalmente, la terminación JTE es</a:t>
            </a:r>
            <a:r>
              <a:rPr lang="es-E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que mejores resultados nos ha dado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871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9081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</a:t>
            </a:r>
            <a:r>
              <a:rPr lang="es-ES" baseline="0" dirty="0" smtClean="0"/>
              <a:t> esta tesis se han evaluado tres estrategias para implementar la terminación.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9795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2310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557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557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557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320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Ruptura</a:t>
            </a:r>
            <a:r>
              <a:rPr lang="es-ES" baseline="0" dirty="0" smtClean="0"/>
              <a:t> prematura, porque se alcanza el campo crítico de ruptura en la curvatura.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772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77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42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669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959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32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46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387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940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221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689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29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088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2894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ChangeArrowheads="1"/>
          </p:cNvSpPr>
          <p:nvPr userDrawn="1"/>
        </p:nvSpPr>
        <p:spPr bwMode="auto">
          <a:xfrm>
            <a:off x="1" y="1"/>
            <a:ext cx="4643439" cy="333375"/>
          </a:xfrm>
          <a:prstGeom prst="rect">
            <a:avLst/>
          </a:prstGeom>
          <a:solidFill>
            <a:srgbClr val="316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1200" noProof="0" dirty="0" smtClean="0">
                <a:solidFill>
                  <a:schemeClr val="bg1"/>
                </a:solidFill>
              </a:rPr>
              <a:t>P.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 </a:t>
            </a:r>
            <a:r>
              <a:rPr lang="en-US" sz="1200" baseline="0" noProof="0" dirty="0" err="1" smtClean="0">
                <a:solidFill>
                  <a:schemeClr val="bg1"/>
                </a:solidFill>
              </a:rPr>
              <a:t>Fernández-Martínez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 – Optimized LGAD Periphery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27" name="Rectangle 15"/>
          <p:cNvSpPr>
            <a:spLocks noChangeArrowheads="1"/>
          </p:cNvSpPr>
          <p:nvPr userDrawn="1"/>
        </p:nvSpPr>
        <p:spPr bwMode="auto">
          <a:xfrm>
            <a:off x="4643437" y="1"/>
            <a:ext cx="4500563" cy="333375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r>
              <a:rPr lang="en-US" sz="1200" noProof="0" dirty="0" smtClean="0">
                <a:solidFill>
                  <a:schemeClr val="bg1"/>
                </a:solidFill>
              </a:rPr>
              <a:t>25</a:t>
            </a:r>
            <a:r>
              <a:rPr lang="en-US" sz="1200" baseline="30000" noProof="0" dirty="0" smtClean="0">
                <a:solidFill>
                  <a:schemeClr val="bg1"/>
                </a:solidFill>
              </a:rPr>
              <a:t>th</a:t>
            </a:r>
            <a:r>
              <a:rPr lang="en-US" sz="1200" noProof="0" dirty="0" smtClean="0">
                <a:solidFill>
                  <a:schemeClr val="bg1"/>
                </a:solidFill>
              </a:rPr>
              <a:t> RD50 Workshop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, CERN 19-21 Nov. 2014	</a:t>
            </a:r>
            <a:fld id="{63960707-BF64-414A-ABE7-A773F0087FB0}" type="slidenum">
              <a:rPr lang="en-US" sz="1200" noProof="0" smtClean="0">
                <a:solidFill>
                  <a:schemeClr val="bg1"/>
                </a:solidFill>
              </a:rPr>
              <a:t>‹Nº›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28" name="Rectangle 16"/>
          <p:cNvSpPr>
            <a:spLocks noChangeArrowheads="1"/>
          </p:cNvSpPr>
          <p:nvPr userDrawn="1"/>
        </p:nvSpPr>
        <p:spPr bwMode="auto">
          <a:xfrm>
            <a:off x="0" y="333376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1" y="6453189"/>
            <a:ext cx="4643439" cy="404812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r>
              <a:rPr lang="es-ES" sz="1200" dirty="0">
                <a:solidFill>
                  <a:schemeClr val="bg1"/>
                </a:solidFill>
              </a:rPr>
              <a:t>Centro Nacional de Microelectrónica</a:t>
            </a:r>
          </a:p>
        </p:txBody>
      </p:sp>
      <p:sp>
        <p:nvSpPr>
          <p:cNvPr id="1030" name="Rectangle 18"/>
          <p:cNvSpPr>
            <a:spLocks noChangeArrowheads="1"/>
          </p:cNvSpPr>
          <p:nvPr userDrawn="1"/>
        </p:nvSpPr>
        <p:spPr bwMode="auto">
          <a:xfrm>
            <a:off x="4643437" y="6453189"/>
            <a:ext cx="4500563" cy="404812"/>
          </a:xfrm>
          <a:prstGeom prst="rect">
            <a:avLst/>
          </a:prstGeom>
          <a:solidFill>
            <a:srgbClr val="316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s-ES" sz="1200" dirty="0">
                <a:solidFill>
                  <a:schemeClr val="bg1"/>
                </a:solidFill>
              </a:rPr>
              <a:t>Instituto de Microelectrónica de Barcelona </a:t>
            </a:r>
          </a:p>
        </p:txBody>
      </p:sp>
      <p:sp>
        <p:nvSpPr>
          <p:cNvPr id="1031" name="Rectangle 19"/>
          <p:cNvSpPr>
            <a:spLocks noChangeArrowheads="1"/>
          </p:cNvSpPr>
          <p:nvPr userDrawn="1"/>
        </p:nvSpPr>
        <p:spPr bwMode="auto">
          <a:xfrm>
            <a:off x="0" y="6381751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1032" name="Picture 20" descr="cnm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98"/>
          <a:stretch>
            <a:fillRect/>
          </a:stretch>
        </p:blipFill>
        <p:spPr bwMode="auto">
          <a:xfrm>
            <a:off x="80963" y="6521451"/>
            <a:ext cx="11779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1" descr="csic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63" y="6567489"/>
            <a:ext cx="11176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775215" y="3278860"/>
            <a:ext cx="7757225" cy="15903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US" sz="1800" b="1" u="sng" dirty="0" smtClean="0"/>
              <a:t>Pablo </a:t>
            </a:r>
            <a:r>
              <a:rPr lang="en-US" sz="1800" b="1" u="sng" dirty="0" err="1" smtClean="0"/>
              <a:t>Fernández-Martínez</a:t>
            </a:r>
            <a:r>
              <a:rPr lang="en-US" sz="1800" b="1" dirty="0" smtClean="0"/>
              <a:t>, D. Flores, V. Greco, S. Hidalgo, A. </a:t>
            </a:r>
            <a:r>
              <a:rPr lang="en-US" sz="1800" b="1" dirty="0" err="1" smtClean="0"/>
              <a:t>Merlos</a:t>
            </a:r>
            <a:r>
              <a:rPr lang="en-US" sz="1800" b="1" dirty="0" smtClean="0"/>
              <a:t>, G. </a:t>
            </a:r>
            <a:r>
              <a:rPr lang="en-US" sz="1800" b="1" dirty="0" err="1" smtClean="0"/>
              <a:t>Pellegrini</a:t>
            </a:r>
            <a:r>
              <a:rPr lang="en-US" sz="1800" b="1" dirty="0" smtClean="0"/>
              <a:t> and D. </a:t>
            </a:r>
            <a:r>
              <a:rPr lang="en-US" sz="1800" b="1" dirty="0" err="1" smtClean="0"/>
              <a:t>Quirion</a:t>
            </a:r>
            <a:endParaRPr lang="en-US" sz="1800" b="1" dirty="0" smtClean="0"/>
          </a:p>
          <a:p>
            <a:pPr marL="0" indent="0" algn="ctr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endParaRPr lang="en-US" sz="1800" b="1" dirty="0"/>
          </a:p>
          <a:p>
            <a:pPr marL="0" indent="0" algn="ctr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164AB"/>
                </a:solidFill>
              </a:rPr>
              <a:t>IMB-CNM (CSIC), Barcelona (Spain)</a:t>
            </a:r>
          </a:p>
        </p:txBody>
      </p:sp>
      <p:sp>
        <p:nvSpPr>
          <p:cNvPr id="3" name="CuadroTexto 1"/>
          <p:cNvSpPr txBox="1"/>
          <p:nvPr/>
        </p:nvSpPr>
        <p:spPr>
          <a:xfrm>
            <a:off x="467545" y="177281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Design and Fabrication of an Optimal Peripheral Region for the LGAD</a:t>
            </a:r>
          </a:p>
        </p:txBody>
      </p:sp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86643" y="2924944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Picture 4" descr="CNMv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165" y="5661248"/>
            <a:ext cx="2004579" cy="581602"/>
          </a:xfrm>
          <a:prstGeom prst="rect">
            <a:avLst/>
          </a:prstGeom>
          <a:noFill/>
          <a:effectLst>
            <a:outerShdw blurRad="165100" dist="127000" dir="33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1" descr="csic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4008" y="5820431"/>
            <a:ext cx="2020887" cy="508000"/>
          </a:xfrm>
          <a:prstGeom prst="rect">
            <a:avLst/>
          </a:prstGeom>
          <a:noFill/>
          <a:ln>
            <a:noFill/>
          </a:ln>
          <a:effectLst>
            <a:outerShdw blurRad="165100" dist="127000" dir="33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547664" y="4941168"/>
            <a:ext cx="6110860" cy="58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defRPr/>
            </a:pPr>
            <a:r>
              <a:rPr lang="en-US" sz="1800" b="1" i="1" kern="0" dirty="0" smtClean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This work is supported by RD50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8470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14"/>
          <p:cNvSpPr>
            <a:spLocks noGrp="1" noChangeArrowheads="1"/>
          </p:cNvSpPr>
          <p:nvPr>
            <p:ph type="title"/>
          </p:nvPr>
        </p:nvSpPr>
        <p:spPr>
          <a:xfrm>
            <a:off x="323528" y="476251"/>
            <a:ext cx="8640960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Guard Ring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C:\Users\pablo\Google Drive\Personal\Tesis 2014\Capitulo3\Figuras\LGAD_Periphery_R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0" y="2492896"/>
            <a:ext cx="46609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blo\Google Drive\Personal\Tesis 2014\Capitulo3\Figuras\LGAD_Periphery_Ring_CurrPath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4745632" cy="24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827584" y="4656139"/>
            <a:ext cx="2016224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Good isolation should be ensured</a:t>
            </a:r>
            <a:endParaRPr lang="en-US" sz="1200" b="1" u="sng" kern="0" baseline="-25000" dirty="0"/>
          </a:p>
        </p:txBody>
      </p:sp>
      <p:cxnSp>
        <p:nvCxnSpPr>
          <p:cNvPr id="30" name="5 Conector recto de flecha"/>
          <p:cNvCxnSpPr>
            <a:stCxn id="29" idx="0"/>
          </p:cNvCxnSpPr>
          <p:nvPr/>
        </p:nvCxnSpPr>
        <p:spPr bwMode="auto">
          <a:xfrm flipV="1">
            <a:off x="1835696" y="3085780"/>
            <a:ext cx="936104" cy="15703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5508104" y="2956266"/>
            <a:ext cx="3096344" cy="7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Guard ring confines the detection area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1520" y="1142069"/>
            <a:ext cx="8832920" cy="120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solidFill>
                  <a:srgbClr val="C00000"/>
                </a:solidFill>
              </a:rPr>
              <a:t>Biased guard Ring</a:t>
            </a:r>
            <a:r>
              <a:rPr lang="en-US" sz="1400" b="1" kern="0" dirty="0" smtClean="0"/>
              <a:t> around the detection region.</a:t>
            </a:r>
            <a:endParaRPr lang="en-US" sz="1400" b="1" kern="0" baseline="3000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ring is independently biased to extract the surface component of the current 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Voltage capability  is preserved (same curvature as JTE)</a:t>
            </a:r>
          </a:p>
        </p:txBody>
      </p:sp>
    </p:spTree>
    <p:extLst>
      <p:ext uri="{BB962C8B-B14F-4D97-AF65-F5344CB8AC3E}">
        <p14:creationId xmlns:p14="http://schemas.microsoft.com/office/powerpoint/2010/main" val="42819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blo\Google Drive\Florencia 2014\Papel Terminación\Figure15_Periphery_Depletion_Charges_Complet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28"/>
          <a:stretch/>
        </p:blipFill>
        <p:spPr bwMode="auto">
          <a:xfrm>
            <a:off x="107504" y="2222370"/>
            <a:ext cx="4626520" cy="365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95536" y="476251"/>
            <a:ext cx="8424936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Positive oxide charges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Imagen 7" descr="Captura de pantalla 2014-09-14 a les 17.25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34" y="2376264"/>
            <a:ext cx="4389129" cy="2996952"/>
          </a:xfrm>
          <a:prstGeom prst="rect">
            <a:avLst/>
          </a:prstGeom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5743767" y="5517232"/>
            <a:ext cx="1832931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Surface leakage currents</a:t>
            </a:r>
            <a:endParaRPr lang="en-US" sz="1200" b="1" u="sng" kern="0" baseline="-25000" dirty="0"/>
          </a:p>
        </p:txBody>
      </p:sp>
      <p:cxnSp>
        <p:nvCxnSpPr>
          <p:cNvPr id="10" name="5 Conector recto de flecha"/>
          <p:cNvCxnSpPr>
            <a:stCxn id="9" idx="1"/>
          </p:cNvCxnSpPr>
          <p:nvPr/>
        </p:nvCxnSpPr>
        <p:spPr bwMode="auto">
          <a:xfrm flipH="1" flipV="1">
            <a:off x="3347864" y="5013176"/>
            <a:ext cx="2395903" cy="7951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1520" y="1070061"/>
            <a:ext cx="8832920" cy="9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Field oxides grown in wet conditions (H</a:t>
            </a:r>
            <a:r>
              <a:rPr lang="en-US" sz="1400" b="1" kern="0" baseline="-25000" dirty="0" smtClean="0"/>
              <a:t>2</a:t>
            </a:r>
            <a:r>
              <a:rPr lang="en-US" sz="1400" b="1" kern="0" dirty="0" smtClean="0"/>
              <a:t> + O</a:t>
            </a:r>
            <a:r>
              <a:rPr lang="en-US" sz="1400" b="1" kern="0" baseline="-25000" dirty="0" smtClean="0"/>
              <a:t>2</a:t>
            </a:r>
            <a:r>
              <a:rPr lang="en-US" sz="1400" b="1" kern="0" dirty="0" smtClean="0"/>
              <a:t>) typically have a positive charge density in the range of 5e10 cm</a:t>
            </a:r>
            <a:r>
              <a:rPr lang="en-US" sz="1400" b="1" kern="0" baseline="30000" dirty="0" smtClean="0"/>
              <a:t>-2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5"/>
              </a:buBlip>
              <a:defRPr/>
            </a:pPr>
            <a:r>
              <a:rPr lang="en-US" sz="16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Surface inversion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 of the substrate and modification of the depletion dynamics.</a:t>
            </a:r>
          </a:p>
        </p:txBody>
      </p:sp>
    </p:spTree>
    <p:extLst>
      <p:ext uri="{BB962C8B-B14F-4D97-AF65-F5344CB8AC3E}">
        <p14:creationId xmlns:p14="http://schemas.microsoft.com/office/powerpoint/2010/main" val="426179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ablo\Google Drive\Florencia 2014\Papel Terminación\Figure16_PSpray_PStop_Ring_Comple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67096"/>
            <a:ext cx="7040106" cy="437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23528" y="476251"/>
            <a:ext cx="8640960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Strategies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082313"/>
            <a:ext cx="8784976" cy="76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Positive oxide charges (radiation induced or technologically originated) induce </a:t>
            </a:r>
            <a:r>
              <a:rPr lang="en-US" sz="1400" b="1" kern="0" dirty="0" smtClean="0">
                <a:solidFill>
                  <a:srgbClr val="C00000"/>
                </a:solidFill>
              </a:rPr>
              <a:t>surface inversion of the substrate</a:t>
            </a:r>
            <a:r>
              <a:rPr lang="en-US" sz="1400" b="1" kern="0" dirty="0" smtClean="0"/>
              <a:t> </a:t>
            </a:r>
            <a:r>
              <a:rPr lang="en-US" sz="1400" b="1" kern="0" dirty="0" smtClean="0">
                <a:sym typeface="Wingdings" panose="05000000000000000000" pitchFamily="2" charset="2"/>
              </a:rPr>
              <a:t> Current path towards the collector electrode.</a:t>
            </a:r>
            <a:endParaRPr lang="en-US" sz="1400" b="1" kern="0" dirty="0" smtClean="0"/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endParaRPr lang="en-US" sz="1400" b="1" kern="0" dirty="0" smtClean="0">
              <a:ea typeface="+mj-ea"/>
              <a:cs typeface="+mj-cs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7380312" y="2486816"/>
            <a:ext cx="1728192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Boron blanket implant</a:t>
            </a:r>
            <a:endParaRPr lang="en-US" sz="1200" b="1" u="sng" kern="0" baseline="-25000" dirty="0"/>
          </a:p>
        </p:txBody>
      </p:sp>
      <p:cxnSp>
        <p:nvCxnSpPr>
          <p:cNvPr id="9" name="5 Conector recto de flecha"/>
          <p:cNvCxnSpPr>
            <a:stCxn id="8" idx="1"/>
          </p:cNvCxnSpPr>
          <p:nvPr/>
        </p:nvCxnSpPr>
        <p:spPr bwMode="auto">
          <a:xfrm flipH="1">
            <a:off x="5436096" y="2777888"/>
            <a:ext cx="1944216" cy="7951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7380312" y="4700235"/>
            <a:ext cx="1728192" cy="315746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Same implant</a:t>
            </a:r>
            <a:endParaRPr lang="en-US" sz="1200" b="1" u="sng" kern="0" baseline="-25000" dirty="0"/>
          </a:p>
        </p:txBody>
      </p:sp>
      <p:cxnSp>
        <p:nvCxnSpPr>
          <p:cNvPr id="16" name="5 Conector recto de flecha"/>
          <p:cNvCxnSpPr>
            <a:stCxn id="15" idx="1"/>
          </p:cNvCxnSpPr>
          <p:nvPr/>
        </p:nvCxnSpPr>
        <p:spPr bwMode="auto">
          <a:xfrm flipH="1">
            <a:off x="6948264" y="4858108"/>
            <a:ext cx="432048" cy="5151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5 Conector recto de flecha"/>
          <p:cNvCxnSpPr>
            <a:stCxn id="15" idx="1"/>
          </p:cNvCxnSpPr>
          <p:nvPr/>
        </p:nvCxnSpPr>
        <p:spPr bwMode="auto">
          <a:xfrm flipH="1">
            <a:off x="3275856" y="4858108"/>
            <a:ext cx="4104456" cy="5151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3528" y="3091673"/>
            <a:ext cx="3690482" cy="40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600" b="1" i="1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P-Spray</a:t>
            </a:r>
            <a:r>
              <a:rPr lang="en-US" sz="16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: Counteracts the inversion</a:t>
            </a:r>
            <a:endParaRPr lang="en-US" sz="1600" b="1" i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23528" y="4641053"/>
            <a:ext cx="3659849" cy="37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600" b="1" i="1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P-Stop</a:t>
            </a:r>
            <a:r>
              <a:rPr lang="en-US" sz="16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: cuts the current path off</a:t>
            </a:r>
            <a:endParaRPr lang="en-US" sz="1600" b="1" i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814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ablo\Desktop\Clipboard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56" y="2204864"/>
            <a:ext cx="3000375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aulus\APD\Run 2012\Run 6474\Presentación Zaragoza Ene 2013\W6_onWafer_Dice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2" r="11365"/>
          <a:stretch/>
        </p:blipFill>
        <p:spPr bwMode="auto">
          <a:xfrm>
            <a:off x="3707904" y="2418949"/>
            <a:ext cx="5215429" cy="381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Elipse"/>
          <p:cNvSpPr/>
          <p:nvPr/>
        </p:nvSpPr>
        <p:spPr bwMode="auto">
          <a:xfrm>
            <a:off x="899592" y="4369146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1256657" y="4505342"/>
            <a:ext cx="3762055" cy="191113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9 Elipse"/>
          <p:cNvSpPr/>
          <p:nvPr/>
        </p:nvSpPr>
        <p:spPr bwMode="auto">
          <a:xfrm>
            <a:off x="1334615" y="4369147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1" name="10 Conector recto de flecha"/>
          <p:cNvCxnSpPr/>
          <p:nvPr/>
        </p:nvCxnSpPr>
        <p:spPr bwMode="auto">
          <a:xfrm>
            <a:off x="1711397" y="4532802"/>
            <a:ext cx="3292651" cy="456425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11 Elipse"/>
          <p:cNvSpPr/>
          <p:nvPr/>
        </p:nvSpPr>
        <p:spPr bwMode="auto">
          <a:xfrm>
            <a:off x="2630759" y="314501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3" name="12 Conector recto de flecha"/>
          <p:cNvCxnSpPr>
            <a:stCxn id="12" idx="6"/>
          </p:cNvCxnSpPr>
          <p:nvPr/>
        </p:nvCxnSpPr>
        <p:spPr bwMode="auto">
          <a:xfrm>
            <a:off x="2987824" y="3308666"/>
            <a:ext cx="2016224" cy="1142719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13 Elipse"/>
          <p:cNvSpPr/>
          <p:nvPr/>
        </p:nvSpPr>
        <p:spPr bwMode="auto">
          <a:xfrm>
            <a:off x="1334614" y="4100753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5" name="14 Conector recto de flecha"/>
          <p:cNvCxnSpPr/>
          <p:nvPr/>
        </p:nvCxnSpPr>
        <p:spPr bwMode="auto">
          <a:xfrm flipV="1">
            <a:off x="1689422" y="4031328"/>
            <a:ext cx="3329290" cy="180586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15 Elipse"/>
          <p:cNvSpPr/>
          <p:nvPr/>
        </p:nvSpPr>
        <p:spPr bwMode="auto">
          <a:xfrm>
            <a:off x="899592" y="314501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C800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7" name="16 Conector recto de flecha"/>
          <p:cNvCxnSpPr/>
          <p:nvPr/>
        </p:nvCxnSpPr>
        <p:spPr bwMode="auto">
          <a:xfrm>
            <a:off x="1235350" y="3293015"/>
            <a:ext cx="3768698" cy="193793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C800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17 Elipse"/>
          <p:cNvSpPr/>
          <p:nvPr/>
        </p:nvSpPr>
        <p:spPr bwMode="auto">
          <a:xfrm>
            <a:off x="2195735" y="286607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3164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9" name="18 Conector recto de flecha"/>
          <p:cNvCxnSpPr/>
          <p:nvPr/>
        </p:nvCxnSpPr>
        <p:spPr bwMode="auto">
          <a:xfrm flipV="1">
            <a:off x="2552800" y="2957203"/>
            <a:ext cx="2336549" cy="72524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3164A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21 Flecha derecha"/>
          <p:cNvSpPr/>
          <p:nvPr/>
        </p:nvSpPr>
        <p:spPr bwMode="auto">
          <a:xfrm>
            <a:off x="8172400" y="2346941"/>
            <a:ext cx="792088" cy="131423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5373685" y="4299761"/>
            <a:ext cx="1039318" cy="697611"/>
          </a:xfrm>
          <a:prstGeom prst="ellipse">
            <a:avLst/>
          </a:prstGeom>
          <a:noFill/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4" name="23 Conector recto de flecha"/>
          <p:cNvCxnSpPr>
            <a:stCxn id="23" idx="5"/>
          </p:cNvCxnSpPr>
          <p:nvPr/>
        </p:nvCxnSpPr>
        <p:spPr bwMode="auto">
          <a:xfrm>
            <a:off x="6260798" y="4895209"/>
            <a:ext cx="471442" cy="188036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5" name="24 CuadroTexto"/>
          <p:cNvSpPr txBox="1"/>
          <p:nvPr/>
        </p:nvSpPr>
        <p:spPr>
          <a:xfrm>
            <a:off x="6588224" y="4989639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B050"/>
                </a:solidFill>
                <a:latin typeface="Calibri"/>
              </a:rPr>
              <a:t>Low Current Devices</a:t>
            </a:r>
            <a:endParaRPr lang="en-US" sz="12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5508104" y="2778989"/>
            <a:ext cx="972206" cy="132533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7" name="26 Conector recto de flecha"/>
          <p:cNvCxnSpPr>
            <a:stCxn id="26" idx="1"/>
          </p:cNvCxnSpPr>
          <p:nvPr/>
        </p:nvCxnSpPr>
        <p:spPr bwMode="auto">
          <a:xfrm flipH="1" flipV="1">
            <a:off x="5220072" y="2485440"/>
            <a:ext cx="430408" cy="487640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8" name="27 CuadroTexto"/>
          <p:cNvSpPr txBox="1"/>
          <p:nvPr/>
        </p:nvSpPr>
        <p:spPr>
          <a:xfrm>
            <a:off x="4783647" y="2066928"/>
            <a:ext cx="1372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/>
              </a:rPr>
              <a:t>High Current Devices</a:t>
            </a:r>
            <a:endParaRPr lang="en-US" sz="12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213880" y="1112027"/>
            <a:ext cx="8822616" cy="80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46038" rIns="72000" bIns="46038" anchor="ctr"/>
          <a:lstStyle/>
          <a:p>
            <a:pPr marL="342000" indent="-3420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High Voltage Capability (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Breakdown &gt; 1100 V</a:t>
            </a: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) in all wafers</a:t>
            </a:r>
          </a:p>
          <a:p>
            <a:pPr marL="342000" indent="-3420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Wingdings" panose="05000000000000000000" pitchFamily="2" charset="2"/>
              <a:buChar char="û"/>
              <a:defRPr/>
            </a:pP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Leakage current varies from some 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10 </a:t>
            </a:r>
            <a:r>
              <a:rPr lang="en-US" sz="1600" b="1" kern="0" dirty="0" err="1" smtClean="0">
                <a:solidFill>
                  <a:srgbClr val="C00000"/>
                </a:solidFill>
                <a:latin typeface="Palatino Linotype" panose="02040502050505030304" pitchFamily="18" charset="0"/>
              </a:rPr>
              <a:t>nA</a:t>
            </a: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to more 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100 µA</a:t>
            </a:r>
            <a:r>
              <a:rPr lang="en-US" sz="16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in devices within the same wafer</a:t>
            </a:r>
            <a:endParaRPr lang="en-US" sz="1600" b="1" kern="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3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Electrical Characterization: Yield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34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AutoShape 9"/>
          <p:cNvSpPr>
            <a:spLocks noChangeArrowheads="1"/>
          </p:cNvSpPr>
          <p:nvPr/>
        </p:nvSpPr>
        <p:spPr bwMode="auto">
          <a:xfrm>
            <a:off x="6635045" y="2215237"/>
            <a:ext cx="1465347" cy="315746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kern="0" dirty="0" smtClean="0"/>
              <a:t>V</a:t>
            </a:r>
            <a:r>
              <a:rPr lang="es-ES" sz="1200" b="1" kern="0" baseline="-25000" dirty="0" smtClean="0"/>
              <a:t>BD</a:t>
            </a:r>
            <a:r>
              <a:rPr lang="es-ES" sz="1200" b="1" kern="0" dirty="0" smtClean="0"/>
              <a:t> &gt; 1100 V</a:t>
            </a:r>
            <a:endParaRPr lang="es-ES" sz="1200" b="1" u="sng" kern="0" baseline="-25000" dirty="0"/>
          </a:p>
        </p:txBody>
      </p:sp>
      <p:sp>
        <p:nvSpPr>
          <p:cNvPr id="30" name="23 Rectángulo"/>
          <p:cNvSpPr/>
          <p:nvPr/>
        </p:nvSpPr>
        <p:spPr>
          <a:xfrm>
            <a:off x="107504" y="5523312"/>
            <a:ext cx="3816424" cy="68326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Guard Ring is short-circuited with N</a:t>
            </a:r>
            <a:r>
              <a:rPr lang="en-US" sz="1600" b="1" kern="0" baseline="30000" dirty="0" smtClean="0">
                <a:latin typeface="Palatino Linotype" panose="02040502050505030304" pitchFamily="18" charset="0"/>
              </a:rPr>
              <a:t>+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 electrode (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inefficient P-Spray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)</a:t>
            </a:r>
          </a:p>
        </p:txBody>
      </p:sp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7531339" y="1140060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  <p:sp>
        <p:nvSpPr>
          <p:cNvPr id="35" name="17 CuadroTexto"/>
          <p:cNvSpPr txBox="1"/>
          <p:nvPr/>
        </p:nvSpPr>
        <p:spPr>
          <a:xfrm>
            <a:off x="306840" y="5137447"/>
            <a:ext cx="3113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3164AB"/>
                </a:solidFill>
                <a:latin typeface="Calibri"/>
              </a:rPr>
              <a:t>LGAD Wafer (W8 – High Boron Implant)</a:t>
            </a:r>
            <a:endParaRPr lang="en-US" sz="1400" b="1" dirty="0">
              <a:solidFill>
                <a:srgbClr val="3164A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99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11 Grupo"/>
          <p:cNvGrpSpPr>
            <a:grpSpLocks noChangeAspect="1"/>
          </p:cNvGrpSpPr>
          <p:nvPr/>
        </p:nvGrpSpPr>
        <p:grpSpPr>
          <a:xfrm>
            <a:off x="3914" y="1392815"/>
            <a:ext cx="9083402" cy="4268433"/>
            <a:chOff x="251147" y="1899706"/>
            <a:chExt cx="7793208" cy="3662150"/>
          </a:xfrm>
        </p:grpSpPr>
        <p:pic>
          <p:nvPicPr>
            <p:cNvPr id="5" name="9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47" y="1916832"/>
              <a:ext cx="3905693" cy="3645024"/>
            </a:xfrm>
            <a:prstGeom prst="rect">
              <a:avLst/>
            </a:prstGeom>
          </p:spPr>
        </p:pic>
        <p:pic>
          <p:nvPicPr>
            <p:cNvPr id="6" name="10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6840" y="1899706"/>
              <a:ext cx="3887515" cy="3662150"/>
            </a:xfrm>
            <a:prstGeom prst="rect">
              <a:avLst/>
            </a:prstGeom>
          </p:spPr>
        </p:pic>
      </p:grpSp>
      <p:sp>
        <p:nvSpPr>
          <p:cNvPr id="7" name="12 CuadroTexto"/>
          <p:cNvSpPr txBox="1"/>
          <p:nvPr/>
        </p:nvSpPr>
        <p:spPr>
          <a:xfrm>
            <a:off x="971600" y="5798558"/>
            <a:ext cx="2592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164AB"/>
                </a:solidFill>
              </a:rPr>
              <a:t>Top </a:t>
            </a:r>
            <a:r>
              <a:rPr lang="es-ES" dirty="0" err="1" smtClean="0">
                <a:solidFill>
                  <a:srgbClr val="3164AB"/>
                </a:solidFill>
              </a:rPr>
              <a:t>Distribution</a:t>
            </a:r>
            <a:endParaRPr lang="es-ES" dirty="0">
              <a:solidFill>
                <a:srgbClr val="3164AB"/>
              </a:solidFill>
            </a:endParaRPr>
          </a:p>
        </p:txBody>
      </p:sp>
      <p:sp>
        <p:nvSpPr>
          <p:cNvPr id="8" name="13 CuadroTexto"/>
          <p:cNvSpPr txBox="1"/>
          <p:nvPr/>
        </p:nvSpPr>
        <p:spPr>
          <a:xfrm>
            <a:off x="5724128" y="5801911"/>
            <a:ext cx="261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164AB"/>
                </a:solidFill>
              </a:rPr>
              <a:t>Back </a:t>
            </a:r>
            <a:r>
              <a:rPr lang="es-ES" dirty="0" err="1" smtClean="0">
                <a:solidFill>
                  <a:srgbClr val="3164AB"/>
                </a:solidFill>
              </a:rPr>
              <a:t>Metallization</a:t>
            </a:r>
            <a:endParaRPr lang="es-ES" dirty="0">
              <a:solidFill>
                <a:srgbClr val="3164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5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 bwMode="auto">
          <a:xfrm>
            <a:off x="4283968" y="5013176"/>
            <a:ext cx="4104456" cy="116752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395536" y="1574506"/>
            <a:ext cx="417646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9 </a:t>
            </a:r>
            <a:r>
              <a:rPr lang="en-US" dirty="0" smtClean="0">
                <a:latin typeface="Calibri"/>
              </a:rPr>
              <a:t>LGAD Pad Detectors</a:t>
            </a:r>
            <a:endParaRPr lang="en-US" b="1" dirty="0" smtClean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(8 x 8 mm multiplication area)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3 mm multiplication area)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9 </a:t>
            </a:r>
            <a:r>
              <a:rPr lang="en-US" dirty="0" err="1" smtClean="0">
                <a:latin typeface="Calibri"/>
              </a:rPr>
              <a:t>PiN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(8 x 8 mm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active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area)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3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mm active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area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LGAD </a:t>
            </a:r>
            <a:r>
              <a:rPr lang="en-US" dirty="0" err="1" smtClean="0">
                <a:latin typeface="Calibri"/>
              </a:rPr>
              <a:t>pStrips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32-160-62-06-12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64-80-22-06-12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2 </a:t>
            </a:r>
            <a:r>
              <a:rPr lang="en-US" dirty="0" err="1" smtClean="0">
                <a:latin typeface="Calibri"/>
              </a:rPr>
              <a:t>PiN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pStrips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sz="1800" dirty="0">
                <a:latin typeface="Calibri"/>
              </a:rPr>
              <a:t>FEI4 compatible </a:t>
            </a:r>
            <a:r>
              <a:rPr lang="en-US" sz="1800" dirty="0" err="1">
                <a:latin typeface="Calibri"/>
              </a:rPr>
              <a:t>pStrip</a:t>
            </a:r>
            <a:r>
              <a:rPr lang="en-US" sz="1800" dirty="0">
                <a:latin typeface="Calibri"/>
              </a:rPr>
              <a:t> Detector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4355976" y="1556792"/>
            <a:ext cx="47880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>
                <a:latin typeface="Calibri"/>
              </a:rPr>
              <a:t>Pixelated LGAD Detector (6 x 6 pixels)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>
                <a:latin typeface="Calibri"/>
              </a:rPr>
              <a:t>Pixelated </a:t>
            </a:r>
            <a:r>
              <a:rPr lang="en-US" dirty="0" err="1">
                <a:latin typeface="Calibri"/>
              </a:rPr>
              <a:t>PiN</a:t>
            </a:r>
            <a:r>
              <a:rPr lang="en-US" dirty="0">
                <a:latin typeface="Calibri"/>
              </a:rPr>
              <a:t> Detector (6 x 6 pixels</a:t>
            </a:r>
            <a:r>
              <a:rPr lang="en-US" dirty="0" smtClean="0">
                <a:latin typeface="Calibri"/>
              </a:rPr>
              <a:t>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3 </a:t>
            </a:r>
            <a:r>
              <a:rPr lang="en-US" dirty="0">
                <a:latin typeface="Calibri"/>
              </a:rPr>
              <a:t>LGAD </a:t>
            </a:r>
            <a:r>
              <a:rPr lang="en-US" dirty="0" smtClean="0">
                <a:latin typeface="Calibri"/>
              </a:rPr>
              <a:t>for Timing </a:t>
            </a:r>
            <a:r>
              <a:rPr lang="en-US" dirty="0">
                <a:latin typeface="Calibri"/>
              </a:rPr>
              <a:t>A</a:t>
            </a:r>
            <a:r>
              <a:rPr lang="en-US" dirty="0" smtClean="0">
                <a:latin typeface="Calibri"/>
              </a:rPr>
              <a:t>pplications</a:t>
            </a:r>
            <a:endParaRPr lang="en-US" b="1" dirty="0" smtClean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200 um</a:t>
            </a:r>
            <a:r>
              <a:rPr lang="en-US" sz="1800" dirty="0" smtClean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250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800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</a:t>
            </a:r>
            <a:r>
              <a:rPr lang="en-US" sz="1800" dirty="0" smtClean="0">
                <a:latin typeface="Calibri"/>
              </a:rPr>
              <a:t>edge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endParaRPr lang="en-US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smtClean="0">
                <a:latin typeface="Calibri"/>
              </a:rPr>
              <a:t>Specific Test Structure (SPR,SIMS,XPS)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679950" y="1556792"/>
            <a:ext cx="4212530" cy="64807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652120" y="1156682"/>
            <a:ext cx="2082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IJS </a:t>
            </a:r>
            <a:r>
              <a:rPr lang="es-ES" b="1" dirty="0" err="1" smtClean="0">
                <a:solidFill>
                  <a:srgbClr val="C00000"/>
                </a:solidFill>
              </a:rPr>
              <a:t>Ljubljana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4684952" y="2808224"/>
            <a:ext cx="4212530" cy="1148099"/>
          </a:xfrm>
          <a:prstGeom prst="rect">
            <a:avLst/>
          </a:prstGeom>
          <a:noFill/>
          <a:ln w="28575" cap="flat" cmpd="sng" algn="ctr">
            <a:solidFill>
              <a:srgbClr val="3164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652120" y="2420888"/>
            <a:ext cx="1938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3164AB"/>
                </a:solidFill>
              </a:rPr>
              <a:t>INFN Torino</a:t>
            </a:r>
            <a:endParaRPr lang="es-ES" b="1" dirty="0">
              <a:solidFill>
                <a:srgbClr val="3164AB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4716016" y="4498527"/>
            <a:ext cx="4297202" cy="442641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652120" y="4066479"/>
            <a:ext cx="163538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LAL Orsay</a:t>
            </a:r>
            <a:endParaRPr lang="es-ES" b="1" dirty="0">
              <a:solidFill>
                <a:srgbClr val="00B05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572000" y="5094251"/>
            <a:ext cx="3582839" cy="1187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600" b="1" kern="0" dirty="0" smtClean="0"/>
              <a:t>113 Structures</a:t>
            </a:r>
            <a:endParaRPr lang="en-US" sz="1600" b="1" kern="0" dirty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47 (10 x 10 mm, total area)</a:t>
            </a:r>
            <a:endParaRPr lang="es-ES" sz="160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s-ES" sz="1600" b="1" kern="0" dirty="0" smtClean="0">
                <a:latin typeface="Palatino Linotype" panose="02040502050505030304" pitchFamily="18" charset="0"/>
              </a:rPr>
              <a:t>66 (5 x 5 mm, total </a:t>
            </a:r>
            <a:r>
              <a:rPr lang="es-ES" sz="1600" b="1" kern="0" dirty="0" err="1" smtClean="0">
                <a:latin typeface="Palatino Linotype" panose="02040502050505030304" pitchFamily="18" charset="0"/>
              </a:rPr>
              <a:t>area</a:t>
            </a:r>
            <a:r>
              <a:rPr lang="es-ES" sz="1600" b="1" kern="0" dirty="0" smtClean="0">
                <a:latin typeface="Palatino Linotype" panose="02040502050505030304" pitchFamily="18" charset="0"/>
              </a:rPr>
              <a:t>)</a:t>
            </a:r>
            <a:endParaRPr lang="en-US" sz="1600" b="1" kern="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0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Run: LGAD &amp; </a:t>
            </a:r>
            <a:r>
              <a:rPr lang="en-US" sz="2000" b="1" kern="0" dirty="0" err="1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PiN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 </a:t>
            </a:r>
            <a:r>
              <a:rPr lang="en-US" sz="2000" b="1" i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pad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 Detectors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1 Grupo"/>
          <p:cNvGrpSpPr>
            <a:grpSpLocks noChangeAspect="1"/>
          </p:cNvGrpSpPr>
          <p:nvPr/>
        </p:nvGrpSpPr>
        <p:grpSpPr>
          <a:xfrm>
            <a:off x="1043608" y="1061384"/>
            <a:ext cx="7229792" cy="2439624"/>
            <a:chOff x="467544" y="1061384"/>
            <a:chExt cx="8296767" cy="2799664"/>
          </a:xfrm>
        </p:grpSpPr>
        <p:grpSp>
          <p:nvGrpSpPr>
            <p:cNvPr id="5" name="7 Grupo"/>
            <p:cNvGrpSpPr>
              <a:grpSpLocks noChangeAspect="1"/>
            </p:cNvGrpSpPr>
            <p:nvPr/>
          </p:nvGrpSpPr>
          <p:grpSpPr>
            <a:xfrm>
              <a:off x="467544" y="1061384"/>
              <a:ext cx="8296767" cy="2799664"/>
              <a:chOff x="179512" y="3553816"/>
              <a:chExt cx="8125783" cy="2741967"/>
            </a:xfrm>
          </p:grpSpPr>
          <p:pic>
            <p:nvPicPr>
              <p:cNvPr id="9" name="2 Imagen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512" y="3573016"/>
                <a:ext cx="2712009" cy="2708920"/>
              </a:xfrm>
              <a:prstGeom prst="rect">
                <a:avLst/>
              </a:prstGeom>
            </p:spPr>
          </p:pic>
          <p:pic>
            <p:nvPicPr>
              <p:cNvPr id="12" name="5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1521" y="3553816"/>
                <a:ext cx="2760599" cy="2741967"/>
              </a:xfrm>
              <a:prstGeom prst="rect">
                <a:avLst/>
              </a:prstGeom>
            </p:spPr>
          </p:pic>
          <p:pic>
            <p:nvPicPr>
              <p:cNvPr id="13" name="6 Image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0117" y="3573016"/>
                <a:ext cx="2725178" cy="2722085"/>
              </a:xfrm>
              <a:prstGeom prst="rect">
                <a:avLst/>
              </a:prstGeom>
            </p:spPr>
          </p:pic>
        </p:grpSp>
        <p:sp>
          <p:nvSpPr>
            <p:cNvPr id="6" name="9 CuadroTexto"/>
            <p:cNvSpPr txBox="1"/>
            <p:nvPr/>
          </p:nvSpPr>
          <p:spPr>
            <a:xfrm>
              <a:off x="1152093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1,4,7</a:t>
              </a:r>
              <a:endParaRPr lang="es-ES" dirty="0">
                <a:solidFill>
                  <a:srgbClr val="3164AB"/>
                </a:solidFill>
              </a:endParaRPr>
            </a:p>
          </p:txBody>
        </p:sp>
        <p:sp>
          <p:nvSpPr>
            <p:cNvPr id="7" name="10 CuadroTexto"/>
            <p:cNvSpPr txBox="1"/>
            <p:nvPr/>
          </p:nvSpPr>
          <p:spPr>
            <a:xfrm>
              <a:off x="3923928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2,5,8</a:t>
              </a:r>
              <a:endParaRPr lang="es-ES" dirty="0">
                <a:solidFill>
                  <a:srgbClr val="3164AB"/>
                </a:solidFill>
              </a:endParaRPr>
            </a:p>
          </p:txBody>
        </p:sp>
        <p:sp>
          <p:nvSpPr>
            <p:cNvPr id="8" name="11 CuadroTexto"/>
            <p:cNvSpPr txBox="1"/>
            <p:nvPr/>
          </p:nvSpPr>
          <p:spPr>
            <a:xfrm>
              <a:off x="6588224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3,6,9</a:t>
              </a:r>
              <a:endParaRPr lang="es-ES" dirty="0">
                <a:solidFill>
                  <a:srgbClr val="3164AB"/>
                </a:solidFill>
              </a:endParaRPr>
            </a:p>
          </p:txBody>
        </p:sp>
      </p:grpSp>
      <p:sp>
        <p:nvSpPr>
          <p:cNvPr id="14" name="3 CuadroTexto"/>
          <p:cNvSpPr txBox="1"/>
          <p:nvPr/>
        </p:nvSpPr>
        <p:spPr>
          <a:xfrm>
            <a:off x="82355" y="4005064"/>
            <a:ext cx="86819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LGAD &amp; </a:t>
            </a:r>
            <a:r>
              <a:rPr lang="en-US" dirty="0" err="1" smtClean="0">
                <a:solidFill>
                  <a:srgbClr val="FF0000"/>
                </a:solidFill>
                <a:latin typeface="Calibri"/>
              </a:rPr>
              <a:t>PiN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Pad Detectors</a:t>
            </a:r>
            <a:endParaRPr lang="en-US" b="1" dirty="0" smtClean="0">
              <a:solidFill>
                <a:srgbClr val="FF000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Multiplication Area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x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</a:t>
            </a:r>
            <a:r>
              <a:rPr lang="en-US" sz="1800" dirty="0" smtClean="0">
                <a:latin typeface="Calibri"/>
              </a:rPr>
              <a:t> mm </a:t>
            </a:r>
            <a:r>
              <a:rPr lang="en-US" sz="1400" dirty="0" smtClean="0">
                <a:latin typeface="Calibri"/>
              </a:rPr>
              <a:t>(Type 1, 2, 3)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 3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x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</a:t>
            </a:r>
            <a:r>
              <a:rPr lang="en-US" sz="1800" dirty="0" smtClean="0">
                <a:latin typeface="Calibri"/>
              </a:rPr>
              <a:t> mm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Termination: 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latin typeface="Calibri"/>
              </a:rPr>
              <a:t> P-Stop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N-Guard Ring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(Type 3, 6, 9)</a:t>
            </a:r>
            <a:endParaRPr lang="en-US" sz="1400" dirty="0" smtClean="0">
              <a:latin typeface="Calibri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P-Stop + N-Guard Ring with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JTE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(Type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2, 5, 8)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JTE 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P-Stop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N-Guard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Ring with JTE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(Type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1, 4, 7)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		</a:t>
            </a:r>
            <a:r>
              <a:rPr lang="en-US" sz="1800" b="1" dirty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Field Plate 10 µm, 0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µ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(Type 7, 8, 9)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</a:pPr>
            <a:endParaRPr lang="en-US" sz="1800" dirty="0">
              <a:latin typeface="Calibri"/>
            </a:endParaRPr>
          </a:p>
        </p:txBody>
      </p:sp>
      <p:grpSp>
        <p:nvGrpSpPr>
          <p:cNvPr id="15" name="25 Grupo"/>
          <p:cNvGrpSpPr>
            <a:grpSpLocks noChangeAspect="1"/>
          </p:cNvGrpSpPr>
          <p:nvPr/>
        </p:nvGrpSpPr>
        <p:grpSpPr>
          <a:xfrm>
            <a:off x="4139952" y="3573016"/>
            <a:ext cx="4968552" cy="1531913"/>
            <a:chOff x="6084168" y="3769295"/>
            <a:chExt cx="4968552" cy="1531913"/>
          </a:xfrm>
        </p:grpSpPr>
        <p:grpSp>
          <p:nvGrpSpPr>
            <p:cNvPr id="16" name="24 Grupo"/>
            <p:cNvGrpSpPr/>
            <p:nvPr/>
          </p:nvGrpSpPr>
          <p:grpSpPr>
            <a:xfrm>
              <a:off x="6084168" y="3769295"/>
              <a:ext cx="4968552" cy="1531913"/>
              <a:chOff x="6084168" y="3769295"/>
              <a:chExt cx="4968552" cy="1531913"/>
            </a:xfrm>
          </p:grpSpPr>
          <p:grpSp>
            <p:nvGrpSpPr>
              <p:cNvPr id="18" name="21 Grupo"/>
              <p:cNvGrpSpPr/>
              <p:nvPr/>
            </p:nvGrpSpPr>
            <p:grpSpPr>
              <a:xfrm>
                <a:off x="6084168" y="3769295"/>
                <a:ext cx="4968552" cy="1531913"/>
                <a:chOff x="4139952" y="3697287"/>
                <a:chExt cx="4968552" cy="1531913"/>
              </a:xfrm>
            </p:grpSpPr>
            <p:grpSp>
              <p:nvGrpSpPr>
                <p:cNvPr id="20" name="20 Grupo"/>
                <p:cNvGrpSpPr/>
                <p:nvPr/>
              </p:nvGrpSpPr>
              <p:grpSpPr>
                <a:xfrm>
                  <a:off x="4139952" y="3697287"/>
                  <a:ext cx="4968552" cy="1531913"/>
                  <a:chOff x="4139952" y="3697287"/>
                  <a:chExt cx="4968552" cy="1531913"/>
                </a:xfrm>
              </p:grpSpPr>
              <p:pic>
                <p:nvPicPr>
                  <p:cNvPr id="22" name="Imagen 5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39952" y="4010430"/>
                    <a:ext cx="4968552" cy="1218770"/>
                  </a:xfrm>
                  <a:prstGeom prst="rect">
                    <a:avLst/>
                  </a:prstGeom>
                </p:spPr>
              </p:pic>
              <p:sp>
                <p:nvSpPr>
                  <p:cNvPr id="23" name="19 CuadroTexto"/>
                  <p:cNvSpPr txBox="1"/>
                  <p:nvPr/>
                </p:nvSpPr>
                <p:spPr>
                  <a:xfrm>
                    <a:off x="6516216" y="3697287"/>
                    <a:ext cx="194421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ES" sz="1400" b="1" dirty="0" smtClean="0">
                        <a:latin typeface="Arial" pitchFamily="34" charset="0"/>
                        <a:cs typeface="Arial" pitchFamily="34" charset="0"/>
                      </a:rPr>
                      <a:t>Field </a:t>
                    </a:r>
                    <a:r>
                      <a:rPr lang="es-ES" sz="1400" b="1" dirty="0" err="1" smtClean="0">
                        <a:latin typeface="Arial" pitchFamily="34" charset="0"/>
                        <a:cs typeface="Arial" pitchFamily="34" charset="0"/>
                      </a:rPr>
                      <a:t>Plate</a:t>
                    </a:r>
                    <a:endParaRPr lang="es-ES" sz="1400" b="1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21" name="16 Conector recto de flecha"/>
                <p:cNvCxnSpPr/>
                <p:nvPr/>
              </p:nvCxnSpPr>
              <p:spPr bwMode="auto">
                <a:xfrm flipV="1">
                  <a:off x="5364088" y="4010430"/>
                  <a:ext cx="360000" cy="1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</p:grpSp>
          <p:cxnSp>
            <p:nvCxnSpPr>
              <p:cNvPr id="19" name="22 Conector recto de flecha"/>
              <p:cNvCxnSpPr/>
              <p:nvPr/>
            </p:nvCxnSpPr>
            <p:spPr bwMode="auto">
              <a:xfrm flipV="1">
                <a:off x="9196875" y="4077072"/>
                <a:ext cx="360000" cy="1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17" name="23 CuadroTexto"/>
            <p:cNvSpPr txBox="1"/>
            <p:nvPr/>
          </p:nvSpPr>
          <p:spPr>
            <a:xfrm>
              <a:off x="6516216" y="3785872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latin typeface="Arial" pitchFamily="34" charset="0"/>
                  <a:cs typeface="Arial" pitchFamily="34" charset="0"/>
                </a:rPr>
                <a:t>Field </a:t>
              </a:r>
              <a:r>
                <a:rPr lang="es-ES" sz="1400" b="1" dirty="0" err="1" smtClean="0">
                  <a:latin typeface="Arial" pitchFamily="34" charset="0"/>
                  <a:cs typeface="Arial" pitchFamily="34" charset="0"/>
                </a:rPr>
                <a:t>Plate</a:t>
              </a:r>
              <a:endParaRPr lang="es-ES" sz="1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71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Run: LGAD &amp; </a:t>
            </a:r>
            <a:r>
              <a:rPr lang="en-US" sz="2000" b="1" kern="0" dirty="0" err="1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PiN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 </a:t>
            </a:r>
            <a:r>
              <a:rPr lang="en-US" sz="2000" b="1" i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strip 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Detectors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25 Grupo"/>
          <p:cNvGrpSpPr>
            <a:grpSpLocks noChangeAspect="1"/>
          </p:cNvGrpSpPr>
          <p:nvPr/>
        </p:nvGrpSpPr>
        <p:grpSpPr>
          <a:xfrm>
            <a:off x="467544" y="1196529"/>
            <a:ext cx="4921649" cy="4896767"/>
            <a:chOff x="210841" y="1052513"/>
            <a:chExt cx="5297535" cy="5270752"/>
          </a:xfrm>
        </p:grpSpPr>
        <p:pic>
          <p:nvPicPr>
            <p:cNvPr id="6" name="1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41" y="1052513"/>
              <a:ext cx="2629909" cy="2632908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490" y="3689613"/>
              <a:ext cx="2632900" cy="2629892"/>
            </a:xfrm>
            <a:prstGeom prst="rect">
              <a:avLst/>
            </a:prstGeom>
          </p:spPr>
        </p:pic>
        <p:sp>
          <p:nvSpPr>
            <p:cNvPr id="8" name="17 CuadroTexto"/>
            <p:cNvSpPr txBox="1"/>
            <p:nvPr/>
          </p:nvSpPr>
          <p:spPr>
            <a:xfrm>
              <a:off x="263800" y="5898758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32.160.62.06.12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sp>
          <p:nvSpPr>
            <p:cNvPr id="9" name="18 CuadroTexto"/>
            <p:cNvSpPr txBox="1"/>
            <p:nvPr/>
          </p:nvSpPr>
          <p:spPr>
            <a:xfrm>
              <a:off x="242733" y="1146230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32.160.50.06.24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pic>
          <p:nvPicPr>
            <p:cNvPr id="12" name="19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408" y="1062642"/>
              <a:ext cx="2632968" cy="2626971"/>
            </a:xfrm>
            <a:prstGeom prst="rect">
              <a:avLst/>
            </a:prstGeom>
          </p:spPr>
        </p:pic>
        <p:pic>
          <p:nvPicPr>
            <p:cNvPr id="13" name="20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408" y="3696294"/>
              <a:ext cx="2617964" cy="2626971"/>
            </a:xfrm>
            <a:prstGeom prst="rect">
              <a:avLst/>
            </a:prstGeom>
          </p:spPr>
        </p:pic>
        <p:sp>
          <p:nvSpPr>
            <p:cNvPr id="14" name="21 CuadroTexto"/>
            <p:cNvSpPr txBox="1"/>
            <p:nvPr/>
          </p:nvSpPr>
          <p:spPr>
            <a:xfrm>
              <a:off x="2887688" y="5909631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64.80.22.06.12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sp>
          <p:nvSpPr>
            <p:cNvPr id="15" name="22 CuadroTexto"/>
            <p:cNvSpPr txBox="1"/>
            <p:nvPr/>
          </p:nvSpPr>
          <p:spPr>
            <a:xfrm>
              <a:off x="2866621" y="1157103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64.80.10.06.24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5508105" y="981883"/>
            <a:ext cx="3348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4 </a:t>
            </a:r>
            <a:r>
              <a:rPr lang="en-US" sz="1800" dirty="0" smtClean="0">
                <a:latin typeface="Calibri"/>
              </a:rPr>
              <a:t>LGAD </a:t>
            </a:r>
            <a:r>
              <a:rPr lang="en-US" sz="1800" dirty="0" err="1" smtClean="0">
                <a:latin typeface="Calibri"/>
              </a:rPr>
              <a:t>pStrips</a:t>
            </a:r>
            <a:r>
              <a:rPr lang="en-US" sz="1800" dirty="0" smtClean="0">
                <a:latin typeface="Calibri"/>
              </a:rPr>
              <a:t> Detectors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32-160-62-06-12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64-80-22-06-12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2 </a:t>
            </a:r>
            <a:r>
              <a:rPr lang="en-US" sz="1800" dirty="0" err="1" smtClean="0">
                <a:latin typeface="Calibri"/>
              </a:rPr>
              <a:t>PiN</a:t>
            </a:r>
            <a:r>
              <a:rPr lang="en-US" sz="1800" dirty="0" smtClean="0">
                <a:latin typeface="Calibri"/>
              </a:rPr>
              <a:t> </a:t>
            </a:r>
            <a:r>
              <a:rPr lang="en-US" sz="1800" dirty="0" err="1" smtClean="0">
                <a:latin typeface="Calibri"/>
              </a:rPr>
              <a:t>pStrips</a:t>
            </a:r>
            <a:r>
              <a:rPr lang="en-US" sz="1800" dirty="0" smtClean="0">
                <a:latin typeface="Calibri"/>
              </a:rPr>
              <a:t> Detectors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Calibri"/>
              </a:rPr>
              <a:t>Key Legend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AA-BB-CC-DD-EE</a:t>
            </a:r>
            <a:endParaRPr lang="en-US" sz="1800" b="1" dirty="0">
              <a:solidFill>
                <a:srgbClr val="00B05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AA, </a:t>
            </a:r>
            <a:r>
              <a:rPr lang="en-US" sz="1800" dirty="0" smtClean="0">
                <a:latin typeface="Calibri"/>
              </a:rPr>
              <a:t>Channels Number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BB, </a:t>
            </a:r>
            <a:r>
              <a:rPr lang="en-US" sz="1800" dirty="0" smtClean="0">
                <a:latin typeface="Calibri"/>
              </a:rPr>
              <a:t>Pixel Size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CC, </a:t>
            </a:r>
            <a:r>
              <a:rPr lang="en-US" sz="1800" dirty="0" smtClean="0">
                <a:latin typeface="Calibri"/>
              </a:rPr>
              <a:t>Multiplication Width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DD, </a:t>
            </a:r>
            <a:r>
              <a:rPr lang="en-US" sz="1800" dirty="0" smtClean="0">
                <a:latin typeface="Calibri"/>
              </a:rPr>
              <a:t>P-Stop Width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EE, </a:t>
            </a:r>
            <a:r>
              <a:rPr lang="en-US" sz="1800" dirty="0" smtClean="0">
                <a:latin typeface="Calibri"/>
              </a:rPr>
              <a:t>P-Stop Position</a:t>
            </a:r>
            <a:endParaRPr lang="en-US" sz="1800" dirty="0">
              <a:latin typeface="Calibri"/>
            </a:endParaRPr>
          </a:p>
        </p:txBody>
      </p:sp>
      <p:pic>
        <p:nvPicPr>
          <p:cNvPr id="17" name="Picture 2" descr="C:\Users\pablo\Dropbox\Personal\Presentación Nuevo México\Strip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6"/>
          <a:stretch/>
        </p:blipFill>
        <p:spPr bwMode="auto">
          <a:xfrm>
            <a:off x="5652120" y="5123110"/>
            <a:ext cx="3131840" cy="125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4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51147" y="908720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46" y="1656184"/>
            <a:ext cx="3505005" cy="3501008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151" y="1728192"/>
            <a:ext cx="5106138" cy="2952551"/>
          </a:xfrm>
          <a:prstGeom prst="rect">
            <a:avLst/>
          </a:prstGeom>
        </p:spPr>
      </p:pic>
      <p:sp>
        <p:nvSpPr>
          <p:cNvPr id="7" name="Rectangle 14"/>
          <p:cNvSpPr txBox="1">
            <a:spLocks noChangeArrowheads="1"/>
          </p:cNvSpPr>
          <p:nvPr/>
        </p:nvSpPr>
        <p:spPr>
          <a:xfrm>
            <a:off x="35496" y="476250"/>
            <a:ext cx="9000999" cy="5762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altLang="ja-JP" sz="2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LGAD and </a:t>
            </a:r>
            <a:r>
              <a:rPr lang="en-US" altLang="ja-JP" sz="2000" b="1" kern="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PiN</a:t>
            </a:r>
            <a:r>
              <a:rPr lang="en-US" altLang="ja-JP" sz="2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 Pixelated Detectors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2003648" y="5241394"/>
            <a:ext cx="4646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smtClean="0">
                <a:latin typeface="Calibri"/>
              </a:rPr>
              <a:t>Pixelated LGAD Detector </a:t>
            </a:r>
            <a:r>
              <a:rPr lang="en-US" dirty="0">
                <a:latin typeface="Calibri"/>
              </a:rPr>
              <a:t>(6 x 6 pixels)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smtClean="0">
                <a:latin typeface="Calibri"/>
              </a:rPr>
              <a:t>Pixelated </a:t>
            </a:r>
            <a:r>
              <a:rPr lang="en-US" dirty="0" err="1" smtClean="0">
                <a:latin typeface="Calibri"/>
              </a:rPr>
              <a:t>PiN</a:t>
            </a:r>
            <a:r>
              <a:rPr lang="en-US" dirty="0" smtClean="0">
                <a:latin typeface="Calibri"/>
              </a:rPr>
              <a:t> </a:t>
            </a:r>
            <a:r>
              <a:rPr lang="en-US" dirty="0">
                <a:latin typeface="Calibri"/>
              </a:rPr>
              <a:t>Detector (6 x 6 pixels</a:t>
            </a:r>
            <a:r>
              <a:rPr lang="en-US" dirty="0" smtClean="0">
                <a:latin typeface="Calibri"/>
              </a:rPr>
              <a:t>)</a:t>
            </a:r>
            <a:endParaRPr lang="en-US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641884" y="1166952"/>
            <a:ext cx="2082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IJS </a:t>
            </a:r>
            <a:r>
              <a:rPr lang="es-ES" b="1" dirty="0" err="1" smtClean="0">
                <a:solidFill>
                  <a:srgbClr val="C00000"/>
                </a:solidFill>
              </a:rPr>
              <a:t>Ljubljana</a:t>
            </a:r>
            <a:endParaRPr lang="es-E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73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35496" y="476250"/>
            <a:ext cx="9000999" cy="5762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altLang="ja-JP" sz="2000" b="1" kern="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LGAD for Timing Applications</a:t>
            </a:r>
            <a:endParaRPr lang="en-US" altLang="ja-JP" sz="2000" b="1" kern="0" dirty="0" smtClean="0">
              <a:solidFill>
                <a:schemeClr val="tx1"/>
              </a:solidFill>
              <a:latin typeface="+mn-lt"/>
              <a:ea typeface="ＭＳ Ｐゴシック" pitchFamily="34" charset="-128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51147" y="908720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2 Grupo"/>
          <p:cNvGrpSpPr>
            <a:grpSpLocks noChangeAspect="1"/>
          </p:cNvGrpSpPr>
          <p:nvPr/>
        </p:nvGrpSpPr>
        <p:grpSpPr>
          <a:xfrm>
            <a:off x="563180" y="1052513"/>
            <a:ext cx="7945629" cy="2632908"/>
            <a:chOff x="251148" y="3573016"/>
            <a:chExt cx="7945629" cy="2632908"/>
          </a:xfrm>
        </p:grpSpPr>
        <p:pic>
          <p:nvPicPr>
            <p:cNvPr id="2" name="1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48" y="3573016"/>
              <a:ext cx="2641956" cy="2632908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6883" y="3574524"/>
              <a:ext cx="2641956" cy="2629892"/>
            </a:xfrm>
            <a:prstGeom prst="rect">
              <a:avLst/>
            </a:prstGeom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8838" y="3573016"/>
              <a:ext cx="2647939" cy="2626971"/>
            </a:xfrm>
            <a:prstGeom prst="rect">
              <a:avLst/>
            </a:prstGeom>
          </p:spPr>
        </p:pic>
      </p:grpSp>
      <p:pic>
        <p:nvPicPr>
          <p:cNvPr id="9" name="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123" y="3832650"/>
            <a:ext cx="4678372" cy="2361539"/>
          </a:xfrm>
          <a:prstGeom prst="rect">
            <a:avLst/>
          </a:prstGeom>
        </p:spPr>
      </p:pic>
      <p:sp>
        <p:nvSpPr>
          <p:cNvPr id="10" name="3 CuadroTexto"/>
          <p:cNvSpPr txBox="1"/>
          <p:nvPr/>
        </p:nvSpPr>
        <p:spPr>
          <a:xfrm>
            <a:off x="251147" y="4646166"/>
            <a:ext cx="384668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3 </a:t>
            </a:r>
            <a:r>
              <a:rPr lang="en-US" dirty="0">
                <a:latin typeface="Calibri"/>
              </a:rPr>
              <a:t>LGAD </a:t>
            </a:r>
            <a:r>
              <a:rPr lang="en-US" dirty="0" smtClean="0">
                <a:latin typeface="Calibri"/>
              </a:rPr>
              <a:t>for Timing </a:t>
            </a:r>
            <a:r>
              <a:rPr lang="en-US" dirty="0">
                <a:latin typeface="Calibri"/>
              </a:rPr>
              <a:t>A</a:t>
            </a:r>
            <a:r>
              <a:rPr lang="en-US" dirty="0" smtClean="0">
                <a:latin typeface="Calibri"/>
              </a:rPr>
              <a:t>pplications</a:t>
            </a:r>
            <a:endParaRPr lang="en-US" b="1" dirty="0" smtClean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200 um</a:t>
            </a:r>
            <a:r>
              <a:rPr lang="en-US" sz="1800" dirty="0" smtClean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250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800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</a:t>
            </a:r>
            <a:r>
              <a:rPr lang="en-US" sz="1800" dirty="0" smtClean="0">
                <a:latin typeface="Calibri"/>
              </a:rPr>
              <a:t>edge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43608" y="4213294"/>
            <a:ext cx="1938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3164AB"/>
                </a:solidFill>
              </a:rPr>
              <a:t>INFN Torino</a:t>
            </a:r>
            <a:endParaRPr lang="es-ES" b="1" dirty="0">
              <a:solidFill>
                <a:srgbClr val="3164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4"/>
          <p:cNvSpPr txBox="1">
            <a:spLocks noChangeArrowheads="1"/>
          </p:cNvSpPr>
          <p:nvPr/>
        </p:nvSpPr>
        <p:spPr>
          <a:xfrm>
            <a:off x="1116013" y="476672"/>
            <a:ext cx="7127875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Talk Outline</a:t>
            </a:r>
            <a:endParaRPr lang="en-US" sz="2000" kern="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7" name="6 Conector recto"/>
          <p:cNvCxnSpPr>
            <a:cxnSpLocks noChangeShapeType="1"/>
          </p:cNvCxnSpPr>
          <p:nvPr/>
        </p:nvCxnSpPr>
        <p:spPr bwMode="auto">
          <a:xfrm>
            <a:off x="286643" y="980727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3568" y="1556792"/>
            <a:ext cx="81369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Critical aspects of the LGAD design</a:t>
            </a:r>
          </a:p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Optimization of the multiplication junction</a:t>
            </a:r>
          </a:p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Optimization of the junction edge termination</a:t>
            </a:r>
          </a:p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Optimization of the periphery</a:t>
            </a:r>
          </a:p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New production run</a:t>
            </a:r>
          </a:p>
          <a:p>
            <a:pPr marL="285750" indent="-28575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b="1" kern="0" dirty="0" smtClean="0">
                <a:latin typeface="+mn-lt"/>
                <a:ea typeface="+mj-ea"/>
                <a:cs typeface="+mj-cs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190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35496" y="476250"/>
            <a:ext cx="9000999" cy="5762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altLang="ja-JP" sz="2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Specific Test Structure. SRP, SIMS, XPS</a:t>
            </a: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51147" y="908720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1" t="1685" r="22970" b="1515"/>
          <a:stretch/>
        </p:blipFill>
        <p:spPr>
          <a:xfrm>
            <a:off x="251148" y="1179947"/>
            <a:ext cx="4493106" cy="4481301"/>
          </a:xfrm>
          <a:prstGeom prst="rect">
            <a:avLst/>
          </a:prstGeom>
        </p:spPr>
      </p:pic>
      <p:grpSp>
        <p:nvGrpSpPr>
          <p:cNvPr id="23" name="22 Grupo"/>
          <p:cNvGrpSpPr>
            <a:grpSpLocks noChangeAspect="1"/>
          </p:cNvGrpSpPr>
          <p:nvPr/>
        </p:nvGrpSpPr>
        <p:grpSpPr>
          <a:xfrm>
            <a:off x="4175448" y="4797152"/>
            <a:ext cx="4968552" cy="1531913"/>
            <a:chOff x="4175448" y="4797152"/>
            <a:chExt cx="4968552" cy="1531913"/>
          </a:xfrm>
        </p:grpSpPr>
        <p:grpSp>
          <p:nvGrpSpPr>
            <p:cNvPr id="9" name="8 Grupo"/>
            <p:cNvGrpSpPr>
              <a:grpSpLocks noChangeAspect="1"/>
            </p:cNvGrpSpPr>
            <p:nvPr/>
          </p:nvGrpSpPr>
          <p:grpSpPr>
            <a:xfrm>
              <a:off x="4175448" y="4797152"/>
              <a:ext cx="4968552" cy="1531913"/>
              <a:chOff x="6084168" y="3769295"/>
              <a:chExt cx="4968552" cy="1531913"/>
            </a:xfrm>
          </p:grpSpPr>
          <p:grpSp>
            <p:nvGrpSpPr>
              <p:cNvPr id="10" name="9 Grupo"/>
              <p:cNvGrpSpPr/>
              <p:nvPr/>
            </p:nvGrpSpPr>
            <p:grpSpPr>
              <a:xfrm>
                <a:off x="6084168" y="3769295"/>
                <a:ext cx="4968552" cy="1531913"/>
                <a:chOff x="6084168" y="3769295"/>
                <a:chExt cx="4968552" cy="1531913"/>
              </a:xfrm>
            </p:grpSpPr>
            <p:grpSp>
              <p:nvGrpSpPr>
                <p:cNvPr id="12" name="11 Grupo"/>
                <p:cNvGrpSpPr/>
                <p:nvPr/>
              </p:nvGrpSpPr>
              <p:grpSpPr>
                <a:xfrm>
                  <a:off x="6084168" y="3769295"/>
                  <a:ext cx="4968552" cy="1531913"/>
                  <a:chOff x="4139952" y="3697287"/>
                  <a:chExt cx="4968552" cy="1531913"/>
                </a:xfrm>
              </p:grpSpPr>
              <p:grpSp>
                <p:nvGrpSpPr>
                  <p:cNvPr id="14" name="13 Grupo"/>
                  <p:cNvGrpSpPr/>
                  <p:nvPr/>
                </p:nvGrpSpPr>
                <p:grpSpPr>
                  <a:xfrm>
                    <a:off x="4139952" y="3697287"/>
                    <a:ext cx="4968552" cy="1531913"/>
                    <a:chOff x="4139952" y="3697287"/>
                    <a:chExt cx="4968552" cy="1531913"/>
                  </a:xfrm>
                </p:grpSpPr>
                <p:pic>
                  <p:nvPicPr>
                    <p:cNvPr id="16" name="Imagen 5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139952" y="4010430"/>
                      <a:ext cx="4968552" cy="121877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0" name="19 CuadroTexto"/>
                    <p:cNvSpPr txBox="1"/>
                    <p:nvPr/>
                  </p:nvSpPr>
                  <p:spPr>
                    <a:xfrm>
                      <a:off x="6516216" y="3697287"/>
                      <a:ext cx="194421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s-ES" sz="1400" b="1" dirty="0" smtClean="0">
                          <a:latin typeface="Arial" pitchFamily="34" charset="0"/>
                          <a:cs typeface="Arial" pitchFamily="34" charset="0"/>
                        </a:rPr>
                        <a:t>Field </a:t>
                      </a:r>
                      <a:r>
                        <a:rPr lang="es-ES" sz="1400" b="1" dirty="0" err="1" smtClean="0">
                          <a:latin typeface="Arial" pitchFamily="34" charset="0"/>
                          <a:cs typeface="Arial" pitchFamily="34" charset="0"/>
                        </a:rPr>
                        <a:t>Plate</a:t>
                      </a:r>
                      <a:endParaRPr lang="es-ES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cxnSp>
                <p:nvCxnSpPr>
                  <p:cNvPr id="15" name="14 Conector recto de flecha"/>
                  <p:cNvCxnSpPr/>
                  <p:nvPr/>
                </p:nvCxnSpPr>
                <p:spPr bwMode="auto">
                  <a:xfrm flipV="1">
                    <a:off x="5364088" y="4010430"/>
                    <a:ext cx="360000" cy="1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triangle"/>
                    <a:tailEnd type="triangle"/>
                  </a:ln>
                  <a:effectLst/>
                </p:spPr>
              </p:cxnSp>
            </p:grpSp>
            <p:cxnSp>
              <p:nvCxnSpPr>
                <p:cNvPr id="13" name="12 Conector recto de flecha"/>
                <p:cNvCxnSpPr/>
                <p:nvPr/>
              </p:nvCxnSpPr>
              <p:spPr bwMode="auto">
                <a:xfrm flipV="1">
                  <a:off x="9196875" y="4077072"/>
                  <a:ext cx="360000" cy="1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</p:grpSp>
          <p:sp>
            <p:nvSpPr>
              <p:cNvPr id="11" name="10 CuadroTexto"/>
              <p:cNvSpPr txBox="1"/>
              <p:nvPr/>
            </p:nvSpPr>
            <p:spPr>
              <a:xfrm>
                <a:off x="6516216" y="3785872"/>
                <a:ext cx="19442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b="1" dirty="0" smtClean="0">
                    <a:latin typeface="Arial" pitchFamily="34" charset="0"/>
                    <a:cs typeface="Arial" pitchFamily="34" charset="0"/>
                  </a:rPr>
                  <a:t>Field </a:t>
                </a:r>
                <a:r>
                  <a:rPr lang="es-ES" sz="1400" b="1" dirty="0" err="1" smtClean="0">
                    <a:latin typeface="Arial" pitchFamily="34" charset="0"/>
                    <a:cs typeface="Arial" pitchFamily="34" charset="0"/>
                  </a:rPr>
                  <a:t>Plate</a:t>
                </a:r>
                <a:endParaRPr lang="es-ES" sz="1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" name="1 CuadroTexto"/>
            <p:cNvSpPr txBox="1"/>
            <p:nvPr/>
          </p:nvSpPr>
          <p:spPr>
            <a:xfrm>
              <a:off x="4355976" y="4849415"/>
              <a:ext cx="739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b="1" dirty="0" smtClean="0">
                  <a:latin typeface="Arial" pitchFamily="34" charset="0"/>
                  <a:cs typeface="Arial" pitchFamily="34" charset="0"/>
                </a:rPr>
                <a:t>N-</a:t>
              </a:r>
              <a:r>
                <a:rPr lang="es-ES" sz="1400" b="1" dirty="0" err="1" smtClean="0">
                  <a:latin typeface="Arial" pitchFamily="34" charset="0"/>
                  <a:cs typeface="Arial" pitchFamily="34" charset="0"/>
                </a:rPr>
                <a:t>Well</a:t>
              </a:r>
              <a:endParaRPr lang="es-E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" name="5 Conector recto de flecha"/>
            <p:cNvCxnSpPr/>
            <p:nvPr/>
          </p:nvCxnSpPr>
          <p:spPr bwMode="auto">
            <a:xfrm flipV="1">
              <a:off x="4744254" y="5104929"/>
              <a:ext cx="0" cy="23228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24" name="3 CuadroTexto"/>
          <p:cNvSpPr txBox="1"/>
          <p:nvPr/>
        </p:nvSpPr>
        <p:spPr>
          <a:xfrm>
            <a:off x="5148064" y="1916832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L1 </a:t>
            </a:r>
            <a:r>
              <a:rPr lang="en-US" dirty="0" smtClean="0">
                <a:latin typeface="Calibri"/>
              </a:rPr>
              <a:t>P-Stop, C-Stop Well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L2 </a:t>
            </a:r>
            <a:r>
              <a:rPr lang="en-US" dirty="0" smtClean="0">
                <a:latin typeface="Calibri"/>
              </a:rPr>
              <a:t>P-Well (P Multiplication)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L3 </a:t>
            </a:r>
            <a:r>
              <a:rPr lang="en-US" dirty="0" smtClean="0">
                <a:latin typeface="Calibri"/>
              </a:rPr>
              <a:t>JTE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L4 </a:t>
            </a:r>
            <a:r>
              <a:rPr lang="en-US" dirty="0" smtClean="0">
                <a:latin typeface="Calibri"/>
              </a:rPr>
              <a:t>N-Well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L4 + L2 </a:t>
            </a:r>
            <a:r>
              <a:rPr lang="en-US" dirty="0" smtClean="0">
                <a:latin typeface="Calibri"/>
              </a:rPr>
              <a:t>N-Well over P-Well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L4 + 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L3 </a:t>
            </a:r>
            <a:r>
              <a:rPr lang="en-US" dirty="0">
                <a:latin typeface="Calibri"/>
              </a:rPr>
              <a:t>N-Well over </a:t>
            </a:r>
            <a:r>
              <a:rPr lang="en-US" dirty="0" smtClean="0">
                <a:latin typeface="Calibri"/>
              </a:rPr>
              <a:t>JTE</a:t>
            </a:r>
          </a:p>
        </p:txBody>
      </p:sp>
      <p:cxnSp>
        <p:nvCxnSpPr>
          <p:cNvPr id="25" name="24 Conector recto de flecha"/>
          <p:cNvCxnSpPr/>
          <p:nvPr/>
        </p:nvCxnSpPr>
        <p:spPr bwMode="auto">
          <a:xfrm flipV="1">
            <a:off x="539552" y="2348880"/>
            <a:ext cx="1152128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7" name="26 Conector recto de flecha"/>
          <p:cNvCxnSpPr/>
          <p:nvPr/>
        </p:nvCxnSpPr>
        <p:spPr bwMode="auto">
          <a:xfrm>
            <a:off x="2051720" y="1789588"/>
            <a:ext cx="0" cy="156740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0" name="29 CuadroTexto"/>
          <p:cNvSpPr txBox="1"/>
          <p:nvPr/>
        </p:nvSpPr>
        <p:spPr>
          <a:xfrm>
            <a:off x="539553" y="2362461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3164AB"/>
                </a:solidFill>
              </a:rPr>
              <a:t>2.75 mm</a:t>
            </a:r>
            <a:endParaRPr lang="es-ES" sz="1400" dirty="0">
              <a:solidFill>
                <a:srgbClr val="3164AB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907704" y="2419401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3164AB"/>
                </a:solidFill>
              </a:rPr>
              <a:t>3.65 mm</a:t>
            </a:r>
            <a:endParaRPr lang="es-ES" sz="1400" dirty="0">
              <a:solidFill>
                <a:srgbClr val="3164AB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810884" y="1409365"/>
            <a:ext cx="163538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LAL Orsay</a:t>
            </a:r>
            <a:endParaRPr lang="es-E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Conclusions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51520" y="1122198"/>
            <a:ext cx="8640960" cy="497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Optimization of the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LGAD peripheral region is crucial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for the detector performance</a:t>
            </a:r>
            <a:endParaRPr lang="en-US" sz="1800" b="1" kern="0" dirty="0">
              <a:latin typeface="Palatino Linotype" panose="02040502050505030304" pitchFamily="18" charset="0"/>
            </a:endParaRP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Edge termination techniques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confine the high electric field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into the multiplication area and give voltage capability to the detector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Structures within the peripheral region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avoid high leakage currents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and degradation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Deep N-diffusion 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termination technique has proved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good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performance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P-Spray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technique has shown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poor effectiveness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New production run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at the IMB-CNM include 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pad 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and segmented (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strip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and 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pixel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) designs with an optimized peripheral region based on the P-Stop technique.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300 µm-thick prototypes with the new mask set is now in production. A 200 µm-thick run is on going.</a:t>
            </a:r>
            <a:endParaRPr lang="en-US" sz="1800" b="1" kern="0" dirty="0" smtClean="0">
              <a:latin typeface="Palatino Linotype" panose="02040502050505030304" pitchFamily="18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endParaRPr lang="en-US" sz="1800" b="1" kern="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57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 txBox="1">
            <a:spLocks noChangeArrowheads="1"/>
          </p:cNvSpPr>
          <p:nvPr/>
        </p:nvSpPr>
        <p:spPr>
          <a:xfrm>
            <a:off x="971600" y="2348681"/>
            <a:ext cx="7560443" cy="64827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3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Thank you</a:t>
            </a:r>
            <a:endParaRPr lang="en-US" sz="3000" kern="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3" name="6 Conector recto"/>
          <p:cNvCxnSpPr>
            <a:cxnSpLocks noChangeShapeType="1"/>
          </p:cNvCxnSpPr>
          <p:nvPr/>
        </p:nvCxnSpPr>
        <p:spPr bwMode="auto">
          <a:xfrm>
            <a:off x="286643" y="314096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116012" y="3429001"/>
            <a:ext cx="7127875" cy="6480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400" kern="0" dirty="0" smtClean="0">
                <a:solidFill>
                  <a:schemeClr val="tx1"/>
                </a:solidFill>
                <a:latin typeface="+mn-lt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930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 txBox="1">
            <a:spLocks noChangeArrowheads="1"/>
          </p:cNvSpPr>
          <p:nvPr/>
        </p:nvSpPr>
        <p:spPr>
          <a:xfrm>
            <a:off x="971600" y="2348681"/>
            <a:ext cx="7560443" cy="64827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3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Back up Slides</a:t>
            </a:r>
            <a:endParaRPr lang="en-US" sz="3000" kern="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3" name="6 Conector recto"/>
          <p:cNvCxnSpPr>
            <a:cxnSpLocks noChangeShapeType="1"/>
          </p:cNvCxnSpPr>
          <p:nvPr/>
        </p:nvCxnSpPr>
        <p:spPr bwMode="auto">
          <a:xfrm>
            <a:off x="286643" y="314096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116012" y="3429001"/>
            <a:ext cx="7127875" cy="6480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400" kern="0" dirty="0" smtClean="0">
                <a:solidFill>
                  <a:schemeClr val="tx1"/>
                </a:solidFill>
                <a:latin typeface="+mn-lt"/>
              </a:rPr>
              <a:t>Just in case</a:t>
            </a:r>
          </a:p>
        </p:txBody>
      </p:sp>
    </p:spTree>
    <p:extLst>
      <p:ext uri="{BB962C8B-B14F-4D97-AF65-F5344CB8AC3E}">
        <p14:creationId xmlns:p14="http://schemas.microsoft.com/office/powerpoint/2010/main" val="42551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251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Multiplication layer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6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80" y="1556792"/>
            <a:ext cx="5162108" cy="360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4840574" y="5233616"/>
            <a:ext cx="3979898" cy="1003697"/>
          </a:xfrm>
          <a:prstGeom prst="roundRect">
            <a:avLst>
              <a:gd name="adj" fmla="val 15046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Small variations in the Boron implant dose (</a:t>
            </a:r>
            <a:r>
              <a:rPr lang="en-US" sz="12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1200" b="1" kern="0" dirty="0" smtClean="0"/>
              <a:t> 2 × 10</a:t>
            </a:r>
            <a:r>
              <a:rPr lang="en-US" sz="1200" b="1" kern="0" baseline="30000" dirty="0" smtClean="0"/>
              <a:t>12</a:t>
            </a:r>
            <a:r>
              <a:rPr lang="en-US" sz="1200" b="1" kern="0" dirty="0" smtClean="0"/>
              <a:t> at/cm</a:t>
            </a:r>
            <a:r>
              <a:rPr lang="en-US" sz="1200" b="1" kern="0" baseline="30000" dirty="0" smtClean="0"/>
              <a:t>2</a:t>
            </a:r>
            <a:r>
              <a:rPr lang="en-US" sz="1200" b="1" kern="0" dirty="0" smtClean="0"/>
              <a:t>) lead to large changes in Gain and Breakdown values</a:t>
            </a:r>
            <a:endParaRPr lang="en-US" sz="1200" b="1" kern="0" baseline="-25000" dirty="0"/>
          </a:p>
        </p:txBody>
      </p:sp>
      <p:cxnSp>
        <p:nvCxnSpPr>
          <p:cNvPr id="20" name="19 Conector recto de flecha"/>
          <p:cNvCxnSpPr/>
          <p:nvPr/>
        </p:nvCxnSpPr>
        <p:spPr bwMode="auto">
          <a:xfrm flipH="1" flipV="1">
            <a:off x="3275854" y="2273970"/>
            <a:ext cx="1584178" cy="5595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286641" y="1844824"/>
            <a:ext cx="3353705" cy="83099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Higher Boron implant Dose: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Higher Gain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Lower Breakdown</a:t>
            </a:r>
            <a:endParaRPr lang="en-US" sz="1600" baseline="-25000" dirty="0">
              <a:solidFill>
                <a:srgbClr val="FF0000"/>
              </a:solidFill>
            </a:endParaRPr>
          </a:p>
        </p:txBody>
      </p:sp>
      <p:pic>
        <p:nvPicPr>
          <p:cNvPr id="30" name="29 Imagen" descr="C:\Paulus\CDE11\APDs\Presentacion\Figuras\QeffPlayer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5344" r="11998"/>
          <a:stretch/>
        </p:blipFill>
        <p:spPr bwMode="auto">
          <a:xfrm>
            <a:off x="286643" y="2996952"/>
            <a:ext cx="3133229" cy="248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21900" y="1196752"/>
            <a:ext cx="81105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P-type multiplication layer determines both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Gain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and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Breakdown</a:t>
            </a:r>
            <a:endParaRPr lang="en-US" sz="1800" b="1" i="1" kern="0" dirty="0" smtClean="0">
              <a:solidFill>
                <a:srgbClr val="C000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6503396" y="1700808"/>
            <a:ext cx="0" cy="2736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164A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20 Conector recto"/>
          <p:cNvCxnSpPr/>
          <p:nvPr/>
        </p:nvCxnSpPr>
        <p:spPr bwMode="auto">
          <a:xfrm>
            <a:off x="7308304" y="1700808"/>
            <a:ext cx="0" cy="2736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164A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5 Conector recto de flecha"/>
          <p:cNvCxnSpPr/>
          <p:nvPr/>
        </p:nvCxnSpPr>
        <p:spPr bwMode="auto">
          <a:xfrm flipH="1">
            <a:off x="1431414" y="4725144"/>
            <a:ext cx="260266" cy="7757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5496" y="5517232"/>
            <a:ext cx="4464977" cy="63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Effective charge and doping value at the junction determine the Gain</a:t>
            </a:r>
          </a:p>
        </p:txBody>
      </p:sp>
    </p:spTree>
    <p:extLst>
      <p:ext uri="{BB962C8B-B14F-4D97-AF65-F5344CB8AC3E}">
        <p14:creationId xmlns:p14="http://schemas.microsoft.com/office/powerpoint/2010/main" val="227271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Charge Collection Measurements: Electrons (</a:t>
            </a:r>
            <a:r>
              <a:rPr lang="en-US" sz="2000" b="1" i="1" kern="0" dirty="0" err="1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mips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)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1249831"/>
            <a:ext cx="4211960" cy="322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43" y="1196752"/>
            <a:ext cx="4339061" cy="331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23530" y="4581128"/>
            <a:ext cx="6759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Palatino Linotype" panose="02040502050505030304" pitchFamily="18" charset="0"/>
              </a:rPr>
              <a:t>LGAD diodes with </a:t>
            </a:r>
            <a:r>
              <a:rPr lang="en-US" sz="1800" dirty="0" smtClean="0">
                <a:solidFill>
                  <a:srgbClr val="23497B"/>
                </a:solidFill>
                <a:latin typeface="Palatino Linotype" panose="02040502050505030304" pitchFamily="18" charset="0"/>
              </a:rPr>
              <a:t>different </a:t>
            </a:r>
            <a:r>
              <a:rPr lang="en-US" sz="1800" dirty="0" smtClean="0">
                <a:latin typeface="Palatino Linotype" panose="02040502050505030304" pitchFamily="18" charset="0"/>
              </a:rPr>
              <a:t>values of the </a:t>
            </a:r>
            <a:r>
              <a:rPr lang="en-US" sz="1800" dirty="0" smtClean="0">
                <a:solidFill>
                  <a:srgbClr val="23497B"/>
                </a:solidFill>
                <a:latin typeface="Palatino Linotype" panose="02040502050505030304" pitchFamily="18" charset="0"/>
              </a:rPr>
              <a:t>doping dose </a:t>
            </a:r>
            <a:r>
              <a:rPr lang="en-US" sz="1800" dirty="0" smtClean="0">
                <a:latin typeface="Palatino Linotype" panose="02040502050505030304" pitchFamily="18" charset="0"/>
              </a:rPr>
              <a:t>of the p-type multiplication layer.</a:t>
            </a:r>
            <a:endParaRPr lang="es-ES" sz="1800" baseline="30000" dirty="0" smtClean="0">
              <a:latin typeface="Palatino Linotype" panose="02040502050505030304" pitchFamily="18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23528" y="5445224"/>
            <a:ext cx="758245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kern="0" dirty="0">
                <a:latin typeface="Palatino Linotype" panose="02040502050505030304" pitchFamily="18" charset="0"/>
                <a:ea typeface="+mj-ea"/>
                <a:cs typeface="+mj-cs"/>
              </a:rPr>
              <a:t>Wafers have </a:t>
            </a:r>
            <a:r>
              <a:rPr lang="en-US" sz="1800" b="1" kern="0" dirty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different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gains</a:t>
            </a: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:</a:t>
            </a:r>
          </a:p>
          <a:p>
            <a:pPr marL="1657350" lvl="3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Good </a:t>
            </a:r>
            <a:r>
              <a:rPr lang="en-US" sz="1800" kern="0" dirty="0">
                <a:latin typeface="Palatino Linotype" panose="02040502050505030304" pitchFamily="18" charset="0"/>
                <a:ea typeface="+mj-ea"/>
                <a:cs typeface="+mj-cs"/>
              </a:rPr>
              <a:t>uniformity of gain over the </a:t>
            </a: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wafer.</a:t>
            </a:r>
          </a:p>
          <a:p>
            <a:pPr marL="1657350" lvl="3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Very </a:t>
            </a:r>
            <a:r>
              <a:rPr lang="en-US" sz="1800" kern="0" dirty="0">
                <a:latin typeface="Palatino Linotype" panose="02040502050505030304" pitchFamily="18" charset="0"/>
                <a:ea typeface="+mj-ea"/>
                <a:cs typeface="+mj-cs"/>
              </a:rPr>
              <a:t>good stability of some diodes up to &gt;1000 V.</a:t>
            </a:r>
            <a:endParaRPr lang="en-US" sz="1800" kern="0" dirty="0" smtClean="0">
              <a:latin typeface="Palatino Linotype" panose="02040502050505030304" pitchFamily="18" charset="0"/>
              <a:ea typeface="+mj-ea"/>
              <a:cs typeface="+mj-cs"/>
              <a:sym typeface="Wingdings" panose="05000000000000000000" pitchFamily="2" charset="2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753177" y="1844824"/>
            <a:ext cx="1584176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Gain = 2÷4</a:t>
            </a:r>
            <a:endParaRPr lang="es-ES" sz="1600" baseline="300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6425627" y="1844824"/>
            <a:ext cx="1584176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Gain = 8÷20</a:t>
            </a:r>
            <a:endParaRPr lang="es-ES" sz="1600" baseline="300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4309544" y="4941168"/>
            <a:ext cx="277306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>
              <a:buBlip>
                <a:blip r:embed="rId4"/>
              </a:buBlip>
            </a:pPr>
            <a:r>
              <a:rPr lang="en-U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W7  </a:t>
            </a:r>
            <a:r>
              <a:rPr lang="es-ES" sz="1600" dirty="0" smtClean="0">
                <a:latin typeface="Palatino Linotype" panose="02040502050505030304" pitchFamily="18" charset="0"/>
              </a:rPr>
              <a:t>1.6 </a:t>
            </a:r>
            <a:r>
              <a:rPr lang="es-ES" sz="1600" dirty="0">
                <a:latin typeface="Palatino Linotype" panose="02040502050505030304" pitchFamily="18" charset="0"/>
              </a:rPr>
              <a:t>× </a:t>
            </a:r>
            <a:r>
              <a:rPr lang="es-ES" sz="1600" dirty="0" smtClean="0">
                <a:latin typeface="Palatino Linotype" panose="02040502050505030304" pitchFamily="18" charset="0"/>
              </a:rPr>
              <a:t>10</a:t>
            </a:r>
            <a:r>
              <a:rPr lang="es-ES" sz="1600" baseline="30000" dirty="0" smtClean="0">
                <a:latin typeface="Palatino Linotype" panose="02040502050505030304" pitchFamily="18" charset="0"/>
              </a:rPr>
              <a:t>13</a:t>
            </a:r>
            <a:r>
              <a:rPr lang="es-ES" sz="1600" dirty="0" smtClean="0">
                <a:latin typeface="Palatino Linotype" panose="02040502050505030304" pitchFamily="18" charset="0"/>
              </a:rPr>
              <a:t>cm</a:t>
            </a:r>
            <a:r>
              <a:rPr lang="es-ES" sz="1600" baseline="30000" dirty="0" smtClean="0">
                <a:latin typeface="Palatino Linotype" panose="02040502050505030304" pitchFamily="18" charset="0"/>
              </a:rPr>
              <a:t>-2</a:t>
            </a:r>
            <a:r>
              <a:rPr lang="es-ES" sz="1600" dirty="0" smtClean="0">
                <a:latin typeface="Palatino Linotype" panose="02040502050505030304" pitchFamily="18" charset="0"/>
              </a:rPr>
              <a:t> </a:t>
            </a:r>
          </a:p>
          <a:p>
            <a:pPr marL="285750" indent="-285750">
              <a:buBlip>
                <a:blip r:embed="rId4"/>
              </a:buBlip>
            </a:pPr>
            <a:r>
              <a:rPr lang="es-ES" sz="1600" dirty="0" smtClean="0">
                <a:latin typeface="Palatino Linotype" panose="02040502050505030304" pitchFamily="18" charset="0"/>
              </a:rPr>
              <a:t>W8 </a:t>
            </a:r>
            <a:r>
              <a:rPr lang="es-E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 2.0</a:t>
            </a:r>
            <a:r>
              <a:rPr lang="es-ES" sz="1600" dirty="0" smtClean="0">
                <a:latin typeface="Palatino Linotype" panose="02040502050505030304" pitchFamily="18" charset="0"/>
              </a:rPr>
              <a:t> × 10</a:t>
            </a:r>
            <a:r>
              <a:rPr lang="es-ES" sz="1600" baseline="30000" dirty="0" smtClean="0">
                <a:latin typeface="Palatino Linotype" panose="02040502050505030304" pitchFamily="18" charset="0"/>
              </a:rPr>
              <a:t>13</a:t>
            </a:r>
            <a:r>
              <a:rPr lang="es-ES" sz="1600" dirty="0" smtClean="0">
                <a:latin typeface="Palatino Linotype" panose="02040502050505030304" pitchFamily="18" charset="0"/>
              </a:rPr>
              <a:t> cm</a:t>
            </a:r>
            <a:r>
              <a:rPr lang="es-ES" sz="1600" baseline="30000" dirty="0" smtClean="0">
                <a:latin typeface="Palatino Linotype" panose="02040502050505030304" pitchFamily="18" charset="0"/>
              </a:rPr>
              <a:t>-2</a:t>
            </a:r>
          </a:p>
        </p:txBody>
      </p: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7489720" y="4582869"/>
            <a:ext cx="165438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1000" dirty="0" smtClean="0">
                <a:latin typeface="Palatino Linotype" panose="02040502050505030304" pitchFamily="18" charset="0"/>
                <a:cs typeface="Papyrus" charset="0"/>
              </a:rPr>
              <a:t>G. </a:t>
            </a:r>
            <a:r>
              <a:rPr lang="en-US" sz="1000" dirty="0" err="1" smtClean="0">
                <a:latin typeface="Palatino Linotype" panose="02040502050505030304" pitchFamily="18" charset="0"/>
                <a:cs typeface="Papyrus" charset="0"/>
              </a:rPr>
              <a:t>Kramberger</a:t>
            </a:r>
            <a:r>
              <a:rPr lang="en-US" sz="1000" dirty="0" smtClean="0">
                <a:latin typeface="Palatino Linotype" panose="02040502050505030304" pitchFamily="18" charset="0"/>
                <a:cs typeface="Papyrus" charset="0"/>
              </a:rPr>
              <a:t>,</a:t>
            </a:r>
          </a:p>
          <a:p>
            <a:pPr algn="r" eaLnBrk="1" hangingPunct="1">
              <a:defRPr/>
            </a:pPr>
            <a:r>
              <a:rPr lang="en-US" sz="1000" dirty="0" smtClean="0">
                <a:latin typeface="Palatino Linotype" panose="02040502050505030304" pitchFamily="18" charset="0"/>
                <a:cs typeface="Papyrus" charset="0"/>
              </a:rPr>
              <a:t>24</a:t>
            </a:r>
            <a:r>
              <a:rPr lang="en-US" sz="1000" baseline="30000" dirty="0" smtClean="0">
                <a:latin typeface="Palatino Linotype" panose="02040502050505030304" pitchFamily="18" charset="0"/>
                <a:cs typeface="Papyrus" charset="0"/>
              </a:rPr>
              <a:t>th</a:t>
            </a:r>
            <a:r>
              <a:rPr lang="en-US" sz="1000" dirty="0" smtClean="0">
                <a:latin typeface="Palatino Linotype" panose="02040502050505030304" pitchFamily="18" charset="0"/>
                <a:cs typeface="Papyrus" charset="0"/>
              </a:rPr>
              <a:t> RD50 Workshop, Bucharest</a:t>
            </a: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auto">
          <a:xfrm>
            <a:off x="1681068" y="3102096"/>
            <a:ext cx="1594788" cy="55663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Medium Boron Implant</a:t>
            </a:r>
            <a:endParaRPr lang="en-US" sz="1200" b="1" u="sng" kern="0" baseline="-25000" dirty="0"/>
          </a:p>
        </p:txBody>
      </p:sp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7164288" y="3246112"/>
            <a:ext cx="1449807" cy="55663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High Boron Implant</a:t>
            </a:r>
            <a:endParaRPr lang="en-US" sz="1200" b="1" u="sng" kern="0" baseline="-25000" dirty="0"/>
          </a:p>
        </p:txBody>
      </p:sp>
      <p:sp>
        <p:nvSpPr>
          <p:cNvPr id="32" name="AutoShape 9"/>
          <p:cNvSpPr>
            <a:spLocks noChangeArrowheads="1"/>
          </p:cNvSpPr>
          <p:nvPr/>
        </p:nvSpPr>
        <p:spPr bwMode="auto">
          <a:xfrm>
            <a:off x="3740491" y="1141999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32834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251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Edge Termination: Why is needed?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4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504" y="1027719"/>
            <a:ext cx="8832920" cy="195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200" b="1" kern="0" dirty="0" smtClean="0">
                <a:solidFill>
                  <a:srgbClr val="C00000"/>
                </a:solidFill>
                <a:ea typeface="+mj-ea"/>
                <a:cs typeface="+mj-cs"/>
              </a:rPr>
              <a:t>The N</a:t>
            </a:r>
            <a:r>
              <a:rPr lang="en-US" sz="1200" b="1" kern="0" baseline="30000" dirty="0" smtClean="0">
                <a:solidFill>
                  <a:srgbClr val="C00000"/>
                </a:solidFill>
                <a:ea typeface="+mj-ea"/>
                <a:cs typeface="+mj-cs"/>
              </a:rPr>
              <a:t>+</a:t>
            </a:r>
            <a:r>
              <a:rPr lang="en-US" sz="1200" b="1" kern="0" dirty="0" smtClean="0">
                <a:solidFill>
                  <a:srgbClr val="C00000"/>
                </a:solidFill>
                <a:ea typeface="+mj-ea"/>
                <a:cs typeface="+mj-cs"/>
              </a:rPr>
              <a:t> shallow contact and the P-multiplication layers have to be locally created with a lithography mask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200" b="1" kern="0" dirty="0" smtClean="0">
                <a:ea typeface="+mj-ea"/>
                <a:cs typeface="+mj-cs"/>
              </a:rPr>
              <a:t>The electric field at the curvature of the N</a:t>
            </a:r>
            <a:r>
              <a:rPr lang="en-US" sz="1200" b="1" kern="0" baseline="30000" dirty="0" smtClean="0">
                <a:ea typeface="+mj-ea"/>
                <a:cs typeface="+mj-cs"/>
              </a:rPr>
              <a:t>+</a:t>
            </a:r>
            <a:r>
              <a:rPr lang="en-US" sz="1200" b="1" kern="0" dirty="0" smtClean="0">
                <a:ea typeface="+mj-ea"/>
                <a:cs typeface="+mj-cs"/>
              </a:rPr>
              <a:t>/P junction is much higher than that of the plane junction (where Gain is needed)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200" b="1" kern="0" dirty="0" smtClean="0">
                <a:ea typeface="+mj-ea"/>
                <a:cs typeface="+mj-cs"/>
              </a:rPr>
              <a:t>Avalanche at the </a:t>
            </a:r>
            <a:r>
              <a:rPr lang="en-US" sz="1200" b="1" kern="0" dirty="0"/>
              <a:t>N</a:t>
            </a:r>
            <a:r>
              <a:rPr lang="en-US" sz="1200" b="1" kern="0" baseline="30000" dirty="0"/>
              <a:t>+</a:t>
            </a:r>
            <a:r>
              <a:rPr lang="en-US" sz="1200" b="1" kern="0" dirty="0"/>
              <a:t>/P </a:t>
            </a:r>
            <a:r>
              <a:rPr lang="en-US" sz="1200" b="1" kern="0" dirty="0" smtClean="0">
                <a:ea typeface="+mj-ea"/>
                <a:cs typeface="+mj-cs"/>
              </a:rPr>
              <a:t>curvature at a very low reverse voltage (premature breakdown)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>
              <a:ea typeface="+mj-ea"/>
              <a:cs typeface="+mj-cs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 smtClean="0">
              <a:ea typeface="+mj-ea"/>
              <a:cs typeface="+mj-cs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>
              <a:ea typeface="+mj-ea"/>
              <a:cs typeface="+mj-cs"/>
            </a:endParaRPr>
          </a:p>
        </p:txBody>
      </p:sp>
      <p:pic>
        <p:nvPicPr>
          <p:cNvPr id="16" name="Picture 2" descr="C:\Users\user\Desktop\Captu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1" y="2473470"/>
            <a:ext cx="5056204" cy="387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5479087" y="2859220"/>
            <a:ext cx="3357936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Shallow N</a:t>
            </a:r>
            <a:r>
              <a:rPr lang="en-US" sz="1200" b="1" kern="0" baseline="30000" dirty="0" smtClean="0"/>
              <a:t>+</a:t>
            </a:r>
            <a:r>
              <a:rPr lang="en-US" sz="1200" b="1" kern="0" dirty="0" smtClean="0"/>
              <a:t> and P-multiplication layers self aligned</a:t>
            </a:r>
            <a:endParaRPr lang="en-US" sz="1200" b="1" kern="0" baseline="-25000" dirty="0"/>
          </a:p>
        </p:txBody>
      </p:sp>
      <p:cxnSp>
        <p:nvCxnSpPr>
          <p:cNvPr id="18" name="5 Conector recto de flecha"/>
          <p:cNvCxnSpPr/>
          <p:nvPr/>
        </p:nvCxnSpPr>
        <p:spPr bwMode="auto">
          <a:xfrm flipH="1">
            <a:off x="3923928" y="3150292"/>
            <a:ext cx="153208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5508104" y="4791072"/>
            <a:ext cx="3357936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High electric field peak at the curvature</a:t>
            </a:r>
            <a:endParaRPr lang="en-US" sz="1200" b="1" kern="0" baseline="-25000" dirty="0"/>
          </a:p>
        </p:txBody>
      </p:sp>
      <p:cxnSp>
        <p:nvCxnSpPr>
          <p:cNvPr id="20" name="5 Conector recto de flecha"/>
          <p:cNvCxnSpPr>
            <a:stCxn id="19" idx="1"/>
          </p:cNvCxnSpPr>
          <p:nvPr/>
        </p:nvCxnSpPr>
        <p:spPr bwMode="auto">
          <a:xfrm flipH="1" flipV="1">
            <a:off x="2339752" y="4293096"/>
            <a:ext cx="3168352" cy="789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322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374480" y="476251"/>
            <a:ext cx="839556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Design of the Edge Termination: Critical Electric Field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66" name="Picture 2" descr="C:\Users\user\Desktop\Captu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51" y="1340768"/>
            <a:ext cx="6435501" cy="460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ector recto 2"/>
          <p:cNvCxnSpPr/>
          <p:nvPr/>
        </p:nvCxnSpPr>
        <p:spPr bwMode="auto">
          <a:xfrm flipV="1">
            <a:off x="6432985" y="2814337"/>
            <a:ext cx="0" cy="23762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ector recto 8"/>
          <p:cNvCxnSpPr/>
          <p:nvPr/>
        </p:nvCxnSpPr>
        <p:spPr bwMode="auto">
          <a:xfrm flipH="1">
            <a:off x="2240955" y="2814337"/>
            <a:ext cx="41764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ector recto 10"/>
          <p:cNvCxnSpPr/>
          <p:nvPr/>
        </p:nvCxnSpPr>
        <p:spPr bwMode="auto">
          <a:xfrm flipV="1">
            <a:off x="2500766" y="4706332"/>
            <a:ext cx="5942" cy="4936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ector recto 11"/>
          <p:cNvCxnSpPr/>
          <p:nvPr/>
        </p:nvCxnSpPr>
        <p:spPr bwMode="auto">
          <a:xfrm flipH="1">
            <a:off x="2250362" y="4686545"/>
            <a:ext cx="25365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uadroTexto 13"/>
          <p:cNvSpPr txBox="1"/>
          <p:nvPr/>
        </p:nvSpPr>
        <p:spPr>
          <a:xfrm>
            <a:off x="4185171" y="1654977"/>
            <a:ext cx="29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 smtClean="0"/>
              <a:t>P-</a:t>
            </a:r>
            <a:r>
              <a:rPr lang="es-ES" sz="1800" b="1" dirty="0" err="1" smtClean="0"/>
              <a:t>Multiplication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layer</a:t>
            </a:r>
            <a:endParaRPr lang="es-ES" sz="1800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227925" y="3817803"/>
            <a:ext cx="17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 smtClean="0"/>
              <a:t>P-</a:t>
            </a:r>
            <a:r>
              <a:rPr lang="es-ES" sz="1800" b="1" dirty="0" err="1" smtClean="0"/>
              <a:t>Substrate</a:t>
            </a:r>
            <a:endParaRPr lang="es-ES" sz="1800" b="1" dirty="0"/>
          </a:p>
        </p:txBody>
      </p:sp>
      <p:cxnSp>
        <p:nvCxnSpPr>
          <p:cNvPr id="6" name="5 Conector recto"/>
          <p:cNvCxnSpPr/>
          <p:nvPr/>
        </p:nvCxnSpPr>
        <p:spPr bwMode="auto">
          <a:xfrm flipV="1">
            <a:off x="4041155" y="1884604"/>
            <a:ext cx="0" cy="32005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5 Conector recto de flecha"/>
          <p:cNvCxnSpPr/>
          <p:nvPr/>
        </p:nvCxnSpPr>
        <p:spPr bwMode="auto">
          <a:xfrm>
            <a:off x="5663795" y="2024309"/>
            <a:ext cx="753624" cy="7900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5 Conector recto de flecha"/>
          <p:cNvCxnSpPr/>
          <p:nvPr/>
        </p:nvCxnSpPr>
        <p:spPr bwMode="auto">
          <a:xfrm flipH="1">
            <a:off x="2500766" y="4187135"/>
            <a:ext cx="388261" cy="4994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19 Flecha derecha"/>
          <p:cNvSpPr/>
          <p:nvPr/>
        </p:nvSpPr>
        <p:spPr bwMode="auto">
          <a:xfrm rot="10800000">
            <a:off x="3089906" y="2419323"/>
            <a:ext cx="861981" cy="212407"/>
          </a:xfrm>
          <a:prstGeom prst="righ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429082" y="1871756"/>
            <a:ext cx="1458888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Extrapolated values</a:t>
            </a:r>
            <a:endParaRPr lang="en-US" sz="1200" b="1" kern="0" baseline="-25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507175" y="6053372"/>
            <a:ext cx="6449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/>
              <a:t>B. </a:t>
            </a:r>
            <a:r>
              <a:rPr lang="es-ES" sz="1200" b="1" dirty="0" err="1" smtClean="0"/>
              <a:t>Jayant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Baliga</a:t>
            </a:r>
            <a:r>
              <a:rPr lang="es-ES" sz="1200" b="1" dirty="0"/>
              <a:t> </a:t>
            </a:r>
            <a:r>
              <a:rPr lang="es-ES" sz="1200" b="1" dirty="0" smtClean="0"/>
              <a:t>(2008): </a:t>
            </a:r>
            <a:r>
              <a:rPr lang="es-ES" sz="1200" b="1" i="1" dirty="0" smtClean="0"/>
              <a:t>Fundamentals of </a:t>
            </a:r>
            <a:r>
              <a:rPr lang="es-ES" sz="1200" b="1" i="1" dirty="0" err="1" smtClean="0"/>
              <a:t>Power</a:t>
            </a:r>
            <a:r>
              <a:rPr lang="es-ES" sz="1200" b="1" i="1" dirty="0" smtClean="0"/>
              <a:t> Semiconductor </a:t>
            </a:r>
            <a:r>
              <a:rPr lang="es-ES" sz="1200" b="1" i="1" dirty="0" err="1" smtClean="0"/>
              <a:t>Devices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30123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30001" y="476672"/>
            <a:ext cx="919119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Floating Guard Ring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4 Conector recto"/>
          <p:cNvCxnSpPr>
            <a:cxnSpLocks noChangeShapeType="1"/>
          </p:cNvCxnSpPr>
          <p:nvPr/>
        </p:nvCxnSpPr>
        <p:spPr bwMode="auto">
          <a:xfrm>
            <a:off x="286643" y="981149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42" name="Picture 2" descr="C:\Users\user\Desktop\Captu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8" y="2670026"/>
            <a:ext cx="4556764" cy="37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8668" y="1027718"/>
            <a:ext cx="8833812" cy="153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ea typeface="+mj-ea"/>
                <a:cs typeface="+mj-cs"/>
              </a:rPr>
              <a:t>The N+ shallow diffusion is used to implement a </a:t>
            </a:r>
            <a:r>
              <a:rPr lang="en-US" sz="1400" b="1" kern="0" dirty="0" smtClean="0">
                <a:solidFill>
                  <a:srgbClr val="FF0000"/>
                </a:solidFill>
                <a:ea typeface="+mj-ea"/>
                <a:cs typeface="+mj-cs"/>
              </a:rPr>
              <a:t>floating guard ring</a:t>
            </a:r>
            <a:r>
              <a:rPr lang="en-US" sz="1400" b="1" kern="0" dirty="0" smtClean="0">
                <a:ea typeface="+mj-ea"/>
                <a:cs typeface="+mj-cs"/>
              </a:rPr>
              <a:t>.</a:t>
            </a:r>
            <a:endParaRPr lang="en-US" sz="1400" b="1" kern="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lateral electric field distribution is smoothed leading to two peaks (main junction and floating guard ring)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electric field peak and the risk of avalanche breakdown at the curvature of the main junction is reduced. </a:t>
            </a:r>
            <a:r>
              <a:rPr lang="en-US" sz="14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Optimization of the guard ring location is needed.</a:t>
            </a:r>
            <a:endParaRPr lang="en-US" sz="1400" b="1" kern="0" dirty="0" smtClean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10243" name="Picture 3" descr="C:\Users\user\Desktop\Captur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/>
          <a:stretch/>
        </p:blipFill>
        <p:spPr bwMode="auto">
          <a:xfrm>
            <a:off x="4631466" y="3140968"/>
            <a:ext cx="444846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4744592" y="2630832"/>
            <a:ext cx="3787848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The lower </a:t>
            </a: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ring junction can lead the termination to breakdown</a:t>
            </a:r>
            <a:endParaRPr lang="en-US" sz="1200" b="1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1679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672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N</a:t>
            </a:r>
            <a:r>
              <a:rPr lang="en-US" sz="2000" b="1" baseline="300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+</a:t>
            </a:r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 Extension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4 Conector recto"/>
          <p:cNvCxnSpPr>
            <a:cxnSpLocks noChangeShapeType="1"/>
          </p:cNvCxnSpPr>
          <p:nvPr/>
        </p:nvCxnSpPr>
        <p:spPr bwMode="auto">
          <a:xfrm>
            <a:off x="286643" y="981149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1027719"/>
            <a:ext cx="8974560" cy="146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ea typeface="+mj-ea"/>
                <a:cs typeface="+mj-cs"/>
              </a:rPr>
              <a:t>The N</a:t>
            </a:r>
            <a:r>
              <a:rPr lang="en-US" sz="1400" b="1" kern="0" baseline="30000" dirty="0" smtClean="0">
                <a:ea typeface="+mj-ea"/>
                <a:cs typeface="+mj-cs"/>
              </a:rPr>
              <a:t>+</a:t>
            </a:r>
            <a:r>
              <a:rPr lang="en-US" sz="1400" b="1" kern="0" dirty="0" smtClean="0">
                <a:ea typeface="+mj-ea"/>
                <a:cs typeface="+mj-cs"/>
              </a:rPr>
              <a:t> is used to extend the N+ beyond the edge of the multiplication layer</a:t>
            </a:r>
            <a:endParaRPr lang="en-US" sz="1400" b="1" kern="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Phosphorous diffuses more in the very lowly doped substrate (higher curvature radius and voltage capability).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electric field rapidly increases at the plain junction (</a:t>
            </a:r>
            <a:r>
              <a:rPr lang="en-US" sz="14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multiplication</a:t>
            </a:r>
            <a:r>
              <a:rPr lang="en-US" sz="1400" b="1" kern="0" dirty="0" smtClean="0">
                <a:latin typeface="Palatino Linotype" panose="02040502050505030304" pitchFamily="18" charset="0"/>
              </a:rPr>
              <a:t>).</a:t>
            </a:r>
            <a:endParaRPr lang="en-US" sz="1400" b="1" kern="0" dirty="0">
              <a:solidFill>
                <a:srgbClr val="FF00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pic>
        <p:nvPicPr>
          <p:cNvPr id="7" name="Imagen 6" descr="Captura de pantalla 2014-09-14 a les 12.51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4410069" cy="3531478"/>
          </a:xfrm>
          <a:prstGeom prst="rect">
            <a:avLst/>
          </a:prstGeom>
        </p:spPr>
      </p:pic>
      <p:pic>
        <p:nvPicPr>
          <p:cNvPr id="8" name="Imagen 7" descr="Captura de pantalla 2014-09-14 a les 12.52.3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/>
          <a:stretch/>
        </p:blipFill>
        <p:spPr>
          <a:xfrm>
            <a:off x="4716016" y="3356992"/>
            <a:ext cx="4106463" cy="2871899"/>
          </a:xfrm>
          <a:prstGeom prst="rect">
            <a:avLst/>
          </a:prstGeom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427984" y="2685795"/>
            <a:ext cx="4166633" cy="599189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The lower </a:t>
            </a: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overlap junction can lead the termination to breakdown</a:t>
            </a:r>
            <a:endParaRPr lang="en-US" sz="1200" b="1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437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blo\Google Drive\Florencia 2014\Papel Terminación\Figure1_LGAD Sche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6587338" cy="270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683568" y="476251"/>
            <a:ext cx="7992887" cy="504000"/>
          </a:xfrm>
        </p:spPr>
        <p:txBody>
          <a:bodyPr/>
          <a:lstStyle/>
          <a:p>
            <a:pPr algn="ctr"/>
            <a:r>
              <a:rPr lang="en-US" altLang="ja-JP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Critical aspects of the LGAD design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54148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251520" y="4221088"/>
            <a:ext cx="5112568" cy="211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Core Region  </a:t>
            </a: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Palatino Linotype" panose="02040502050505030304" pitchFamily="18" charset="0"/>
                <a:sym typeface="Wingdings" panose="05000000000000000000" pitchFamily="2" charset="2"/>
              </a:rPr>
              <a:t>U</a:t>
            </a:r>
            <a:r>
              <a:rPr lang="en-US" sz="1600" dirty="0" smtClean="0">
                <a:latin typeface="Palatino Linotype" panose="02040502050505030304" pitchFamily="18" charset="0"/>
              </a:rPr>
              <a:t>niform </a:t>
            </a:r>
            <a:r>
              <a:rPr lang="en-US" sz="1600" dirty="0">
                <a:latin typeface="Palatino Linotype" panose="02040502050505030304" pitchFamily="18" charset="0"/>
              </a:rPr>
              <a:t>electric </a:t>
            </a:r>
            <a:r>
              <a:rPr lang="en-US" sz="1600" dirty="0" smtClean="0">
                <a:latin typeface="Palatino Linotype" panose="02040502050505030304" pitchFamily="18" charset="0"/>
              </a:rPr>
              <a:t>field, high enough to activate mechanism of impact ionization (multiplication)</a:t>
            </a:r>
          </a:p>
          <a:p>
            <a:pPr marL="285750" indent="-28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600" b="1" dirty="0" smtClean="0">
                <a:latin typeface="Palatino Linotype" panose="02040502050505030304" pitchFamily="18" charset="0"/>
              </a:rPr>
              <a:t>Termination </a:t>
            </a:r>
            <a:r>
              <a:rPr lang="en-U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 High electric field confined in the core region</a:t>
            </a:r>
          </a:p>
          <a:p>
            <a:pPr marL="285750" indent="-28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600" b="1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Periphery</a:t>
            </a:r>
            <a:r>
              <a:rPr lang="en-U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      (Dead region) Charges should not be collected. Reduction of the leakage currents</a:t>
            </a:r>
            <a:endParaRPr lang="en-US" sz="1600" dirty="0" smtClean="0">
              <a:latin typeface="Palatino Linotype" panose="02040502050505030304" pitchFamily="18" charset="0"/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auto">
          <a:xfrm>
            <a:off x="6627083" y="2551827"/>
            <a:ext cx="1703718" cy="301109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smtClean="0"/>
              <a:t>Electric Field @ 400 V</a:t>
            </a:r>
            <a:endParaRPr lang="en-US" sz="800" b="1" kern="0" baseline="-25000" dirty="0"/>
          </a:p>
        </p:txBody>
      </p:sp>
      <p:grpSp>
        <p:nvGrpSpPr>
          <p:cNvPr id="39" name="Grupo 21"/>
          <p:cNvGrpSpPr>
            <a:grpSpLocks noChangeAspect="1"/>
          </p:cNvGrpSpPr>
          <p:nvPr/>
        </p:nvGrpSpPr>
        <p:grpSpPr>
          <a:xfrm>
            <a:off x="5961738" y="2797116"/>
            <a:ext cx="3074758" cy="2144052"/>
            <a:chOff x="4237721" y="1484784"/>
            <a:chExt cx="4337163" cy="3024336"/>
          </a:xfrm>
        </p:grpSpPr>
        <p:grpSp>
          <p:nvGrpSpPr>
            <p:cNvPr id="40" name="37 Grupo"/>
            <p:cNvGrpSpPr/>
            <p:nvPr/>
          </p:nvGrpSpPr>
          <p:grpSpPr>
            <a:xfrm>
              <a:off x="4237721" y="1484784"/>
              <a:ext cx="4337163" cy="3024336"/>
              <a:chOff x="185071" y="1196752"/>
              <a:chExt cx="4337163" cy="3024336"/>
            </a:xfrm>
          </p:grpSpPr>
          <p:pic>
            <p:nvPicPr>
              <p:cNvPr id="42" name="Picture 3" descr="C:\Paulus\ISPS12 Praga\Overlap100_Junction_EField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071" y="1196752"/>
                <a:ext cx="4337163" cy="3024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1 CuadroTexto"/>
              <p:cNvSpPr txBox="1"/>
              <p:nvPr/>
            </p:nvSpPr>
            <p:spPr>
              <a:xfrm>
                <a:off x="2014078" y="1512243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N</a:t>
                </a:r>
                <a:r>
                  <a:rPr lang="es-ES" sz="1400" b="1" baseline="30000" dirty="0" smtClean="0">
                    <a:solidFill>
                      <a:srgbClr val="FFFF00"/>
                    </a:solidFill>
                  </a:rPr>
                  <a:t>+</a:t>
                </a:r>
              </a:p>
            </p:txBody>
          </p:sp>
          <p:sp>
            <p:nvSpPr>
              <p:cNvPr id="44" name="41 CuadroTexto"/>
              <p:cNvSpPr txBox="1"/>
              <p:nvPr/>
            </p:nvSpPr>
            <p:spPr>
              <a:xfrm>
                <a:off x="2234651" y="2401143"/>
                <a:ext cx="3161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P</a:t>
                </a:r>
              </a:p>
            </p:txBody>
          </p:sp>
          <p:sp>
            <p:nvSpPr>
              <p:cNvPr id="45" name="43 CuadroTexto"/>
              <p:cNvSpPr txBox="1"/>
              <p:nvPr/>
            </p:nvSpPr>
            <p:spPr>
              <a:xfrm>
                <a:off x="1043608" y="3068960"/>
                <a:ext cx="322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π</a:t>
                </a:r>
                <a:endParaRPr lang="es-ES" sz="14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1" name="38 Elipse"/>
            <p:cNvSpPr/>
            <p:nvPr/>
          </p:nvSpPr>
          <p:spPr bwMode="auto">
            <a:xfrm>
              <a:off x="5075299" y="2169507"/>
              <a:ext cx="2808312" cy="408091"/>
            </a:xfrm>
            <a:prstGeom prst="ellipse">
              <a:avLst/>
            </a:prstGeom>
            <a:noFill/>
            <a:ln w="1905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effectLst/>
                <a:latin typeface="Verdana" pitchFamily="34" charset="0"/>
              </a:endParaRPr>
            </a:p>
          </p:txBody>
        </p:sp>
      </p:grpSp>
      <p:cxnSp>
        <p:nvCxnSpPr>
          <p:cNvPr id="46" name="5 Conector recto de flecha"/>
          <p:cNvCxnSpPr/>
          <p:nvPr/>
        </p:nvCxnSpPr>
        <p:spPr bwMode="auto">
          <a:xfrm flipV="1">
            <a:off x="5364088" y="4401125"/>
            <a:ext cx="864096" cy="118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48 CuadroTexto"/>
              <p:cNvSpPr txBox="1"/>
              <p:nvPr/>
            </p:nvSpPr>
            <p:spPr>
              <a:xfrm>
                <a:off x="5788486" y="5517232"/>
                <a:ext cx="28879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/>
                            </a:rPr>
                            <m:t>𝑩𝑫</m:t>
                          </m:r>
                        </m:sub>
                      </m:sSub>
                      <m:sSub>
                        <m:sSubPr>
                          <m:ctrlPr>
                            <a:rPr lang="es-ES" sz="1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s-ES" sz="1600" b="1" i="0" smtClean="0">
                              <a:latin typeface="Cambria Math"/>
                            </a:rPr>
                            <m:t>𝐓𝐞𝐫𝐦𝐢𝐧𝐚𝐭𝐢𝐨𝐧</m:t>
                          </m:r>
                        </m:sub>
                      </m:sSub>
                      <m:r>
                        <a:rPr lang="es-ES" sz="1600" b="1" i="1" smtClean="0">
                          <a:latin typeface="Cambria Math"/>
                        </a:rPr>
                        <m:t>≫</m:t>
                      </m:r>
                      <m:sSub>
                        <m:sSubPr>
                          <m:ctrlPr>
                            <a:rPr lang="es-ES" sz="16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600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s-ES" sz="1600" b="1" i="1">
                              <a:latin typeface="Cambria Math"/>
                            </a:rPr>
                            <m:t>𝑩𝑫</m:t>
                          </m:r>
                        </m:sub>
                      </m:sSub>
                      <m:sSub>
                        <m:sSubPr>
                          <m:ctrlPr>
                            <a:rPr lang="es-ES" sz="16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600" b="1" i="1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/>
                            </a:rPr>
                            <m:t>𝑪𝒆𝒏𝒕𝒓𝒂𝒍</m:t>
                          </m:r>
                        </m:sub>
                      </m:sSub>
                    </m:oMath>
                  </m:oMathPara>
                </a14:m>
                <a:endParaRPr lang="es-ES" sz="16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47" name="4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8486" y="5517232"/>
                <a:ext cx="2887970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5 Conector recto de flecha"/>
          <p:cNvCxnSpPr/>
          <p:nvPr/>
        </p:nvCxnSpPr>
        <p:spPr bwMode="auto">
          <a:xfrm>
            <a:off x="4741302" y="5512241"/>
            <a:ext cx="1001044" cy="1575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704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ablo\Dropbox\Personal\Presentación Nuevo México\Estructura Sin PSpra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0" y="2987768"/>
            <a:ext cx="8783117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32" name="29 Conector recto de flecha"/>
          <p:cNvCxnSpPr>
            <a:cxnSpLocks noChangeShapeType="1"/>
          </p:cNvCxnSpPr>
          <p:nvPr/>
        </p:nvCxnSpPr>
        <p:spPr bwMode="auto">
          <a:xfrm flipV="1">
            <a:off x="4823109" y="2747399"/>
            <a:ext cx="421308" cy="6853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3" name="34 CuadroTexto"/>
          <p:cNvSpPr txBox="1">
            <a:spLocks noChangeArrowheads="1"/>
          </p:cNvSpPr>
          <p:nvPr/>
        </p:nvSpPr>
        <p:spPr bwMode="auto">
          <a:xfrm>
            <a:off x="4682253" y="2475858"/>
            <a:ext cx="14253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N</a:t>
            </a:r>
            <a:r>
              <a:rPr lang="en-US" sz="1400" b="1" baseline="30000" dirty="0" smtClean="0"/>
              <a:t>+ </a:t>
            </a:r>
            <a:r>
              <a:rPr lang="en-US" sz="1400" b="1" dirty="0" smtClean="0"/>
              <a:t>electrode</a:t>
            </a:r>
            <a:endParaRPr lang="en-US" sz="1400" b="1" dirty="0"/>
          </a:p>
        </p:txBody>
      </p:sp>
      <p:cxnSp>
        <p:nvCxnSpPr>
          <p:cNvPr id="25" name="6 Conector recto"/>
          <p:cNvCxnSpPr>
            <a:cxnSpLocks noChangeShapeType="1"/>
          </p:cNvCxnSpPr>
          <p:nvPr/>
        </p:nvCxnSpPr>
        <p:spPr bwMode="auto">
          <a:xfrm>
            <a:off x="254148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23 Conector recto de flecha"/>
          <p:cNvCxnSpPr>
            <a:cxnSpLocks noChangeShapeType="1"/>
          </p:cNvCxnSpPr>
          <p:nvPr/>
        </p:nvCxnSpPr>
        <p:spPr bwMode="auto">
          <a:xfrm>
            <a:off x="7466392" y="3604905"/>
            <a:ext cx="181323" cy="99451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24 CuadroTexto"/>
          <p:cNvSpPr txBox="1">
            <a:spLocks noChangeArrowheads="1"/>
          </p:cNvSpPr>
          <p:nvPr/>
        </p:nvSpPr>
        <p:spPr bwMode="auto">
          <a:xfrm>
            <a:off x="6732240" y="4599420"/>
            <a:ext cx="19062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N Diffusion (JTE)</a:t>
            </a:r>
            <a:endParaRPr lang="en-US" sz="1400" b="1" dirty="0"/>
          </a:p>
        </p:txBody>
      </p:sp>
      <p:cxnSp>
        <p:nvCxnSpPr>
          <p:cNvPr id="18" name="23 Conector recto de flecha"/>
          <p:cNvCxnSpPr>
            <a:cxnSpLocks noChangeShapeType="1"/>
          </p:cNvCxnSpPr>
          <p:nvPr/>
        </p:nvCxnSpPr>
        <p:spPr bwMode="auto">
          <a:xfrm>
            <a:off x="4323504" y="3604905"/>
            <a:ext cx="225567" cy="707286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Junction Termination Extension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79512" y="1124744"/>
            <a:ext cx="8892480" cy="113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Lowly doped </a:t>
            </a:r>
            <a:r>
              <a:rPr lang="en-US" sz="1400" b="1" kern="0" dirty="0" smtClean="0">
                <a:solidFill>
                  <a:srgbClr val="C00000"/>
                </a:solidFill>
              </a:rPr>
              <a:t>N-type Deep diffusion (JTE)</a:t>
            </a:r>
            <a:r>
              <a:rPr lang="en-US" sz="1400" b="1" kern="0" dirty="0" smtClean="0"/>
              <a:t> around the curvature of the main junction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Additional (specific) photolithographic step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addition of a Field Plate moderates the electric field at the JTE curvature</a:t>
            </a:r>
          </a:p>
        </p:txBody>
      </p:sp>
      <p:cxnSp>
        <p:nvCxnSpPr>
          <p:cNvPr id="20" name="29 Conector recto de flecha"/>
          <p:cNvCxnSpPr>
            <a:cxnSpLocks noChangeShapeType="1"/>
          </p:cNvCxnSpPr>
          <p:nvPr/>
        </p:nvCxnSpPr>
        <p:spPr bwMode="auto">
          <a:xfrm flipV="1">
            <a:off x="1544504" y="2692429"/>
            <a:ext cx="421308" cy="6853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34 CuadroTexto"/>
          <p:cNvSpPr txBox="1">
            <a:spLocks noChangeArrowheads="1"/>
          </p:cNvSpPr>
          <p:nvPr/>
        </p:nvSpPr>
        <p:spPr bwMode="auto">
          <a:xfrm>
            <a:off x="1187624" y="2420888"/>
            <a:ext cx="12410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Field Plate</a:t>
            </a:r>
            <a:endParaRPr lang="en-US" sz="1400" b="1" dirty="0"/>
          </a:p>
        </p:txBody>
      </p:sp>
      <p:cxnSp>
        <p:nvCxnSpPr>
          <p:cNvPr id="23" name="36 Conector recto de flecha"/>
          <p:cNvCxnSpPr>
            <a:cxnSpLocks noChangeShapeType="1"/>
          </p:cNvCxnSpPr>
          <p:nvPr/>
        </p:nvCxnSpPr>
        <p:spPr bwMode="auto">
          <a:xfrm flipV="1">
            <a:off x="5206999" y="5433469"/>
            <a:ext cx="367331" cy="3368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24 CuadroTexto"/>
          <p:cNvSpPr txBox="1">
            <a:spLocks noChangeArrowheads="1"/>
          </p:cNvSpPr>
          <p:nvPr/>
        </p:nvSpPr>
        <p:spPr bwMode="auto">
          <a:xfrm>
            <a:off x="3218651" y="4365104"/>
            <a:ext cx="2650802" cy="27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P type multiplication layer</a:t>
            </a:r>
            <a:endParaRPr lang="en-US" sz="1400" b="1" dirty="0"/>
          </a:p>
        </p:txBody>
      </p:sp>
      <p:sp>
        <p:nvSpPr>
          <p:cNvPr id="31" name="4 CuadroTexto"/>
          <p:cNvSpPr txBox="1">
            <a:spLocks noChangeArrowheads="1"/>
          </p:cNvSpPr>
          <p:nvPr/>
        </p:nvSpPr>
        <p:spPr bwMode="auto">
          <a:xfrm>
            <a:off x="2195736" y="5028548"/>
            <a:ext cx="2045829" cy="44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sz="1400" b="1" dirty="0" smtClean="0"/>
              <a:t>P </a:t>
            </a:r>
            <a:r>
              <a:rPr lang="en-US" sz="1400" b="1" dirty="0" smtClean="0"/>
              <a:t>type (</a:t>
            </a:r>
            <a:r>
              <a:rPr lang="el-GR" sz="1400" b="1" dirty="0" smtClean="0">
                <a:latin typeface="+mj-lt"/>
              </a:rPr>
              <a:t>π</a:t>
            </a:r>
            <a:r>
              <a:rPr lang="es-ES" sz="1400" b="1" dirty="0" smtClean="0">
                <a:latin typeface="+mn-lt"/>
              </a:rPr>
              <a:t>) </a:t>
            </a:r>
            <a:r>
              <a:rPr lang="en-US" sz="1400" b="1" dirty="0" smtClean="0">
                <a:latin typeface="+mn-lt"/>
              </a:rPr>
              <a:t>substrate</a:t>
            </a:r>
          </a:p>
          <a:p>
            <a:pPr algn="ctr" eaLnBrk="1" hangingPunct="1"/>
            <a:r>
              <a:rPr lang="en-US" sz="1200" b="1" dirty="0" smtClean="0">
                <a:latin typeface="+mn-lt"/>
              </a:rPr>
              <a:t>Resistivity</a:t>
            </a:r>
            <a:r>
              <a:rPr lang="es-ES" sz="1200" b="1" dirty="0" smtClean="0">
                <a:latin typeface="+mn-lt"/>
              </a:rPr>
              <a:t> ~ 10 K</a:t>
            </a:r>
            <a:r>
              <a:rPr lang="el-GR" sz="1200" b="1" dirty="0" smtClean="0">
                <a:latin typeface="+mn-lt"/>
              </a:rPr>
              <a:t>Ω</a:t>
            </a:r>
            <a:r>
              <a:rPr lang="es-ES" sz="1200" b="1" dirty="0" smtClean="0">
                <a:latin typeface="+mn-lt"/>
              </a:rPr>
              <a:t>·cm</a:t>
            </a:r>
            <a:endParaRPr lang="en-US" sz="1200" b="1" dirty="0">
              <a:latin typeface="+mn-lt"/>
            </a:endParaRPr>
          </a:p>
        </p:txBody>
      </p:sp>
      <p:sp>
        <p:nvSpPr>
          <p:cNvPr id="32" name="35 CuadroTexto"/>
          <p:cNvSpPr txBox="1">
            <a:spLocks noChangeArrowheads="1"/>
          </p:cNvSpPr>
          <p:nvPr/>
        </p:nvSpPr>
        <p:spPr bwMode="auto">
          <a:xfrm>
            <a:off x="4988118" y="5111384"/>
            <a:ext cx="1312074" cy="27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P</a:t>
            </a:r>
            <a:r>
              <a:rPr lang="en-US" sz="1400" b="1" baseline="30000" dirty="0" smtClean="0"/>
              <a:t>+ </a:t>
            </a:r>
            <a:r>
              <a:rPr lang="en-US" sz="1400" b="1" dirty="0" smtClean="0"/>
              <a:t>electrode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792285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186" y="2962047"/>
            <a:ext cx="4692318" cy="3275265"/>
          </a:xfrm>
          <a:prstGeom prst="rect">
            <a:avLst/>
          </a:prstGeom>
        </p:spPr>
      </p:pic>
      <p:cxnSp>
        <p:nvCxnSpPr>
          <p:cNvPr id="27" name="5 Conector recto de flecha"/>
          <p:cNvCxnSpPr/>
          <p:nvPr/>
        </p:nvCxnSpPr>
        <p:spPr bwMode="auto">
          <a:xfrm flipH="1">
            <a:off x="4211960" y="4149718"/>
            <a:ext cx="2376265" cy="10794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323528" y="5301208"/>
            <a:ext cx="4265549" cy="69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Capacitance humps are related with the </a:t>
            </a:r>
            <a:r>
              <a:rPr lang="en-US" sz="1800" b="1" i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depletion of the periphery</a:t>
            </a:r>
            <a:endParaRPr lang="en-US" sz="14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auto">
          <a:xfrm>
            <a:off x="7618945" y="2891783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  <p:sp>
        <p:nvSpPr>
          <p:cNvPr id="31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Implementation: Problems at the peripheral region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32" name="Grupo 31"/>
          <p:cNvGrpSpPr/>
          <p:nvPr/>
        </p:nvGrpSpPr>
        <p:grpSpPr>
          <a:xfrm>
            <a:off x="129689" y="1427033"/>
            <a:ext cx="4653226" cy="3172646"/>
            <a:chOff x="179512" y="2564904"/>
            <a:chExt cx="4653226" cy="3172646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5" t="5800" r="2569" b="5051"/>
            <a:stretch/>
          </p:blipFill>
          <p:spPr bwMode="auto">
            <a:xfrm>
              <a:off x="179512" y="2564904"/>
              <a:ext cx="4653226" cy="3172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AutoShape 9"/>
            <p:cNvSpPr>
              <a:spLocks noChangeArrowheads="1"/>
            </p:cNvSpPr>
            <p:nvPr/>
          </p:nvSpPr>
          <p:spPr bwMode="auto">
            <a:xfrm>
              <a:off x="1626159" y="4265382"/>
              <a:ext cx="2009737" cy="315746"/>
            </a:xfrm>
            <a:prstGeom prst="roundRect">
              <a:avLst>
                <a:gd name="adj" fmla="val 15046"/>
              </a:avLst>
            </a:prstGeom>
            <a:solidFill>
              <a:srgbClr val="FF8000"/>
            </a:solidFill>
            <a:ln w="9525">
              <a:noFill/>
              <a:round/>
              <a:headEnd/>
              <a:tailEnd/>
            </a:ln>
            <a:effectLst>
              <a:outerShdw dist="89803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dirty="0" smtClean="0"/>
                <a:t>Moderate</a:t>
              </a:r>
              <a:r>
                <a:rPr lang="es-ES" sz="1200" b="1" kern="0" dirty="0" smtClean="0"/>
                <a:t> </a:t>
              </a:r>
              <a:r>
                <a:rPr lang="en-US" sz="1200" b="1" kern="0" dirty="0" smtClean="0"/>
                <a:t>reduction</a:t>
              </a:r>
              <a:endParaRPr lang="en-US" sz="1200" b="1" u="sng" kern="0" baseline="-25000" dirty="0"/>
            </a:p>
          </p:txBody>
        </p:sp>
        <p:cxnSp>
          <p:nvCxnSpPr>
            <p:cNvPr id="35" name="5 Conector recto de flecha"/>
            <p:cNvCxnSpPr/>
            <p:nvPr/>
          </p:nvCxnSpPr>
          <p:spPr bwMode="auto">
            <a:xfrm>
              <a:off x="2026695" y="2996952"/>
              <a:ext cx="457073" cy="118050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6" name="AutoShape 9"/>
          <p:cNvSpPr>
            <a:spLocks noChangeArrowheads="1"/>
          </p:cNvSpPr>
          <p:nvPr/>
        </p:nvSpPr>
        <p:spPr bwMode="auto">
          <a:xfrm>
            <a:off x="190566" y="1174354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7062</a:t>
            </a:r>
            <a:endParaRPr lang="en-US" sz="1200" b="1" u="sng" kern="0" baseline="-25000" dirty="0"/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5074945" y="1433774"/>
            <a:ext cx="3525247" cy="7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Leakage current is </a:t>
            </a:r>
            <a:r>
              <a:rPr lang="en-US" sz="1800" b="1" i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mostly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generated at the periphery</a:t>
            </a:r>
            <a:endParaRPr lang="en-US" sz="14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142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829055" cy="292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251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Core region: Optimization of the Multiplication layer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6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66175"/>
            <a:ext cx="4692826" cy="327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29 Imagen" descr="C:\Paulus\CDE11\APDs\Presentacion\Figuras\QeffPlayer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5344" r="11998"/>
          <a:stretch/>
        </p:blipFill>
        <p:spPr bwMode="auto">
          <a:xfrm>
            <a:off x="1311104" y="1556792"/>
            <a:ext cx="2972864" cy="23018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981078" y="5282973"/>
            <a:ext cx="1190215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r>
              <a:rPr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Gain = 2÷4</a:t>
            </a:r>
            <a:endParaRPr lang="es-ES" sz="1600" baseline="300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6" name="AutoShape 9"/>
          <p:cNvSpPr>
            <a:spLocks noChangeArrowheads="1"/>
          </p:cNvSpPr>
          <p:nvPr/>
        </p:nvSpPr>
        <p:spPr bwMode="auto">
          <a:xfrm>
            <a:off x="1887632" y="4893164"/>
            <a:ext cx="1377108" cy="256392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4572000" y="5086995"/>
            <a:ext cx="4225263" cy="64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kern="0" dirty="0">
                <a:latin typeface="Palatino Linotype" panose="02040502050505030304" pitchFamily="18" charset="0"/>
                <a:ea typeface="+mj-ea"/>
                <a:cs typeface="+mj-cs"/>
              </a:rPr>
              <a:t>Wafers have </a:t>
            </a:r>
            <a:r>
              <a:rPr lang="en-US" sz="1800" b="1" kern="0" dirty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different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gains</a:t>
            </a: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Good </a:t>
            </a:r>
            <a:r>
              <a:rPr lang="en-US" sz="1800" kern="0" dirty="0">
                <a:latin typeface="Palatino Linotype" panose="02040502050505030304" pitchFamily="18" charset="0"/>
                <a:ea typeface="+mj-ea"/>
                <a:cs typeface="+mj-cs"/>
              </a:rPr>
              <a:t>uniformity of gain over the </a:t>
            </a:r>
            <a:r>
              <a:rPr lang="en-US" sz="1800" kern="0" dirty="0" smtClean="0">
                <a:latin typeface="Palatino Linotype" panose="02040502050505030304" pitchFamily="18" charset="0"/>
                <a:ea typeface="+mj-ea"/>
                <a:cs typeface="+mj-cs"/>
              </a:rPr>
              <a:t>wafer.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95536" y="1124744"/>
            <a:ext cx="5940660" cy="39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Doping profile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of the P and N</a:t>
            </a:r>
            <a:r>
              <a:rPr lang="en-US" sz="1800" b="1" kern="0" baseline="30000" dirty="0" smtClean="0">
                <a:latin typeface="Palatino Linotype" panose="02040502050505030304" pitchFamily="18" charset="0"/>
                <a:ea typeface="+mj-ea"/>
                <a:cs typeface="+mj-cs"/>
              </a:rPr>
              <a:t>+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diffusions is crucial</a:t>
            </a:r>
            <a:endParaRPr lang="en-US" sz="1800" b="1" i="1" kern="0" dirty="0" smtClean="0">
              <a:solidFill>
                <a:srgbClr val="C000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155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ablo\Google Drive\Florencia 2014\Papel Terminación\Figure9_JTE_FieldPo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69" b="70808"/>
          <a:stretch/>
        </p:blipFill>
        <p:spPr bwMode="auto">
          <a:xfrm>
            <a:off x="2583448" y="4865676"/>
            <a:ext cx="4724856" cy="144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Pablo\Google Drive\Florencia 2014\Papel Terminación\Figure4_GuardRing_FieldPo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80" b="70932"/>
          <a:stretch/>
        </p:blipFill>
        <p:spPr bwMode="auto">
          <a:xfrm>
            <a:off x="4380397" y="1196721"/>
            <a:ext cx="4656099" cy="143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ablo\Google Drive\Florencia 2014\Papel Terminación\Figure6_Overlap_FieldPo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21" b="71380"/>
          <a:stretch/>
        </p:blipFill>
        <p:spPr bwMode="auto">
          <a:xfrm>
            <a:off x="667274" y="3068960"/>
            <a:ext cx="4696814" cy="14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4"/>
          <p:cNvSpPr>
            <a:spLocks noGrp="1" noChangeArrowheads="1"/>
          </p:cNvSpPr>
          <p:nvPr>
            <p:ph type="title"/>
          </p:nvPr>
        </p:nvSpPr>
        <p:spPr>
          <a:xfrm>
            <a:off x="374480" y="476251"/>
            <a:ext cx="839556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Junction Edge Termination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7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868067" y="3612834"/>
            <a:ext cx="1947073" cy="662440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/>
              <a:t>3 Designs have been analyzed</a:t>
            </a:r>
            <a:endParaRPr lang="en-US" sz="1400" b="1" kern="0" baseline="-25000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83083" y="1033300"/>
            <a:ext cx="4272893" cy="174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Three </a:t>
            </a:r>
            <a:r>
              <a:rPr lang="en-US" sz="1800" b="1" kern="0" dirty="0" smtClean="0">
                <a:solidFill>
                  <a:srgbClr val="C00000"/>
                </a:solidFill>
                <a:latin typeface="+mn-lt"/>
                <a:ea typeface="+mj-ea"/>
                <a:cs typeface="+mj-cs"/>
              </a:rPr>
              <a:t>Requirements</a:t>
            </a:r>
            <a:r>
              <a:rPr lang="en-US" sz="1800" b="1" kern="0" dirty="0" smtClean="0">
                <a:latin typeface="+mn-lt"/>
                <a:ea typeface="+mj-ea"/>
                <a:cs typeface="+mj-cs"/>
              </a:rPr>
              <a:t>:</a:t>
            </a:r>
          </a:p>
          <a:p>
            <a:pPr marL="74295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err="1" smtClean="0">
                <a:latin typeface="Palatino Linotype" panose="02040502050505030304" pitchFamily="18" charset="0"/>
                <a:ea typeface="+mj-ea"/>
                <a:cs typeface="+mj-cs"/>
              </a:rPr>
              <a:t>V</a:t>
            </a:r>
            <a:r>
              <a:rPr lang="en-US" sz="1800" b="1" kern="0" baseline="-25000" dirty="0" err="1" smtClean="0">
                <a:latin typeface="Palatino Linotype" panose="02040502050505030304" pitchFamily="18" charset="0"/>
                <a:ea typeface="+mj-ea"/>
                <a:cs typeface="+mj-cs"/>
              </a:rPr>
              <a:t>BD_Core</a:t>
            </a:r>
            <a:r>
              <a:rPr lang="en-US" sz="1800" b="1" kern="0" baseline="-25000" dirty="0" smtClean="0">
                <a:latin typeface="Palatino Linotype" panose="02040502050505030304" pitchFamily="18" charset="0"/>
                <a:ea typeface="+mj-ea"/>
                <a:cs typeface="+mj-cs"/>
              </a:rPr>
              <a:t>(1D)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&lt; </a:t>
            </a:r>
            <a:r>
              <a:rPr lang="en-US" sz="1800" b="1" kern="0" dirty="0" err="1" smtClean="0">
                <a:latin typeface="Palatino Linotype" panose="02040502050505030304" pitchFamily="18" charset="0"/>
                <a:ea typeface="+mj-ea"/>
                <a:cs typeface="+mj-cs"/>
              </a:rPr>
              <a:t>V</a:t>
            </a:r>
            <a:r>
              <a:rPr lang="en-US" sz="1800" b="1" kern="0" baseline="-25000" dirty="0" err="1" smtClean="0">
                <a:latin typeface="Palatino Linotype" panose="02040502050505030304" pitchFamily="18" charset="0"/>
                <a:ea typeface="+mj-ea"/>
                <a:cs typeface="+mj-cs"/>
              </a:rPr>
              <a:t>BD_Termination</a:t>
            </a:r>
            <a:endParaRPr lang="en-US" sz="1800" b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  <a:p>
            <a:pPr marL="74295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Electric Field Uniformity</a:t>
            </a:r>
          </a:p>
          <a:p>
            <a:pPr marL="74295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Compatible with segmentation</a:t>
            </a:r>
          </a:p>
        </p:txBody>
      </p:sp>
      <p:cxnSp>
        <p:nvCxnSpPr>
          <p:cNvPr id="11" name="5 Conector recto de flecha"/>
          <p:cNvCxnSpPr>
            <a:stCxn id="8" idx="1"/>
          </p:cNvCxnSpPr>
          <p:nvPr/>
        </p:nvCxnSpPr>
        <p:spPr bwMode="auto">
          <a:xfrm flipH="1" flipV="1">
            <a:off x="6084168" y="2708234"/>
            <a:ext cx="783899" cy="12358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5 Conector recto de flecha"/>
          <p:cNvCxnSpPr>
            <a:stCxn id="8" idx="1"/>
          </p:cNvCxnSpPr>
          <p:nvPr/>
        </p:nvCxnSpPr>
        <p:spPr bwMode="auto">
          <a:xfrm flipH="1">
            <a:off x="5292080" y="3944054"/>
            <a:ext cx="157598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5 Conector recto de flecha"/>
          <p:cNvCxnSpPr>
            <a:stCxn id="8" idx="1"/>
          </p:cNvCxnSpPr>
          <p:nvPr/>
        </p:nvCxnSpPr>
        <p:spPr bwMode="auto">
          <a:xfrm flipH="1">
            <a:off x="5868144" y="3944054"/>
            <a:ext cx="999923" cy="114113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15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ablo\Google Drive\Florencia 2014\Papel Terminación\Figure10_JTE_EC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34413"/>
            <a:ext cx="4420592" cy="308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9552" y="1124744"/>
            <a:ext cx="77768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electric field peak is reduced at the JTE curvature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The highest electric field value is located at the main junction (1D)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defRPr/>
            </a:pPr>
            <a:r>
              <a:rPr lang="en-US" sz="1600" b="1" kern="0" dirty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	</a:t>
            </a: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multiplication control</a:t>
            </a:r>
            <a:endParaRPr lang="en-US" sz="1200" b="1" kern="0" dirty="0" smtClean="0">
              <a:ea typeface="+mj-ea"/>
              <a:cs typeface="+mj-cs"/>
            </a:endParaRP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Deep N-type diffusion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74" name="Picture 2" descr="C:\Users\Pablo\Google Drive\Florencia 2014\Papel Terminación\Figure9_JTE_FieldPo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2" y="2546647"/>
            <a:ext cx="4662790" cy="371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237176" y="2204864"/>
            <a:ext cx="4583296" cy="599189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JTE junction is not as low, so the breakdown can be localized at the main junction</a:t>
            </a:r>
            <a:endParaRPr lang="en-US" sz="1200" b="1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8303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Deep N-type diffusion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" name="19 Grupo"/>
          <p:cNvGrpSpPr>
            <a:grpSpLocks noChangeAspect="1"/>
          </p:cNvGrpSpPr>
          <p:nvPr/>
        </p:nvGrpSpPr>
        <p:grpSpPr>
          <a:xfrm>
            <a:off x="4277790" y="1988840"/>
            <a:ext cx="4830714" cy="1589228"/>
            <a:chOff x="323528" y="3496415"/>
            <a:chExt cx="4391558" cy="1444753"/>
          </a:xfrm>
        </p:grpSpPr>
        <p:pic>
          <p:nvPicPr>
            <p:cNvPr id="21" name="Picture 3" descr="C:\Users\pablo\Dropbox\Personal\Presentación Nuevo México\Estructura Sin PSpra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496416"/>
              <a:ext cx="4391558" cy="1444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21 Rectángulo"/>
            <p:cNvSpPr/>
            <p:nvPr/>
          </p:nvSpPr>
          <p:spPr bwMode="auto">
            <a:xfrm>
              <a:off x="3250160" y="3496415"/>
              <a:ext cx="1339401" cy="526881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6" name="AutoShape 9"/>
          <p:cNvSpPr>
            <a:spLocks noChangeArrowheads="1"/>
          </p:cNvSpPr>
          <p:nvPr/>
        </p:nvSpPr>
        <p:spPr bwMode="auto">
          <a:xfrm>
            <a:off x="6092809" y="1340768"/>
            <a:ext cx="2439631" cy="387539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 smtClean="0"/>
              <a:t>Runs 6474 &amp; 7062</a:t>
            </a:r>
            <a:endParaRPr lang="en-US" sz="1600" b="1" u="sng" kern="0" baseline="-25000" dirty="0"/>
          </a:p>
        </p:txBody>
      </p:sp>
      <p:pic>
        <p:nvPicPr>
          <p:cNvPr id="28" name="Picture 2" descr="C:\Paulus\APD\Run 2012\Run 6474\Presentación Zaragoza Ene 2013\W6_onWafer_Dice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2" r="11365"/>
          <a:stretch/>
        </p:blipFill>
        <p:spPr bwMode="auto">
          <a:xfrm>
            <a:off x="221523" y="1052736"/>
            <a:ext cx="3918429" cy="286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251520" y="3645024"/>
            <a:ext cx="8792334" cy="2736301"/>
            <a:chOff x="-201299" y="809883"/>
            <a:chExt cx="7079957" cy="1870640"/>
          </a:xfrm>
        </p:grpSpPr>
        <p:grpSp>
          <p:nvGrpSpPr>
            <p:cNvPr id="7" name="6 Grupo"/>
            <p:cNvGrpSpPr/>
            <p:nvPr/>
          </p:nvGrpSpPr>
          <p:grpSpPr>
            <a:xfrm>
              <a:off x="-170930" y="1276971"/>
              <a:ext cx="7049588" cy="1403552"/>
              <a:chOff x="-170930" y="1276971"/>
              <a:chExt cx="7049585" cy="1403552"/>
            </a:xfrm>
          </p:grpSpPr>
          <p:pic>
            <p:nvPicPr>
              <p:cNvPr id="18" name="Picture 4" descr="C:\Users\pablo\Dropbox\WP3 - APD\Medidas Experimentales\Cnm\Reverse\S3R-066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243" b="44870"/>
              <a:stretch/>
            </p:blipFill>
            <p:spPr bwMode="auto">
              <a:xfrm>
                <a:off x="-170930" y="1276971"/>
                <a:ext cx="7049585" cy="14035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4" descr="C:\Users\pablo\Dropbox\WP3 - APD\Medidas Experimentales\Cnm\Reverse\S3R-066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46" t="83242" r="76729" b="8184"/>
              <a:stretch/>
            </p:blipFill>
            <p:spPr bwMode="auto">
              <a:xfrm>
                <a:off x="307062" y="2046521"/>
                <a:ext cx="916566" cy="4388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7 CuadroTexto"/>
            <p:cNvSpPr txBox="1"/>
            <p:nvPr/>
          </p:nvSpPr>
          <p:spPr>
            <a:xfrm>
              <a:off x="1281690" y="2172073"/>
              <a:ext cx="1522907" cy="3319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164AB"/>
                  </a:solidFill>
                </a:rPr>
                <a:t>P-type multiplication layer</a:t>
              </a:r>
              <a:endParaRPr lang="en-US" sz="1200" b="1" dirty="0">
                <a:solidFill>
                  <a:srgbClr val="3164AB"/>
                </a:solidFill>
              </a:endParaRPr>
            </a:p>
          </p:txBody>
        </p:sp>
        <p:cxnSp>
          <p:nvCxnSpPr>
            <p:cNvPr id="9" name="8 Conector recto de flecha"/>
            <p:cNvCxnSpPr/>
            <p:nvPr/>
          </p:nvCxnSpPr>
          <p:spPr bwMode="auto">
            <a:xfrm>
              <a:off x="899592" y="1817162"/>
              <a:ext cx="576065" cy="33597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3164AB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11 CuadroTexto"/>
            <p:cNvSpPr txBox="1"/>
            <p:nvPr/>
          </p:nvSpPr>
          <p:spPr>
            <a:xfrm>
              <a:off x="2727501" y="1379352"/>
              <a:ext cx="534098" cy="161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164AB"/>
                  </a:solidFill>
                </a:rPr>
                <a:t>Metal</a:t>
              </a:r>
              <a:endParaRPr lang="en-US" sz="1200" b="1" dirty="0">
                <a:solidFill>
                  <a:srgbClr val="3164AB"/>
                </a:solidFill>
              </a:endParaRPr>
            </a:p>
          </p:txBody>
        </p:sp>
        <p:cxnSp>
          <p:nvCxnSpPr>
            <p:cNvPr id="13" name="12 Conector recto de flecha"/>
            <p:cNvCxnSpPr/>
            <p:nvPr/>
          </p:nvCxnSpPr>
          <p:spPr bwMode="auto">
            <a:xfrm flipV="1">
              <a:off x="2444377" y="1469501"/>
              <a:ext cx="327424" cy="1860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3164AB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13 CuadroTexto"/>
            <p:cNvSpPr txBox="1"/>
            <p:nvPr/>
          </p:nvSpPr>
          <p:spPr>
            <a:xfrm>
              <a:off x="3477180" y="2110231"/>
              <a:ext cx="1863382" cy="19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164AB"/>
                  </a:solidFill>
                </a:rPr>
                <a:t>N-Type Diffusion (JTE)</a:t>
              </a:r>
              <a:endParaRPr lang="en-US" sz="1200" b="1" dirty="0">
                <a:solidFill>
                  <a:srgbClr val="3164AB"/>
                </a:solidFill>
              </a:endParaRPr>
            </a:p>
          </p:txBody>
        </p:sp>
        <p:cxnSp>
          <p:nvCxnSpPr>
            <p:cNvPr id="15" name="14 Conector recto de flecha"/>
            <p:cNvCxnSpPr/>
            <p:nvPr/>
          </p:nvCxnSpPr>
          <p:spPr bwMode="auto">
            <a:xfrm>
              <a:off x="3491223" y="1771451"/>
              <a:ext cx="360040" cy="31860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3164AB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15 CuadroTexto"/>
            <p:cNvSpPr txBox="1"/>
            <p:nvPr/>
          </p:nvSpPr>
          <p:spPr>
            <a:xfrm>
              <a:off x="-201299" y="809883"/>
              <a:ext cx="1077102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164AB"/>
                  </a:solidFill>
                </a:rPr>
                <a:t>SiO</a:t>
              </a:r>
              <a:r>
                <a:rPr lang="en-US" sz="1200" b="1" baseline="-25000" dirty="0" smtClean="0">
                  <a:solidFill>
                    <a:srgbClr val="3164AB"/>
                  </a:solidFill>
                </a:rPr>
                <a:t>2</a:t>
              </a:r>
              <a:r>
                <a:rPr lang="en-US" sz="1200" b="1" dirty="0" smtClean="0">
                  <a:solidFill>
                    <a:srgbClr val="3164AB"/>
                  </a:solidFill>
                </a:rPr>
                <a:t>/Si</a:t>
              </a:r>
              <a:r>
                <a:rPr lang="en-US" sz="1200" b="1" baseline="-25000" dirty="0" smtClean="0">
                  <a:solidFill>
                    <a:srgbClr val="3164AB"/>
                  </a:solidFill>
                </a:rPr>
                <a:t>3</a:t>
              </a:r>
              <a:r>
                <a:rPr lang="en-US" sz="1200" b="1" dirty="0" smtClean="0">
                  <a:solidFill>
                    <a:srgbClr val="3164AB"/>
                  </a:solidFill>
                </a:rPr>
                <a:t>N</a:t>
              </a:r>
              <a:r>
                <a:rPr lang="en-US" sz="1200" b="1" baseline="-25000" dirty="0" smtClean="0">
                  <a:solidFill>
                    <a:srgbClr val="3164AB"/>
                  </a:solidFill>
                </a:rPr>
                <a:t>4</a:t>
              </a:r>
            </a:p>
            <a:p>
              <a:pPr algn="ctr"/>
              <a:r>
                <a:rPr lang="en-US" sz="1200" b="1" dirty="0" smtClean="0">
                  <a:solidFill>
                    <a:srgbClr val="3164AB"/>
                  </a:solidFill>
                </a:rPr>
                <a:t>Passivation</a:t>
              </a:r>
              <a:endParaRPr lang="en-US" sz="1200" b="1" dirty="0">
                <a:solidFill>
                  <a:srgbClr val="3164AB"/>
                </a:solidFill>
              </a:endParaRPr>
            </a:p>
          </p:txBody>
        </p:sp>
        <p:cxnSp>
          <p:nvCxnSpPr>
            <p:cNvPr id="17" name="16 Conector recto de flecha"/>
            <p:cNvCxnSpPr/>
            <p:nvPr/>
          </p:nvCxnSpPr>
          <p:spPr bwMode="auto">
            <a:xfrm flipH="1" flipV="1">
              <a:off x="337254" y="1105249"/>
              <a:ext cx="214045" cy="5503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3164AB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23" name="22 Conector recto de flecha"/>
          <p:cNvCxnSpPr/>
          <p:nvPr/>
        </p:nvCxnSpPr>
        <p:spPr bwMode="auto">
          <a:xfrm flipH="1">
            <a:off x="5976718" y="2568409"/>
            <a:ext cx="1520367" cy="175985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4" name="23 Flecha derecha"/>
          <p:cNvSpPr/>
          <p:nvPr/>
        </p:nvSpPr>
        <p:spPr bwMode="auto">
          <a:xfrm>
            <a:off x="3445059" y="1372750"/>
            <a:ext cx="792088" cy="131423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1907704" y="1241046"/>
            <a:ext cx="1465347" cy="315746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kern="0" dirty="0" smtClean="0"/>
              <a:t>V</a:t>
            </a:r>
            <a:r>
              <a:rPr lang="es-ES" sz="1200" b="1" kern="0" baseline="-25000" dirty="0" smtClean="0"/>
              <a:t>BD</a:t>
            </a:r>
            <a:r>
              <a:rPr lang="es-ES" sz="1200" b="1" kern="0" dirty="0" smtClean="0"/>
              <a:t> &gt; 1100 V</a:t>
            </a:r>
            <a:endParaRPr lang="es-ES" sz="1200" b="1" u="sng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5693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Segmented devices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9511" y="1196752"/>
            <a:ext cx="554461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Deep N-type diffusion works properly for </a:t>
            </a:r>
            <a:r>
              <a:rPr lang="en-US" sz="1600" b="1" i="1" kern="0" dirty="0" smtClean="0">
                <a:latin typeface="Palatino Linotype" panose="02040502050505030304" pitchFamily="18" charset="0"/>
              </a:rPr>
              <a:t>pad 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devices</a:t>
            </a: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In segmented devices N+ electrode extension seems more convenient</a:t>
            </a:r>
          </a:p>
        </p:txBody>
      </p:sp>
      <p:pic>
        <p:nvPicPr>
          <p:cNvPr id="4098" name="Picture 2" descr="F:\Silvaco\Lgad2d-Pix-Rec-2-Efield2d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r="4616"/>
          <a:stretch/>
        </p:blipFill>
        <p:spPr bwMode="auto">
          <a:xfrm>
            <a:off x="395785" y="2585303"/>
            <a:ext cx="4121624" cy="354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Silvaco\Lgad2d-Pix-Rec-3-Efield2d-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3" r="7745"/>
          <a:stretch/>
        </p:blipFill>
        <p:spPr bwMode="auto">
          <a:xfrm>
            <a:off x="4938478" y="2578181"/>
            <a:ext cx="4026010" cy="354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3059832" y="2348880"/>
            <a:ext cx="3529367" cy="328605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Electric Field in two adjacent strips</a:t>
            </a:r>
            <a:endParaRPr lang="en-US" sz="1200" b="1" kern="0" baseline="-25000" dirty="0"/>
          </a:p>
        </p:txBody>
      </p:sp>
      <p:pic>
        <p:nvPicPr>
          <p:cNvPr id="13" name="Picture 3" descr="C:\Users\Pablo\Google Drive\Florencia 2014\Papel Terminación\Figure6_Overlap_FieldPo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21" b="71380"/>
          <a:stretch/>
        </p:blipFill>
        <p:spPr bwMode="auto">
          <a:xfrm>
            <a:off x="5796136" y="1240198"/>
            <a:ext cx="3207987" cy="96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91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ablo\Google Drive\Florencia 2014\Papel Terminación\Figure13_Periphery_Depletion_Complet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69"/>
          <a:stretch/>
        </p:blipFill>
        <p:spPr bwMode="auto">
          <a:xfrm>
            <a:off x="323528" y="2304168"/>
            <a:ext cx="3600400" cy="402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Pablo\Google Drive\Personal\Tesis 2014\Capitulo3\Figuras\LGAD_CStop_D50_FieldPo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89912"/>
            <a:ext cx="3327125" cy="326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95536" y="476251"/>
            <a:ext cx="8424936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Design of the Device Periphery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51520" y="1005721"/>
            <a:ext cx="8832920" cy="131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Peripheral region should ensure the voltage capability as well as limiting the leakage current.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After the full (vertical) depletion is reached, a fast lateral depletion of the lowly doped substrate takes place.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4067944" y="4869160"/>
            <a:ext cx="2916832" cy="823031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A C-Stop located too close to the edge termination can degrade the voltage capability</a:t>
            </a:r>
            <a:endParaRPr lang="en-US" sz="1200" b="1" kern="0" baseline="-25000" dirty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923928" y="2128875"/>
            <a:ext cx="4752528" cy="95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A deep P+ diffusion (C-Stop) is needed in the die periphery to avoid the depletion region reaching the unprotected edge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203848" y="2606891"/>
            <a:ext cx="648509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C-Stop</a:t>
            </a:r>
            <a:endParaRPr lang="es-E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ángulo redondeado 9"/>
          <p:cNvSpPr/>
          <p:nvPr/>
        </p:nvSpPr>
        <p:spPr bwMode="auto">
          <a:xfrm>
            <a:off x="3625861" y="2447907"/>
            <a:ext cx="370075" cy="158984"/>
          </a:xfrm>
          <a:prstGeom prst="roundRect">
            <a:avLst/>
          </a:prstGeom>
          <a:noFill/>
          <a:ln w="254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200080" y="3956886"/>
            <a:ext cx="648509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C-Stop</a:t>
            </a:r>
            <a:endParaRPr lang="es-E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ángulo redondeado 9"/>
          <p:cNvSpPr/>
          <p:nvPr/>
        </p:nvSpPr>
        <p:spPr bwMode="auto">
          <a:xfrm>
            <a:off x="3622093" y="3770606"/>
            <a:ext cx="370075" cy="158984"/>
          </a:xfrm>
          <a:prstGeom prst="roundRect">
            <a:avLst/>
          </a:prstGeom>
          <a:noFill/>
          <a:ln w="254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03848" y="5226752"/>
            <a:ext cx="648509" cy="2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C-Stop</a:t>
            </a:r>
            <a:endParaRPr lang="es-E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ángulo redondeado 9"/>
          <p:cNvSpPr/>
          <p:nvPr/>
        </p:nvSpPr>
        <p:spPr bwMode="auto">
          <a:xfrm>
            <a:off x="3625861" y="5067768"/>
            <a:ext cx="370075" cy="158984"/>
          </a:xfrm>
          <a:prstGeom prst="roundRect">
            <a:avLst/>
          </a:prstGeom>
          <a:noFill/>
          <a:ln w="254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0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themeCNM">
  <a:themeElements>
    <a:clrScheme name="powerpointthemeCNM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powerpointthemeCNM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owerpointthemeCNM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17434</TotalTime>
  <Words>1622</Words>
  <Application>Microsoft Office PowerPoint</Application>
  <PresentationFormat>Presentación en pantalla (4:3)</PresentationFormat>
  <Paragraphs>257</Paragraphs>
  <Slides>31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powerpointthemeCNM</vt:lpstr>
      <vt:lpstr>Presentación de PowerPoint</vt:lpstr>
      <vt:lpstr>Presentación de PowerPoint</vt:lpstr>
      <vt:lpstr>Critical aspects of the LGAD design</vt:lpstr>
      <vt:lpstr>Core region: Optimization of the Multiplication layer</vt:lpstr>
      <vt:lpstr>Optimization of the Junction Edge Termination</vt:lpstr>
      <vt:lpstr>Junction Edge Termination: Deep N-type diffusion</vt:lpstr>
      <vt:lpstr>Junction Edge Termination: Deep N-type diffusion</vt:lpstr>
      <vt:lpstr>Junction Edge Termination: Segmented devices</vt:lpstr>
      <vt:lpstr>Design of the Device Periphery</vt:lpstr>
      <vt:lpstr>Optimization of the periphery: Guard Ring</vt:lpstr>
      <vt:lpstr>Optimization of the periphery: Positive oxide charges</vt:lpstr>
      <vt:lpstr>Optimization of the periphery: Strategies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Optimization of the Multiplication layer</vt:lpstr>
      <vt:lpstr>Presentación de PowerPoint</vt:lpstr>
      <vt:lpstr>Edge Termination: Why is needed?</vt:lpstr>
      <vt:lpstr>Design of the Edge Termination: Critical Electric Field</vt:lpstr>
      <vt:lpstr>Junction Edge Termination: Floating Guard Ring</vt:lpstr>
      <vt:lpstr>Junction Edge Termination: N+ Extension</vt:lpstr>
      <vt:lpstr>Junction Edge Termination: Junction Termination Extension</vt:lpstr>
      <vt:lpstr>Presentación de PowerPoint</vt:lpstr>
    </vt:vector>
  </TitlesOfParts>
  <Company>cnm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PowerPoint to Typeset Nice Presentations</dc:title>
  <dc:creator>pc7136</dc:creator>
  <cp:lastModifiedBy>Pablo</cp:lastModifiedBy>
  <cp:revision>1686</cp:revision>
  <cp:lastPrinted>2013-01-09T17:43:22Z</cp:lastPrinted>
  <dcterms:created xsi:type="dcterms:W3CDTF">2004-11-07T19:04:23Z</dcterms:created>
  <dcterms:modified xsi:type="dcterms:W3CDTF">2014-11-19T17:38:00Z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