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1" r:id="rId5"/>
    <p:sldId id="260" r:id="rId6"/>
    <p:sldId id="267" r:id="rId7"/>
    <p:sldId id="271" r:id="rId8"/>
    <p:sldId id="272" r:id="rId9"/>
    <p:sldId id="268" r:id="rId10"/>
    <p:sldId id="270" r:id="rId11"/>
    <p:sldId id="263" r:id="rId12"/>
    <p:sldId id="273" r:id="rId13"/>
    <p:sldId id="262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BE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67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BCED4-07D8-4073-91BF-3501D8E49913}" type="datetimeFigureOut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73E33-0B97-4D49-A972-8BFBA51239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573E33-0B97-4D49-A972-8BFBA51239C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F9CFE-4822-40E4-BB9F-D0FB76765B09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7203B-7944-4416-8606-6A90020DE3B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79004-D925-4D76-BEAD-6C4C789A34DB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87A7A-7246-4ADC-A30E-296ADFC3F4B3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548D-1719-471E-834D-DE35F1D4311E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1E09-B825-4FE3-B2D7-71D0E3D48039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833B0-D2A2-43A6-A361-13B024E2826E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7216A-6610-40FB-9F5C-60E01BDADBD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C5540-4F3A-478D-9E0E-42A3D6D249A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33752" y="6432331"/>
            <a:ext cx="4800600" cy="289144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Mandić</a:t>
            </a:r>
            <a:r>
              <a:rPr lang="en-US" dirty="0" smtClean="0"/>
              <a:t>, 25th RD50 Workshop, CERN, 19-21 November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25558" y="6356350"/>
            <a:ext cx="1261241" cy="365125"/>
          </a:xfrm>
        </p:spPr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BC49-C19B-4442-B308-CA526ABAF9FC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8E1C7-062F-47B6-8FEF-30F39EEE2097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B9E2-69FC-4A42-9963-D48798F49260}" type="datetime1">
              <a:rPr lang="en-US" smtClean="0"/>
              <a:pPr/>
              <a:t>11/20/2014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F01FB-0566-4D7B-9C03-84AE31568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228600" y="838200"/>
            <a:ext cx="8686800" cy="472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 smtClean="0"/>
              <a:t> </a:t>
            </a:r>
            <a:endParaRPr lang="sl-SI" sz="2400" b="1" dirty="0" smtClean="0"/>
          </a:p>
          <a:p>
            <a:pPr algn="ctr"/>
            <a:r>
              <a:rPr lang="en-US" sz="3200" b="1" dirty="0" smtClean="0">
                <a:solidFill>
                  <a:srgbClr val="339966"/>
                </a:solidFill>
              </a:rPr>
              <a:t>E-TCT measurements with laser beam directed parallel to strips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1400" b="1" u="sng" dirty="0" smtClean="0"/>
              <a:t>Igor Mandić</a:t>
            </a:r>
            <a:r>
              <a:rPr lang="en-US" sz="1400" baseline="30000" dirty="0" smtClean="0"/>
              <a:t>1</a:t>
            </a:r>
            <a:r>
              <a:rPr lang="en-US" sz="1400" b="1" dirty="0" smtClean="0"/>
              <a:t>, Vladimir Cindro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 Andrej Gorišek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</a:t>
            </a:r>
            <a:r>
              <a:rPr lang="sl-SI" sz="1400" b="1" dirty="0" smtClean="0"/>
              <a:t>  </a:t>
            </a:r>
            <a:r>
              <a:rPr lang="en-US" sz="1400" b="1" dirty="0" err="1" smtClean="0"/>
              <a:t>Gregor</a:t>
            </a:r>
            <a:r>
              <a:rPr lang="en-US" sz="1400" b="1" dirty="0" smtClean="0"/>
              <a:t> Kramberger</a:t>
            </a:r>
            <a:r>
              <a:rPr lang="en-US" sz="1400" b="1" baseline="30000" dirty="0" smtClean="0"/>
              <a:t>1</a:t>
            </a:r>
            <a:r>
              <a:rPr lang="en-US" sz="1400" b="1" dirty="0" smtClean="0"/>
              <a:t>, </a:t>
            </a:r>
            <a:r>
              <a:rPr lang="sl-SI" sz="1400" b="1" dirty="0" smtClean="0"/>
              <a:t> </a:t>
            </a:r>
            <a:r>
              <a:rPr lang="en-US" sz="1400" b="1" dirty="0" smtClean="0"/>
              <a:t>Marko Mikuž</a:t>
            </a:r>
            <a:r>
              <a:rPr lang="en-US" sz="1400" b="1" baseline="30000" dirty="0" smtClean="0"/>
              <a:t>1,2</a:t>
            </a:r>
            <a:r>
              <a:rPr lang="en-US" sz="1400" b="1" dirty="0" smtClean="0"/>
              <a:t>, </a:t>
            </a:r>
            <a:r>
              <a:rPr lang="sl-SI" sz="1400" b="1" dirty="0" smtClean="0"/>
              <a:t> </a:t>
            </a:r>
            <a:r>
              <a:rPr lang="en-US" sz="1400" b="1" dirty="0" smtClean="0"/>
              <a:t>Marko Zavrtanik</a:t>
            </a:r>
            <a:r>
              <a:rPr lang="en-US" sz="1400" b="1" baseline="30000" dirty="0" smtClean="0"/>
              <a:t>1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  <a:p>
            <a:pPr algn="ctr"/>
            <a:endParaRPr lang="en-US" sz="1400" dirty="0"/>
          </a:p>
          <a:p>
            <a:pPr algn="ctr"/>
            <a:r>
              <a:rPr lang="en-US" sz="1400" baseline="30000" dirty="0"/>
              <a:t>1</a:t>
            </a:r>
            <a:r>
              <a:rPr lang="en-US" sz="1400" dirty="0"/>
              <a:t>Jožef Stefan Institute, Ljubljana, Slovenia</a:t>
            </a:r>
          </a:p>
          <a:p>
            <a:pPr algn="ctr"/>
            <a:r>
              <a:rPr lang="en-US" sz="1400" baseline="30000" dirty="0"/>
              <a:t>2</a:t>
            </a:r>
            <a:r>
              <a:rPr lang="en-US" sz="1400" dirty="0"/>
              <a:t> Faculty of Mathematics and Physics,</a:t>
            </a:r>
            <a:r>
              <a:rPr lang="en-US" sz="1400" b="1" dirty="0"/>
              <a:t> </a:t>
            </a:r>
            <a:r>
              <a:rPr lang="en-US" sz="1400" dirty="0"/>
              <a:t>University of Ljubljana, </a:t>
            </a:r>
            <a:r>
              <a:rPr lang="en-US" sz="1400" dirty="0" smtClean="0"/>
              <a:t>Slovenia </a:t>
            </a:r>
            <a:endParaRPr lang="sl-SI" sz="1400" dirty="0" smtClean="0"/>
          </a:p>
          <a:p>
            <a:pPr algn="ctr"/>
            <a:endParaRPr lang="sl-SI" sz="2000" dirty="0" smtClean="0">
              <a:latin typeface="Tahoma" pitchFamily="34" charset="0"/>
            </a:endParaRPr>
          </a:p>
          <a:p>
            <a:pPr algn="ctr"/>
            <a:endParaRPr lang="sl-SI" sz="2000" dirty="0" smtClean="0">
              <a:latin typeface="Tahoma" pitchFamily="34" charset="0"/>
            </a:endParaRPr>
          </a:p>
          <a:p>
            <a:pPr algn="ctr"/>
            <a:endParaRPr lang="en-US" sz="1400" b="1" dirty="0">
              <a:latin typeface="Tahoma" pitchFamily="34" charset="0"/>
            </a:endParaRPr>
          </a:p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3333CC"/>
                </a:solidFill>
                <a:latin typeface="Tahoma" pitchFamily="34" charset="0"/>
              </a:rPr>
              <a:t>                    </a:t>
            </a:r>
            <a:r>
              <a:rPr lang="en-US" sz="2400" b="1" i="1" dirty="0">
                <a:solidFill>
                  <a:srgbClr val="3333CC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381" y="477317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E-TCT measurements with laser beam parallel to strips  can be done in the area under strip </a:t>
            </a:r>
          </a:p>
          <a:p>
            <a:r>
              <a:rPr lang="en-US" sz="1600" dirty="0" smtClean="0">
                <a:sym typeface="Wingdings" pitchFamily="2" charset="2"/>
              </a:rPr>
              <a:t>    not too sensitive to beam divergence 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compare </a:t>
            </a:r>
            <a:r>
              <a:rPr lang="en-US" sz="1600" b="1" dirty="0" smtClean="0"/>
              <a:t>standard</a:t>
            </a:r>
            <a:r>
              <a:rPr lang="en-US" sz="1600" dirty="0" smtClean="0"/>
              <a:t> E-TCT and </a:t>
            </a:r>
            <a:r>
              <a:rPr lang="en-US" sz="1600" b="1" dirty="0" smtClean="0"/>
              <a:t>parallel</a:t>
            </a:r>
            <a:r>
              <a:rPr lang="en-US" sz="1600" dirty="0" smtClean="0"/>
              <a:t> with strips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r>
              <a:rPr lang="en-US" sz="1600" dirty="0" smtClean="0"/>
              <a:t>     </a:t>
            </a: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E-TCT </a:t>
            </a:r>
            <a:r>
              <a:rPr lang="en-US" sz="1600" b="1" dirty="0" smtClean="0"/>
              <a:t>parallel </a:t>
            </a:r>
            <a:r>
              <a:rPr lang="en-US" sz="1600" dirty="0" smtClean="0"/>
              <a:t>with strip:  information about charge collection profile in irradiated strip detectors</a:t>
            </a:r>
          </a:p>
          <a:p>
            <a:endParaRPr lang="en-US" sz="1600" dirty="0" smtClean="0"/>
          </a:p>
          <a:p>
            <a:r>
              <a:rPr lang="en-US" sz="1600" dirty="0" smtClean="0">
                <a:sym typeface="Wingdings" pitchFamily="2" charset="2"/>
              </a:rPr>
              <a:t>       </a:t>
            </a:r>
            <a:r>
              <a:rPr lang="en-US" sz="1600" b="1" dirty="0" smtClean="0">
                <a:sym typeface="Wingdings" pitchFamily="2" charset="2"/>
              </a:rPr>
              <a:t>standard </a:t>
            </a:r>
            <a:r>
              <a:rPr lang="en-US" sz="1600" dirty="0" smtClean="0">
                <a:sym typeface="Wingdings" pitchFamily="2" charset="2"/>
              </a:rPr>
              <a:t>E-TCT</a:t>
            </a:r>
            <a:r>
              <a:rPr lang="sl-SI" sz="1600" dirty="0" smtClean="0">
                <a:sym typeface="Wingdings" pitchFamily="2" charset="2"/>
              </a:rPr>
              <a:t>:</a:t>
            </a:r>
            <a:r>
              <a:rPr lang="en-US" sz="1600" dirty="0" smtClean="0">
                <a:sym typeface="Wingdings" pitchFamily="2" charset="2"/>
              </a:rPr>
              <a:t>  weighting field not realistic</a:t>
            </a:r>
            <a:r>
              <a:rPr lang="sl-SI" sz="1600" dirty="0" smtClean="0">
                <a:sym typeface="Wingdings" pitchFamily="2" charset="2"/>
              </a:rPr>
              <a:t>,</a:t>
            </a:r>
            <a:r>
              <a:rPr lang="en-US" sz="1600" dirty="0" smtClean="0">
                <a:sym typeface="Wingdings" pitchFamily="2" charset="2"/>
              </a:rPr>
              <a:t> overestimated contribution of charge </a:t>
            </a:r>
            <a:r>
              <a:rPr lang="en-US" sz="1600" dirty="0" smtClean="0"/>
              <a:t>from larger </a:t>
            </a:r>
            <a:r>
              <a:rPr lang="sl-SI" sz="1600" dirty="0" smtClean="0"/>
              <a:t>  </a:t>
            </a:r>
          </a:p>
          <a:p>
            <a:r>
              <a:rPr lang="sl-SI" sz="1600" dirty="0" smtClean="0"/>
              <a:t>                                         </a:t>
            </a:r>
            <a:r>
              <a:rPr lang="en-US" sz="1600" dirty="0" smtClean="0"/>
              <a:t>detector depths</a:t>
            </a:r>
          </a:p>
        </p:txBody>
      </p:sp>
      <p:pic>
        <p:nvPicPr>
          <p:cNvPr id="21506" name="Picture 2" descr="I:\analog\TCT\simulacija\picxy\ChargeProfile_1e15_x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40490"/>
            <a:ext cx="4245791" cy="2956238"/>
          </a:xfrm>
          <a:prstGeom prst="rect">
            <a:avLst/>
          </a:prstGeom>
          <a:noFill/>
        </p:spPr>
      </p:pic>
      <p:pic>
        <p:nvPicPr>
          <p:cNvPr id="21507" name="Picture 3" descr="I:\analog\TCT\simulacija\picxy\ChargeProfile_1e16_x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1003" y="3349921"/>
            <a:ext cx="4248426" cy="295807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9839" y="104704"/>
            <a:ext cx="1275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Simulation: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2033752" y="6398464"/>
            <a:ext cx="4800600" cy="289144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Mandić</a:t>
            </a:r>
            <a:r>
              <a:rPr lang="en-US" dirty="0" smtClean="0"/>
              <a:t>, 25th RD50 Workshop, CERN, 19-21 November 2014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4267" y="2951365"/>
            <a:ext cx="6748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Trapping: multiply induced current pulses with </a:t>
            </a:r>
            <a:r>
              <a:rPr lang="en-US" sz="1400" i="1" dirty="0" smtClean="0">
                <a:solidFill>
                  <a:srgbClr val="0070C0"/>
                </a:solidFill>
              </a:rPr>
              <a:t>exp(-t/</a:t>
            </a:r>
            <a:r>
              <a:rPr lang="en-US" sz="1400" i="1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τ</a:t>
            </a:r>
            <a:r>
              <a:rPr lang="en-US" sz="1400" b="1" i="1" baseline="-25000" dirty="0" err="1" smtClean="0">
                <a:solidFill>
                  <a:srgbClr val="0070C0"/>
                </a:solidFill>
              </a:rPr>
              <a:t>eff</a:t>
            </a:r>
            <a:r>
              <a:rPr lang="en-US" sz="1400" i="1" dirty="0" smtClean="0">
                <a:solidFill>
                  <a:srgbClr val="0070C0"/>
                </a:solidFill>
              </a:rPr>
              <a:t>) </a:t>
            </a:r>
            <a:r>
              <a:rPr lang="en-US" sz="1400" dirty="0" smtClean="0"/>
              <a:t>and integrate to get the charge: </a:t>
            </a:r>
          </a:p>
          <a:p>
            <a:r>
              <a:rPr lang="en-US" sz="1400" dirty="0" smtClean="0">
                <a:solidFill>
                  <a:srgbClr val="C00000"/>
                </a:solidFill>
              </a:rPr>
              <a:t>Warning: </a:t>
            </a:r>
            <a:r>
              <a:rPr lang="en-US" sz="1400" dirty="0" smtClean="0"/>
              <a:t>electric field here is not realistic and is the same for both trapping time 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 flipH="1" flipV="1">
            <a:off x="1092200" y="4038930"/>
            <a:ext cx="8467" cy="1761066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615267" y="4165930"/>
            <a:ext cx="8466" cy="1693332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5469467" y="3954263"/>
            <a:ext cx="8467" cy="1811866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975600" y="3954262"/>
            <a:ext cx="16933" cy="1794935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541868" y="4699329"/>
            <a:ext cx="635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Strips 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3327401" y="4682395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7704667" y="4690861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53002" y="4673929"/>
            <a:ext cx="635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Strips 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858609" y="4364499"/>
            <a:ext cx="224215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Charge under readout strip (</a:t>
            </a:r>
            <a:r>
              <a:rPr lang="en-US" sz="1200" dirty="0" err="1" smtClean="0"/>
              <a:t>arb</a:t>
            </a:r>
            <a:r>
              <a:rPr lang="sl-SI" sz="1200" dirty="0" smtClean="0"/>
              <a:t>.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3400125" y="4423766"/>
            <a:ext cx="224215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Charge under readout strip (</a:t>
            </a:r>
            <a:r>
              <a:rPr lang="en-US" sz="1200" dirty="0" err="1" smtClean="0"/>
              <a:t>arb</a:t>
            </a:r>
            <a:r>
              <a:rPr lang="sl-SI" sz="1200" dirty="0" smtClean="0"/>
              <a:t>.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232560" y="5973288"/>
            <a:ext cx="741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depth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541324" y="5983184"/>
            <a:ext cx="741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flipH="1" flipV="1">
            <a:off x="1961994" y="3749328"/>
            <a:ext cx="4829" cy="3999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037165" y="3737661"/>
            <a:ext cx="114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light</a:t>
            </a:r>
            <a:endParaRPr lang="en-US" dirty="0"/>
          </a:p>
        </p:txBody>
      </p:sp>
      <p:grpSp>
        <p:nvGrpSpPr>
          <p:cNvPr id="2" name="Group 85"/>
          <p:cNvGrpSpPr/>
          <p:nvPr/>
        </p:nvGrpSpPr>
        <p:grpSpPr>
          <a:xfrm>
            <a:off x="4168961" y="752719"/>
            <a:ext cx="4363954" cy="3743586"/>
            <a:chOff x="4263851" y="634825"/>
            <a:chExt cx="4363954" cy="3743586"/>
          </a:xfrm>
        </p:grpSpPr>
        <p:grpSp>
          <p:nvGrpSpPr>
            <p:cNvPr id="3" name="Group 38"/>
            <p:cNvGrpSpPr/>
            <p:nvPr/>
          </p:nvGrpSpPr>
          <p:grpSpPr>
            <a:xfrm>
              <a:off x="4263851" y="736206"/>
              <a:ext cx="2319972" cy="2685257"/>
              <a:chOff x="4705978" y="268958"/>
              <a:chExt cx="2319972" cy="2685257"/>
            </a:xfrm>
          </p:grpSpPr>
          <p:grpSp>
            <p:nvGrpSpPr>
              <p:cNvPr id="4" name="Group 37"/>
              <p:cNvGrpSpPr/>
              <p:nvPr/>
            </p:nvGrpSpPr>
            <p:grpSpPr>
              <a:xfrm>
                <a:off x="4705978" y="376334"/>
                <a:ext cx="2319972" cy="2577881"/>
                <a:chOff x="4705978" y="376334"/>
                <a:chExt cx="2319972" cy="2577881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5120351" y="955951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5330889" y="954037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539272" y="954276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5747657" y="954517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5946710" y="954037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6136432" y="952123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6335485" y="955234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538844" y="948296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4777273" y="681134"/>
                  <a:ext cx="2248677" cy="149291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4743061" y="376334"/>
                  <a:ext cx="2248677" cy="149291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Arc 27"/>
                <p:cNvSpPr/>
                <p:nvPr/>
              </p:nvSpPr>
              <p:spPr>
                <a:xfrm rot="2157385">
                  <a:off x="6144567" y="708411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Arc 28"/>
                <p:cNvSpPr/>
                <p:nvPr/>
              </p:nvSpPr>
              <p:spPr>
                <a:xfrm rot="2157385">
                  <a:off x="4920343" y="695013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rot="2157385">
                  <a:off x="5133034" y="726833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Arc 30"/>
                <p:cNvSpPr/>
                <p:nvPr/>
              </p:nvSpPr>
              <p:spPr>
                <a:xfrm rot="2157385">
                  <a:off x="5355771" y="708411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rot="2157385">
                  <a:off x="5729235" y="715109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2157385">
                  <a:off x="5926853" y="701713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Arc 33"/>
                <p:cNvSpPr/>
                <p:nvPr/>
              </p:nvSpPr>
              <p:spPr>
                <a:xfrm rot="2157385">
                  <a:off x="4705978" y="701712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6759907" y="952601"/>
                  <a:ext cx="55983" cy="199826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Arc 35"/>
                <p:cNvSpPr/>
                <p:nvPr/>
              </p:nvSpPr>
              <p:spPr>
                <a:xfrm rot="2157385">
                  <a:off x="6345534" y="698362"/>
                  <a:ext cx="477297" cy="567732"/>
                </a:xfrm>
                <a:prstGeom prst="arc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Arc 36"/>
              <p:cNvSpPr/>
              <p:nvPr/>
            </p:nvSpPr>
            <p:spPr>
              <a:xfrm rot="2676207">
                <a:off x="4946353" y="268958"/>
                <a:ext cx="1185727" cy="1023204"/>
              </a:xfrm>
              <a:prstGeom prst="arc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1" name="Straight Connector 40"/>
            <p:cNvCxnSpPr>
              <a:stCxn id="23" idx="3"/>
            </p:cNvCxnSpPr>
            <p:nvPr/>
          </p:nvCxnSpPr>
          <p:spPr>
            <a:xfrm>
              <a:off x="6549611" y="918228"/>
              <a:ext cx="529453" cy="11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571382" y="1226377"/>
              <a:ext cx="296666" cy="45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7079064" y="763675"/>
              <a:ext cx="0" cy="306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7146053" y="765350"/>
              <a:ext cx="0" cy="3064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7144378" y="924448"/>
              <a:ext cx="2210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Isosceles Triangle 48"/>
            <p:cNvSpPr/>
            <p:nvPr/>
          </p:nvSpPr>
          <p:spPr>
            <a:xfrm rot="5400000">
              <a:off x="7400612" y="788797"/>
              <a:ext cx="185894" cy="24618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6868048" y="1230923"/>
              <a:ext cx="0" cy="14570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023798" y="929472"/>
              <a:ext cx="0" cy="12007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/>
            <p:nvPr/>
          </p:nvSpPr>
          <p:spPr>
            <a:xfrm>
              <a:off x="7000352" y="2589125"/>
              <a:ext cx="651468" cy="36006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>
              <a:endCxn id="59" idx="1"/>
            </p:cNvCxnSpPr>
            <p:nvPr/>
          </p:nvCxnSpPr>
          <p:spPr>
            <a:xfrm>
              <a:off x="6868048" y="2682910"/>
              <a:ext cx="132304" cy="86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6998678" y="2637693"/>
              <a:ext cx="6991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dirty="0" smtClean="0"/>
                <a:t>HV filter</a:t>
              </a:r>
              <a:endParaRPr lang="en-US" sz="12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986955" y="2158721"/>
              <a:ext cx="651468" cy="36006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035522" y="2192216"/>
              <a:ext cx="6991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sz="1200" dirty="0" smtClean="0"/>
                <a:t>HV filter</a:t>
              </a:r>
              <a:endParaRPr lang="en-US" sz="1200" dirty="0"/>
            </a:p>
          </p:txBody>
        </p:sp>
        <p:cxnSp>
          <p:nvCxnSpPr>
            <p:cNvPr id="68" name="Straight Connector 67"/>
            <p:cNvCxnSpPr>
              <a:stCxn id="66" idx="1"/>
              <a:endCxn id="66" idx="1"/>
            </p:cNvCxnSpPr>
            <p:nvPr/>
          </p:nvCxnSpPr>
          <p:spPr>
            <a:xfrm>
              <a:off x="7035522" y="233071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654302" y="2355837"/>
              <a:ext cx="158292" cy="5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7650952" y="2759446"/>
              <a:ext cx="158292" cy="5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7812593" y="2336242"/>
              <a:ext cx="1" cy="411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7806702" y="2508237"/>
              <a:ext cx="158292" cy="5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7983415" y="2301073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dirty="0" smtClean="0"/>
                <a:t>HV</a:t>
              </a:r>
              <a:endParaRPr lang="en-US" dirty="0"/>
            </a:p>
          </p:txBody>
        </p:sp>
        <p:cxnSp>
          <p:nvCxnSpPr>
            <p:cNvPr id="81" name="Straight Connector 80"/>
            <p:cNvCxnSpPr>
              <a:stCxn id="49" idx="0"/>
            </p:cNvCxnSpPr>
            <p:nvPr/>
          </p:nvCxnSpPr>
          <p:spPr>
            <a:xfrm flipV="1">
              <a:off x="7616652" y="909376"/>
              <a:ext cx="175845" cy="2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882408" y="634825"/>
              <a:ext cx="74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l-SI" dirty="0" err="1" smtClean="0"/>
                <a:t>Scope</a:t>
              </a:r>
              <a:endParaRPr lang="en-US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5544290" y="3637005"/>
              <a:ext cx="0" cy="74140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/>
            <p:cNvSpPr txBox="1"/>
            <p:nvPr/>
          </p:nvSpPr>
          <p:spPr>
            <a:xfrm>
              <a:off x="5593582" y="3754734"/>
              <a:ext cx="11427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Laser light</a:t>
              </a:r>
              <a:endParaRPr lang="en-US" dirty="0"/>
            </a:p>
          </p:txBody>
        </p:sp>
      </p:grp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39917" y="206348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22573" y="4857910"/>
            <a:ext cx="2799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dirty="0" smtClean="0"/>
              <a:t>Atlas12 mini strip detector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n-in-p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pitch 75 µm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err="1" smtClean="0"/>
              <a:t>V</a:t>
            </a:r>
            <a:r>
              <a:rPr lang="en-US" i="1" baseline="-25000" dirty="0" err="1" smtClean="0"/>
              <a:t>fd</a:t>
            </a:r>
            <a:r>
              <a:rPr lang="en-US" dirty="0" smtClean="0"/>
              <a:t> ~ 370 V</a:t>
            </a:r>
            <a:endParaRPr lang="en-US" dirty="0"/>
          </a:p>
        </p:txBody>
      </p:sp>
      <p:pic>
        <p:nvPicPr>
          <p:cNvPr id="29698" name="Picture 2" descr="I:\analog\TCT\Atlas12\PhotoXY.png"/>
          <p:cNvPicPr>
            <a:picLocks noChangeAspect="1" noChangeArrowheads="1"/>
          </p:cNvPicPr>
          <p:nvPr/>
        </p:nvPicPr>
        <p:blipFill>
          <a:blip r:embed="rId2" cstate="print"/>
          <a:srcRect l="7134"/>
          <a:stretch>
            <a:fillRect/>
          </a:stretch>
        </p:blipFill>
        <p:spPr bwMode="auto">
          <a:xfrm rot="5400000">
            <a:off x="589362" y="1296797"/>
            <a:ext cx="3312104" cy="2674901"/>
          </a:xfrm>
          <a:prstGeom prst="rect">
            <a:avLst/>
          </a:prstGeom>
          <a:noFill/>
        </p:spPr>
      </p:pic>
      <p:cxnSp>
        <p:nvCxnSpPr>
          <p:cNvPr id="55" name="Straight Arrow Connector 54"/>
          <p:cNvCxnSpPr/>
          <p:nvPr/>
        </p:nvCxnSpPr>
        <p:spPr>
          <a:xfrm flipV="1">
            <a:off x="2135586" y="4226276"/>
            <a:ext cx="0" cy="74140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45175" y="4588554"/>
            <a:ext cx="114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Laser light</a:t>
            </a:r>
            <a:endParaRPr lang="en-US" dirty="0"/>
          </a:p>
        </p:txBody>
      </p:sp>
      <p:sp>
        <p:nvSpPr>
          <p:cNvPr id="61" name="Slide Number Placeholder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5498" y="194363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I:\analog\TCT\Atlas12\pics\XY_Charge_100V_co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925" y="2318480"/>
            <a:ext cx="3989070" cy="3120213"/>
          </a:xfrm>
          <a:prstGeom prst="rect">
            <a:avLst/>
          </a:prstGeom>
          <a:noFill/>
        </p:spPr>
      </p:pic>
      <p:pic>
        <p:nvPicPr>
          <p:cNvPr id="6" name="Picture 3" descr="I:\analog\TCT\Atlas12\pics\XY_Charge_100V_leg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045" y="2226377"/>
            <a:ext cx="4762028" cy="3315682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349702" y="2449001"/>
            <a:ext cx="83397" cy="2504662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11960" y="791619"/>
            <a:ext cx="521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dirty="0" smtClean="0"/>
              <a:t>charge </a:t>
            </a:r>
            <a:r>
              <a:rPr lang="en-US" sz="1600" dirty="0" smtClean="0"/>
              <a:t>before irradiation, Bias = 100 V (not fully depleted)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21388" y="3395208"/>
            <a:ext cx="762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Depth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472855" y="2027583"/>
            <a:ext cx="270345" cy="628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95427" y="1448067"/>
            <a:ext cx="2590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Charge collection profile</a:t>
            </a:r>
            <a:r>
              <a:rPr lang="en-US" sz="1600" dirty="0" smtClean="0"/>
              <a:t>: </a:t>
            </a:r>
            <a:endParaRPr lang="sl-SI" sz="1600" dirty="0" smtClean="0"/>
          </a:p>
          <a:p>
            <a:r>
              <a:rPr lang="en-US" sz="1600" dirty="0" smtClean="0"/>
              <a:t>slice under  the readout strip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448917" y="5400600"/>
            <a:ext cx="1881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readout strip centre</a:t>
            </a:r>
            <a:endParaRPr lang="en-US" sz="1600" b="1" dirty="0"/>
          </a:p>
        </p:txBody>
      </p:sp>
      <p:sp>
        <p:nvSpPr>
          <p:cNvPr id="19" name="Down Arrow 18"/>
          <p:cNvSpPr/>
          <p:nvPr/>
        </p:nvSpPr>
        <p:spPr>
          <a:xfrm flipV="1">
            <a:off x="2344426" y="4998748"/>
            <a:ext cx="118533" cy="33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168637" y="4926795"/>
            <a:ext cx="13533" cy="67232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90645" y="5615027"/>
            <a:ext cx="60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strip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3" idx="0"/>
          </p:cNvCxnSpPr>
          <p:nvPr/>
        </p:nvCxnSpPr>
        <p:spPr>
          <a:xfrm flipV="1">
            <a:off x="3726864" y="4931487"/>
            <a:ext cx="3489" cy="658278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25018" y="5589765"/>
            <a:ext cx="603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strip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383033" y="2202512"/>
            <a:ext cx="135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Lego version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95130" y="2353586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779229" y="2011681"/>
            <a:ext cx="840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Charge</a:t>
            </a:r>
            <a:endParaRPr lang="en-US" u="sng" dirty="0"/>
          </a:p>
        </p:txBody>
      </p:sp>
      <p:grpSp>
        <p:nvGrpSpPr>
          <p:cNvPr id="31" name="Group 30"/>
          <p:cNvGrpSpPr/>
          <p:nvPr/>
        </p:nvGrpSpPr>
        <p:grpSpPr>
          <a:xfrm>
            <a:off x="1401287" y="5890163"/>
            <a:ext cx="1211284" cy="534390"/>
            <a:chOff x="1151906" y="4441371"/>
            <a:chExt cx="1294778" cy="640287"/>
          </a:xfrm>
        </p:grpSpPr>
        <p:grpSp>
          <p:nvGrpSpPr>
            <p:cNvPr id="32" name="Group 32"/>
            <p:cNvGrpSpPr/>
            <p:nvPr/>
          </p:nvGrpSpPr>
          <p:grpSpPr>
            <a:xfrm>
              <a:off x="1660566" y="4441371"/>
              <a:ext cx="251361" cy="249382"/>
              <a:chOff x="1660566" y="4441371"/>
              <a:chExt cx="251361" cy="249382"/>
            </a:xfrm>
          </p:grpSpPr>
          <p:cxnSp>
            <p:nvCxnSpPr>
              <p:cNvPr id="34" name="Straight Connector 33"/>
              <p:cNvCxnSpPr>
                <a:stCxn id="35" idx="1"/>
                <a:endCxn id="35" idx="5"/>
              </p:cNvCxnSpPr>
              <p:nvPr/>
            </p:nvCxnSpPr>
            <p:spPr>
              <a:xfrm>
                <a:off x="1699066" y="4477892"/>
                <a:ext cx="176340" cy="1763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Oval 34"/>
              <p:cNvSpPr/>
              <p:nvPr/>
            </p:nvSpPr>
            <p:spPr>
              <a:xfrm>
                <a:off x="1662545" y="4441371"/>
                <a:ext cx="249382" cy="249382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1"/>
              <p:cNvGrpSpPr/>
              <p:nvPr/>
            </p:nvGrpSpPr>
            <p:grpSpPr>
              <a:xfrm>
                <a:off x="1660566" y="4475018"/>
                <a:ext cx="227610" cy="191984"/>
                <a:chOff x="959922" y="4688774"/>
                <a:chExt cx="227610" cy="191984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959922" y="4688774"/>
                  <a:ext cx="213756" cy="17813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H="1">
                  <a:off x="1009403" y="4690753"/>
                  <a:ext cx="178129" cy="190005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3" name="TextBox 32"/>
            <p:cNvSpPr txBox="1"/>
            <p:nvPr/>
          </p:nvSpPr>
          <p:spPr>
            <a:xfrm>
              <a:off x="1151906" y="4773881"/>
              <a:ext cx="12947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 direction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pic>
        <p:nvPicPr>
          <p:cNvPr id="6" name="Picture 5" descr="I:\analog\TCT\Atlas12\pics\XY\ChProf_100V_Before_co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545" y="2256912"/>
            <a:ext cx="4358185" cy="29617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2337" y="117446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8418" y="1259348"/>
            <a:ext cx="5591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 </a:t>
            </a:r>
            <a:r>
              <a:rPr lang="sl-SI" sz="14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charge collection profiles under strip before irradiation similar</a:t>
            </a:r>
          </a:p>
          <a:p>
            <a:r>
              <a:rPr lang="en-US" sz="1600" dirty="0" smtClean="0"/>
              <a:t> </a:t>
            </a:r>
            <a:r>
              <a:rPr lang="en-US" sz="1600" dirty="0" smtClean="0">
                <a:sym typeface="Wingdings" pitchFamily="2" charset="2"/>
              </a:rPr>
              <a:t> beam spread influences also resolution in </a:t>
            </a:r>
            <a:r>
              <a:rPr lang="en-US" sz="1600" i="1" dirty="0" smtClean="0">
                <a:sym typeface="Wingdings" pitchFamily="2" charset="2"/>
              </a:rPr>
              <a:t>y</a:t>
            </a:r>
            <a:r>
              <a:rPr lang="en-US" sz="1600" dirty="0" smtClean="0">
                <a:sym typeface="Wingdings" pitchFamily="2" charset="2"/>
              </a:rPr>
              <a:t> direction</a:t>
            </a:r>
            <a:endParaRPr lang="en-US" sz="1600" dirty="0" smtClean="0"/>
          </a:p>
        </p:txBody>
      </p:sp>
      <p:pic>
        <p:nvPicPr>
          <p:cNvPr id="3076" name="Picture 4" descr="I:\analog\TCT\Atlas12\pics\XY\ChProf_400V_Before_com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2809" y="2269479"/>
            <a:ext cx="4231913" cy="294657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994432" y="3126978"/>
            <a:ext cx="14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Not </a:t>
            </a:r>
            <a:r>
              <a:rPr lang="sl-SI" dirty="0" err="1" smtClean="0"/>
              <a:t>depleted</a:t>
            </a:r>
            <a:endParaRPr lang="sl-SI" dirty="0" smtClean="0"/>
          </a:p>
          <a:p>
            <a:r>
              <a:rPr lang="sl-SI" dirty="0" smtClean="0"/>
              <a:t>(100 V)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3466" y="3252813"/>
            <a:ext cx="15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err="1" smtClean="0"/>
              <a:t>Fully</a:t>
            </a:r>
            <a:r>
              <a:rPr lang="sl-SI" dirty="0" smtClean="0"/>
              <a:t> </a:t>
            </a:r>
            <a:r>
              <a:rPr lang="sl-SI" dirty="0" err="1" smtClean="0"/>
              <a:t>depleted</a:t>
            </a:r>
            <a:endParaRPr lang="sl-SI" dirty="0" smtClean="0"/>
          </a:p>
          <a:p>
            <a:r>
              <a:rPr lang="sl-SI" dirty="0" smtClean="0"/>
              <a:t>(400 V)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8954" y="624849"/>
            <a:ext cx="617316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sz="1600" dirty="0" smtClean="0"/>
              <a:t>compare charge collection profiles measured with standard E-TCT and </a:t>
            </a:r>
          </a:p>
          <a:p>
            <a:r>
              <a:rPr lang="en-US" sz="1600" dirty="0" smtClean="0"/>
              <a:t>   with laser parallel to strip:  </a:t>
            </a:r>
            <a:endParaRPr lang="en-US" sz="1600" dirty="0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1147860" y="3868753"/>
            <a:ext cx="8467" cy="1761066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3988979" y="4178632"/>
            <a:ext cx="8466" cy="1693332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629332" y="5379942"/>
            <a:ext cx="635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Strips 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3287644" y="5561789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5420998" y="3914275"/>
            <a:ext cx="8467" cy="1761066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7680226" y="3939147"/>
            <a:ext cx="8466" cy="1693332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4902470" y="5425464"/>
            <a:ext cx="635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Strips 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6967016" y="5464807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pic>
        <p:nvPicPr>
          <p:cNvPr id="3" name="Picture 3" descr="I:\analog\TCT\Atlas12\pics\XY\Pulses_comp_before_y250_A12_400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3208" y="1725432"/>
            <a:ext cx="4476554" cy="3116913"/>
          </a:xfrm>
          <a:prstGeom prst="rect">
            <a:avLst/>
          </a:prstGeom>
          <a:noFill/>
        </p:spPr>
      </p:pic>
      <p:pic>
        <p:nvPicPr>
          <p:cNvPr id="4" name="Picture 5" descr="I:\analog\TCT\Atlas12\pics\XY\VelProf_400V_Before_com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38932"/>
            <a:ext cx="4396967" cy="30614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2337" y="117446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170" y="578840"/>
            <a:ext cx="3415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velocity profiles and pulses different</a:t>
            </a:r>
            <a:r>
              <a:rPr lang="sl-SI" sz="1600" dirty="0" smtClean="0"/>
              <a:t>: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87180" y="1470991"/>
            <a:ext cx="150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Velocity</a:t>
            </a:r>
            <a:r>
              <a:rPr lang="en-US" dirty="0" smtClean="0"/>
              <a:t> profile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36542" y="1383527"/>
            <a:ext cx="3797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Pulses at </a:t>
            </a:r>
            <a:r>
              <a:rPr lang="en-US" sz="1600" i="1" dirty="0" smtClean="0"/>
              <a:t>y</a:t>
            </a:r>
            <a:r>
              <a:rPr lang="en-US" sz="1600" dirty="0" smtClean="0"/>
              <a:t> = 250 µm deep</a:t>
            </a:r>
            <a:r>
              <a:rPr lang="sl-SI" sz="1600" dirty="0" smtClean="0"/>
              <a:t> (</a:t>
            </a:r>
            <a:r>
              <a:rPr lang="sl-SI" sz="1600" dirty="0" err="1" smtClean="0"/>
              <a:t>near</a:t>
            </a:r>
            <a:r>
              <a:rPr lang="sl-SI" sz="1600" dirty="0" smtClean="0"/>
              <a:t> </a:t>
            </a:r>
            <a:r>
              <a:rPr lang="sl-SI" sz="1600" dirty="0" err="1" smtClean="0"/>
              <a:t>backplane</a:t>
            </a:r>
            <a:r>
              <a:rPr lang="sl-SI" sz="1600" dirty="0" smtClean="0"/>
              <a:t>)</a:t>
            </a:r>
            <a:endParaRPr lang="en-US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28674" name="Object 4"/>
          <p:cNvGraphicFramePr>
            <a:graphicFrameLocks noChangeAspect="1"/>
          </p:cNvGraphicFramePr>
          <p:nvPr/>
        </p:nvGraphicFramePr>
        <p:xfrm>
          <a:off x="562078" y="5386717"/>
          <a:ext cx="3546527" cy="372815"/>
        </p:xfrm>
        <a:graphic>
          <a:graphicData uri="http://schemas.openxmlformats.org/presentationml/2006/ole">
            <p:oleObj spid="_x0000_s28674" name="Enačba" r:id="rId5" imgW="2095200" imgH="2286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53143" y="4916384"/>
            <a:ext cx="1331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w</a:t>
            </a:r>
            <a:r>
              <a:rPr lang="en-US" dirty="0" smtClean="0"/>
              <a:t> different: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8828" y="181056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22" name="Picture 2" descr="I:\analog\TCT\Atlas12\pics\XY\ChProf_500V_5e14_co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37968"/>
            <a:ext cx="4653915" cy="3240405"/>
          </a:xfrm>
          <a:prstGeom prst="rect">
            <a:avLst/>
          </a:prstGeom>
          <a:noFill/>
        </p:spPr>
      </p:pic>
      <p:pic>
        <p:nvPicPr>
          <p:cNvPr id="30723" name="Picture 3" descr="I:\analog\TCT\Atlas12\pics\XY\ChProf_700V_5e14_com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0085" y="1622564"/>
            <a:ext cx="4653915" cy="32404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99714" y="731520"/>
            <a:ext cx="6544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irradiated detector </a:t>
            </a:r>
            <a:r>
              <a:rPr lang="en-US" sz="1600" i="1" dirty="0" smtClean="0"/>
              <a:t>Φ </a:t>
            </a:r>
            <a:r>
              <a:rPr lang="en-US" sz="1600" dirty="0" smtClean="0"/>
              <a:t>= 5e14 n/cm</a:t>
            </a:r>
            <a:r>
              <a:rPr lang="en-US" sz="1600" b="1" baseline="30000" dirty="0" smtClean="0"/>
              <a:t>2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normalize to same charge at </a:t>
            </a:r>
            <a:r>
              <a:rPr lang="en-US" sz="1600" i="1" dirty="0" smtClean="0"/>
              <a:t>y</a:t>
            </a:r>
            <a:r>
              <a:rPr lang="en-US" sz="1600" dirty="0" smtClean="0"/>
              <a:t> = 0 µm for standard and </a:t>
            </a:r>
            <a:r>
              <a:rPr lang="en-US" sz="1600" dirty="0" smtClean="0">
                <a:solidFill>
                  <a:srgbClr val="C00000"/>
                </a:solidFill>
              </a:rPr>
              <a:t>parallel (along strip)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1139909" y="3375772"/>
            <a:ext cx="8467" cy="1761066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3615268" y="3391453"/>
            <a:ext cx="8466" cy="1693332"/>
          </a:xfrm>
          <a:prstGeom prst="line">
            <a:avLst/>
          </a:prstGeom>
          <a:ln w="12700"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613429" y="4727935"/>
            <a:ext cx="635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Strips 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2858274" y="4877977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400" dirty="0" smtClean="0"/>
              <a:t>Back plane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25718" y="5502302"/>
            <a:ext cx="5658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sz="1600" dirty="0" smtClean="0"/>
              <a:t>less charge than with standard E-TCT measured near back plane </a:t>
            </a:r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pic>
        <p:nvPicPr>
          <p:cNvPr id="31747" name="Picture 3" descr="I:\analog\TCT\Atlas12\pics\XY\ChProf_500V_1e15_com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82" y="922850"/>
            <a:ext cx="3989070" cy="27774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94243" y="189007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Measurements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1748" name="Picture 4" descr="I:\analog\TCT\Atlas12\pics\XY\ChProf_800V_1e15_com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1671" y="930799"/>
            <a:ext cx="3989070" cy="2777490"/>
          </a:xfrm>
          <a:prstGeom prst="rect">
            <a:avLst/>
          </a:prstGeom>
          <a:noFill/>
        </p:spPr>
      </p:pic>
      <p:pic>
        <p:nvPicPr>
          <p:cNvPr id="31749" name="Picture 5" descr="I:\analog\TCT\Atlas12\pics\XY\ChProf_500V_2e15_comp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" y="3689904"/>
            <a:ext cx="3989070" cy="2777490"/>
          </a:xfrm>
          <a:prstGeom prst="rect">
            <a:avLst/>
          </a:prstGeom>
          <a:noFill/>
        </p:spPr>
      </p:pic>
      <p:pic>
        <p:nvPicPr>
          <p:cNvPr id="31750" name="Picture 6" descr="I:\analog\TCT\Atlas12\pics\XY\ChProf_800V_2e15_comp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61673" y="3650147"/>
            <a:ext cx="3989070" cy="277749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96710" y="1160890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1e15, 500 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7826" y="2370813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1e15, 800 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66128" y="5337975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2e15, 800 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04051" y="4536218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2e15, 500 V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9714" y="540689"/>
            <a:ext cx="1624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sl-SI" sz="1600" dirty="0" smtClean="0"/>
              <a:t> </a:t>
            </a:r>
            <a:r>
              <a:rPr lang="en-US" sz="1600" dirty="0" smtClean="0"/>
              <a:t>higher fluences</a:t>
            </a:r>
            <a:endParaRPr lang="en-US" sz="16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9314" y="109494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Conclusions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80" y="469127"/>
            <a:ext cx="845225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E-TCT with laser light parallel  to strips can be used to better estimate</a:t>
            </a:r>
          </a:p>
          <a:p>
            <a:r>
              <a:rPr lang="en-US" sz="1600" dirty="0" smtClean="0"/>
              <a:t>   charge collection profiles in irradiated strip detectors compared to standard E-TCT</a:t>
            </a:r>
          </a:p>
          <a:p>
            <a:endParaRPr lang="en-US" sz="1600" dirty="0" smtClean="0"/>
          </a:p>
          <a:p>
            <a:r>
              <a:rPr lang="en-US" sz="1600" dirty="0" smtClean="0"/>
              <a:t>   </a:t>
            </a:r>
            <a:r>
              <a:rPr lang="en-US" sz="1600" dirty="0" smtClean="0">
                <a:sym typeface="Wingdings" pitchFamily="2" charset="2"/>
              </a:rPr>
              <a:t> standard E-TCT overestimates contribution of the back side of the detector</a:t>
            </a:r>
          </a:p>
          <a:p>
            <a:r>
              <a:rPr lang="en-US" sz="1600" dirty="0" smtClean="0">
                <a:sym typeface="Wingdings" pitchFamily="2" charset="2"/>
              </a:rPr>
              <a:t>    standard E-TCT good for velocity profiles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because of divergence of laser beam in the detector only limited spatial resolution can be reached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1600" b="1" dirty="0" smtClean="0">
                <a:solidFill>
                  <a:srgbClr val="C00000"/>
                </a:solidFill>
              </a:rPr>
              <a:t>Future work: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</a:t>
            </a:r>
            <a:r>
              <a:rPr lang="en-US" sz="1600" dirty="0" smtClean="0">
                <a:sym typeface="Wingdings" pitchFamily="2" charset="2"/>
              </a:rPr>
              <a:t>try with laser light with shorter penetration depth to get better resolution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measure charge collection profiles with detectors irradiated with 26 </a:t>
            </a:r>
            <a:r>
              <a:rPr lang="en-US" sz="1600" dirty="0" err="1" smtClean="0"/>
              <a:t>GeV</a:t>
            </a:r>
            <a:r>
              <a:rPr lang="en-US" sz="1600" dirty="0" smtClean="0"/>
              <a:t> protons or </a:t>
            </a:r>
            <a:r>
              <a:rPr lang="en-US" sz="1600" dirty="0" err="1" smtClean="0"/>
              <a:t>pions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   where strong double peak field was observed  with standard e-TCT</a:t>
            </a:r>
            <a:r>
              <a:rPr lang="sl-SI" sz="1600" dirty="0" smtClean="0"/>
              <a:t>: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0446" y="4333459"/>
            <a:ext cx="390914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Example: standard E-TCT charge collection profile</a:t>
            </a:r>
          </a:p>
          <a:p>
            <a:r>
              <a:rPr lang="en-US" sz="1400" dirty="0" smtClean="0"/>
              <a:t>measured with ATLAS07 detector irradiated </a:t>
            </a:r>
          </a:p>
          <a:p>
            <a:r>
              <a:rPr lang="en-US" sz="1400" dirty="0" smtClean="0"/>
              <a:t>with  PSI </a:t>
            </a:r>
            <a:r>
              <a:rPr lang="en-US" sz="1400" dirty="0" err="1" smtClean="0"/>
              <a:t>pions</a:t>
            </a:r>
            <a:r>
              <a:rPr lang="en-US" sz="1400" dirty="0" smtClean="0"/>
              <a:t>  to </a:t>
            </a:r>
            <a:r>
              <a:rPr lang="en-US" sz="1400" i="1" dirty="0" err="1" smtClean="0"/>
              <a:t>Φ</a:t>
            </a:r>
            <a:r>
              <a:rPr lang="en-US" sz="1400" i="1" baseline="-25000" dirty="0" err="1" smtClean="0"/>
              <a:t>eq</a:t>
            </a:r>
            <a:r>
              <a:rPr lang="en-US" sz="1400" i="1" dirty="0" smtClean="0"/>
              <a:t> = </a:t>
            </a:r>
            <a:r>
              <a:rPr lang="en-US" sz="1400" dirty="0" smtClean="0"/>
              <a:t>1.6e15 n/cm2</a:t>
            </a:r>
          </a:p>
          <a:p>
            <a:endParaRPr lang="en-US" sz="1400" i="1" dirty="0" smtClean="0"/>
          </a:p>
          <a:p>
            <a:r>
              <a:rPr lang="en-US" sz="1400" i="1" dirty="0" smtClean="0"/>
              <a:t>M. </a:t>
            </a:r>
            <a:r>
              <a:rPr lang="en-US" sz="1400" i="1" dirty="0" err="1" smtClean="0"/>
              <a:t>Milovanović</a:t>
            </a:r>
            <a:r>
              <a:rPr lang="en-US" sz="1400" i="1" dirty="0" smtClean="0"/>
              <a:t>, 18thRD50 meeting, Liverpool 2011</a:t>
            </a:r>
            <a:endParaRPr lang="en-US" sz="1400" i="1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222175" y="4001983"/>
            <a:ext cx="3662153" cy="22871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528" y="285226"/>
            <a:ext cx="8003473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in usual E-TCT measurements focused laser beam is directed to the side of the</a:t>
            </a:r>
          </a:p>
          <a:p>
            <a:r>
              <a:rPr lang="en-US" sz="1600" dirty="0" smtClean="0"/>
              <a:t>   detector perpendicular to the direction of strips</a:t>
            </a:r>
          </a:p>
          <a:p>
            <a:r>
              <a:rPr lang="en-US" sz="1600" dirty="0" smtClean="0"/>
              <a:t>    </a:t>
            </a:r>
          </a:p>
          <a:p>
            <a:r>
              <a:rPr lang="en-US" sz="1600" dirty="0" smtClean="0"/>
              <a:t>    </a:t>
            </a:r>
            <a:r>
              <a:rPr lang="en-US" sz="1600" dirty="0" smtClean="0">
                <a:sym typeface="Wingdings" pitchFamily="2" charset="2"/>
              </a:rPr>
              <a:t>- </a:t>
            </a:r>
            <a:r>
              <a:rPr lang="en-US" sz="1600" dirty="0" smtClean="0"/>
              <a:t>IR laser (</a:t>
            </a:r>
            <a:r>
              <a:rPr lang="en-US" sz="1600" i="1" dirty="0" smtClean="0"/>
              <a:t>λ</a:t>
            </a:r>
            <a:r>
              <a:rPr lang="en-US" sz="1600" dirty="0" smtClean="0"/>
              <a:t> = 1064 nm),  attenuation length in Si</a:t>
            </a:r>
            <a:r>
              <a:rPr lang="sl-SI" sz="1600" dirty="0" smtClean="0"/>
              <a:t> </a:t>
            </a:r>
            <a:r>
              <a:rPr lang="en-US" sz="1600" dirty="0" smtClean="0"/>
              <a:t> ~1 mm </a:t>
            </a:r>
          </a:p>
          <a:p>
            <a:r>
              <a:rPr lang="en-US" sz="1600" dirty="0" smtClean="0"/>
              <a:t>    </a:t>
            </a:r>
            <a:r>
              <a:rPr lang="en-US" sz="1600" dirty="0" smtClean="0">
                <a:sym typeface="Wingdings" pitchFamily="2" charset="2"/>
              </a:rPr>
              <a:t>- charge is generated below many strips </a:t>
            </a:r>
          </a:p>
          <a:p>
            <a:r>
              <a:rPr lang="en-US" sz="1600" dirty="0" smtClean="0">
                <a:sym typeface="Wingdings" pitchFamily="2" charset="2"/>
              </a:rPr>
              <a:t>    - carriers drifting to the neighbor strips also induce current on the readout electrode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       effective weighting field modified:</a:t>
            </a:r>
          </a:p>
          <a:p>
            <a:r>
              <a:rPr lang="en-US" sz="1600" dirty="0" smtClean="0">
                <a:sym typeface="Wingdings" pitchFamily="2" charset="2"/>
              </a:rPr>
              <a:t>   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ym typeface="Wingdings" pitchFamily="2" charset="2"/>
              </a:rPr>
              <a:t> instead of peaked weighting field of a strip detector the effective weighting field</a:t>
            </a:r>
          </a:p>
          <a:p>
            <a:r>
              <a:rPr lang="en-US" sz="1600" dirty="0" smtClean="0">
                <a:sym typeface="Wingdings" pitchFamily="2" charset="2"/>
              </a:rPr>
              <a:t>               is approximately constant </a:t>
            </a:r>
            <a:r>
              <a:rPr lang="en-US" sz="1600" i="1" dirty="0" err="1" smtClean="0">
                <a:solidFill>
                  <a:srgbClr val="C00000"/>
                </a:solidFill>
                <a:sym typeface="Wingdings" pitchFamily="2" charset="2"/>
              </a:rPr>
              <a:t>E</a:t>
            </a:r>
            <a:r>
              <a:rPr lang="en-US" sz="1600" i="1" baseline="-25000" dirty="0" err="1" smtClean="0">
                <a:solidFill>
                  <a:srgbClr val="C00000"/>
                </a:solidFill>
                <a:sym typeface="Wingdings" pitchFamily="2" charset="2"/>
              </a:rPr>
              <a:t>w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=  1/D </a:t>
            </a:r>
            <a:r>
              <a:rPr lang="en-US" sz="1600" dirty="0" smtClean="0">
                <a:sym typeface="Wingdings" pitchFamily="2" charset="2"/>
              </a:rPr>
              <a:t>as in pad detectors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ü"/>
            </a:pPr>
            <a:r>
              <a:rPr lang="en-US" sz="1600" dirty="0" smtClean="0">
                <a:sym typeface="Wingdings" pitchFamily="2" charset="2"/>
              </a:rPr>
              <a:t> good for measurements of velocity profile: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charge collection profile </a:t>
            </a:r>
            <a:r>
              <a:rPr lang="sl-SI" sz="1600" dirty="0" err="1" smtClean="0">
                <a:solidFill>
                  <a:srgbClr val="C00000"/>
                </a:solidFill>
                <a:sym typeface="Wingdings" pitchFamily="2" charset="2"/>
              </a:rPr>
              <a:t>of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sym typeface="Wingdings" pitchFamily="2" charset="2"/>
              </a:rPr>
              <a:t>irradiated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 detector is not as in detector application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 if laser beam is directed parallel to strips all carriers (in ideal case) generated along laser </a:t>
            </a:r>
          </a:p>
          <a:p>
            <a:r>
              <a:rPr lang="en-US" sz="1600" dirty="0" smtClean="0">
                <a:sym typeface="Wingdings" pitchFamily="2" charset="2"/>
              </a:rPr>
              <a:t>  beam drift in the same electric and weighting field -&gt; true charge collection profiles could be </a:t>
            </a:r>
          </a:p>
          <a:p>
            <a:r>
              <a:rPr lang="en-US" sz="1600" dirty="0" smtClean="0">
                <a:sym typeface="Wingdings" pitchFamily="2" charset="2"/>
              </a:rPr>
              <a:t>  measured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ym typeface="Wingdings" pitchFamily="2" charset="2"/>
              </a:rPr>
              <a:t>  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in reality laser beam divergence smears the measurement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in this presentation some aspects of this measurement technique will be presented</a:t>
            </a:r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graphicFrame>
        <p:nvGraphicFramePr>
          <p:cNvPr id="6145" name="Object 4"/>
          <p:cNvGraphicFramePr>
            <a:graphicFrameLocks noChangeAspect="1"/>
          </p:cNvGraphicFramePr>
          <p:nvPr/>
        </p:nvGraphicFramePr>
        <p:xfrm>
          <a:off x="4878443" y="3695582"/>
          <a:ext cx="2908829" cy="531286"/>
        </p:xfrm>
        <a:graphic>
          <a:graphicData uri="http://schemas.openxmlformats.org/presentationml/2006/ole">
            <p:oleObj spid="_x0000_s6145" name="Enačba" r:id="rId4" imgW="2070000" imgH="393480" progId="Equation.3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I:\analog\TCT\simulacija\picxy\A12_WF_sur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4113" y="2409459"/>
            <a:ext cx="4739887" cy="34464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154499" y="5437296"/>
            <a:ext cx="33682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Weighting field</a:t>
            </a:r>
            <a:endParaRPr lang="sl-SI" sz="1600" dirty="0" smtClean="0">
              <a:solidFill>
                <a:srgbClr val="0070C0"/>
              </a:solidFill>
            </a:endParaRPr>
          </a:p>
          <a:p>
            <a:endParaRPr lang="en-US" sz="1600" dirty="0" smtClean="0">
              <a:solidFill>
                <a:srgbClr val="0070C0"/>
              </a:solidFill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ym typeface="Wingdings" pitchFamily="2" charset="2"/>
              </a:rPr>
              <a:t>strongly peaked at the readout strip</a:t>
            </a:r>
          </a:p>
        </p:txBody>
      </p:sp>
      <p:pic>
        <p:nvPicPr>
          <p:cNvPr id="12" name="Picture 2" descr="I:\analog\TCT\simulacija\picxy\A12_EF_Neff_4760_U400V.png"/>
          <p:cNvPicPr>
            <a:picLocks noChangeAspect="1" noChangeArrowheads="1"/>
          </p:cNvPicPr>
          <p:nvPr/>
        </p:nvPicPr>
        <p:blipFill>
          <a:blip r:embed="rId3" cstate="print"/>
          <a:srcRect l="5954" r="1751"/>
          <a:stretch>
            <a:fillRect/>
          </a:stretch>
        </p:blipFill>
        <p:spPr bwMode="auto">
          <a:xfrm>
            <a:off x="155046" y="2796684"/>
            <a:ext cx="4546121" cy="341980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2332" y="2952922"/>
            <a:ext cx="12073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Electric field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2338" y="178130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9518" y="568296"/>
            <a:ext cx="48012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err="1" smtClean="0"/>
              <a:t>KDetSim</a:t>
            </a:r>
            <a:r>
              <a:rPr lang="en-US" sz="1600" dirty="0" smtClean="0"/>
              <a:t> by  G. </a:t>
            </a:r>
            <a:r>
              <a:rPr lang="en-US" sz="1600" dirty="0" err="1" smtClean="0"/>
              <a:t>Kramberger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described in: </a:t>
            </a:r>
          </a:p>
          <a:p>
            <a:r>
              <a:rPr lang="en-US" sz="1400" dirty="0" smtClean="0"/>
              <a:t>  G</a:t>
            </a:r>
            <a:r>
              <a:rPr lang="en-US" sz="1400" dirty="0"/>
              <a:t>. </a:t>
            </a:r>
            <a:r>
              <a:rPr lang="en-US" sz="1400" dirty="0" err="1"/>
              <a:t>Kramberger</a:t>
            </a:r>
            <a:r>
              <a:rPr lang="en-US" sz="1400" dirty="0"/>
              <a:t> et al., IEEE </a:t>
            </a:r>
            <a:r>
              <a:rPr lang="en-US" sz="1400" dirty="0" err="1"/>
              <a:t>Trans.Nucl.Sci</a:t>
            </a:r>
            <a:r>
              <a:rPr lang="en-US" sz="1400" dirty="0"/>
              <a:t>., </a:t>
            </a:r>
            <a:r>
              <a:rPr lang="en-US" sz="1400" dirty="0" err="1"/>
              <a:t>Vol</a:t>
            </a:r>
            <a:r>
              <a:rPr lang="en-US" sz="1400" dirty="0"/>
              <a:t> 49, (2002), 1717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  G. </a:t>
            </a:r>
            <a:r>
              <a:rPr lang="en-US" sz="1400" dirty="0" err="1" smtClean="0"/>
              <a:t>Kramberger</a:t>
            </a:r>
            <a:r>
              <a:rPr lang="en-US" sz="1400" dirty="0" smtClean="0"/>
              <a:t> et al., NIM A 457, pp-550-557,2001.</a:t>
            </a:r>
            <a:endParaRPr lang="sl-SI" sz="1400" dirty="0" smtClean="0"/>
          </a:p>
          <a:p>
            <a:r>
              <a:rPr lang="sl-SI" sz="1400" dirty="0" smtClean="0"/>
              <a:t>  G. Kramberger </a:t>
            </a:r>
            <a:r>
              <a:rPr lang="sl-SI" sz="1400" dirty="0" err="1" smtClean="0"/>
              <a:t>et</a:t>
            </a:r>
            <a:r>
              <a:rPr lang="sl-SI" sz="1400" dirty="0" smtClean="0"/>
              <a:t> </a:t>
            </a:r>
            <a:r>
              <a:rPr lang="sl-SI" sz="1400" dirty="0" err="1" smtClean="0"/>
              <a:t>al</a:t>
            </a:r>
            <a:r>
              <a:rPr lang="sl-SI" sz="1400" dirty="0" smtClean="0"/>
              <a:t>., </a:t>
            </a:r>
            <a:r>
              <a:rPr lang="en-US" sz="1400" dirty="0" smtClean="0"/>
              <a:t>2014 JINST 9 P10016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5840" y="1993636"/>
            <a:ext cx="45837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P-type strip detector, pitch 75 um, strip width 20 um</a:t>
            </a:r>
            <a:r>
              <a:rPr lang="sl-SI" sz="1600" dirty="0" smtClean="0"/>
              <a:t> </a:t>
            </a:r>
            <a:endParaRPr lang="en-US" sz="1600" dirty="0" smtClean="0"/>
          </a:p>
          <a:p>
            <a:r>
              <a:rPr lang="en-US" sz="1600" i="1" dirty="0" smtClean="0"/>
              <a:t>N</a:t>
            </a:r>
            <a:r>
              <a:rPr lang="en-US" sz="1600" b="1" i="1" baseline="-25000" dirty="0" smtClean="0"/>
              <a:t>eff</a:t>
            </a:r>
            <a:r>
              <a:rPr lang="en-US" sz="1600" i="1" dirty="0" smtClean="0"/>
              <a:t> </a:t>
            </a:r>
            <a:r>
              <a:rPr lang="en-US" sz="1600" dirty="0" smtClean="0"/>
              <a:t>= 4.76e12 cm</a:t>
            </a:r>
            <a:r>
              <a:rPr lang="en-US" sz="1600" b="1" baseline="30000" dirty="0" smtClean="0"/>
              <a:t>-3 </a:t>
            </a:r>
            <a:r>
              <a:rPr lang="en-US" sz="1600" dirty="0" smtClean="0"/>
              <a:t>(</a:t>
            </a:r>
            <a:r>
              <a:rPr lang="en-US" sz="1600" i="1" dirty="0" err="1" smtClean="0"/>
              <a:t>V</a:t>
            </a:r>
            <a:r>
              <a:rPr lang="en-US" sz="1600" b="1" i="1" baseline="-25000" dirty="0" err="1" smtClean="0"/>
              <a:t>fd</a:t>
            </a:r>
            <a:r>
              <a:rPr lang="en-US" sz="1600" dirty="0" smtClean="0"/>
              <a:t> ~ 350 V) </a:t>
            </a:r>
            <a:endParaRPr lang="sl-SI" sz="1600" dirty="0" smtClean="0"/>
          </a:p>
          <a:p>
            <a:r>
              <a:rPr lang="sl-SI" sz="1600" dirty="0" smtClean="0"/>
              <a:t>(</a:t>
            </a:r>
            <a:r>
              <a:rPr lang="sl-SI" sz="1600" dirty="0" err="1" smtClean="0"/>
              <a:t>approx</a:t>
            </a:r>
            <a:r>
              <a:rPr lang="sl-SI" sz="1600" dirty="0" smtClean="0"/>
              <a:t>. </a:t>
            </a:r>
            <a:r>
              <a:rPr lang="sl-SI" sz="1600" dirty="0" err="1" smtClean="0"/>
              <a:t>Hamamatsu</a:t>
            </a:r>
            <a:r>
              <a:rPr lang="sl-SI" sz="1600" dirty="0" smtClean="0"/>
              <a:t> ATLAS12)</a:t>
            </a:r>
            <a:endParaRPr lang="en-US" sz="1600" dirty="0" smtClean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41965" y="2826327"/>
            <a:ext cx="1192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Bias = 400 V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:\analog\TCT\simulacija\picxy\A12_Det_Drift_Char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204" y="1058196"/>
            <a:ext cx="3551873" cy="2488883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>
            <a:off x="1435479" y="1809231"/>
            <a:ext cx="839972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14214" y="1883658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Laser</a:t>
            </a:r>
            <a:endParaRPr lang="en-US" dirty="0"/>
          </a:p>
        </p:txBody>
      </p:sp>
      <p:pic>
        <p:nvPicPr>
          <p:cNvPr id="7" name="Picture 4" descr="I:\analog\TCT\simulacija\picxy\SigSlice_0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437" y="3923780"/>
            <a:ext cx="2076450" cy="1440180"/>
          </a:xfrm>
          <a:prstGeom prst="rect">
            <a:avLst/>
          </a:prstGeom>
          <a:noFill/>
        </p:spPr>
      </p:pic>
      <p:pic>
        <p:nvPicPr>
          <p:cNvPr id="8" name="Picture 5" descr="I:\analog\TCT\simulacija\picxy\SigSlice_1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4050" y="3945045"/>
            <a:ext cx="2076450" cy="1440180"/>
          </a:xfrm>
          <a:prstGeom prst="rect">
            <a:avLst/>
          </a:prstGeom>
          <a:noFill/>
        </p:spPr>
      </p:pic>
      <p:pic>
        <p:nvPicPr>
          <p:cNvPr id="9" name="Picture 6" descr="I:\analog\TCT\simulacija\picxy\SigSlice_2_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3093" y="3945045"/>
            <a:ext cx="2076450" cy="1440180"/>
          </a:xfrm>
          <a:prstGeom prst="rect">
            <a:avLst/>
          </a:prstGeom>
          <a:noFill/>
        </p:spPr>
      </p:pic>
      <p:pic>
        <p:nvPicPr>
          <p:cNvPr id="10" name="Picture 7" descr="I:\analog\TCT\simulacija\picxy\SigSlice_3_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62102" y="3945045"/>
            <a:ext cx="2076450" cy="1440180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/>
        </p:nvCxnSpPr>
        <p:spPr>
          <a:xfrm flipH="1">
            <a:off x="3178781" y="1274970"/>
            <a:ext cx="934" cy="18237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589205" y="1264408"/>
            <a:ext cx="934" cy="18237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990575" y="1271953"/>
            <a:ext cx="934" cy="18237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4387419" y="1270444"/>
            <a:ext cx="934" cy="18237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563672" y="2669204"/>
            <a:ext cx="1425921" cy="1176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392472" y="2800479"/>
            <a:ext cx="67901" cy="1059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768191" y="2809532"/>
            <a:ext cx="1235798" cy="10411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98230" y="2823113"/>
            <a:ext cx="2806575" cy="10456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97748" y="650281"/>
            <a:ext cx="17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Readout electrode</a:t>
            </a:r>
            <a:endParaRPr lang="en-US" sz="16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60683" y="958821"/>
            <a:ext cx="1" cy="207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00636" y="4618432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…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313571" y="441139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+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589397" y="43998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+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464424" y="44229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+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777631" y="43883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+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05540" y="5852009"/>
            <a:ext cx="8339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current pulse on readout strip in E-TCT is induced also by charge drifting under neighbor strips</a:t>
            </a:r>
          </a:p>
          <a:p>
            <a:r>
              <a:rPr lang="en-US" sz="1600" dirty="0" smtClean="0"/>
              <a:t>  </a:t>
            </a:r>
            <a:r>
              <a:rPr lang="en-US" sz="1600" dirty="0" smtClean="0">
                <a:sym typeface="Wingdings" pitchFamily="2" charset="2"/>
              </a:rPr>
              <a:t> measured pulse is the sum of all contributions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52338" y="0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3468" y="373711"/>
            <a:ext cx="1708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sl-SI" dirty="0" smtClean="0"/>
              <a:t>standard E-TCT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analog\TCT\simulacija\picxy\A12_Det_Drift_Char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317" y="705627"/>
            <a:ext cx="3551873" cy="2488883"/>
          </a:xfrm>
          <a:prstGeom prst="rect">
            <a:avLst/>
          </a:prstGeom>
          <a:noFill/>
        </p:spPr>
      </p:pic>
      <p:pic>
        <p:nvPicPr>
          <p:cNvPr id="5" name="Picture 2" descr="I:\analog\TCT\simulacija\picxy\A12_Det_Drift_Charges_UnderStri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1839" y="691366"/>
            <a:ext cx="3696697" cy="2584474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390592" y="1456662"/>
            <a:ext cx="8399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154261" y="469783"/>
            <a:ext cx="1249959" cy="2768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67116" y="0"/>
            <a:ext cx="144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strip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050172" y="503339"/>
            <a:ext cx="1739406" cy="271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9327" y="1531089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Laser</a:t>
            </a:r>
            <a:endParaRPr lang="en-US" dirty="0"/>
          </a:p>
        </p:txBody>
      </p:sp>
      <p:pic>
        <p:nvPicPr>
          <p:cNvPr id="11" name="Picture 3" descr="I:\analog\TCT\simulacija\picxy\Sum_Under_Standar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5059" y="3121543"/>
            <a:ext cx="3508744" cy="2425552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3463402" y="2782918"/>
            <a:ext cx="946297" cy="6485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898799" y="2945219"/>
            <a:ext cx="1371599" cy="3615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6516" y="5418540"/>
            <a:ext cx="767062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400" dirty="0" smtClean="0"/>
              <a:t>pulses different because of carriers drifting to other strips </a:t>
            </a:r>
            <a:r>
              <a:rPr lang="en-US" sz="1400" dirty="0" smtClean="0">
                <a:sym typeface="Wingdings" pitchFamily="2" charset="2"/>
              </a:rPr>
              <a:t> reason for effective  </a:t>
            </a:r>
            <a:r>
              <a:rPr lang="en-US" sz="1400" i="1" dirty="0" err="1" smtClean="0">
                <a:sym typeface="Wingdings" pitchFamily="2" charset="2"/>
              </a:rPr>
              <a:t>E</a:t>
            </a:r>
            <a:r>
              <a:rPr lang="en-US" sz="1400" i="1" baseline="-25000" dirty="0" err="1" smtClean="0">
                <a:sym typeface="Wingdings" pitchFamily="2" charset="2"/>
              </a:rPr>
              <a:t>w</a:t>
            </a:r>
            <a:r>
              <a:rPr lang="en-US" sz="1400" dirty="0" smtClean="0">
                <a:sym typeface="Wingdings" pitchFamily="2" charset="2"/>
              </a:rPr>
              <a:t> = 1/D in E-TCT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ym typeface="Wingdings" pitchFamily="2" charset="2"/>
              </a:rPr>
              <a:t> charge (integral of the pulse) same for </a:t>
            </a:r>
            <a:r>
              <a:rPr lang="en-US" sz="1400" b="1" dirty="0" smtClean="0">
                <a:solidFill>
                  <a:srgbClr val="0070C0"/>
                </a:solidFill>
                <a:sym typeface="Wingdings" pitchFamily="2" charset="2"/>
              </a:rPr>
              <a:t>blue</a:t>
            </a:r>
            <a:r>
              <a:rPr lang="en-US" sz="1400" dirty="0" smtClean="0">
                <a:sym typeface="Wingdings" pitchFamily="2" charset="2"/>
              </a:rPr>
              <a:t> and </a:t>
            </a:r>
            <a:r>
              <a:rPr lang="en-US" sz="1400" b="1" dirty="0" smtClean="0">
                <a:solidFill>
                  <a:srgbClr val="C00000"/>
                </a:solidFill>
                <a:sym typeface="Wingdings" pitchFamily="2" charset="2"/>
              </a:rPr>
              <a:t>red</a:t>
            </a:r>
            <a:r>
              <a:rPr lang="en-US" sz="1400" dirty="0" smtClean="0">
                <a:sym typeface="Wingdings" pitchFamily="2" charset="2"/>
              </a:rPr>
              <a:t> pulse before irradiation </a:t>
            </a:r>
          </a:p>
          <a:p>
            <a:r>
              <a:rPr lang="en-US" sz="1400" dirty="0" smtClean="0">
                <a:sym typeface="Wingdings" pitchFamily="2" charset="2"/>
              </a:rPr>
              <a:t>   in irradiated detector carriers do not drift over whole weighting field because of trapping</a:t>
            </a:r>
          </a:p>
          <a:p>
            <a:r>
              <a:rPr lang="en-US" sz="1400" dirty="0" smtClean="0">
                <a:sym typeface="Wingdings" pitchFamily="2" charset="2"/>
              </a:rPr>
              <a:t>   charge is not the same for the two cases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307505" y="3778512"/>
            <a:ext cx="2009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Blue: all charge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Red:  only charge under strip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338" y="0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88958" y="671484"/>
            <a:ext cx="7086299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400" dirty="0" smtClean="0"/>
              <a:t> </a:t>
            </a:r>
            <a:r>
              <a:rPr lang="en-US" sz="1600" dirty="0" smtClean="0"/>
              <a:t>laser beam in the direction of strips:</a:t>
            </a:r>
            <a:endParaRPr lang="sl-SI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  </a:t>
            </a:r>
            <a:r>
              <a:rPr lang="en-US" sz="1600" dirty="0" smtClean="0">
                <a:sym typeface="Wingdings" pitchFamily="2" charset="2"/>
              </a:rPr>
              <a:t>  “real” </a:t>
            </a:r>
            <a:r>
              <a:rPr lang="sl-SI" sz="1600" dirty="0" smtClean="0">
                <a:sym typeface="Wingdings" pitchFamily="2" charset="2"/>
              </a:rPr>
              <a:t>strip </a:t>
            </a:r>
            <a:r>
              <a:rPr lang="en-US" sz="1600" dirty="0" smtClean="0">
                <a:sym typeface="Wingdings" pitchFamily="2" charset="2"/>
              </a:rPr>
              <a:t>weighting field</a:t>
            </a:r>
          </a:p>
          <a:p>
            <a:r>
              <a:rPr lang="en-US" sz="1600" dirty="0" smtClean="0">
                <a:sym typeface="Wingdings" pitchFamily="2" charset="2"/>
              </a:rPr>
              <a:t>   </a:t>
            </a:r>
            <a:r>
              <a:rPr lang="sl-SI" sz="1600" dirty="0" smtClean="0">
                <a:sym typeface="Wingdings" pitchFamily="2" charset="2"/>
              </a:rPr>
              <a:t>“real” </a:t>
            </a:r>
            <a:r>
              <a:rPr lang="en-US" sz="1600" dirty="0" smtClean="0">
                <a:sym typeface="Wingdings" pitchFamily="2" charset="2"/>
              </a:rPr>
              <a:t>charge collection profiles</a:t>
            </a:r>
            <a:r>
              <a:rPr lang="sl-SI" sz="1600" dirty="0" smtClean="0">
                <a:sym typeface="Wingdings" pitchFamily="2" charset="2"/>
              </a:rPr>
              <a:t> in</a:t>
            </a:r>
            <a:r>
              <a:rPr lang="en-US" sz="1600" dirty="0" smtClean="0">
                <a:sym typeface="Wingdings" pitchFamily="2" charset="2"/>
              </a:rPr>
              <a:t> irradiated</a:t>
            </a:r>
            <a:r>
              <a:rPr lang="sl-SI" sz="1600" dirty="0" smtClean="0">
                <a:sym typeface="Wingdings" pitchFamily="2" charset="2"/>
              </a:rPr>
              <a:t> strip</a:t>
            </a:r>
            <a:r>
              <a:rPr lang="en-US" sz="1600" dirty="0" smtClean="0">
                <a:sym typeface="Wingdings" pitchFamily="2" charset="2"/>
              </a:rPr>
              <a:t> detectors</a:t>
            </a:r>
            <a:r>
              <a:rPr lang="sl-SI" sz="1600" dirty="0" smtClean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could be measured</a:t>
            </a:r>
            <a:endParaRPr lang="sl-SI" sz="1600" dirty="0" smtClean="0">
              <a:sym typeface="Wingdings" pitchFamily="2" charset="2"/>
            </a:endParaRPr>
          </a:p>
          <a:p>
            <a:endParaRPr lang="sl-SI" sz="1400" dirty="0" smtClean="0">
              <a:sym typeface="Wingdings" pitchFamily="2" charset="2"/>
            </a:endParaRPr>
          </a:p>
          <a:p>
            <a:r>
              <a:rPr lang="sl-SI" b="1" dirty="0" smtClean="0">
                <a:sym typeface="Wingdings" pitchFamily="2" charset="2"/>
              </a:rPr>
              <a:t>Problem:</a:t>
            </a:r>
            <a:r>
              <a:rPr lang="sl-SI" sz="1600" dirty="0" smtClean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laser beam divergence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9046" y="0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92449" y="5617816"/>
            <a:ext cx="2846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scan this area with laser  beam :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2483146" y="2781484"/>
            <a:ext cx="4248884" cy="2699970"/>
            <a:chOff x="3853549" y="1984075"/>
            <a:chExt cx="5583750" cy="3925020"/>
          </a:xfrm>
        </p:grpSpPr>
        <p:pic>
          <p:nvPicPr>
            <p:cNvPr id="5122" name="Picture 2" descr="I:\analog\TCT\simulacija\picxy\A12_Det_Drift_XY_0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3549" y="1984075"/>
              <a:ext cx="5583750" cy="3925020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6072995" y="2199736"/>
              <a:ext cx="1733909" cy="3045124"/>
            </a:xfrm>
            <a:prstGeom prst="rect">
              <a:avLst/>
            </a:prstGeom>
            <a:solidFill>
              <a:schemeClr val="accent1">
                <a:alpha val="1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flipV="1">
            <a:off x="2532564" y="4584884"/>
            <a:ext cx="1879600" cy="939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46308" y="2375083"/>
            <a:ext cx="130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Readout strip</a:t>
            </a:r>
            <a:endParaRPr lang="en-US" sz="1600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858667" y="2637549"/>
            <a:ext cx="2230" cy="278664"/>
          </a:xfrm>
          <a:prstGeom prst="line">
            <a:avLst/>
          </a:prstGeom>
          <a:ln w="2222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>
          <a:xfrm>
            <a:off x="2097249" y="6356350"/>
            <a:ext cx="5176006" cy="365125"/>
          </a:xfrm>
        </p:spPr>
        <p:txBody>
          <a:bodyPr/>
          <a:lstStyle/>
          <a:p>
            <a:r>
              <a:rPr lang="en-US" dirty="0" smtClean="0"/>
              <a:t>I. </a:t>
            </a:r>
            <a:r>
              <a:rPr lang="en-US" dirty="0" err="1" smtClean="0"/>
              <a:t>Mandić</a:t>
            </a:r>
            <a:r>
              <a:rPr lang="en-US" dirty="0" smtClean="0"/>
              <a:t>, 25th RD50 Workshop, CERN, 19-21 November 2014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723564" y="2883083"/>
            <a:ext cx="8468" cy="21674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6313301" y="3667151"/>
            <a:ext cx="1298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Detector depth</a:t>
            </a:r>
            <a:endParaRPr lang="en-US" sz="1400" dirty="0"/>
          </a:p>
        </p:txBody>
      </p:sp>
      <p:cxnSp>
        <p:nvCxnSpPr>
          <p:cNvPr id="36" name="Straight Arrow Connector 35"/>
          <p:cNvCxnSpPr>
            <a:stCxn id="37" idx="3"/>
          </p:cNvCxnSpPr>
          <p:nvPr/>
        </p:nvCxnSpPr>
        <p:spPr>
          <a:xfrm>
            <a:off x="2570660" y="3560361"/>
            <a:ext cx="2247904" cy="50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17030" y="3391084"/>
            <a:ext cx="1553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Laser beam spot</a:t>
            </a:r>
            <a:endParaRPr lang="en-US" sz="1600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938149" y="3871357"/>
            <a:ext cx="1211284" cy="534390"/>
            <a:chOff x="1151906" y="4441371"/>
            <a:chExt cx="1294778" cy="640287"/>
          </a:xfrm>
        </p:grpSpPr>
        <p:grpSp>
          <p:nvGrpSpPr>
            <p:cNvPr id="33" name="Group 32"/>
            <p:cNvGrpSpPr/>
            <p:nvPr/>
          </p:nvGrpSpPr>
          <p:grpSpPr>
            <a:xfrm>
              <a:off x="1660566" y="4441371"/>
              <a:ext cx="251361" cy="249382"/>
              <a:chOff x="1660566" y="4441371"/>
              <a:chExt cx="251361" cy="249382"/>
            </a:xfrm>
          </p:grpSpPr>
          <p:cxnSp>
            <p:nvCxnSpPr>
              <p:cNvPr id="21" name="Straight Connector 20"/>
              <p:cNvCxnSpPr>
                <a:stCxn id="18" idx="1"/>
                <a:endCxn id="18" idx="5"/>
              </p:cNvCxnSpPr>
              <p:nvPr/>
            </p:nvCxnSpPr>
            <p:spPr>
              <a:xfrm>
                <a:off x="1699066" y="4477892"/>
                <a:ext cx="176340" cy="1763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Oval 17"/>
              <p:cNvSpPr/>
              <p:nvPr/>
            </p:nvSpPr>
            <p:spPr>
              <a:xfrm>
                <a:off x="1662545" y="4441371"/>
                <a:ext cx="249382" cy="249382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1660566" y="4475018"/>
                <a:ext cx="227610" cy="191984"/>
                <a:chOff x="959922" y="4688774"/>
                <a:chExt cx="227610" cy="191984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959922" y="4688774"/>
                  <a:ext cx="213756" cy="178130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1009403" y="4690753"/>
                  <a:ext cx="178129" cy="190005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4" name="TextBox 33"/>
            <p:cNvSpPr txBox="1"/>
            <p:nvPr/>
          </p:nvSpPr>
          <p:spPr>
            <a:xfrm>
              <a:off x="1151906" y="4773881"/>
              <a:ext cx="12947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Beam direction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pic>
        <p:nvPicPr>
          <p:cNvPr id="4" name="Picture 3" descr="I:\analog\TCT\simulacija\416px-GaussianBeamWaist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9551" y="1021630"/>
            <a:ext cx="3587257" cy="17418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5080" y="3384006"/>
            <a:ext cx="730014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ym typeface="Wingdings" pitchFamily="2" charset="2"/>
              </a:rPr>
              <a:t>      </a:t>
            </a:r>
          </a:p>
          <a:p>
            <a:r>
              <a:rPr lang="en-US" sz="1400" dirty="0" smtClean="0">
                <a:sym typeface="Wingdings" pitchFamily="2" charset="2"/>
              </a:rPr>
              <a:t>        </a:t>
            </a:r>
            <a:r>
              <a:rPr lang="en-US" sz="1600" dirty="0" smtClean="0">
                <a:sym typeface="Wingdings" pitchFamily="2" charset="2"/>
              </a:rPr>
              <a:t>- Gaussian beam spot size: </a:t>
            </a:r>
            <a:endParaRPr lang="en-US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endParaRPr lang="en-US" sz="1400" dirty="0" smtClean="0">
              <a:sym typeface="Wingdings" pitchFamily="2" charset="2"/>
            </a:endParaRPr>
          </a:p>
          <a:p>
            <a:r>
              <a:rPr lang="en-US" sz="1400" dirty="0" smtClean="0">
                <a:sym typeface="Wingdings" pitchFamily="2" charset="2"/>
              </a:rPr>
              <a:t>           </a:t>
            </a:r>
            <a:r>
              <a:rPr lang="en-US" sz="1600" dirty="0" smtClean="0">
                <a:sym typeface="Wingdings" pitchFamily="2" charset="2"/>
              </a:rPr>
              <a:t> initial beam spot radius </a:t>
            </a:r>
            <a:r>
              <a:rPr lang="en-US" sz="1600" i="1" dirty="0" smtClean="0">
                <a:sym typeface="Wingdings" pitchFamily="2" charset="2"/>
              </a:rPr>
              <a:t>w</a:t>
            </a:r>
            <a:r>
              <a:rPr lang="en-US" sz="1600" i="1" baseline="-25000" dirty="0" smtClean="0">
                <a:sym typeface="Wingdings" pitchFamily="2" charset="2"/>
              </a:rPr>
              <a:t>0</a:t>
            </a:r>
            <a:r>
              <a:rPr lang="en-US" sz="1600" i="1" dirty="0" smtClean="0">
                <a:sym typeface="Wingdings" pitchFamily="2" charset="2"/>
              </a:rPr>
              <a:t> </a:t>
            </a:r>
            <a:r>
              <a:rPr lang="en-US" sz="1600" dirty="0" smtClean="0">
                <a:sym typeface="Wingdings" pitchFamily="2" charset="2"/>
              </a:rPr>
              <a:t>= 4 µm   at   </a:t>
            </a:r>
            <a:r>
              <a:rPr lang="en-US" sz="1600" i="1" dirty="0" smtClean="0">
                <a:sym typeface="Wingdings" pitchFamily="2" charset="2"/>
              </a:rPr>
              <a:t>z</a:t>
            </a:r>
            <a:r>
              <a:rPr lang="en-US" sz="1600" dirty="0" smtClean="0">
                <a:sym typeface="Wingdings" pitchFamily="2" charset="2"/>
              </a:rPr>
              <a:t> = 2 mm radius already </a:t>
            </a:r>
            <a:r>
              <a:rPr lang="en-US" sz="1600" i="1" dirty="0" smtClean="0">
                <a:sym typeface="Wingdings" pitchFamily="2" charset="2"/>
              </a:rPr>
              <a:t>w</a:t>
            </a:r>
            <a:r>
              <a:rPr lang="en-US" sz="1600" dirty="0" smtClean="0">
                <a:sym typeface="Wingdings" pitchFamily="2" charset="2"/>
              </a:rPr>
              <a:t> = 48 µm 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           absorption length ~ 1 mm, contribution gets smaller as beam spot grows</a:t>
            </a:r>
            <a:endParaRPr lang="en-US" sz="1600" dirty="0" smtClean="0"/>
          </a:p>
          <a:p>
            <a:endParaRPr lang="en-US" sz="16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3300413" y="3441700"/>
          <a:ext cx="1822450" cy="660400"/>
        </p:xfrm>
        <a:graphic>
          <a:graphicData uri="http://schemas.openxmlformats.org/presentationml/2006/ole">
            <p:oleObj spid="_x0000_s22530" name="Enačba" r:id="rId4" imgW="1333440" imgH="4824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5919" y="0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beam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383922" y="3424614"/>
          <a:ext cx="2436812" cy="654050"/>
        </p:xfrm>
        <a:graphic>
          <a:graphicData uri="http://schemas.openxmlformats.org/presentationml/2006/ole">
            <p:oleObj spid="_x0000_s22531" name="Enačba" r:id="rId5" imgW="1612800" imgH="431640" progId="Equation.3">
              <p:embed/>
            </p:oleObj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:\analog\TCT\simulacija\picxy\Char_y0_ZnoZ_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155" y="1448389"/>
            <a:ext cx="5292132" cy="3516158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9839" y="104704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sl-SI" b="1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7172" y="495020"/>
            <a:ext cx="61668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sz="1600" dirty="0" smtClean="0"/>
              <a:t>compare collected charge  - time integral of the induced current pulse </a:t>
            </a:r>
          </a:p>
          <a:p>
            <a:r>
              <a:rPr lang="en-US" sz="1600" dirty="0" smtClean="0"/>
              <a:t>   (at depth y = 50 µm) </a:t>
            </a:r>
            <a:r>
              <a:rPr lang="en-US" sz="1600" b="1" dirty="0" smtClean="0"/>
              <a:t>with</a:t>
            </a:r>
            <a:r>
              <a:rPr lang="en-US" sz="1600" dirty="0" smtClean="0"/>
              <a:t> and </a:t>
            </a:r>
            <a:r>
              <a:rPr lang="en-US" sz="1600" b="1" dirty="0" smtClean="0">
                <a:solidFill>
                  <a:srgbClr val="0070C0"/>
                </a:solidFill>
              </a:rPr>
              <a:t>without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beam divergence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233228" y="1905334"/>
            <a:ext cx="2193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Blue: no divergence</a:t>
            </a:r>
          </a:p>
          <a:p>
            <a:r>
              <a:rPr lang="en-US" sz="1600" b="1" dirty="0" smtClean="0"/>
              <a:t>Black:</a:t>
            </a:r>
            <a:r>
              <a:rPr lang="sl-SI" sz="1600" b="1" dirty="0" smtClean="0"/>
              <a:t> </a:t>
            </a:r>
            <a:r>
              <a:rPr lang="en-US" sz="1600" b="1" dirty="0" smtClean="0"/>
              <a:t>beam divergence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79079" y="5022109"/>
            <a:ext cx="1881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readout strip centre</a:t>
            </a:r>
            <a:endParaRPr lang="en-US" sz="1600" b="1" dirty="0"/>
          </a:p>
        </p:txBody>
      </p:sp>
      <p:sp>
        <p:nvSpPr>
          <p:cNvPr id="9" name="Down Arrow 8"/>
          <p:cNvSpPr/>
          <p:nvPr/>
        </p:nvSpPr>
        <p:spPr>
          <a:xfrm flipV="1">
            <a:off x="3750734" y="4572549"/>
            <a:ext cx="118533" cy="33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80533" y="5918750"/>
            <a:ext cx="711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dirty="0" smtClean="0"/>
              <a:t> </a:t>
            </a:r>
            <a:r>
              <a:rPr lang="en-US" sz="1600" dirty="0" smtClean="0"/>
              <a:t>more than half pitch (35 µm) from the strip centre large effect of beam divergence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58076" y="4429034"/>
            <a:ext cx="1820" cy="37814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88805" y="4739857"/>
            <a:ext cx="60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strip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269040" y="4401920"/>
            <a:ext cx="1820" cy="37814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26354" y="4796890"/>
            <a:ext cx="603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strip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I:\analog\TCT\simulacija\picxy\Char_y0_ZnoZ_si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684" y="763326"/>
            <a:ext cx="3758145" cy="2496958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I. Mandić, 25th RD50 Workshop, CERN, 19-21 November 2014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5973" y="0"/>
            <a:ext cx="1211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Simulation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I:\analog\TCT\simulacija\picxy\Pulses_Compare_before_un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637" y="3253018"/>
            <a:ext cx="3440202" cy="2395327"/>
          </a:xfrm>
          <a:prstGeom prst="rect">
            <a:avLst/>
          </a:prstGeom>
          <a:noFill/>
        </p:spPr>
      </p:pic>
      <p:pic>
        <p:nvPicPr>
          <p:cNvPr id="2051" name="Picture 3" descr="I:\analog\TCT\simulacija\picxy\Pulses_Compare_before_halfpitch+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2859" y="753630"/>
            <a:ext cx="3437224" cy="2393253"/>
          </a:xfrm>
          <a:prstGeom prst="rect">
            <a:avLst/>
          </a:prstGeom>
          <a:noFill/>
        </p:spPr>
      </p:pic>
      <p:pic>
        <p:nvPicPr>
          <p:cNvPr id="2052" name="Picture 4" descr="I:\analog\TCT\simulacija\picxy\Pulses_Compare_before_halfpitch-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3605" y="3296573"/>
            <a:ext cx="3478743" cy="2422162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flipV="1">
            <a:off x="1796995" y="1507909"/>
            <a:ext cx="3501722" cy="82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530023" y="2385391"/>
            <a:ext cx="171556" cy="1797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1251" y="5821260"/>
            <a:ext cx="8495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sz="1600" dirty="0" smtClean="0"/>
              <a:t>below readout strip, less than half pitch from the strip centre, differences not dramatic</a:t>
            </a:r>
          </a:p>
          <a:p>
            <a:pPr>
              <a:buFont typeface="Wingdings"/>
              <a:buChar char="à"/>
            </a:pPr>
            <a:r>
              <a:rPr lang="en-US" sz="1600" dirty="0" smtClean="0"/>
              <a:t> further away carriers released by diverged beam drifting to the readout strip dominate the </a:t>
            </a:r>
            <a:r>
              <a:rPr lang="sl-SI" sz="1600" dirty="0" err="1" smtClean="0"/>
              <a:t>pulses</a:t>
            </a:r>
            <a:r>
              <a:rPr lang="en-US" sz="1600" dirty="0" smtClean="0"/>
              <a:t>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66122" y="1176793"/>
            <a:ext cx="2690763" cy="2083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6238" y="368020"/>
            <a:ext cx="5885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l-SI" sz="1600" dirty="0" smtClean="0"/>
              <a:t> </a:t>
            </a:r>
            <a:r>
              <a:rPr lang="en-US" sz="1600" dirty="0" smtClean="0"/>
              <a:t>compare induced current pulses with and without beam divergence</a:t>
            </a:r>
            <a:endParaRPr lang="en-US" sz="16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01FB-0566-4D7B-9C03-84AE315681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</TotalTime>
  <Words>1328</Words>
  <Application>Microsoft Office PowerPoint</Application>
  <PresentationFormat>On-screen Show (4:3)</PresentationFormat>
  <Paragraphs>238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Enačba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mandic</dc:creator>
  <cp:lastModifiedBy>mandic</cp:lastModifiedBy>
  <cp:revision>56</cp:revision>
  <dcterms:created xsi:type="dcterms:W3CDTF">2014-11-10T07:54:34Z</dcterms:created>
  <dcterms:modified xsi:type="dcterms:W3CDTF">2014-11-20T07:38:16Z</dcterms:modified>
</cp:coreProperties>
</file>