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9" r:id="rId3"/>
    <p:sldId id="257" r:id="rId4"/>
    <p:sldId id="258" r:id="rId5"/>
    <p:sldId id="282" r:id="rId6"/>
    <p:sldId id="261" r:id="rId7"/>
    <p:sldId id="275" r:id="rId8"/>
    <p:sldId id="262" r:id="rId9"/>
    <p:sldId id="263" r:id="rId10"/>
    <p:sldId id="276" r:id="rId11"/>
    <p:sldId id="283" r:id="rId12"/>
    <p:sldId id="264" r:id="rId13"/>
    <p:sldId id="265" r:id="rId14"/>
    <p:sldId id="281" r:id="rId15"/>
    <p:sldId id="267" r:id="rId16"/>
    <p:sldId id="268" r:id="rId17"/>
    <p:sldId id="272" r:id="rId18"/>
    <p:sldId id="273" r:id="rId19"/>
    <p:sldId id="274" r:id="rId20"/>
    <p:sldId id="269" r:id="rId21"/>
    <p:sldId id="280" r:id="rId22"/>
    <p:sldId id="270" r:id="rId23"/>
    <p:sldId id="277" r:id="rId24"/>
    <p:sldId id="266" r:id="rId25"/>
  </p:sldIdLst>
  <p:sldSz cx="9144000" cy="6858000" type="screen4x3"/>
  <p:notesSz cx="6669088" cy="977582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FFF"/>
    <a:srgbClr val="2A1BEB"/>
    <a:srgbClr val="FF0066"/>
    <a:srgbClr val="F34313"/>
    <a:srgbClr val="FF6600"/>
    <a:srgbClr val="FF5050"/>
    <a:srgbClr val="336699"/>
    <a:srgbClr val="7979FF"/>
    <a:srgbClr val="DBD9E7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313" autoAdjust="0"/>
    <p:restoredTop sz="93250" autoAdjust="0"/>
  </p:normalViewPr>
  <p:slideViewPr>
    <p:cSldViewPr>
      <p:cViewPr>
        <p:scale>
          <a:sx n="70" d="100"/>
          <a:sy n="70" d="100"/>
        </p:scale>
        <p:origin x="-1068" y="108"/>
      </p:cViewPr>
      <p:guideLst>
        <p:guide orient="horz" pos="225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3006" y="-102"/>
      </p:cViewPr>
      <p:guideLst>
        <p:guide orient="horz" pos="3079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5288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BC351F-6E91-460D-BE32-C19826B4870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00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t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33425"/>
            <a:ext cx="48879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l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67" tIns="46983" rIns="93967" bIns="46983" numCol="1" anchor="b" anchorCtr="0" compatLnSpc="1">
            <a:prstTxWarp prst="textNoShape">
              <a:avLst/>
            </a:prstTxWarp>
          </a:bodyPr>
          <a:lstStyle>
            <a:lvl1pPr algn="r" defTabSz="9398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803D7F9-FAF6-443E-B929-0F0EFB9553A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67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F89624-3956-4CD4-B125-7C25D80E57E5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43438"/>
            <a:ext cx="5335588" cy="4398962"/>
          </a:xfrm>
          <a:prstGeom prst="rect">
            <a:avLst/>
          </a:prstGeom>
          <a:noFill/>
          <a:ln/>
        </p:spPr>
        <p:txBody>
          <a:bodyPr/>
          <a:lstStyle/>
          <a:p>
            <a:pPr eaLnBrk="1" hangingPunct="1"/>
            <a:endParaRPr lang="es-ES_tradn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7623175" cy="1752600"/>
          </a:xfrm>
        </p:spPr>
        <p:txBody>
          <a:bodyPr/>
          <a:lstStyle>
            <a:lvl1pPr>
              <a:defRPr sz="3800" baseline="0">
                <a:solidFill>
                  <a:srgbClr val="2A1BEB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cambiar el estilo de título	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5146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aseline="0">
                <a:solidFill>
                  <a:srgbClr val="B1EBA5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modificar el estilo de subtítulo del patrón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60A9A-8E4E-4AFB-9D1A-F003B1F357B4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7150"/>
            <a:ext cx="2057400" cy="60737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7150"/>
            <a:ext cx="6019800" cy="60737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449CD-1180-4CB2-9AF6-626245424195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50"/>
            <a:ext cx="73914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F90BD-82AF-4BA6-8AF4-E2685C1A08B2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6FE4F4B8-546B-4655-8B7D-7E5F0E21198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91000" y="6400800"/>
            <a:ext cx="4572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636233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6FE4F4B8-546B-4655-8B7D-7E5F0E21198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91000" y="6400800"/>
            <a:ext cx="4572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1605057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7610303" cy="1079500"/>
          </a:xfrm>
        </p:spPr>
        <p:txBody>
          <a:bodyPr/>
          <a:lstStyle>
            <a:lvl1pPr>
              <a:defRPr sz="3600" cap="none" baseline="0">
                <a:solidFill>
                  <a:srgbClr val="AFAFFF"/>
                </a:solidFill>
              </a:defRPr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800600"/>
          </a:xfrm>
        </p:spPr>
        <p:txBody>
          <a:bodyPr/>
          <a:lstStyle>
            <a:lvl1pPr>
              <a:buFont typeface="Calibri" pitchFamily="34" charset="0"/>
              <a:buChar char="—"/>
              <a:defRPr/>
            </a:lvl1pPr>
            <a:lvl2pPr>
              <a:buFont typeface="Calibri" pitchFamily="34" charset="0"/>
              <a:buChar char="_"/>
              <a:defRPr baseline="0">
                <a:solidFill>
                  <a:srgbClr val="AFAFFF"/>
                </a:solidFill>
              </a:defRPr>
            </a:lvl2pPr>
            <a:lvl3pPr marL="671512" indent="0">
              <a:buNone/>
              <a:defRPr/>
            </a:lvl3pPr>
            <a:lvl4pPr marL="1023937" indent="0">
              <a:buNone/>
              <a:defRPr/>
            </a:lvl4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endParaRPr lang="en-US" noProof="0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21558" y="6340512"/>
            <a:ext cx="533400" cy="457200"/>
          </a:xfrm>
          <a:ln/>
        </p:spPr>
        <p:txBody>
          <a:bodyPr/>
          <a:lstStyle>
            <a:lvl1pPr>
              <a:defRPr baseline="0">
                <a:solidFill>
                  <a:srgbClr val="7030A0"/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5600" y="6350560"/>
            <a:ext cx="54102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167641"/>
            <a:ext cx="685800" cy="904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1BB1-A4E5-4CEC-B091-8ACFFDAEC89A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0DE43-9046-40B6-9ECD-6CF60B9EE82C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F61DB-E64A-4CB6-B58B-2F2F71CA86DB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881D0-A6CF-4285-99E9-6602BDE09BB5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B5E-57AA-4CCE-B6AB-07EDB346C16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5902-2274-4511-8B80-8B310CDDAAD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103AD-C0A3-401B-8E6F-D73B23F9D791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 bwMode="auto">
          <a:xfrm>
            <a:off x="72000" y="72000"/>
            <a:ext cx="9000000" cy="6336000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rgbClr val="AFA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7150"/>
            <a:ext cx="70104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cambiar el estilo de título	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modificar el estilo de texto del patrón</a:t>
            </a:r>
          </a:p>
          <a:p>
            <a:pPr lvl="1"/>
            <a:r>
              <a:rPr lang="es-ES_tradnl" altLang="en-US" dirty="0" smtClean="0"/>
              <a:t>Segundo nivel</a:t>
            </a:r>
          </a:p>
          <a:p>
            <a:pPr lvl="2"/>
            <a:r>
              <a:rPr lang="es-ES_tradnl" altLang="en-US" dirty="0" smtClean="0"/>
              <a:t>Tercer nivel</a:t>
            </a:r>
          </a:p>
          <a:p>
            <a:pPr lvl="3"/>
            <a:r>
              <a:rPr lang="es-ES_tradnl" altLang="en-US" dirty="0" smtClean="0"/>
              <a:t>Cuarto nivel</a:t>
            </a:r>
          </a:p>
          <a:p>
            <a:pPr lvl="4"/>
            <a:r>
              <a:rPr lang="es-ES_tradnl" altLang="en-US" dirty="0" smtClean="0"/>
              <a:t>Quinto nivel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71952" y="6314552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baseline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fld id="{729B781D-1B07-4E9C-8182-19D4D52035FB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cap="none" baseline="0" smtClean="0">
                <a:solidFill>
                  <a:srgbClr val="7030A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8" r:id="rId13"/>
    <p:sldLayoutId id="2147483689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aseline="0">
          <a:solidFill>
            <a:srgbClr val="AFAFFF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3E58"/>
        </a:buClr>
        <a:buSzPct val="65000"/>
        <a:buFont typeface="Wingdings" pitchFamily="2" charset="2"/>
        <a:buChar char="n"/>
        <a:defRPr sz="3000">
          <a:solidFill>
            <a:srgbClr val="0E3E58"/>
          </a:solidFill>
          <a:latin typeface="Calibri" pitchFamily="34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rgbClr val="47A4E3"/>
        </a:buClr>
        <a:buSzPct val="60000"/>
        <a:buFont typeface="Wingdings" pitchFamily="2" charset="2"/>
        <a:buChar char="q"/>
        <a:defRPr sz="2600">
          <a:solidFill>
            <a:srgbClr val="2A1BEB"/>
          </a:solidFill>
          <a:latin typeface="Calibri" pitchFamily="34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rgbClr val="2A1BEB"/>
        </a:buClr>
        <a:buSzPct val="65000"/>
        <a:buFont typeface="Wingdings" pitchFamily="2" charset="2"/>
        <a:buChar char="n"/>
        <a:defRPr sz="2200">
          <a:solidFill>
            <a:srgbClr val="2A1BEB"/>
          </a:solidFill>
          <a:latin typeface="Calibri" pitchFamily="34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Calibri" pitchFamily="34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334251/session/1/contribution/33/material/slides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152400"/>
            <a:ext cx="9448800" cy="2057400"/>
          </a:xfrm>
        </p:spPr>
        <p:txBody>
          <a:bodyPr/>
          <a:lstStyle/>
          <a:p>
            <a:r>
              <a:rPr lang="en-US" sz="5400" dirty="0" err="1" smtClean="0">
                <a:solidFill>
                  <a:srgbClr val="FF0000"/>
                </a:solidFill>
              </a:rPr>
              <a:t>TPA-TCT</a:t>
            </a:r>
            <a:r>
              <a:rPr lang="en-US" sz="4000" dirty="0" smtClean="0">
                <a:solidFill>
                  <a:srgbClr val="FF0000"/>
                </a:solidFill>
              </a:rPr>
              <a:t>   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3600" dirty="0" smtClean="0"/>
              <a:t>A </a:t>
            </a:r>
            <a:r>
              <a:rPr lang="en-US" sz="3600" dirty="0"/>
              <a:t>novel </a:t>
            </a:r>
            <a:r>
              <a:rPr lang="en-US" sz="3600" dirty="0" smtClean="0"/>
              <a:t>Transient-Current-Technique </a:t>
            </a:r>
            <a:r>
              <a:rPr lang="en-US" sz="3600" dirty="0"/>
              <a:t>based on the Two Photon Absorption </a:t>
            </a:r>
            <a:r>
              <a:rPr lang="en-US" sz="3600" dirty="0" smtClean="0"/>
              <a:t>process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400" dirty="0" smtClean="0">
                <a:solidFill>
                  <a:schemeClr val="accent3">
                    <a:lumMod val="65000"/>
                  </a:schemeClr>
                </a:solidFill>
              </a:rPr>
              <a:t>25th RD50 Workshop @ CERN</a:t>
            </a:r>
            <a:r>
              <a:rPr lang="en-US" sz="2400" noProof="0" dirty="0" smtClean="0">
                <a:solidFill>
                  <a:srgbClr val="DBD9E7"/>
                </a:solidFill>
              </a:rPr>
              <a:t/>
            </a:r>
            <a:br>
              <a:rPr lang="en-US" sz="2400" noProof="0" dirty="0" smtClean="0">
                <a:solidFill>
                  <a:srgbClr val="DBD9E7"/>
                </a:solidFill>
              </a:rPr>
            </a:br>
            <a:r>
              <a:rPr lang="en-US" sz="4000" noProof="0" dirty="0"/>
              <a:t/>
            </a:r>
            <a:br>
              <a:rPr lang="en-US" sz="4000" noProof="0" dirty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 		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52400" y="3044279"/>
            <a:ext cx="8305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i="0" dirty="0" smtClean="0"/>
              <a:t> </a:t>
            </a:r>
            <a:r>
              <a:rPr lang="en-US" sz="2800" i="0" dirty="0" smtClean="0"/>
              <a:t>P. Castro</a:t>
            </a:r>
            <a:r>
              <a:rPr lang="en-US" sz="2800" i="0" baseline="30000" dirty="0">
                <a:solidFill>
                  <a:srgbClr val="AFAFFF"/>
                </a:solidFill>
              </a:rPr>
              <a:t>1</a:t>
            </a:r>
            <a:r>
              <a:rPr lang="en-US" sz="2800" i="0" dirty="0" smtClean="0"/>
              <a:t>,  M. Fernández</a:t>
            </a:r>
            <a:r>
              <a:rPr lang="en-US" sz="2800" i="0" baseline="30000" dirty="0">
                <a:solidFill>
                  <a:srgbClr val="AFAFFF"/>
                </a:solidFill>
              </a:rPr>
              <a:t>1</a:t>
            </a:r>
            <a:r>
              <a:rPr lang="en-US" sz="2800" i="0" dirty="0" smtClean="0"/>
              <a:t>, J. González</a:t>
            </a:r>
            <a:r>
              <a:rPr lang="en-US" sz="2800" i="0" baseline="30000" dirty="0">
                <a:solidFill>
                  <a:srgbClr val="AFAFFF"/>
                </a:solidFill>
              </a:rPr>
              <a:t>1</a:t>
            </a:r>
            <a:r>
              <a:rPr lang="en-US" sz="2800" i="0" dirty="0" smtClean="0"/>
              <a:t>, R. Jaramillo</a:t>
            </a:r>
            <a:r>
              <a:rPr lang="en-US" sz="2800" i="0" baseline="30000" dirty="0">
                <a:solidFill>
                  <a:srgbClr val="AFAFFF"/>
                </a:solidFill>
              </a:rPr>
              <a:t>1</a:t>
            </a:r>
            <a:r>
              <a:rPr lang="en-US" sz="2800" i="0" dirty="0" smtClean="0"/>
              <a:t>, M. Moll</a:t>
            </a:r>
            <a:r>
              <a:rPr lang="en-US" sz="2800" i="0" baseline="30000" dirty="0" smtClean="0">
                <a:solidFill>
                  <a:srgbClr val="AFAFFF"/>
                </a:solidFill>
              </a:rPr>
              <a:t>2</a:t>
            </a:r>
            <a:r>
              <a:rPr lang="en-US" sz="2800" i="0" dirty="0" smtClean="0"/>
              <a:t>, R. Montero</a:t>
            </a:r>
            <a:r>
              <a:rPr lang="en-US" sz="2800" i="0" baseline="30000" dirty="0" smtClean="0">
                <a:solidFill>
                  <a:srgbClr val="AFAFFF"/>
                </a:solidFill>
              </a:rPr>
              <a:t>3</a:t>
            </a:r>
            <a:r>
              <a:rPr lang="en-US" sz="2800" i="0" dirty="0" smtClean="0"/>
              <a:t>, F. R. Palomo</a:t>
            </a:r>
            <a:r>
              <a:rPr lang="en-US" sz="2800" i="0" baseline="30000" dirty="0" smtClean="0">
                <a:solidFill>
                  <a:srgbClr val="AFAFFF"/>
                </a:solidFill>
              </a:rPr>
              <a:t>4</a:t>
            </a:r>
            <a:r>
              <a:rPr lang="en-US" sz="2800" i="0" dirty="0" smtClean="0"/>
              <a:t>, I. Vila</a:t>
            </a:r>
            <a:r>
              <a:rPr lang="en-US" sz="2800" i="0" baseline="30000" dirty="0">
                <a:solidFill>
                  <a:srgbClr val="AFAFFF"/>
                </a:solidFill>
              </a:rPr>
              <a:t>1</a:t>
            </a:r>
            <a:endParaRPr lang="en-US" sz="1800" i="0" dirty="0"/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i="0" dirty="0">
              <a:solidFill>
                <a:srgbClr val="AFAFFF"/>
              </a:solidFill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</a:pPr>
            <a:endParaRPr lang="en-US" i="0" dirty="0" smtClean="0">
              <a:solidFill>
                <a:srgbClr val="AFAFFF"/>
              </a:solidFill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i="0" baseline="30000" dirty="0" smtClean="0">
                <a:solidFill>
                  <a:srgbClr val="AFAFFF"/>
                </a:solidFill>
              </a:rPr>
              <a:t>1</a:t>
            </a:r>
            <a:r>
              <a:rPr lang="en-US" i="0" dirty="0" smtClean="0">
                <a:solidFill>
                  <a:srgbClr val="AFAFFF"/>
                </a:solidFill>
              </a:rPr>
              <a:t>Instituto de Física de Cantabria (</a:t>
            </a:r>
            <a:r>
              <a:rPr lang="en-US" i="0" dirty="0" err="1" smtClean="0">
                <a:solidFill>
                  <a:srgbClr val="AFAFFF"/>
                </a:solidFill>
              </a:rPr>
              <a:t>CSIC-UC</a:t>
            </a:r>
            <a:r>
              <a:rPr lang="en-US" sz="1800" i="0" dirty="0" smtClean="0">
                <a:solidFill>
                  <a:srgbClr val="AFAFFF"/>
                </a:solidFill>
              </a:rPr>
              <a:t>)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i="0" baseline="30000" dirty="0">
                <a:solidFill>
                  <a:srgbClr val="AFAFFF"/>
                </a:solidFill>
              </a:rPr>
              <a:t>2</a:t>
            </a:r>
            <a:r>
              <a:rPr lang="en-US" i="0" dirty="0" smtClean="0">
                <a:solidFill>
                  <a:srgbClr val="AFAFFF"/>
                </a:solidFill>
              </a:rPr>
              <a:t>CERN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i="0" baseline="30000" dirty="0">
                <a:solidFill>
                  <a:srgbClr val="AFAFFF"/>
                </a:solidFill>
              </a:rPr>
              <a:t>3</a:t>
            </a:r>
            <a:r>
              <a:rPr lang="en-US" i="0" dirty="0" smtClean="0">
                <a:solidFill>
                  <a:srgbClr val="AFAFFF"/>
                </a:solidFill>
              </a:rPr>
              <a:t>Universidad del </a:t>
            </a:r>
            <a:r>
              <a:rPr lang="en-US" i="0" dirty="0" err="1" smtClean="0">
                <a:solidFill>
                  <a:srgbClr val="AFAFFF"/>
                </a:solidFill>
              </a:rPr>
              <a:t>Pais</a:t>
            </a:r>
            <a:r>
              <a:rPr lang="en-US" i="0" dirty="0" smtClean="0">
                <a:solidFill>
                  <a:srgbClr val="AFAFFF"/>
                </a:solidFill>
              </a:rPr>
              <a:t> Vasco (</a:t>
            </a:r>
            <a:r>
              <a:rPr lang="en-US" i="0" dirty="0" err="1" smtClean="0">
                <a:solidFill>
                  <a:srgbClr val="AFAFFF"/>
                </a:solidFill>
              </a:rPr>
              <a:t>UPV-EHU</a:t>
            </a:r>
            <a:r>
              <a:rPr lang="en-US" i="0" smtClean="0">
                <a:solidFill>
                  <a:srgbClr val="AFAFFF"/>
                </a:solidFill>
              </a:rPr>
              <a:t>)</a:t>
            </a:r>
            <a:endParaRPr lang="en-US" i="0" dirty="0" smtClean="0">
              <a:solidFill>
                <a:srgbClr val="AFAFFF"/>
              </a:solidFill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en-US" i="0" baseline="30000" dirty="0">
                <a:solidFill>
                  <a:srgbClr val="AFAFFF"/>
                </a:solidFill>
              </a:rPr>
              <a:t>4</a:t>
            </a:r>
            <a:r>
              <a:rPr lang="en-US" i="0" dirty="0" smtClean="0">
                <a:solidFill>
                  <a:srgbClr val="AFAFFF"/>
                </a:solidFill>
              </a:rPr>
              <a:t>Universidad de </a:t>
            </a:r>
            <a:r>
              <a:rPr lang="en-US" i="0" dirty="0" err="1" smtClean="0">
                <a:solidFill>
                  <a:srgbClr val="AFAFFF"/>
                </a:solidFill>
              </a:rPr>
              <a:t>Sevilla</a:t>
            </a:r>
            <a:r>
              <a:rPr lang="en-US" i="0" dirty="0" smtClean="0">
                <a:solidFill>
                  <a:srgbClr val="AFAFFF"/>
                </a:solidFill>
              </a:rPr>
              <a:t> (US)</a:t>
            </a:r>
          </a:p>
        </p:txBody>
      </p:sp>
      <p:pic>
        <p:nvPicPr>
          <p:cNvPr id="9" name="Imagen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" t="9855" r="4582" b="7986"/>
          <a:stretch/>
        </p:blipFill>
        <p:spPr>
          <a:xfrm>
            <a:off x="5562600" y="5312032"/>
            <a:ext cx="1700377" cy="631568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242" y="4261461"/>
            <a:ext cx="813491" cy="71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686" y="4271781"/>
            <a:ext cx="776514" cy="75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324475"/>
            <a:ext cx="1600200" cy="56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is the adequate laser power ?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10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7" t="24756" r="9663" b="16568"/>
          <a:stretch>
            <a:fillRect/>
          </a:stretch>
        </p:blipFill>
        <p:spPr bwMode="auto">
          <a:xfrm>
            <a:off x="1219200" y="1194218"/>
            <a:ext cx="5943600" cy="276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2 Marcador de contenido"/>
          <p:cNvSpPr txBox="1">
            <a:spLocks/>
          </p:cNvSpPr>
          <p:nvPr/>
        </p:nvSpPr>
        <p:spPr bwMode="auto">
          <a:xfrm>
            <a:off x="381000" y="4114800"/>
            <a:ext cx="8458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defRPr sz="3000">
                <a:solidFill>
                  <a:srgbClr val="0E3E58"/>
                </a:solidFill>
                <a:latin typeface="Calibri" pitchFamily="34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7A4E3"/>
              </a:buClr>
              <a:buSzPct val="60000"/>
              <a:buFont typeface="Calibri" pitchFamily="34" charset="0"/>
              <a:buChar char="_"/>
              <a:defRPr sz="2600" baseline="0">
                <a:solidFill>
                  <a:srgbClr val="AFAFFF"/>
                </a:solidFill>
                <a:latin typeface="Calibri" pitchFamily="34" charset="0"/>
              </a:defRPr>
            </a:lvl2pPr>
            <a:lvl3pPr marL="671512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A1BEB"/>
              </a:buClr>
              <a:buSzPct val="65000"/>
              <a:buFont typeface="Wingdings" pitchFamily="2" charset="2"/>
              <a:buNone/>
              <a:defRPr sz="2200">
                <a:solidFill>
                  <a:srgbClr val="2A1BEB"/>
                </a:solidFill>
                <a:latin typeface="Calibri" pitchFamily="34" charset="0"/>
              </a:defRPr>
            </a:lvl3pPr>
            <a:lvl4pPr marL="1023937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i="0" kern="0" dirty="0" smtClean="0"/>
              <a:t>Similar pulse shapes for laser pulses up to a power of 60-80 </a:t>
            </a:r>
            <a:r>
              <a:rPr lang="en-US" i="0" kern="0" dirty="0" err="1" smtClean="0"/>
              <a:t>pJ</a:t>
            </a:r>
            <a:r>
              <a:rPr lang="en-US" i="0" kern="0" dirty="0" smtClean="0"/>
              <a:t>, for higher power values </a:t>
            </a:r>
            <a:r>
              <a:rPr lang="en-US" i="0" kern="0" dirty="0" err="1" smtClean="0"/>
              <a:t>TCT</a:t>
            </a:r>
            <a:r>
              <a:rPr lang="en-US" i="0" kern="0" dirty="0" smtClean="0"/>
              <a:t> waveform gets wider and wider (likely due to plasma effects).</a:t>
            </a:r>
          </a:p>
        </p:txBody>
      </p:sp>
      <p:sp>
        <p:nvSpPr>
          <p:cNvPr id="11" name="10 Rectángulo"/>
          <p:cNvSpPr/>
          <p:nvPr/>
        </p:nvSpPr>
        <p:spPr bwMode="auto">
          <a:xfrm>
            <a:off x="1524000" y="1143000"/>
            <a:ext cx="5715000" cy="381000"/>
          </a:xfrm>
          <a:prstGeom prst="rect">
            <a:avLst/>
          </a:prstGeom>
          <a:solidFill>
            <a:schemeClr val="accent3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4038600" y="3733800"/>
            <a:ext cx="762000" cy="152400"/>
          </a:xfrm>
          <a:prstGeom prst="rect">
            <a:avLst/>
          </a:prstGeom>
          <a:solidFill>
            <a:schemeClr val="accent3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509837" y="3704774"/>
            <a:ext cx="1043363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>
                <a:solidFill>
                  <a:schemeClr val="tx1"/>
                </a:solidFill>
              </a:rPr>
              <a:t>Seconds</a:t>
            </a:r>
            <a:endParaRPr lang="en-US" i="0" dirty="0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226628" y="1600200"/>
            <a:ext cx="609600" cy="10775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 i="0" dirty="0" smtClean="0">
                <a:solidFill>
                  <a:schemeClr val="tx1"/>
                </a:solidFill>
              </a:rPr>
              <a:t>35 </a:t>
            </a:r>
            <a:r>
              <a:rPr lang="en-US" sz="1100" i="0" dirty="0" err="1" smtClean="0">
                <a:solidFill>
                  <a:schemeClr val="tx1"/>
                </a:solidFill>
              </a:rPr>
              <a:t>pJ</a:t>
            </a:r>
            <a:endParaRPr lang="en-US" sz="1100" i="0" dirty="0" smtClean="0">
              <a:solidFill>
                <a:schemeClr val="tx1"/>
              </a:solidFill>
            </a:endParaRPr>
          </a:p>
          <a:p>
            <a:r>
              <a:rPr lang="en-US" sz="1100" i="0" dirty="0" smtClean="0">
                <a:solidFill>
                  <a:schemeClr val="tx1"/>
                </a:solidFill>
              </a:rPr>
              <a:t>47pJ</a:t>
            </a:r>
          </a:p>
          <a:p>
            <a:r>
              <a:rPr lang="en-US" sz="1100" i="0" dirty="0" smtClean="0">
                <a:solidFill>
                  <a:schemeClr val="tx1"/>
                </a:solidFill>
              </a:rPr>
              <a:t>59 </a:t>
            </a:r>
            <a:r>
              <a:rPr lang="en-US" sz="1100" i="0" dirty="0" err="1" smtClean="0">
                <a:solidFill>
                  <a:schemeClr val="tx1"/>
                </a:solidFill>
              </a:rPr>
              <a:t>pJ</a:t>
            </a:r>
            <a:endParaRPr lang="en-US" sz="1100" i="0" dirty="0" smtClean="0">
              <a:solidFill>
                <a:schemeClr val="tx1"/>
              </a:solidFill>
            </a:endParaRPr>
          </a:p>
          <a:p>
            <a:r>
              <a:rPr lang="en-US" sz="1100" i="0" dirty="0" smtClean="0">
                <a:solidFill>
                  <a:schemeClr val="tx1"/>
                </a:solidFill>
              </a:rPr>
              <a:t>82 </a:t>
            </a:r>
            <a:r>
              <a:rPr lang="en-US" sz="1100" i="0" dirty="0" err="1" smtClean="0">
                <a:solidFill>
                  <a:schemeClr val="tx1"/>
                </a:solidFill>
              </a:rPr>
              <a:t>pJ</a:t>
            </a:r>
            <a:endParaRPr lang="en-US" sz="1100" i="0" dirty="0" smtClean="0">
              <a:solidFill>
                <a:schemeClr val="tx1"/>
              </a:solidFill>
            </a:endParaRPr>
          </a:p>
          <a:p>
            <a:r>
              <a:rPr lang="en-US" sz="1100" i="0" dirty="0" smtClean="0">
                <a:solidFill>
                  <a:schemeClr val="tx1"/>
                </a:solidFill>
              </a:rPr>
              <a:t>147 </a:t>
            </a:r>
            <a:r>
              <a:rPr lang="en-US" sz="1100" i="0" dirty="0" err="1" smtClean="0">
                <a:solidFill>
                  <a:schemeClr val="tx1"/>
                </a:solidFill>
              </a:rPr>
              <a:t>pJ</a:t>
            </a:r>
            <a:endParaRPr lang="en-US" sz="1100" i="0" dirty="0" smtClean="0">
              <a:solidFill>
                <a:schemeClr val="tx1"/>
              </a:solidFill>
            </a:endParaRPr>
          </a:p>
          <a:p>
            <a:r>
              <a:rPr lang="en-US" sz="1100" i="0" dirty="0" smtClean="0">
                <a:solidFill>
                  <a:schemeClr val="tx1"/>
                </a:solidFill>
              </a:rPr>
              <a:t>223 </a:t>
            </a:r>
            <a:r>
              <a:rPr lang="en-US" sz="1100" i="0" dirty="0" err="1" smtClean="0">
                <a:solidFill>
                  <a:schemeClr val="tx1"/>
                </a:solidFill>
              </a:rPr>
              <a:t>pJ</a:t>
            </a:r>
            <a:endParaRPr lang="en-US" sz="110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3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TPA-TCT</a:t>
            </a:r>
            <a:r>
              <a:rPr lang="en-US" dirty="0" smtClean="0"/>
              <a:t> Proof-of-concept Challenges</a:t>
            </a:r>
            <a:endParaRPr lang="en-US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00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Confirm the generation of </a:t>
            </a:r>
            <a:r>
              <a:rPr lang="en-US" dirty="0" err="1" smtClean="0"/>
              <a:t>TPA</a:t>
            </a:r>
            <a:r>
              <a:rPr lang="en-US" dirty="0" smtClean="0"/>
              <a:t> induced current in a silicon diode</a:t>
            </a:r>
            <a:r>
              <a:rPr lang="en-US" dirty="0"/>
              <a:t> </a:t>
            </a:r>
            <a:r>
              <a:rPr lang="en-US" dirty="0" smtClean="0"/>
              <a:t>with the appropriate laser power.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the dimensions of the charge-carrier’s generation volume.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Compare the experimental </a:t>
            </a:r>
            <a:r>
              <a:rPr lang="en-US" dirty="0" err="1" smtClean="0"/>
              <a:t>TCT</a:t>
            </a:r>
            <a:r>
              <a:rPr lang="en-US" dirty="0" smtClean="0"/>
              <a:t> current waveforms against the theoretical simulated current waveforms (assess its potential  as experimental tool to  discriminate between different theoretical models).</a:t>
            </a:r>
          </a:p>
          <a:p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11</a:t>
            </a:fld>
            <a:endParaRPr lang="es-ES_tradnl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93544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763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TPA</a:t>
            </a:r>
            <a:r>
              <a:rPr lang="en-US" dirty="0" smtClean="0"/>
              <a:t>-Induced charge-carriers volume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12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8" name="7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1" y="2870200"/>
            <a:ext cx="5067299" cy="3378200"/>
          </a:xfr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822" y="3276600"/>
            <a:ext cx="307057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2 Marcador de contenido"/>
          <p:cNvSpPr txBox="1">
            <a:spLocks/>
          </p:cNvSpPr>
          <p:nvPr/>
        </p:nvSpPr>
        <p:spPr bwMode="auto">
          <a:xfrm>
            <a:off x="381000" y="762000"/>
            <a:ext cx="8458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defRPr sz="3000">
                <a:solidFill>
                  <a:srgbClr val="0E3E58"/>
                </a:solidFill>
                <a:latin typeface="Calibri" pitchFamily="34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7A4E3"/>
              </a:buClr>
              <a:buSzPct val="60000"/>
              <a:buFont typeface="Calibri" pitchFamily="34" charset="0"/>
              <a:buChar char="_"/>
              <a:defRPr sz="2600" baseline="0">
                <a:solidFill>
                  <a:srgbClr val="AFAFFF"/>
                </a:solidFill>
                <a:latin typeface="Calibri" pitchFamily="34" charset="0"/>
              </a:defRPr>
            </a:lvl2pPr>
            <a:lvl3pPr marL="671512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A1BEB"/>
              </a:buClr>
              <a:buSzPct val="65000"/>
              <a:buFont typeface="Wingdings" pitchFamily="2" charset="2"/>
              <a:buNone/>
              <a:defRPr sz="2200">
                <a:solidFill>
                  <a:srgbClr val="2A1BEB"/>
                </a:solidFill>
                <a:latin typeface="Calibri" pitchFamily="34" charset="0"/>
              </a:defRPr>
            </a:lvl3pPr>
            <a:lvl4pPr marL="1023937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i="0" kern="0" dirty="0" smtClean="0"/>
              <a:t>The laser’s volume of excitation ( e-h pair creation)  is fully determined by the laser parameters (</a:t>
            </a:r>
            <a:r>
              <a:rPr lang="en-US" sz="2400" i="0" kern="0" dirty="0" smtClean="0">
                <a:latin typeface="Symbol" panose="05050102010706020507" pitchFamily="18" charset="2"/>
              </a:rPr>
              <a:t>l</a:t>
            </a:r>
            <a:r>
              <a:rPr lang="en-US" sz="2400" i="0" kern="0" dirty="0" smtClean="0"/>
              <a:t> and W</a:t>
            </a:r>
            <a:r>
              <a:rPr lang="en-US" sz="2400" i="0" kern="0" baseline="-25000" dirty="0" smtClean="0"/>
              <a:t>0</a:t>
            </a:r>
            <a:r>
              <a:rPr lang="en-US" sz="2400" i="0" kern="0" dirty="0" smtClean="0"/>
              <a:t>) and the </a:t>
            </a:r>
            <a:r>
              <a:rPr lang="en-US" sz="2400" i="0" kern="0" dirty="0" err="1" smtClean="0"/>
              <a:t>TPA</a:t>
            </a:r>
            <a:r>
              <a:rPr lang="en-US" sz="2400" i="0" kern="0" dirty="0" smtClean="0"/>
              <a:t> cross-section in  Silicon (</a:t>
            </a:r>
            <a:r>
              <a:rPr lang="en-US" sz="2400" i="0" kern="0" dirty="0" smtClean="0">
                <a:latin typeface="Symbol" panose="05050102010706020507" pitchFamily="18" charset="2"/>
              </a:rPr>
              <a:t>b</a:t>
            </a:r>
            <a:r>
              <a:rPr lang="en-US" sz="2400" i="0" kern="0" dirty="0" smtClean="0"/>
              <a:t>)</a:t>
            </a:r>
          </a:p>
          <a:p>
            <a:pPr>
              <a:lnSpc>
                <a:spcPct val="100000"/>
              </a:lnSpc>
            </a:pPr>
            <a:r>
              <a:rPr lang="en-US" sz="2400" i="0" kern="0" dirty="0" smtClean="0"/>
              <a:t>In our case, </a:t>
            </a:r>
            <a:r>
              <a:rPr lang="en-US" sz="2400" i="0" kern="0" dirty="0">
                <a:latin typeface="Symbol" panose="05050102010706020507" pitchFamily="18" charset="2"/>
              </a:rPr>
              <a:t>l</a:t>
            </a:r>
            <a:r>
              <a:rPr lang="en-US" sz="2400" i="0" kern="0" dirty="0"/>
              <a:t> </a:t>
            </a:r>
            <a:r>
              <a:rPr lang="en-US" sz="2400" i="0" kern="0" dirty="0" smtClean="0"/>
              <a:t>and </a:t>
            </a:r>
            <a:r>
              <a:rPr lang="en-US" sz="2400" i="0" kern="0" dirty="0" smtClean="0">
                <a:latin typeface="Symbol" panose="05050102010706020507" pitchFamily="18" charset="2"/>
              </a:rPr>
              <a:t>b </a:t>
            </a:r>
            <a:r>
              <a:rPr lang="en-US" sz="2400" i="0" kern="0" dirty="0" smtClean="0"/>
              <a:t>are known, a fit of the raising edge of the charge z-scan profile  determines </a:t>
            </a:r>
            <a:r>
              <a:rPr lang="en-US" sz="2400" i="0" kern="0" dirty="0"/>
              <a:t>W</a:t>
            </a:r>
            <a:r>
              <a:rPr lang="en-US" sz="2400" i="0" kern="0" baseline="-25000" dirty="0"/>
              <a:t>0</a:t>
            </a:r>
            <a:endParaRPr lang="en-US" sz="2400" i="0" kern="0" dirty="0" smtClean="0"/>
          </a:p>
        </p:txBody>
      </p:sp>
      <p:sp>
        <p:nvSpPr>
          <p:cNvPr id="12" name="11 CuadroTexto"/>
          <p:cNvSpPr txBox="1"/>
          <p:nvPr/>
        </p:nvSpPr>
        <p:spPr>
          <a:xfrm>
            <a:off x="838200" y="3538514"/>
            <a:ext cx="301515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waist from the fit</a:t>
            </a:r>
          </a:p>
          <a:p>
            <a:r>
              <a:rPr lang="en-US" dirty="0" smtClean="0"/>
              <a:t>w</a:t>
            </a:r>
            <a:r>
              <a:rPr lang="en-US" sz="1200" dirty="0" smtClean="0"/>
              <a:t>0</a:t>
            </a:r>
            <a:r>
              <a:rPr lang="en-US" dirty="0" smtClean="0"/>
              <a:t> = 0.95±0.05 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01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TPA</a:t>
            </a:r>
            <a:r>
              <a:rPr lang="en-US" dirty="0" smtClean="0"/>
              <a:t>-Induced Charge-carriers volume (2)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13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0"/>
            <a:ext cx="5079242" cy="3972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vila\Dropbox\Documents\1-CONFERENCIAS CHARLAS PROPIAS\20141118 - RD50 CERN\carrier_z_profi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2590800"/>
            <a:ext cx="4368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695" y="1371600"/>
            <a:ext cx="5586105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685800" y="2703290"/>
            <a:ext cx="129394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>
                <a:solidFill>
                  <a:schemeClr val="bg1"/>
                </a:solidFill>
              </a:rPr>
              <a:t>Simulation</a:t>
            </a:r>
            <a:endParaRPr lang="en-US" i="0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259255" y="2971800"/>
            <a:ext cx="129394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/>
              <a:t>Simulation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280793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TPA-TCT</a:t>
            </a:r>
            <a:r>
              <a:rPr lang="en-US" dirty="0" smtClean="0"/>
              <a:t> Proof-of-concept Challenges</a:t>
            </a:r>
            <a:endParaRPr lang="en-US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00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Confirm the generation of </a:t>
            </a:r>
            <a:r>
              <a:rPr lang="en-US" dirty="0" err="1" smtClean="0"/>
              <a:t>TPA</a:t>
            </a:r>
            <a:r>
              <a:rPr lang="en-US" dirty="0" smtClean="0"/>
              <a:t> induced current in a silicon diode</a:t>
            </a:r>
            <a:r>
              <a:rPr lang="en-US" dirty="0"/>
              <a:t> </a:t>
            </a:r>
            <a:r>
              <a:rPr lang="en-US" dirty="0" smtClean="0"/>
              <a:t>with the appropriate laser power.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the dimensions of the charge-carrier’s generation volume.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Compare the experimental </a:t>
            </a:r>
            <a:r>
              <a:rPr lang="en-US" dirty="0" err="1" smtClean="0"/>
              <a:t>TCT</a:t>
            </a:r>
            <a:r>
              <a:rPr lang="en-US" dirty="0" smtClean="0"/>
              <a:t> current waveforms against the theoretical simulated current waveforms (assess its potential  as experimental tool to  discriminate between different theoretical models).</a:t>
            </a:r>
          </a:p>
          <a:p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14</a:t>
            </a:fld>
            <a:endParaRPr lang="es-ES_tradnl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93544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9718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763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TCT</a:t>
            </a:r>
            <a:r>
              <a:rPr lang="en-US" dirty="0" smtClean="0"/>
              <a:t> Waveforms:  20um focus depth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15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2051" name="Picture 3" descr="C:\Users\vila\Dropbox\Documents\1-CONFERENCIAS CHARLAS PROPIAS\20141118 - RD50 CERN\figures_rd50\Wf_comp_exp_sim0.95mum_17pF_depth20.0m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86" y="859972"/>
            <a:ext cx="5058171" cy="404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1664191" y="2743200"/>
            <a:ext cx="2298209" cy="83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a fit just a simulation normalization</a:t>
            </a:r>
            <a:endParaRPr lang="en-US" dirty="0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88" y="2404845"/>
            <a:ext cx="2568992" cy="1176555"/>
          </a:xfrm>
          <a:prstGeom prst="rect">
            <a:avLst/>
          </a:prstGeom>
          <a:solidFill>
            <a:schemeClr val="bg2">
              <a:lumMod val="40000"/>
              <a:lumOff val="60000"/>
              <a:alpha val="15000"/>
            </a:schemeClr>
          </a:solidFill>
        </p:spPr>
      </p:pic>
      <p:grpSp>
        <p:nvGrpSpPr>
          <p:cNvPr id="11" name="10 Grupo"/>
          <p:cNvGrpSpPr/>
          <p:nvPr/>
        </p:nvGrpSpPr>
        <p:grpSpPr>
          <a:xfrm>
            <a:off x="6901544" y="1566645"/>
            <a:ext cx="386424" cy="2319555"/>
            <a:chOff x="1828800" y="3547845"/>
            <a:chExt cx="386424" cy="2319555"/>
          </a:xfrm>
        </p:grpSpPr>
        <p:grpSp>
          <p:nvGrpSpPr>
            <p:cNvPr id="12" name="11 Grupo"/>
            <p:cNvGrpSpPr/>
            <p:nvPr/>
          </p:nvGrpSpPr>
          <p:grpSpPr>
            <a:xfrm>
              <a:off x="1828800" y="3547845"/>
              <a:ext cx="386424" cy="2319555"/>
              <a:chOff x="2002972" y="4572000"/>
              <a:chExt cx="386424" cy="1405155"/>
            </a:xfrm>
            <a:solidFill>
              <a:srgbClr val="92D050">
                <a:alpha val="19000"/>
              </a:srgbClr>
            </a:solidFill>
          </p:grpSpPr>
          <p:sp>
            <p:nvSpPr>
              <p:cNvPr id="14" name="13 Triángulo isósceles"/>
              <p:cNvSpPr/>
              <p:nvPr/>
            </p:nvSpPr>
            <p:spPr bwMode="auto">
              <a:xfrm>
                <a:off x="2008396" y="4910355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14 Triángulo isósceles"/>
              <p:cNvSpPr/>
              <p:nvPr/>
            </p:nvSpPr>
            <p:spPr bwMode="auto">
              <a:xfrm flipV="1">
                <a:off x="2002972" y="4572000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" name="12 Elipse"/>
            <p:cNvSpPr/>
            <p:nvPr/>
          </p:nvSpPr>
          <p:spPr bwMode="auto">
            <a:xfrm>
              <a:off x="1981200" y="4588777"/>
              <a:ext cx="76200" cy="228600"/>
            </a:xfrm>
            <a:prstGeom prst="ellipse">
              <a:avLst/>
            </a:prstGeom>
            <a:solidFill>
              <a:srgbClr val="00B05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8" name="7 CuadroTexto"/>
          <p:cNvSpPr txBox="1"/>
          <p:nvPr/>
        </p:nvSpPr>
        <p:spPr>
          <a:xfrm>
            <a:off x="163286" y="5410200"/>
            <a:ext cx="9209314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solidFill>
                  <a:srgbClr val="002060"/>
                </a:solidFill>
              </a:rPr>
              <a:t>S</a:t>
            </a:r>
            <a:r>
              <a:rPr lang="en-US" sz="2800" dirty="0" smtClean="0">
                <a:solidFill>
                  <a:srgbClr val="002060"/>
                </a:solidFill>
              </a:rPr>
              <a:t>ingle Photon Absorption  red laser  TOP-</a:t>
            </a:r>
            <a:r>
              <a:rPr lang="en-US" sz="2800" dirty="0" err="1" smtClean="0">
                <a:solidFill>
                  <a:srgbClr val="002060"/>
                </a:solidFill>
              </a:rPr>
              <a:t>TCT</a:t>
            </a:r>
            <a:r>
              <a:rPr lang="en-US" sz="2800" dirty="0" smtClean="0">
                <a:solidFill>
                  <a:srgbClr val="002060"/>
                </a:solidFill>
              </a:rPr>
              <a:t> (hole injection) 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401153" y="4114800"/>
            <a:ext cx="3217356" cy="96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 err="1" smtClean="0"/>
              <a:t>CNM</a:t>
            </a:r>
            <a:r>
              <a:rPr lang="en-US" b="1" i="0" dirty="0" smtClean="0"/>
              <a:t> N-IN-P DIODE</a:t>
            </a:r>
          </a:p>
          <a:p>
            <a:r>
              <a:rPr lang="en-US" b="1" i="0" dirty="0" err="1" smtClean="0"/>
              <a:t>LGAD</a:t>
            </a:r>
            <a:r>
              <a:rPr lang="en-US" b="1" i="0" dirty="0" smtClean="0"/>
              <a:t> PIN REFERENCE DIODE</a:t>
            </a:r>
          </a:p>
          <a:p>
            <a:r>
              <a:rPr lang="en-US" b="1" i="0" dirty="0" smtClean="0"/>
              <a:t>Ref - W9F9  (500 V bias)</a:t>
            </a:r>
            <a:endParaRPr lang="en-US" b="1" i="0" dirty="0"/>
          </a:p>
        </p:txBody>
      </p:sp>
    </p:spTree>
    <p:extLst>
      <p:ext uri="{BB962C8B-B14F-4D97-AF65-F5344CB8AC3E}">
        <p14:creationId xmlns:p14="http://schemas.microsoft.com/office/powerpoint/2010/main" val="239009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ila\Dropbox\Documents\1-CONFERENCIAS CHARLAS PROPIAS\20141118 - RD50 CERN\figures_rd50\Wf_comp_exp_sim0.95mum_17pF_depth97.0m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96" y="854120"/>
            <a:ext cx="4992857" cy="399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TCT</a:t>
            </a:r>
            <a:r>
              <a:rPr lang="en-US" dirty="0" smtClean="0"/>
              <a:t> Waveform: 97 um focus depth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2096" y="5257800"/>
            <a:ext cx="8507104" cy="914400"/>
          </a:xfrm>
        </p:spPr>
        <p:txBody>
          <a:bodyPr/>
          <a:lstStyle/>
          <a:p>
            <a:r>
              <a:rPr lang="en-US" dirty="0" smtClean="0"/>
              <a:t>Electrons and holes </a:t>
            </a:r>
            <a:r>
              <a:rPr lang="en-US" dirty="0" err="1" smtClean="0"/>
              <a:t>TCT</a:t>
            </a:r>
            <a:r>
              <a:rPr lang="en-US" dirty="0" smtClean="0"/>
              <a:t> current contribution distinct from the </a:t>
            </a:r>
            <a:r>
              <a:rPr lang="en-US" dirty="0" err="1" smtClean="0"/>
              <a:t>TCT</a:t>
            </a:r>
            <a:r>
              <a:rPr lang="en-US" dirty="0" smtClean="0"/>
              <a:t> current shape.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16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88" y="2286000"/>
            <a:ext cx="2568992" cy="1176555"/>
          </a:xfrm>
          <a:prstGeom prst="rect">
            <a:avLst/>
          </a:prstGeom>
          <a:solidFill>
            <a:schemeClr val="bg2">
              <a:lumMod val="40000"/>
              <a:lumOff val="60000"/>
              <a:alpha val="15000"/>
            </a:schemeClr>
          </a:solidFill>
        </p:spPr>
      </p:pic>
      <p:grpSp>
        <p:nvGrpSpPr>
          <p:cNvPr id="8" name="7 Grupo"/>
          <p:cNvGrpSpPr/>
          <p:nvPr/>
        </p:nvGrpSpPr>
        <p:grpSpPr>
          <a:xfrm>
            <a:off x="6901544" y="1566645"/>
            <a:ext cx="386424" cy="2319555"/>
            <a:chOff x="1828800" y="3547845"/>
            <a:chExt cx="386424" cy="2319555"/>
          </a:xfrm>
        </p:grpSpPr>
        <p:grpSp>
          <p:nvGrpSpPr>
            <p:cNvPr id="9" name="8 Grupo"/>
            <p:cNvGrpSpPr/>
            <p:nvPr/>
          </p:nvGrpSpPr>
          <p:grpSpPr>
            <a:xfrm>
              <a:off x="1828800" y="3547845"/>
              <a:ext cx="386424" cy="2319555"/>
              <a:chOff x="2002972" y="4572000"/>
              <a:chExt cx="386424" cy="1405155"/>
            </a:xfrm>
            <a:solidFill>
              <a:srgbClr val="92D050">
                <a:alpha val="19000"/>
              </a:srgbClr>
            </a:solidFill>
          </p:grpSpPr>
          <p:sp>
            <p:nvSpPr>
              <p:cNvPr id="11" name="10 Triángulo isósceles"/>
              <p:cNvSpPr/>
              <p:nvPr/>
            </p:nvSpPr>
            <p:spPr bwMode="auto">
              <a:xfrm>
                <a:off x="2008396" y="4910355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11 Triángulo isósceles"/>
              <p:cNvSpPr/>
              <p:nvPr/>
            </p:nvSpPr>
            <p:spPr bwMode="auto">
              <a:xfrm flipV="1">
                <a:off x="2002972" y="4572000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" name="9 Elipse"/>
            <p:cNvSpPr/>
            <p:nvPr/>
          </p:nvSpPr>
          <p:spPr bwMode="auto">
            <a:xfrm>
              <a:off x="1981200" y="4588777"/>
              <a:ext cx="76200" cy="228600"/>
            </a:xfrm>
            <a:prstGeom prst="ellipse">
              <a:avLst/>
            </a:prstGeom>
            <a:solidFill>
              <a:srgbClr val="00B05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6" name="15 CuadroTexto"/>
          <p:cNvSpPr txBox="1"/>
          <p:nvPr/>
        </p:nvSpPr>
        <p:spPr>
          <a:xfrm>
            <a:off x="1447800" y="1288031"/>
            <a:ext cx="2298209" cy="83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a fit just a simulation normalization</a:t>
            </a:r>
            <a:endParaRPr lang="en-U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401153" y="4114800"/>
            <a:ext cx="3217356" cy="96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 err="1" smtClean="0"/>
              <a:t>CNM</a:t>
            </a:r>
            <a:r>
              <a:rPr lang="en-US" b="1" i="0" dirty="0" smtClean="0"/>
              <a:t> N-IN-P DIODE</a:t>
            </a:r>
          </a:p>
          <a:p>
            <a:r>
              <a:rPr lang="en-US" b="1" i="0" dirty="0" err="1" smtClean="0"/>
              <a:t>LGAD</a:t>
            </a:r>
            <a:r>
              <a:rPr lang="en-US" b="1" i="0" dirty="0" smtClean="0"/>
              <a:t> PIN REFERENCE DIODE</a:t>
            </a:r>
          </a:p>
          <a:p>
            <a:r>
              <a:rPr lang="en-US" b="1" i="0" dirty="0" smtClean="0"/>
              <a:t>Ref - W9F9  (500 V bias)</a:t>
            </a:r>
            <a:endParaRPr lang="en-US" b="1" i="0" dirty="0"/>
          </a:p>
        </p:txBody>
      </p:sp>
    </p:spTree>
    <p:extLst>
      <p:ext uri="{BB962C8B-B14F-4D97-AF65-F5344CB8AC3E}">
        <p14:creationId xmlns:p14="http://schemas.microsoft.com/office/powerpoint/2010/main" val="106489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TCT</a:t>
            </a:r>
            <a:r>
              <a:rPr lang="en-US" dirty="0" smtClean="0"/>
              <a:t> Waveform: focus depth 160um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5181600"/>
            <a:ext cx="8458200" cy="838200"/>
          </a:xfrm>
        </p:spPr>
        <p:txBody>
          <a:bodyPr/>
          <a:lstStyle/>
          <a:p>
            <a:r>
              <a:rPr lang="en-US" dirty="0" smtClean="0"/>
              <a:t>Around the minimal pulse width, similar arrival times for electrons and holes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17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4098" name="Picture 2" descr="C:\Users\vila\Dropbox\Documents\1-CONFERENCIAS CHARLAS PROPIAS\20141118 - RD50 CERN\figures_rd50\Wf_comp_exp_sim0.95mum_17pF_depth160.0m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0199"/>
            <a:ext cx="5058253" cy="404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88" y="2057400"/>
            <a:ext cx="2568992" cy="1176555"/>
          </a:xfrm>
          <a:prstGeom prst="rect">
            <a:avLst/>
          </a:prstGeom>
          <a:solidFill>
            <a:schemeClr val="bg2">
              <a:lumMod val="40000"/>
              <a:lumOff val="60000"/>
              <a:alpha val="15000"/>
            </a:schemeClr>
          </a:solidFill>
        </p:spPr>
      </p:pic>
      <p:grpSp>
        <p:nvGrpSpPr>
          <p:cNvPr id="8" name="7 Grupo"/>
          <p:cNvGrpSpPr/>
          <p:nvPr/>
        </p:nvGrpSpPr>
        <p:grpSpPr>
          <a:xfrm>
            <a:off x="6901544" y="1566645"/>
            <a:ext cx="386424" cy="2319555"/>
            <a:chOff x="1828800" y="3547845"/>
            <a:chExt cx="386424" cy="2319555"/>
          </a:xfrm>
        </p:grpSpPr>
        <p:grpSp>
          <p:nvGrpSpPr>
            <p:cNvPr id="9" name="8 Grupo"/>
            <p:cNvGrpSpPr/>
            <p:nvPr/>
          </p:nvGrpSpPr>
          <p:grpSpPr>
            <a:xfrm>
              <a:off x="1828800" y="3547845"/>
              <a:ext cx="386424" cy="2319555"/>
              <a:chOff x="2002972" y="4572000"/>
              <a:chExt cx="386424" cy="1405155"/>
            </a:xfrm>
            <a:solidFill>
              <a:srgbClr val="92D050">
                <a:alpha val="19000"/>
              </a:srgbClr>
            </a:solidFill>
          </p:grpSpPr>
          <p:sp>
            <p:nvSpPr>
              <p:cNvPr id="11" name="10 Triángulo isósceles"/>
              <p:cNvSpPr/>
              <p:nvPr/>
            </p:nvSpPr>
            <p:spPr bwMode="auto">
              <a:xfrm>
                <a:off x="2008396" y="4910355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11 Triángulo isósceles"/>
              <p:cNvSpPr/>
              <p:nvPr/>
            </p:nvSpPr>
            <p:spPr bwMode="auto">
              <a:xfrm flipV="1">
                <a:off x="2002972" y="4572000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" name="9 Elipse"/>
            <p:cNvSpPr/>
            <p:nvPr/>
          </p:nvSpPr>
          <p:spPr bwMode="auto">
            <a:xfrm>
              <a:off x="1981200" y="4588777"/>
              <a:ext cx="76200" cy="228600"/>
            </a:xfrm>
            <a:prstGeom prst="ellipse">
              <a:avLst/>
            </a:prstGeom>
            <a:solidFill>
              <a:srgbClr val="00B05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645677"/>
            <a:ext cx="2298700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5401153" y="4114800"/>
            <a:ext cx="3217356" cy="96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 err="1" smtClean="0"/>
              <a:t>CNM</a:t>
            </a:r>
            <a:r>
              <a:rPr lang="en-US" b="1" i="0" dirty="0" smtClean="0"/>
              <a:t> N-IN-P DIODE</a:t>
            </a:r>
          </a:p>
          <a:p>
            <a:r>
              <a:rPr lang="en-US" b="1" i="0" dirty="0" err="1" smtClean="0"/>
              <a:t>LGAD</a:t>
            </a:r>
            <a:r>
              <a:rPr lang="en-US" b="1" i="0" dirty="0" smtClean="0"/>
              <a:t> PIN REFERENCE DIODE</a:t>
            </a:r>
          </a:p>
          <a:p>
            <a:r>
              <a:rPr lang="en-US" b="1" i="0" dirty="0" smtClean="0"/>
              <a:t>Ref - W9F9  (500 V bias)</a:t>
            </a:r>
            <a:endParaRPr lang="en-US" b="1" i="0" dirty="0"/>
          </a:p>
        </p:txBody>
      </p:sp>
    </p:spTree>
    <p:extLst>
      <p:ext uri="{BB962C8B-B14F-4D97-AF65-F5344CB8AC3E}">
        <p14:creationId xmlns:p14="http://schemas.microsoft.com/office/powerpoint/2010/main" val="241308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TCT</a:t>
            </a:r>
            <a:r>
              <a:rPr lang="en-US" dirty="0" smtClean="0"/>
              <a:t> Waveform: focus depth 237um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5105400"/>
            <a:ext cx="8458200" cy="1066800"/>
          </a:xfrm>
        </p:spPr>
        <p:txBody>
          <a:bodyPr/>
          <a:lstStyle/>
          <a:p>
            <a:r>
              <a:rPr lang="en-US" dirty="0" err="1" smtClean="0"/>
              <a:t>TCT</a:t>
            </a:r>
            <a:r>
              <a:rPr lang="en-US" dirty="0" smtClean="0"/>
              <a:t> </a:t>
            </a:r>
            <a:r>
              <a:rPr lang="en-US" dirty="0" err="1" smtClean="0"/>
              <a:t>wavefrom</a:t>
            </a:r>
            <a:r>
              <a:rPr lang="en-US" dirty="0" smtClean="0"/>
              <a:t> gets wider again, trailing edge dominated by electrons now.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18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5122" name="Picture 2" descr="C:\Users\vila\Dropbox\Documents\1-CONFERENCIAS CHARLAS PROPIAS\20141118 - RD50 CERN\figures_rd50\Wf_comp_exp_sim0.95mum_17pF_depth237.0m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43886"/>
            <a:ext cx="5214583" cy="417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88" y="1905000"/>
            <a:ext cx="2568992" cy="1176555"/>
          </a:xfrm>
          <a:prstGeom prst="rect">
            <a:avLst/>
          </a:prstGeom>
          <a:solidFill>
            <a:schemeClr val="bg2">
              <a:lumMod val="40000"/>
              <a:lumOff val="60000"/>
              <a:alpha val="15000"/>
            </a:schemeClr>
          </a:solidFill>
        </p:spPr>
      </p:pic>
      <p:grpSp>
        <p:nvGrpSpPr>
          <p:cNvPr id="14" name="13 Grupo"/>
          <p:cNvGrpSpPr/>
          <p:nvPr/>
        </p:nvGrpSpPr>
        <p:grpSpPr>
          <a:xfrm>
            <a:off x="6901544" y="1566645"/>
            <a:ext cx="386424" cy="2319555"/>
            <a:chOff x="1828800" y="3547845"/>
            <a:chExt cx="386424" cy="2319555"/>
          </a:xfrm>
        </p:grpSpPr>
        <p:grpSp>
          <p:nvGrpSpPr>
            <p:cNvPr id="15" name="14 Grupo"/>
            <p:cNvGrpSpPr/>
            <p:nvPr/>
          </p:nvGrpSpPr>
          <p:grpSpPr>
            <a:xfrm>
              <a:off x="1828800" y="3547845"/>
              <a:ext cx="386424" cy="2319555"/>
              <a:chOff x="2002972" y="4572000"/>
              <a:chExt cx="386424" cy="1405155"/>
            </a:xfrm>
            <a:solidFill>
              <a:srgbClr val="92D050">
                <a:alpha val="19000"/>
              </a:srgbClr>
            </a:solidFill>
          </p:grpSpPr>
          <p:sp>
            <p:nvSpPr>
              <p:cNvPr id="17" name="16 Triángulo isósceles"/>
              <p:cNvSpPr/>
              <p:nvPr/>
            </p:nvSpPr>
            <p:spPr bwMode="auto">
              <a:xfrm>
                <a:off x="2008396" y="4910355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17 Triángulo isósceles"/>
              <p:cNvSpPr/>
              <p:nvPr/>
            </p:nvSpPr>
            <p:spPr bwMode="auto">
              <a:xfrm flipV="1">
                <a:off x="2002972" y="4572000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" name="15 Elipse"/>
            <p:cNvSpPr/>
            <p:nvPr/>
          </p:nvSpPr>
          <p:spPr bwMode="auto">
            <a:xfrm>
              <a:off x="1981200" y="4588777"/>
              <a:ext cx="76200" cy="228600"/>
            </a:xfrm>
            <a:prstGeom prst="ellipse">
              <a:avLst/>
            </a:prstGeom>
            <a:solidFill>
              <a:srgbClr val="00B05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645677"/>
            <a:ext cx="2298700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18 CuadroTexto"/>
          <p:cNvSpPr txBox="1"/>
          <p:nvPr/>
        </p:nvSpPr>
        <p:spPr>
          <a:xfrm>
            <a:off x="5401153" y="4114800"/>
            <a:ext cx="3217356" cy="96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 err="1" smtClean="0"/>
              <a:t>CNM</a:t>
            </a:r>
            <a:r>
              <a:rPr lang="en-US" b="1" i="0" dirty="0" smtClean="0"/>
              <a:t> N-IN-P DIODE</a:t>
            </a:r>
          </a:p>
          <a:p>
            <a:r>
              <a:rPr lang="en-US" b="1" i="0" dirty="0" err="1" smtClean="0"/>
              <a:t>LGAD</a:t>
            </a:r>
            <a:r>
              <a:rPr lang="en-US" b="1" i="0" dirty="0" smtClean="0"/>
              <a:t> PIN REFERENCE DIODE</a:t>
            </a:r>
          </a:p>
          <a:p>
            <a:r>
              <a:rPr lang="en-US" b="1" i="0" dirty="0" smtClean="0"/>
              <a:t>Ref - W9F9  (500 V bias)</a:t>
            </a:r>
            <a:endParaRPr lang="en-US" b="1" i="0" dirty="0"/>
          </a:p>
        </p:txBody>
      </p:sp>
    </p:spTree>
    <p:extLst>
      <p:ext uri="{BB962C8B-B14F-4D97-AF65-F5344CB8AC3E}">
        <p14:creationId xmlns:p14="http://schemas.microsoft.com/office/powerpoint/2010/main" val="191163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TCT</a:t>
            </a:r>
            <a:r>
              <a:rPr lang="en-US" dirty="0" smtClean="0"/>
              <a:t> Waveform: focus depth 278um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" y="5562600"/>
            <a:ext cx="9448800" cy="990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SPA - red laser  bottom-</a:t>
            </a:r>
            <a:r>
              <a:rPr lang="en-US" dirty="0" err="1" smtClean="0"/>
              <a:t>TCT</a:t>
            </a:r>
            <a:r>
              <a:rPr lang="en-US" dirty="0" smtClean="0"/>
              <a:t> like signal (electron injection)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19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6146" name="Picture 2" descr="C:\Users\vila\Dropbox\Documents\1-CONFERENCIAS CHARLAS PROPIAS\20141118 - RD50 CERN\figures_rd50\Wf_comp_exp_sim0.95mum_17pF_depth279.0m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5143501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88" y="1752600"/>
            <a:ext cx="2568992" cy="1176555"/>
          </a:xfrm>
          <a:prstGeom prst="rect">
            <a:avLst/>
          </a:prstGeom>
          <a:solidFill>
            <a:schemeClr val="bg2">
              <a:lumMod val="40000"/>
              <a:lumOff val="60000"/>
              <a:alpha val="15000"/>
            </a:schemeClr>
          </a:solidFill>
        </p:spPr>
      </p:pic>
      <p:grpSp>
        <p:nvGrpSpPr>
          <p:cNvPr id="8" name="7 Grupo"/>
          <p:cNvGrpSpPr/>
          <p:nvPr/>
        </p:nvGrpSpPr>
        <p:grpSpPr>
          <a:xfrm>
            <a:off x="6901544" y="1566645"/>
            <a:ext cx="386424" cy="2319555"/>
            <a:chOff x="1828800" y="3547845"/>
            <a:chExt cx="386424" cy="2319555"/>
          </a:xfrm>
        </p:grpSpPr>
        <p:grpSp>
          <p:nvGrpSpPr>
            <p:cNvPr id="9" name="8 Grupo"/>
            <p:cNvGrpSpPr/>
            <p:nvPr/>
          </p:nvGrpSpPr>
          <p:grpSpPr>
            <a:xfrm>
              <a:off x="1828800" y="3547845"/>
              <a:ext cx="386424" cy="2319555"/>
              <a:chOff x="2002972" y="4572000"/>
              <a:chExt cx="386424" cy="1405155"/>
            </a:xfrm>
            <a:solidFill>
              <a:srgbClr val="92D050">
                <a:alpha val="19000"/>
              </a:srgbClr>
            </a:solidFill>
          </p:grpSpPr>
          <p:sp>
            <p:nvSpPr>
              <p:cNvPr id="11" name="10 Triángulo isósceles"/>
              <p:cNvSpPr/>
              <p:nvPr/>
            </p:nvSpPr>
            <p:spPr bwMode="auto">
              <a:xfrm>
                <a:off x="2008396" y="4910355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11 Triángulo isósceles"/>
              <p:cNvSpPr/>
              <p:nvPr/>
            </p:nvSpPr>
            <p:spPr bwMode="auto">
              <a:xfrm flipV="1">
                <a:off x="2002972" y="4572000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" name="9 Elipse"/>
            <p:cNvSpPr/>
            <p:nvPr/>
          </p:nvSpPr>
          <p:spPr bwMode="auto">
            <a:xfrm>
              <a:off x="1981200" y="4588777"/>
              <a:ext cx="76200" cy="228600"/>
            </a:xfrm>
            <a:prstGeom prst="ellipse">
              <a:avLst/>
            </a:prstGeom>
            <a:solidFill>
              <a:srgbClr val="00B05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645677"/>
            <a:ext cx="2298700" cy="102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5401153" y="4114800"/>
            <a:ext cx="3217356" cy="96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 err="1" smtClean="0"/>
              <a:t>CNM</a:t>
            </a:r>
            <a:r>
              <a:rPr lang="en-US" b="1" i="0" dirty="0" smtClean="0"/>
              <a:t> N-IN-P DIODE</a:t>
            </a:r>
          </a:p>
          <a:p>
            <a:r>
              <a:rPr lang="en-US" b="1" i="0" dirty="0" err="1" smtClean="0"/>
              <a:t>LGAD</a:t>
            </a:r>
            <a:r>
              <a:rPr lang="en-US" b="1" i="0" dirty="0" smtClean="0"/>
              <a:t> PIN REFERENCE DIODE</a:t>
            </a:r>
          </a:p>
          <a:p>
            <a:r>
              <a:rPr lang="en-US" b="1" i="0" dirty="0" smtClean="0"/>
              <a:t>Ref - W9F9  (500 V bias)</a:t>
            </a:r>
            <a:endParaRPr lang="en-US" b="1" i="0" dirty="0"/>
          </a:p>
        </p:txBody>
      </p:sp>
    </p:spTree>
    <p:extLst>
      <p:ext uri="{BB962C8B-B14F-4D97-AF65-F5344CB8AC3E}">
        <p14:creationId xmlns:p14="http://schemas.microsoft.com/office/powerpoint/2010/main" val="247288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this talk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334000"/>
          </a:xfrm>
        </p:spPr>
        <p:txBody>
          <a:bodyPr/>
          <a:lstStyle/>
          <a:p>
            <a:pPr algn="just"/>
            <a:r>
              <a:rPr lang="en-US" dirty="0" smtClean="0"/>
              <a:t>Here, this talk focused on the experimental results from the </a:t>
            </a:r>
            <a:r>
              <a:rPr lang="en-US" dirty="0" smtClean="0">
                <a:solidFill>
                  <a:srgbClr val="FF0000"/>
                </a:solidFill>
              </a:rPr>
              <a:t>first proof-of-concept measurement</a:t>
            </a:r>
            <a:r>
              <a:rPr lang="en-US" dirty="0" smtClean="0"/>
              <a:t> to study the </a:t>
            </a:r>
            <a:r>
              <a:rPr lang="en-US" dirty="0" err="1" smtClean="0">
                <a:solidFill>
                  <a:srgbClr val="FF0000"/>
                </a:solidFill>
              </a:rPr>
              <a:t>TCT</a:t>
            </a:r>
            <a:r>
              <a:rPr lang="en-US" dirty="0" smtClean="0">
                <a:solidFill>
                  <a:srgbClr val="FF0000"/>
                </a:solidFill>
              </a:rPr>
              <a:t> currents induced by </a:t>
            </a:r>
            <a:r>
              <a:rPr lang="en-US" dirty="0" err="1" smtClean="0">
                <a:solidFill>
                  <a:srgbClr val="FF0000"/>
                </a:solidFill>
              </a:rPr>
              <a:t>TPA</a:t>
            </a:r>
            <a:r>
              <a:rPr lang="en-US" dirty="0" smtClean="0"/>
              <a:t> in an RD50-like non-irradiated standard </a:t>
            </a:r>
            <a:r>
              <a:rPr lang="en-US" dirty="0" err="1" smtClean="0"/>
              <a:t>PiN</a:t>
            </a:r>
            <a:r>
              <a:rPr lang="en-US" dirty="0" smtClean="0"/>
              <a:t> diode.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More details on the basics of the </a:t>
            </a:r>
            <a:r>
              <a:rPr lang="en-US" dirty="0" err="1" smtClean="0"/>
              <a:t>TPA</a:t>
            </a:r>
            <a:r>
              <a:rPr lang="en-US" dirty="0" smtClean="0"/>
              <a:t> process can be found in this talk by </a:t>
            </a:r>
            <a:r>
              <a:rPr lang="en-US" dirty="0" err="1" smtClean="0"/>
              <a:t>F.R</a:t>
            </a:r>
            <a:r>
              <a:rPr lang="en-US" dirty="0" smtClean="0"/>
              <a:t>. </a:t>
            </a:r>
            <a:r>
              <a:rPr lang="en-US" dirty="0" err="1" smtClean="0"/>
              <a:t>Palomo</a:t>
            </a:r>
            <a:r>
              <a:rPr lang="en-US" dirty="0" smtClean="0"/>
              <a:t>  (</a:t>
            </a:r>
            <a:r>
              <a:rPr lang="en-US" dirty="0" smtClean="0">
                <a:hlinkClick r:id="rId2"/>
              </a:rPr>
              <a:t>link</a:t>
            </a:r>
            <a:r>
              <a:rPr lang="en-US" dirty="0" smtClean="0"/>
              <a:t>)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More details on the code </a:t>
            </a:r>
            <a:r>
              <a:rPr lang="en-US" dirty="0" err="1" smtClean="0"/>
              <a:t>TRACS</a:t>
            </a:r>
            <a:r>
              <a:rPr lang="en-US" dirty="0" smtClean="0"/>
              <a:t> (</a:t>
            </a:r>
            <a:r>
              <a:rPr lang="en-US" dirty="0" err="1" smtClean="0"/>
              <a:t>TRansient</a:t>
            </a:r>
            <a:r>
              <a:rPr lang="en-US" dirty="0" smtClean="0"/>
              <a:t> Current Simulator) used to compute the theoretical current waveforms in P. de Castro talk (link)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64899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8229600" cy="1079500"/>
          </a:xfrm>
        </p:spPr>
        <p:txBody>
          <a:bodyPr/>
          <a:lstStyle/>
          <a:p>
            <a:r>
              <a:rPr lang="en-US" dirty="0" err="1" smtClean="0"/>
              <a:t>TPA-TCT</a:t>
            </a:r>
            <a:r>
              <a:rPr lang="en-US" dirty="0" smtClean="0"/>
              <a:t>: </a:t>
            </a:r>
            <a:r>
              <a:rPr lang="en-US" sz="3200" dirty="0" smtClean="0"/>
              <a:t>Distinct Electron &amp; Hole dynamics</a:t>
            </a:r>
            <a:endParaRPr lang="en-U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4343400"/>
            <a:ext cx="8458200" cy="1524000"/>
          </a:xfrm>
        </p:spPr>
        <p:txBody>
          <a:bodyPr/>
          <a:lstStyle/>
          <a:p>
            <a:r>
              <a:rPr lang="en-US" dirty="0" smtClean="0"/>
              <a:t>Out of the box simulation (no fit): 500 V, RC 17pC, Laser waist 0.95 um, </a:t>
            </a:r>
            <a:r>
              <a:rPr lang="en-US" dirty="0" err="1" smtClean="0"/>
              <a:t>Vdep</a:t>
            </a:r>
            <a:r>
              <a:rPr lang="en-US" dirty="0" smtClean="0"/>
              <a:t> 50 Volts</a:t>
            </a:r>
          </a:p>
          <a:p>
            <a:r>
              <a:rPr lang="en-US" dirty="0" smtClean="0"/>
              <a:t>Excellent agreement between data (left) and </a:t>
            </a:r>
            <a:r>
              <a:rPr lang="en-US" dirty="0" err="1" smtClean="0"/>
              <a:t>TRACS</a:t>
            </a:r>
            <a:r>
              <a:rPr lang="en-US" dirty="0" smtClean="0"/>
              <a:t> simulation.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20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8194" name="Picture 2" descr="C:\Users\vila\Dropbox\Documents\1-CONFERENCIAS CHARLAS PROPIAS\20141118 - RD50 CERN\figures_rd50\exp_zscan_map_vbias500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099344"/>
            <a:ext cx="4427757" cy="301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vila\Dropbox\Documents\1-CONFERENCIAS CHARLAS PROPIAS\20141118 - RD50 CERN\figures_rd50\sim_tpa_map_vbias500v_vdep50v_rc17pF_wo0.095m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080" y="1260475"/>
            <a:ext cx="4208920" cy="285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6 Conector recto de flecha"/>
          <p:cNvCxnSpPr/>
          <p:nvPr/>
        </p:nvCxnSpPr>
        <p:spPr bwMode="auto">
          <a:xfrm>
            <a:off x="1371600" y="1905000"/>
            <a:ext cx="2133600" cy="1447800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8 Conector recto de flecha"/>
          <p:cNvCxnSpPr/>
          <p:nvPr/>
        </p:nvCxnSpPr>
        <p:spPr bwMode="auto">
          <a:xfrm flipH="1">
            <a:off x="1219200" y="2286000"/>
            <a:ext cx="2286000" cy="1066800"/>
          </a:xfrm>
          <a:prstGeom prst="straightConnector1">
            <a:avLst/>
          </a:prstGeom>
          <a:noFill/>
          <a:ln w="25400" cap="flat" cmpd="sng" algn="ctr">
            <a:solidFill>
              <a:srgbClr val="F3431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9 CuadroTexto"/>
          <p:cNvSpPr txBox="1"/>
          <p:nvPr/>
        </p:nvSpPr>
        <p:spPr>
          <a:xfrm>
            <a:off x="2895600" y="2474690"/>
            <a:ext cx="756938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66"/>
                </a:solidFill>
              </a:rPr>
              <a:t>Holes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150753" y="2398490"/>
            <a:ext cx="1135247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A1BEB"/>
                </a:solidFill>
              </a:rPr>
              <a:t>Electrons</a:t>
            </a:r>
            <a:endParaRPr lang="en-US" dirty="0">
              <a:solidFill>
                <a:srgbClr val="2A1BEB"/>
              </a:solidFill>
            </a:endParaRPr>
          </a:p>
        </p:txBody>
      </p:sp>
      <p:cxnSp>
        <p:nvCxnSpPr>
          <p:cNvPr id="12" name="11 Conector recto de flecha"/>
          <p:cNvCxnSpPr/>
          <p:nvPr/>
        </p:nvCxnSpPr>
        <p:spPr bwMode="auto">
          <a:xfrm>
            <a:off x="1191697" y="1219200"/>
            <a:ext cx="0" cy="2590800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15 Conector recto de flecha"/>
          <p:cNvCxnSpPr/>
          <p:nvPr/>
        </p:nvCxnSpPr>
        <p:spPr bwMode="auto">
          <a:xfrm>
            <a:off x="3720152" y="1295400"/>
            <a:ext cx="0" cy="2500952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13 CuadroTexto"/>
          <p:cNvSpPr txBox="1"/>
          <p:nvPr/>
        </p:nvSpPr>
        <p:spPr>
          <a:xfrm>
            <a:off x="685800" y="950690"/>
            <a:ext cx="1024639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junction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743200" y="950690"/>
            <a:ext cx="1686552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B050"/>
                </a:solidFill>
              </a:rPr>
              <a:t>Ohmic</a:t>
            </a:r>
            <a:r>
              <a:rPr lang="en-US" dirty="0" smtClean="0">
                <a:solidFill>
                  <a:srgbClr val="00B050"/>
                </a:solidFill>
              </a:rPr>
              <a:t> contact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87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TPA-TCT</a:t>
            </a:r>
            <a:r>
              <a:rPr lang="en-US" dirty="0" smtClean="0"/>
              <a:t> Proof-of-concept Challenges</a:t>
            </a:r>
            <a:endParaRPr lang="en-US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00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Confirm the generation of </a:t>
            </a:r>
            <a:r>
              <a:rPr lang="en-US" dirty="0" err="1" smtClean="0"/>
              <a:t>TPA</a:t>
            </a:r>
            <a:r>
              <a:rPr lang="en-US" dirty="0" smtClean="0"/>
              <a:t> induced current in a silicon diode</a:t>
            </a:r>
            <a:r>
              <a:rPr lang="en-US" dirty="0"/>
              <a:t> </a:t>
            </a:r>
            <a:r>
              <a:rPr lang="en-US" dirty="0" smtClean="0"/>
              <a:t>with the appropriate laser power.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the dimensions of the charge-carrier’s generation volume.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Compare the experimental </a:t>
            </a:r>
            <a:r>
              <a:rPr lang="en-US" dirty="0" err="1" smtClean="0"/>
              <a:t>TCT</a:t>
            </a:r>
            <a:r>
              <a:rPr lang="en-US" dirty="0" smtClean="0"/>
              <a:t> current waveforms against the theoretical simulated current waveforms (assess its potential  as experimental tool to  discriminate between different theoretical models).</a:t>
            </a:r>
          </a:p>
          <a:p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21</a:t>
            </a:fld>
            <a:endParaRPr lang="es-ES_tradnl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93544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9718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386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0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0"/>
            <a:ext cx="7610303" cy="1079500"/>
          </a:xfrm>
        </p:spPr>
        <p:txBody>
          <a:bodyPr/>
          <a:lstStyle/>
          <a:p>
            <a:r>
              <a:rPr lang="en-US" dirty="0" smtClean="0"/>
              <a:t>Conclusions and Outlook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4800600"/>
          </a:xfrm>
        </p:spPr>
        <p:txBody>
          <a:bodyPr/>
          <a:lstStyle/>
          <a:p>
            <a:r>
              <a:rPr lang="en-US" sz="2400" dirty="0" smtClean="0"/>
              <a:t>We have completed the successful proof-of-concept of a novel Transient-Current-Technique based on  the Two-Photon-</a:t>
            </a:r>
            <a:r>
              <a:rPr lang="en-US" sz="2400" dirty="0" err="1" smtClean="0"/>
              <a:t>Absortion</a:t>
            </a:r>
            <a:r>
              <a:rPr lang="en-US" sz="2400" dirty="0" smtClean="0"/>
              <a:t>  (</a:t>
            </a:r>
            <a:r>
              <a:rPr lang="en-US" sz="2400" dirty="0" err="1" smtClean="0"/>
              <a:t>TPA</a:t>
            </a:r>
            <a:r>
              <a:rPr lang="en-US" sz="2400" dirty="0" smtClean="0"/>
              <a:t>) process</a:t>
            </a:r>
          </a:p>
          <a:p>
            <a:r>
              <a:rPr lang="en-US" sz="2400" dirty="0" smtClean="0"/>
              <a:t>Excellent agreement between the experimental data and the simulation points to its potential as tool for disentangling different theoretical models. </a:t>
            </a:r>
          </a:p>
          <a:p>
            <a:r>
              <a:rPr lang="en-US" sz="2400" dirty="0" smtClean="0"/>
              <a:t>Opens up the possibility of  a new range of opportunities for boosting the scope of </a:t>
            </a:r>
            <a:r>
              <a:rPr lang="en-US" sz="2400" dirty="0" err="1" smtClean="0"/>
              <a:t>TCT</a:t>
            </a:r>
            <a:r>
              <a:rPr lang="en-US" sz="2400" dirty="0" smtClean="0"/>
              <a:t> techniques:</a:t>
            </a:r>
          </a:p>
          <a:p>
            <a:pPr lvl="1"/>
            <a:r>
              <a:rPr lang="en-US" sz="2400" dirty="0" smtClean="0"/>
              <a:t> More accurate 3D mapping of </a:t>
            </a:r>
            <a:r>
              <a:rPr lang="en-US" sz="2400" dirty="0" err="1" smtClean="0"/>
              <a:t>E</a:t>
            </a:r>
            <a:r>
              <a:rPr lang="en-US" sz="2400" baseline="-25000" dirty="0" err="1" smtClean="0"/>
              <a:t>field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Simpler unfolding methods.</a:t>
            </a:r>
          </a:p>
          <a:p>
            <a:pPr lvl="1"/>
            <a:r>
              <a:rPr lang="en-US" sz="2400" dirty="0" smtClean="0"/>
              <a:t>More accurate study of pixelated sensors.</a:t>
            </a:r>
          </a:p>
          <a:p>
            <a:pPr lvl="1"/>
            <a:r>
              <a:rPr lang="en-US" sz="2400" dirty="0" smtClean="0"/>
              <a:t>Less relevance of metal-induced beam reflections.</a:t>
            </a:r>
          </a:p>
          <a:p>
            <a:r>
              <a:rPr lang="en-US" sz="2800" dirty="0" smtClean="0"/>
              <a:t>But, still a lot of work and challenges ahead to make it a reliable, accessible and practical diagnostic tool.</a:t>
            </a:r>
            <a:endParaRPr lang="en-US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22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Ivan Vila, vila@ifca.unican.es, 25th RD50 Workshop, Nov 20th, CERN 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31614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THANK  YOU !</a:t>
            </a:r>
            <a:endParaRPr lang="en-US" sz="5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23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494" y="1371600"/>
            <a:ext cx="7247011" cy="4142395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648" y="4329752"/>
            <a:ext cx="4343400" cy="61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36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Generation Volume  (knife-scan)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24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4808247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392" y="3133290"/>
            <a:ext cx="2568992" cy="1176555"/>
          </a:xfrm>
          <a:prstGeom prst="rect">
            <a:avLst/>
          </a:prstGeom>
          <a:solidFill>
            <a:schemeClr val="bg2">
              <a:lumMod val="40000"/>
              <a:lumOff val="60000"/>
              <a:alpha val="15000"/>
            </a:schemeClr>
          </a:solidFill>
        </p:spPr>
      </p:pic>
      <p:grpSp>
        <p:nvGrpSpPr>
          <p:cNvPr id="9" name="8 Grupo"/>
          <p:cNvGrpSpPr/>
          <p:nvPr/>
        </p:nvGrpSpPr>
        <p:grpSpPr>
          <a:xfrm>
            <a:off x="6934200" y="2023845"/>
            <a:ext cx="386424" cy="2319555"/>
            <a:chOff x="1828800" y="3547845"/>
            <a:chExt cx="386424" cy="2319555"/>
          </a:xfrm>
        </p:grpSpPr>
        <p:grpSp>
          <p:nvGrpSpPr>
            <p:cNvPr id="10" name="9 Grupo"/>
            <p:cNvGrpSpPr/>
            <p:nvPr/>
          </p:nvGrpSpPr>
          <p:grpSpPr>
            <a:xfrm>
              <a:off x="1828800" y="3547845"/>
              <a:ext cx="386424" cy="2319555"/>
              <a:chOff x="2002972" y="4572000"/>
              <a:chExt cx="386424" cy="1405155"/>
            </a:xfrm>
            <a:solidFill>
              <a:srgbClr val="92D050">
                <a:alpha val="19000"/>
              </a:srgbClr>
            </a:solidFill>
          </p:grpSpPr>
          <p:sp>
            <p:nvSpPr>
              <p:cNvPr id="12" name="11 Triángulo isósceles"/>
              <p:cNvSpPr/>
              <p:nvPr/>
            </p:nvSpPr>
            <p:spPr bwMode="auto">
              <a:xfrm>
                <a:off x="2008396" y="4910355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12 Triángulo isósceles"/>
              <p:cNvSpPr/>
              <p:nvPr/>
            </p:nvSpPr>
            <p:spPr bwMode="auto">
              <a:xfrm flipV="1">
                <a:off x="2002972" y="4572000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10 Elipse"/>
            <p:cNvSpPr/>
            <p:nvPr/>
          </p:nvSpPr>
          <p:spPr bwMode="auto">
            <a:xfrm>
              <a:off x="1981200" y="4588777"/>
              <a:ext cx="76200" cy="228600"/>
            </a:xfrm>
            <a:prstGeom prst="ellipse">
              <a:avLst/>
            </a:prstGeom>
            <a:solidFill>
              <a:srgbClr val="00B05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cxnSp>
        <p:nvCxnSpPr>
          <p:cNvPr id="14" name="13 Conector recto de flecha"/>
          <p:cNvCxnSpPr/>
          <p:nvPr/>
        </p:nvCxnSpPr>
        <p:spPr bwMode="auto">
          <a:xfrm flipH="1">
            <a:off x="6349357" y="4572000"/>
            <a:ext cx="1304395" cy="0"/>
          </a:xfrm>
          <a:prstGeom prst="straightConnector1">
            <a:avLst/>
          </a:prstGeom>
          <a:noFill/>
          <a:ln w="4445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14 CuadroTexto"/>
          <p:cNvSpPr txBox="1"/>
          <p:nvPr/>
        </p:nvSpPr>
        <p:spPr>
          <a:xfrm>
            <a:off x="6290997" y="4800600"/>
            <a:ext cx="1591205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Diode </a:t>
            </a:r>
          </a:p>
          <a:p>
            <a:r>
              <a:rPr lang="en-US" dirty="0" smtClean="0"/>
              <a:t>Displacement</a:t>
            </a:r>
            <a:endParaRPr lang="en-US" dirty="0"/>
          </a:p>
        </p:txBody>
      </p:sp>
      <p:cxnSp>
        <p:nvCxnSpPr>
          <p:cNvPr id="17" name="16 Conector recto"/>
          <p:cNvCxnSpPr/>
          <p:nvPr/>
        </p:nvCxnSpPr>
        <p:spPr bwMode="auto">
          <a:xfrm>
            <a:off x="7140573" y="3192440"/>
            <a:ext cx="948003" cy="0"/>
          </a:xfrm>
          <a:prstGeom prst="line">
            <a:avLst/>
          </a:prstGeom>
          <a:noFill/>
          <a:ln w="38100" cap="flat" cmpd="sng" algn="ctr">
            <a:solidFill>
              <a:srgbClr val="2A1BE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19 Conector recto"/>
          <p:cNvCxnSpPr/>
          <p:nvPr/>
        </p:nvCxnSpPr>
        <p:spPr bwMode="auto">
          <a:xfrm>
            <a:off x="5832144" y="3202672"/>
            <a:ext cx="948003" cy="0"/>
          </a:xfrm>
          <a:prstGeom prst="line">
            <a:avLst/>
          </a:prstGeom>
          <a:noFill/>
          <a:ln w="38100" cap="flat" cmpd="sng" algn="ctr">
            <a:solidFill>
              <a:srgbClr val="2A1BE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17 CuadroTexto"/>
          <p:cNvSpPr txBox="1"/>
          <p:nvPr/>
        </p:nvSpPr>
        <p:spPr>
          <a:xfrm>
            <a:off x="590095" y="5791200"/>
            <a:ext cx="8096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waist &lt; than 1 um (accuracy limited by motor displacement resolution)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68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Outline</a:t>
            </a:r>
            <a:endParaRPr lang="en-US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800600"/>
          </a:xfrm>
        </p:spPr>
        <p:txBody>
          <a:bodyPr/>
          <a:lstStyle/>
          <a:p>
            <a:r>
              <a:rPr lang="en-US" sz="3200" dirty="0" smtClean="0"/>
              <a:t>Motivation and challenges for a </a:t>
            </a:r>
            <a:r>
              <a:rPr lang="en-US" sz="3200" dirty="0" err="1" smtClean="0"/>
              <a:t>TCT</a:t>
            </a:r>
            <a:r>
              <a:rPr lang="en-US" sz="3200" dirty="0" smtClean="0"/>
              <a:t> technique based on the Two- Photon- </a:t>
            </a:r>
            <a:r>
              <a:rPr lang="en-US" sz="3200" dirty="0" err="1" smtClean="0"/>
              <a:t>Absortion</a:t>
            </a:r>
            <a:r>
              <a:rPr lang="en-US" sz="3200" dirty="0" smtClean="0"/>
              <a:t> (</a:t>
            </a:r>
            <a:r>
              <a:rPr lang="en-US" sz="3200" dirty="0" err="1" smtClean="0"/>
              <a:t>TPA</a:t>
            </a:r>
            <a:r>
              <a:rPr lang="en-US" sz="3200" dirty="0" smtClean="0"/>
              <a:t>) process.</a:t>
            </a:r>
          </a:p>
          <a:p>
            <a:r>
              <a:rPr lang="en-US" sz="3200" dirty="0" err="1" smtClean="0"/>
              <a:t>Femto</a:t>
            </a:r>
            <a:r>
              <a:rPr lang="en-US" sz="3200" dirty="0" smtClean="0"/>
              <a:t>-second laser setup:</a:t>
            </a:r>
          </a:p>
          <a:p>
            <a:pPr lvl="1"/>
            <a:r>
              <a:rPr lang="en-US" sz="2800" dirty="0" smtClean="0"/>
              <a:t>Signal </a:t>
            </a:r>
            <a:r>
              <a:rPr lang="en-US" sz="2800" dirty="0"/>
              <a:t> </a:t>
            </a:r>
            <a:r>
              <a:rPr lang="en-US" sz="2800" dirty="0" smtClean="0"/>
              <a:t>size and shape vs. laser power.</a:t>
            </a:r>
          </a:p>
          <a:p>
            <a:pPr lvl="1"/>
            <a:r>
              <a:rPr lang="en-US" sz="2800" dirty="0" smtClean="0"/>
              <a:t>Determining the charge carriers generation volume.</a:t>
            </a:r>
          </a:p>
          <a:p>
            <a:r>
              <a:rPr lang="en-US" sz="3200" dirty="0" smtClean="0"/>
              <a:t>Experimental data vs. simulation for a z-scan in a </a:t>
            </a:r>
            <a:r>
              <a:rPr lang="en-US" sz="3200" dirty="0" err="1" smtClean="0"/>
              <a:t>PiN</a:t>
            </a:r>
            <a:r>
              <a:rPr lang="en-US" sz="3200" dirty="0" smtClean="0"/>
              <a:t> diode. </a:t>
            </a:r>
          </a:p>
          <a:p>
            <a:r>
              <a:rPr lang="en-US" sz="3200" dirty="0" smtClean="0"/>
              <a:t>Conclusions and outlook</a:t>
            </a:r>
          </a:p>
          <a:p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12820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6200" y="57150"/>
            <a:ext cx="7924800" cy="1139825"/>
          </a:xfrm>
        </p:spPr>
        <p:txBody>
          <a:bodyPr/>
          <a:lstStyle/>
          <a:p>
            <a:r>
              <a:rPr lang="en-US" sz="3200" dirty="0" smtClean="0"/>
              <a:t>Motivation for a </a:t>
            </a:r>
            <a:r>
              <a:rPr lang="en-US" sz="3200" dirty="0" err="1" smtClean="0"/>
              <a:t>TPA</a:t>
            </a:r>
            <a:r>
              <a:rPr lang="en-US" sz="3200" dirty="0" smtClean="0"/>
              <a:t>-based </a:t>
            </a:r>
            <a:r>
              <a:rPr lang="en-US" sz="3200" dirty="0" err="1" smtClean="0"/>
              <a:t>TCT</a:t>
            </a:r>
            <a:r>
              <a:rPr lang="en-US" sz="3200" dirty="0" smtClean="0"/>
              <a:t> technique</a:t>
            </a:r>
            <a:endParaRPr lang="en-US" sz="32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7800"/>
            <a:ext cx="3705225" cy="3985620"/>
          </a:xfrm>
        </p:spPr>
      </p:pic>
      <p:sp>
        <p:nvSpPr>
          <p:cNvPr id="9" name="8 Marcador de contenido"/>
          <p:cNvSpPr>
            <a:spLocks noGrp="1"/>
          </p:cNvSpPr>
          <p:nvPr>
            <p:ph sz="half" idx="2"/>
          </p:nvPr>
        </p:nvSpPr>
        <p:spPr>
          <a:xfrm>
            <a:off x="4267200" y="1412875"/>
            <a:ext cx="4800600" cy="4530725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 smtClean="0"/>
              <a:t>TPA-TCT</a:t>
            </a:r>
            <a:r>
              <a:rPr lang="en-US" sz="2400" dirty="0" smtClean="0"/>
              <a:t> is a way to </a:t>
            </a:r>
            <a:r>
              <a:rPr lang="en-US" sz="2400" b="1" dirty="0" smtClean="0"/>
              <a:t>generate  very localized electron-hole pairs </a:t>
            </a:r>
            <a:r>
              <a:rPr lang="en-US" sz="2400" dirty="0" smtClean="0"/>
              <a:t>in semiconductor devices (</a:t>
            </a:r>
            <a:r>
              <a:rPr lang="en-US" sz="2400" dirty="0" err="1" smtClean="0"/>
              <a:t>microscale</a:t>
            </a:r>
            <a:r>
              <a:rPr lang="en-US" sz="2400" dirty="0" smtClean="0"/>
              <a:t> volume).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/>
              <a:t>TPA-TCT</a:t>
            </a:r>
            <a:r>
              <a:rPr lang="en-US" sz="2400" dirty="0"/>
              <a:t> </a:t>
            </a:r>
            <a:r>
              <a:rPr lang="en-US" sz="2400" b="1" dirty="0" smtClean="0"/>
              <a:t>simplifies the arrangement to inject light into the device</a:t>
            </a:r>
            <a:r>
              <a:rPr lang="en-US" sz="2400" dirty="0" smtClean="0"/>
              <a:t> </a:t>
            </a:r>
            <a:r>
              <a:rPr lang="en-US" sz="2400" b="1" dirty="0" smtClean="0"/>
              <a:t>and the unfolding</a:t>
            </a:r>
            <a:r>
              <a:rPr lang="en-US" sz="2400" dirty="0" smtClean="0"/>
              <a:t> of the device internal Electric field and other relevant parameters of the theoretical model.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971800" y="6324600"/>
            <a:ext cx="5334000" cy="457200"/>
          </a:xfrm>
        </p:spPr>
        <p:txBody>
          <a:bodyPr/>
          <a:lstStyle/>
          <a:p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sp>
        <p:nvSpPr>
          <p:cNvPr id="10" name="9 Rectángulo"/>
          <p:cNvSpPr/>
          <p:nvPr/>
        </p:nvSpPr>
        <p:spPr>
          <a:xfrm>
            <a:off x="914400" y="685800"/>
            <a:ext cx="297180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/>
              <a:t>"</a:t>
            </a:r>
            <a:r>
              <a:rPr lang="en-US" sz="2400" b="1" i="0" dirty="0"/>
              <a:t>A picture is worth a thousand </a:t>
            </a:r>
            <a:r>
              <a:rPr lang="en-US" sz="2400" b="1" i="0" dirty="0" smtClean="0"/>
              <a:t>words”</a:t>
            </a:r>
            <a:endParaRPr lang="en-US" sz="2400" b="1" i="0" dirty="0"/>
          </a:p>
        </p:txBody>
      </p:sp>
      <p:cxnSp>
        <p:nvCxnSpPr>
          <p:cNvPr id="14" name="13 Conector recto de flecha"/>
          <p:cNvCxnSpPr/>
          <p:nvPr/>
        </p:nvCxnSpPr>
        <p:spPr bwMode="auto">
          <a:xfrm>
            <a:off x="1981200" y="2052807"/>
            <a:ext cx="990600" cy="1198626"/>
          </a:xfrm>
          <a:prstGeom prst="straightConnector1">
            <a:avLst/>
          </a:prstGeom>
          <a:noFill/>
          <a:ln w="34925" cap="flat" cmpd="sng" algn="ctr">
            <a:solidFill>
              <a:srgbClr val="F34313">
                <a:alpha val="77000"/>
              </a:srgb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cxnSp>
      <p:sp>
        <p:nvSpPr>
          <p:cNvPr id="15" name="8 Marcador de contenido"/>
          <p:cNvSpPr txBox="1">
            <a:spLocks/>
          </p:cNvSpPr>
          <p:nvPr/>
        </p:nvSpPr>
        <p:spPr bwMode="auto">
          <a:xfrm>
            <a:off x="152400" y="5486400"/>
            <a:ext cx="9067800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Wingdings" pitchFamily="2" charset="2"/>
              <a:buChar char="n"/>
              <a:defRPr sz="2800">
                <a:solidFill>
                  <a:srgbClr val="0E3E58"/>
                </a:solidFill>
                <a:latin typeface="Calibri" pitchFamily="34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7A4E3"/>
              </a:buClr>
              <a:buSzPct val="60000"/>
              <a:buFont typeface="Wingdings" pitchFamily="2" charset="2"/>
              <a:buChar char="q"/>
              <a:defRPr sz="2400">
                <a:solidFill>
                  <a:srgbClr val="2A1BEB"/>
                </a:solidFill>
                <a:latin typeface="Calibri" pitchFamily="34" charset="0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A1BEB"/>
              </a:buClr>
              <a:buSzPct val="65000"/>
              <a:buFont typeface="Wingdings" pitchFamily="2" charset="2"/>
              <a:buChar char="n"/>
              <a:defRPr sz="2000">
                <a:solidFill>
                  <a:srgbClr val="2A1BEB"/>
                </a:solidFill>
                <a:latin typeface="Calibri" pitchFamily="34" charset="0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1800">
                <a:solidFill>
                  <a:schemeClr val="tx1"/>
                </a:solidFill>
                <a:latin typeface="Calibri" pitchFamily="34" charset="0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Calibri" pitchFamily="34" charset="0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en-US" sz="2400" i="0" kern="0" dirty="0" err="1" smtClean="0"/>
              <a:t>TPA-TCT</a:t>
            </a:r>
            <a:r>
              <a:rPr lang="en-US" sz="2400" i="0" kern="0" dirty="0" smtClean="0"/>
              <a:t> could provide a novel experimental tool for studying the currently under development</a:t>
            </a:r>
            <a:r>
              <a:rPr lang="en-US" sz="2400" i="0" kern="0" dirty="0" smtClean="0">
                <a:solidFill>
                  <a:srgbClr val="FF0000"/>
                </a:solidFill>
              </a:rPr>
              <a:t> small pixel size detectors.</a:t>
            </a:r>
          </a:p>
          <a:p>
            <a:pPr>
              <a:lnSpc>
                <a:spcPct val="100000"/>
              </a:lnSpc>
            </a:pPr>
            <a:endParaRPr lang="en-US" i="0" kern="0" dirty="0" smtClean="0"/>
          </a:p>
          <a:p>
            <a:pPr>
              <a:lnSpc>
                <a:spcPct val="100000"/>
              </a:lnSpc>
            </a:pPr>
            <a:endParaRPr lang="en-US" i="0" kern="0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80DE43-9046-40B6-9ECD-6CF60B9EE82C}" type="slidenum">
              <a:rPr lang="es-ES_tradnl" altLang="en-US" smtClean="0"/>
              <a:pPr>
                <a:defRPr/>
              </a:pPr>
              <a:t>4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72531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TPA-TCT</a:t>
            </a:r>
            <a:r>
              <a:rPr lang="en-US" dirty="0" smtClean="0"/>
              <a:t> Proof-of-concept Challenges</a:t>
            </a:r>
            <a:endParaRPr lang="en-US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228600" y="1752600"/>
            <a:ext cx="8686800" cy="4800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Confirm the generation of </a:t>
            </a:r>
            <a:r>
              <a:rPr lang="en-US" dirty="0" err="1" smtClean="0"/>
              <a:t>TPA</a:t>
            </a:r>
            <a:r>
              <a:rPr lang="en-US" dirty="0" smtClean="0"/>
              <a:t> induced current in a silicon diode</a:t>
            </a:r>
            <a:r>
              <a:rPr lang="en-US" dirty="0"/>
              <a:t> </a:t>
            </a:r>
            <a:r>
              <a:rPr lang="en-US" dirty="0" smtClean="0"/>
              <a:t>with the appropriate laser power.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the dimensions of the charge-carrier’s generation volume.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Compare the experimental </a:t>
            </a:r>
            <a:r>
              <a:rPr lang="en-US" dirty="0" err="1" smtClean="0"/>
              <a:t>TCT</a:t>
            </a:r>
            <a:r>
              <a:rPr lang="en-US" dirty="0" smtClean="0"/>
              <a:t> current waveforms against the theoretical simulated current waveforms (access its potential  as experimental tool to  discriminate between different theoretical models).</a:t>
            </a:r>
          </a:p>
          <a:p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5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02763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arrangement  (1)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553200" y="1981200"/>
            <a:ext cx="2362200" cy="4184650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 smtClean="0">
                <a:solidFill>
                  <a:srgbClr val="AFAFFF"/>
                </a:solidFill>
              </a:rPr>
              <a:t>Laser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AFAFFF"/>
                </a:solidFill>
                <a:latin typeface="Symbol" panose="05050102010706020507" pitchFamily="18" charset="2"/>
              </a:rPr>
              <a:t>l</a:t>
            </a:r>
            <a:r>
              <a:rPr lang="en-US" sz="2400" dirty="0" smtClean="0">
                <a:solidFill>
                  <a:srgbClr val="AFAFFF"/>
                </a:solidFill>
              </a:rPr>
              <a:t> </a:t>
            </a:r>
            <a:r>
              <a:rPr lang="en-US" sz="2400" dirty="0" smtClean="0">
                <a:solidFill>
                  <a:srgbClr val="AFAFFF"/>
                </a:solidFill>
                <a:sym typeface="Symbol"/>
              </a:rPr>
              <a:t> 1300 nm</a:t>
            </a:r>
            <a:endParaRPr lang="en-US" sz="2400" dirty="0">
              <a:solidFill>
                <a:srgbClr val="AFAFFF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AFAFFF"/>
                </a:solidFill>
              </a:rPr>
              <a:t>P </a:t>
            </a:r>
            <a:r>
              <a:rPr lang="en-US" sz="2400" dirty="0" smtClean="0">
                <a:solidFill>
                  <a:srgbClr val="AFAFFF"/>
                </a:solidFill>
                <a:sym typeface="Symbol"/>
              </a:rPr>
              <a:t> 50-100 </a:t>
            </a:r>
            <a:r>
              <a:rPr lang="en-US" sz="2400" dirty="0" err="1" smtClean="0">
                <a:solidFill>
                  <a:srgbClr val="AFAFFF"/>
                </a:solidFill>
                <a:sym typeface="Symbol"/>
              </a:rPr>
              <a:t>pJ</a:t>
            </a:r>
            <a:endParaRPr lang="en-US" sz="2400" dirty="0" smtClean="0">
              <a:solidFill>
                <a:srgbClr val="AFAFFF"/>
              </a:solidFill>
              <a:sym typeface="Symbol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AFAFFF"/>
                </a:solidFill>
                <a:latin typeface="Symbol" panose="05050102010706020507" pitchFamily="18" charset="2"/>
                <a:sym typeface="Symbol"/>
              </a:rPr>
              <a:t>D</a:t>
            </a:r>
            <a:r>
              <a:rPr lang="en-US" sz="2400" dirty="0" smtClean="0">
                <a:solidFill>
                  <a:srgbClr val="AFAFFF"/>
                </a:solidFill>
                <a:sym typeface="Symbol"/>
              </a:rPr>
              <a:t>T</a:t>
            </a:r>
            <a:r>
              <a:rPr lang="en-US" sz="2400" dirty="0">
                <a:solidFill>
                  <a:srgbClr val="AFAFFF"/>
                </a:solidFill>
                <a:sym typeface="Symbol"/>
              </a:rPr>
              <a:t> </a:t>
            </a:r>
            <a:r>
              <a:rPr lang="en-US" sz="2400" dirty="0" smtClean="0">
                <a:solidFill>
                  <a:srgbClr val="AFAFFF"/>
                </a:solidFill>
                <a:sym typeface="Symbol"/>
              </a:rPr>
              <a:t> 240 fs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AFAFFF"/>
                </a:solidFill>
                <a:sym typeface="Symbol"/>
              </a:rPr>
              <a:t> </a:t>
            </a:r>
            <a:r>
              <a:rPr lang="en-US" sz="2400" dirty="0" smtClean="0">
                <a:solidFill>
                  <a:srgbClr val="AFAFFF"/>
                </a:solidFill>
                <a:sym typeface="Symbol"/>
              </a:rPr>
              <a:t>Rate </a:t>
            </a:r>
            <a:r>
              <a:rPr lang="en-US" sz="2400" dirty="0">
                <a:solidFill>
                  <a:srgbClr val="AFAFFF"/>
                </a:solidFill>
                <a:sym typeface="Symbol"/>
              </a:rPr>
              <a:t></a:t>
            </a:r>
            <a:r>
              <a:rPr lang="en-US" sz="2400" dirty="0" smtClean="0">
                <a:solidFill>
                  <a:srgbClr val="AFAFFF"/>
                </a:solidFill>
                <a:sym typeface="Symbol"/>
              </a:rPr>
              <a:t> 1 kHz</a:t>
            </a:r>
          </a:p>
          <a:p>
            <a:pPr marL="0" indent="0">
              <a:buNone/>
            </a:pPr>
            <a:r>
              <a:rPr lang="en-US" sz="2400" dirty="0" err="1" smtClean="0">
                <a:solidFill>
                  <a:srgbClr val="AFAFFF"/>
                </a:solidFill>
                <a:latin typeface="Symbol" panose="05050102010706020507" pitchFamily="18" charset="2"/>
                <a:sym typeface="Symbol"/>
              </a:rPr>
              <a:t>D</a:t>
            </a:r>
            <a:r>
              <a:rPr lang="en-US" sz="2400" dirty="0" err="1" smtClean="0">
                <a:solidFill>
                  <a:srgbClr val="AFAFFF"/>
                </a:solidFill>
                <a:sym typeface="Symbol"/>
              </a:rPr>
              <a:t>f</a:t>
            </a:r>
            <a:r>
              <a:rPr lang="en-US" sz="2400" dirty="0">
                <a:solidFill>
                  <a:srgbClr val="AFAFFF"/>
                </a:solidFill>
                <a:sym typeface="Symbol"/>
              </a:rPr>
              <a:t> </a:t>
            </a:r>
            <a:r>
              <a:rPr lang="en-US" sz="2400" dirty="0" smtClean="0">
                <a:solidFill>
                  <a:srgbClr val="AFAFFF"/>
                </a:solidFill>
                <a:sym typeface="Symbol"/>
              </a:rPr>
              <a:t> 11 nm</a:t>
            </a:r>
          </a:p>
          <a:p>
            <a:pPr marL="0" indent="0" algn="ctr">
              <a:buNone/>
            </a:pPr>
            <a:r>
              <a:rPr lang="en-US" sz="2400" dirty="0" err="1" smtClean="0">
                <a:solidFill>
                  <a:srgbClr val="FF0000"/>
                </a:solidFill>
                <a:sym typeface="Symbol"/>
              </a:rPr>
              <a:t>Microfocus</a:t>
            </a:r>
            <a:endParaRPr lang="en-US" sz="2400" dirty="0" smtClean="0">
              <a:solidFill>
                <a:srgbClr val="FF0000"/>
              </a:solidFill>
              <a:sym typeface="Symbol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X100 </a:t>
            </a:r>
            <a:r>
              <a:rPr lang="en-US" sz="2400" dirty="0" smtClean="0">
                <a:solidFill>
                  <a:srgbClr val="FF0000"/>
                </a:solidFill>
              </a:rPr>
              <a:t>Objective 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f </a:t>
            </a:r>
            <a:r>
              <a:rPr lang="en-US" sz="2400" dirty="0">
                <a:solidFill>
                  <a:srgbClr val="FF0000"/>
                </a:solidFill>
              </a:rPr>
              <a:t>100 mm </a:t>
            </a:r>
            <a:r>
              <a:rPr lang="en-US" sz="2400" dirty="0" smtClean="0">
                <a:solidFill>
                  <a:srgbClr val="FF0000"/>
                </a:solidFill>
              </a:rPr>
              <a:t>lens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  </a:t>
            </a:r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sym typeface="Symbol"/>
              </a:rPr>
              <a:t>2.5 GHz DSO</a:t>
            </a: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  <a:sym typeface="Symbol"/>
            </a:endParaRP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6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Ivan Vila, vila@ifca.unican.es, 25th RD50 Workshop, Nov 20th, CERN </a:t>
            </a:r>
            <a:endParaRPr lang="es-ES_tradnl" altLang="en-US" dirty="0"/>
          </a:p>
        </p:txBody>
      </p:sp>
      <p:sp>
        <p:nvSpPr>
          <p:cNvPr id="6" name="Rectangle 34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7" name="Group 1"/>
          <p:cNvGrpSpPr>
            <a:grpSpLocks noChangeAspect="1"/>
          </p:cNvGrpSpPr>
          <p:nvPr/>
        </p:nvGrpSpPr>
        <p:grpSpPr bwMode="auto">
          <a:xfrm>
            <a:off x="29211" y="2133600"/>
            <a:ext cx="6619875" cy="4673600"/>
            <a:chOff x="1701" y="1417"/>
            <a:chExt cx="10424" cy="7360"/>
          </a:xfrm>
        </p:grpSpPr>
        <p:sp>
          <p:nvSpPr>
            <p:cNvPr id="8" name="AutoShape 345"/>
            <p:cNvSpPr>
              <a:spLocks noChangeAspect="1" noChangeArrowheads="1" noTextEdit="1"/>
            </p:cNvSpPr>
            <p:nvPr/>
          </p:nvSpPr>
          <p:spPr bwMode="auto">
            <a:xfrm>
              <a:off x="1701" y="1417"/>
              <a:ext cx="10424" cy="7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344"/>
            <p:cNvSpPr>
              <a:spLocks noChangeArrowheads="1"/>
            </p:cNvSpPr>
            <p:nvPr/>
          </p:nvSpPr>
          <p:spPr bwMode="auto">
            <a:xfrm>
              <a:off x="2062" y="2624"/>
              <a:ext cx="1278" cy="781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343"/>
            <p:cNvSpPr>
              <a:spLocks noChangeArrowheads="1"/>
            </p:cNvSpPr>
            <p:nvPr/>
          </p:nvSpPr>
          <p:spPr bwMode="auto">
            <a:xfrm>
              <a:off x="2080" y="3731"/>
              <a:ext cx="2433" cy="1172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42"/>
            <p:cNvSpPr>
              <a:spLocks/>
            </p:cNvSpPr>
            <p:nvPr/>
          </p:nvSpPr>
          <p:spPr bwMode="auto">
            <a:xfrm>
              <a:off x="3357" y="2965"/>
              <a:ext cx="397" cy="766"/>
            </a:xfrm>
            <a:custGeom>
              <a:avLst/>
              <a:gdLst>
                <a:gd name="T0" fmla="*/ 0 w 796"/>
                <a:gd name="T1" fmla="*/ 0 h 1627"/>
                <a:gd name="T2" fmla="*/ 796 w 796"/>
                <a:gd name="T3" fmla="*/ 0 h 1627"/>
                <a:gd name="T4" fmla="*/ 796 w 796"/>
                <a:gd name="T5" fmla="*/ 1627 h 1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6" h="1627">
                  <a:moveTo>
                    <a:pt x="0" y="0"/>
                  </a:moveTo>
                  <a:lnTo>
                    <a:pt x="796" y="0"/>
                  </a:lnTo>
                  <a:lnTo>
                    <a:pt x="796" y="1627"/>
                  </a:lnTo>
                </a:path>
              </a:pathLst>
            </a:custGeom>
            <a:noFill/>
            <a:ln w="22225">
              <a:solidFill>
                <a:srgbClr val="E642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341"/>
            <p:cNvSpPr>
              <a:spLocks noChangeArrowheads="1"/>
            </p:cNvSpPr>
            <p:nvPr/>
          </p:nvSpPr>
          <p:spPr bwMode="auto">
            <a:xfrm>
              <a:off x="5566" y="3805"/>
              <a:ext cx="1122" cy="1091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340"/>
            <p:cNvSpPr>
              <a:spLocks noChangeShapeType="1"/>
            </p:cNvSpPr>
            <p:nvPr/>
          </p:nvSpPr>
          <p:spPr bwMode="auto">
            <a:xfrm>
              <a:off x="4530" y="4415"/>
              <a:ext cx="1053" cy="0"/>
            </a:xfrm>
            <a:prstGeom prst="line">
              <a:avLst/>
            </a:prstGeom>
            <a:noFill/>
            <a:ln w="22225">
              <a:solidFill>
                <a:srgbClr val="E642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339"/>
            <p:cNvSpPr>
              <a:spLocks noChangeArrowheads="1"/>
            </p:cNvSpPr>
            <p:nvPr/>
          </p:nvSpPr>
          <p:spPr bwMode="auto">
            <a:xfrm>
              <a:off x="4720" y="5457"/>
              <a:ext cx="880" cy="782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338"/>
            <p:cNvSpPr>
              <a:spLocks noChangeShapeType="1"/>
            </p:cNvSpPr>
            <p:nvPr/>
          </p:nvSpPr>
          <p:spPr bwMode="auto">
            <a:xfrm flipV="1">
              <a:off x="5134" y="4431"/>
              <a:ext cx="0" cy="1026"/>
            </a:xfrm>
            <a:prstGeom prst="line">
              <a:avLst/>
            </a:prstGeom>
            <a:noFill/>
            <a:ln w="22225">
              <a:solidFill>
                <a:srgbClr val="E642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337"/>
            <p:cNvSpPr>
              <a:spLocks noChangeShapeType="1"/>
            </p:cNvSpPr>
            <p:nvPr/>
          </p:nvSpPr>
          <p:spPr bwMode="auto">
            <a:xfrm>
              <a:off x="4927" y="4203"/>
              <a:ext cx="415" cy="374"/>
            </a:xfrm>
            <a:prstGeom prst="line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336"/>
            <p:cNvSpPr>
              <a:spLocks noChangeShapeType="1"/>
            </p:cNvSpPr>
            <p:nvPr/>
          </p:nvSpPr>
          <p:spPr bwMode="auto">
            <a:xfrm>
              <a:off x="3564" y="2786"/>
              <a:ext cx="414" cy="375"/>
            </a:xfrm>
            <a:prstGeom prst="line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5"/>
            <p:cNvSpPr>
              <a:spLocks/>
            </p:cNvSpPr>
            <p:nvPr/>
          </p:nvSpPr>
          <p:spPr bwMode="auto">
            <a:xfrm>
              <a:off x="6722" y="3112"/>
              <a:ext cx="3762" cy="1335"/>
            </a:xfrm>
            <a:custGeom>
              <a:avLst/>
              <a:gdLst>
                <a:gd name="T0" fmla="*/ 0 w 7550"/>
                <a:gd name="T1" fmla="*/ 2840 h 2840"/>
                <a:gd name="T2" fmla="*/ 5160 w 7550"/>
                <a:gd name="T3" fmla="*/ 2805 h 2840"/>
                <a:gd name="T4" fmla="*/ 5160 w 7550"/>
                <a:gd name="T5" fmla="*/ 0 h 2840"/>
                <a:gd name="T6" fmla="*/ 7550 w 7550"/>
                <a:gd name="T7" fmla="*/ 0 h 2840"/>
                <a:gd name="T8" fmla="*/ 7550 w 7550"/>
                <a:gd name="T9" fmla="*/ 1593 h 2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0" h="2840">
                  <a:moveTo>
                    <a:pt x="0" y="2840"/>
                  </a:moveTo>
                  <a:lnTo>
                    <a:pt x="5160" y="2805"/>
                  </a:lnTo>
                  <a:lnTo>
                    <a:pt x="5160" y="0"/>
                  </a:lnTo>
                  <a:lnTo>
                    <a:pt x="7550" y="0"/>
                  </a:lnTo>
                  <a:lnTo>
                    <a:pt x="7550" y="1593"/>
                  </a:lnTo>
                </a:path>
              </a:pathLst>
            </a:custGeom>
            <a:noFill/>
            <a:ln w="22225">
              <a:solidFill>
                <a:srgbClr val="94408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34"/>
            <p:cNvSpPr>
              <a:spLocks/>
            </p:cNvSpPr>
            <p:nvPr/>
          </p:nvSpPr>
          <p:spPr bwMode="auto">
            <a:xfrm>
              <a:off x="7653" y="4258"/>
              <a:ext cx="345" cy="380"/>
            </a:xfrm>
            <a:custGeom>
              <a:avLst/>
              <a:gdLst>
                <a:gd name="T0" fmla="*/ 0 w 693"/>
                <a:gd name="T1" fmla="*/ 808 h 808"/>
                <a:gd name="T2" fmla="*/ 369 w 693"/>
                <a:gd name="T3" fmla="*/ 369 h 808"/>
                <a:gd name="T4" fmla="*/ 693 w 693"/>
                <a:gd name="T5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3" h="808">
                  <a:moveTo>
                    <a:pt x="0" y="808"/>
                  </a:moveTo>
                  <a:cubicBezTo>
                    <a:pt x="40" y="761"/>
                    <a:pt x="209" y="559"/>
                    <a:pt x="369" y="369"/>
                  </a:cubicBezTo>
                  <a:cubicBezTo>
                    <a:pt x="530" y="179"/>
                    <a:pt x="684" y="0"/>
                    <a:pt x="693" y="0"/>
                  </a:cubicBezTo>
                </a:path>
              </a:pathLst>
            </a:cu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333"/>
            <p:cNvSpPr>
              <a:spLocks noChangeShapeType="1"/>
            </p:cNvSpPr>
            <p:nvPr/>
          </p:nvSpPr>
          <p:spPr bwMode="auto">
            <a:xfrm>
              <a:off x="8667" y="4252"/>
              <a:ext cx="415" cy="374"/>
            </a:xfrm>
            <a:prstGeom prst="line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332"/>
            <p:cNvSpPr>
              <a:spLocks noChangeArrowheads="1"/>
            </p:cNvSpPr>
            <p:nvPr/>
          </p:nvSpPr>
          <p:spPr bwMode="auto">
            <a:xfrm>
              <a:off x="7395" y="2884"/>
              <a:ext cx="828" cy="651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331"/>
            <p:cNvSpPr>
              <a:spLocks noChangeArrowheads="1"/>
            </p:cNvSpPr>
            <p:nvPr/>
          </p:nvSpPr>
          <p:spPr bwMode="auto">
            <a:xfrm>
              <a:off x="8122" y="4225"/>
              <a:ext cx="86" cy="456"/>
            </a:xfrm>
            <a:prstGeom prst="rect">
              <a:avLst/>
            </a:prstGeom>
            <a:noFill/>
            <a:ln w="6350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30"/>
            <p:cNvSpPr>
              <a:spLocks noChangeArrowheads="1"/>
            </p:cNvSpPr>
            <p:nvPr/>
          </p:nvSpPr>
          <p:spPr bwMode="auto">
            <a:xfrm>
              <a:off x="7122" y="4232"/>
              <a:ext cx="87" cy="456"/>
            </a:xfrm>
            <a:prstGeom prst="rect">
              <a:avLst/>
            </a:prstGeom>
            <a:noFill/>
            <a:ln w="6350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329"/>
            <p:cNvSpPr>
              <a:spLocks noChangeShapeType="1"/>
            </p:cNvSpPr>
            <p:nvPr/>
          </p:nvSpPr>
          <p:spPr bwMode="auto">
            <a:xfrm>
              <a:off x="7809" y="3551"/>
              <a:ext cx="0" cy="880"/>
            </a:xfrm>
            <a:prstGeom prst="line">
              <a:avLst/>
            </a:prstGeom>
            <a:noFill/>
            <a:ln w="22225">
              <a:solidFill>
                <a:srgbClr val="94408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28"/>
            <p:cNvSpPr>
              <a:spLocks/>
            </p:cNvSpPr>
            <p:nvPr/>
          </p:nvSpPr>
          <p:spPr bwMode="auto">
            <a:xfrm>
              <a:off x="8855" y="4417"/>
              <a:ext cx="0" cy="912"/>
            </a:xfrm>
            <a:custGeom>
              <a:avLst/>
              <a:gdLst>
                <a:gd name="T0" fmla="*/ 1940 h 1940"/>
                <a:gd name="T1" fmla="*/ 0 h 194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940">
                  <a:moveTo>
                    <a:pt x="0" y="1940"/>
                  </a:moveTo>
                  <a:cubicBezTo>
                    <a:pt x="0" y="1316"/>
                    <a:pt x="0" y="0"/>
                    <a:pt x="0" y="0"/>
                  </a:cubicBezTo>
                </a:path>
              </a:pathLst>
            </a:custGeom>
            <a:noFill/>
            <a:ln w="22225">
              <a:solidFill>
                <a:srgbClr val="800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327"/>
            <p:cNvSpPr>
              <a:spLocks noChangeArrowheads="1"/>
            </p:cNvSpPr>
            <p:nvPr/>
          </p:nvSpPr>
          <p:spPr bwMode="auto">
            <a:xfrm>
              <a:off x="8614" y="5340"/>
              <a:ext cx="499" cy="533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26"/>
            <p:cNvSpPr>
              <a:spLocks/>
            </p:cNvSpPr>
            <p:nvPr/>
          </p:nvSpPr>
          <p:spPr bwMode="auto">
            <a:xfrm>
              <a:off x="9132" y="2916"/>
              <a:ext cx="345" cy="380"/>
            </a:xfrm>
            <a:custGeom>
              <a:avLst/>
              <a:gdLst>
                <a:gd name="T0" fmla="*/ 0 w 693"/>
                <a:gd name="T1" fmla="*/ 808 h 808"/>
                <a:gd name="T2" fmla="*/ 370 w 693"/>
                <a:gd name="T3" fmla="*/ 369 h 808"/>
                <a:gd name="T4" fmla="*/ 693 w 693"/>
                <a:gd name="T5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3" h="808">
                  <a:moveTo>
                    <a:pt x="0" y="808"/>
                  </a:moveTo>
                  <a:cubicBezTo>
                    <a:pt x="40" y="761"/>
                    <a:pt x="209" y="559"/>
                    <a:pt x="370" y="369"/>
                  </a:cubicBezTo>
                  <a:cubicBezTo>
                    <a:pt x="531" y="178"/>
                    <a:pt x="684" y="0"/>
                    <a:pt x="693" y="0"/>
                  </a:cubicBezTo>
                </a:path>
              </a:pathLst>
            </a:cu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25"/>
            <p:cNvSpPr>
              <a:spLocks/>
            </p:cNvSpPr>
            <p:nvPr/>
          </p:nvSpPr>
          <p:spPr bwMode="auto">
            <a:xfrm>
              <a:off x="10302" y="2905"/>
              <a:ext cx="388" cy="393"/>
            </a:xfrm>
            <a:custGeom>
              <a:avLst/>
              <a:gdLst>
                <a:gd name="T0" fmla="*/ 0 w 778"/>
                <a:gd name="T1" fmla="*/ 116 h 836"/>
                <a:gd name="T2" fmla="*/ 128 w 778"/>
                <a:gd name="T3" fmla="*/ 0 h 836"/>
                <a:gd name="T4" fmla="*/ 778 w 778"/>
                <a:gd name="T5" fmla="*/ 720 h 836"/>
                <a:gd name="T6" fmla="*/ 650 w 778"/>
                <a:gd name="T7" fmla="*/ 836 h 836"/>
                <a:gd name="T8" fmla="*/ 0 w 778"/>
                <a:gd name="T9" fmla="*/ 116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8" h="836">
                  <a:moveTo>
                    <a:pt x="0" y="116"/>
                  </a:moveTo>
                  <a:lnTo>
                    <a:pt x="128" y="0"/>
                  </a:lnTo>
                  <a:lnTo>
                    <a:pt x="778" y="720"/>
                  </a:lnTo>
                  <a:lnTo>
                    <a:pt x="650" y="836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6350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24"/>
            <p:cNvSpPr>
              <a:spLocks/>
            </p:cNvSpPr>
            <p:nvPr/>
          </p:nvSpPr>
          <p:spPr bwMode="auto">
            <a:xfrm>
              <a:off x="9184" y="4218"/>
              <a:ext cx="345" cy="380"/>
            </a:xfrm>
            <a:custGeom>
              <a:avLst/>
              <a:gdLst>
                <a:gd name="T0" fmla="*/ 0 w 693"/>
                <a:gd name="T1" fmla="*/ 808 h 808"/>
                <a:gd name="T2" fmla="*/ 370 w 693"/>
                <a:gd name="T3" fmla="*/ 369 h 808"/>
                <a:gd name="T4" fmla="*/ 693 w 693"/>
                <a:gd name="T5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3" h="808">
                  <a:moveTo>
                    <a:pt x="0" y="808"/>
                  </a:moveTo>
                  <a:cubicBezTo>
                    <a:pt x="40" y="762"/>
                    <a:pt x="209" y="560"/>
                    <a:pt x="370" y="369"/>
                  </a:cubicBezTo>
                  <a:cubicBezTo>
                    <a:pt x="530" y="179"/>
                    <a:pt x="684" y="0"/>
                    <a:pt x="693" y="0"/>
                  </a:cubicBezTo>
                </a:path>
              </a:pathLst>
            </a:cu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323"/>
            <p:cNvSpPr>
              <a:spLocks noChangeArrowheads="1"/>
            </p:cNvSpPr>
            <p:nvPr/>
          </p:nvSpPr>
          <p:spPr bwMode="auto">
            <a:xfrm>
              <a:off x="9845" y="2037"/>
              <a:ext cx="122" cy="587"/>
            </a:xfrm>
            <a:prstGeom prst="ellipse">
              <a:avLst/>
            </a:prstGeom>
            <a:noFill/>
            <a:ln w="6350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22"/>
            <p:cNvSpPr>
              <a:spLocks noChangeArrowheads="1"/>
            </p:cNvSpPr>
            <p:nvPr/>
          </p:nvSpPr>
          <p:spPr bwMode="auto">
            <a:xfrm>
              <a:off x="9113" y="2120"/>
              <a:ext cx="397" cy="424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21"/>
            <p:cNvSpPr>
              <a:spLocks noChangeArrowheads="1"/>
            </p:cNvSpPr>
            <p:nvPr/>
          </p:nvSpPr>
          <p:spPr bwMode="auto">
            <a:xfrm>
              <a:off x="10325" y="2123"/>
              <a:ext cx="398" cy="423"/>
            </a:xfrm>
            <a:prstGeom prst="rect">
              <a:avLst/>
            </a:prstGeom>
            <a:noFill/>
            <a:ln w="6350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0"/>
            <p:cNvSpPr>
              <a:spLocks/>
            </p:cNvSpPr>
            <p:nvPr/>
          </p:nvSpPr>
          <p:spPr bwMode="auto">
            <a:xfrm>
              <a:off x="9132" y="2916"/>
              <a:ext cx="345" cy="380"/>
            </a:xfrm>
            <a:custGeom>
              <a:avLst/>
              <a:gdLst>
                <a:gd name="T0" fmla="*/ 0 w 693"/>
                <a:gd name="T1" fmla="*/ 808 h 808"/>
                <a:gd name="T2" fmla="*/ 370 w 693"/>
                <a:gd name="T3" fmla="*/ 369 h 808"/>
                <a:gd name="T4" fmla="*/ 693 w 693"/>
                <a:gd name="T5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3" h="808">
                  <a:moveTo>
                    <a:pt x="0" y="808"/>
                  </a:moveTo>
                  <a:cubicBezTo>
                    <a:pt x="40" y="761"/>
                    <a:pt x="209" y="559"/>
                    <a:pt x="370" y="369"/>
                  </a:cubicBezTo>
                  <a:cubicBezTo>
                    <a:pt x="531" y="178"/>
                    <a:pt x="684" y="0"/>
                    <a:pt x="693" y="0"/>
                  </a:cubicBezTo>
                </a:path>
              </a:pathLst>
            </a:cu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19"/>
            <p:cNvSpPr>
              <a:spLocks/>
            </p:cNvSpPr>
            <p:nvPr/>
          </p:nvSpPr>
          <p:spPr bwMode="auto">
            <a:xfrm>
              <a:off x="10305" y="1433"/>
              <a:ext cx="346" cy="380"/>
            </a:xfrm>
            <a:custGeom>
              <a:avLst/>
              <a:gdLst>
                <a:gd name="T0" fmla="*/ 0 w 693"/>
                <a:gd name="T1" fmla="*/ 808 h 808"/>
                <a:gd name="T2" fmla="*/ 370 w 693"/>
                <a:gd name="T3" fmla="*/ 369 h 808"/>
                <a:gd name="T4" fmla="*/ 693 w 693"/>
                <a:gd name="T5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3" h="808">
                  <a:moveTo>
                    <a:pt x="0" y="808"/>
                  </a:moveTo>
                  <a:cubicBezTo>
                    <a:pt x="40" y="762"/>
                    <a:pt x="209" y="560"/>
                    <a:pt x="370" y="369"/>
                  </a:cubicBezTo>
                  <a:cubicBezTo>
                    <a:pt x="530" y="179"/>
                    <a:pt x="684" y="0"/>
                    <a:pt x="693" y="0"/>
                  </a:cubicBezTo>
                </a:path>
              </a:pathLst>
            </a:cu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318"/>
            <p:cNvSpPr>
              <a:spLocks noChangeShapeType="1"/>
            </p:cNvSpPr>
            <p:nvPr/>
          </p:nvSpPr>
          <p:spPr bwMode="auto">
            <a:xfrm flipH="1" flipV="1">
              <a:off x="10346" y="2119"/>
              <a:ext cx="363" cy="407"/>
            </a:xfrm>
            <a:prstGeom prst="line">
              <a:avLst/>
            </a:prstGeom>
            <a:noFill/>
            <a:ln w="6350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17"/>
            <p:cNvSpPr>
              <a:spLocks noChangeShapeType="1"/>
            </p:cNvSpPr>
            <p:nvPr/>
          </p:nvSpPr>
          <p:spPr bwMode="auto">
            <a:xfrm>
              <a:off x="11032" y="1435"/>
              <a:ext cx="414" cy="374"/>
            </a:xfrm>
            <a:prstGeom prst="line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16"/>
            <p:cNvSpPr>
              <a:spLocks noChangeArrowheads="1"/>
            </p:cNvSpPr>
            <p:nvPr/>
          </p:nvSpPr>
          <p:spPr bwMode="auto">
            <a:xfrm>
              <a:off x="11155" y="2871"/>
              <a:ext cx="192" cy="1006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15"/>
            <p:cNvSpPr>
              <a:spLocks/>
            </p:cNvSpPr>
            <p:nvPr/>
          </p:nvSpPr>
          <p:spPr bwMode="auto">
            <a:xfrm>
              <a:off x="10501" y="1630"/>
              <a:ext cx="725" cy="1498"/>
            </a:xfrm>
            <a:custGeom>
              <a:avLst/>
              <a:gdLst>
                <a:gd name="T0" fmla="*/ 0 w 1455"/>
                <a:gd name="T1" fmla="*/ 3186 h 3186"/>
                <a:gd name="T2" fmla="*/ 0 w 1455"/>
                <a:gd name="T3" fmla="*/ 1399 h 3186"/>
                <a:gd name="T4" fmla="*/ 0 w 1455"/>
                <a:gd name="T5" fmla="*/ 0 h 3186"/>
                <a:gd name="T6" fmla="*/ 1455 w 1455"/>
                <a:gd name="T7" fmla="*/ 0 h 3186"/>
                <a:gd name="T8" fmla="*/ 1455 w 1455"/>
                <a:gd name="T9" fmla="*/ 2597 h 3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5" h="3186">
                  <a:moveTo>
                    <a:pt x="0" y="3186"/>
                  </a:moveTo>
                  <a:cubicBezTo>
                    <a:pt x="0" y="2780"/>
                    <a:pt x="0" y="2055"/>
                    <a:pt x="0" y="1399"/>
                  </a:cubicBezTo>
                  <a:cubicBezTo>
                    <a:pt x="0" y="655"/>
                    <a:pt x="0" y="0"/>
                    <a:pt x="0" y="0"/>
                  </a:cubicBezTo>
                  <a:lnTo>
                    <a:pt x="1455" y="0"/>
                  </a:lnTo>
                  <a:lnTo>
                    <a:pt x="1455" y="2597"/>
                  </a:lnTo>
                </a:path>
              </a:pathLst>
            </a:custGeom>
            <a:noFill/>
            <a:ln w="22225">
              <a:solidFill>
                <a:srgbClr val="E54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314"/>
            <p:cNvSpPr>
              <a:spLocks noChangeShapeType="1"/>
            </p:cNvSpPr>
            <p:nvPr/>
          </p:nvSpPr>
          <p:spPr bwMode="auto">
            <a:xfrm>
              <a:off x="9518" y="2314"/>
              <a:ext cx="983" cy="0"/>
            </a:xfrm>
            <a:prstGeom prst="line">
              <a:avLst/>
            </a:prstGeom>
            <a:noFill/>
            <a:ln w="22225">
              <a:solidFill>
                <a:srgbClr val="E54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13"/>
            <p:cNvSpPr>
              <a:spLocks noChangeArrowheads="1"/>
            </p:cNvSpPr>
            <p:nvPr/>
          </p:nvSpPr>
          <p:spPr bwMode="auto">
            <a:xfrm>
              <a:off x="2408" y="2847"/>
              <a:ext cx="420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OSC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312"/>
            <p:cNvSpPr>
              <a:spLocks noChangeArrowheads="1"/>
            </p:cNvSpPr>
            <p:nvPr/>
          </p:nvSpPr>
          <p:spPr bwMode="auto">
            <a:xfrm>
              <a:off x="2939" y="4131"/>
              <a:ext cx="508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AMP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311"/>
            <p:cNvSpPr>
              <a:spLocks noChangeArrowheads="1"/>
            </p:cNvSpPr>
            <p:nvPr/>
          </p:nvSpPr>
          <p:spPr bwMode="auto">
            <a:xfrm>
              <a:off x="4908" y="5501"/>
              <a:ext cx="345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SSA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310"/>
            <p:cNvSpPr>
              <a:spLocks noChangeArrowheads="1"/>
            </p:cNvSpPr>
            <p:nvPr/>
          </p:nvSpPr>
          <p:spPr bwMode="auto">
            <a:xfrm>
              <a:off x="4908" y="5721"/>
              <a:ext cx="161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&amp;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309"/>
            <p:cNvSpPr>
              <a:spLocks noChangeArrowheads="1"/>
            </p:cNvSpPr>
            <p:nvPr/>
          </p:nvSpPr>
          <p:spPr bwMode="auto">
            <a:xfrm>
              <a:off x="4908" y="5941"/>
              <a:ext cx="555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FROG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308"/>
            <p:cNvSpPr>
              <a:spLocks noChangeArrowheads="1"/>
            </p:cNvSpPr>
            <p:nvPr/>
          </p:nvSpPr>
          <p:spPr bwMode="auto">
            <a:xfrm>
              <a:off x="5841" y="4228"/>
              <a:ext cx="457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OPA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307"/>
            <p:cNvSpPr>
              <a:spLocks noChangeArrowheads="1"/>
            </p:cNvSpPr>
            <p:nvPr/>
          </p:nvSpPr>
          <p:spPr bwMode="auto">
            <a:xfrm>
              <a:off x="7059" y="4803"/>
              <a:ext cx="185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IF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306"/>
            <p:cNvSpPr>
              <a:spLocks noChangeArrowheads="1"/>
            </p:cNvSpPr>
            <p:nvPr/>
          </p:nvSpPr>
          <p:spPr bwMode="auto">
            <a:xfrm>
              <a:off x="7694" y="3043"/>
              <a:ext cx="216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IA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305"/>
            <p:cNvSpPr>
              <a:spLocks noChangeArrowheads="1"/>
            </p:cNvSpPr>
            <p:nvPr/>
          </p:nvSpPr>
          <p:spPr bwMode="auto">
            <a:xfrm>
              <a:off x="7716" y="4739"/>
              <a:ext cx="585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VNDF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304"/>
            <p:cNvSpPr>
              <a:spLocks noChangeArrowheads="1"/>
            </p:cNvSpPr>
            <p:nvPr/>
          </p:nvSpPr>
          <p:spPr bwMode="auto">
            <a:xfrm>
              <a:off x="8666" y="5451"/>
              <a:ext cx="285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 err="1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PD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303"/>
            <p:cNvSpPr>
              <a:spLocks noChangeArrowheads="1"/>
            </p:cNvSpPr>
            <p:nvPr/>
          </p:nvSpPr>
          <p:spPr bwMode="auto">
            <a:xfrm>
              <a:off x="9016" y="1820"/>
              <a:ext cx="420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CCD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302"/>
            <p:cNvSpPr>
              <a:spLocks noChangeArrowheads="1"/>
            </p:cNvSpPr>
            <p:nvPr/>
          </p:nvSpPr>
          <p:spPr bwMode="auto">
            <a:xfrm>
              <a:off x="9806" y="1527"/>
              <a:ext cx="225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301"/>
            <p:cNvSpPr>
              <a:spLocks noChangeArrowheads="1"/>
            </p:cNvSpPr>
            <p:nvPr/>
          </p:nvSpPr>
          <p:spPr bwMode="auto">
            <a:xfrm>
              <a:off x="9832" y="3177"/>
              <a:ext cx="471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FSW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300"/>
            <p:cNvSpPr>
              <a:spLocks noChangeArrowheads="1"/>
            </p:cNvSpPr>
            <p:nvPr/>
          </p:nvSpPr>
          <p:spPr bwMode="auto">
            <a:xfrm>
              <a:off x="11141" y="3984"/>
              <a:ext cx="240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RL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299"/>
            <p:cNvSpPr>
              <a:spLocks noChangeArrowheads="1"/>
            </p:cNvSpPr>
            <p:nvPr/>
          </p:nvSpPr>
          <p:spPr bwMode="auto">
            <a:xfrm>
              <a:off x="4986" y="3874"/>
              <a:ext cx="261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BS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298"/>
            <p:cNvSpPr>
              <a:spLocks noChangeArrowheads="1"/>
            </p:cNvSpPr>
            <p:nvPr/>
          </p:nvSpPr>
          <p:spPr bwMode="auto">
            <a:xfrm>
              <a:off x="10778" y="2162"/>
              <a:ext cx="261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BS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297"/>
            <p:cNvSpPr>
              <a:spLocks noChangeArrowheads="1"/>
            </p:cNvSpPr>
            <p:nvPr/>
          </p:nvSpPr>
          <p:spPr bwMode="auto">
            <a:xfrm>
              <a:off x="9780" y="4131"/>
              <a:ext cx="375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 err="1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OBJ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296"/>
            <p:cNvSpPr>
              <a:spLocks noChangeArrowheads="1"/>
            </p:cNvSpPr>
            <p:nvPr/>
          </p:nvSpPr>
          <p:spPr bwMode="auto">
            <a:xfrm>
              <a:off x="10324" y="5243"/>
              <a:ext cx="247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TS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295"/>
            <p:cNvSpPr>
              <a:spLocks noChangeArrowheads="1"/>
            </p:cNvSpPr>
            <p:nvPr/>
          </p:nvSpPr>
          <p:spPr bwMode="auto">
            <a:xfrm>
              <a:off x="10329" y="3838"/>
              <a:ext cx="310" cy="896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4"/>
            <p:cNvSpPr>
              <a:spLocks/>
            </p:cNvSpPr>
            <p:nvPr/>
          </p:nvSpPr>
          <p:spPr bwMode="auto">
            <a:xfrm>
              <a:off x="10329" y="4740"/>
              <a:ext cx="293" cy="114"/>
            </a:xfrm>
            <a:custGeom>
              <a:avLst/>
              <a:gdLst>
                <a:gd name="T0" fmla="*/ 0 w 589"/>
                <a:gd name="T1" fmla="*/ 0 h 243"/>
                <a:gd name="T2" fmla="*/ 312 w 589"/>
                <a:gd name="T3" fmla="*/ 243 h 243"/>
                <a:gd name="T4" fmla="*/ 589 w 589"/>
                <a:gd name="T5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9" h="243">
                  <a:moveTo>
                    <a:pt x="0" y="0"/>
                  </a:moveTo>
                  <a:lnTo>
                    <a:pt x="312" y="243"/>
                  </a:lnTo>
                  <a:lnTo>
                    <a:pt x="589" y="0"/>
                  </a:lnTo>
                </a:path>
              </a:pathLst>
            </a:cu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293"/>
            <p:cNvSpPr>
              <a:spLocks noChangeArrowheads="1"/>
            </p:cNvSpPr>
            <p:nvPr/>
          </p:nvSpPr>
          <p:spPr bwMode="auto">
            <a:xfrm>
              <a:off x="9967" y="5032"/>
              <a:ext cx="1052" cy="765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292"/>
            <p:cNvSpPr>
              <a:spLocks noChangeArrowheads="1"/>
            </p:cNvSpPr>
            <p:nvPr/>
          </p:nvSpPr>
          <p:spPr bwMode="auto">
            <a:xfrm>
              <a:off x="8398" y="4203"/>
              <a:ext cx="171" cy="461"/>
            </a:xfrm>
            <a:prstGeom prst="rect">
              <a:avLst/>
            </a:prstGeom>
            <a:noFill/>
            <a:ln w="6350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91"/>
            <p:cNvSpPr>
              <a:spLocks noChangeArrowheads="1"/>
            </p:cNvSpPr>
            <p:nvPr/>
          </p:nvSpPr>
          <p:spPr bwMode="auto">
            <a:xfrm>
              <a:off x="8407" y="3825"/>
              <a:ext cx="120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Freeform 290"/>
            <p:cNvSpPr>
              <a:spLocks/>
            </p:cNvSpPr>
            <p:nvPr/>
          </p:nvSpPr>
          <p:spPr bwMode="auto">
            <a:xfrm>
              <a:off x="10443" y="5850"/>
              <a:ext cx="109" cy="102"/>
            </a:xfrm>
            <a:custGeom>
              <a:avLst/>
              <a:gdLst>
                <a:gd name="T0" fmla="*/ 54 w 109"/>
                <a:gd name="T1" fmla="*/ 0 h 102"/>
                <a:gd name="T2" fmla="*/ 109 w 109"/>
                <a:gd name="T3" fmla="*/ 102 h 102"/>
                <a:gd name="T4" fmla="*/ 0 w 109"/>
                <a:gd name="T5" fmla="*/ 102 h 102"/>
                <a:gd name="T6" fmla="*/ 54 w 109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02">
                  <a:moveTo>
                    <a:pt x="54" y="0"/>
                  </a:moveTo>
                  <a:lnTo>
                    <a:pt x="109" y="102"/>
                  </a:lnTo>
                  <a:lnTo>
                    <a:pt x="0" y="10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89"/>
            <p:cNvSpPr>
              <a:spLocks/>
            </p:cNvSpPr>
            <p:nvPr/>
          </p:nvSpPr>
          <p:spPr bwMode="auto">
            <a:xfrm>
              <a:off x="10488" y="5947"/>
              <a:ext cx="18" cy="543"/>
            </a:xfrm>
            <a:custGeom>
              <a:avLst/>
              <a:gdLst>
                <a:gd name="T0" fmla="*/ 18 w 18"/>
                <a:gd name="T1" fmla="*/ 543 h 543"/>
                <a:gd name="T2" fmla="*/ 18 w 18"/>
                <a:gd name="T3" fmla="*/ 543 h 543"/>
                <a:gd name="T4" fmla="*/ 18 w 18"/>
                <a:gd name="T5" fmla="*/ 523 h 543"/>
                <a:gd name="T6" fmla="*/ 18 w 18"/>
                <a:gd name="T7" fmla="*/ 500 h 543"/>
                <a:gd name="T8" fmla="*/ 18 w 18"/>
                <a:gd name="T9" fmla="*/ 477 h 543"/>
                <a:gd name="T10" fmla="*/ 18 w 18"/>
                <a:gd name="T11" fmla="*/ 452 h 543"/>
                <a:gd name="T12" fmla="*/ 18 w 18"/>
                <a:gd name="T13" fmla="*/ 425 h 543"/>
                <a:gd name="T14" fmla="*/ 18 w 18"/>
                <a:gd name="T15" fmla="*/ 396 h 543"/>
                <a:gd name="T16" fmla="*/ 18 w 18"/>
                <a:gd name="T17" fmla="*/ 366 h 543"/>
                <a:gd name="T18" fmla="*/ 18 w 18"/>
                <a:gd name="T19" fmla="*/ 333 h 543"/>
                <a:gd name="T20" fmla="*/ 18 w 18"/>
                <a:gd name="T21" fmla="*/ 299 h 543"/>
                <a:gd name="T22" fmla="*/ 18 w 18"/>
                <a:gd name="T23" fmla="*/ 263 h 543"/>
                <a:gd name="T24" fmla="*/ 18 w 18"/>
                <a:gd name="T25" fmla="*/ 224 h 543"/>
                <a:gd name="T26" fmla="*/ 18 w 18"/>
                <a:gd name="T27" fmla="*/ 184 h 543"/>
                <a:gd name="T28" fmla="*/ 18 w 18"/>
                <a:gd name="T29" fmla="*/ 141 h 543"/>
                <a:gd name="T30" fmla="*/ 18 w 18"/>
                <a:gd name="T31" fmla="*/ 97 h 543"/>
                <a:gd name="T32" fmla="*/ 18 w 18"/>
                <a:gd name="T33" fmla="*/ 50 h 543"/>
                <a:gd name="T34" fmla="*/ 18 w 18"/>
                <a:gd name="T35" fmla="*/ 0 h 543"/>
                <a:gd name="T36" fmla="*/ 0 w 18"/>
                <a:gd name="T37" fmla="*/ 0 h 543"/>
                <a:gd name="T38" fmla="*/ 0 w 18"/>
                <a:gd name="T39" fmla="*/ 50 h 543"/>
                <a:gd name="T40" fmla="*/ 0 w 18"/>
                <a:gd name="T41" fmla="*/ 97 h 543"/>
                <a:gd name="T42" fmla="*/ 0 w 18"/>
                <a:gd name="T43" fmla="*/ 141 h 543"/>
                <a:gd name="T44" fmla="*/ 0 w 18"/>
                <a:gd name="T45" fmla="*/ 184 h 543"/>
                <a:gd name="T46" fmla="*/ 0 w 18"/>
                <a:gd name="T47" fmla="*/ 224 h 543"/>
                <a:gd name="T48" fmla="*/ 0 w 18"/>
                <a:gd name="T49" fmla="*/ 263 h 543"/>
                <a:gd name="T50" fmla="*/ 0 w 18"/>
                <a:gd name="T51" fmla="*/ 299 h 543"/>
                <a:gd name="T52" fmla="*/ 0 w 18"/>
                <a:gd name="T53" fmla="*/ 333 h 543"/>
                <a:gd name="T54" fmla="*/ 0 w 18"/>
                <a:gd name="T55" fmla="*/ 366 h 543"/>
                <a:gd name="T56" fmla="*/ 0 w 18"/>
                <a:gd name="T57" fmla="*/ 396 h 543"/>
                <a:gd name="T58" fmla="*/ 0 w 18"/>
                <a:gd name="T59" fmla="*/ 425 h 543"/>
                <a:gd name="T60" fmla="*/ 0 w 18"/>
                <a:gd name="T61" fmla="*/ 452 h 543"/>
                <a:gd name="T62" fmla="*/ 0 w 18"/>
                <a:gd name="T63" fmla="*/ 477 h 543"/>
                <a:gd name="T64" fmla="*/ 0 w 18"/>
                <a:gd name="T65" fmla="*/ 500 h 543"/>
                <a:gd name="T66" fmla="*/ 0 w 18"/>
                <a:gd name="T67" fmla="*/ 523 h 543"/>
                <a:gd name="T68" fmla="*/ 0 w 18"/>
                <a:gd name="T69" fmla="*/ 543 h 543"/>
                <a:gd name="T70" fmla="*/ 0 w 18"/>
                <a:gd name="T71" fmla="*/ 543 h 543"/>
                <a:gd name="T72" fmla="*/ 18 w 18"/>
                <a:gd name="T73" fmla="*/ 543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" h="543">
                  <a:moveTo>
                    <a:pt x="18" y="543"/>
                  </a:moveTo>
                  <a:lnTo>
                    <a:pt x="18" y="543"/>
                  </a:lnTo>
                  <a:lnTo>
                    <a:pt x="18" y="523"/>
                  </a:lnTo>
                  <a:lnTo>
                    <a:pt x="18" y="500"/>
                  </a:lnTo>
                  <a:lnTo>
                    <a:pt x="18" y="477"/>
                  </a:lnTo>
                  <a:lnTo>
                    <a:pt x="18" y="452"/>
                  </a:lnTo>
                  <a:lnTo>
                    <a:pt x="18" y="425"/>
                  </a:lnTo>
                  <a:lnTo>
                    <a:pt x="18" y="396"/>
                  </a:lnTo>
                  <a:lnTo>
                    <a:pt x="18" y="366"/>
                  </a:lnTo>
                  <a:lnTo>
                    <a:pt x="18" y="333"/>
                  </a:lnTo>
                  <a:lnTo>
                    <a:pt x="18" y="299"/>
                  </a:lnTo>
                  <a:lnTo>
                    <a:pt x="18" y="263"/>
                  </a:lnTo>
                  <a:lnTo>
                    <a:pt x="18" y="224"/>
                  </a:lnTo>
                  <a:lnTo>
                    <a:pt x="18" y="184"/>
                  </a:lnTo>
                  <a:lnTo>
                    <a:pt x="18" y="141"/>
                  </a:lnTo>
                  <a:lnTo>
                    <a:pt x="18" y="97"/>
                  </a:lnTo>
                  <a:lnTo>
                    <a:pt x="18" y="5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50"/>
                  </a:lnTo>
                  <a:lnTo>
                    <a:pt x="0" y="97"/>
                  </a:lnTo>
                  <a:lnTo>
                    <a:pt x="0" y="141"/>
                  </a:lnTo>
                  <a:lnTo>
                    <a:pt x="0" y="184"/>
                  </a:lnTo>
                  <a:lnTo>
                    <a:pt x="0" y="224"/>
                  </a:lnTo>
                  <a:lnTo>
                    <a:pt x="0" y="263"/>
                  </a:lnTo>
                  <a:lnTo>
                    <a:pt x="0" y="299"/>
                  </a:lnTo>
                  <a:lnTo>
                    <a:pt x="0" y="333"/>
                  </a:lnTo>
                  <a:lnTo>
                    <a:pt x="0" y="366"/>
                  </a:lnTo>
                  <a:lnTo>
                    <a:pt x="0" y="396"/>
                  </a:lnTo>
                  <a:lnTo>
                    <a:pt x="0" y="425"/>
                  </a:lnTo>
                  <a:lnTo>
                    <a:pt x="0" y="452"/>
                  </a:lnTo>
                  <a:lnTo>
                    <a:pt x="0" y="477"/>
                  </a:lnTo>
                  <a:lnTo>
                    <a:pt x="0" y="500"/>
                  </a:lnTo>
                  <a:lnTo>
                    <a:pt x="0" y="523"/>
                  </a:lnTo>
                  <a:lnTo>
                    <a:pt x="0" y="543"/>
                  </a:lnTo>
                  <a:lnTo>
                    <a:pt x="18" y="543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88"/>
            <p:cNvSpPr>
              <a:spLocks/>
            </p:cNvSpPr>
            <p:nvPr/>
          </p:nvSpPr>
          <p:spPr bwMode="auto">
            <a:xfrm>
              <a:off x="10488" y="6490"/>
              <a:ext cx="18" cy="176"/>
            </a:xfrm>
            <a:custGeom>
              <a:avLst/>
              <a:gdLst>
                <a:gd name="T0" fmla="*/ 9 w 18"/>
                <a:gd name="T1" fmla="*/ 176 h 176"/>
                <a:gd name="T2" fmla="*/ 18 w 18"/>
                <a:gd name="T3" fmla="*/ 175 h 176"/>
                <a:gd name="T4" fmla="*/ 18 w 18"/>
                <a:gd name="T5" fmla="*/ 175 h 176"/>
                <a:gd name="T6" fmla="*/ 18 w 18"/>
                <a:gd name="T7" fmla="*/ 174 h 176"/>
                <a:gd name="T8" fmla="*/ 18 w 18"/>
                <a:gd name="T9" fmla="*/ 173 h 176"/>
                <a:gd name="T10" fmla="*/ 18 w 18"/>
                <a:gd name="T11" fmla="*/ 170 h 176"/>
                <a:gd name="T12" fmla="*/ 18 w 18"/>
                <a:gd name="T13" fmla="*/ 166 h 176"/>
                <a:gd name="T14" fmla="*/ 18 w 18"/>
                <a:gd name="T15" fmla="*/ 161 h 176"/>
                <a:gd name="T16" fmla="*/ 18 w 18"/>
                <a:gd name="T17" fmla="*/ 154 h 176"/>
                <a:gd name="T18" fmla="*/ 18 w 18"/>
                <a:gd name="T19" fmla="*/ 144 h 176"/>
                <a:gd name="T20" fmla="*/ 18 w 18"/>
                <a:gd name="T21" fmla="*/ 133 h 176"/>
                <a:gd name="T22" fmla="*/ 18 w 18"/>
                <a:gd name="T23" fmla="*/ 118 h 176"/>
                <a:gd name="T24" fmla="*/ 18 w 18"/>
                <a:gd name="T25" fmla="*/ 101 h 176"/>
                <a:gd name="T26" fmla="*/ 18 w 18"/>
                <a:gd name="T27" fmla="*/ 82 h 176"/>
                <a:gd name="T28" fmla="*/ 18 w 18"/>
                <a:gd name="T29" fmla="*/ 58 h 176"/>
                <a:gd name="T30" fmla="*/ 18 w 18"/>
                <a:gd name="T31" fmla="*/ 31 h 176"/>
                <a:gd name="T32" fmla="*/ 18 w 18"/>
                <a:gd name="T33" fmla="*/ 0 h 176"/>
                <a:gd name="T34" fmla="*/ 0 w 18"/>
                <a:gd name="T35" fmla="*/ 0 h 176"/>
                <a:gd name="T36" fmla="*/ 0 w 18"/>
                <a:gd name="T37" fmla="*/ 31 h 176"/>
                <a:gd name="T38" fmla="*/ 0 w 18"/>
                <a:gd name="T39" fmla="*/ 58 h 176"/>
                <a:gd name="T40" fmla="*/ 0 w 18"/>
                <a:gd name="T41" fmla="*/ 82 h 176"/>
                <a:gd name="T42" fmla="*/ 0 w 18"/>
                <a:gd name="T43" fmla="*/ 101 h 176"/>
                <a:gd name="T44" fmla="*/ 0 w 18"/>
                <a:gd name="T45" fmla="*/ 118 h 176"/>
                <a:gd name="T46" fmla="*/ 0 w 18"/>
                <a:gd name="T47" fmla="*/ 133 h 176"/>
                <a:gd name="T48" fmla="*/ 0 w 18"/>
                <a:gd name="T49" fmla="*/ 144 h 176"/>
                <a:gd name="T50" fmla="*/ 0 w 18"/>
                <a:gd name="T51" fmla="*/ 154 h 176"/>
                <a:gd name="T52" fmla="*/ 0 w 18"/>
                <a:gd name="T53" fmla="*/ 161 h 176"/>
                <a:gd name="T54" fmla="*/ 0 w 18"/>
                <a:gd name="T55" fmla="*/ 166 h 176"/>
                <a:gd name="T56" fmla="*/ 0 w 18"/>
                <a:gd name="T57" fmla="*/ 170 h 176"/>
                <a:gd name="T58" fmla="*/ 0 w 18"/>
                <a:gd name="T59" fmla="*/ 173 h 176"/>
                <a:gd name="T60" fmla="*/ 0 w 18"/>
                <a:gd name="T61" fmla="*/ 174 h 176"/>
                <a:gd name="T62" fmla="*/ 0 w 18"/>
                <a:gd name="T63" fmla="*/ 175 h 176"/>
                <a:gd name="T64" fmla="*/ 0 w 18"/>
                <a:gd name="T65" fmla="*/ 175 h 176"/>
                <a:gd name="T66" fmla="*/ 9 w 18"/>
                <a:gd name="T6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" h="176">
                  <a:moveTo>
                    <a:pt x="9" y="176"/>
                  </a:moveTo>
                  <a:lnTo>
                    <a:pt x="18" y="175"/>
                  </a:lnTo>
                  <a:lnTo>
                    <a:pt x="18" y="174"/>
                  </a:lnTo>
                  <a:lnTo>
                    <a:pt x="18" y="173"/>
                  </a:lnTo>
                  <a:lnTo>
                    <a:pt x="18" y="170"/>
                  </a:lnTo>
                  <a:lnTo>
                    <a:pt x="18" y="166"/>
                  </a:lnTo>
                  <a:lnTo>
                    <a:pt x="18" y="161"/>
                  </a:lnTo>
                  <a:lnTo>
                    <a:pt x="18" y="154"/>
                  </a:lnTo>
                  <a:lnTo>
                    <a:pt x="18" y="144"/>
                  </a:lnTo>
                  <a:lnTo>
                    <a:pt x="18" y="133"/>
                  </a:lnTo>
                  <a:lnTo>
                    <a:pt x="18" y="118"/>
                  </a:lnTo>
                  <a:lnTo>
                    <a:pt x="18" y="101"/>
                  </a:lnTo>
                  <a:lnTo>
                    <a:pt x="18" y="82"/>
                  </a:lnTo>
                  <a:lnTo>
                    <a:pt x="18" y="58"/>
                  </a:lnTo>
                  <a:lnTo>
                    <a:pt x="18" y="31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58"/>
                  </a:lnTo>
                  <a:lnTo>
                    <a:pt x="0" y="82"/>
                  </a:lnTo>
                  <a:lnTo>
                    <a:pt x="0" y="101"/>
                  </a:lnTo>
                  <a:lnTo>
                    <a:pt x="0" y="118"/>
                  </a:lnTo>
                  <a:lnTo>
                    <a:pt x="0" y="133"/>
                  </a:lnTo>
                  <a:lnTo>
                    <a:pt x="0" y="144"/>
                  </a:lnTo>
                  <a:lnTo>
                    <a:pt x="0" y="154"/>
                  </a:lnTo>
                  <a:lnTo>
                    <a:pt x="0" y="161"/>
                  </a:lnTo>
                  <a:lnTo>
                    <a:pt x="0" y="166"/>
                  </a:lnTo>
                  <a:lnTo>
                    <a:pt x="0" y="170"/>
                  </a:lnTo>
                  <a:lnTo>
                    <a:pt x="0" y="173"/>
                  </a:lnTo>
                  <a:lnTo>
                    <a:pt x="0" y="174"/>
                  </a:lnTo>
                  <a:lnTo>
                    <a:pt x="0" y="175"/>
                  </a:lnTo>
                  <a:lnTo>
                    <a:pt x="9" y="176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87"/>
            <p:cNvSpPr>
              <a:spLocks/>
            </p:cNvSpPr>
            <p:nvPr/>
          </p:nvSpPr>
          <p:spPr bwMode="auto">
            <a:xfrm>
              <a:off x="10443" y="6660"/>
              <a:ext cx="109" cy="103"/>
            </a:xfrm>
            <a:custGeom>
              <a:avLst/>
              <a:gdLst>
                <a:gd name="T0" fmla="*/ 54 w 109"/>
                <a:gd name="T1" fmla="*/ 103 h 103"/>
                <a:gd name="T2" fmla="*/ 109 w 109"/>
                <a:gd name="T3" fmla="*/ 0 h 103"/>
                <a:gd name="T4" fmla="*/ 0 w 109"/>
                <a:gd name="T5" fmla="*/ 0 h 103"/>
                <a:gd name="T6" fmla="*/ 54 w 10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03">
                  <a:moveTo>
                    <a:pt x="54" y="103"/>
                  </a:moveTo>
                  <a:lnTo>
                    <a:pt x="109" y="0"/>
                  </a:lnTo>
                  <a:lnTo>
                    <a:pt x="0" y="0"/>
                  </a:lnTo>
                  <a:lnTo>
                    <a:pt x="54" y="103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86"/>
            <p:cNvSpPr>
              <a:spLocks/>
            </p:cNvSpPr>
            <p:nvPr/>
          </p:nvSpPr>
          <p:spPr bwMode="auto">
            <a:xfrm>
              <a:off x="10818" y="6238"/>
              <a:ext cx="109" cy="102"/>
            </a:xfrm>
            <a:custGeom>
              <a:avLst/>
              <a:gdLst>
                <a:gd name="T0" fmla="*/ 109 w 109"/>
                <a:gd name="T1" fmla="*/ 51 h 102"/>
                <a:gd name="T2" fmla="*/ 0 w 109"/>
                <a:gd name="T3" fmla="*/ 102 h 102"/>
                <a:gd name="T4" fmla="*/ 0 w 109"/>
                <a:gd name="T5" fmla="*/ 0 h 102"/>
                <a:gd name="T6" fmla="*/ 109 w 109"/>
                <a:gd name="T7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02">
                  <a:moveTo>
                    <a:pt x="109" y="51"/>
                  </a:moveTo>
                  <a:lnTo>
                    <a:pt x="0" y="102"/>
                  </a:lnTo>
                  <a:lnTo>
                    <a:pt x="0" y="0"/>
                  </a:lnTo>
                  <a:lnTo>
                    <a:pt x="109" y="51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285"/>
            <p:cNvSpPr>
              <a:spLocks noChangeArrowheads="1"/>
            </p:cNvSpPr>
            <p:nvPr/>
          </p:nvSpPr>
          <p:spPr bwMode="auto">
            <a:xfrm>
              <a:off x="10190" y="6281"/>
              <a:ext cx="634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84"/>
            <p:cNvSpPr>
              <a:spLocks/>
            </p:cNvSpPr>
            <p:nvPr/>
          </p:nvSpPr>
          <p:spPr bwMode="auto">
            <a:xfrm>
              <a:off x="10087" y="6238"/>
              <a:ext cx="109" cy="102"/>
            </a:xfrm>
            <a:custGeom>
              <a:avLst/>
              <a:gdLst>
                <a:gd name="T0" fmla="*/ 0 w 109"/>
                <a:gd name="T1" fmla="*/ 51 h 102"/>
                <a:gd name="T2" fmla="*/ 109 w 109"/>
                <a:gd name="T3" fmla="*/ 102 h 102"/>
                <a:gd name="T4" fmla="*/ 109 w 109"/>
                <a:gd name="T5" fmla="*/ 0 h 102"/>
                <a:gd name="T6" fmla="*/ 0 w 109"/>
                <a:gd name="T7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02">
                  <a:moveTo>
                    <a:pt x="0" y="51"/>
                  </a:moveTo>
                  <a:lnTo>
                    <a:pt x="109" y="102"/>
                  </a:lnTo>
                  <a:lnTo>
                    <a:pt x="109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83"/>
            <p:cNvSpPr>
              <a:spLocks/>
            </p:cNvSpPr>
            <p:nvPr/>
          </p:nvSpPr>
          <p:spPr bwMode="auto">
            <a:xfrm>
              <a:off x="10103" y="6537"/>
              <a:ext cx="116" cy="107"/>
            </a:xfrm>
            <a:custGeom>
              <a:avLst/>
              <a:gdLst>
                <a:gd name="T0" fmla="*/ 0 w 116"/>
                <a:gd name="T1" fmla="*/ 107 h 107"/>
                <a:gd name="T2" fmla="*/ 42 w 116"/>
                <a:gd name="T3" fmla="*/ 0 h 107"/>
                <a:gd name="T4" fmla="*/ 116 w 116"/>
                <a:gd name="T5" fmla="*/ 76 h 107"/>
                <a:gd name="T6" fmla="*/ 0 w 116"/>
                <a:gd name="T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07">
                  <a:moveTo>
                    <a:pt x="0" y="107"/>
                  </a:moveTo>
                  <a:lnTo>
                    <a:pt x="42" y="0"/>
                  </a:lnTo>
                  <a:lnTo>
                    <a:pt x="116" y="76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82"/>
            <p:cNvSpPr>
              <a:spLocks/>
            </p:cNvSpPr>
            <p:nvPr/>
          </p:nvSpPr>
          <p:spPr bwMode="auto">
            <a:xfrm>
              <a:off x="10175" y="5997"/>
              <a:ext cx="670" cy="585"/>
            </a:xfrm>
            <a:custGeom>
              <a:avLst/>
              <a:gdLst>
                <a:gd name="T0" fmla="*/ 667 w 670"/>
                <a:gd name="T1" fmla="*/ 3 h 585"/>
                <a:gd name="T2" fmla="*/ 663 w 670"/>
                <a:gd name="T3" fmla="*/ 0 h 585"/>
                <a:gd name="T4" fmla="*/ 662 w 670"/>
                <a:gd name="T5" fmla="*/ 1 h 585"/>
                <a:gd name="T6" fmla="*/ 659 w 670"/>
                <a:gd name="T7" fmla="*/ 4 h 585"/>
                <a:gd name="T8" fmla="*/ 653 w 670"/>
                <a:gd name="T9" fmla="*/ 9 h 585"/>
                <a:gd name="T10" fmla="*/ 643 w 670"/>
                <a:gd name="T11" fmla="*/ 17 h 585"/>
                <a:gd name="T12" fmla="*/ 629 w 670"/>
                <a:gd name="T13" fmla="*/ 30 h 585"/>
                <a:gd name="T14" fmla="*/ 608 w 670"/>
                <a:gd name="T15" fmla="*/ 48 h 585"/>
                <a:gd name="T16" fmla="*/ 580 w 670"/>
                <a:gd name="T17" fmla="*/ 72 h 585"/>
                <a:gd name="T18" fmla="*/ 546 w 670"/>
                <a:gd name="T19" fmla="*/ 103 h 585"/>
                <a:gd name="T20" fmla="*/ 502 w 670"/>
                <a:gd name="T21" fmla="*/ 141 h 585"/>
                <a:gd name="T22" fmla="*/ 448 w 670"/>
                <a:gd name="T23" fmla="*/ 188 h 585"/>
                <a:gd name="T24" fmla="*/ 384 w 670"/>
                <a:gd name="T25" fmla="*/ 244 h 585"/>
                <a:gd name="T26" fmla="*/ 307 w 670"/>
                <a:gd name="T27" fmla="*/ 310 h 585"/>
                <a:gd name="T28" fmla="*/ 219 w 670"/>
                <a:gd name="T29" fmla="*/ 387 h 585"/>
                <a:gd name="T30" fmla="*/ 116 w 670"/>
                <a:gd name="T31" fmla="*/ 476 h 585"/>
                <a:gd name="T32" fmla="*/ 0 w 670"/>
                <a:gd name="T33" fmla="*/ 578 h 585"/>
                <a:gd name="T34" fmla="*/ 6 w 670"/>
                <a:gd name="T35" fmla="*/ 585 h 585"/>
                <a:gd name="T36" fmla="*/ 123 w 670"/>
                <a:gd name="T37" fmla="*/ 483 h 585"/>
                <a:gd name="T38" fmla="*/ 226 w 670"/>
                <a:gd name="T39" fmla="*/ 394 h 585"/>
                <a:gd name="T40" fmla="*/ 314 w 670"/>
                <a:gd name="T41" fmla="*/ 317 h 585"/>
                <a:gd name="T42" fmla="*/ 390 w 670"/>
                <a:gd name="T43" fmla="*/ 251 h 585"/>
                <a:gd name="T44" fmla="*/ 454 w 670"/>
                <a:gd name="T45" fmla="*/ 195 h 585"/>
                <a:gd name="T46" fmla="*/ 508 w 670"/>
                <a:gd name="T47" fmla="*/ 148 h 585"/>
                <a:gd name="T48" fmla="*/ 552 w 670"/>
                <a:gd name="T49" fmla="*/ 110 h 585"/>
                <a:gd name="T50" fmla="*/ 587 w 670"/>
                <a:gd name="T51" fmla="*/ 79 h 585"/>
                <a:gd name="T52" fmla="*/ 615 w 670"/>
                <a:gd name="T53" fmla="*/ 55 h 585"/>
                <a:gd name="T54" fmla="*/ 635 w 670"/>
                <a:gd name="T55" fmla="*/ 37 h 585"/>
                <a:gd name="T56" fmla="*/ 650 w 670"/>
                <a:gd name="T57" fmla="*/ 24 h 585"/>
                <a:gd name="T58" fmla="*/ 660 w 670"/>
                <a:gd name="T59" fmla="*/ 16 h 585"/>
                <a:gd name="T60" fmla="*/ 666 w 670"/>
                <a:gd name="T61" fmla="*/ 10 h 585"/>
                <a:gd name="T62" fmla="*/ 669 w 670"/>
                <a:gd name="T63" fmla="*/ 8 h 585"/>
                <a:gd name="T64" fmla="*/ 670 w 670"/>
                <a:gd name="T65" fmla="*/ 7 h 585"/>
                <a:gd name="T66" fmla="*/ 667 w 670"/>
                <a:gd name="T67" fmla="*/ 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0" h="585">
                  <a:moveTo>
                    <a:pt x="667" y="3"/>
                  </a:moveTo>
                  <a:lnTo>
                    <a:pt x="663" y="0"/>
                  </a:lnTo>
                  <a:lnTo>
                    <a:pt x="662" y="1"/>
                  </a:lnTo>
                  <a:lnTo>
                    <a:pt x="659" y="4"/>
                  </a:lnTo>
                  <a:lnTo>
                    <a:pt x="653" y="9"/>
                  </a:lnTo>
                  <a:lnTo>
                    <a:pt x="643" y="17"/>
                  </a:lnTo>
                  <a:lnTo>
                    <a:pt x="629" y="30"/>
                  </a:lnTo>
                  <a:lnTo>
                    <a:pt x="608" y="48"/>
                  </a:lnTo>
                  <a:lnTo>
                    <a:pt x="580" y="72"/>
                  </a:lnTo>
                  <a:lnTo>
                    <a:pt x="546" y="103"/>
                  </a:lnTo>
                  <a:lnTo>
                    <a:pt x="502" y="141"/>
                  </a:lnTo>
                  <a:lnTo>
                    <a:pt x="448" y="188"/>
                  </a:lnTo>
                  <a:lnTo>
                    <a:pt x="384" y="244"/>
                  </a:lnTo>
                  <a:lnTo>
                    <a:pt x="307" y="310"/>
                  </a:lnTo>
                  <a:lnTo>
                    <a:pt x="219" y="387"/>
                  </a:lnTo>
                  <a:lnTo>
                    <a:pt x="116" y="476"/>
                  </a:lnTo>
                  <a:lnTo>
                    <a:pt x="0" y="578"/>
                  </a:lnTo>
                  <a:lnTo>
                    <a:pt x="6" y="585"/>
                  </a:lnTo>
                  <a:lnTo>
                    <a:pt x="123" y="483"/>
                  </a:lnTo>
                  <a:lnTo>
                    <a:pt x="226" y="394"/>
                  </a:lnTo>
                  <a:lnTo>
                    <a:pt x="314" y="317"/>
                  </a:lnTo>
                  <a:lnTo>
                    <a:pt x="390" y="251"/>
                  </a:lnTo>
                  <a:lnTo>
                    <a:pt x="454" y="195"/>
                  </a:lnTo>
                  <a:lnTo>
                    <a:pt x="508" y="148"/>
                  </a:lnTo>
                  <a:lnTo>
                    <a:pt x="552" y="110"/>
                  </a:lnTo>
                  <a:lnTo>
                    <a:pt x="587" y="79"/>
                  </a:lnTo>
                  <a:lnTo>
                    <a:pt x="615" y="55"/>
                  </a:lnTo>
                  <a:lnTo>
                    <a:pt x="635" y="37"/>
                  </a:lnTo>
                  <a:lnTo>
                    <a:pt x="650" y="24"/>
                  </a:lnTo>
                  <a:lnTo>
                    <a:pt x="660" y="16"/>
                  </a:lnTo>
                  <a:lnTo>
                    <a:pt x="666" y="10"/>
                  </a:lnTo>
                  <a:lnTo>
                    <a:pt x="669" y="8"/>
                  </a:lnTo>
                  <a:lnTo>
                    <a:pt x="670" y="7"/>
                  </a:lnTo>
                  <a:lnTo>
                    <a:pt x="667" y="3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81"/>
            <p:cNvSpPr>
              <a:spLocks/>
            </p:cNvSpPr>
            <p:nvPr/>
          </p:nvSpPr>
          <p:spPr bwMode="auto">
            <a:xfrm>
              <a:off x="10801" y="5934"/>
              <a:ext cx="116" cy="108"/>
            </a:xfrm>
            <a:custGeom>
              <a:avLst/>
              <a:gdLst>
                <a:gd name="T0" fmla="*/ 116 w 116"/>
                <a:gd name="T1" fmla="*/ 0 h 108"/>
                <a:gd name="T2" fmla="*/ 0 w 116"/>
                <a:gd name="T3" fmla="*/ 32 h 108"/>
                <a:gd name="T4" fmla="*/ 74 w 116"/>
                <a:gd name="T5" fmla="*/ 108 h 108"/>
                <a:gd name="T6" fmla="*/ 116 w 116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" h="108">
                  <a:moveTo>
                    <a:pt x="116" y="0"/>
                  </a:moveTo>
                  <a:lnTo>
                    <a:pt x="0" y="32"/>
                  </a:lnTo>
                  <a:lnTo>
                    <a:pt x="74" y="108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280"/>
            <p:cNvSpPr>
              <a:spLocks noChangeArrowheads="1"/>
            </p:cNvSpPr>
            <p:nvPr/>
          </p:nvSpPr>
          <p:spPr bwMode="auto">
            <a:xfrm>
              <a:off x="7102" y="6287"/>
              <a:ext cx="1484" cy="749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279"/>
            <p:cNvSpPr>
              <a:spLocks noChangeArrowheads="1"/>
            </p:cNvSpPr>
            <p:nvPr/>
          </p:nvSpPr>
          <p:spPr bwMode="auto">
            <a:xfrm>
              <a:off x="7205" y="6385"/>
              <a:ext cx="639" cy="553"/>
            </a:xfrm>
            <a:prstGeom prst="rect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278"/>
            <p:cNvSpPr>
              <a:spLocks noChangeArrowheads="1"/>
            </p:cNvSpPr>
            <p:nvPr/>
          </p:nvSpPr>
          <p:spPr bwMode="auto">
            <a:xfrm>
              <a:off x="7965" y="6841"/>
              <a:ext cx="103" cy="114"/>
            </a:xfrm>
            <a:prstGeom prst="ellipse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277"/>
            <p:cNvSpPr>
              <a:spLocks noChangeArrowheads="1"/>
            </p:cNvSpPr>
            <p:nvPr/>
          </p:nvSpPr>
          <p:spPr bwMode="auto">
            <a:xfrm>
              <a:off x="8159" y="6841"/>
              <a:ext cx="104" cy="114"/>
            </a:xfrm>
            <a:prstGeom prst="ellipse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276"/>
            <p:cNvSpPr>
              <a:spLocks noChangeArrowheads="1"/>
            </p:cNvSpPr>
            <p:nvPr/>
          </p:nvSpPr>
          <p:spPr bwMode="auto">
            <a:xfrm>
              <a:off x="8348" y="6841"/>
              <a:ext cx="104" cy="114"/>
            </a:xfrm>
            <a:prstGeom prst="ellipse">
              <a:avLst/>
            </a:prstGeom>
            <a:noFill/>
            <a:ln w="22225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275"/>
            <p:cNvSpPr>
              <a:spLocks noChangeArrowheads="1"/>
            </p:cNvSpPr>
            <p:nvPr/>
          </p:nvSpPr>
          <p:spPr bwMode="auto">
            <a:xfrm>
              <a:off x="8827" y="5864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274"/>
            <p:cNvSpPr>
              <a:spLocks noChangeArrowheads="1"/>
            </p:cNvSpPr>
            <p:nvPr/>
          </p:nvSpPr>
          <p:spPr bwMode="auto">
            <a:xfrm>
              <a:off x="8827" y="5997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273"/>
            <p:cNvSpPr>
              <a:spLocks noChangeArrowheads="1"/>
            </p:cNvSpPr>
            <p:nvPr/>
          </p:nvSpPr>
          <p:spPr bwMode="auto">
            <a:xfrm>
              <a:off x="8827" y="6129"/>
              <a:ext cx="35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272"/>
            <p:cNvSpPr>
              <a:spLocks noChangeArrowheads="1"/>
            </p:cNvSpPr>
            <p:nvPr/>
          </p:nvSpPr>
          <p:spPr bwMode="auto">
            <a:xfrm>
              <a:off x="8827" y="6262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271"/>
            <p:cNvSpPr>
              <a:spLocks noChangeArrowheads="1"/>
            </p:cNvSpPr>
            <p:nvPr/>
          </p:nvSpPr>
          <p:spPr bwMode="auto">
            <a:xfrm>
              <a:off x="8827" y="6395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270"/>
            <p:cNvSpPr>
              <a:spLocks noChangeArrowheads="1"/>
            </p:cNvSpPr>
            <p:nvPr/>
          </p:nvSpPr>
          <p:spPr bwMode="auto">
            <a:xfrm>
              <a:off x="8827" y="6527"/>
              <a:ext cx="35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269"/>
            <p:cNvSpPr>
              <a:spLocks noChangeArrowheads="1"/>
            </p:cNvSpPr>
            <p:nvPr/>
          </p:nvSpPr>
          <p:spPr bwMode="auto">
            <a:xfrm>
              <a:off x="8827" y="6660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268"/>
            <p:cNvSpPr>
              <a:spLocks noChangeArrowheads="1"/>
            </p:cNvSpPr>
            <p:nvPr/>
          </p:nvSpPr>
          <p:spPr bwMode="auto">
            <a:xfrm>
              <a:off x="8827" y="6793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Rectangle 267"/>
            <p:cNvSpPr>
              <a:spLocks noChangeArrowheads="1"/>
            </p:cNvSpPr>
            <p:nvPr/>
          </p:nvSpPr>
          <p:spPr bwMode="auto">
            <a:xfrm>
              <a:off x="8827" y="6926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266"/>
            <p:cNvSpPr>
              <a:spLocks noChangeArrowheads="1"/>
            </p:cNvSpPr>
            <p:nvPr/>
          </p:nvSpPr>
          <p:spPr bwMode="auto">
            <a:xfrm>
              <a:off x="8827" y="7058"/>
              <a:ext cx="35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Rectangle 265"/>
            <p:cNvSpPr>
              <a:spLocks noChangeArrowheads="1"/>
            </p:cNvSpPr>
            <p:nvPr/>
          </p:nvSpPr>
          <p:spPr bwMode="auto">
            <a:xfrm>
              <a:off x="8827" y="7191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Rectangle 264"/>
            <p:cNvSpPr>
              <a:spLocks noChangeArrowheads="1"/>
            </p:cNvSpPr>
            <p:nvPr/>
          </p:nvSpPr>
          <p:spPr bwMode="auto">
            <a:xfrm>
              <a:off x="8798" y="7297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263"/>
            <p:cNvSpPr>
              <a:spLocks noChangeArrowheads="1"/>
            </p:cNvSpPr>
            <p:nvPr/>
          </p:nvSpPr>
          <p:spPr bwMode="auto">
            <a:xfrm>
              <a:off x="8658" y="7297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262"/>
            <p:cNvSpPr>
              <a:spLocks noChangeArrowheads="1"/>
            </p:cNvSpPr>
            <p:nvPr/>
          </p:nvSpPr>
          <p:spPr bwMode="auto">
            <a:xfrm>
              <a:off x="8517" y="7297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261"/>
            <p:cNvSpPr>
              <a:spLocks noChangeArrowheads="1"/>
            </p:cNvSpPr>
            <p:nvPr/>
          </p:nvSpPr>
          <p:spPr bwMode="auto">
            <a:xfrm>
              <a:off x="8396" y="7278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260"/>
            <p:cNvSpPr>
              <a:spLocks noChangeArrowheads="1"/>
            </p:cNvSpPr>
            <p:nvPr/>
          </p:nvSpPr>
          <p:spPr bwMode="auto">
            <a:xfrm>
              <a:off x="8396" y="7146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259"/>
            <p:cNvSpPr>
              <a:spLocks noChangeArrowheads="1"/>
            </p:cNvSpPr>
            <p:nvPr/>
          </p:nvSpPr>
          <p:spPr bwMode="auto">
            <a:xfrm>
              <a:off x="8396" y="7013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258"/>
            <p:cNvSpPr>
              <a:spLocks noChangeArrowheads="1"/>
            </p:cNvSpPr>
            <p:nvPr/>
          </p:nvSpPr>
          <p:spPr bwMode="auto">
            <a:xfrm>
              <a:off x="10156" y="4934"/>
              <a:ext cx="691" cy="81"/>
            </a:xfrm>
            <a:prstGeom prst="rect">
              <a:avLst/>
            </a:prstGeom>
            <a:noFill/>
            <a:ln w="6350">
              <a:solidFill>
                <a:srgbClr val="24211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257"/>
            <p:cNvSpPr>
              <a:spLocks noChangeArrowheads="1"/>
            </p:cNvSpPr>
            <p:nvPr/>
          </p:nvSpPr>
          <p:spPr bwMode="auto">
            <a:xfrm>
              <a:off x="7526" y="5879"/>
              <a:ext cx="315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DO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Rectangle 256"/>
            <p:cNvSpPr>
              <a:spLocks noChangeArrowheads="1"/>
            </p:cNvSpPr>
            <p:nvPr/>
          </p:nvSpPr>
          <p:spPr bwMode="auto">
            <a:xfrm>
              <a:off x="10920" y="4742"/>
              <a:ext cx="435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smtClean="0">
                  <a:ln>
                    <a:noFill/>
                  </a:ln>
                  <a:solidFill>
                    <a:srgbClr val="24211D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DUT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Rectangle 255"/>
            <p:cNvSpPr>
              <a:spLocks noChangeArrowheads="1"/>
            </p:cNvSpPr>
            <p:nvPr/>
          </p:nvSpPr>
          <p:spPr bwMode="auto">
            <a:xfrm>
              <a:off x="10121" y="4903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254"/>
            <p:cNvSpPr>
              <a:spLocks noChangeArrowheads="1"/>
            </p:cNvSpPr>
            <p:nvPr/>
          </p:nvSpPr>
          <p:spPr bwMode="auto">
            <a:xfrm>
              <a:off x="9981" y="4903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253"/>
            <p:cNvSpPr>
              <a:spLocks noChangeArrowheads="1"/>
            </p:cNvSpPr>
            <p:nvPr/>
          </p:nvSpPr>
          <p:spPr bwMode="auto">
            <a:xfrm>
              <a:off x="9840" y="4903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252"/>
            <p:cNvSpPr>
              <a:spLocks noChangeArrowheads="1"/>
            </p:cNvSpPr>
            <p:nvPr/>
          </p:nvSpPr>
          <p:spPr bwMode="auto">
            <a:xfrm>
              <a:off x="9699" y="4903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251"/>
            <p:cNvSpPr>
              <a:spLocks noChangeArrowheads="1"/>
            </p:cNvSpPr>
            <p:nvPr/>
          </p:nvSpPr>
          <p:spPr bwMode="auto">
            <a:xfrm>
              <a:off x="9558" y="4903"/>
              <a:ext cx="36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250"/>
            <p:cNvSpPr>
              <a:spLocks noChangeArrowheads="1"/>
            </p:cNvSpPr>
            <p:nvPr/>
          </p:nvSpPr>
          <p:spPr bwMode="auto">
            <a:xfrm>
              <a:off x="9518" y="4997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249"/>
            <p:cNvSpPr>
              <a:spLocks noChangeArrowheads="1"/>
            </p:cNvSpPr>
            <p:nvPr/>
          </p:nvSpPr>
          <p:spPr bwMode="auto">
            <a:xfrm>
              <a:off x="9518" y="5129"/>
              <a:ext cx="34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248"/>
            <p:cNvSpPr>
              <a:spLocks noChangeArrowheads="1"/>
            </p:cNvSpPr>
            <p:nvPr/>
          </p:nvSpPr>
          <p:spPr bwMode="auto">
            <a:xfrm>
              <a:off x="9518" y="5262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247"/>
            <p:cNvSpPr>
              <a:spLocks noChangeArrowheads="1"/>
            </p:cNvSpPr>
            <p:nvPr/>
          </p:nvSpPr>
          <p:spPr bwMode="auto">
            <a:xfrm>
              <a:off x="9518" y="5395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246"/>
            <p:cNvSpPr>
              <a:spLocks noChangeArrowheads="1"/>
            </p:cNvSpPr>
            <p:nvPr/>
          </p:nvSpPr>
          <p:spPr bwMode="auto">
            <a:xfrm>
              <a:off x="9518" y="5528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245"/>
            <p:cNvSpPr>
              <a:spLocks noChangeArrowheads="1"/>
            </p:cNvSpPr>
            <p:nvPr/>
          </p:nvSpPr>
          <p:spPr bwMode="auto">
            <a:xfrm>
              <a:off x="9518" y="5660"/>
              <a:ext cx="34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244"/>
            <p:cNvSpPr>
              <a:spLocks noChangeArrowheads="1"/>
            </p:cNvSpPr>
            <p:nvPr/>
          </p:nvSpPr>
          <p:spPr bwMode="auto">
            <a:xfrm>
              <a:off x="9518" y="5793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Rectangle 243"/>
            <p:cNvSpPr>
              <a:spLocks noChangeArrowheads="1"/>
            </p:cNvSpPr>
            <p:nvPr/>
          </p:nvSpPr>
          <p:spPr bwMode="auto">
            <a:xfrm>
              <a:off x="9518" y="5926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242"/>
            <p:cNvSpPr>
              <a:spLocks noChangeArrowheads="1"/>
            </p:cNvSpPr>
            <p:nvPr/>
          </p:nvSpPr>
          <p:spPr bwMode="auto">
            <a:xfrm>
              <a:off x="9518" y="6059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Rectangle 241"/>
            <p:cNvSpPr>
              <a:spLocks noChangeArrowheads="1"/>
            </p:cNvSpPr>
            <p:nvPr/>
          </p:nvSpPr>
          <p:spPr bwMode="auto">
            <a:xfrm>
              <a:off x="9518" y="6191"/>
              <a:ext cx="34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240"/>
            <p:cNvSpPr>
              <a:spLocks noChangeArrowheads="1"/>
            </p:cNvSpPr>
            <p:nvPr/>
          </p:nvSpPr>
          <p:spPr bwMode="auto">
            <a:xfrm>
              <a:off x="9518" y="6324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239"/>
            <p:cNvSpPr>
              <a:spLocks noChangeArrowheads="1"/>
            </p:cNvSpPr>
            <p:nvPr/>
          </p:nvSpPr>
          <p:spPr bwMode="auto">
            <a:xfrm>
              <a:off x="9518" y="6457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238"/>
            <p:cNvSpPr>
              <a:spLocks noChangeArrowheads="1"/>
            </p:cNvSpPr>
            <p:nvPr/>
          </p:nvSpPr>
          <p:spPr bwMode="auto">
            <a:xfrm>
              <a:off x="9518" y="6590"/>
              <a:ext cx="34" cy="32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237"/>
            <p:cNvSpPr>
              <a:spLocks noChangeArrowheads="1"/>
            </p:cNvSpPr>
            <p:nvPr/>
          </p:nvSpPr>
          <p:spPr bwMode="auto">
            <a:xfrm>
              <a:off x="9518" y="6722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236"/>
            <p:cNvSpPr>
              <a:spLocks noChangeArrowheads="1"/>
            </p:cNvSpPr>
            <p:nvPr/>
          </p:nvSpPr>
          <p:spPr bwMode="auto">
            <a:xfrm>
              <a:off x="9518" y="6855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Rectangle 235"/>
            <p:cNvSpPr>
              <a:spLocks noChangeArrowheads="1"/>
            </p:cNvSpPr>
            <p:nvPr/>
          </p:nvSpPr>
          <p:spPr bwMode="auto">
            <a:xfrm>
              <a:off x="9518" y="6987"/>
              <a:ext cx="34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234"/>
            <p:cNvSpPr>
              <a:spLocks noChangeArrowheads="1"/>
            </p:cNvSpPr>
            <p:nvPr/>
          </p:nvSpPr>
          <p:spPr bwMode="auto">
            <a:xfrm>
              <a:off x="9518" y="7120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233"/>
            <p:cNvSpPr>
              <a:spLocks noChangeArrowheads="1"/>
            </p:cNvSpPr>
            <p:nvPr/>
          </p:nvSpPr>
          <p:spPr bwMode="auto">
            <a:xfrm>
              <a:off x="9518" y="7253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232"/>
            <p:cNvSpPr>
              <a:spLocks noChangeArrowheads="1"/>
            </p:cNvSpPr>
            <p:nvPr/>
          </p:nvSpPr>
          <p:spPr bwMode="auto">
            <a:xfrm>
              <a:off x="9518" y="7386"/>
              <a:ext cx="34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231"/>
            <p:cNvSpPr>
              <a:spLocks noChangeArrowheads="1"/>
            </p:cNvSpPr>
            <p:nvPr/>
          </p:nvSpPr>
          <p:spPr bwMode="auto">
            <a:xfrm>
              <a:off x="9403" y="7411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Rectangle 230"/>
            <p:cNvSpPr>
              <a:spLocks noChangeArrowheads="1"/>
            </p:cNvSpPr>
            <p:nvPr/>
          </p:nvSpPr>
          <p:spPr bwMode="auto">
            <a:xfrm>
              <a:off x="9262" y="7411"/>
              <a:ext cx="36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229"/>
            <p:cNvSpPr>
              <a:spLocks noChangeArrowheads="1"/>
            </p:cNvSpPr>
            <p:nvPr/>
          </p:nvSpPr>
          <p:spPr bwMode="auto">
            <a:xfrm>
              <a:off x="9122" y="7411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228"/>
            <p:cNvSpPr>
              <a:spLocks noChangeArrowheads="1"/>
            </p:cNvSpPr>
            <p:nvPr/>
          </p:nvSpPr>
          <p:spPr bwMode="auto">
            <a:xfrm>
              <a:off x="8981" y="7411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227"/>
            <p:cNvSpPr>
              <a:spLocks noChangeArrowheads="1"/>
            </p:cNvSpPr>
            <p:nvPr/>
          </p:nvSpPr>
          <p:spPr bwMode="auto">
            <a:xfrm>
              <a:off x="8840" y="7411"/>
              <a:ext cx="36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Rectangle 226"/>
            <p:cNvSpPr>
              <a:spLocks noChangeArrowheads="1"/>
            </p:cNvSpPr>
            <p:nvPr/>
          </p:nvSpPr>
          <p:spPr bwMode="auto">
            <a:xfrm>
              <a:off x="8700" y="7411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225"/>
            <p:cNvSpPr>
              <a:spLocks noChangeArrowheads="1"/>
            </p:cNvSpPr>
            <p:nvPr/>
          </p:nvSpPr>
          <p:spPr bwMode="auto">
            <a:xfrm>
              <a:off x="8559" y="7411"/>
              <a:ext cx="36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Rectangle 224"/>
            <p:cNvSpPr>
              <a:spLocks noChangeArrowheads="1"/>
            </p:cNvSpPr>
            <p:nvPr/>
          </p:nvSpPr>
          <p:spPr bwMode="auto">
            <a:xfrm>
              <a:off x="8419" y="7411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ectangle 223"/>
            <p:cNvSpPr>
              <a:spLocks noChangeArrowheads="1"/>
            </p:cNvSpPr>
            <p:nvPr/>
          </p:nvSpPr>
          <p:spPr bwMode="auto">
            <a:xfrm>
              <a:off x="8278" y="7411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222"/>
            <p:cNvSpPr>
              <a:spLocks noChangeArrowheads="1"/>
            </p:cNvSpPr>
            <p:nvPr/>
          </p:nvSpPr>
          <p:spPr bwMode="auto">
            <a:xfrm>
              <a:off x="8206" y="7346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221"/>
            <p:cNvSpPr>
              <a:spLocks noChangeArrowheads="1"/>
            </p:cNvSpPr>
            <p:nvPr/>
          </p:nvSpPr>
          <p:spPr bwMode="auto">
            <a:xfrm>
              <a:off x="8206" y="7213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220"/>
            <p:cNvSpPr>
              <a:spLocks noChangeArrowheads="1"/>
            </p:cNvSpPr>
            <p:nvPr/>
          </p:nvSpPr>
          <p:spPr bwMode="auto">
            <a:xfrm>
              <a:off x="8206" y="7080"/>
              <a:ext cx="35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219"/>
            <p:cNvSpPr>
              <a:spLocks noChangeArrowheads="1"/>
            </p:cNvSpPr>
            <p:nvPr/>
          </p:nvSpPr>
          <p:spPr bwMode="auto">
            <a:xfrm>
              <a:off x="8206" y="6948"/>
              <a:ext cx="35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266" name="Picture 21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4" y="5941"/>
              <a:ext cx="2177" cy="20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5" name="Rectangle 217"/>
            <p:cNvSpPr>
              <a:spLocks noChangeArrowheads="1"/>
            </p:cNvSpPr>
            <p:nvPr/>
          </p:nvSpPr>
          <p:spPr bwMode="auto">
            <a:xfrm>
              <a:off x="7032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216"/>
            <p:cNvSpPr>
              <a:spLocks noChangeArrowheads="1"/>
            </p:cNvSpPr>
            <p:nvPr/>
          </p:nvSpPr>
          <p:spPr bwMode="auto">
            <a:xfrm>
              <a:off x="6944" y="6947"/>
              <a:ext cx="36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215"/>
            <p:cNvSpPr>
              <a:spLocks noChangeArrowheads="1"/>
            </p:cNvSpPr>
            <p:nvPr/>
          </p:nvSpPr>
          <p:spPr bwMode="auto">
            <a:xfrm>
              <a:off x="6856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214"/>
            <p:cNvSpPr>
              <a:spLocks noChangeArrowheads="1"/>
            </p:cNvSpPr>
            <p:nvPr/>
          </p:nvSpPr>
          <p:spPr bwMode="auto">
            <a:xfrm>
              <a:off x="6768" y="6947"/>
              <a:ext cx="36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213"/>
            <p:cNvSpPr>
              <a:spLocks noChangeArrowheads="1"/>
            </p:cNvSpPr>
            <p:nvPr/>
          </p:nvSpPr>
          <p:spPr bwMode="auto">
            <a:xfrm>
              <a:off x="6681" y="6947"/>
              <a:ext cx="34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212"/>
            <p:cNvSpPr>
              <a:spLocks noChangeArrowheads="1"/>
            </p:cNvSpPr>
            <p:nvPr/>
          </p:nvSpPr>
          <p:spPr bwMode="auto">
            <a:xfrm>
              <a:off x="6592" y="6947"/>
              <a:ext cx="36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211"/>
            <p:cNvSpPr>
              <a:spLocks noChangeArrowheads="1"/>
            </p:cNvSpPr>
            <p:nvPr/>
          </p:nvSpPr>
          <p:spPr bwMode="auto">
            <a:xfrm>
              <a:off x="6505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210"/>
            <p:cNvSpPr>
              <a:spLocks noChangeArrowheads="1"/>
            </p:cNvSpPr>
            <p:nvPr/>
          </p:nvSpPr>
          <p:spPr bwMode="auto">
            <a:xfrm>
              <a:off x="6417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209"/>
            <p:cNvSpPr>
              <a:spLocks noChangeArrowheads="1"/>
            </p:cNvSpPr>
            <p:nvPr/>
          </p:nvSpPr>
          <p:spPr bwMode="auto">
            <a:xfrm>
              <a:off x="6329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208"/>
            <p:cNvSpPr>
              <a:spLocks noChangeArrowheads="1"/>
            </p:cNvSpPr>
            <p:nvPr/>
          </p:nvSpPr>
          <p:spPr bwMode="auto">
            <a:xfrm>
              <a:off x="6241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207"/>
            <p:cNvSpPr>
              <a:spLocks noChangeArrowheads="1"/>
            </p:cNvSpPr>
            <p:nvPr/>
          </p:nvSpPr>
          <p:spPr bwMode="auto">
            <a:xfrm>
              <a:off x="6153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206"/>
            <p:cNvSpPr>
              <a:spLocks noChangeArrowheads="1"/>
            </p:cNvSpPr>
            <p:nvPr/>
          </p:nvSpPr>
          <p:spPr bwMode="auto">
            <a:xfrm>
              <a:off x="6065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205"/>
            <p:cNvSpPr>
              <a:spLocks noChangeArrowheads="1"/>
            </p:cNvSpPr>
            <p:nvPr/>
          </p:nvSpPr>
          <p:spPr bwMode="auto">
            <a:xfrm>
              <a:off x="5977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Rectangle 204"/>
            <p:cNvSpPr>
              <a:spLocks noChangeArrowheads="1"/>
            </p:cNvSpPr>
            <p:nvPr/>
          </p:nvSpPr>
          <p:spPr bwMode="auto">
            <a:xfrm>
              <a:off x="5889" y="6947"/>
              <a:ext cx="36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203"/>
            <p:cNvSpPr>
              <a:spLocks noChangeArrowheads="1"/>
            </p:cNvSpPr>
            <p:nvPr/>
          </p:nvSpPr>
          <p:spPr bwMode="auto">
            <a:xfrm>
              <a:off x="5801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Rectangle 202"/>
            <p:cNvSpPr>
              <a:spLocks noChangeArrowheads="1"/>
            </p:cNvSpPr>
            <p:nvPr/>
          </p:nvSpPr>
          <p:spPr bwMode="auto">
            <a:xfrm>
              <a:off x="5713" y="6947"/>
              <a:ext cx="36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201"/>
            <p:cNvSpPr>
              <a:spLocks noChangeArrowheads="1"/>
            </p:cNvSpPr>
            <p:nvPr/>
          </p:nvSpPr>
          <p:spPr bwMode="auto">
            <a:xfrm>
              <a:off x="5626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Rectangle 200"/>
            <p:cNvSpPr>
              <a:spLocks noChangeArrowheads="1"/>
            </p:cNvSpPr>
            <p:nvPr/>
          </p:nvSpPr>
          <p:spPr bwMode="auto">
            <a:xfrm>
              <a:off x="5538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199"/>
            <p:cNvSpPr>
              <a:spLocks noChangeArrowheads="1"/>
            </p:cNvSpPr>
            <p:nvPr/>
          </p:nvSpPr>
          <p:spPr bwMode="auto">
            <a:xfrm>
              <a:off x="5450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198"/>
            <p:cNvSpPr>
              <a:spLocks noChangeArrowheads="1"/>
            </p:cNvSpPr>
            <p:nvPr/>
          </p:nvSpPr>
          <p:spPr bwMode="auto">
            <a:xfrm>
              <a:off x="5362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197"/>
            <p:cNvSpPr>
              <a:spLocks noChangeArrowheads="1"/>
            </p:cNvSpPr>
            <p:nvPr/>
          </p:nvSpPr>
          <p:spPr bwMode="auto">
            <a:xfrm>
              <a:off x="5274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196"/>
            <p:cNvSpPr>
              <a:spLocks noChangeArrowheads="1"/>
            </p:cNvSpPr>
            <p:nvPr/>
          </p:nvSpPr>
          <p:spPr bwMode="auto">
            <a:xfrm>
              <a:off x="5186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195"/>
            <p:cNvSpPr>
              <a:spLocks noChangeArrowheads="1"/>
            </p:cNvSpPr>
            <p:nvPr/>
          </p:nvSpPr>
          <p:spPr bwMode="auto">
            <a:xfrm>
              <a:off x="5098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194"/>
            <p:cNvSpPr>
              <a:spLocks noChangeArrowheads="1"/>
            </p:cNvSpPr>
            <p:nvPr/>
          </p:nvSpPr>
          <p:spPr bwMode="auto">
            <a:xfrm>
              <a:off x="5010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193"/>
            <p:cNvSpPr>
              <a:spLocks noChangeArrowheads="1"/>
            </p:cNvSpPr>
            <p:nvPr/>
          </p:nvSpPr>
          <p:spPr bwMode="auto">
            <a:xfrm>
              <a:off x="4922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0" name="Rectangle 192"/>
            <p:cNvSpPr>
              <a:spLocks noChangeArrowheads="1"/>
            </p:cNvSpPr>
            <p:nvPr/>
          </p:nvSpPr>
          <p:spPr bwMode="auto">
            <a:xfrm>
              <a:off x="4834" y="6947"/>
              <a:ext cx="36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1" name="Rectangle 191"/>
            <p:cNvSpPr>
              <a:spLocks noChangeArrowheads="1"/>
            </p:cNvSpPr>
            <p:nvPr/>
          </p:nvSpPr>
          <p:spPr bwMode="auto">
            <a:xfrm>
              <a:off x="4746" y="6947"/>
              <a:ext cx="36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2" name="Rectangle 190"/>
            <p:cNvSpPr>
              <a:spLocks noChangeArrowheads="1"/>
            </p:cNvSpPr>
            <p:nvPr/>
          </p:nvSpPr>
          <p:spPr bwMode="auto">
            <a:xfrm>
              <a:off x="4659" y="6947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3" name="Rectangle 189"/>
            <p:cNvSpPr>
              <a:spLocks noChangeArrowheads="1"/>
            </p:cNvSpPr>
            <p:nvPr/>
          </p:nvSpPr>
          <p:spPr bwMode="auto">
            <a:xfrm>
              <a:off x="4608" y="6965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4" name="Rectangle 188"/>
            <p:cNvSpPr>
              <a:spLocks noChangeArrowheads="1"/>
            </p:cNvSpPr>
            <p:nvPr/>
          </p:nvSpPr>
          <p:spPr bwMode="auto">
            <a:xfrm>
              <a:off x="4608" y="7048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5" name="Rectangle 187"/>
            <p:cNvSpPr>
              <a:spLocks noChangeArrowheads="1"/>
            </p:cNvSpPr>
            <p:nvPr/>
          </p:nvSpPr>
          <p:spPr bwMode="auto">
            <a:xfrm>
              <a:off x="4608" y="7131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6" name="Rectangle 186"/>
            <p:cNvSpPr>
              <a:spLocks noChangeArrowheads="1"/>
            </p:cNvSpPr>
            <p:nvPr/>
          </p:nvSpPr>
          <p:spPr bwMode="auto">
            <a:xfrm>
              <a:off x="4608" y="7214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7" name="Rectangle 185"/>
            <p:cNvSpPr>
              <a:spLocks noChangeArrowheads="1"/>
            </p:cNvSpPr>
            <p:nvPr/>
          </p:nvSpPr>
          <p:spPr bwMode="auto">
            <a:xfrm>
              <a:off x="4564" y="7272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8" name="Rectangle 184"/>
            <p:cNvSpPr>
              <a:spLocks noChangeArrowheads="1"/>
            </p:cNvSpPr>
            <p:nvPr/>
          </p:nvSpPr>
          <p:spPr bwMode="auto">
            <a:xfrm>
              <a:off x="4476" y="7272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9" name="Rectangle 183"/>
            <p:cNvSpPr>
              <a:spLocks noChangeArrowheads="1"/>
            </p:cNvSpPr>
            <p:nvPr/>
          </p:nvSpPr>
          <p:spPr bwMode="auto">
            <a:xfrm>
              <a:off x="4410" y="7272"/>
              <a:ext cx="14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0" name="Rectangle 182"/>
            <p:cNvSpPr>
              <a:spLocks noChangeArrowheads="1"/>
            </p:cNvSpPr>
            <p:nvPr/>
          </p:nvSpPr>
          <p:spPr bwMode="auto">
            <a:xfrm>
              <a:off x="8491" y="4692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1" name="Rectangle 181"/>
            <p:cNvSpPr>
              <a:spLocks noChangeArrowheads="1"/>
            </p:cNvSpPr>
            <p:nvPr/>
          </p:nvSpPr>
          <p:spPr bwMode="auto">
            <a:xfrm>
              <a:off x="8491" y="4774"/>
              <a:ext cx="17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" name="Rectangle 180"/>
            <p:cNvSpPr>
              <a:spLocks noChangeArrowheads="1"/>
            </p:cNvSpPr>
            <p:nvPr/>
          </p:nvSpPr>
          <p:spPr bwMode="auto">
            <a:xfrm>
              <a:off x="8491" y="4857"/>
              <a:ext cx="17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" name="Rectangle 179"/>
            <p:cNvSpPr>
              <a:spLocks noChangeArrowheads="1"/>
            </p:cNvSpPr>
            <p:nvPr/>
          </p:nvSpPr>
          <p:spPr bwMode="auto">
            <a:xfrm>
              <a:off x="8491" y="4940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" name="Rectangle 178"/>
            <p:cNvSpPr>
              <a:spLocks noChangeArrowheads="1"/>
            </p:cNvSpPr>
            <p:nvPr/>
          </p:nvSpPr>
          <p:spPr bwMode="auto">
            <a:xfrm>
              <a:off x="8491" y="5023"/>
              <a:ext cx="17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" name="Rectangle 177"/>
            <p:cNvSpPr>
              <a:spLocks noChangeArrowheads="1"/>
            </p:cNvSpPr>
            <p:nvPr/>
          </p:nvSpPr>
          <p:spPr bwMode="auto">
            <a:xfrm>
              <a:off x="8491" y="5106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" name="Rectangle 176"/>
            <p:cNvSpPr>
              <a:spLocks noChangeArrowheads="1"/>
            </p:cNvSpPr>
            <p:nvPr/>
          </p:nvSpPr>
          <p:spPr bwMode="auto">
            <a:xfrm>
              <a:off x="8491" y="5189"/>
              <a:ext cx="17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" name="Rectangle 175"/>
            <p:cNvSpPr>
              <a:spLocks noChangeArrowheads="1"/>
            </p:cNvSpPr>
            <p:nvPr/>
          </p:nvSpPr>
          <p:spPr bwMode="auto">
            <a:xfrm>
              <a:off x="8491" y="5272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" name="Rectangle 174"/>
            <p:cNvSpPr>
              <a:spLocks noChangeArrowheads="1"/>
            </p:cNvSpPr>
            <p:nvPr/>
          </p:nvSpPr>
          <p:spPr bwMode="auto">
            <a:xfrm>
              <a:off x="8491" y="5355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" name="Rectangle 173"/>
            <p:cNvSpPr>
              <a:spLocks noChangeArrowheads="1"/>
            </p:cNvSpPr>
            <p:nvPr/>
          </p:nvSpPr>
          <p:spPr bwMode="auto">
            <a:xfrm>
              <a:off x="8491" y="5438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" name="Rectangle 172"/>
            <p:cNvSpPr>
              <a:spLocks noChangeArrowheads="1"/>
            </p:cNvSpPr>
            <p:nvPr/>
          </p:nvSpPr>
          <p:spPr bwMode="auto">
            <a:xfrm>
              <a:off x="8491" y="5521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" name="Rectangle 171"/>
            <p:cNvSpPr>
              <a:spLocks noChangeArrowheads="1"/>
            </p:cNvSpPr>
            <p:nvPr/>
          </p:nvSpPr>
          <p:spPr bwMode="auto">
            <a:xfrm>
              <a:off x="8491" y="5604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" name="Rectangle 170"/>
            <p:cNvSpPr>
              <a:spLocks noChangeArrowheads="1"/>
            </p:cNvSpPr>
            <p:nvPr/>
          </p:nvSpPr>
          <p:spPr bwMode="auto">
            <a:xfrm>
              <a:off x="8462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" name="Rectangle 169"/>
            <p:cNvSpPr>
              <a:spLocks noChangeArrowheads="1"/>
            </p:cNvSpPr>
            <p:nvPr/>
          </p:nvSpPr>
          <p:spPr bwMode="auto">
            <a:xfrm>
              <a:off x="8374" y="5676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" name="Rectangle 168"/>
            <p:cNvSpPr>
              <a:spLocks noChangeArrowheads="1"/>
            </p:cNvSpPr>
            <p:nvPr/>
          </p:nvSpPr>
          <p:spPr bwMode="auto">
            <a:xfrm>
              <a:off x="8287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" name="Rectangle 167"/>
            <p:cNvSpPr>
              <a:spLocks noChangeArrowheads="1"/>
            </p:cNvSpPr>
            <p:nvPr/>
          </p:nvSpPr>
          <p:spPr bwMode="auto">
            <a:xfrm>
              <a:off x="8198" y="5676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" name="Rectangle 166"/>
            <p:cNvSpPr>
              <a:spLocks noChangeArrowheads="1"/>
            </p:cNvSpPr>
            <p:nvPr/>
          </p:nvSpPr>
          <p:spPr bwMode="auto">
            <a:xfrm>
              <a:off x="8111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8" name="Rectangle 165"/>
            <p:cNvSpPr>
              <a:spLocks noChangeArrowheads="1"/>
            </p:cNvSpPr>
            <p:nvPr/>
          </p:nvSpPr>
          <p:spPr bwMode="auto">
            <a:xfrm>
              <a:off x="8023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9" name="Rectangle 164"/>
            <p:cNvSpPr>
              <a:spLocks noChangeArrowheads="1"/>
            </p:cNvSpPr>
            <p:nvPr/>
          </p:nvSpPr>
          <p:spPr bwMode="auto">
            <a:xfrm>
              <a:off x="7935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0" name="Rectangle 163"/>
            <p:cNvSpPr>
              <a:spLocks noChangeArrowheads="1"/>
            </p:cNvSpPr>
            <p:nvPr/>
          </p:nvSpPr>
          <p:spPr bwMode="auto">
            <a:xfrm>
              <a:off x="7847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1" name="Rectangle 162"/>
            <p:cNvSpPr>
              <a:spLocks noChangeArrowheads="1"/>
            </p:cNvSpPr>
            <p:nvPr/>
          </p:nvSpPr>
          <p:spPr bwMode="auto">
            <a:xfrm>
              <a:off x="7759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2" name="Rectangle 161"/>
            <p:cNvSpPr>
              <a:spLocks noChangeArrowheads="1"/>
            </p:cNvSpPr>
            <p:nvPr/>
          </p:nvSpPr>
          <p:spPr bwMode="auto">
            <a:xfrm>
              <a:off x="7671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3" name="Rectangle 160"/>
            <p:cNvSpPr>
              <a:spLocks noChangeArrowheads="1"/>
            </p:cNvSpPr>
            <p:nvPr/>
          </p:nvSpPr>
          <p:spPr bwMode="auto">
            <a:xfrm>
              <a:off x="7583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4" name="Rectangle 159"/>
            <p:cNvSpPr>
              <a:spLocks noChangeArrowheads="1"/>
            </p:cNvSpPr>
            <p:nvPr/>
          </p:nvSpPr>
          <p:spPr bwMode="auto">
            <a:xfrm>
              <a:off x="7495" y="5676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5" name="Rectangle 158"/>
            <p:cNvSpPr>
              <a:spLocks noChangeArrowheads="1"/>
            </p:cNvSpPr>
            <p:nvPr/>
          </p:nvSpPr>
          <p:spPr bwMode="auto">
            <a:xfrm>
              <a:off x="7408" y="5676"/>
              <a:ext cx="34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6" name="Rectangle 157"/>
            <p:cNvSpPr>
              <a:spLocks noChangeArrowheads="1"/>
            </p:cNvSpPr>
            <p:nvPr/>
          </p:nvSpPr>
          <p:spPr bwMode="auto">
            <a:xfrm>
              <a:off x="7319" y="5676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7" name="Rectangle 156"/>
            <p:cNvSpPr>
              <a:spLocks noChangeArrowheads="1"/>
            </p:cNvSpPr>
            <p:nvPr/>
          </p:nvSpPr>
          <p:spPr bwMode="auto">
            <a:xfrm>
              <a:off x="7232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8" name="Rectangle 155"/>
            <p:cNvSpPr>
              <a:spLocks noChangeArrowheads="1"/>
            </p:cNvSpPr>
            <p:nvPr/>
          </p:nvSpPr>
          <p:spPr bwMode="auto">
            <a:xfrm>
              <a:off x="7143" y="5676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9" name="Rectangle 154"/>
            <p:cNvSpPr>
              <a:spLocks noChangeArrowheads="1"/>
            </p:cNvSpPr>
            <p:nvPr/>
          </p:nvSpPr>
          <p:spPr bwMode="auto">
            <a:xfrm>
              <a:off x="7056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0" name="Rectangle 153"/>
            <p:cNvSpPr>
              <a:spLocks noChangeArrowheads="1"/>
            </p:cNvSpPr>
            <p:nvPr/>
          </p:nvSpPr>
          <p:spPr bwMode="auto">
            <a:xfrm>
              <a:off x="6968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1" name="Rectangle 152"/>
            <p:cNvSpPr>
              <a:spLocks noChangeArrowheads="1"/>
            </p:cNvSpPr>
            <p:nvPr/>
          </p:nvSpPr>
          <p:spPr bwMode="auto">
            <a:xfrm>
              <a:off x="6880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2" name="Rectangle 151"/>
            <p:cNvSpPr>
              <a:spLocks noChangeArrowheads="1"/>
            </p:cNvSpPr>
            <p:nvPr/>
          </p:nvSpPr>
          <p:spPr bwMode="auto">
            <a:xfrm>
              <a:off x="6792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" name="Rectangle 150"/>
            <p:cNvSpPr>
              <a:spLocks noChangeArrowheads="1"/>
            </p:cNvSpPr>
            <p:nvPr/>
          </p:nvSpPr>
          <p:spPr bwMode="auto">
            <a:xfrm>
              <a:off x="6704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" name="Rectangle 149"/>
            <p:cNvSpPr>
              <a:spLocks noChangeArrowheads="1"/>
            </p:cNvSpPr>
            <p:nvPr/>
          </p:nvSpPr>
          <p:spPr bwMode="auto">
            <a:xfrm>
              <a:off x="6616" y="5676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" name="Rectangle 148"/>
            <p:cNvSpPr>
              <a:spLocks noChangeArrowheads="1"/>
            </p:cNvSpPr>
            <p:nvPr/>
          </p:nvSpPr>
          <p:spPr bwMode="auto">
            <a:xfrm>
              <a:off x="6529" y="5676"/>
              <a:ext cx="34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" name="Rectangle 147"/>
            <p:cNvSpPr>
              <a:spLocks noChangeArrowheads="1"/>
            </p:cNvSpPr>
            <p:nvPr/>
          </p:nvSpPr>
          <p:spPr bwMode="auto">
            <a:xfrm>
              <a:off x="6440" y="5676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" name="Rectangle 146"/>
            <p:cNvSpPr>
              <a:spLocks noChangeArrowheads="1"/>
            </p:cNvSpPr>
            <p:nvPr/>
          </p:nvSpPr>
          <p:spPr bwMode="auto">
            <a:xfrm>
              <a:off x="6353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" name="Rectangle 145"/>
            <p:cNvSpPr>
              <a:spLocks noChangeArrowheads="1"/>
            </p:cNvSpPr>
            <p:nvPr/>
          </p:nvSpPr>
          <p:spPr bwMode="auto">
            <a:xfrm>
              <a:off x="6264" y="5676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" name="Rectangle 144"/>
            <p:cNvSpPr>
              <a:spLocks noChangeArrowheads="1"/>
            </p:cNvSpPr>
            <p:nvPr/>
          </p:nvSpPr>
          <p:spPr bwMode="auto">
            <a:xfrm>
              <a:off x="6177" y="5676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" name="Freeform 143"/>
            <p:cNvSpPr>
              <a:spLocks/>
            </p:cNvSpPr>
            <p:nvPr/>
          </p:nvSpPr>
          <p:spPr bwMode="auto">
            <a:xfrm>
              <a:off x="6092" y="5676"/>
              <a:ext cx="32" cy="17"/>
            </a:xfrm>
            <a:custGeom>
              <a:avLst/>
              <a:gdLst>
                <a:gd name="T0" fmla="*/ 0 w 32"/>
                <a:gd name="T1" fmla="*/ 9 h 17"/>
                <a:gd name="T2" fmla="*/ 9 w 32"/>
                <a:gd name="T3" fmla="*/ 17 h 17"/>
                <a:gd name="T4" fmla="*/ 32 w 32"/>
                <a:gd name="T5" fmla="*/ 17 h 17"/>
                <a:gd name="T6" fmla="*/ 32 w 32"/>
                <a:gd name="T7" fmla="*/ 0 h 17"/>
                <a:gd name="T8" fmla="*/ 9 w 32"/>
                <a:gd name="T9" fmla="*/ 0 h 17"/>
                <a:gd name="T10" fmla="*/ 0 w 32"/>
                <a:gd name="T1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0" y="9"/>
                  </a:moveTo>
                  <a:lnTo>
                    <a:pt x="9" y="17"/>
                  </a:lnTo>
                  <a:lnTo>
                    <a:pt x="32" y="17"/>
                  </a:lnTo>
                  <a:lnTo>
                    <a:pt x="32" y="0"/>
                  </a:lnTo>
                  <a:lnTo>
                    <a:pt x="9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1" name="Freeform 142"/>
            <p:cNvSpPr>
              <a:spLocks/>
            </p:cNvSpPr>
            <p:nvPr/>
          </p:nvSpPr>
          <p:spPr bwMode="auto">
            <a:xfrm>
              <a:off x="6092" y="5676"/>
              <a:ext cx="9" cy="9"/>
            </a:xfrm>
            <a:custGeom>
              <a:avLst/>
              <a:gdLst>
                <a:gd name="T0" fmla="*/ 0 w 9"/>
                <a:gd name="T1" fmla="*/ 9 h 9"/>
                <a:gd name="T2" fmla="*/ 0 w 9"/>
                <a:gd name="T3" fmla="*/ 0 h 9"/>
                <a:gd name="T4" fmla="*/ 9 w 9"/>
                <a:gd name="T5" fmla="*/ 0 h 9"/>
                <a:gd name="T6" fmla="*/ 0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2" name="Rectangle 141"/>
            <p:cNvSpPr>
              <a:spLocks noChangeArrowheads="1"/>
            </p:cNvSpPr>
            <p:nvPr/>
          </p:nvSpPr>
          <p:spPr bwMode="auto">
            <a:xfrm>
              <a:off x="6092" y="5685"/>
              <a:ext cx="17" cy="11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3" name="Rectangle 140"/>
            <p:cNvSpPr>
              <a:spLocks noChangeArrowheads="1"/>
            </p:cNvSpPr>
            <p:nvPr/>
          </p:nvSpPr>
          <p:spPr bwMode="auto">
            <a:xfrm>
              <a:off x="6092" y="5746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4" name="Rectangle 139"/>
            <p:cNvSpPr>
              <a:spLocks noChangeArrowheads="1"/>
            </p:cNvSpPr>
            <p:nvPr/>
          </p:nvSpPr>
          <p:spPr bwMode="auto">
            <a:xfrm>
              <a:off x="6092" y="5829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5" name="Rectangle 138"/>
            <p:cNvSpPr>
              <a:spLocks noChangeArrowheads="1"/>
            </p:cNvSpPr>
            <p:nvPr/>
          </p:nvSpPr>
          <p:spPr bwMode="auto">
            <a:xfrm>
              <a:off x="6092" y="5912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6" name="Rectangle 137"/>
            <p:cNvSpPr>
              <a:spLocks noChangeArrowheads="1"/>
            </p:cNvSpPr>
            <p:nvPr/>
          </p:nvSpPr>
          <p:spPr bwMode="auto">
            <a:xfrm>
              <a:off x="6092" y="5995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7" name="Rectangle 136"/>
            <p:cNvSpPr>
              <a:spLocks noChangeArrowheads="1"/>
            </p:cNvSpPr>
            <p:nvPr/>
          </p:nvSpPr>
          <p:spPr bwMode="auto">
            <a:xfrm>
              <a:off x="6092" y="6078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8" name="Rectangle 135"/>
            <p:cNvSpPr>
              <a:spLocks noChangeArrowheads="1"/>
            </p:cNvSpPr>
            <p:nvPr/>
          </p:nvSpPr>
          <p:spPr bwMode="auto">
            <a:xfrm>
              <a:off x="6092" y="6161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9" name="Rectangle 134"/>
            <p:cNvSpPr>
              <a:spLocks noChangeArrowheads="1"/>
            </p:cNvSpPr>
            <p:nvPr/>
          </p:nvSpPr>
          <p:spPr bwMode="auto">
            <a:xfrm>
              <a:off x="6092" y="6243"/>
              <a:ext cx="17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0" name="Rectangle 133"/>
            <p:cNvSpPr>
              <a:spLocks noChangeArrowheads="1"/>
            </p:cNvSpPr>
            <p:nvPr/>
          </p:nvSpPr>
          <p:spPr bwMode="auto">
            <a:xfrm>
              <a:off x="6092" y="6327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1" name="Rectangle 132"/>
            <p:cNvSpPr>
              <a:spLocks noChangeArrowheads="1"/>
            </p:cNvSpPr>
            <p:nvPr/>
          </p:nvSpPr>
          <p:spPr bwMode="auto">
            <a:xfrm>
              <a:off x="6092" y="6409"/>
              <a:ext cx="17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2" name="Rectangle 131"/>
            <p:cNvSpPr>
              <a:spLocks noChangeArrowheads="1"/>
            </p:cNvSpPr>
            <p:nvPr/>
          </p:nvSpPr>
          <p:spPr bwMode="auto">
            <a:xfrm>
              <a:off x="6092" y="6493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3" name="Rectangle 130"/>
            <p:cNvSpPr>
              <a:spLocks noChangeArrowheads="1"/>
            </p:cNvSpPr>
            <p:nvPr/>
          </p:nvSpPr>
          <p:spPr bwMode="auto">
            <a:xfrm>
              <a:off x="6092" y="6575"/>
              <a:ext cx="17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4" name="Rectangle 129"/>
            <p:cNvSpPr>
              <a:spLocks noChangeArrowheads="1"/>
            </p:cNvSpPr>
            <p:nvPr/>
          </p:nvSpPr>
          <p:spPr bwMode="auto">
            <a:xfrm>
              <a:off x="6092" y="6658"/>
              <a:ext cx="17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5" name="Rectangle 128"/>
            <p:cNvSpPr>
              <a:spLocks noChangeArrowheads="1"/>
            </p:cNvSpPr>
            <p:nvPr/>
          </p:nvSpPr>
          <p:spPr bwMode="auto">
            <a:xfrm>
              <a:off x="6092" y="6741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6" name="Rectangle 127"/>
            <p:cNvSpPr>
              <a:spLocks noChangeArrowheads="1"/>
            </p:cNvSpPr>
            <p:nvPr/>
          </p:nvSpPr>
          <p:spPr bwMode="auto">
            <a:xfrm>
              <a:off x="6049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7" name="Rectangle 126"/>
            <p:cNvSpPr>
              <a:spLocks noChangeArrowheads="1"/>
            </p:cNvSpPr>
            <p:nvPr/>
          </p:nvSpPr>
          <p:spPr bwMode="auto">
            <a:xfrm>
              <a:off x="5961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8" name="Rectangle 125"/>
            <p:cNvSpPr>
              <a:spLocks noChangeArrowheads="1"/>
            </p:cNvSpPr>
            <p:nvPr/>
          </p:nvSpPr>
          <p:spPr bwMode="auto">
            <a:xfrm>
              <a:off x="5873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9" name="Rectangle 124"/>
            <p:cNvSpPr>
              <a:spLocks noChangeArrowheads="1"/>
            </p:cNvSpPr>
            <p:nvPr/>
          </p:nvSpPr>
          <p:spPr bwMode="auto">
            <a:xfrm>
              <a:off x="5785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0" name="Rectangle 123"/>
            <p:cNvSpPr>
              <a:spLocks noChangeArrowheads="1"/>
            </p:cNvSpPr>
            <p:nvPr/>
          </p:nvSpPr>
          <p:spPr bwMode="auto">
            <a:xfrm>
              <a:off x="5697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1" name="Rectangle 122"/>
            <p:cNvSpPr>
              <a:spLocks noChangeArrowheads="1"/>
            </p:cNvSpPr>
            <p:nvPr/>
          </p:nvSpPr>
          <p:spPr bwMode="auto">
            <a:xfrm>
              <a:off x="5609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2" name="Rectangle 121"/>
            <p:cNvSpPr>
              <a:spLocks noChangeArrowheads="1"/>
            </p:cNvSpPr>
            <p:nvPr/>
          </p:nvSpPr>
          <p:spPr bwMode="auto">
            <a:xfrm>
              <a:off x="5521" y="6800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3" name="Rectangle 120"/>
            <p:cNvSpPr>
              <a:spLocks noChangeArrowheads="1"/>
            </p:cNvSpPr>
            <p:nvPr/>
          </p:nvSpPr>
          <p:spPr bwMode="auto">
            <a:xfrm>
              <a:off x="5434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4" name="Rectangle 119"/>
            <p:cNvSpPr>
              <a:spLocks noChangeArrowheads="1"/>
            </p:cNvSpPr>
            <p:nvPr/>
          </p:nvSpPr>
          <p:spPr bwMode="auto">
            <a:xfrm>
              <a:off x="5345" y="6800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5" name="Rectangle 118"/>
            <p:cNvSpPr>
              <a:spLocks noChangeArrowheads="1"/>
            </p:cNvSpPr>
            <p:nvPr/>
          </p:nvSpPr>
          <p:spPr bwMode="auto">
            <a:xfrm>
              <a:off x="5258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6" name="Rectangle 117"/>
            <p:cNvSpPr>
              <a:spLocks noChangeArrowheads="1"/>
            </p:cNvSpPr>
            <p:nvPr/>
          </p:nvSpPr>
          <p:spPr bwMode="auto">
            <a:xfrm>
              <a:off x="5170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7" name="Rectangle 116"/>
            <p:cNvSpPr>
              <a:spLocks noChangeArrowheads="1"/>
            </p:cNvSpPr>
            <p:nvPr/>
          </p:nvSpPr>
          <p:spPr bwMode="auto">
            <a:xfrm>
              <a:off x="5082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8" name="Rectangle 115"/>
            <p:cNvSpPr>
              <a:spLocks noChangeArrowheads="1"/>
            </p:cNvSpPr>
            <p:nvPr/>
          </p:nvSpPr>
          <p:spPr bwMode="auto">
            <a:xfrm>
              <a:off x="4994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9" name="Rectangle 114"/>
            <p:cNvSpPr>
              <a:spLocks noChangeArrowheads="1"/>
            </p:cNvSpPr>
            <p:nvPr/>
          </p:nvSpPr>
          <p:spPr bwMode="auto">
            <a:xfrm>
              <a:off x="4906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0" name="Rectangle 113"/>
            <p:cNvSpPr>
              <a:spLocks noChangeArrowheads="1"/>
            </p:cNvSpPr>
            <p:nvPr/>
          </p:nvSpPr>
          <p:spPr bwMode="auto">
            <a:xfrm>
              <a:off x="4818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1" name="Rectangle 112"/>
            <p:cNvSpPr>
              <a:spLocks noChangeArrowheads="1"/>
            </p:cNvSpPr>
            <p:nvPr/>
          </p:nvSpPr>
          <p:spPr bwMode="auto">
            <a:xfrm>
              <a:off x="4730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2" name="Rectangle 111"/>
            <p:cNvSpPr>
              <a:spLocks noChangeArrowheads="1"/>
            </p:cNvSpPr>
            <p:nvPr/>
          </p:nvSpPr>
          <p:spPr bwMode="auto">
            <a:xfrm>
              <a:off x="4642" y="6800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3" name="Rectangle 110"/>
            <p:cNvSpPr>
              <a:spLocks noChangeArrowheads="1"/>
            </p:cNvSpPr>
            <p:nvPr/>
          </p:nvSpPr>
          <p:spPr bwMode="auto">
            <a:xfrm>
              <a:off x="4555" y="6800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4" name="Freeform 109"/>
            <p:cNvSpPr>
              <a:spLocks/>
            </p:cNvSpPr>
            <p:nvPr/>
          </p:nvSpPr>
          <p:spPr bwMode="auto">
            <a:xfrm>
              <a:off x="4470" y="6800"/>
              <a:ext cx="32" cy="17"/>
            </a:xfrm>
            <a:custGeom>
              <a:avLst/>
              <a:gdLst>
                <a:gd name="T0" fmla="*/ 0 w 32"/>
                <a:gd name="T1" fmla="*/ 8 h 17"/>
                <a:gd name="T2" fmla="*/ 8 w 32"/>
                <a:gd name="T3" fmla="*/ 17 h 17"/>
                <a:gd name="T4" fmla="*/ 32 w 32"/>
                <a:gd name="T5" fmla="*/ 17 h 17"/>
                <a:gd name="T6" fmla="*/ 32 w 32"/>
                <a:gd name="T7" fmla="*/ 0 h 17"/>
                <a:gd name="T8" fmla="*/ 8 w 32"/>
                <a:gd name="T9" fmla="*/ 0 h 17"/>
                <a:gd name="T10" fmla="*/ 0 w 32"/>
                <a:gd name="T1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0" y="8"/>
                  </a:moveTo>
                  <a:lnTo>
                    <a:pt x="8" y="17"/>
                  </a:lnTo>
                  <a:lnTo>
                    <a:pt x="32" y="17"/>
                  </a:lnTo>
                  <a:lnTo>
                    <a:pt x="32" y="0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5" name="Freeform 108"/>
            <p:cNvSpPr>
              <a:spLocks/>
            </p:cNvSpPr>
            <p:nvPr/>
          </p:nvSpPr>
          <p:spPr bwMode="auto">
            <a:xfrm>
              <a:off x="4470" y="6800"/>
              <a:ext cx="8" cy="8"/>
            </a:xfrm>
            <a:custGeom>
              <a:avLst/>
              <a:gdLst>
                <a:gd name="T0" fmla="*/ 0 w 8"/>
                <a:gd name="T1" fmla="*/ 8 h 8"/>
                <a:gd name="T2" fmla="*/ 0 w 8"/>
                <a:gd name="T3" fmla="*/ 0 h 8"/>
                <a:gd name="T4" fmla="*/ 8 w 8"/>
                <a:gd name="T5" fmla="*/ 0 h 8"/>
                <a:gd name="T6" fmla="*/ 0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8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6" name="Rectangle 107"/>
            <p:cNvSpPr>
              <a:spLocks noChangeArrowheads="1"/>
            </p:cNvSpPr>
            <p:nvPr/>
          </p:nvSpPr>
          <p:spPr bwMode="auto">
            <a:xfrm>
              <a:off x="4470" y="6808"/>
              <a:ext cx="17" cy="12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7" name="Rectangle 106"/>
            <p:cNvSpPr>
              <a:spLocks noChangeArrowheads="1"/>
            </p:cNvSpPr>
            <p:nvPr/>
          </p:nvSpPr>
          <p:spPr bwMode="auto">
            <a:xfrm>
              <a:off x="4470" y="6870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8" name="Rectangle 105"/>
            <p:cNvSpPr>
              <a:spLocks noChangeArrowheads="1"/>
            </p:cNvSpPr>
            <p:nvPr/>
          </p:nvSpPr>
          <p:spPr bwMode="auto">
            <a:xfrm>
              <a:off x="4470" y="6953"/>
              <a:ext cx="17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9" name="Rectangle 104"/>
            <p:cNvSpPr>
              <a:spLocks noChangeArrowheads="1"/>
            </p:cNvSpPr>
            <p:nvPr/>
          </p:nvSpPr>
          <p:spPr bwMode="auto">
            <a:xfrm>
              <a:off x="4470" y="7035"/>
              <a:ext cx="17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0" name="Rectangle 103"/>
            <p:cNvSpPr>
              <a:spLocks noChangeArrowheads="1"/>
            </p:cNvSpPr>
            <p:nvPr/>
          </p:nvSpPr>
          <p:spPr bwMode="auto">
            <a:xfrm>
              <a:off x="4470" y="7119"/>
              <a:ext cx="17" cy="32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1" name="Rectangle 102"/>
            <p:cNvSpPr>
              <a:spLocks noChangeArrowheads="1"/>
            </p:cNvSpPr>
            <p:nvPr/>
          </p:nvSpPr>
          <p:spPr bwMode="auto">
            <a:xfrm>
              <a:off x="4407" y="7158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2" name="Rectangle 101"/>
            <p:cNvSpPr>
              <a:spLocks noChangeArrowheads="1"/>
            </p:cNvSpPr>
            <p:nvPr/>
          </p:nvSpPr>
          <p:spPr bwMode="auto">
            <a:xfrm>
              <a:off x="4319" y="7158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3" name="Rectangle 100"/>
            <p:cNvSpPr>
              <a:spLocks noChangeArrowheads="1"/>
            </p:cNvSpPr>
            <p:nvPr/>
          </p:nvSpPr>
          <p:spPr bwMode="auto">
            <a:xfrm>
              <a:off x="4254" y="7158"/>
              <a:ext cx="12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4" name="Rectangle 99"/>
            <p:cNvSpPr>
              <a:spLocks noChangeArrowheads="1"/>
            </p:cNvSpPr>
            <p:nvPr/>
          </p:nvSpPr>
          <p:spPr bwMode="auto">
            <a:xfrm>
              <a:off x="9931" y="5400"/>
              <a:ext cx="36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5" name="Rectangle 98"/>
            <p:cNvSpPr>
              <a:spLocks noChangeArrowheads="1"/>
            </p:cNvSpPr>
            <p:nvPr/>
          </p:nvSpPr>
          <p:spPr bwMode="auto">
            <a:xfrm>
              <a:off x="9843" y="5400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6" name="Rectangle 97"/>
            <p:cNvSpPr>
              <a:spLocks noChangeArrowheads="1"/>
            </p:cNvSpPr>
            <p:nvPr/>
          </p:nvSpPr>
          <p:spPr bwMode="auto">
            <a:xfrm>
              <a:off x="9755" y="5400"/>
              <a:ext cx="36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7" name="Rectangle 96"/>
            <p:cNvSpPr>
              <a:spLocks noChangeArrowheads="1"/>
            </p:cNvSpPr>
            <p:nvPr/>
          </p:nvSpPr>
          <p:spPr bwMode="auto">
            <a:xfrm>
              <a:off x="9716" y="5429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8" name="Rectangle 95"/>
            <p:cNvSpPr>
              <a:spLocks noChangeArrowheads="1"/>
            </p:cNvSpPr>
            <p:nvPr/>
          </p:nvSpPr>
          <p:spPr bwMode="auto">
            <a:xfrm>
              <a:off x="9716" y="5512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9" name="Rectangle 94"/>
            <p:cNvSpPr>
              <a:spLocks noChangeArrowheads="1"/>
            </p:cNvSpPr>
            <p:nvPr/>
          </p:nvSpPr>
          <p:spPr bwMode="auto">
            <a:xfrm>
              <a:off x="9716" y="5595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0" name="Rectangle 93"/>
            <p:cNvSpPr>
              <a:spLocks noChangeArrowheads="1"/>
            </p:cNvSpPr>
            <p:nvPr/>
          </p:nvSpPr>
          <p:spPr bwMode="auto">
            <a:xfrm>
              <a:off x="9716" y="5678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1" name="Rectangle 92"/>
            <p:cNvSpPr>
              <a:spLocks noChangeArrowheads="1"/>
            </p:cNvSpPr>
            <p:nvPr/>
          </p:nvSpPr>
          <p:spPr bwMode="auto">
            <a:xfrm>
              <a:off x="9716" y="5760"/>
              <a:ext cx="18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2" name="Rectangle 91"/>
            <p:cNvSpPr>
              <a:spLocks noChangeArrowheads="1"/>
            </p:cNvSpPr>
            <p:nvPr/>
          </p:nvSpPr>
          <p:spPr bwMode="auto">
            <a:xfrm>
              <a:off x="9716" y="5844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3" name="Rectangle 90"/>
            <p:cNvSpPr>
              <a:spLocks noChangeArrowheads="1"/>
            </p:cNvSpPr>
            <p:nvPr/>
          </p:nvSpPr>
          <p:spPr bwMode="auto">
            <a:xfrm>
              <a:off x="9716" y="5926"/>
              <a:ext cx="18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4" name="Rectangle 89"/>
            <p:cNvSpPr>
              <a:spLocks noChangeArrowheads="1"/>
            </p:cNvSpPr>
            <p:nvPr/>
          </p:nvSpPr>
          <p:spPr bwMode="auto">
            <a:xfrm>
              <a:off x="9716" y="6009"/>
              <a:ext cx="18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5" name="Rectangle 88"/>
            <p:cNvSpPr>
              <a:spLocks noChangeArrowheads="1"/>
            </p:cNvSpPr>
            <p:nvPr/>
          </p:nvSpPr>
          <p:spPr bwMode="auto">
            <a:xfrm>
              <a:off x="9716" y="6092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6" name="Rectangle 87"/>
            <p:cNvSpPr>
              <a:spLocks noChangeArrowheads="1"/>
            </p:cNvSpPr>
            <p:nvPr/>
          </p:nvSpPr>
          <p:spPr bwMode="auto">
            <a:xfrm>
              <a:off x="9716" y="6175"/>
              <a:ext cx="18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7" name="Rectangle 86"/>
            <p:cNvSpPr>
              <a:spLocks noChangeArrowheads="1"/>
            </p:cNvSpPr>
            <p:nvPr/>
          </p:nvSpPr>
          <p:spPr bwMode="auto">
            <a:xfrm>
              <a:off x="9716" y="6258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8" name="Rectangle 85"/>
            <p:cNvSpPr>
              <a:spLocks noChangeArrowheads="1"/>
            </p:cNvSpPr>
            <p:nvPr/>
          </p:nvSpPr>
          <p:spPr bwMode="auto">
            <a:xfrm>
              <a:off x="9716" y="6341"/>
              <a:ext cx="18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9" name="Rectangle 84"/>
            <p:cNvSpPr>
              <a:spLocks noChangeArrowheads="1"/>
            </p:cNvSpPr>
            <p:nvPr/>
          </p:nvSpPr>
          <p:spPr bwMode="auto">
            <a:xfrm>
              <a:off x="9716" y="6424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0" name="Rectangle 83"/>
            <p:cNvSpPr>
              <a:spLocks noChangeArrowheads="1"/>
            </p:cNvSpPr>
            <p:nvPr/>
          </p:nvSpPr>
          <p:spPr bwMode="auto">
            <a:xfrm>
              <a:off x="9716" y="6507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1" name="Rectangle 82"/>
            <p:cNvSpPr>
              <a:spLocks noChangeArrowheads="1"/>
            </p:cNvSpPr>
            <p:nvPr/>
          </p:nvSpPr>
          <p:spPr bwMode="auto">
            <a:xfrm>
              <a:off x="9716" y="6590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2" name="Rectangle 81"/>
            <p:cNvSpPr>
              <a:spLocks noChangeArrowheads="1"/>
            </p:cNvSpPr>
            <p:nvPr/>
          </p:nvSpPr>
          <p:spPr bwMode="auto">
            <a:xfrm>
              <a:off x="9716" y="6673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3" name="Rectangle 80"/>
            <p:cNvSpPr>
              <a:spLocks noChangeArrowheads="1"/>
            </p:cNvSpPr>
            <p:nvPr/>
          </p:nvSpPr>
          <p:spPr bwMode="auto">
            <a:xfrm>
              <a:off x="9716" y="6756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4" name="Rectangle 79"/>
            <p:cNvSpPr>
              <a:spLocks noChangeArrowheads="1"/>
            </p:cNvSpPr>
            <p:nvPr/>
          </p:nvSpPr>
          <p:spPr bwMode="auto">
            <a:xfrm>
              <a:off x="9716" y="6839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5" name="Rectangle 78"/>
            <p:cNvSpPr>
              <a:spLocks noChangeArrowheads="1"/>
            </p:cNvSpPr>
            <p:nvPr/>
          </p:nvSpPr>
          <p:spPr bwMode="auto">
            <a:xfrm>
              <a:off x="9716" y="6922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" name="Rectangle 77"/>
            <p:cNvSpPr>
              <a:spLocks noChangeArrowheads="1"/>
            </p:cNvSpPr>
            <p:nvPr/>
          </p:nvSpPr>
          <p:spPr bwMode="auto">
            <a:xfrm>
              <a:off x="9716" y="7005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7" name="Rectangle 76"/>
            <p:cNvSpPr>
              <a:spLocks noChangeArrowheads="1"/>
            </p:cNvSpPr>
            <p:nvPr/>
          </p:nvSpPr>
          <p:spPr bwMode="auto">
            <a:xfrm>
              <a:off x="9716" y="7088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" name="Rectangle 75"/>
            <p:cNvSpPr>
              <a:spLocks noChangeArrowheads="1"/>
            </p:cNvSpPr>
            <p:nvPr/>
          </p:nvSpPr>
          <p:spPr bwMode="auto">
            <a:xfrm>
              <a:off x="9716" y="7171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9" name="Rectangle 74"/>
            <p:cNvSpPr>
              <a:spLocks noChangeArrowheads="1"/>
            </p:cNvSpPr>
            <p:nvPr/>
          </p:nvSpPr>
          <p:spPr bwMode="auto">
            <a:xfrm>
              <a:off x="9716" y="7253"/>
              <a:ext cx="18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0" name="Rectangle 73"/>
            <p:cNvSpPr>
              <a:spLocks noChangeArrowheads="1"/>
            </p:cNvSpPr>
            <p:nvPr/>
          </p:nvSpPr>
          <p:spPr bwMode="auto">
            <a:xfrm>
              <a:off x="9716" y="7337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1" name="Rectangle 72"/>
            <p:cNvSpPr>
              <a:spLocks noChangeArrowheads="1"/>
            </p:cNvSpPr>
            <p:nvPr/>
          </p:nvSpPr>
          <p:spPr bwMode="auto">
            <a:xfrm>
              <a:off x="9716" y="7419"/>
              <a:ext cx="18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2" name="Rectangle 71"/>
            <p:cNvSpPr>
              <a:spLocks noChangeArrowheads="1"/>
            </p:cNvSpPr>
            <p:nvPr/>
          </p:nvSpPr>
          <p:spPr bwMode="auto">
            <a:xfrm>
              <a:off x="9716" y="7503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3" name="Rectangle 70"/>
            <p:cNvSpPr>
              <a:spLocks noChangeArrowheads="1"/>
            </p:cNvSpPr>
            <p:nvPr/>
          </p:nvSpPr>
          <p:spPr bwMode="auto">
            <a:xfrm>
              <a:off x="9716" y="7585"/>
              <a:ext cx="18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4" name="Rectangle 69"/>
            <p:cNvSpPr>
              <a:spLocks noChangeArrowheads="1"/>
            </p:cNvSpPr>
            <p:nvPr/>
          </p:nvSpPr>
          <p:spPr bwMode="auto">
            <a:xfrm>
              <a:off x="9716" y="7668"/>
              <a:ext cx="18" cy="34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5" name="Freeform 68"/>
            <p:cNvSpPr>
              <a:spLocks/>
            </p:cNvSpPr>
            <p:nvPr/>
          </p:nvSpPr>
          <p:spPr bwMode="auto">
            <a:xfrm>
              <a:off x="9716" y="7751"/>
              <a:ext cx="18" cy="10"/>
            </a:xfrm>
            <a:custGeom>
              <a:avLst/>
              <a:gdLst>
                <a:gd name="T0" fmla="*/ 9 w 18"/>
                <a:gd name="T1" fmla="*/ 10 h 10"/>
                <a:gd name="T2" fmla="*/ 18 w 18"/>
                <a:gd name="T3" fmla="*/ 2 h 10"/>
                <a:gd name="T4" fmla="*/ 18 w 18"/>
                <a:gd name="T5" fmla="*/ 0 h 10"/>
                <a:gd name="T6" fmla="*/ 0 w 18"/>
                <a:gd name="T7" fmla="*/ 0 h 10"/>
                <a:gd name="T8" fmla="*/ 0 w 18"/>
                <a:gd name="T9" fmla="*/ 2 h 10"/>
                <a:gd name="T10" fmla="*/ 9 w 1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0">
                  <a:moveTo>
                    <a:pt x="9" y="10"/>
                  </a:moveTo>
                  <a:lnTo>
                    <a:pt x="18" y="2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6" name="Freeform 67"/>
            <p:cNvSpPr>
              <a:spLocks/>
            </p:cNvSpPr>
            <p:nvPr/>
          </p:nvSpPr>
          <p:spPr bwMode="auto">
            <a:xfrm>
              <a:off x="9725" y="7753"/>
              <a:ext cx="9" cy="8"/>
            </a:xfrm>
            <a:custGeom>
              <a:avLst/>
              <a:gdLst>
                <a:gd name="T0" fmla="*/ 9 w 9"/>
                <a:gd name="T1" fmla="*/ 0 h 8"/>
                <a:gd name="T2" fmla="*/ 9 w 9"/>
                <a:gd name="T3" fmla="*/ 8 h 8"/>
                <a:gd name="T4" fmla="*/ 0 w 9"/>
                <a:gd name="T5" fmla="*/ 8 h 8"/>
                <a:gd name="T6" fmla="*/ 9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9" y="0"/>
                  </a:moveTo>
                  <a:lnTo>
                    <a:pt x="9" y="8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7" name="Rectangle 66"/>
            <p:cNvSpPr>
              <a:spLocks noChangeArrowheads="1"/>
            </p:cNvSpPr>
            <p:nvPr/>
          </p:nvSpPr>
          <p:spPr bwMode="auto">
            <a:xfrm>
              <a:off x="9691" y="7744"/>
              <a:ext cx="34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8" name="Rectangle 65"/>
            <p:cNvSpPr>
              <a:spLocks noChangeArrowheads="1"/>
            </p:cNvSpPr>
            <p:nvPr/>
          </p:nvSpPr>
          <p:spPr bwMode="auto">
            <a:xfrm>
              <a:off x="9603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9" name="Rectangle 64"/>
            <p:cNvSpPr>
              <a:spLocks noChangeArrowheads="1"/>
            </p:cNvSpPr>
            <p:nvPr/>
          </p:nvSpPr>
          <p:spPr bwMode="auto">
            <a:xfrm>
              <a:off x="9516" y="7744"/>
              <a:ext cx="34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0" name="Rectangle 63"/>
            <p:cNvSpPr>
              <a:spLocks noChangeArrowheads="1"/>
            </p:cNvSpPr>
            <p:nvPr/>
          </p:nvSpPr>
          <p:spPr bwMode="auto">
            <a:xfrm>
              <a:off x="9427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1" name="Rectangle 62"/>
            <p:cNvSpPr>
              <a:spLocks noChangeArrowheads="1"/>
            </p:cNvSpPr>
            <p:nvPr/>
          </p:nvSpPr>
          <p:spPr bwMode="auto">
            <a:xfrm>
              <a:off x="9340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2" name="Rectangle 61"/>
            <p:cNvSpPr>
              <a:spLocks noChangeArrowheads="1"/>
            </p:cNvSpPr>
            <p:nvPr/>
          </p:nvSpPr>
          <p:spPr bwMode="auto">
            <a:xfrm>
              <a:off x="9252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3" name="Rectangle 60"/>
            <p:cNvSpPr>
              <a:spLocks noChangeArrowheads="1"/>
            </p:cNvSpPr>
            <p:nvPr/>
          </p:nvSpPr>
          <p:spPr bwMode="auto">
            <a:xfrm>
              <a:off x="9164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4" name="Rectangle 59"/>
            <p:cNvSpPr>
              <a:spLocks noChangeArrowheads="1"/>
            </p:cNvSpPr>
            <p:nvPr/>
          </p:nvSpPr>
          <p:spPr bwMode="auto">
            <a:xfrm>
              <a:off x="9076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5" name="Rectangle 58"/>
            <p:cNvSpPr>
              <a:spLocks noChangeArrowheads="1"/>
            </p:cNvSpPr>
            <p:nvPr/>
          </p:nvSpPr>
          <p:spPr bwMode="auto">
            <a:xfrm>
              <a:off x="8988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6" name="Rectangle 57"/>
            <p:cNvSpPr>
              <a:spLocks noChangeArrowheads="1"/>
            </p:cNvSpPr>
            <p:nvPr/>
          </p:nvSpPr>
          <p:spPr bwMode="auto">
            <a:xfrm>
              <a:off x="8900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7" name="Rectangle 56"/>
            <p:cNvSpPr>
              <a:spLocks noChangeArrowheads="1"/>
            </p:cNvSpPr>
            <p:nvPr/>
          </p:nvSpPr>
          <p:spPr bwMode="auto">
            <a:xfrm>
              <a:off x="8812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8" name="Rectangle 55"/>
            <p:cNvSpPr>
              <a:spLocks noChangeArrowheads="1"/>
            </p:cNvSpPr>
            <p:nvPr/>
          </p:nvSpPr>
          <p:spPr bwMode="auto">
            <a:xfrm>
              <a:off x="8724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9" name="Rectangle 54"/>
            <p:cNvSpPr>
              <a:spLocks noChangeArrowheads="1"/>
            </p:cNvSpPr>
            <p:nvPr/>
          </p:nvSpPr>
          <p:spPr bwMode="auto">
            <a:xfrm>
              <a:off x="8637" y="7744"/>
              <a:ext cx="34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0" name="Rectangle 53"/>
            <p:cNvSpPr>
              <a:spLocks noChangeArrowheads="1"/>
            </p:cNvSpPr>
            <p:nvPr/>
          </p:nvSpPr>
          <p:spPr bwMode="auto">
            <a:xfrm>
              <a:off x="8548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1" name="Rectangle 52"/>
            <p:cNvSpPr>
              <a:spLocks noChangeArrowheads="1"/>
            </p:cNvSpPr>
            <p:nvPr/>
          </p:nvSpPr>
          <p:spPr bwMode="auto">
            <a:xfrm>
              <a:off x="8461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2" name="Rectangle 51"/>
            <p:cNvSpPr>
              <a:spLocks noChangeArrowheads="1"/>
            </p:cNvSpPr>
            <p:nvPr/>
          </p:nvSpPr>
          <p:spPr bwMode="auto">
            <a:xfrm>
              <a:off x="8373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3" name="Rectangle 50"/>
            <p:cNvSpPr>
              <a:spLocks noChangeArrowheads="1"/>
            </p:cNvSpPr>
            <p:nvPr/>
          </p:nvSpPr>
          <p:spPr bwMode="auto">
            <a:xfrm>
              <a:off x="8285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4" name="Rectangle 49"/>
            <p:cNvSpPr>
              <a:spLocks noChangeArrowheads="1"/>
            </p:cNvSpPr>
            <p:nvPr/>
          </p:nvSpPr>
          <p:spPr bwMode="auto">
            <a:xfrm>
              <a:off x="8197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5" name="Rectangle 48"/>
            <p:cNvSpPr>
              <a:spLocks noChangeArrowheads="1"/>
            </p:cNvSpPr>
            <p:nvPr/>
          </p:nvSpPr>
          <p:spPr bwMode="auto">
            <a:xfrm>
              <a:off x="8109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6" name="Rectangle 47"/>
            <p:cNvSpPr>
              <a:spLocks noChangeArrowheads="1"/>
            </p:cNvSpPr>
            <p:nvPr/>
          </p:nvSpPr>
          <p:spPr bwMode="auto">
            <a:xfrm>
              <a:off x="8021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7" name="Rectangle 46"/>
            <p:cNvSpPr>
              <a:spLocks noChangeArrowheads="1"/>
            </p:cNvSpPr>
            <p:nvPr/>
          </p:nvSpPr>
          <p:spPr bwMode="auto">
            <a:xfrm>
              <a:off x="7933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8" name="Rectangle 45"/>
            <p:cNvSpPr>
              <a:spLocks noChangeArrowheads="1"/>
            </p:cNvSpPr>
            <p:nvPr/>
          </p:nvSpPr>
          <p:spPr bwMode="auto">
            <a:xfrm>
              <a:off x="7845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9" name="Rectangle 44"/>
            <p:cNvSpPr>
              <a:spLocks noChangeArrowheads="1"/>
            </p:cNvSpPr>
            <p:nvPr/>
          </p:nvSpPr>
          <p:spPr bwMode="auto">
            <a:xfrm>
              <a:off x="7757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0" name="Rectangle 43"/>
            <p:cNvSpPr>
              <a:spLocks noChangeArrowheads="1"/>
            </p:cNvSpPr>
            <p:nvPr/>
          </p:nvSpPr>
          <p:spPr bwMode="auto">
            <a:xfrm>
              <a:off x="7669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1" name="Rectangle 42"/>
            <p:cNvSpPr>
              <a:spLocks noChangeArrowheads="1"/>
            </p:cNvSpPr>
            <p:nvPr/>
          </p:nvSpPr>
          <p:spPr bwMode="auto">
            <a:xfrm>
              <a:off x="7582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2" name="Rectangle 41"/>
            <p:cNvSpPr>
              <a:spLocks noChangeArrowheads="1"/>
            </p:cNvSpPr>
            <p:nvPr/>
          </p:nvSpPr>
          <p:spPr bwMode="auto">
            <a:xfrm>
              <a:off x="7494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3" name="Rectangle 40"/>
            <p:cNvSpPr>
              <a:spLocks noChangeArrowheads="1"/>
            </p:cNvSpPr>
            <p:nvPr/>
          </p:nvSpPr>
          <p:spPr bwMode="auto">
            <a:xfrm>
              <a:off x="7406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4" name="Rectangle 39"/>
            <p:cNvSpPr>
              <a:spLocks noChangeArrowheads="1"/>
            </p:cNvSpPr>
            <p:nvPr/>
          </p:nvSpPr>
          <p:spPr bwMode="auto">
            <a:xfrm>
              <a:off x="7318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5" name="Rectangle 38"/>
            <p:cNvSpPr>
              <a:spLocks noChangeArrowheads="1"/>
            </p:cNvSpPr>
            <p:nvPr/>
          </p:nvSpPr>
          <p:spPr bwMode="auto">
            <a:xfrm>
              <a:off x="7230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6" name="Rectangle 37"/>
            <p:cNvSpPr>
              <a:spLocks noChangeArrowheads="1"/>
            </p:cNvSpPr>
            <p:nvPr/>
          </p:nvSpPr>
          <p:spPr bwMode="auto">
            <a:xfrm>
              <a:off x="7142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7" name="Rectangle 36"/>
            <p:cNvSpPr>
              <a:spLocks noChangeArrowheads="1"/>
            </p:cNvSpPr>
            <p:nvPr/>
          </p:nvSpPr>
          <p:spPr bwMode="auto">
            <a:xfrm>
              <a:off x="7054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8" name="Rectangle 35"/>
            <p:cNvSpPr>
              <a:spLocks noChangeArrowheads="1"/>
            </p:cNvSpPr>
            <p:nvPr/>
          </p:nvSpPr>
          <p:spPr bwMode="auto">
            <a:xfrm>
              <a:off x="6966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9" name="Rectangle 34"/>
            <p:cNvSpPr>
              <a:spLocks noChangeArrowheads="1"/>
            </p:cNvSpPr>
            <p:nvPr/>
          </p:nvSpPr>
          <p:spPr bwMode="auto">
            <a:xfrm>
              <a:off x="6878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0" name="Rectangle 33"/>
            <p:cNvSpPr>
              <a:spLocks noChangeArrowheads="1"/>
            </p:cNvSpPr>
            <p:nvPr/>
          </p:nvSpPr>
          <p:spPr bwMode="auto">
            <a:xfrm>
              <a:off x="6790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1" name="Rectangle 32"/>
            <p:cNvSpPr>
              <a:spLocks noChangeArrowheads="1"/>
            </p:cNvSpPr>
            <p:nvPr/>
          </p:nvSpPr>
          <p:spPr bwMode="auto">
            <a:xfrm>
              <a:off x="6702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2" name="Rectangle 31"/>
            <p:cNvSpPr>
              <a:spLocks noChangeArrowheads="1"/>
            </p:cNvSpPr>
            <p:nvPr/>
          </p:nvSpPr>
          <p:spPr bwMode="auto">
            <a:xfrm>
              <a:off x="6615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3" name="Rectangle 30"/>
            <p:cNvSpPr>
              <a:spLocks noChangeArrowheads="1"/>
            </p:cNvSpPr>
            <p:nvPr/>
          </p:nvSpPr>
          <p:spPr bwMode="auto">
            <a:xfrm>
              <a:off x="6527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4" name="Rectangle 29"/>
            <p:cNvSpPr>
              <a:spLocks noChangeArrowheads="1"/>
            </p:cNvSpPr>
            <p:nvPr/>
          </p:nvSpPr>
          <p:spPr bwMode="auto">
            <a:xfrm>
              <a:off x="6439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5" name="Rectangle 28"/>
            <p:cNvSpPr>
              <a:spLocks noChangeArrowheads="1"/>
            </p:cNvSpPr>
            <p:nvPr/>
          </p:nvSpPr>
          <p:spPr bwMode="auto">
            <a:xfrm>
              <a:off x="6351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6" name="Rectangle 27"/>
            <p:cNvSpPr>
              <a:spLocks noChangeArrowheads="1"/>
            </p:cNvSpPr>
            <p:nvPr/>
          </p:nvSpPr>
          <p:spPr bwMode="auto">
            <a:xfrm>
              <a:off x="6263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7" name="Rectangle 26"/>
            <p:cNvSpPr>
              <a:spLocks noChangeArrowheads="1"/>
            </p:cNvSpPr>
            <p:nvPr/>
          </p:nvSpPr>
          <p:spPr bwMode="auto">
            <a:xfrm>
              <a:off x="6175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8" name="Rectangle 25"/>
            <p:cNvSpPr>
              <a:spLocks noChangeArrowheads="1"/>
            </p:cNvSpPr>
            <p:nvPr/>
          </p:nvSpPr>
          <p:spPr bwMode="auto">
            <a:xfrm>
              <a:off x="6087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9" name="Rectangle 24"/>
            <p:cNvSpPr>
              <a:spLocks noChangeArrowheads="1"/>
            </p:cNvSpPr>
            <p:nvPr/>
          </p:nvSpPr>
          <p:spPr bwMode="auto">
            <a:xfrm>
              <a:off x="5999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0" name="Rectangle 23"/>
            <p:cNvSpPr>
              <a:spLocks noChangeArrowheads="1"/>
            </p:cNvSpPr>
            <p:nvPr/>
          </p:nvSpPr>
          <p:spPr bwMode="auto">
            <a:xfrm>
              <a:off x="5911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1" name="Rectangle 22"/>
            <p:cNvSpPr>
              <a:spLocks noChangeArrowheads="1"/>
            </p:cNvSpPr>
            <p:nvPr/>
          </p:nvSpPr>
          <p:spPr bwMode="auto">
            <a:xfrm>
              <a:off x="5823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2" name="Rectangle 21"/>
            <p:cNvSpPr>
              <a:spLocks noChangeArrowheads="1"/>
            </p:cNvSpPr>
            <p:nvPr/>
          </p:nvSpPr>
          <p:spPr bwMode="auto">
            <a:xfrm>
              <a:off x="5736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3" name="Rectangle 20"/>
            <p:cNvSpPr>
              <a:spLocks noChangeArrowheads="1"/>
            </p:cNvSpPr>
            <p:nvPr/>
          </p:nvSpPr>
          <p:spPr bwMode="auto">
            <a:xfrm>
              <a:off x="5647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4" name="Rectangle 19"/>
            <p:cNvSpPr>
              <a:spLocks noChangeArrowheads="1"/>
            </p:cNvSpPr>
            <p:nvPr/>
          </p:nvSpPr>
          <p:spPr bwMode="auto">
            <a:xfrm>
              <a:off x="5560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5" name="Rectangle 18"/>
            <p:cNvSpPr>
              <a:spLocks noChangeArrowheads="1"/>
            </p:cNvSpPr>
            <p:nvPr/>
          </p:nvSpPr>
          <p:spPr bwMode="auto">
            <a:xfrm>
              <a:off x="5472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6" name="Rectangle 17"/>
            <p:cNvSpPr>
              <a:spLocks noChangeArrowheads="1"/>
            </p:cNvSpPr>
            <p:nvPr/>
          </p:nvSpPr>
          <p:spPr bwMode="auto">
            <a:xfrm>
              <a:off x="5384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7" name="Rectangle 16"/>
            <p:cNvSpPr>
              <a:spLocks noChangeArrowheads="1"/>
            </p:cNvSpPr>
            <p:nvPr/>
          </p:nvSpPr>
          <p:spPr bwMode="auto">
            <a:xfrm>
              <a:off x="5296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8" name="Rectangle 15"/>
            <p:cNvSpPr>
              <a:spLocks noChangeArrowheads="1"/>
            </p:cNvSpPr>
            <p:nvPr/>
          </p:nvSpPr>
          <p:spPr bwMode="auto">
            <a:xfrm>
              <a:off x="5208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9" name="Rectangle 14"/>
            <p:cNvSpPr>
              <a:spLocks noChangeArrowheads="1"/>
            </p:cNvSpPr>
            <p:nvPr/>
          </p:nvSpPr>
          <p:spPr bwMode="auto">
            <a:xfrm>
              <a:off x="5120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0" name="Rectangle 13"/>
            <p:cNvSpPr>
              <a:spLocks noChangeArrowheads="1"/>
            </p:cNvSpPr>
            <p:nvPr/>
          </p:nvSpPr>
          <p:spPr bwMode="auto">
            <a:xfrm>
              <a:off x="5032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1" name="Rectangle 12"/>
            <p:cNvSpPr>
              <a:spLocks noChangeArrowheads="1"/>
            </p:cNvSpPr>
            <p:nvPr/>
          </p:nvSpPr>
          <p:spPr bwMode="auto">
            <a:xfrm>
              <a:off x="4944" y="7744"/>
              <a:ext cx="36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2" name="Rectangle 11"/>
            <p:cNvSpPr>
              <a:spLocks noChangeArrowheads="1"/>
            </p:cNvSpPr>
            <p:nvPr/>
          </p:nvSpPr>
          <p:spPr bwMode="auto">
            <a:xfrm>
              <a:off x="4857" y="7744"/>
              <a:ext cx="35" cy="17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3" name="Rectangle 10"/>
            <p:cNvSpPr>
              <a:spLocks noChangeArrowheads="1"/>
            </p:cNvSpPr>
            <p:nvPr/>
          </p:nvSpPr>
          <p:spPr bwMode="auto">
            <a:xfrm>
              <a:off x="4815" y="7701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4" name="Rectangle 9"/>
            <p:cNvSpPr>
              <a:spLocks noChangeArrowheads="1"/>
            </p:cNvSpPr>
            <p:nvPr/>
          </p:nvSpPr>
          <p:spPr bwMode="auto">
            <a:xfrm>
              <a:off x="4815" y="7618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5" name="Rectangle 8"/>
            <p:cNvSpPr>
              <a:spLocks noChangeArrowheads="1"/>
            </p:cNvSpPr>
            <p:nvPr/>
          </p:nvSpPr>
          <p:spPr bwMode="auto">
            <a:xfrm>
              <a:off x="4815" y="7535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6" name="Rectangle 7"/>
            <p:cNvSpPr>
              <a:spLocks noChangeArrowheads="1"/>
            </p:cNvSpPr>
            <p:nvPr/>
          </p:nvSpPr>
          <p:spPr bwMode="auto">
            <a:xfrm>
              <a:off x="4815" y="7452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7" name="Rectangle 6"/>
            <p:cNvSpPr>
              <a:spLocks noChangeArrowheads="1"/>
            </p:cNvSpPr>
            <p:nvPr/>
          </p:nvSpPr>
          <p:spPr bwMode="auto">
            <a:xfrm>
              <a:off x="4815" y="7369"/>
              <a:ext cx="18" cy="33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8" name="Rectangle 5"/>
            <p:cNvSpPr>
              <a:spLocks noChangeArrowheads="1"/>
            </p:cNvSpPr>
            <p:nvPr/>
          </p:nvSpPr>
          <p:spPr bwMode="auto">
            <a:xfrm>
              <a:off x="4760" y="7338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9" name="Rectangle 4"/>
            <p:cNvSpPr>
              <a:spLocks noChangeArrowheads="1"/>
            </p:cNvSpPr>
            <p:nvPr/>
          </p:nvSpPr>
          <p:spPr bwMode="auto">
            <a:xfrm>
              <a:off x="4673" y="7338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0" name="Rectangle 3"/>
            <p:cNvSpPr>
              <a:spLocks noChangeArrowheads="1"/>
            </p:cNvSpPr>
            <p:nvPr/>
          </p:nvSpPr>
          <p:spPr bwMode="auto">
            <a:xfrm>
              <a:off x="4585" y="7338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1" name="Rectangle 2"/>
            <p:cNvSpPr>
              <a:spLocks noChangeArrowheads="1"/>
            </p:cNvSpPr>
            <p:nvPr/>
          </p:nvSpPr>
          <p:spPr bwMode="auto">
            <a:xfrm>
              <a:off x="4497" y="7338"/>
              <a:ext cx="35" cy="16"/>
            </a:xfrm>
            <a:prstGeom prst="rect">
              <a:avLst/>
            </a:prstGeom>
            <a:solidFill>
              <a:srgbClr val="242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707981"/>
            <a:ext cx="34131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354" name="Rectangle 304"/>
          <p:cNvSpPr>
            <a:spLocks noChangeArrowheads="1"/>
          </p:cNvSpPr>
          <p:nvPr/>
        </p:nvSpPr>
        <p:spPr bwMode="auto">
          <a:xfrm>
            <a:off x="4800600" y="5791200"/>
            <a:ext cx="19043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300" i="0" dirty="0" smtClean="0">
                <a:solidFill>
                  <a:srgbClr val="24211D"/>
                </a:solidFill>
                <a:cs typeface="Arial" pitchFamily="34" charset="0"/>
              </a:rPr>
              <a:t>TB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1" name="Rectangle 228"/>
          <p:cNvSpPr>
            <a:spLocks noChangeArrowheads="1"/>
          </p:cNvSpPr>
          <p:nvPr/>
        </p:nvSpPr>
        <p:spPr bwMode="auto">
          <a:xfrm>
            <a:off x="5524388" y="5867400"/>
            <a:ext cx="22227" cy="20955"/>
          </a:xfrm>
          <a:prstGeom prst="rect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Rectangle 227"/>
          <p:cNvSpPr>
            <a:spLocks noChangeArrowheads="1"/>
          </p:cNvSpPr>
          <p:nvPr/>
        </p:nvSpPr>
        <p:spPr bwMode="auto">
          <a:xfrm>
            <a:off x="5434845" y="5867400"/>
            <a:ext cx="22862" cy="20955"/>
          </a:xfrm>
          <a:prstGeom prst="rect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3" name="Rectangle 226"/>
          <p:cNvSpPr>
            <a:spLocks noChangeArrowheads="1"/>
          </p:cNvSpPr>
          <p:nvPr/>
        </p:nvSpPr>
        <p:spPr bwMode="auto">
          <a:xfrm>
            <a:off x="5345936" y="5867400"/>
            <a:ext cx="22227" cy="20955"/>
          </a:xfrm>
          <a:prstGeom prst="rect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4" name="Rectangle 225"/>
          <p:cNvSpPr>
            <a:spLocks noChangeArrowheads="1"/>
          </p:cNvSpPr>
          <p:nvPr/>
        </p:nvSpPr>
        <p:spPr bwMode="auto">
          <a:xfrm>
            <a:off x="5256393" y="5867400"/>
            <a:ext cx="22862" cy="20955"/>
          </a:xfrm>
          <a:prstGeom prst="rect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5" name="Rectangle 224"/>
          <p:cNvSpPr>
            <a:spLocks noChangeArrowheads="1"/>
          </p:cNvSpPr>
          <p:nvPr/>
        </p:nvSpPr>
        <p:spPr bwMode="auto">
          <a:xfrm>
            <a:off x="5167484" y="5867400"/>
            <a:ext cx="22227" cy="20955"/>
          </a:xfrm>
          <a:prstGeom prst="rect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6" name="Rectangle 223"/>
          <p:cNvSpPr>
            <a:spLocks noChangeArrowheads="1"/>
          </p:cNvSpPr>
          <p:nvPr/>
        </p:nvSpPr>
        <p:spPr bwMode="auto">
          <a:xfrm>
            <a:off x="5077941" y="5867400"/>
            <a:ext cx="22227" cy="20955"/>
          </a:xfrm>
          <a:prstGeom prst="rect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Rectangle 280"/>
          <p:cNvSpPr>
            <a:spLocks noChangeArrowheads="1"/>
          </p:cNvSpPr>
          <p:nvPr/>
        </p:nvSpPr>
        <p:spPr bwMode="auto">
          <a:xfrm>
            <a:off x="5410200" y="5638800"/>
            <a:ext cx="942430" cy="475615"/>
          </a:xfrm>
          <a:prstGeom prst="rect">
            <a:avLst/>
          </a:prstGeom>
          <a:solidFill>
            <a:schemeClr val="bg1"/>
          </a:solidFill>
          <a:ln w="22225">
            <a:solidFill>
              <a:srgbClr val="24211D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Rectangle 304"/>
          <p:cNvSpPr>
            <a:spLocks noChangeArrowheads="1"/>
          </p:cNvSpPr>
          <p:nvPr/>
        </p:nvSpPr>
        <p:spPr bwMode="auto">
          <a:xfrm>
            <a:off x="5456290" y="5769151"/>
            <a:ext cx="79392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300" i="0" dirty="0" err="1" smtClean="0">
                <a:solidFill>
                  <a:srgbClr val="24211D"/>
                </a:solidFill>
                <a:cs typeface="Arial" pitchFamily="34" charset="0"/>
              </a:rPr>
              <a:t>Sourcemeter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9" name="2 Marcador de contenido"/>
          <p:cNvSpPr txBox="1">
            <a:spLocks/>
          </p:cNvSpPr>
          <p:nvPr/>
        </p:nvSpPr>
        <p:spPr bwMode="auto">
          <a:xfrm>
            <a:off x="304800" y="838517"/>
            <a:ext cx="8610600" cy="154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defRPr sz="3000">
                <a:solidFill>
                  <a:srgbClr val="0E3E58"/>
                </a:solidFill>
                <a:latin typeface="Calibri" pitchFamily="34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7A4E3"/>
              </a:buClr>
              <a:buSzPct val="60000"/>
              <a:buFont typeface="Calibri" pitchFamily="34" charset="0"/>
              <a:buChar char="_"/>
              <a:defRPr sz="2600" baseline="0">
                <a:solidFill>
                  <a:srgbClr val="AFAFFF"/>
                </a:solidFill>
                <a:latin typeface="Calibri" pitchFamily="34" charset="0"/>
              </a:defRPr>
            </a:lvl2pPr>
            <a:lvl3pPr marL="671512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A1BEB"/>
              </a:buClr>
              <a:buSzPct val="65000"/>
              <a:buFont typeface="Wingdings" pitchFamily="2" charset="2"/>
              <a:buNone/>
              <a:defRPr sz="2200">
                <a:solidFill>
                  <a:srgbClr val="2A1BEB"/>
                </a:solidFill>
                <a:latin typeface="Calibri" pitchFamily="34" charset="0"/>
              </a:defRPr>
            </a:lvl3pPr>
            <a:lvl4pPr marL="1023937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00000"/>
              </a:lnSpc>
              <a:buFont typeface="Calibri" pitchFamily="34" charset="0"/>
              <a:buNone/>
            </a:pPr>
            <a:r>
              <a:rPr lang="en-US" sz="2800" i="0" kern="0" dirty="0" smtClean="0"/>
              <a:t>Pulsed </a:t>
            </a:r>
            <a:r>
              <a:rPr lang="en-US" sz="2800" i="0" kern="0" dirty="0" err="1" smtClean="0"/>
              <a:t>femto</a:t>
            </a:r>
            <a:r>
              <a:rPr lang="en-US" sz="2800" i="0" kern="0" dirty="0" smtClean="0"/>
              <a:t> laser (at normal incidence) entering the diode junction side (</a:t>
            </a:r>
            <a:r>
              <a:rPr lang="en-US" sz="2800" i="0" kern="0" dirty="0" smtClean="0">
                <a:solidFill>
                  <a:srgbClr val="FF0000"/>
                </a:solidFill>
              </a:rPr>
              <a:t>conventional top-</a:t>
            </a:r>
            <a:r>
              <a:rPr lang="en-US" sz="2800" i="0" kern="0" dirty="0" err="1" smtClean="0">
                <a:solidFill>
                  <a:srgbClr val="FF0000"/>
                </a:solidFill>
              </a:rPr>
              <a:t>TCT</a:t>
            </a:r>
            <a:r>
              <a:rPr lang="en-US" sz="2800" i="0" kern="0" dirty="0" smtClean="0">
                <a:solidFill>
                  <a:srgbClr val="FF0000"/>
                </a:solidFill>
              </a:rPr>
              <a:t> configuration</a:t>
            </a:r>
            <a:r>
              <a:rPr lang="en-US" sz="2800" i="0" kern="0" dirty="0" smtClean="0"/>
              <a:t>) </a:t>
            </a:r>
            <a:endParaRPr lang="en-US" sz="2800" i="0" kern="0" dirty="0"/>
          </a:p>
        </p:txBody>
      </p:sp>
      <p:sp>
        <p:nvSpPr>
          <p:cNvPr id="375" name="374 Rectángulo"/>
          <p:cNvSpPr/>
          <p:nvPr/>
        </p:nvSpPr>
        <p:spPr bwMode="auto">
          <a:xfrm>
            <a:off x="152400" y="1981200"/>
            <a:ext cx="4266987" cy="3204000"/>
          </a:xfrm>
          <a:prstGeom prst="rect">
            <a:avLst/>
          </a:prstGeom>
          <a:solidFill>
            <a:srgbClr val="AFAFFF">
              <a:alpha val="12000"/>
            </a:srgbClr>
          </a:solidFill>
          <a:ln w="57150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76" name="375 CuadroTexto"/>
          <p:cNvSpPr txBox="1"/>
          <p:nvPr/>
        </p:nvSpPr>
        <p:spPr>
          <a:xfrm>
            <a:off x="2755104" y="1991139"/>
            <a:ext cx="1654557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FEMTO</a:t>
            </a:r>
            <a:r>
              <a:rPr lang="en-US" b="1" dirty="0" smtClean="0"/>
              <a:t> LASER</a:t>
            </a:r>
            <a:endParaRPr lang="en-US" b="1" dirty="0"/>
          </a:p>
        </p:txBody>
      </p:sp>
      <p:sp>
        <p:nvSpPr>
          <p:cNvPr id="379" name="378 Rectángulo"/>
          <p:cNvSpPr/>
          <p:nvPr/>
        </p:nvSpPr>
        <p:spPr bwMode="auto">
          <a:xfrm>
            <a:off x="4479175" y="1990899"/>
            <a:ext cx="1954113" cy="3204000"/>
          </a:xfrm>
          <a:prstGeom prst="rect">
            <a:avLst/>
          </a:prstGeom>
          <a:solidFill>
            <a:srgbClr val="FF6600">
              <a:alpha val="12000"/>
            </a:srgbClr>
          </a:solidFill>
          <a:ln w="57150" cap="flat" cmpd="sng" algn="ctr">
            <a:solidFill>
              <a:srgbClr val="FF66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80" name="379 Rectángulo"/>
          <p:cNvSpPr/>
          <p:nvPr/>
        </p:nvSpPr>
        <p:spPr bwMode="auto">
          <a:xfrm>
            <a:off x="152400" y="5181600"/>
            <a:ext cx="6280888" cy="1044000"/>
          </a:xfrm>
          <a:prstGeom prst="rect">
            <a:avLst/>
          </a:prstGeom>
          <a:solidFill>
            <a:schemeClr val="accent2">
              <a:lumMod val="60000"/>
              <a:lumOff val="40000"/>
              <a:alpha val="12000"/>
            </a:schemeClr>
          </a:solidFill>
          <a:ln w="57150" cap="flat" cmpd="sng" algn="ctr">
            <a:solidFill>
              <a:schemeClr val="accent2">
                <a:lumMod val="60000"/>
                <a:lumOff val="40000"/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81" name="380 CuadroTexto"/>
          <p:cNvSpPr txBox="1"/>
          <p:nvPr/>
        </p:nvSpPr>
        <p:spPr>
          <a:xfrm>
            <a:off x="4525094" y="1987673"/>
            <a:ext cx="1875706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OPTICAL BENCH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82" name="381 CuadroTexto"/>
          <p:cNvSpPr txBox="1"/>
          <p:nvPr/>
        </p:nvSpPr>
        <p:spPr>
          <a:xfrm>
            <a:off x="2544078" y="5751290"/>
            <a:ext cx="1290803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READ OUT</a:t>
            </a: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61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Arrangement (2)</a:t>
            </a:r>
            <a:endParaRPr lang="en-US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990600"/>
            <a:ext cx="4517528" cy="3389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7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990600"/>
            <a:ext cx="2511461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734836"/>
            <a:ext cx="1412165" cy="145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1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4843245"/>
            <a:ext cx="2568992" cy="1176555"/>
          </a:xfrm>
          <a:prstGeom prst="rect">
            <a:avLst/>
          </a:prstGeom>
        </p:spPr>
      </p:pic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3972084" y="3719693"/>
            <a:ext cx="1057116" cy="699907"/>
            <a:chOff x="1610" y="663"/>
            <a:chExt cx="2404" cy="1497"/>
          </a:xfrm>
          <a:solidFill>
            <a:schemeClr val="bg2">
              <a:lumMod val="40000"/>
              <a:lumOff val="60000"/>
              <a:alpha val="70000"/>
            </a:schemeClr>
          </a:solidFill>
        </p:grpSpPr>
        <p:pic>
          <p:nvPicPr>
            <p:cNvPr id="21" name="Picture 6" descr="logo_SGIker grande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663"/>
              <a:ext cx="2313" cy="1409"/>
            </a:xfrm>
            <a:prstGeom prst="rect">
              <a:avLst/>
            </a:prstGeom>
            <a:grpFill/>
            <a:extLst/>
          </p:spPr>
        </p:pic>
        <p:sp>
          <p:nvSpPr>
            <p:cNvPr id="23" name="Rectangle 8"/>
            <p:cNvSpPr>
              <a:spLocks noChangeArrowheads="1"/>
            </p:cNvSpPr>
            <p:nvPr/>
          </p:nvSpPr>
          <p:spPr bwMode="auto">
            <a:xfrm>
              <a:off x="3787" y="1979"/>
              <a:ext cx="227" cy="18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" name="Group 5"/>
          <p:cNvGrpSpPr>
            <a:grpSpLocks/>
          </p:cNvGrpSpPr>
          <p:nvPr/>
        </p:nvGrpSpPr>
        <p:grpSpPr bwMode="auto">
          <a:xfrm>
            <a:off x="6683830" y="3679372"/>
            <a:ext cx="1057116" cy="699907"/>
            <a:chOff x="1610" y="663"/>
            <a:chExt cx="2404" cy="1497"/>
          </a:xfrm>
          <a:solidFill>
            <a:schemeClr val="bg2">
              <a:lumMod val="40000"/>
              <a:lumOff val="60000"/>
              <a:alpha val="70000"/>
            </a:schemeClr>
          </a:solidFill>
        </p:grpSpPr>
        <p:pic>
          <p:nvPicPr>
            <p:cNvPr id="25" name="Picture 6" descr="logo_SGIker grande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0" y="663"/>
              <a:ext cx="2313" cy="1409"/>
            </a:xfrm>
            <a:prstGeom prst="rect">
              <a:avLst/>
            </a:prstGeom>
            <a:grpFill/>
            <a:extLst/>
          </p:spPr>
        </p:pic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3787" y="1979"/>
              <a:ext cx="227" cy="18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" name="18 CuadroTexto"/>
          <p:cNvSpPr txBox="1"/>
          <p:nvPr/>
        </p:nvSpPr>
        <p:spPr>
          <a:xfrm>
            <a:off x="213344" y="4953000"/>
            <a:ext cx="3217356" cy="96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 err="1" smtClean="0"/>
              <a:t>DUT</a:t>
            </a:r>
            <a:r>
              <a:rPr lang="en-US" b="1" i="0" dirty="0" smtClean="0"/>
              <a:t> </a:t>
            </a:r>
            <a:r>
              <a:rPr lang="en-US" b="1" i="0" dirty="0" err="1" smtClean="0"/>
              <a:t>CNM</a:t>
            </a:r>
            <a:r>
              <a:rPr lang="en-US" b="1" i="0" dirty="0" smtClean="0"/>
              <a:t> N-IN-P DIODE</a:t>
            </a:r>
          </a:p>
          <a:p>
            <a:r>
              <a:rPr lang="en-US" b="1" i="0" dirty="0" err="1" smtClean="0"/>
              <a:t>LGAD</a:t>
            </a:r>
            <a:r>
              <a:rPr lang="en-US" b="1" i="0" dirty="0" smtClean="0"/>
              <a:t> PIN REFERENCE DIODE</a:t>
            </a:r>
          </a:p>
          <a:p>
            <a:r>
              <a:rPr lang="en-US" b="1" i="0" dirty="0" smtClean="0"/>
              <a:t>Ref - W9F9 </a:t>
            </a:r>
            <a:endParaRPr lang="en-US" b="1" i="0" dirty="0"/>
          </a:p>
        </p:txBody>
      </p:sp>
    </p:spTree>
    <p:extLst>
      <p:ext uri="{BB962C8B-B14F-4D97-AF65-F5344CB8AC3E}">
        <p14:creationId xmlns:p14="http://schemas.microsoft.com/office/powerpoint/2010/main" val="261514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8153400" cy="107950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vidence of </a:t>
            </a:r>
            <a:r>
              <a:rPr lang="en-US" dirty="0" err="1" smtClean="0"/>
              <a:t>TPA-TCT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990600"/>
            <a:ext cx="8458200" cy="1066800"/>
          </a:xfrm>
        </p:spPr>
        <p:txBody>
          <a:bodyPr/>
          <a:lstStyle/>
          <a:p>
            <a:r>
              <a:rPr lang="en-US" dirty="0" smtClean="0"/>
              <a:t>Z-Scan: vertical displacement of the DIODE perpendicularly to the laser beam (z axis)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8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133290"/>
            <a:ext cx="2568992" cy="1176555"/>
          </a:xfrm>
          <a:prstGeom prst="rect">
            <a:avLst/>
          </a:prstGeom>
          <a:solidFill>
            <a:schemeClr val="bg2">
              <a:lumMod val="40000"/>
              <a:lumOff val="60000"/>
              <a:alpha val="15000"/>
            </a:schemeClr>
          </a:solidFill>
        </p:spPr>
      </p:pic>
      <p:grpSp>
        <p:nvGrpSpPr>
          <p:cNvPr id="15" name="14 Grupo"/>
          <p:cNvGrpSpPr/>
          <p:nvPr/>
        </p:nvGrpSpPr>
        <p:grpSpPr>
          <a:xfrm>
            <a:off x="1600200" y="2557245"/>
            <a:ext cx="386424" cy="2319555"/>
            <a:chOff x="1828800" y="3547845"/>
            <a:chExt cx="386424" cy="2319555"/>
          </a:xfrm>
        </p:grpSpPr>
        <p:grpSp>
          <p:nvGrpSpPr>
            <p:cNvPr id="13" name="12 Grupo"/>
            <p:cNvGrpSpPr/>
            <p:nvPr/>
          </p:nvGrpSpPr>
          <p:grpSpPr>
            <a:xfrm>
              <a:off x="1828800" y="3547845"/>
              <a:ext cx="386424" cy="2319555"/>
              <a:chOff x="2002972" y="4572000"/>
              <a:chExt cx="386424" cy="1405155"/>
            </a:xfrm>
            <a:solidFill>
              <a:srgbClr val="92D050">
                <a:alpha val="19000"/>
              </a:srgbClr>
            </a:solidFill>
          </p:grpSpPr>
          <p:sp>
            <p:nvSpPr>
              <p:cNvPr id="11" name="10 Triángulo isósceles"/>
              <p:cNvSpPr/>
              <p:nvPr/>
            </p:nvSpPr>
            <p:spPr bwMode="auto">
              <a:xfrm>
                <a:off x="2008396" y="4910355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11 Triángulo isósceles"/>
              <p:cNvSpPr/>
              <p:nvPr/>
            </p:nvSpPr>
            <p:spPr bwMode="auto">
              <a:xfrm flipV="1">
                <a:off x="2002972" y="4572000"/>
                <a:ext cx="381000" cy="1066800"/>
              </a:xfrm>
              <a:prstGeom prst="triangle">
                <a:avLst/>
              </a:prstGeom>
              <a:grpFill/>
              <a:ln w="15875" cap="flat" cmpd="sng" algn="ctr">
                <a:solidFill>
                  <a:srgbClr val="92D050">
                    <a:alpha val="69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" name="13 Elipse"/>
            <p:cNvSpPr/>
            <p:nvPr/>
          </p:nvSpPr>
          <p:spPr bwMode="auto">
            <a:xfrm>
              <a:off x="1981200" y="4588777"/>
              <a:ext cx="76200" cy="228600"/>
            </a:xfrm>
            <a:prstGeom prst="ellipse">
              <a:avLst/>
            </a:prstGeom>
            <a:solidFill>
              <a:srgbClr val="00B050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lang="en-US" dirty="0" smtClean="0">
                <a:solidFill>
                  <a:schemeClr val="bg1"/>
                </a:solidFill>
              </a:endParaRPr>
            </a:p>
          </p:txBody>
        </p:sp>
      </p:grpSp>
      <p:cxnSp>
        <p:nvCxnSpPr>
          <p:cNvPr id="17" name="16 Conector recto de flecha"/>
          <p:cNvCxnSpPr/>
          <p:nvPr/>
        </p:nvCxnSpPr>
        <p:spPr bwMode="auto">
          <a:xfrm>
            <a:off x="3429000" y="3243045"/>
            <a:ext cx="0" cy="753247"/>
          </a:xfrm>
          <a:prstGeom prst="straightConnector1">
            <a:avLst/>
          </a:prstGeom>
          <a:noFill/>
          <a:ln w="4445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18 CuadroTexto"/>
          <p:cNvSpPr txBox="1"/>
          <p:nvPr/>
        </p:nvSpPr>
        <p:spPr>
          <a:xfrm>
            <a:off x="2667000" y="2462399"/>
            <a:ext cx="1591205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Diode </a:t>
            </a:r>
          </a:p>
          <a:p>
            <a:r>
              <a:rPr lang="en-US" dirty="0" smtClean="0"/>
              <a:t>Displacement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048000"/>
            <a:ext cx="4829396" cy="2039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19 Rectángulo"/>
          <p:cNvSpPr/>
          <p:nvPr/>
        </p:nvSpPr>
        <p:spPr bwMode="auto">
          <a:xfrm>
            <a:off x="4038600" y="2999228"/>
            <a:ext cx="3429000" cy="271245"/>
          </a:xfrm>
          <a:prstGeom prst="rect">
            <a:avLst/>
          </a:prstGeom>
          <a:solidFill>
            <a:schemeClr val="accent3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3" name="2 Marcador de contenido"/>
          <p:cNvSpPr txBox="1">
            <a:spLocks/>
          </p:cNvSpPr>
          <p:nvPr/>
        </p:nvSpPr>
        <p:spPr bwMode="auto">
          <a:xfrm>
            <a:off x="152400" y="5257800"/>
            <a:ext cx="9296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defRPr sz="3000">
                <a:solidFill>
                  <a:srgbClr val="0E3E58"/>
                </a:solidFill>
                <a:latin typeface="Calibri" pitchFamily="34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7A4E3"/>
              </a:buClr>
              <a:buSzPct val="60000"/>
              <a:buFont typeface="Calibri" pitchFamily="34" charset="0"/>
              <a:buChar char="_"/>
              <a:defRPr sz="2600" baseline="0">
                <a:solidFill>
                  <a:srgbClr val="AFAFFF"/>
                </a:solidFill>
                <a:latin typeface="Calibri" pitchFamily="34" charset="0"/>
              </a:defRPr>
            </a:lvl2pPr>
            <a:lvl3pPr marL="671512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A1BEB"/>
              </a:buClr>
              <a:buSzPct val="65000"/>
              <a:buFont typeface="Wingdings" pitchFamily="2" charset="2"/>
              <a:buNone/>
              <a:defRPr sz="2200">
                <a:solidFill>
                  <a:srgbClr val="2A1BEB"/>
                </a:solidFill>
                <a:latin typeface="Calibri" pitchFamily="34" charset="0"/>
              </a:defRPr>
            </a:lvl3pPr>
            <a:lvl4pPr marL="1023937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400" i="0" kern="0" dirty="0" err="1" smtClean="0"/>
              <a:t>TPA</a:t>
            </a:r>
            <a:r>
              <a:rPr lang="en-US" sz="2400" i="0" kern="0" dirty="0" smtClean="0"/>
              <a:t> -&gt; Charge vs z -&gt; plateau (Observed behavior)  </a:t>
            </a:r>
          </a:p>
          <a:p>
            <a:pPr>
              <a:lnSpc>
                <a:spcPct val="100000"/>
              </a:lnSpc>
            </a:pPr>
            <a:r>
              <a:rPr lang="en-US" sz="2400" i="0" kern="0" dirty="0" smtClean="0"/>
              <a:t>SPA (Standard </a:t>
            </a:r>
            <a:r>
              <a:rPr lang="en-US" sz="2400" i="0" kern="0" dirty="0" err="1" smtClean="0"/>
              <a:t>TCT</a:t>
            </a:r>
            <a:r>
              <a:rPr lang="en-US" sz="2400" i="0" kern="0" dirty="0" smtClean="0"/>
              <a:t>) -&gt;  Charge vs z -&gt; no z dependence.</a:t>
            </a:r>
            <a:endParaRPr lang="en-US" sz="2400" i="0" kern="0" dirty="0"/>
          </a:p>
        </p:txBody>
      </p:sp>
      <p:cxnSp>
        <p:nvCxnSpPr>
          <p:cNvPr id="29" name="28 Conector recto"/>
          <p:cNvCxnSpPr/>
          <p:nvPr/>
        </p:nvCxnSpPr>
        <p:spPr bwMode="auto">
          <a:xfrm>
            <a:off x="5377542" y="2590800"/>
            <a:ext cx="0" cy="2514600"/>
          </a:xfrm>
          <a:prstGeom prst="line">
            <a:avLst/>
          </a:prstGeom>
          <a:noFill/>
          <a:ln w="12700" cap="flat" cmpd="sng" algn="ctr">
            <a:solidFill>
              <a:srgbClr val="2A1BEB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30 Conector recto"/>
          <p:cNvCxnSpPr/>
          <p:nvPr/>
        </p:nvCxnSpPr>
        <p:spPr bwMode="auto">
          <a:xfrm>
            <a:off x="7881258" y="2590800"/>
            <a:ext cx="0" cy="2514600"/>
          </a:xfrm>
          <a:prstGeom prst="line">
            <a:avLst/>
          </a:prstGeom>
          <a:noFill/>
          <a:ln w="12700" cap="flat" cmpd="sng" algn="ctr">
            <a:solidFill>
              <a:srgbClr val="2A1BEB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264" name="11263 Conector recto de flecha"/>
          <p:cNvCxnSpPr/>
          <p:nvPr/>
        </p:nvCxnSpPr>
        <p:spPr bwMode="auto">
          <a:xfrm>
            <a:off x="5377542" y="2667000"/>
            <a:ext cx="2503716" cy="0"/>
          </a:xfrm>
          <a:prstGeom prst="straightConnector1">
            <a:avLst/>
          </a:prstGeom>
          <a:noFill/>
          <a:ln w="19050" cap="flat" cmpd="sng" algn="ctr">
            <a:solidFill>
              <a:srgbClr val="2A1BEB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1269" name="11268 CuadroTexto"/>
          <p:cNvSpPr txBox="1"/>
          <p:nvPr/>
        </p:nvSpPr>
        <p:spPr>
          <a:xfrm>
            <a:off x="5410200" y="2328446"/>
            <a:ext cx="243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 x n</a:t>
            </a:r>
            <a:r>
              <a:rPr lang="en-US" baseline="-25000" dirty="0" smtClean="0"/>
              <a:t>index_Si </a:t>
            </a:r>
            <a:r>
              <a:rPr lang="en-US" dirty="0" smtClean="0">
                <a:sym typeface="Symbol"/>
              </a:rPr>
              <a:t>  280 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32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of </a:t>
            </a:r>
            <a:r>
              <a:rPr lang="en-US" dirty="0" err="1" smtClean="0"/>
              <a:t>TPA-TCT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4800600"/>
          </a:xfrm>
        </p:spPr>
        <p:txBody>
          <a:bodyPr/>
          <a:lstStyle/>
          <a:p>
            <a:r>
              <a:rPr lang="en-US" dirty="0" smtClean="0"/>
              <a:t>Pure quadratic dependence between the Signal Charge and the laser power.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9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Ivan Vila, vila@ifca.unican.es, 25th RD50 Workshop, Nov 20th, CERN </a:t>
            </a:r>
            <a:endParaRPr lang="es-ES_tradnl" altLang="en-US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2229835"/>
            <a:ext cx="5676900" cy="386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4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rde">
  <a:themeElements>
    <a:clrScheme name="Bord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Bord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dirty="0" smtClean="0">
            <a:solidFill>
              <a:schemeClr val="bg1"/>
            </a:solidFill>
          </a:defRPr>
        </a:defPPr>
      </a:lstStyle>
    </a:spDef>
    <a:lnDef>
      <a:spPr bwMode="auto">
        <a:noFill/>
        <a:ln w="25400" cap="flat" cmpd="sng" algn="ctr">
          <a:solidFill>
            <a:srgbClr val="2A1BEB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1472</Words>
  <Application>Microsoft Office PowerPoint</Application>
  <PresentationFormat>Presentación en pantalla (4:3)</PresentationFormat>
  <Paragraphs>208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Borde</vt:lpstr>
      <vt:lpstr>TPA-TCT    A novel Transient-Current-Technique based on the Two Photon Absorption process 25th RD50 Workshop @ CERN       </vt:lpstr>
      <vt:lpstr>Scope of this talk</vt:lpstr>
      <vt:lpstr>Outline</vt:lpstr>
      <vt:lpstr>Motivation for a TPA-based TCT technique</vt:lpstr>
      <vt:lpstr>TPA-TCT Proof-of-concept Challenges</vt:lpstr>
      <vt:lpstr>Experimental arrangement  (1)</vt:lpstr>
      <vt:lpstr>Experimental Arrangement (2)</vt:lpstr>
      <vt:lpstr>Evidence of TPA-TCT (1)</vt:lpstr>
      <vt:lpstr>Evidence of TPA-TCT (2)</vt:lpstr>
      <vt:lpstr>Which is the adequate laser power ?</vt:lpstr>
      <vt:lpstr>TPA-TCT Proof-of-concept Challenges</vt:lpstr>
      <vt:lpstr>TPA-Induced charge-carriers volume</vt:lpstr>
      <vt:lpstr>TPA-Induced Charge-carriers volume (2) </vt:lpstr>
      <vt:lpstr>TPA-TCT Proof-of-concept Challenges</vt:lpstr>
      <vt:lpstr>TCT Waveforms:  20um focus depth</vt:lpstr>
      <vt:lpstr>TCT Waveform: 97 um focus depth</vt:lpstr>
      <vt:lpstr>TCT Waveform: focus depth 160um</vt:lpstr>
      <vt:lpstr>TCT Waveform: focus depth 237um</vt:lpstr>
      <vt:lpstr>TCT Waveform: focus depth 278um</vt:lpstr>
      <vt:lpstr>TPA-TCT: Distinct Electron &amp; Hole dynamics</vt:lpstr>
      <vt:lpstr>TPA-TCT Proof-of-concept Challenges</vt:lpstr>
      <vt:lpstr>Conclusions and Outlook </vt:lpstr>
      <vt:lpstr>THANK  YOU !</vt:lpstr>
      <vt:lpstr>Generation Volume  (knife-scan)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2011-06-18T11:47:30Z</dcterms:created>
  <dcterms:modified xsi:type="dcterms:W3CDTF">2014-11-20T09:14:29Z</dcterms:modified>
</cp:coreProperties>
</file>