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8.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57" r:id="rId3"/>
    <p:sldId id="291" r:id="rId4"/>
    <p:sldId id="292" r:id="rId5"/>
    <p:sldId id="293" r:id="rId6"/>
    <p:sldId id="295" r:id="rId7"/>
    <p:sldId id="328" r:id="rId8"/>
    <p:sldId id="296" r:id="rId9"/>
    <p:sldId id="298" r:id="rId10"/>
    <p:sldId id="316" r:id="rId11"/>
    <p:sldId id="319" r:id="rId12"/>
    <p:sldId id="345" r:id="rId13"/>
    <p:sldId id="348" r:id="rId14"/>
    <p:sldId id="347" r:id="rId15"/>
    <p:sldId id="344" r:id="rId16"/>
    <p:sldId id="346" r:id="rId17"/>
    <p:sldId id="305" r:id="rId18"/>
    <p:sldId id="332" r:id="rId19"/>
    <p:sldId id="349" r:id="rId20"/>
    <p:sldId id="351" r:id="rId21"/>
    <p:sldId id="353" r:id="rId22"/>
    <p:sldId id="315" r:id="rId23"/>
    <p:sldId id="350" r:id="rId24"/>
    <p:sldId id="354" r:id="rId25"/>
    <p:sldId id="300" r:id="rId26"/>
    <p:sldId id="297" r:id="rId27"/>
    <p:sldId id="318" r:id="rId28"/>
    <p:sldId id="321" r:id="rId29"/>
    <p:sldId id="342" r:id="rId30"/>
    <p:sldId id="343" r:id="rId31"/>
    <p:sldId id="325" r:id="rId32"/>
    <p:sldId id="326"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1" autoAdjust="0"/>
    <p:restoredTop sz="96997" autoAdjust="0"/>
  </p:normalViewPr>
  <p:slideViewPr>
    <p:cSldViewPr>
      <p:cViewPr varScale="1">
        <p:scale>
          <a:sx n="126" d="100"/>
          <a:sy n="126" d="100"/>
        </p:scale>
        <p:origin x="-1116" y="-84"/>
      </p:cViewPr>
      <p:guideLst>
        <p:guide orient="horz" pos="2160"/>
        <p:guide pos="2880"/>
      </p:guideLst>
    </p:cSldViewPr>
  </p:slideViewPr>
  <p:notesTextViewPr>
    <p:cViewPr>
      <p:scale>
        <a:sx n="1" d="1"/>
        <a:sy n="1" d="1"/>
      </p:scale>
      <p:origin x="0" y="0"/>
    </p:cViewPr>
  </p:notesTextViewPr>
  <p:sorterViewPr>
    <p:cViewPr>
      <p:scale>
        <a:sx n="100" d="100"/>
        <a:sy n="100" d="100"/>
      </p:scale>
      <p:origin x="0" y="2604"/>
    </p:cViewPr>
  </p:sorterViewPr>
  <p:notesViewPr>
    <p:cSldViewPr>
      <p:cViewPr varScale="1">
        <p:scale>
          <a:sx n="81" d="100"/>
          <a:sy n="81" d="100"/>
        </p:scale>
        <p:origin x="-277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D:\LHCb%20SciFi\KETEK\comparison%20SiPM%20PDE%206%20June%202013.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D:\LHCb%20SciFi\KETEK\SiPM_PDE_7thMAY2014.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LHCb%20SciFi\KETEK\SiPM_PDE_7thMAY201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LHCb%20SciFi\KETEK\comparison%20SiPM%20PDE%206%20June%202013.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LHCb%20SciFi\Blake's%20simulation\visualisation.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LHCb%20SciFi\KETEK\SiPM_PDE_7thMAY2014.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LHCb%20SciFi\DO%20mat%201\Data\DO-1%20Sr90%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GB" sz="1400"/>
              <a:t>KETEK</a:t>
            </a:r>
            <a:r>
              <a:rPr lang="en-GB" sz="1400" baseline="0"/>
              <a:t> 2012 </a:t>
            </a:r>
            <a:r>
              <a:rPr lang="en-GB" sz="1400"/>
              <a:t>W1-3B-1</a:t>
            </a:r>
          </a:p>
        </c:rich>
      </c:tx>
      <c:layout>
        <c:manualLayout>
          <c:xMode val="edge"/>
          <c:yMode val="edge"/>
          <c:x val="0.20159895462981431"/>
          <c:y val="0.15938805054890881"/>
        </c:manualLayout>
      </c:layout>
      <c:overlay val="0"/>
    </c:title>
    <c:autoTitleDeleted val="0"/>
    <c:plotArea>
      <c:layout>
        <c:manualLayout>
          <c:layoutTarget val="inner"/>
          <c:xMode val="edge"/>
          <c:yMode val="edge"/>
          <c:x val="0.18676531313476305"/>
          <c:y val="0.14764055808813373"/>
          <c:w val="0.74350695918920451"/>
          <c:h val="0.69005525625086339"/>
        </c:manualLayout>
      </c:layout>
      <c:scatterChart>
        <c:scatterStyle val="lineMarker"/>
        <c:varyColors val="0"/>
        <c:ser>
          <c:idx val="0"/>
          <c:order val="0"/>
          <c:tx>
            <c:strRef>
              <c:f>'data W1-3B-1'!$B$1:$C$1</c:f>
              <c:strCache>
                <c:ptCount val="1"/>
                <c:pt idx="0">
                  <c:v>W1-3B-1 OV = 1.5V</c:v>
                </c:pt>
              </c:strCache>
            </c:strRef>
          </c:tx>
          <c:spPr>
            <a:ln w="12700">
              <a:solidFill>
                <a:srgbClr val="92D050"/>
              </a:solidFill>
            </a:ln>
          </c:spPr>
          <c:marker>
            <c:symbol val="square"/>
            <c:size val="5"/>
            <c:spPr>
              <a:noFill/>
              <a:ln>
                <a:solidFill>
                  <a:srgbClr val="92D050"/>
                </a:solidFill>
              </a:ln>
            </c:spPr>
          </c:marker>
          <c:xVal>
            <c:numRef>
              <c:f>'data W1-3B-1'!$A$13:$A$93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'data W1-3B-1'!$C$13:$C$93</c:f>
              <c:numCache>
                <c:formatCode>0.000</c:formatCode>
                <c:ptCount val="81"/>
                <c:pt idx="0">
                  <c:v>1.7647438852828282E-2</c:v>
                </c:pt>
                <c:pt idx="1">
                  <c:v>6.8194278854851039E-3</c:v>
                </c:pt>
                <c:pt idx="2">
                  <c:v>5.1103238524172721E-2</c:v>
                </c:pt>
                <c:pt idx="3">
                  <c:v>6.5132018435403824E-2</c:v>
                </c:pt>
                <c:pt idx="4">
                  <c:v>6.1579116000618619E-2</c:v>
                </c:pt>
                <c:pt idx="5">
                  <c:v>6.3630373931499007E-2</c:v>
                </c:pt>
                <c:pt idx="6">
                  <c:v>6.6445315042107767E-2</c:v>
                </c:pt>
                <c:pt idx="7">
                  <c:v>6.9385832208062853E-2</c:v>
                </c:pt>
                <c:pt idx="8">
                  <c:v>7.2865367564110994E-2</c:v>
                </c:pt>
                <c:pt idx="9">
                  <c:v>7.5478834078600787E-2</c:v>
                </c:pt>
                <c:pt idx="10">
                  <c:v>7.669188737843019E-2</c:v>
                </c:pt>
                <c:pt idx="11">
                  <c:v>7.8747971920429399E-2</c:v>
                </c:pt>
                <c:pt idx="12">
                  <c:v>8.2404037583772016E-2</c:v>
                </c:pt>
                <c:pt idx="13">
                  <c:v>8.6718200504951368E-2</c:v>
                </c:pt>
                <c:pt idx="14">
                  <c:v>9.1227785173510614E-2</c:v>
                </c:pt>
                <c:pt idx="15">
                  <c:v>0.10023198910271333</c:v>
                </c:pt>
                <c:pt idx="16">
                  <c:v>0.10509307666267557</c:v>
                </c:pt>
                <c:pt idx="17">
                  <c:v>0.11594288669056475</c:v>
                </c:pt>
                <c:pt idx="18">
                  <c:v>0.12780790428270383</c:v>
                </c:pt>
                <c:pt idx="19">
                  <c:v>0.13627871168034408</c:v>
                </c:pt>
                <c:pt idx="20">
                  <c:v>0.14681631668962575</c:v>
                </c:pt>
                <c:pt idx="21">
                  <c:v>0.15194914342672686</c:v>
                </c:pt>
                <c:pt idx="22">
                  <c:v>0.15810045438520356</c:v>
                </c:pt>
                <c:pt idx="23">
                  <c:v>0.16521584643887155</c:v>
                </c:pt>
                <c:pt idx="24">
                  <c:v>0.1631566956553889</c:v>
                </c:pt>
                <c:pt idx="25">
                  <c:v>0.16887070010811425</c:v>
                </c:pt>
                <c:pt idx="26">
                  <c:v>0.16791911446491403</c:v>
                </c:pt>
                <c:pt idx="27">
                  <c:v>0.1673081865671944</c:v>
                </c:pt>
                <c:pt idx="28">
                  <c:v>0.16524659107766421</c:v>
                </c:pt>
                <c:pt idx="29">
                  <c:v>0.16363907124943047</c:v>
                </c:pt>
                <c:pt idx="30">
                  <c:v>0.14794222877905433</c:v>
                </c:pt>
                <c:pt idx="31">
                  <c:v>0.16090126786586947</c:v>
                </c:pt>
                <c:pt idx="32">
                  <c:v>0.15726235334339189</c:v>
                </c:pt>
                <c:pt idx="33">
                  <c:v>0.1540586690098503</c:v>
                </c:pt>
                <c:pt idx="34">
                  <c:v>0.15198266814172934</c:v>
                </c:pt>
                <c:pt idx="35">
                  <c:v>0.14780647249121534</c:v>
                </c:pt>
                <c:pt idx="36">
                  <c:v>0.1397050280646997</c:v>
                </c:pt>
                <c:pt idx="37">
                  <c:v>0.13784844862840717</c:v>
                </c:pt>
                <c:pt idx="38">
                  <c:v>0.1330481776634076</c:v>
                </c:pt>
                <c:pt idx="39">
                  <c:v>0.12971479442279538</c:v>
                </c:pt>
                <c:pt idx="40">
                  <c:v>0.12407824688146135</c:v>
                </c:pt>
                <c:pt idx="41">
                  <c:v>0.11829981769108179</c:v>
                </c:pt>
                <c:pt idx="42">
                  <c:v>0.11616480462306036</c:v>
                </c:pt>
                <c:pt idx="43">
                  <c:v>0.1119019449200791</c:v>
                </c:pt>
                <c:pt idx="44">
                  <c:v>0.10762219175446557</c:v>
                </c:pt>
                <c:pt idx="45">
                  <c:v>0.10652738816103272</c:v>
                </c:pt>
                <c:pt idx="46">
                  <c:v>0.10039491490572348</c:v>
                </c:pt>
                <c:pt idx="47">
                  <c:v>9.6220773559311398E-2</c:v>
                </c:pt>
                <c:pt idx="48">
                  <c:v>9.2982520201748603E-2</c:v>
                </c:pt>
                <c:pt idx="49">
                  <c:v>9.0581330051306128E-2</c:v>
                </c:pt>
                <c:pt idx="50">
                  <c:v>8.5874394933217787E-2</c:v>
                </c:pt>
                <c:pt idx="51">
                  <c:v>8.3788740195426481E-2</c:v>
                </c:pt>
                <c:pt idx="52">
                  <c:v>8.0693722916213115E-2</c:v>
                </c:pt>
                <c:pt idx="53">
                  <c:v>7.9514379497151483E-2</c:v>
                </c:pt>
                <c:pt idx="54">
                  <c:v>7.6657522943156572E-2</c:v>
                </c:pt>
                <c:pt idx="55">
                  <c:v>7.1521099717153355E-2</c:v>
                </c:pt>
                <c:pt idx="56">
                  <c:v>6.8169460167979271E-2</c:v>
                </c:pt>
                <c:pt idx="57">
                  <c:v>6.845021614096683E-2</c:v>
                </c:pt>
                <c:pt idx="58">
                  <c:v>6.4261627332835594E-2</c:v>
                </c:pt>
                <c:pt idx="59">
                  <c:v>6.182965499250119E-2</c:v>
                </c:pt>
                <c:pt idx="60">
                  <c:v>6.0855744573365428E-2</c:v>
                </c:pt>
                <c:pt idx="61">
                  <c:v>5.8177749731982122E-2</c:v>
                </c:pt>
                <c:pt idx="62">
                  <c:v>5.6416407652574781E-2</c:v>
                </c:pt>
                <c:pt idx="63">
                  <c:v>5.4582489009812732E-2</c:v>
                </c:pt>
                <c:pt idx="64">
                  <c:v>5.3658806423084522E-2</c:v>
                </c:pt>
                <c:pt idx="65">
                  <c:v>4.9747922884843344E-2</c:v>
                </c:pt>
                <c:pt idx="66">
                  <c:v>4.6338951871176433E-2</c:v>
                </c:pt>
                <c:pt idx="67">
                  <c:v>4.5592019071443488E-2</c:v>
                </c:pt>
                <c:pt idx="68">
                  <c:v>4.3031865406394254E-2</c:v>
                </c:pt>
                <c:pt idx="69">
                  <c:v>4.115016881673423E-2</c:v>
                </c:pt>
                <c:pt idx="70">
                  <c:v>3.8221755405959061E-2</c:v>
                </c:pt>
                <c:pt idx="71">
                  <c:v>3.9344897778101746E-2</c:v>
                </c:pt>
                <c:pt idx="72">
                  <c:v>3.5351162918832411E-2</c:v>
                </c:pt>
                <c:pt idx="73">
                  <c:v>3.2987771834379287E-2</c:v>
                </c:pt>
                <c:pt idx="74">
                  <c:v>3.5389505828328074E-2</c:v>
                </c:pt>
                <c:pt idx="75">
                  <c:v>3.1098078802877717E-2</c:v>
                </c:pt>
                <c:pt idx="76">
                  <c:v>2.9783230299882456E-2</c:v>
                </c:pt>
                <c:pt idx="77">
                  <c:v>3.073089314807682E-2</c:v>
                </c:pt>
                <c:pt idx="78">
                  <c:v>2.9137596769832231E-2</c:v>
                </c:pt>
                <c:pt idx="79">
                  <c:v>2.3519954264671225E-2</c:v>
                </c:pt>
                <c:pt idx="80">
                  <c:v>2.2800640298435017E-2</c:v>
                </c:pt>
              </c:numCache>
            </c:numRef>
          </c:yVal>
          <c:smooth val="0"/>
        </c:ser>
        <c:ser>
          <c:idx val="1"/>
          <c:order val="1"/>
          <c:tx>
            <c:strRef>
              <c:f>'data W1-3B-1'!$I$1:$J$1</c:f>
              <c:strCache>
                <c:ptCount val="1"/>
                <c:pt idx="0">
                  <c:v>W1-3B-1 OV = 2.5V</c:v>
                </c:pt>
              </c:strCache>
            </c:strRef>
          </c:tx>
          <c:spPr>
            <a:ln w="12700">
              <a:solidFill>
                <a:srgbClr val="4F81BD"/>
              </a:solidFill>
            </a:ln>
          </c:spPr>
          <c:marker>
            <c:symbol val="square"/>
            <c:size val="5"/>
            <c:spPr>
              <a:noFill/>
              <a:ln w="9525">
                <a:solidFill>
                  <a:srgbClr val="1F497D"/>
                </a:solidFill>
              </a:ln>
            </c:spPr>
          </c:marker>
          <c:xVal>
            <c:numRef>
              <c:f>'data W1-3B-1'!$A$13:$A$93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'data W1-3B-1'!$J$13:$J$93</c:f>
              <c:numCache>
                <c:formatCode>0.000</c:formatCode>
                <c:ptCount val="81"/>
                <c:pt idx="0">
                  <c:v>2.0457031167991149E-2</c:v>
                </c:pt>
                <c:pt idx="1">
                  <c:v>8.993195997767137E-3</c:v>
                </c:pt>
                <c:pt idx="2">
                  <c:v>4.455449032735579E-2</c:v>
                </c:pt>
                <c:pt idx="3">
                  <c:v>5.9687259264663339E-2</c:v>
                </c:pt>
                <c:pt idx="4">
                  <c:v>7.2468112151952535E-2</c:v>
                </c:pt>
                <c:pt idx="5">
                  <c:v>8.0336311060797846E-2</c:v>
                </c:pt>
                <c:pt idx="6">
                  <c:v>8.4287859997879674E-2</c:v>
                </c:pt>
                <c:pt idx="7">
                  <c:v>8.7432691848134542E-2</c:v>
                </c:pt>
                <c:pt idx="8">
                  <c:v>9.2687159591138921E-2</c:v>
                </c:pt>
                <c:pt idx="9">
                  <c:v>9.7280771143667399E-2</c:v>
                </c:pt>
                <c:pt idx="10">
                  <c:v>9.9557649846768695E-2</c:v>
                </c:pt>
                <c:pt idx="11">
                  <c:v>0.10354528212656408</c:v>
                </c:pt>
                <c:pt idx="12">
                  <c:v>0.10505151063586585</c:v>
                </c:pt>
                <c:pt idx="13">
                  <c:v>0.11495719061110965</c:v>
                </c:pt>
                <c:pt idx="14">
                  <c:v>0.11709824310889724</c:v>
                </c:pt>
                <c:pt idx="15">
                  <c:v>0.12768500741528954</c:v>
                </c:pt>
                <c:pt idx="16">
                  <c:v>0.13438812938389266</c:v>
                </c:pt>
                <c:pt idx="17">
                  <c:v>0.151005721963451</c:v>
                </c:pt>
                <c:pt idx="18">
                  <c:v>0.16426009742594266</c:v>
                </c:pt>
                <c:pt idx="19">
                  <c:v>0.17505638520897937</c:v>
                </c:pt>
                <c:pt idx="20">
                  <c:v>0.18899303052766722</c:v>
                </c:pt>
                <c:pt idx="21">
                  <c:v>0.1983446625064664</c:v>
                </c:pt>
                <c:pt idx="22">
                  <c:v>0.20603122551222269</c:v>
                </c:pt>
                <c:pt idx="23">
                  <c:v>0.21305769934193372</c:v>
                </c:pt>
                <c:pt idx="24">
                  <c:v>0.21584569006560111</c:v>
                </c:pt>
                <c:pt idx="25">
                  <c:v>0.21704526238002742</c:v>
                </c:pt>
                <c:pt idx="26">
                  <c:v>0.22283795199129916</c:v>
                </c:pt>
                <c:pt idx="27">
                  <c:v>0.22092415955721939</c:v>
                </c:pt>
                <c:pt idx="28">
                  <c:v>0.22013496329878282</c:v>
                </c:pt>
                <c:pt idx="29">
                  <c:v>0.21792469243487841</c:v>
                </c:pt>
                <c:pt idx="30">
                  <c:v>0.20001098089054689</c:v>
                </c:pt>
                <c:pt idx="31">
                  <c:v>0.21506839764159752</c:v>
                </c:pt>
                <c:pt idx="32">
                  <c:v>0.21111250866525608</c:v>
                </c:pt>
                <c:pt idx="33">
                  <c:v>0.20940519689845347</c:v>
                </c:pt>
                <c:pt idx="34">
                  <c:v>0.2064738134964432</c:v>
                </c:pt>
                <c:pt idx="35">
                  <c:v>0.2020584010102732</c:v>
                </c:pt>
                <c:pt idx="36">
                  <c:v>0.19001065975068146</c:v>
                </c:pt>
                <c:pt idx="37">
                  <c:v>0.18749840555039032</c:v>
                </c:pt>
                <c:pt idx="38">
                  <c:v>0.1832593501482927</c:v>
                </c:pt>
                <c:pt idx="39">
                  <c:v>0.17989669232055144</c:v>
                </c:pt>
                <c:pt idx="40">
                  <c:v>0.17304862566485485</c:v>
                </c:pt>
                <c:pt idx="41">
                  <c:v>0.16643807143533029</c:v>
                </c:pt>
                <c:pt idx="42">
                  <c:v>0.1640032761287622</c:v>
                </c:pt>
                <c:pt idx="43">
                  <c:v>0.15708099346279816</c:v>
                </c:pt>
                <c:pt idx="44">
                  <c:v>0.1536768070637122</c:v>
                </c:pt>
                <c:pt idx="45">
                  <c:v>0.14778874332041267</c:v>
                </c:pt>
                <c:pt idx="46">
                  <c:v>0.14395103386176861</c:v>
                </c:pt>
                <c:pt idx="47">
                  <c:v>0.13766471939384758</c:v>
                </c:pt>
                <c:pt idx="48">
                  <c:v>0.13414368972714205</c:v>
                </c:pt>
                <c:pt idx="49">
                  <c:v>0.12940906917054365</c:v>
                </c:pt>
                <c:pt idx="50">
                  <c:v>0.1250600981139558</c:v>
                </c:pt>
                <c:pt idx="51">
                  <c:v>0.12092901194768345</c:v>
                </c:pt>
                <c:pt idx="52">
                  <c:v>0.11852638954916057</c:v>
                </c:pt>
                <c:pt idx="53">
                  <c:v>0.11249236200333453</c:v>
                </c:pt>
                <c:pt idx="54">
                  <c:v>0.11072964769393741</c:v>
                </c:pt>
                <c:pt idx="55">
                  <c:v>0.1060320852195883</c:v>
                </c:pt>
                <c:pt idx="56">
                  <c:v>0.10364486278760886</c:v>
                </c:pt>
                <c:pt idx="57">
                  <c:v>9.9406753433734132E-2</c:v>
                </c:pt>
                <c:pt idx="58">
                  <c:v>9.4940305605338657E-2</c:v>
                </c:pt>
                <c:pt idx="59">
                  <c:v>9.3657156261633706E-2</c:v>
                </c:pt>
                <c:pt idx="60">
                  <c:v>9.1554715767600284E-2</c:v>
                </c:pt>
                <c:pt idx="61">
                  <c:v>8.7580656008994145E-2</c:v>
                </c:pt>
                <c:pt idx="62">
                  <c:v>8.5474440503289145E-2</c:v>
                </c:pt>
                <c:pt idx="63">
                  <c:v>8.1796571878828161E-2</c:v>
                </c:pt>
                <c:pt idx="64">
                  <c:v>8.0047603003599185E-2</c:v>
                </c:pt>
                <c:pt idx="65">
                  <c:v>7.5724680216136639E-2</c:v>
                </c:pt>
                <c:pt idx="66">
                  <c:v>7.3059859003300462E-2</c:v>
                </c:pt>
                <c:pt idx="67">
                  <c:v>7.3202432257747876E-2</c:v>
                </c:pt>
                <c:pt idx="68">
                  <c:v>6.7114274150864392E-2</c:v>
                </c:pt>
                <c:pt idx="69">
                  <c:v>6.5208955600401963E-2</c:v>
                </c:pt>
                <c:pt idx="70">
                  <c:v>6.4543994639431945E-2</c:v>
                </c:pt>
                <c:pt idx="71">
                  <c:v>6.4041102488726756E-2</c:v>
                </c:pt>
                <c:pt idx="72">
                  <c:v>5.9692943205017626E-2</c:v>
                </c:pt>
                <c:pt idx="73">
                  <c:v>5.8704847671815767E-2</c:v>
                </c:pt>
                <c:pt idx="74">
                  <c:v>5.8177085126016145E-2</c:v>
                </c:pt>
                <c:pt idx="75">
                  <c:v>5.4733321929961998E-2</c:v>
                </c:pt>
                <c:pt idx="76">
                  <c:v>5.3476233479560015E-2</c:v>
                </c:pt>
                <c:pt idx="77">
                  <c:v>4.8695913399827727E-2</c:v>
                </c:pt>
                <c:pt idx="78">
                  <c:v>4.9409489303869715E-2</c:v>
                </c:pt>
                <c:pt idx="79">
                  <c:v>4.3743752248668263E-2</c:v>
                </c:pt>
                <c:pt idx="80">
                  <c:v>3.8577869125414846E-2</c:v>
                </c:pt>
              </c:numCache>
            </c:numRef>
          </c:yVal>
          <c:smooth val="0"/>
        </c:ser>
        <c:ser>
          <c:idx val="2"/>
          <c:order val="2"/>
          <c:tx>
            <c:strRef>
              <c:f>'data W1-3B-1'!$Q$1:$R$1</c:f>
              <c:strCache>
                <c:ptCount val="1"/>
                <c:pt idx="0">
                  <c:v>W1-3B-1 OV = 3.5V</c:v>
                </c:pt>
              </c:strCache>
            </c:strRef>
          </c:tx>
          <c:spPr>
            <a:ln w="12700">
              <a:solidFill>
                <a:srgbClr val="7030A0"/>
              </a:solidFill>
            </a:ln>
          </c:spPr>
          <c:marker>
            <c:symbol val="square"/>
            <c:size val="5"/>
            <c:spPr>
              <a:noFill/>
              <a:ln>
                <a:solidFill>
                  <a:srgbClr val="7030A0"/>
                </a:solidFill>
              </a:ln>
            </c:spPr>
          </c:marker>
          <c:xVal>
            <c:numRef>
              <c:f>'data W1-3B-1'!$A$13:$A$93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'data W1-3B-1'!$R$13:$R$93</c:f>
              <c:numCache>
                <c:formatCode>0.000</c:formatCode>
                <c:ptCount val="81"/>
                <c:pt idx="0">
                  <c:v>3.893098274203733E-2</c:v>
                </c:pt>
                <c:pt idx="1">
                  <c:v>5.0717416614811092E-2</c:v>
                </c:pt>
                <c:pt idx="2">
                  <c:v>4.74923026073715E-2</c:v>
                </c:pt>
                <c:pt idx="3">
                  <c:v>7.4714583113720909E-2</c:v>
                </c:pt>
                <c:pt idx="4">
                  <c:v>7.8873530671032019E-2</c:v>
                </c:pt>
                <c:pt idx="5">
                  <c:v>8.7315874713218666E-2</c:v>
                </c:pt>
                <c:pt idx="6">
                  <c:v>9.2724140024043306E-2</c:v>
                </c:pt>
                <c:pt idx="7">
                  <c:v>9.5040151373960408E-2</c:v>
                </c:pt>
                <c:pt idx="8">
                  <c:v>0.10451553129999556</c:v>
                </c:pt>
                <c:pt idx="9">
                  <c:v>9.6981134882218753E-2</c:v>
                </c:pt>
                <c:pt idx="10">
                  <c:v>0.1118292859488792</c:v>
                </c:pt>
                <c:pt idx="11">
                  <c:v>0.11421764875299224</c:v>
                </c:pt>
                <c:pt idx="12">
                  <c:v>0.11944314695051141</c:v>
                </c:pt>
                <c:pt idx="13">
                  <c:v>0.1273555002235518</c:v>
                </c:pt>
                <c:pt idx="14">
                  <c:v>0.13301422690670989</c:v>
                </c:pt>
                <c:pt idx="15">
                  <c:v>0.14513522116374275</c:v>
                </c:pt>
                <c:pt idx="16">
                  <c:v>0.15254936547722689</c:v>
                </c:pt>
                <c:pt idx="17">
                  <c:v>0.16759489351563617</c:v>
                </c:pt>
                <c:pt idx="18">
                  <c:v>0.18474248307341956</c:v>
                </c:pt>
                <c:pt idx="19">
                  <c:v>0.19623853664467689</c:v>
                </c:pt>
                <c:pt idx="20">
                  <c:v>0.21212138718172727</c:v>
                </c:pt>
                <c:pt idx="21">
                  <c:v>0.2234103694980471</c:v>
                </c:pt>
                <c:pt idx="22">
                  <c:v>0.23060324647691602</c:v>
                </c:pt>
                <c:pt idx="23">
                  <c:v>0.24132667872940117</c:v>
                </c:pt>
                <c:pt idx="24">
                  <c:v>0.24376291226870325</c:v>
                </c:pt>
                <c:pt idx="25">
                  <c:v>0.2473716103108341</c:v>
                </c:pt>
                <c:pt idx="26">
                  <c:v>0.25430139573749982</c:v>
                </c:pt>
                <c:pt idx="27">
                  <c:v>0.25041257555981239</c:v>
                </c:pt>
                <c:pt idx="28">
                  <c:v>0.2503226907929757</c:v>
                </c:pt>
                <c:pt idx="29">
                  <c:v>0.24965783673742492</c:v>
                </c:pt>
                <c:pt idx="30">
                  <c:v>0.22843630825923322</c:v>
                </c:pt>
                <c:pt idx="31">
                  <c:v>0.24829573687029949</c:v>
                </c:pt>
                <c:pt idx="32">
                  <c:v>0.2436550197864438</c:v>
                </c:pt>
                <c:pt idx="33">
                  <c:v>0.24132636925571135</c:v>
                </c:pt>
                <c:pt idx="34">
                  <c:v>0.2384789322800194</c:v>
                </c:pt>
                <c:pt idx="35">
                  <c:v>0.23390461702529117</c:v>
                </c:pt>
                <c:pt idx="36">
                  <c:v>0.22173337525395276</c:v>
                </c:pt>
                <c:pt idx="37">
                  <c:v>0.21872710176734336</c:v>
                </c:pt>
                <c:pt idx="38">
                  <c:v>0.21512204672559376</c:v>
                </c:pt>
                <c:pt idx="39">
                  <c:v>0.21061375870181417</c:v>
                </c:pt>
                <c:pt idx="40">
                  <c:v>0.20194247057731554</c:v>
                </c:pt>
                <c:pt idx="41">
                  <c:v>0.19631771611034252</c:v>
                </c:pt>
                <c:pt idx="42">
                  <c:v>0.19387292955481211</c:v>
                </c:pt>
                <c:pt idx="43">
                  <c:v>0.18865224633374342</c:v>
                </c:pt>
                <c:pt idx="44">
                  <c:v>0.18227828915541927</c:v>
                </c:pt>
                <c:pt idx="45">
                  <c:v>0.17806587571626861</c:v>
                </c:pt>
                <c:pt idx="46">
                  <c:v>0.17192045175356133</c:v>
                </c:pt>
                <c:pt idx="47">
                  <c:v>0.16562194129579888</c:v>
                </c:pt>
                <c:pt idx="48">
                  <c:v>0.16230378821954286</c:v>
                </c:pt>
                <c:pt idx="49">
                  <c:v>0.15690966312958618</c:v>
                </c:pt>
                <c:pt idx="50">
                  <c:v>0.15187854908939027</c:v>
                </c:pt>
                <c:pt idx="51">
                  <c:v>0.14633035057716218</c:v>
                </c:pt>
                <c:pt idx="52">
                  <c:v>0.14078097373525622</c:v>
                </c:pt>
                <c:pt idx="53">
                  <c:v>0.13731251333827846</c:v>
                </c:pt>
                <c:pt idx="54">
                  <c:v>0.13536980456052772</c:v>
                </c:pt>
                <c:pt idx="55">
                  <c:v>0.12951218742308465</c:v>
                </c:pt>
                <c:pt idx="56">
                  <c:v>0.12538945119955355</c:v>
                </c:pt>
                <c:pt idx="57">
                  <c:v>0.12272772094011988</c:v>
                </c:pt>
                <c:pt idx="58">
                  <c:v>0.11882389327397871</c:v>
                </c:pt>
                <c:pt idx="59">
                  <c:v>0.11700066304866288</c:v>
                </c:pt>
                <c:pt idx="60">
                  <c:v>0.11379538447807844</c:v>
                </c:pt>
                <c:pt idx="61">
                  <c:v>0.10649652109955632</c:v>
                </c:pt>
                <c:pt idx="62">
                  <c:v>0.1049687029691037</c:v>
                </c:pt>
                <c:pt idx="63">
                  <c:v>0.10052505708957879</c:v>
                </c:pt>
                <c:pt idx="64">
                  <c:v>9.8359361796595449E-2</c:v>
                </c:pt>
                <c:pt idx="65">
                  <c:v>9.6747218836375104E-2</c:v>
                </c:pt>
                <c:pt idx="66">
                  <c:v>9.0792833856017149E-2</c:v>
                </c:pt>
                <c:pt idx="67">
                  <c:v>8.7076940375446624E-2</c:v>
                </c:pt>
                <c:pt idx="68">
                  <c:v>8.5581090427105488E-2</c:v>
                </c:pt>
                <c:pt idx="69">
                  <c:v>8.4193944634533655E-2</c:v>
                </c:pt>
                <c:pt idx="70">
                  <c:v>8.4179157139780761E-2</c:v>
                </c:pt>
                <c:pt idx="71">
                  <c:v>7.6469509663042168E-2</c:v>
                </c:pt>
                <c:pt idx="72">
                  <c:v>7.6767866126064691E-2</c:v>
                </c:pt>
                <c:pt idx="73">
                  <c:v>7.4595969711002311E-2</c:v>
                </c:pt>
                <c:pt idx="74">
                  <c:v>7.2702477574547592E-2</c:v>
                </c:pt>
                <c:pt idx="75">
                  <c:v>6.7751734036912509E-2</c:v>
                </c:pt>
                <c:pt idx="76">
                  <c:v>6.8784309548864872E-2</c:v>
                </c:pt>
                <c:pt idx="77">
                  <c:v>6.6525619132858579E-2</c:v>
                </c:pt>
                <c:pt idx="78">
                  <c:v>6.3711462094738436E-2</c:v>
                </c:pt>
                <c:pt idx="79">
                  <c:v>6.7606430977233262E-2</c:v>
                </c:pt>
                <c:pt idx="80">
                  <c:v>5.6578287858836979E-2</c:v>
                </c:pt>
              </c:numCache>
            </c:numRef>
          </c:yVal>
          <c:smooth val="0"/>
        </c:ser>
        <c:ser>
          <c:idx val="3"/>
          <c:order val="3"/>
          <c:tx>
            <c:strRef>
              <c:f>'data W1-3B-1'!$X$1:$Y$1</c:f>
              <c:strCache>
                <c:ptCount val="1"/>
                <c:pt idx="0">
                  <c:v>W1-3B-1 OV = 4V</c:v>
                </c:pt>
              </c:strCache>
            </c:strRef>
          </c:tx>
          <c:spPr>
            <a:ln w="12700">
              <a:solidFill>
                <a:srgbClr val="FF0000"/>
              </a:solidFill>
            </a:ln>
          </c:spPr>
          <c:marker>
            <c:symbol val="square"/>
            <c:size val="5"/>
            <c:spPr>
              <a:noFill/>
              <a:ln>
                <a:solidFill>
                  <a:srgbClr val="FF0000"/>
                </a:solidFill>
              </a:ln>
            </c:spPr>
          </c:marker>
          <c:xVal>
            <c:numRef>
              <c:f>'data W1-3B-1'!$A$13:$A$93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'data W1-3B-1'!$Y$13:$Y$93</c:f>
              <c:numCache>
                <c:formatCode>0.000</c:formatCode>
                <c:ptCount val="81"/>
                <c:pt idx="0">
                  <c:v>5.5598958342347786E-2</c:v>
                </c:pt>
                <c:pt idx="1">
                  <c:v>9.522300037133076E-2</c:v>
                </c:pt>
                <c:pt idx="2">
                  <c:v>7.6595112133132817E-2</c:v>
                </c:pt>
                <c:pt idx="3">
                  <c:v>8.9328884431408101E-2</c:v>
                </c:pt>
                <c:pt idx="4">
                  <c:v>8.9789817875931821E-2</c:v>
                </c:pt>
                <c:pt idx="5">
                  <c:v>9.483872283921678E-2</c:v>
                </c:pt>
                <c:pt idx="6">
                  <c:v>0.10402026936561767</c:v>
                </c:pt>
                <c:pt idx="7">
                  <c:v>0.10279087544025177</c:v>
                </c:pt>
                <c:pt idx="8">
                  <c:v>0.1122756475351397</c:v>
                </c:pt>
                <c:pt idx="9">
                  <c:v>0.11676690777265078</c:v>
                </c:pt>
                <c:pt idx="10">
                  <c:v>0.11933024210003279</c:v>
                </c:pt>
                <c:pt idx="11">
                  <c:v>0.12079435461688731</c:v>
                </c:pt>
                <c:pt idx="12">
                  <c:v>0.12787015639170649</c:v>
                </c:pt>
                <c:pt idx="13">
                  <c:v>0.13440111703219854</c:v>
                </c:pt>
                <c:pt idx="14">
                  <c:v>0.14200795607292088</c:v>
                </c:pt>
                <c:pt idx="15">
                  <c:v>0.15006777824786566</c:v>
                </c:pt>
                <c:pt idx="16">
                  <c:v>0.16248755146863333</c:v>
                </c:pt>
                <c:pt idx="17">
                  <c:v>0.18027337789555711</c:v>
                </c:pt>
                <c:pt idx="18">
                  <c:v>0.19676670274729643</c:v>
                </c:pt>
                <c:pt idx="19">
                  <c:v>0.20908003021088964</c:v>
                </c:pt>
                <c:pt idx="20">
                  <c:v>0.22448460017253744</c:v>
                </c:pt>
                <c:pt idx="21">
                  <c:v>0.23394058200756429</c:v>
                </c:pt>
                <c:pt idx="22">
                  <c:v>0.24362640839072763</c:v>
                </c:pt>
                <c:pt idx="23">
                  <c:v>0.25328728967469777</c:v>
                </c:pt>
                <c:pt idx="24">
                  <c:v>0.25545169988664379</c:v>
                </c:pt>
                <c:pt idx="25">
                  <c:v>0.26276985636185918</c:v>
                </c:pt>
                <c:pt idx="26">
                  <c:v>0.26764213423435201</c:v>
                </c:pt>
                <c:pt idx="27">
                  <c:v>0.26906669613172235</c:v>
                </c:pt>
                <c:pt idx="28">
                  <c:v>0.2674041112223326</c:v>
                </c:pt>
                <c:pt idx="29">
                  <c:v>0.26690515571811496</c:v>
                </c:pt>
                <c:pt idx="30">
                  <c:v>0.24283550142691468</c:v>
                </c:pt>
                <c:pt idx="31">
                  <c:v>0.26535110016868069</c:v>
                </c:pt>
                <c:pt idx="32">
                  <c:v>0.26050629000348663</c:v>
                </c:pt>
                <c:pt idx="33">
                  <c:v>0.25808831580647573</c:v>
                </c:pt>
                <c:pt idx="34">
                  <c:v>0.25729669554551937</c:v>
                </c:pt>
                <c:pt idx="35">
                  <c:v>0.25224845012833175</c:v>
                </c:pt>
                <c:pt idx="36">
                  <c:v>0.23868261302127486</c:v>
                </c:pt>
                <c:pt idx="37">
                  <c:v>0.23549787138602693</c:v>
                </c:pt>
                <c:pt idx="38">
                  <c:v>0.23123866894787914</c:v>
                </c:pt>
                <c:pt idx="39">
                  <c:v>0.22903612755930883</c:v>
                </c:pt>
                <c:pt idx="40">
                  <c:v>0.21989872056143986</c:v>
                </c:pt>
                <c:pt idx="41">
                  <c:v>0.21401279185166525</c:v>
                </c:pt>
                <c:pt idx="42">
                  <c:v>0.20822236237165587</c:v>
                </c:pt>
                <c:pt idx="43">
                  <c:v>0.20231811493627988</c:v>
                </c:pt>
                <c:pt idx="44">
                  <c:v>0.1965433025574069</c:v>
                </c:pt>
                <c:pt idx="45">
                  <c:v>0.19003186023667717</c:v>
                </c:pt>
                <c:pt idx="46">
                  <c:v>0.18492642070750173</c:v>
                </c:pt>
                <c:pt idx="47">
                  <c:v>0.18159264610752965</c:v>
                </c:pt>
                <c:pt idx="48">
                  <c:v>0.17705564534466425</c:v>
                </c:pt>
                <c:pt idx="49">
                  <c:v>0.1704243234269964</c:v>
                </c:pt>
                <c:pt idx="50">
                  <c:v>0.16726494098161829</c:v>
                </c:pt>
                <c:pt idx="51">
                  <c:v>0.15970472509072328</c:v>
                </c:pt>
                <c:pt idx="52">
                  <c:v>0.15665268163878712</c:v>
                </c:pt>
                <c:pt idx="53">
                  <c:v>0.14910725236076319</c:v>
                </c:pt>
                <c:pt idx="54">
                  <c:v>0.14702790721629466</c:v>
                </c:pt>
                <c:pt idx="55">
                  <c:v>0.14402751367510236</c:v>
                </c:pt>
                <c:pt idx="56">
                  <c:v>0.13753464891548328</c:v>
                </c:pt>
                <c:pt idx="57">
                  <c:v>0.13274811872568365</c:v>
                </c:pt>
                <c:pt idx="58">
                  <c:v>0.12866812273646502</c:v>
                </c:pt>
                <c:pt idx="59">
                  <c:v>0.12576720600244604</c:v>
                </c:pt>
                <c:pt idx="60">
                  <c:v>0.12197990291429073</c:v>
                </c:pt>
                <c:pt idx="61">
                  <c:v>0.119574840272201</c:v>
                </c:pt>
                <c:pt idx="62">
                  <c:v>0.11896016522518064</c:v>
                </c:pt>
                <c:pt idx="63">
                  <c:v>0.11210481517621822</c:v>
                </c:pt>
                <c:pt idx="64">
                  <c:v>0.10687132058520719</c:v>
                </c:pt>
                <c:pt idx="65">
                  <c:v>0.10588270573944537</c:v>
                </c:pt>
                <c:pt idx="66">
                  <c:v>0.10235497129720365</c:v>
                </c:pt>
                <c:pt idx="67">
                  <c:v>0.10049740850534575</c:v>
                </c:pt>
                <c:pt idx="68">
                  <c:v>9.4390460800090933E-2</c:v>
                </c:pt>
                <c:pt idx="69">
                  <c:v>9.3855259096920024E-2</c:v>
                </c:pt>
                <c:pt idx="70">
                  <c:v>9.0934613652778218E-2</c:v>
                </c:pt>
                <c:pt idx="71">
                  <c:v>8.5752349575937012E-2</c:v>
                </c:pt>
                <c:pt idx="72">
                  <c:v>8.2118682433715756E-2</c:v>
                </c:pt>
                <c:pt idx="73">
                  <c:v>8.3919453208321032E-2</c:v>
                </c:pt>
                <c:pt idx="74">
                  <c:v>7.9739575087517361E-2</c:v>
                </c:pt>
                <c:pt idx="75">
                  <c:v>8.1916865249692314E-2</c:v>
                </c:pt>
                <c:pt idx="76">
                  <c:v>7.6922962370757283E-2</c:v>
                </c:pt>
                <c:pt idx="77">
                  <c:v>0.10075250520264228</c:v>
                </c:pt>
                <c:pt idx="78">
                  <c:v>7.4273523020036772E-2</c:v>
                </c:pt>
                <c:pt idx="79">
                  <c:v>7.2232264990176154E-2</c:v>
                </c:pt>
                <c:pt idx="80">
                  <c:v>6.8319859456659207E-2</c:v>
                </c:pt>
              </c:numCache>
            </c:numRef>
          </c:yVal>
          <c:smooth val="0"/>
        </c:ser>
        <c:dLbls>
          <c:showLegendKey val="0"/>
          <c:showVal val="0"/>
          <c:showCatName val="0"/>
          <c:showSerName val="0"/>
          <c:showPercent val="0"/>
          <c:showBubbleSize val="0"/>
        </c:dLbls>
        <c:axId val="102015744"/>
        <c:axId val="103925632"/>
      </c:scatterChart>
      <c:valAx>
        <c:axId val="102015744"/>
        <c:scaling>
          <c:orientation val="minMax"/>
          <c:max val="700"/>
          <c:min val="300"/>
        </c:scaling>
        <c:delete val="0"/>
        <c:axPos val="b"/>
        <c:majorGridlines/>
        <c:title>
          <c:tx>
            <c:rich>
              <a:bodyPr/>
              <a:lstStyle/>
              <a:p>
                <a:pPr>
                  <a:defRPr sz="1200"/>
                </a:pPr>
                <a:r>
                  <a:rPr lang="en-GB" sz="1200"/>
                  <a:t>wavelength (nm)</a:t>
                </a:r>
              </a:p>
            </c:rich>
          </c:tx>
          <c:layout/>
          <c:overlay val="0"/>
        </c:title>
        <c:numFmt formatCode="General" sourceLinked="1"/>
        <c:majorTickMark val="none"/>
        <c:minorTickMark val="none"/>
        <c:tickLblPos val="nextTo"/>
        <c:txPr>
          <a:bodyPr/>
          <a:lstStyle/>
          <a:p>
            <a:pPr>
              <a:defRPr sz="1050"/>
            </a:pPr>
            <a:endParaRPr lang="en-US"/>
          </a:p>
        </c:txPr>
        <c:crossAx val="103925632"/>
        <c:crosses val="autoZero"/>
        <c:crossBetween val="midCat"/>
      </c:valAx>
      <c:valAx>
        <c:axId val="103925632"/>
        <c:scaling>
          <c:orientation val="minMax"/>
          <c:max val="0.5"/>
          <c:min val="0"/>
        </c:scaling>
        <c:delete val="0"/>
        <c:axPos val="l"/>
        <c:majorGridlines/>
        <c:title>
          <c:tx>
            <c:rich>
              <a:bodyPr/>
              <a:lstStyle/>
              <a:p>
                <a:pPr>
                  <a:defRPr sz="1200"/>
                </a:pPr>
                <a:r>
                  <a:rPr lang="en-GB" sz="1200"/>
                  <a:t>PDE</a:t>
                </a:r>
              </a:p>
            </c:rich>
          </c:tx>
          <c:layout>
            <c:manualLayout>
              <c:xMode val="edge"/>
              <c:yMode val="edge"/>
              <c:x val="5.9012708138314485E-3"/>
              <c:y val="0.46309125214939112"/>
            </c:manualLayout>
          </c:layout>
          <c:overlay val="0"/>
        </c:title>
        <c:numFmt formatCode="0.000" sourceLinked="1"/>
        <c:majorTickMark val="none"/>
        <c:minorTickMark val="none"/>
        <c:tickLblPos val="nextTo"/>
        <c:txPr>
          <a:bodyPr/>
          <a:lstStyle/>
          <a:p>
            <a:pPr>
              <a:defRPr sz="1050"/>
            </a:pPr>
            <a:endParaRPr lang="en-US"/>
          </a:p>
        </c:txPr>
        <c:crossAx val="102015744"/>
        <c:crosses val="autoZero"/>
        <c:crossBetween val="midCat"/>
      </c:valAx>
      <c:spPr>
        <a:ln>
          <a:solidFill>
            <a:sysClr val="windowText" lastClr="000000"/>
          </a:solidFill>
        </a:ln>
      </c:spPr>
    </c:plotArea>
    <c:legend>
      <c:legendPos val="r"/>
      <c:layout>
        <c:manualLayout>
          <c:xMode val="edge"/>
          <c:yMode val="edge"/>
          <c:x val="0.55011023678129434"/>
          <c:y val="0.1559978133806994"/>
          <c:w val="0.36988578010803336"/>
          <c:h val="0.24326895980107749"/>
        </c:manualLayout>
      </c:layout>
      <c:overlay val="0"/>
      <c:spPr>
        <a:solidFill>
          <a:schemeClr val="bg1"/>
        </a:solidFill>
        <a:ln>
          <a:solidFill>
            <a:sysClr val="windowText" lastClr="000000"/>
          </a:solidFill>
        </a:ln>
      </c:spPr>
      <c:txPr>
        <a:bodyPr/>
        <a:lstStyle/>
        <a:p>
          <a:pPr>
            <a:defRPr sz="1200"/>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rtl="0">
              <a:defRPr/>
            </a:pPr>
            <a:r>
              <a:rPr lang="en-GB"/>
              <a:t>KETEK 2014  C4-W3-c3-ch16 </a:t>
            </a:r>
          </a:p>
        </c:rich>
      </c:tx>
      <c:layout>
        <c:manualLayout>
          <c:xMode val="edge"/>
          <c:yMode val="edge"/>
          <c:x val="0.11661865900150752"/>
          <c:y val="0.15965335583052118"/>
        </c:manualLayout>
      </c:layout>
      <c:overlay val="0"/>
    </c:title>
    <c:autoTitleDeleted val="0"/>
    <c:plotArea>
      <c:layout>
        <c:manualLayout>
          <c:layoutTarget val="inner"/>
          <c:xMode val="edge"/>
          <c:yMode val="edge"/>
          <c:x val="0.10846702092729257"/>
          <c:y val="0.15030821147356582"/>
          <c:w val="0.75505611926107852"/>
          <c:h val="0.71052249718785154"/>
        </c:manualLayout>
      </c:layout>
      <c:scatterChart>
        <c:scatterStyle val="smoothMarker"/>
        <c:varyColors val="0"/>
        <c:ser>
          <c:idx val="0"/>
          <c:order val="0"/>
          <c:tx>
            <c:strRef>
              <c:f>'KETEK C4-W3-c3-ch16'!$D$1</c:f>
              <c:strCache>
                <c:ptCount val="1"/>
                <c:pt idx="0">
                  <c:v>KETEK C4-W3-c3-ch16 OV=2V</c:v>
                </c:pt>
              </c:strCache>
            </c:strRef>
          </c:tx>
          <c:spPr>
            <a:ln w="12700"/>
          </c:spPr>
          <c:marker>
            <c:symbol val="square"/>
            <c:size val="5"/>
            <c:spPr>
              <a:noFill/>
            </c:spPr>
          </c:marker>
          <c:xVal>
            <c:numRef>
              <c:f>'KETEK C4-W3-c3-ch16'!$C$13:$C$93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'KETEK C4-W3-c3-ch16'!$E$13:$E$93</c:f>
              <c:numCache>
                <c:formatCode>0.000</c:formatCode>
                <c:ptCount val="81"/>
                <c:pt idx="0">
                  <c:v>2.243071264810698E-2</c:v>
                </c:pt>
                <c:pt idx="1">
                  <c:v>0.11234832886444729</c:v>
                </c:pt>
                <c:pt idx="2">
                  <c:v>9.9067992236476346E-2</c:v>
                </c:pt>
                <c:pt idx="3">
                  <c:v>0.11950494882816387</c:v>
                </c:pt>
                <c:pt idx="4">
                  <c:v>0.11622745489347537</c:v>
                </c:pt>
                <c:pt idx="5">
                  <c:v>0.25676976383354061</c:v>
                </c:pt>
                <c:pt idx="6">
                  <c:v>0.25908051940870985</c:v>
                </c:pt>
                <c:pt idx="7">
                  <c:v>0.26706338435515387</c:v>
                </c:pt>
                <c:pt idx="8">
                  <c:v>0.26970731815642934</c:v>
                </c:pt>
                <c:pt idx="9">
                  <c:v>0.27672466438456089</c:v>
                </c:pt>
                <c:pt idx="10">
                  <c:v>0.27749771621678238</c:v>
                </c:pt>
                <c:pt idx="11">
                  <c:v>0.28406245823817439</c:v>
                </c:pt>
                <c:pt idx="12">
                  <c:v>0.28628667228964416</c:v>
                </c:pt>
                <c:pt idx="13">
                  <c:v>0.29949549554130567</c:v>
                </c:pt>
                <c:pt idx="14">
                  <c:v>0.29962798919137323</c:v>
                </c:pt>
                <c:pt idx="15">
                  <c:v>0.30843106761363887</c:v>
                </c:pt>
                <c:pt idx="16">
                  <c:v>0.31066211237050034</c:v>
                </c:pt>
                <c:pt idx="17">
                  <c:v>0.32523841127862169</c:v>
                </c:pt>
                <c:pt idx="18">
                  <c:v>0.3325093368738033</c:v>
                </c:pt>
                <c:pt idx="19">
                  <c:v>0.33195827879812007</c:v>
                </c:pt>
                <c:pt idx="20">
                  <c:v>0.34608477367184293</c:v>
                </c:pt>
                <c:pt idx="21">
                  <c:v>0.34113178155000723</c:v>
                </c:pt>
                <c:pt idx="22">
                  <c:v>0.34257527039183849</c:v>
                </c:pt>
                <c:pt idx="23">
                  <c:v>0.34530816475127746</c:v>
                </c:pt>
                <c:pt idx="24">
                  <c:v>0.34515288739354816</c:v>
                </c:pt>
                <c:pt idx="25">
                  <c:v>0.33923734704672992</c:v>
                </c:pt>
                <c:pt idx="26">
                  <c:v>0.3367592993377827</c:v>
                </c:pt>
                <c:pt idx="27">
                  <c:v>0.33065990343878515</c:v>
                </c:pt>
                <c:pt idx="28">
                  <c:v>0.32680406731616191</c:v>
                </c:pt>
                <c:pt idx="29">
                  <c:v>0.32200671225092709</c:v>
                </c:pt>
                <c:pt idx="30">
                  <c:v>0.31094067294328503</c:v>
                </c:pt>
                <c:pt idx="31">
                  <c:v>0.30632352165294446</c:v>
                </c:pt>
                <c:pt idx="32">
                  <c:v>0.29254666420634079</c:v>
                </c:pt>
                <c:pt idx="33">
                  <c:v>0.28719235831652551</c:v>
                </c:pt>
                <c:pt idx="34">
                  <c:v>0.27904165930588443</c:v>
                </c:pt>
                <c:pt idx="35">
                  <c:v>0.27193829621416254</c:v>
                </c:pt>
                <c:pt idx="36">
                  <c:v>0.25892845611523507</c:v>
                </c:pt>
                <c:pt idx="37">
                  <c:v>0.25547679169914206</c:v>
                </c:pt>
                <c:pt idx="38">
                  <c:v>0.24625084616194465</c:v>
                </c:pt>
                <c:pt idx="39">
                  <c:v>0.23873170809744537</c:v>
                </c:pt>
                <c:pt idx="40">
                  <c:v>0.23240372177899551</c:v>
                </c:pt>
                <c:pt idx="41">
                  <c:v>0.2238471472564077</c:v>
                </c:pt>
                <c:pt idx="42">
                  <c:v>0.21872489894967087</c:v>
                </c:pt>
                <c:pt idx="43">
                  <c:v>0.21200293278973642</c:v>
                </c:pt>
                <c:pt idx="44">
                  <c:v>0.20702192762945926</c:v>
                </c:pt>
                <c:pt idx="45">
                  <c:v>0.20091101838893249</c:v>
                </c:pt>
                <c:pt idx="46">
                  <c:v>0.19302876193149404</c:v>
                </c:pt>
                <c:pt idx="47">
                  <c:v>0.18776023290751212</c:v>
                </c:pt>
                <c:pt idx="48">
                  <c:v>0.18239698695236617</c:v>
                </c:pt>
                <c:pt idx="49">
                  <c:v>0.17777874941907554</c:v>
                </c:pt>
                <c:pt idx="50">
                  <c:v>0.16967615298616873</c:v>
                </c:pt>
                <c:pt idx="51">
                  <c:v>0.16303944736934989</c:v>
                </c:pt>
                <c:pt idx="52">
                  <c:v>0.16142700903950291</c:v>
                </c:pt>
                <c:pt idx="53">
                  <c:v>0.15346079326748255</c:v>
                </c:pt>
                <c:pt idx="54">
                  <c:v>0.15040328794678187</c:v>
                </c:pt>
                <c:pt idx="55">
                  <c:v>0.14642695865746938</c:v>
                </c:pt>
                <c:pt idx="56">
                  <c:v>0.13960433517523907</c:v>
                </c:pt>
                <c:pt idx="57">
                  <c:v>0.13711007957806648</c:v>
                </c:pt>
                <c:pt idx="58">
                  <c:v>0.13453278952119213</c:v>
                </c:pt>
                <c:pt idx="59">
                  <c:v>0.13135975952334747</c:v>
                </c:pt>
                <c:pt idx="60">
                  <c:v>0.1300143916503454</c:v>
                </c:pt>
                <c:pt idx="61">
                  <c:v>0.12458612297783203</c:v>
                </c:pt>
                <c:pt idx="62">
                  <c:v>0.12313143582874815</c:v>
                </c:pt>
                <c:pt idx="63">
                  <c:v>0.11873004669065447</c:v>
                </c:pt>
                <c:pt idx="64">
                  <c:v>0.11573436074256946</c:v>
                </c:pt>
                <c:pt idx="65">
                  <c:v>0.11127086995161981</c:v>
                </c:pt>
                <c:pt idx="66">
                  <c:v>0.10899101096114391</c:v>
                </c:pt>
                <c:pt idx="67">
                  <c:v>0.10651903763711347</c:v>
                </c:pt>
                <c:pt idx="68">
                  <c:v>0.10390768397799793</c:v>
                </c:pt>
                <c:pt idx="69">
                  <c:v>9.8908907668671234E-2</c:v>
                </c:pt>
                <c:pt idx="70">
                  <c:v>9.9523294184752462E-2</c:v>
                </c:pt>
                <c:pt idx="71">
                  <c:v>9.4219699880546015E-2</c:v>
                </c:pt>
                <c:pt idx="72">
                  <c:v>9.6399973499005406E-2</c:v>
                </c:pt>
                <c:pt idx="73">
                  <c:v>9.1680918446404899E-2</c:v>
                </c:pt>
                <c:pt idx="74">
                  <c:v>9.2606418283145892E-2</c:v>
                </c:pt>
                <c:pt idx="75">
                  <c:v>8.8572275737623163E-2</c:v>
                </c:pt>
                <c:pt idx="76">
                  <c:v>8.6516487705115913E-2</c:v>
                </c:pt>
                <c:pt idx="77">
                  <c:v>8.3363897416988617E-2</c:v>
                </c:pt>
                <c:pt idx="78">
                  <c:v>8.2783380361042339E-2</c:v>
                </c:pt>
                <c:pt idx="79">
                  <c:v>3.2786264501587274E-2</c:v>
                </c:pt>
                <c:pt idx="80">
                  <c:v>3.3536657091485088E-2</c:v>
                </c:pt>
              </c:numCache>
            </c:numRef>
          </c:yVal>
          <c:smooth val="0"/>
        </c:ser>
        <c:ser>
          <c:idx val="1"/>
          <c:order val="1"/>
          <c:tx>
            <c:strRef>
              <c:f>'KETEK C4-W3-c3-ch16'!$K$1</c:f>
              <c:strCache>
                <c:ptCount val="1"/>
                <c:pt idx="0">
                  <c:v>KETEK C4-W3-c3-ch16 OV=3V</c:v>
                </c:pt>
              </c:strCache>
            </c:strRef>
          </c:tx>
          <c:spPr>
            <a:ln w="12700"/>
          </c:spPr>
          <c:marker>
            <c:symbol val="square"/>
            <c:size val="5"/>
            <c:spPr>
              <a:noFill/>
            </c:spPr>
          </c:marker>
          <c:xVal>
            <c:numRef>
              <c:f>'KETEK C4-W3-c3-ch16'!$J$13:$J$93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'KETEK C4-W3-c3-ch16'!$L$13:$L$93</c:f>
              <c:numCache>
                <c:formatCode>0.000</c:formatCode>
                <c:ptCount val="81"/>
                <c:pt idx="0">
                  <c:v>2.2263094937481701E-2</c:v>
                </c:pt>
                <c:pt idx="1">
                  <c:v>0.12042609451499751</c:v>
                </c:pt>
                <c:pt idx="2">
                  <c:v>0.12484680054720512</c:v>
                </c:pt>
                <c:pt idx="3">
                  <c:v>0.3383876737743115</c:v>
                </c:pt>
                <c:pt idx="4">
                  <c:v>0.30958027503305752</c:v>
                </c:pt>
                <c:pt idx="5">
                  <c:v>0.31152073225191018</c:v>
                </c:pt>
                <c:pt idx="6">
                  <c:v>0.29811410326679727</c:v>
                </c:pt>
                <c:pt idx="7">
                  <c:v>0.30622106781447694</c:v>
                </c:pt>
                <c:pt idx="8">
                  <c:v>0.30826697103230016</c:v>
                </c:pt>
                <c:pt idx="9">
                  <c:v>0.30976076763000743</c:v>
                </c:pt>
                <c:pt idx="10">
                  <c:v>0.31655216637300276</c:v>
                </c:pt>
                <c:pt idx="11">
                  <c:v>0.32209280081841341</c:v>
                </c:pt>
                <c:pt idx="12">
                  <c:v>0.32885313324401882</c:v>
                </c:pt>
                <c:pt idx="13">
                  <c:v>0.34126878801459642</c:v>
                </c:pt>
                <c:pt idx="14">
                  <c:v>0.34221802685832625</c:v>
                </c:pt>
                <c:pt idx="15">
                  <c:v>0.35447736374580852</c:v>
                </c:pt>
                <c:pt idx="16">
                  <c:v>0.35665467242197046</c:v>
                </c:pt>
                <c:pt idx="17">
                  <c:v>0.36679849136279979</c:v>
                </c:pt>
                <c:pt idx="18">
                  <c:v>0.37730533164397706</c:v>
                </c:pt>
                <c:pt idx="19">
                  <c:v>0.37867241010348779</c:v>
                </c:pt>
                <c:pt idx="20">
                  <c:v>0.39308015944260805</c:v>
                </c:pt>
                <c:pt idx="21">
                  <c:v>0.3926448098523046</c:v>
                </c:pt>
                <c:pt idx="22">
                  <c:v>0.3913123056582623</c:v>
                </c:pt>
                <c:pt idx="23">
                  <c:v>0.39205026554773292</c:v>
                </c:pt>
                <c:pt idx="24">
                  <c:v>0.39297285589241338</c:v>
                </c:pt>
                <c:pt idx="25">
                  <c:v>0.39093434667775284</c:v>
                </c:pt>
                <c:pt idx="26">
                  <c:v>0.38771425749593796</c:v>
                </c:pt>
                <c:pt idx="27">
                  <c:v>0.38081409949077699</c:v>
                </c:pt>
                <c:pt idx="28">
                  <c:v>0.37753018785766135</c:v>
                </c:pt>
                <c:pt idx="29">
                  <c:v>0.37098881196973171</c:v>
                </c:pt>
                <c:pt idx="30">
                  <c:v>0.35880410737148893</c:v>
                </c:pt>
                <c:pt idx="31">
                  <c:v>0.3536614639352843</c:v>
                </c:pt>
                <c:pt idx="32">
                  <c:v>0.34615583433309638</c:v>
                </c:pt>
                <c:pt idx="33">
                  <c:v>0.3361681715742813</c:v>
                </c:pt>
                <c:pt idx="34">
                  <c:v>0.3266168857305482</c:v>
                </c:pt>
                <c:pt idx="35">
                  <c:v>0.32246035220247887</c:v>
                </c:pt>
                <c:pt idx="36">
                  <c:v>0.30648349539500952</c:v>
                </c:pt>
                <c:pt idx="37">
                  <c:v>0.30365855538623782</c:v>
                </c:pt>
                <c:pt idx="38">
                  <c:v>0.29350018576156522</c:v>
                </c:pt>
                <c:pt idx="39">
                  <c:v>0.28650739274681086</c:v>
                </c:pt>
                <c:pt idx="40">
                  <c:v>0.27631583699206941</c:v>
                </c:pt>
                <c:pt idx="41">
                  <c:v>0.26837112137833002</c:v>
                </c:pt>
                <c:pt idx="42">
                  <c:v>0.26560297545521522</c:v>
                </c:pt>
                <c:pt idx="43">
                  <c:v>0.25965488324701169</c:v>
                </c:pt>
                <c:pt idx="44">
                  <c:v>0.25203397324353999</c:v>
                </c:pt>
                <c:pt idx="45">
                  <c:v>0.24218534043060291</c:v>
                </c:pt>
                <c:pt idx="46">
                  <c:v>0.23159826946305764</c:v>
                </c:pt>
                <c:pt idx="47">
                  <c:v>0.22533278458074266</c:v>
                </c:pt>
                <c:pt idx="48">
                  <c:v>0.2229706563958683</c:v>
                </c:pt>
                <c:pt idx="49">
                  <c:v>0.21601826451688028</c:v>
                </c:pt>
                <c:pt idx="50">
                  <c:v>0.20735325505789295</c:v>
                </c:pt>
                <c:pt idx="51">
                  <c:v>0.20329852000291659</c:v>
                </c:pt>
                <c:pt idx="52">
                  <c:v>0.19752074368183739</c:v>
                </c:pt>
                <c:pt idx="53">
                  <c:v>0.19088733574431541</c:v>
                </c:pt>
                <c:pt idx="54">
                  <c:v>0.18518495918924827</c:v>
                </c:pt>
                <c:pt idx="55">
                  <c:v>0.18166534369380885</c:v>
                </c:pt>
                <c:pt idx="56">
                  <c:v>0.17492627134018465</c:v>
                </c:pt>
                <c:pt idx="57">
                  <c:v>0.17059892998364257</c:v>
                </c:pt>
                <c:pt idx="58">
                  <c:v>0.16764873639795788</c:v>
                </c:pt>
                <c:pt idx="59">
                  <c:v>0.16035841822101735</c:v>
                </c:pt>
                <c:pt idx="60">
                  <c:v>0.15695754763285885</c:v>
                </c:pt>
                <c:pt idx="61">
                  <c:v>0.1539966769489286</c:v>
                </c:pt>
                <c:pt idx="62">
                  <c:v>0.15387920191804763</c:v>
                </c:pt>
                <c:pt idx="63">
                  <c:v>0.14801329569211982</c:v>
                </c:pt>
                <c:pt idx="64">
                  <c:v>0.14011514114040249</c:v>
                </c:pt>
                <c:pt idx="65">
                  <c:v>0.13771837111348842</c:v>
                </c:pt>
                <c:pt idx="66">
                  <c:v>0.13462262885625631</c:v>
                </c:pt>
                <c:pt idx="67">
                  <c:v>0.13140429465408426</c:v>
                </c:pt>
                <c:pt idx="68">
                  <c:v>0.13429046064530592</c:v>
                </c:pt>
                <c:pt idx="69">
                  <c:v>0.12346907917997582</c:v>
                </c:pt>
                <c:pt idx="70">
                  <c:v>0.12299630302976217</c:v>
                </c:pt>
                <c:pt idx="71">
                  <c:v>0.11867365542922627</c:v>
                </c:pt>
                <c:pt idx="72">
                  <c:v>0.11831679884203207</c:v>
                </c:pt>
                <c:pt idx="73">
                  <c:v>0.11841445865238213</c:v>
                </c:pt>
                <c:pt idx="74">
                  <c:v>0.11850184441046478</c:v>
                </c:pt>
                <c:pt idx="75">
                  <c:v>0.11225522425202777</c:v>
                </c:pt>
                <c:pt idx="76">
                  <c:v>0.11077673616114035</c:v>
                </c:pt>
                <c:pt idx="77">
                  <c:v>0.10711230005125967</c:v>
                </c:pt>
                <c:pt idx="78">
                  <c:v>0.10417990524949093</c:v>
                </c:pt>
                <c:pt idx="79">
                  <c:v>0.11153885789273778</c:v>
                </c:pt>
                <c:pt idx="80">
                  <c:v>0.10935130090776414</c:v>
                </c:pt>
              </c:numCache>
            </c:numRef>
          </c:yVal>
          <c:smooth val="1"/>
        </c:ser>
        <c:ser>
          <c:idx val="2"/>
          <c:order val="2"/>
          <c:tx>
            <c:strRef>
              <c:f>'KETEK C4-W3-c3-ch16'!$S$1</c:f>
              <c:strCache>
                <c:ptCount val="1"/>
                <c:pt idx="0">
                  <c:v>KETEK C4-W3-c3-ch16 OV=4V</c:v>
                </c:pt>
              </c:strCache>
            </c:strRef>
          </c:tx>
          <c:spPr>
            <a:ln w="12700"/>
          </c:spPr>
          <c:marker>
            <c:symbol val="square"/>
            <c:size val="5"/>
            <c:spPr>
              <a:noFill/>
            </c:spPr>
          </c:marker>
          <c:xVal>
            <c:numRef>
              <c:f>'KETEK C4-W3-c3-ch16'!$R$13:$R$93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'KETEK C4-W3-c3-ch16'!$T$13:$T$93</c:f>
              <c:numCache>
                <c:formatCode>0.000</c:formatCode>
                <c:ptCount val="81"/>
                <c:pt idx="0">
                  <c:v>7.1159754431928596E-2</c:v>
                </c:pt>
                <c:pt idx="1">
                  <c:v>0.20555407148289817</c:v>
                </c:pt>
                <c:pt idx="2">
                  <c:v>0.24307203940419814</c:v>
                </c:pt>
                <c:pt idx="3">
                  <c:v>0.25316443762456492</c:v>
                </c:pt>
                <c:pt idx="4">
                  <c:v>0.26009336253909748</c:v>
                </c:pt>
                <c:pt idx="5">
                  <c:v>0.27429091382990894</c:v>
                </c:pt>
                <c:pt idx="6">
                  <c:v>0.2792090078733338</c:v>
                </c:pt>
                <c:pt idx="7">
                  <c:v>0.29642900298611535</c:v>
                </c:pt>
                <c:pt idx="8">
                  <c:v>0.30357738968616582</c:v>
                </c:pt>
                <c:pt idx="9">
                  <c:v>0.31568230665874636</c:v>
                </c:pt>
                <c:pt idx="10">
                  <c:v>0.31846933477157779</c:v>
                </c:pt>
                <c:pt idx="11">
                  <c:v>0.32858922538653279</c:v>
                </c:pt>
                <c:pt idx="12">
                  <c:v>0.33657254383584917</c:v>
                </c:pt>
                <c:pt idx="13">
                  <c:v>0.33958284870252659</c:v>
                </c:pt>
                <c:pt idx="14">
                  <c:v>0.34610786126766113</c:v>
                </c:pt>
                <c:pt idx="15">
                  <c:v>0.35638098926512962</c:v>
                </c:pt>
                <c:pt idx="16">
                  <c:v>0.36097700364565005</c:v>
                </c:pt>
                <c:pt idx="17">
                  <c:v>0.37768113440139461</c:v>
                </c:pt>
                <c:pt idx="18">
                  <c:v>0.38732894553864766</c:v>
                </c:pt>
                <c:pt idx="19">
                  <c:v>0.39422050961732552</c:v>
                </c:pt>
                <c:pt idx="20">
                  <c:v>0.40225858078755544</c:v>
                </c:pt>
                <c:pt idx="21">
                  <c:v>0.40285952155445875</c:v>
                </c:pt>
                <c:pt idx="22">
                  <c:v>0.4042593462363776</c:v>
                </c:pt>
                <c:pt idx="23">
                  <c:v>0.41005181932480966</c:v>
                </c:pt>
                <c:pt idx="24">
                  <c:v>0.41370633645594496</c:v>
                </c:pt>
                <c:pt idx="25">
                  <c:v>0.41268373288757371</c:v>
                </c:pt>
                <c:pt idx="26">
                  <c:v>0.40689160820931902</c:v>
                </c:pt>
                <c:pt idx="27">
                  <c:v>0.40424731223503413</c:v>
                </c:pt>
                <c:pt idx="28">
                  <c:v>0.40099777392084485</c:v>
                </c:pt>
                <c:pt idx="29">
                  <c:v>0.3955387333732312</c:v>
                </c:pt>
                <c:pt idx="30">
                  <c:v>0.38457658977854514</c:v>
                </c:pt>
                <c:pt idx="31">
                  <c:v>0.38325746945122047</c:v>
                </c:pt>
                <c:pt idx="32">
                  <c:v>0.37064380436869543</c:v>
                </c:pt>
                <c:pt idx="33">
                  <c:v>0.36335853248074973</c:v>
                </c:pt>
                <c:pt idx="34">
                  <c:v>0.35480680560315769</c:v>
                </c:pt>
                <c:pt idx="35">
                  <c:v>0.35057980192108895</c:v>
                </c:pt>
                <c:pt idx="36">
                  <c:v>0.33011089729446447</c:v>
                </c:pt>
                <c:pt idx="37">
                  <c:v>0.32893764264280201</c:v>
                </c:pt>
                <c:pt idx="38">
                  <c:v>0.31884846598544359</c:v>
                </c:pt>
                <c:pt idx="39">
                  <c:v>0.309343814189322</c:v>
                </c:pt>
                <c:pt idx="40">
                  <c:v>0.30062639549651077</c:v>
                </c:pt>
                <c:pt idx="41">
                  <c:v>0.2947987446759231</c:v>
                </c:pt>
                <c:pt idx="42">
                  <c:v>0.28900954485801683</c:v>
                </c:pt>
                <c:pt idx="43">
                  <c:v>0.27908694427598302</c:v>
                </c:pt>
                <c:pt idx="44">
                  <c:v>0.27159008707323162</c:v>
                </c:pt>
                <c:pt idx="45">
                  <c:v>0.26346196018231577</c:v>
                </c:pt>
                <c:pt idx="46">
                  <c:v>0.25414438279880303</c:v>
                </c:pt>
                <c:pt idx="47">
                  <c:v>0.24608210420025867</c:v>
                </c:pt>
                <c:pt idx="48">
                  <c:v>0.23876356129486417</c:v>
                </c:pt>
                <c:pt idx="49">
                  <c:v>0.22964624220200192</c:v>
                </c:pt>
                <c:pt idx="50">
                  <c:v>0.22170957378249789</c:v>
                </c:pt>
                <c:pt idx="51">
                  <c:v>0.21761632575238582</c:v>
                </c:pt>
                <c:pt idx="52">
                  <c:v>0.20738527967178708</c:v>
                </c:pt>
                <c:pt idx="53">
                  <c:v>0.20576753550417204</c:v>
                </c:pt>
                <c:pt idx="54">
                  <c:v>0.19554876195661955</c:v>
                </c:pt>
                <c:pt idx="55">
                  <c:v>0.19339952452702816</c:v>
                </c:pt>
                <c:pt idx="56">
                  <c:v>0.18784396820465557</c:v>
                </c:pt>
                <c:pt idx="57">
                  <c:v>0.17953922720880272</c:v>
                </c:pt>
                <c:pt idx="58">
                  <c:v>0.17556948227639388</c:v>
                </c:pt>
                <c:pt idx="59">
                  <c:v>0.16816050692411463</c:v>
                </c:pt>
                <c:pt idx="60">
                  <c:v>0.16570964261704238</c:v>
                </c:pt>
                <c:pt idx="61">
                  <c:v>0.15837101134110931</c:v>
                </c:pt>
                <c:pt idx="62">
                  <c:v>0.15682530897999744</c:v>
                </c:pt>
                <c:pt idx="63">
                  <c:v>0.14966652906893471</c:v>
                </c:pt>
                <c:pt idx="64">
                  <c:v>0.14787076822997108</c:v>
                </c:pt>
                <c:pt idx="65">
                  <c:v>0.14187675154973989</c:v>
                </c:pt>
                <c:pt idx="66">
                  <c:v>0.13766187174160452</c:v>
                </c:pt>
                <c:pt idx="67">
                  <c:v>0.12943299398402239</c:v>
                </c:pt>
                <c:pt idx="68">
                  <c:v>0.12529625500718938</c:v>
                </c:pt>
                <c:pt idx="69">
                  <c:v>0.11837231832917887</c:v>
                </c:pt>
                <c:pt idx="70">
                  <c:v>0.11673649468963564</c:v>
                </c:pt>
                <c:pt idx="71">
                  <c:v>0.11213721719542323</c:v>
                </c:pt>
                <c:pt idx="72">
                  <c:v>0.11366324946287898</c:v>
                </c:pt>
                <c:pt idx="73">
                  <c:v>0.10886310796138282</c:v>
                </c:pt>
                <c:pt idx="74">
                  <c:v>9.9737433795488731E-2</c:v>
                </c:pt>
                <c:pt idx="75">
                  <c:v>9.9103502401305735E-2</c:v>
                </c:pt>
                <c:pt idx="76">
                  <c:v>9.7756082364998012E-2</c:v>
                </c:pt>
                <c:pt idx="77">
                  <c:v>8.8030922321695251E-2</c:v>
                </c:pt>
                <c:pt idx="78">
                  <c:v>9.0208426835288444E-2</c:v>
                </c:pt>
                <c:pt idx="79">
                  <c:v>8.5793670079443954E-2</c:v>
                </c:pt>
                <c:pt idx="80">
                  <c:v>8.7864003068501673E-2</c:v>
                </c:pt>
              </c:numCache>
            </c:numRef>
          </c:yVal>
          <c:smooth val="1"/>
        </c:ser>
        <c:ser>
          <c:idx val="3"/>
          <c:order val="3"/>
          <c:tx>
            <c:strRef>
              <c:f>'KETEK C4-W3-c3-ch16'!$AA$1</c:f>
              <c:strCache>
                <c:ptCount val="1"/>
                <c:pt idx="0">
                  <c:v>KETEK C4-W3-c3-ch16 OV=5V</c:v>
                </c:pt>
              </c:strCache>
            </c:strRef>
          </c:tx>
          <c:spPr>
            <a:ln w="12700"/>
          </c:spPr>
          <c:marker>
            <c:symbol val="square"/>
            <c:size val="5"/>
            <c:spPr>
              <a:noFill/>
            </c:spPr>
          </c:marker>
          <c:xVal>
            <c:numRef>
              <c:f>'KETEK C4-W3-c3-ch16'!$Z$13:$Z$93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'KETEK C4-W3-c3-ch16'!$AB$13:$AB$93</c:f>
              <c:numCache>
                <c:formatCode>0.000</c:formatCode>
                <c:ptCount val="81"/>
                <c:pt idx="0">
                  <c:v>8.3984137344392085E-2</c:v>
                </c:pt>
                <c:pt idx="1">
                  <c:v>0.2207578366111064</c:v>
                </c:pt>
                <c:pt idx="2">
                  <c:v>0.2470245473389327</c:v>
                </c:pt>
                <c:pt idx="3">
                  <c:v>0.25685994751591534</c:v>
                </c:pt>
                <c:pt idx="4">
                  <c:v>0.27037811865659467</c:v>
                </c:pt>
                <c:pt idx="5">
                  <c:v>0.28922165902431102</c:v>
                </c:pt>
                <c:pt idx="6">
                  <c:v>0.30090828838799127</c:v>
                </c:pt>
                <c:pt idx="7">
                  <c:v>0.30953724655036852</c:v>
                </c:pt>
                <c:pt idx="8">
                  <c:v>0.3232809370691872</c:v>
                </c:pt>
                <c:pt idx="9">
                  <c:v>0.32905711837033413</c:v>
                </c:pt>
                <c:pt idx="10">
                  <c:v>0.33540193860428569</c:v>
                </c:pt>
                <c:pt idx="11">
                  <c:v>0.34053462672127505</c:v>
                </c:pt>
                <c:pt idx="12">
                  <c:v>0.3504538630823032</c:v>
                </c:pt>
                <c:pt idx="13">
                  <c:v>0.36582108802068597</c:v>
                </c:pt>
                <c:pt idx="14">
                  <c:v>0.36297061217342835</c:v>
                </c:pt>
                <c:pt idx="15">
                  <c:v>0.37049982825134825</c:v>
                </c:pt>
                <c:pt idx="16">
                  <c:v>0.3834458427065463</c:v>
                </c:pt>
                <c:pt idx="17">
                  <c:v>0.39246798628324991</c:v>
                </c:pt>
                <c:pt idx="18">
                  <c:v>0.41096123482181823</c:v>
                </c:pt>
                <c:pt idx="19">
                  <c:v>0.41122196161331065</c:v>
                </c:pt>
                <c:pt idx="20">
                  <c:v>0.42568227222418398</c:v>
                </c:pt>
                <c:pt idx="21">
                  <c:v>0.42457478850042152</c:v>
                </c:pt>
                <c:pt idx="22">
                  <c:v>0.42799369534075105</c:v>
                </c:pt>
                <c:pt idx="23">
                  <c:v>0.43427001830185258</c:v>
                </c:pt>
                <c:pt idx="24">
                  <c:v>0.43651096580543325</c:v>
                </c:pt>
                <c:pt idx="25">
                  <c:v>0.43668799875408593</c:v>
                </c:pt>
                <c:pt idx="26">
                  <c:v>0.43266482310295279</c:v>
                </c:pt>
                <c:pt idx="27">
                  <c:v>0.42814139713638949</c:v>
                </c:pt>
                <c:pt idx="28">
                  <c:v>0.42492330182432847</c:v>
                </c:pt>
                <c:pt idx="29">
                  <c:v>0.42427639473072271</c:v>
                </c:pt>
                <c:pt idx="30">
                  <c:v>0.41090655933592674</c:v>
                </c:pt>
                <c:pt idx="31">
                  <c:v>0.40696602136601928</c:v>
                </c:pt>
                <c:pt idx="32">
                  <c:v>0.39853671194103019</c:v>
                </c:pt>
                <c:pt idx="33">
                  <c:v>0.39029256031083892</c:v>
                </c:pt>
                <c:pt idx="34">
                  <c:v>0.38347100290765057</c:v>
                </c:pt>
                <c:pt idx="35">
                  <c:v>0.37666925372689203</c:v>
                </c:pt>
                <c:pt idx="36">
                  <c:v>0.36155073889228223</c:v>
                </c:pt>
                <c:pt idx="37">
                  <c:v>0.35407176723372075</c:v>
                </c:pt>
                <c:pt idx="38">
                  <c:v>0.34701919157354205</c:v>
                </c:pt>
                <c:pt idx="39">
                  <c:v>0.33864215328379588</c:v>
                </c:pt>
                <c:pt idx="40">
                  <c:v>0.3318931987601163</c:v>
                </c:pt>
                <c:pt idx="41">
                  <c:v>0.32184821762087606</c:v>
                </c:pt>
                <c:pt idx="42">
                  <c:v>0.31500915098302124</c:v>
                </c:pt>
                <c:pt idx="43">
                  <c:v>0.30647805873138062</c:v>
                </c:pt>
                <c:pt idx="44">
                  <c:v>0.29894388502577757</c:v>
                </c:pt>
                <c:pt idx="45">
                  <c:v>0.29085005786592899</c:v>
                </c:pt>
                <c:pt idx="46">
                  <c:v>0.28192515308817384</c:v>
                </c:pt>
                <c:pt idx="47">
                  <c:v>0.27432346330159002</c:v>
                </c:pt>
                <c:pt idx="48">
                  <c:v>0.26237069438146293</c:v>
                </c:pt>
                <c:pt idx="49">
                  <c:v>0.25849456682018257</c:v>
                </c:pt>
                <c:pt idx="50">
                  <c:v>0.24966558963066177</c:v>
                </c:pt>
                <c:pt idx="51">
                  <c:v>0.24315973641004784</c:v>
                </c:pt>
                <c:pt idx="52">
                  <c:v>0.23297634693754662</c:v>
                </c:pt>
                <c:pt idx="53">
                  <c:v>0.22579955172823069</c:v>
                </c:pt>
                <c:pt idx="54">
                  <c:v>0.22219737222761046</c:v>
                </c:pt>
                <c:pt idx="55">
                  <c:v>0.21349517976824128</c:v>
                </c:pt>
                <c:pt idx="56">
                  <c:v>0.20499400576376881</c:v>
                </c:pt>
                <c:pt idx="57">
                  <c:v>0.20194631035083588</c:v>
                </c:pt>
                <c:pt idx="58">
                  <c:v>0.19233172038822888</c:v>
                </c:pt>
                <c:pt idx="59">
                  <c:v>0.18944016086727899</c:v>
                </c:pt>
                <c:pt idx="60">
                  <c:v>0.18330435856266691</c:v>
                </c:pt>
                <c:pt idx="61">
                  <c:v>0.17778485796625268</c:v>
                </c:pt>
                <c:pt idx="62">
                  <c:v>0.17100677085807348</c:v>
                </c:pt>
                <c:pt idx="63">
                  <c:v>0.16790510533337291</c:v>
                </c:pt>
                <c:pt idx="64">
                  <c:v>0.15993159144434568</c:v>
                </c:pt>
                <c:pt idx="65">
                  <c:v>0.15326778456870183</c:v>
                </c:pt>
                <c:pt idx="66">
                  <c:v>0.14836439420370368</c:v>
                </c:pt>
                <c:pt idx="67">
                  <c:v>0.14783048931109707</c:v>
                </c:pt>
                <c:pt idx="68">
                  <c:v>0.14065587734233623</c:v>
                </c:pt>
                <c:pt idx="69">
                  <c:v>0.13421925842821669</c:v>
                </c:pt>
                <c:pt idx="70">
                  <c:v>0.13414775274106122</c:v>
                </c:pt>
                <c:pt idx="71">
                  <c:v>0.12867623506111472</c:v>
                </c:pt>
                <c:pt idx="72">
                  <c:v>0.12467096654150572</c:v>
                </c:pt>
                <c:pt idx="73">
                  <c:v>0.12020912315517049</c:v>
                </c:pt>
                <c:pt idx="74">
                  <c:v>0.11489616572667279</c:v>
                </c:pt>
                <c:pt idx="75">
                  <c:v>0.1064058689204469</c:v>
                </c:pt>
                <c:pt idx="76">
                  <c:v>0.10664059817982878</c:v>
                </c:pt>
                <c:pt idx="77">
                  <c:v>0.10707760366355019</c:v>
                </c:pt>
                <c:pt idx="78">
                  <c:v>0.10503421384932718</c:v>
                </c:pt>
                <c:pt idx="79">
                  <c:v>9.8197657178282383E-2</c:v>
                </c:pt>
                <c:pt idx="80">
                  <c:v>9.5293744618863654E-2</c:v>
                </c:pt>
              </c:numCache>
            </c:numRef>
          </c:yVal>
          <c:smooth val="1"/>
        </c:ser>
        <c:dLbls>
          <c:showLegendKey val="0"/>
          <c:showVal val="0"/>
          <c:showCatName val="0"/>
          <c:showSerName val="0"/>
          <c:showPercent val="0"/>
          <c:showBubbleSize val="0"/>
        </c:dLbls>
        <c:axId val="123303424"/>
        <c:axId val="131146496"/>
      </c:scatterChart>
      <c:valAx>
        <c:axId val="123303424"/>
        <c:scaling>
          <c:orientation val="minMax"/>
          <c:max val="700"/>
          <c:min val="300"/>
        </c:scaling>
        <c:delete val="0"/>
        <c:axPos val="b"/>
        <c:majorGridlines/>
        <c:title>
          <c:tx>
            <c:rich>
              <a:bodyPr/>
              <a:lstStyle/>
              <a:p>
                <a:pPr>
                  <a:defRPr sz="1200"/>
                </a:pPr>
                <a:r>
                  <a:rPr lang="en-GB" sz="1200"/>
                  <a:t>wavelength (nm)</a:t>
                </a:r>
              </a:p>
            </c:rich>
          </c:tx>
          <c:layout/>
          <c:overlay val="0"/>
        </c:title>
        <c:numFmt formatCode="General" sourceLinked="1"/>
        <c:majorTickMark val="out"/>
        <c:minorTickMark val="none"/>
        <c:tickLblPos val="nextTo"/>
        <c:txPr>
          <a:bodyPr/>
          <a:lstStyle/>
          <a:p>
            <a:pPr>
              <a:defRPr sz="1050"/>
            </a:pPr>
            <a:endParaRPr lang="en-US"/>
          </a:p>
        </c:txPr>
        <c:crossAx val="131146496"/>
        <c:crosses val="autoZero"/>
        <c:crossBetween val="midCat"/>
      </c:valAx>
      <c:valAx>
        <c:axId val="131146496"/>
        <c:scaling>
          <c:orientation val="minMax"/>
        </c:scaling>
        <c:delete val="0"/>
        <c:axPos val="l"/>
        <c:majorGridlines/>
        <c:numFmt formatCode="0.00" sourceLinked="0"/>
        <c:majorTickMark val="out"/>
        <c:minorTickMark val="none"/>
        <c:tickLblPos val="nextTo"/>
        <c:spPr>
          <a:ln>
            <a:solidFill>
              <a:schemeClr val="tx1"/>
            </a:solidFill>
          </a:ln>
        </c:spPr>
        <c:txPr>
          <a:bodyPr/>
          <a:lstStyle/>
          <a:p>
            <a:pPr>
              <a:defRPr sz="1050"/>
            </a:pPr>
            <a:endParaRPr lang="en-US"/>
          </a:p>
        </c:txPr>
        <c:crossAx val="123303424"/>
        <c:crosses val="autoZero"/>
        <c:crossBetween val="midCat"/>
      </c:valAx>
      <c:spPr>
        <a:ln>
          <a:solidFill>
            <a:schemeClr val="tx1"/>
          </a:solidFill>
        </a:ln>
      </c:spPr>
    </c:plotArea>
    <c:legend>
      <c:legendPos val="tr"/>
      <c:layout>
        <c:manualLayout>
          <c:xMode val="edge"/>
          <c:yMode val="edge"/>
          <c:x val="0.4887908217243831"/>
          <c:y val="0.10362690444754385"/>
          <c:w val="0.42088209371858304"/>
          <c:h val="0.19310510679186732"/>
        </c:manualLayout>
      </c:layout>
      <c:overlay val="0"/>
      <c:spPr>
        <a:solidFill>
          <a:schemeClr val="bg1"/>
        </a:solidFill>
        <a:ln>
          <a:solidFill>
            <a:schemeClr val="tx1"/>
          </a:solidFill>
        </a:ln>
      </c:spPr>
      <c:txPr>
        <a:bodyPr/>
        <a:lstStyle/>
        <a:p>
          <a:pPr>
            <a:defRPr sz="1050"/>
          </a:pPr>
          <a:endParaRPr lang="en-US"/>
        </a:p>
      </c:txPr>
    </c:legend>
    <c:plotVisOnly val="1"/>
    <c:dispBlanksAs val="gap"/>
    <c:showDLblsOverMax val="0"/>
  </c:chart>
  <c:spPr>
    <a:ln>
      <a:noFill/>
    </a:ln>
  </c:spPr>
  <c:txPr>
    <a:bodyPr/>
    <a:lstStyle/>
    <a:p>
      <a:pPr>
        <a:defRPr sz="1200" baseline="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540572415030808"/>
          <c:y val="4.3724213957650103E-2"/>
          <c:w val="0.74703425046789673"/>
          <c:h val="0.66783882147384599"/>
        </c:manualLayout>
      </c:layout>
      <c:scatterChart>
        <c:scatterStyle val="lineMarker"/>
        <c:varyColors val="0"/>
        <c:ser>
          <c:idx val="0"/>
          <c:order val="0"/>
          <c:tx>
            <c:v>Cross talk </c:v>
          </c:tx>
          <c:spPr>
            <a:ln w="28575">
              <a:noFill/>
            </a:ln>
          </c:spPr>
          <c:xVal>
            <c:numRef>
              <c:f>('KETEK C4-W3-c3-ch16'!$E$10,'KETEK C4-W3-c3-ch16'!$L$10,'KETEK C4-W3-c3-ch16'!$T$10,'KETEK C4-W3-c3-ch16'!$AB$10)</c:f>
              <c:numCache>
                <c:formatCode>General</c:formatCode>
                <c:ptCount val="4"/>
                <c:pt idx="0" formatCode="0.00">
                  <c:v>2</c:v>
                </c:pt>
                <c:pt idx="1">
                  <c:v>3</c:v>
                </c:pt>
                <c:pt idx="2">
                  <c:v>4</c:v>
                </c:pt>
                <c:pt idx="3">
                  <c:v>5</c:v>
                </c:pt>
              </c:numCache>
            </c:numRef>
          </c:xVal>
          <c:yVal>
            <c:numRef>
              <c:f>('KETEK C4-W3-c3-ch16'!$E$7,'KETEK C4-W3-c3-ch16'!$L$7,'KETEK C4-W3-c3-ch16'!$T$7,'KETEK C4-W3-c3-ch16'!$AB$7)</c:f>
              <c:numCache>
                <c:formatCode>General</c:formatCode>
                <c:ptCount val="4"/>
                <c:pt idx="0">
                  <c:v>2.8E-3</c:v>
                </c:pt>
                <c:pt idx="1">
                  <c:v>6.96E-3</c:v>
                </c:pt>
                <c:pt idx="2">
                  <c:v>1.4800000000000001E-2</c:v>
                </c:pt>
                <c:pt idx="3">
                  <c:v>1.8100000000000002E-2</c:v>
                </c:pt>
              </c:numCache>
            </c:numRef>
          </c:yVal>
          <c:smooth val="0"/>
        </c:ser>
        <c:dLbls>
          <c:showLegendKey val="0"/>
          <c:showVal val="0"/>
          <c:showCatName val="0"/>
          <c:showSerName val="0"/>
          <c:showPercent val="0"/>
          <c:showBubbleSize val="0"/>
        </c:dLbls>
        <c:axId val="133687168"/>
        <c:axId val="133706112"/>
      </c:scatterChart>
      <c:valAx>
        <c:axId val="133687168"/>
        <c:scaling>
          <c:orientation val="minMax"/>
        </c:scaling>
        <c:delete val="0"/>
        <c:axPos val="b"/>
        <c:title>
          <c:tx>
            <c:rich>
              <a:bodyPr/>
              <a:lstStyle/>
              <a:p>
                <a:pPr>
                  <a:defRPr/>
                </a:pPr>
                <a:r>
                  <a:rPr lang="en-GB"/>
                  <a:t>Over voltage (V)</a:t>
                </a:r>
              </a:p>
            </c:rich>
          </c:tx>
          <c:layout/>
          <c:overlay val="0"/>
        </c:title>
        <c:numFmt formatCode="0.00" sourceLinked="1"/>
        <c:majorTickMark val="none"/>
        <c:minorTickMark val="none"/>
        <c:tickLblPos val="nextTo"/>
        <c:crossAx val="133706112"/>
        <c:crosses val="autoZero"/>
        <c:crossBetween val="midCat"/>
      </c:valAx>
      <c:valAx>
        <c:axId val="133706112"/>
        <c:scaling>
          <c:orientation val="minMax"/>
          <c:max val="0.1"/>
          <c:min val="0"/>
        </c:scaling>
        <c:delete val="0"/>
        <c:axPos val="l"/>
        <c:majorGridlines/>
        <c:title>
          <c:tx>
            <c:rich>
              <a:bodyPr/>
              <a:lstStyle/>
              <a:p>
                <a:pPr>
                  <a:defRPr/>
                </a:pPr>
                <a:r>
                  <a:rPr lang="en-GB"/>
                  <a:t>cross</a:t>
                </a:r>
                <a:r>
                  <a:rPr lang="en-GB" baseline="0"/>
                  <a:t> talk </a:t>
                </a:r>
                <a:endParaRPr lang="en-GB"/>
              </a:p>
            </c:rich>
          </c:tx>
          <c:layout/>
          <c:overlay val="0"/>
        </c:title>
        <c:numFmt formatCode="General" sourceLinked="1"/>
        <c:majorTickMark val="none"/>
        <c:minorTickMark val="none"/>
        <c:tickLblPos val="nextTo"/>
        <c:crossAx val="133687168"/>
        <c:crosses val="autoZero"/>
        <c:crossBetween val="midCat"/>
      </c:valAx>
      <c:spPr>
        <a:ln>
          <a:solidFill>
            <a:schemeClr val="tx1"/>
          </a:solidFill>
        </a:ln>
      </c:spPr>
    </c:plotArea>
    <c:plotVisOnly val="1"/>
    <c:dispBlanksAs val="gap"/>
    <c:showDLblsOverMax val="0"/>
  </c:chart>
  <c:spPr>
    <a:noFill/>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Cross talk </c:v>
          </c:tx>
          <c:spPr>
            <a:ln w="28575">
              <a:noFill/>
            </a:ln>
          </c:spPr>
          <c:xVal>
            <c:numRef>
              <c:f>('data W1-3B-1'!$C$10,'data W1-3B-1'!$J$10,'data W1-3B-1'!$R$10,'data W1-3B-1'!$Y$10)</c:f>
              <c:numCache>
                <c:formatCode>General</c:formatCode>
                <c:ptCount val="4"/>
                <c:pt idx="0" formatCode="0.00">
                  <c:v>1.5</c:v>
                </c:pt>
                <c:pt idx="1">
                  <c:v>2.5</c:v>
                </c:pt>
                <c:pt idx="2">
                  <c:v>3.5</c:v>
                </c:pt>
                <c:pt idx="3">
                  <c:v>4</c:v>
                </c:pt>
              </c:numCache>
            </c:numRef>
          </c:xVal>
          <c:yVal>
            <c:numRef>
              <c:f>('data W1-3B-1'!$C$7,'data W1-3B-1'!$J$7,'data W1-3B-1'!$R$7,'data W1-3B-1'!$Y$7)</c:f>
              <c:numCache>
                <c:formatCode>General</c:formatCode>
                <c:ptCount val="4"/>
                <c:pt idx="0">
                  <c:v>1.7778530308161192E-2</c:v>
                </c:pt>
                <c:pt idx="1">
                  <c:v>3.834412016119184E-2</c:v>
                </c:pt>
                <c:pt idx="2">
                  <c:v>7.3380411421553576E-2</c:v>
                </c:pt>
                <c:pt idx="3">
                  <c:v>8.9883379159950691E-2</c:v>
                </c:pt>
              </c:numCache>
            </c:numRef>
          </c:yVal>
          <c:smooth val="0"/>
        </c:ser>
        <c:dLbls>
          <c:showLegendKey val="0"/>
          <c:showVal val="0"/>
          <c:showCatName val="0"/>
          <c:showSerName val="0"/>
          <c:showPercent val="0"/>
          <c:showBubbleSize val="0"/>
        </c:dLbls>
        <c:axId val="135629056"/>
        <c:axId val="152785280"/>
      </c:scatterChart>
      <c:valAx>
        <c:axId val="135629056"/>
        <c:scaling>
          <c:orientation val="minMax"/>
        </c:scaling>
        <c:delete val="0"/>
        <c:axPos val="b"/>
        <c:title>
          <c:tx>
            <c:rich>
              <a:bodyPr/>
              <a:lstStyle/>
              <a:p>
                <a:pPr>
                  <a:defRPr/>
                </a:pPr>
                <a:r>
                  <a:rPr lang="en-GB"/>
                  <a:t>Over voltage (V)</a:t>
                </a:r>
              </a:p>
            </c:rich>
          </c:tx>
          <c:layout/>
          <c:overlay val="0"/>
        </c:title>
        <c:numFmt formatCode="0.00" sourceLinked="1"/>
        <c:majorTickMark val="none"/>
        <c:minorTickMark val="none"/>
        <c:tickLblPos val="nextTo"/>
        <c:crossAx val="152785280"/>
        <c:crosses val="autoZero"/>
        <c:crossBetween val="midCat"/>
      </c:valAx>
      <c:valAx>
        <c:axId val="152785280"/>
        <c:scaling>
          <c:orientation val="minMax"/>
        </c:scaling>
        <c:delete val="0"/>
        <c:axPos val="l"/>
        <c:majorGridlines/>
        <c:title>
          <c:tx>
            <c:rich>
              <a:bodyPr/>
              <a:lstStyle/>
              <a:p>
                <a:pPr>
                  <a:defRPr/>
                </a:pPr>
                <a:r>
                  <a:rPr lang="en-GB"/>
                  <a:t>cross talk </a:t>
                </a:r>
              </a:p>
            </c:rich>
          </c:tx>
          <c:layout/>
          <c:overlay val="0"/>
        </c:title>
        <c:numFmt formatCode="General" sourceLinked="1"/>
        <c:majorTickMark val="none"/>
        <c:minorTickMark val="none"/>
        <c:tickLblPos val="nextTo"/>
        <c:crossAx val="135629056"/>
        <c:crosses val="autoZero"/>
        <c:crossBetween val="midCat"/>
      </c:valAx>
      <c:spPr>
        <a:ln>
          <a:solidFill>
            <a:schemeClr val="tx1"/>
          </a:solidFill>
        </a:ln>
      </c:spPr>
    </c:plotArea>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048753171060864"/>
          <c:y val="4.1234984902653184E-2"/>
          <c:w val="0.71546178258875981"/>
          <c:h val="0.76819538696154499"/>
        </c:manualLayout>
      </c:layout>
      <c:scatterChart>
        <c:scatterStyle val="smoothMarker"/>
        <c:varyColors val="0"/>
        <c:ser>
          <c:idx val="2"/>
          <c:order val="0"/>
          <c:tx>
            <c:strRef>
              <c:f>Sheet1!$X$1</c:f>
              <c:strCache>
                <c:ptCount val="1"/>
                <c:pt idx="0">
                  <c:v>norm. total 35 kGy 250 cm </c:v>
                </c:pt>
              </c:strCache>
            </c:strRef>
          </c:tx>
          <c:marker>
            <c:symbol val="none"/>
          </c:marker>
          <c:xVal>
            <c:numRef>
              <c:f>Sheet1!$K$3:$K$302</c:f>
              <c:numCache>
                <c:formatCode>General</c:formatCode>
                <c:ptCount val="300"/>
                <c:pt idx="0">
                  <c:v>400</c:v>
                </c:pt>
                <c:pt idx="1">
                  <c:v>405</c:v>
                </c:pt>
                <c:pt idx="2">
                  <c:v>410</c:v>
                </c:pt>
                <c:pt idx="3">
                  <c:v>415</c:v>
                </c:pt>
                <c:pt idx="4">
                  <c:v>420</c:v>
                </c:pt>
                <c:pt idx="5">
                  <c:v>425</c:v>
                </c:pt>
                <c:pt idx="6">
                  <c:v>430</c:v>
                </c:pt>
                <c:pt idx="7">
                  <c:v>435</c:v>
                </c:pt>
                <c:pt idx="8">
                  <c:v>440</c:v>
                </c:pt>
                <c:pt idx="9">
                  <c:v>445</c:v>
                </c:pt>
                <c:pt idx="10">
                  <c:v>450</c:v>
                </c:pt>
                <c:pt idx="11">
                  <c:v>455</c:v>
                </c:pt>
                <c:pt idx="12">
                  <c:v>460</c:v>
                </c:pt>
                <c:pt idx="13">
                  <c:v>465</c:v>
                </c:pt>
                <c:pt idx="14">
                  <c:v>470</c:v>
                </c:pt>
                <c:pt idx="15">
                  <c:v>475</c:v>
                </c:pt>
                <c:pt idx="16">
                  <c:v>480</c:v>
                </c:pt>
                <c:pt idx="17">
                  <c:v>485</c:v>
                </c:pt>
                <c:pt idx="18">
                  <c:v>490</c:v>
                </c:pt>
                <c:pt idx="19">
                  <c:v>495</c:v>
                </c:pt>
                <c:pt idx="20">
                  <c:v>500</c:v>
                </c:pt>
                <c:pt idx="21">
                  <c:v>505</c:v>
                </c:pt>
                <c:pt idx="22">
                  <c:v>510</c:v>
                </c:pt>
                <c:pt idx="23">
                  <c:v>515</c:v>
                </c:pt>
                <c:pt idx="24">
                  <c:v>520</c:v>
                </c:pt>
                <c:pt idx="25">
                  <c:v>525</c:v>
                </c:pt>
                <c:pt idx="26">
                  <c:v>530</c:v>
                </c:pt>
                <c:pt idx="27">
                  <c:v>535</c:v>
                </c:pt>
                <c:pt idx="28">
                  <c:v>540</c:v>
                </c:pt>
                <c:pt idx="29">
                  <c:v>545</c:v>
                </c:pt>
                <c:pt idx="30">
                  <c:v>550</c:v>
                </c:pt>
                <c:pt idx="31">
                  <c:v>555</c:v>
                </c:pt>
                <c:pt idx="32">
                  <c:v>560</c:v>
                </c:pt>
                <c:pt idx="33">
                  <c:v>565</c:v>
                </c:pt>
                <c:pt idx="34">
                  <c:v>570</c:v>
                </c:pt>
                <c:pt idx="35">
                  <c:v>575</c:v>
                </c:pt>
                <c:pt idx="36">
                  <c:v>580</c:v>
                </c:pt>
                <c:pt idx="37">
                  <c:v>585</c:v>
                </c:pt>
                <c:pt idx="38">
                  <c:v>590</c:v>
                </c:pt>
                <c:pt idx="39">
                  <c:v>595</c:v>
                </c:pt>
                <c:pt idx="40">
                  <c:v>600</c:v>
                </c:pt>
                <c:pt idx="41">
                  <c:v>605</c:v>
                </c:pt>
                <c:pt idx="42">
                  <c:v>610</c:v>
                </c:pt>
                <c:pt idx="43">
                  <c:v>615</c:v>
                </c:pt>
                <c:pt idx="44">
                  <c:v>620</c:v>
                </c:pt>
                <c:pt idx="45">
                  <c:v>625</c:v>
                </c:pt>
                <c:pt idx="46">
                  <c:v>630</c:v>
                </c:pt>
                <c:pt idx="47">
                  <c:v>635</c:v>
                </c:pt>
                <c:pt idx="48">
                  <c:v>640</c:v>
                </c:pt>
                <c:pt idx="49">
                  <c:v>645</c:v>
                </c:pt>
                <c:pt idx="50">
                  <c:v>650</c:v>
                </c:pt>
                <c:pt idx="51">
                  <c:v>655</c:v>
                </c:pt>
                <c:pt idx="52">
                  <c:v>660</c:v>
                </c:pt>
                <c:pt idx="53">
                  <c:v>665</c:v>
                </c:pt>
                <c:pt idx="54">
                  <c:v>670</c:v>
                </c:pt>
                <c:pt idx="55">
                  <c:v>675</c:v>
                </c:pt>
                <c:pt idx="56">
                  <c:v>680</c:v>
                </c:pt>
                <c:pt idx="57">
                  <c:v>685</c:v>
                </c:pt>
                <c:pt idx="58">
                  <c:v>690</c:v>
                </c:pt>
                <c:pt idx="59">
                  <c:v>695</c:v>
                </c:pt>
                <c:pt idx="60">
                  <c:v>700</c:v>
                </c:pt>
              </c:numCache>
            </c:numRef>
          </c:xVal>
          <c:yVal>
            <c:numRef>
              <c:f>Sheet1!$X$3:$X$63</c:f>
              <c:numCache>
                <c:formatCode>0.0000</c:formatCode>
                <c:ptCount val="61"/>
                <c:pt idx="0">
                  <c:v>0</c:v>
                </c:pt>
                <c:pt idx="1">
                  <c:v>0</c:v>
                </c:pt>
                <c:pt idx="2">
                  <c:v>0</c:v>
                </c:pt>
                <c:pt idx="3">
                  <c:v>3.42276885367882E-3</c:v>
                </c:pt>
                <c:pt idx="4">
                  <c:v>1.2754409769335142E-2</c:v>
                </c:pt>
                <c:pt idx="5">
                  <c:v>2.7898630017070075E-2</c:v>
                </c:pt>
                <c:pt idx="6">
                  <c:v>3.6416159670853938E-2</c:v>
                </c:pt>
                <c:pt idx="7">
                  <c:v>4.1957368582308398E-2</c:v>
                </c:pt>
                <c:pt idx="8">
                  <c:v>4.663194292467282E-2</c:v>
                </c:pt>
                <c:pt idx="9">
                  <c:v>5.1078916269094408E-2</c:v>
                </c:pt>
                <c:pt idx="10">
                  <c:v>5.3643804438219457E-2</c:v>
                </c:pt>
                <c:pt idx="11">
                  <c:v>5.5447104652689629E-2</c:v>
                </c:pt>
                <c:pt idx="12">
                  <c:v>5.5902306648575303E-2</c:v>
                </c:pt>
                <c:pt idx="13">
                  <c:v>5.4720532236179807E-2</c:v>
                </c:pt>
                <c:pt idx="14">
                  <c:v>5.4536700660918286E-2</c:v>
                </c:pt>
                <c:pt idx="15">
                  <c:v>4.916181555565282E-2</c:v>
                </c:pt>
                <c:pt idx="16">
                  <c:v>4.6885805576224453E-2</c:v>
                </c:pt>
                <c:pt idx="17">
                  <c:v>4.263141769160065E-2</c:v>
                </c:pt>
                <c:pt idx="18">
                  <c:v>3.9427495951328405E-2</c:v>
                </c:pt>
                <c:pt idx="19">
                  <c:v>3.6468682978071522E-2</c:v>
                </c:pt>
                <c:pt idx="20">
                  <c:v>3.2713266512014706E-2</c:v>
                </c:pt>
                <c:pt idx="21">
                  <c:v>3.0095855035672081E-2</c:v>
                </c:pt>
                <c:pt idx="22">
                  <c:v>2.6322930800542741E-2</c:v>
                </c:pt>
                <c:pt idx="23">
                  <c:v>2.3145270713879285E-2</c:v>
                </c:pt>
                <c:pt idx="24">
                  <c:v>2.0685429159189389E-2</c:v>
                </c:pt>
                <c:pt idx="25">
                  <c:v>1.8777082330284064E-2</c:v>
                </c:pt>
                <c:pt idx="26">
                  <c:v>1.708758261478531E-2</c:v>
                </c:pt>
                <c:pt idx="27">
                  <c:v>1.4330108985862476E-2</c:v>
                </c:pt>
                <c:pt idx="28">
                  <c:v>1.345472053223618E-2</c:v>
                </c:pt>
                <c:pt idx="29">
                  <c:v>1.1520112049722064E-2</c:v>
                </c:pt>
                <c:pt idx="30">
                  <c:v>1.0434630367225457E-2</c:v>
                </c:pt>
                <c:pt idx="31">
                  <c:v>9.0252549568871181E-3</c:v>
                </c:pt>
                <c:pt idx="32">
                  <c:v>8.1586203877970845E-3</c:v>
                </c:pt>
                <c:pt idx="33">
                  <c:v>7.4057863176784696E-3</c:v>
                </c:pt>
                <c:pt idx="34">
                  <c:v>6.1802424826016547E-3</c:v>
                </c:pt>
                <c:pt idx="35">
                  <c:v>5.9088720619775029E-3</c:v>
                </c:pt>
                <c:pt idx="36">
                  <c:v>4.7883748413358428E-3</c:v>
                </c:pt>
                <c:pt idx="37">
                  <c:v>4.3856961526677462E-3</c:v>
                </c:pt>
                <c:pt idx="38">
                  <c:v>3.4752921608963978E-3</c:v>
                </c:pt>
                <c:pt idx="39">
                  <c:v>3.3789994309975052E-3</c:v>
                </c:pt>
                <c:pt idx="40">
                  <c:v>2.8362585897492012E-3</c:v>
                </c:pt>
                <c:pt idx="41">
                  <c:v>2.5736420536613121E-3</c:v>
                </c:pt>
                <c:pt idx="42">
                  <c:v>2.5561342845887864E-3</c:v>
                </c:pt>
                <c:pt idx="43">
                  <c:v>2.328533286645949E-3</c:v>
                </c:pt>
                <c:pt idx="44">
                  <c:v>1.8383157526152231E-3</c:v>
                </c:pt>
                <c:pt idx="45">
                  <c:v>1.7332691381800674E-3</c:v>
                </c:pt>
                <c:pt idx="46">
                  <c:v>1.2780671422943932E-3</c:v>
                </c:pt>
                <c:pt idx="47">
                  <c:v>1.3393443340482339E-3</c:v>
                </c:pt>
                <c:pt idx="48">
                  <c:v>1.1905282969317634E-3</c:v>
                </c:pt>
                <c:pt idx="49">
                  <c:v>1.1292511051779227E-3</c:v>
                </c:pt>
                <c:pt idx="50">
                  <c:v>9.366656453801374E-4</c:v>
                </c:pt>
                <c:pt idx="51">
                  <c:v>0</c:v>
                </c:pt>
                <c:pt idx="52">
                  <c:v>0</c:v>
                </c:pt>
                <c:pt idx="53">
                  <c:v>0</c:v>
                </c:pt>
                <c:pt idx="54">
                  <c:v>0</c:v>
                </c:pt>
                <c:pt idx="55">
                  <c:v>0</c:v>
                </c:pt>
                <c:pt idx="56">
                  <c:v>0</c:v>
                </c:pt>
                <c:pt idx="57">
                  <c:v>0</c:v>
                </c:pt>
                <c:pt idx="58">
                  <c:v>0</c:v>
                </c:pt>
                <c:pt idx="59">
                  <c:v>0</c:v>
                </c:pt>
                <c:pt idx="60">
                  <c:v>0</c:v>
                </c:pt>
              </c:numCache>
            </c:numRef>
          </c:yVal>
          <c:smooth val="0"/>
        </c:ser>
        <c:ser>
          <c:idx val="0"/>
          <c:order val="1"/>
          <c:tx>
            <c:strRef>
              <c:f>Sheet1!$Y$1</c:f>
              <c:strCache>
                <c:ptCount val="1"/>
                <c:pt idx="0">
                  <c:v>norm. total 35 kGy 100 cm </c:v>
                </c:pt>
              </c:strCache>
            </c:strRef>
          </c:tx>
          <c:marker>
            <c:symbol val="none"/>
          </c:marker>
          <c:xVal>
            <c:numRef>
              <c:f>Sheet1!$K$3:$K$302</c:f>
              <c:numCache>
                <c:formatCode>General</c:formatCode>
                <c:ptCount val="300"/>
                <c:pt idx="0">
                  <c:v>400</c:v>
                </c:pt>
                <c:pt idx="1">
                  <c:v>405</c:v>
                </c:pt>
                <c:pt idx="2">
                  <c:v>410</c:v>
                </c:pt>
                <c:pt idx="3">
                  <c:v>415</c:v>
                </c:pt>
                <c:pt idx="4">
                  <c:v>420</c:v>
                </c:pt>
                <c:pt idx="5">
                  <c:v>425</c:v>
                </c:pt>
                <c:pt idx="6">
                  <c:v>430</c:v>
                </c:pt>
                <c:pt idx="7">
                  <c:v>435</c:v>
                </c:pt>
                <c:pt idx="8">
                  <c:v>440</c:v>
                </c:pt>
                <c:pt idx="9">
                  <c:v>445</c:v>
                </c:pt>
                <c:pt idx="10">
                  <c:v>450</c:v>
                </c:pt>
                <c:pt idx="11">
                  <c:v>455</c:v>
                </c:pt>
                <c:pt idx="12">
                  <c:v>460</c:v>
                </c:pt>
                <c:pt idx="13">
                  <c:v>465</c:v>
                </c:pt>
                <c:pt idx="14">
                  <c:v>470</c:v>
                </c:pt>
                <c:pt idx="15">
                  <c:v>475</c:v>
                </c:pt>
                <c:pt idx="16">
                  <c:v>480</c:v>
                </c:pt>
                <c:pt idx="17">
                  <c:v>485</c:v>
                </c:pt>
                <c:pt idx="18">
                  <c:v>490</c:v>
                </c:pt>
                <c:pt idx="19">
                  <c:v>495</c:v>
                </c:pt>
                <c:pt idx="20">
                  <c:v>500</c:v>
                </c:pt>
                <c:pt idx="21">
                  <c:v>505</c:v>
                </c:pt>
                <c:pt idx="22">
                  <c:v>510</c:v>
                </c:pt>
                <c:pt idx="23">
                  <c:v>515</c:v>
                </c:pt>
                <c:pt idx="24">
                  <c:v>520</c:v>
                </c:pt>
                <c:pt idx="25">
                  <c:v>525</c:v>
                </c:pt>
                <c:pt idx="26">
                  <c:v>530</c:v>
                </c:pt>
                <c:pt idx="27">
                  <c:v>535</c:v>
                </c:pt>
                <c:pt idx="28">
                  <c:v>540</c:v>
                </c:pt>
                <c:pt idx="29">
                  <c:v>545</c:v>
                </c:pt>
                <c:pt idx="30">
                  <c:v>550</c:v>
                </c:pt>
                <c:pt idx="31">
                  <c:v>555</c:v>
                </c:pt>
                <c:pt idx="32">
                  <c:v>560</c:v>
                </c:pt>
                <c:pt idx="33">
                  <c:v>565</c:v>
                </c:pt>
                <c:pt idx="34">
                  <c:v>570</c:v>
                </c:pt>
                <c:pt idx="35">
                  <c:v>575</c:v>
                </c:pt>
                <c:pt idx="36">
                  <c:v>580</c:v>
                </c:pt>
                <c:pt idx="37">
                  <c:v>585</c:v>
                </c:pt>
                <c:pt idx="38">
                  <c:v>590</c:v>
                </c:pt>
                <c:pt idx="39">
                  <c:v>595</c:v>
                </c:pt>
                <c:pt idx="40">
                  <c:v>600</c:v>
                </c:pt>
                <c:pt idx="41">
                  <c:v>605</c:v>
                </c:pt>
                <c:pt idx="42">
                  <c:v>610</c:v>
                </c:pt>
                <c:pt idx="43">
                  <c:v>615</c:v>
                </c:pt>
                <c:pt idx="44">
                  <c:v>620</c:v>
                </c:pt>
                <c:pt idx="45">
                  <c:v>625</c:v>
                </c:pt>
                <c:pt idx="46">
                  <c:v>630</c:v>
                </c:pt>
                <c:pt idx="47">
                  <c:v>635</c:v>
                </c:pt>
                <c:pt idx="48">
                  <c:v>640</c:v>
                </c:pt>
                <c:pt idx="49">
                  <c:v>645</c:v>
                </c:pt>
                <c:pt idx="50">
                  <c:v>650</c:v>
                </c:pt>
                <c:pt idx="51">
                  <c:v>655</c:v>
                </c:pt>
                <c:pt idx="52">
                  <c:v>660</c:v>
                </c:pt>
                <c:pt idx="53">
                  <c:v>665</c:v>
                </c:pt>
                <c:pt idx="54">
                  <c:v>670</c:v>
                </c:pt>
                <c:pt idx="55">
                  <c:v>675</c:v>
                </c:pt>
                <c:pt idx="56">
                  <c:v>680</c:v>
                </c:pt>
                <c:pt idx="57">
                  <c:v>685</c:v>
                </c:pt>
                <c:pt idx="58">
                  <c:v>690</c:v>
                </c:pt>
                <c:pt idx="59">
                  <c:v>695</c:v>
                </c:pt>
                <c:pt idx="60">
                  <c:v>700</c:v>
                </c:pt>
              </c:numCache>
            </c:numRef>
          </c:xVal>
          <c:yVal>
            <c:numRef>
              <c:f>Sheet1!$Y$3:$Y$63</c:f>
              <c:numCache>
                <c:formatCode>0.0000</c:formatCode>
                <c:ptCount val="61"/>
                <c:pt idx="0">
                  <c:v>0</c:v>
                </c:pt>
                <c:pt idx="1">
                  <c:v>0</c:v>
                </c:pt>
                <c:pt idx="2">
                  <c:v>0</c:v>
                </c:pt>
                <c:pt idx="3">
                  <c:v>0</c:v>
                </c:pt>
                <c:pt idx="4">
                  <c:v>0</c:v>
                </c:pt>
                <c:pt idx="5">
                  <c:v>1.4029180695847364E-4</c:v>
                </c:pt>
                <c:pt idx="6">
                  <c:v>4.5049258012220973E-3</c:v>
                </c:pt>
                <c:pt idx="7">
                  <c:v>1.5603566529492456E-2</c:v>
                </c:pt>
                <c:pt idx="8">
                  <c:v>2.9024816061853097E-2</c:v>
                </c:pt>
                <c:pt idx="9">
                  <c:v>4.1354907095647833E-2</c:v>
                </c:pt>
                <c:pt idx="10">
                  <c:v>4.8447437336326227E-2</c:v>
                </c:pt>
                <c:pt idx="11">
                  <c:v>5.5773787255268735E-2</c:v>
                </c:pt>
                <c:pt idx="12">
                  <c:v>5.9779897742860709E-2</c:v>
                </c:pt>
                <c:pt idx="13">
                  <c:v>6.0294301035041777E-2</c:v>
                </c:pt>
                <c:pt idx="14">
                  <c:v>5.9047262750966452E-2</c:v>
                </c:pt>
                <c:pt idx="15">
                  <c:v>5.7878164359645844E-2</c:v>
                </c:pt>
                <c:pt idx="16">
                  <c:v>5.4776156628008478E-2</c:v>
                </c:pt>
                <c:pt idx="17">
                  <c:v>5.1627384960718295E-2</c:v>
                </c:pt>
                <c:pt idx="18">
                  <c:v>4.8151265743858335E-2</c:v>
                </c:pt>
                <c:pt idx="19">
                  <c:v>4.2601945379723158E-2</c:v>
                </c:pt>
                <c:pt idx="20">
                  <c:v>3.9515525626636738E-2</c:v>
                </c:pt>
                <c:pt idx="21">
                  <c:v>3.6881157251527623E-2</c:v>
                </c:pt>
                <c:pt idx="22">
                  <c:v>3.4137673026561913E-2</c:v>
                </c:pt>
                <c:pt idx="23">
                  <c:v>2.8806584362139918E-2</c:v>
                </c:pt>
                <c:pt idx="24">
                  <c:v>2.6125452051377979E-2</c:v>
                </c:pt>
                <c:pt idx="25">
                  <c:v>2.2992268362638731E-2</c:v>
                </c:pt>
                <c:pt idx="26">
                  <c:v>2.0170844244918319E-2</c:v>
                </c:pt>
                <c:pt idx="27">
                  <c:v>1.8362638733009102E-2</c:v>
                </c:pt>
                <c:pt idx="28">
                  <c:v>1.800411522633745E-2</c:v>
                </c:pt>
                <c:pt idx="29">
                  <c:v>1.3873300910337947E-2</c:v>
                </c:pt>
                <c:pt idx="30">
                  <c:v>1.3701833146277591E-2</c:v>
                </c:pt>
                <c:pt idx="31">
                  <c:v>1.2345679012345678E-2</c:v>
                </c:pt>
                <c:pt idx="32">
                  <c:v>1.0942760942760943E-2</c:v>
                </c:pt>
                <c:pt idx="33">
                  <c:v>1.0054246165357276E-2</c:v>
                </c:pt>
                <c:pt idx="34">
                  <c:v>8.4642723531612417E-3</c:v>
                </c:pt>
                <c:pt idx="35">
                  <c:v>8.4175084175084174E-3</c:v>
                </c:pt>
                <c:pt idx="36">
                  <c:v>7.4978176830028682E-3</c:v>
                </c:pt>
                <c:pt idx="37">
                  <c:v>5.5960842997880038E-3</c:v>
                </c:pt>
                <c:pt idx="38">
                  <c:v>4.1464022945504426E-3</c:v>
                </c:pt>
                <c:pt idx="39">
                  <c:v>3.6631749594712559E-3</c:v>
                </c:pt>
                <c:pt idx="40">
                  <c:v>3.6475869809203141E-3</c:v>
                </c:pt>
                <c:pt idx="41">
                  <c:v>3.6787629380221972E-3</c:v>
                </c:pt>
                <c:pt idx="42">
                  <c:v>3.1487716672901856E-3</c:v>
                </c:pt>
                <c:pt idx="43">
                  <c:v>3.2734754956977178E-3</c:v>
                </c:pt>
                <c:pt idx="44">
                  <c:v>2.7123082678638232E-3</c:v>
                </c:pt>
                <c:pt idx="45">
                  <c:v>2.5252525252525255E-3</c:v>
                </c:pt>
                <c:pt idx="46">
                  <c:v>2.0108492330714552E-3</c:v>
                </c:pt>
                <c:pt idx="47">
                  <c:v>1.9484973188676892E-3</c:v>
                </c:pt>
                <c:pt idx="48">
                  <c:v>1.6367377478488589E-3</c:v>
                </c:pt>
                <c:pt idx="49">
                  <c:v>1.5743858336450928E-3</c:v>
                </c:pt>
                <c:pt idx="50">
                  <c:v>1.1379224342187306E-3</c:v>
                </c:pt>
                <c:pt idx="51">
                  <c:v>0</c:v>
                </c:pt>
                <c:pt idx="52">
                  <c:v>0</c:v>
                </c:pt>
                <c:pt idx="53">
                  <c:v>0</c:v>
                </c:pt>
                <c:pt idx="54">
                  <c:v>0</c:v>
                </c:pt>
                <c:pt idx="55">
                  <c:v>0</c:v>
                </c:pt>
                <c:pt idx="56">
                  <c:v>0</c:v>
                </c:pt>
                <c:pt idx="57">
                  <c:v>0</c:v>
                </c:pt>
                <c:pt idx="58">
                  <c:v>0</c:v>
                </c:pt>
                <c:pt idx="59">
                  <c:v>0</c:v>
                </c:pt>
                <c:pt idx="60">
                  <c:v>0</c:v>
                </c:pt>
              </c:numCache>
            </c:numRef>
          </c:yVal>
          <c:smooth val="0"/>
        </c:ser>
        <c:ser>
          <c:idx val="1"/>
          <c:order val="2"/>
          <c:tx>
            <c:strRef>
              <c:f>Sheet1!$Z$1</c:f>
              <c:strCache>
                <c:ptCount val="1"/>
                <c:pt idx="0">
                  <c:v>norm. total 35 kGy 0 cm </c:v>
                </c:pt>
              </c:strCache>
            </c:strRef>
          </c:tx>
          <c:marker>
            <c:symbol val="none"/>
          </c:marker>
          <c:xVal>
            <c:numRef>
              <c:f>Sheet1!$K$3:$K$302</c:f>
              <c:numCache>
                <c:formatCode>General</c:formatCode>
                <c:ptCount val="300"/>
                <c:pt idx="0">
                  <c:v>400</c:v>
                </c:pt>
                <c:pt idx="1">
                  <c:v>405</c:v>
                </c:pt>
                <c:pt idx="2">
                  <c:v>410</c:v>
                </c:pt>
                <c:pt idx="3">
                  <c:v>415</c:v>
                </c:pt>
                <c:pt idx="4">
                  <c:v>420</c:v>
                </c:pt>
                <c:pt idx="5">
                  <c:v>425</c:v>
                </c:pt>
                <c:pt idx="6">
                  <c:v>430</c:v>
                </c:pt>
                <c:pt idx="7">
                  <c:v>435</c:v>
                </c:pt>
                <c:pt idx="8">
                  <c:v>440</c:v>
                </c:pt>
                <c:pt idx="9">
                  <c:v>445</c:v>
                </c:pt>
                <c:pt idx="10">
                  <c:v>450</c:v>
                </c:pt>
                <c:pt idx="11">
                  <c:v>455</c:v>
                </c:pt>
                <c:pt idx="12">
                  <c:v>460</c:v>
                </c:pt>
                <c:pt idx="13">
                  <c:v>465</c:v>
                </c:pt>
                <c:pt idx="14">
                  <c:v>470</c:v>
                </c:pt>
                <c:pt idx="15">
                  <c:v>475</c:v>
                </c:pt>
                <c:pt idx="16">
                  <c:v>480</c:v>
                </c:pt>
                <c:pt idx="17">
                  <c:v>485</c:v>
                </c:pt>
                <c:pt idx="18">
                  <c:v>490</c:v>
                </c:pt>
                <c:pt idx="19">
                  <c:v>495</c:v>
                </c:pt>
                <c:pt idx="20">
                  <c:v>500</c:v>
                </c:pt>
                <c:pt idx="21">
                  <c:v>505</c:v>
                </c:pt>
                <c:pt idx="22">
                  <c:v>510</c:v>
                </c:pt>
                <c:pt idx="23">
                  <c:v>515</c:v>
                </c:pt>
                <c:pt idx="24">
                  <c:v>520</c:v>
                </c:pt>
                <c:pt idx="25">
                  <c:v>525</c:v>
                </c:pt>
                <c:pt idx="26">
                  <c:v>530</c:v>
                </c:pt>
                <c:pt idx="27">
                  <c:v>535</c:v>
                </c:pt>
                <c:pt idx="28">
                  <c:v>540</c:v>
                </c:pt>
                <c:pt idx="29">
                  <c:v>545</c:v>
                </c:pt>
                <c:pt idx="30">
                  <c:v>550</c:v>
                </c:pt>
                <c:pt idx="31">
                  <c:v>555</c:v>
                </c:pt>
                <c:pt idx="32">
                  <c:v>560</c:v>
                </c:pt>
                <c:pt idx="33">
                  <c:v>565</c:v>
                </c:pt>
                <c:pt idx="34">
                  <c:v>570</c:v>
                </c:pt>
                <c:pt idx="35">
                  <c:v>575</c:v>
                </c:pt>
                <c:pt idx="36">
                  <c:v>580</c:v>
                </c:pt>
                <c:pt idx="37">
                  <c:v>585</c:v>
                </c:pt>
                <c:pt idx="38">
                  <c:v>590</c:v>
                </c:pt>
                <c:pt idx="39">
                  <c:v>595</c:v>
                </c:pt>
                <c:pt idx="40">
                  <c:v>600</c:v>
                </c:pt>
                <c:pt idx="41">
                  <c:v>605</c:v>
                </c:pt>
                <c:pt idx="42">
                  <c:v>610</c:v>
                </c:pt>
                <c:pt idx="43">
                  <c:v>615</c:v>
                </c:pt>
                <c:pt idx="44">
                  <c:v>620</c:v>
                </c:pt>
                <c:pt idx="45">
                  <c:v>625</c:v>
                </c:pt>
                <c:pt idx="46">
                  <c:v>630</c:v>
                </c:pt>
                <c:pt idx="47">
                  <c:v>635</c:v>
                </c:pt>
                <c:pt idx="48">
                  <c:v>640</c:v>
                </c:pt>
                <c:pt idx="49">
                  <c:v>645</c:v>
                </c:pt>
                <c:pt idx="50">
                  <c:v>650</c:v>
                </c:pt>
                <c:pt idx="51">
                  <c:v>655</c:v>
                </c:pt>
                <c:pt idx="52">
                  <c:v>660</c:v>
                </c:pt>
                <c:pt idx="53">
                  <c:v>665</c:v>
                </c:pt>
                <c:pt idx="54">
                  <c:v>670</c:v>
                </c:pt>
                <c:pt idx="55">
                  <c:v>675</c:v>
                </c:pt>
                <c:pt idx="56">
                  <c:v>680</c:v>
                </c:pt>
                <c:pt idx="57">
                  <c:v>685</c:v>
                </c:pt>
                <c:pt idx="58">
                  <c:v>690</c:v>
                </c:pt>
                <c:pt idx="59">
                  <c:v>695</c:v>
                </c:pt>
                <c:pt idx="60">
                  <c:v>700</c:v>
                </c:pt>
              </c:numCache>
            </c:numRef>
          </c:xVal>
          <c:yVal>
            <c:numRef>
              <c:f>Sheet1!$Z$3:$Z$63</c:f>
              <c:numCache>
                <c:formatCode>0.0000</c:formatCode>
                <c:ptCount val="61"/>
                <c:pt idx="0">
                  <c:v>0</c:v>
                </c:pt>
                <c:pt idx="1">
                  <c:v>0</c:v>
                </c:pt>
                <c:pt idx="2">
                  <c:v>0</c:v>
                </c:pt>
                <c:pt idx="3">
                  <c:v>0</c:v>
                </c:pt>
                <c:pt idx="4">
                  <c:v>0</c:v>
                </c:pt>
                <c:pt idx="5">
                  <c:v>0</c:v>
                </c:pt>
                <c:pt idx="6">
                  <c:v>5.4539009026205992E-5</c:v>
                </c:pt>
                <c:pt idx="7">
                  <c:v>3.2450710370592567E-3</c:v>
                </c:pt>
                <c:pt idx="8">
                  <c:v>1.210766000381773E-2</c:v>
                </c:pt>
                <c:pt idx="9">
                  <c:v>2.4488015052766491E-2</c:v>
                </c:pt>
                <c:pt idx="10">
                  <c:v>3.7468299201003516E-2</c:v>
                </c:pt>
                <c:pt idx="11">
                  <c:v>4.6030923618117857E-2</c:v>
                </c:pt>
                <c:pt idx="12">
                  <c:v>5.5002590602928746E-2</c:v>
                </c:pt>
                <c:pt idx="13">
                  <c:v>5.7156881459463883E-2</c:v>
                </c:pt>
                <c:pt idx="14">
                  <c:v>6.1329115649968638E-2</c:v>
                </c:pt>
                <c:pt idx="15">
                  <c:v>5.6311526819557686E-2</c:v>
                </c:pt>
                <c:pt idx="16">
                  <c:v>5.7402307000081809E-2</c:v>
                </c:pt>
                <c:pt idx="17">
                  <c:v>5.3884540917891521E-2</c:v>
                </c:pt>
                <c:pt idx="18">
                  <c:v>5.0612200376319159E-2</c:v>
                </c:pt>
                <c:pt idx="19">
                  <c:v>4.5840037086526141E-2</c:v>
                </c:pt>
                <c:pt idx="20">
                  <c:v>4.4749256906002018E-2</c:v>
                </c:pt>
                <c:pt idx="21">
                  <c:v>3.8504540372501429E-2</c:v>
                </c:pt>
                <c:pt idx="22">
                  <c:v>3.5913937443756649E-2</c:v>
                </c:pt>
                <c:pt idx="23">
                  <c:v>3.3350604019524964E-2</c:v>
                </c:pt>
                <c:pt idx="24">
                  <c:v>3.1469008208120861E-2</c:v>
                </c:pt>
                <c:pt idx="25">
                  <c:v>2.8823866270349868E-2</c:v>
                </c:pt>
                <c:pt idx="26">
                  <c:v>2.5224291674620272E-2</c:v>
                </c:pt>
                <c:pt idx="27">
                  <c:v>2.2033759646587221E-2</c:v>
                </c:pt>
                <c:pt idx="28">
                  <c:v>2.1079326988628615E-2</c:v>
                </c:pt>
                <c:pt idx="29">
                  <c:v>1.81887595102397E-2</c:v>
                </c:pt>
                <c:pt idx="30">
                  <c:v>1.7207057347767993E-2</c:v>
                </c:pt>
                <c:pt idx="31">
                  <c:v>1.3907447301682528E-2</c:v>
                </c:pt>
                <c:pt idx="32">
                  <c:v>1.2980284148237027E-2</c:v>
                </c:pt>
                <c:pt idx="33">
                  <c:v>1.156226991355567E-2</c:v>
                </c:pt>
                <c:pt idx="34">
                  <c:v>1.2271277030896349E-2</c:v>
                </c:pt>
                <c:pt idx="35">
                  <c:v>1.0635106760110169E-2</c:v>
                </c:pt>
                <c:pt idx="36">
                  <c:v>8.5353549126012378E-3</c:v>
                </c:pt>
                <c:pt idx="37">
                  <c:v>7.3354967140247061E-3</c:v>
                </c:pt>
                <c:pt idx="38">
                  <c:v>4.4994682446619942E-3</c:v>
                </c:pt>
                <c:pt idx="39">
                  <c:v>4.144964685991656E-3</c:v>
                </c:pt>
                <c:pt idx="40">
                  <c:v>5.8356739658040413E-3</c:v>
                </c:pt>
                <c:pt idx="41">
                  <c:v>4.7448937852799218E-3</c:v>
                </c:pt>
                <c:pt idx="42">
                  <c:v>4.1176951814785529E-3</c:v>
                </c:pt>
                <c:pt idx="43">
                  <c:v>3.9813476589130375E-3</c:v>
                </c:pt>
                <c:pt idx="44">
                  <c:v>3.3268795505985655E-3</c:v>
                </c:pt>
                <c:pt idx="45">
                  <c:v>3.2450710370592567E-3</c:v>
                </c:pt>
                <c:pt idx="46">
                  <c:v>3.3541490551116685E-3</c:v>
                </c:pt>
                <c:pt idx="47">
                  <c:v>2.1815603610482398E-3</c:v>
                </c:pt>
                <c:pt idx="48">
                  <c:v>2.3179078836137548E-3</c:v>
                </c:pt>
                <c:pt idx="49">
                  <c:v>1.9088653159172098E-3</c:v>
                </c:pt>
                <c:pt idx="50">
                  <c:v>1.6361702707861799E-3</c:v>
                </c:pt>
                <c:pt idx="51">
                  <c:v>0</c:v>
                </c:pt>
                <c:pt idx="52">
                  <c:v>0</c:v>
                </c:pt>
                <c:pt idx="53">
                  <c:v>0</c:v>
                </c:pt>
                <c:pt idx="54">
                  <c:v>0</c:v>
                </c:pt>
                <c:pt idx="55">
                  <c:v>0</c:v>
                </c:pt>
                <c:pt idx="56">
                  <c:v>0</c:v>
                </c:pt>
                <c:pt idx="57">
                  <c:v>0</c:v>
                </c:pt>
                <c:pt idx="58">
                  <c:v>0</c:v>
                </c:pt>
                <c:pt idx="59">
                  <c:v>0</c:v>
                </c:pt>
                <c:pt idx="60">
                  <c:v>0</c:v>
                </c:pt>
              </c:numCache>
            </c:numRef>
          </c:yVal>
          <c:smooth val="0"/>
        </c:ser>
        <c:dLbls>
          <c:showLegendKey val="0"/>
          <c:showVal val="0"/>
          <c:showCatName val="0"/>
          <c:showSerName val="0"/>
          <c:showPercent val="0"/>
          <c:showBubbleSize val="0"/>
        </c:dLbls>
        <c:axId val="155907200"/>
        <c:axId val="155909120"/>
      </c:scatterChart>
      <c:valAx>
        <c:axId val="155907200"/>
        <c:scaling>
          <c:orientation val="minMax"/>
          <c:max val="700"/>
          <c:min val="300"/>
        </c:scaling>
        <c:delete val="0"/>
        <c:axPos val="b"/>
        <c:majorGridlines/>
        <c:title>
          <c:tx>
            <c:rich>
              <a:bodyPr/>
              <a:lstStyle/>
              <a:p>
                <a:pPr>
                  <a:defRPr sz="1100"/>
                </a:pPr>
                <a:r>
                  <a:rPr lang="en-US" sz="1100"/>
                  <a:t>wavelength (nm)</a:t>
                </a:r>
              </a:p>
            </c:rich>
          </c:tx>
          <c:layout/>
          <c:overlay val="0"/>
        </c:title>
        <c:numFmt formatCode="General" sourceLinked="1"/>
        <c:majorTickMark val="out"/>
        <c:minorTickMark val="none"/>
        <c:tickLblPos val="nextTo"/>
        <c:crossAx val="155909120"/>
        <c:crosses val="autoZero"/>
        <c:crossBetween val="midCat"/>
      </c:valAx>
      <c:valAx>
        <c:axId val="155909120"/>
        <c:scaling>
          <c:orientation val="minMax"/>
        </c:scaling>
        <c:delete val="0"/>
        <c:axPos val="l"/>
        <c:majorGridlines/>
        <c:title>
          <c:tx>
            <c:rich>
              <a:bodyPr rot="-5400000" vert="horz"/>
              <a:lstStyle/>
              <a:p>
                <a:pPr>
                  <a:defRPr/>
                </a:pPr>
                <a:r>
                  <a:rPr lang="en-US"/>
                  <a:t>rel. emission (a.u.)</a:t>
                </a:r>
              </a:p>
            </c:rich>
          </c:tx>
          <c:layout>
            <c:manualLayout>
              <c:xMode val="edge"/>
              <c:yMode val="edge"/>
              <c:x val="6.0856518178213935E-2"/>
              <c:y val="0.2859275661393455"/>
            </c:manualLayout>
          </c:layout>
          <c:overlay val="0"/>
        </c:title>
        <c:numFmt formatCode="0.00" sourceLinked="0"/>
        <c:majorTickMark val="out"/>
        <c:minorTickMark val="none"/>
        <c:tickLblPos val="nextTo"/>
        <c:crossAx val="155907200"/>
        <c:crosses val="autoZero"/>
        <c:crossBetween val="midCat"/>
      </c:valAx>
      <c:spPr>
        <a:ln>
          <a:solidFill>
            <a:schemeClr val="tx1"/>
          </a:solidFill>
        </a:ln>
      </c:spPr>
    </c:plotArea>
    <c:legend>
      <c:legendPos val="r"/>
      <c:layout>
        <c:manualLayout>
          <c:xMode val="edge"/>
          <c:yMode val="edge"/>
          <c:x val="0.56346887003087942"/>
          <c:y val="6.4535562203304073E-2"/>
          <c:w val="0.39973870243213006"/>
          <c:h val="0.17804814818835907"/>
        </c:manualLayout>
      </c:layout>
      <c:overlay val="0"/>
      <c:spPr>
        <a:solidFill>
          <a:schemeClr val="bg1"/>
        </a:solidFill>
        <a:ln>
          <a:solidFill>
            <a:schemeClr val="tx1"/>
          </a:solidFill>
        </a:ln>
      </c:spPr>
    </c:legend>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rtl="0">
              <a:defRPr/>
            </a:pPr>
            <a:r>
              <a:rPr lang="en-GB"/>
              <a:t>KETEK 2014  C4-W3-c3-ch16 </a:t>
            </a:r>
          </a:p>
        </c:rich>
      </c:tx>
      <c:layout>
        <c:manualLayout>
          <c:xMode val="edge"/>
          <c:yMode val="edge"/>
          <c:x val="0.11661863461748581"/>
          <c:y val="2.486144034118562E-2"/>
        </c:manualLayout>
      </c:layout>
      <c:overlay val="0"/>
    </c:title>
    <c:autoTitleDeleted val="0"/>
    <c:plotArea>
      <c:layout>
        <c:manualLayout>
          <c:layoutTarget val="inner"/>
          <c:xMode val="edge"/>
          <c:yMode val="edge"/>
          <c:x val="0.10846702092729257"/>
          <c:y val="0.15030821147356582"/>
          <c:w val="0.76817178103168837"/>
          <c:h val="0.72207617665405066"/>
        </c:manualLayout>
      </c:layout>
      <c:scatterChart>
        <c:scatterStyle val="smoothMarker"/>
        <c:varyColors val="0"/>
        <c:ser>
          <c:idx val="0"/>
          <c:order val="0"/>
          <c:tx>
            <c:strRef>
              <c:f>'KETEK C4-W3-c3-ch16'!$D$1</c:f>
              <c:strCache>
                <c:ptCount val="1"/>
                <c:pt idx="0">
                  <c:v>KETEK C4-W3-c3-ch16 OV=2V</c:v>
                </c:pt>
              </c:strCache>
            </c:strRef>
          </c:tx>
          <c:spPr>
            <a:ln w="12700"/>
          </c:spPr>
          <c:marker>
            <c:symbol val="square"/>
            <c:size val="5"/>
            <c:spPr>
              <a:noFill/>
            </c:spPr>
          </c:marker>
          <c:xVal>
            <c:numRef>
              <c:f>'KETEK C4-W3-c3-ch16'!$C$13:$C$93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'KETEK C4-W3-c3-ch16'!$E$13:$E$93</c:f>
              <c:numCache>
                <c:formatCode>0.000</c:formatCode>
                <c:ptCount val="81"/>
                <c:pt idx="0">
                  <c:v>2.243071264810698E-2</c:v>
                </c:pt>
                <c:pt idx="1">
                  <c:v>0.11234832886444729</c:v>
                </c:pt>
                <c:pt idx="2">
                  <c:v>9.9067992236476346E-2</c:v>
                </c:pt>
                <c:pt idx="3">
                  <c:v>0.11950494882816387</c:v>
                </c:pt>
                <c:pt idx="4">
                  <c:v>0.11622745489347537</c:v>
                </c:pt>
                <c:pt idx="5">
                  <c:v>0.25676976383354061</c:v>
                </c:pt>
                <c:pt idx="6">
                  <c:v>0.25908051940870985</c:v>
                </c:pt>
                <c:pt idx="7">
                  <c:v>0.26706338435515387</c:v>
                </c:pt>
                <c:pt idx="8">
                  <c:v>0.26970731815642934</c:v>
                </c:pt>
                <c:pt idx="9">
                  <c:v>0.27672466438456089</c:v>
                </c:pt>
                <c:pt idx="10">
                  <c:v>0.27749771621678238</c:v>
                </c:pt>
                <c:pt idx="11">
                  <c:v>0.28406245823817439</c:v>
                </c:pt>
                <c:pt idx="12">
                  <c:v>0.28628667228964416</c:v>
                </c:pt>
                <c:pt idx="13">
                  <c:v>0.29949549554130567</c:v>
                </c:pt>
                <c:pt idx="14">
                  <c:v>0.29962798919137323</c:v>
                </c:pt>
                <c:pt idx="15">
                  <c:v>0.30843106761363887</c:v>
                </c:pt>
                <c:pt idx="16">
                  <c:v>0.31066211237050034</c:v>
                </c:pt>
                <c:pt idx="17">
                  <c:v>0.32523841127862169</c:v>
                </c:pt>
                <c:pt idx="18">
                  <c:v>0.3325093368738033</c:v>
                </c:pt>
                <c:pt idx="19">
                  <c:v>0.33195827879812007</c:v>
                </c:pt>
                <c:pt idx="20">
                  <c:v>0.34608477367184293</c:v>
                </c:pt>
                <c:pt idx="21">
                  <c:v>0.34113178155000723</c:v>
                </c:pt>
                <c:pt idx="22">
                  <c:v>0.34257527039183849</c:v>
                </c:pt>
                <c:pt idx="23">
                  <c:v>0.34530816475127746</c:v>
                </c:pt>
                <c:pt idx="24">
                  <c:v>0.34515288739354816</c:v>
                </c:pt>
                <c:pt idx="25">
                  <c:v>0.33923734704672992</c:v>
                </c:pt>
                <c:pt idx="26">
                  <c:v>0.3367592993377827</c:v>
                </c:pt>
                <c:pt idx="27">
                  <c:v>0.33065990343878515</c:v>
                </c:pt>
                <c:pt idx="28">
                  <c:v>0.32680406731616191</c:v>
                </c:pt>
                <c:pt idx="29">
                  <c:v>0.32200671225092709</c:v>
                </c:pt>
                <c:pt idx="30">
                  <c:v>0.31094067294328503</c:v>
                </c:pt>
                <c:pt idx="31">
                  <c:v>0.30632352165294446</c:v>
                </c:pt>
                <c:pt idx="32">
                  <c:v>0.29254666420634079</c:v>
                </c:pt>
                <c:pt idx="33">
                  <c:v>0.28719235831652551</c:v>
                </c:pt>
                <c:pt idx="34">
                  <c:v>0.27904165930588443</c:v>
                </c:pt>
                <c:pt idx="35">
                  <c:v>0.27193829621416254</c:v>
                </c:pt>
                <c:pt idx="36">
                  <c:v>0.25892845611523507</c:v>
                </c:pt>
                <c:pt idx="37">
                  <c:v>0.25547679169914206</c:v>
                </c:pt>
                <c:pt idx="38">
                  <c:v>0.24625084616194465</c:v>
                </c:pt>
                <c:pt idx="39">
                  <c:v>0.23873170809744537</c:v>
                </c:pt>
                <c:pt idx="40">
                  <c:v>0.23240372177899551</c:v>
                </c:pt>
                <c:pt idx="41">
                  <c:v>0.2238471472564077</c:v>
                </c:pt>
                <c:pt idx="42">
                  <c:v>0.21872489894967087</c:v>
                </c:pt>
                <c:pt idx="43">
                  <c:v>0.21200293278973642</c:v>
                </c:pt>
                <c:pt idx="44">
                  <c:v>0.20702192762945926</c:v>
                </c:pt>
                <c:pt idx="45">
                  <c:v>0.20091101838893249</c:v>
                </c:pt>
                <c:pt idx="46">
                  <c:v>0.19302876193149404</c:v>
                </c:pt>
                <c:pt idx="47">
                  <c:v>0.18776023290751212</c:v>
                </c:pt>
                <c:pt idx="48">
                  <c:v>0.18239698695236617</c:v>
                </c:pt>
                <c:pt idx="49">
                  <c:v>0.17777874941907554</c:v>
                </c:pt>
                <c:pt idx="50">
                  <c:v>0.16967615298616873</c:v>
                </c:pt>
                <c:pt idx="51">
                  <c:v>0.16303944736934989</c:v>
                </c:pt>
                <c:pt idx="52">
                  <c:v>0.16142700903950291</c:v>
                </c:pt>
                <c:pt idx="53">
                  <c:v>0.15346079326748255</c:v>
                </c:pt>
                <c:pt idx="54">
                  <c:v>0.15040328794678187</c:v>
                </c:pt>
                <c:pt idx="55">
                  <c:v>0.14642695865746938</c:v>
                </c:pt>
                <c:pt idx="56">
                  <c:v>0.13960433517523907</c:v>
                </c:pt>
                <c:pt idx="57">
                  <c:v>0.13711007957806648</c:v>
                </c:pt>
                <c:pt idx="58">
                  <c:v>0.13453278952119213</c:v>
                </c:pt>
                <c:pt idx="59">
                  <c:v>0.13135975952334747</c:v>
                </c:pt>
                <c:pt idx="60">
                  <c:v>0.1300143916503454</c:v>
                </c:pt>
                <c:pt idx="61">
                  <c:v>0.12458612297783203</c:v>
                </c:pt>
                <c:pt idx="62">
                  <c:v>0.12313143582874815</c:v>
                </c:pt>
                <c:pt idx="63">
                  <c:v>0.11873004669065447</c:v>
                </c:pt>
                <c:pt idx="64">
                  <c:v>0.11573436074256946</c:v>
                </c:pt>
                <c:pt idx="65">
                  <c:v>0.11127086995161981</c:v>
                </c:pt>
                <c:pt idx="66">
                  <c:v>0.10899101096114391</c:v>
                </c:pt>
                <c:pt idx="67">
                  <c:v>0.10651903763711347</c:v>
                </c:pt>
                <c:pt idx="68">
                  <c:v>0.10390768397799793</c:v>
                </c:pt>
                <c:pt idx="69">
                  <c:v>9.8908907668671234E-2</c:v>
                </c:pt>
                <c:pt idx="70">
                  <c:v>9.9523294184752462E-2</c:v>
                </c:pt>
                <c:pt idx="71">
                  <c:v>9.4219699880546015E-2</c:v>
                </c:pt>
                <c:pt idx="72">
                  <c:v>9.6399973499005406E-2</c:v>
                </c:pt>
                <c:pt idx="73">
                  <c:v>9.1680918446404899E-2</c:v>
                </c:pt>
                <c:pt idx="74">
                  <c:v>9.2606418283145892E-2</c:v>
                </c:pt>
                <c:pt idx="75">
                  <c:v>8.8572275737623163E-2</c:v>
                </c:pt>
                <c:pt idx="76">
                  <c:v>8.6516487705115913E-2</c:v>
                </c:pt>
                <c:pt idx="77">
                  <c:v>8.3363897416988617E-2</c:v>
                </c:pt>
                <c:pt idx="78">
                  <c:v>8.2783380361042339E-2</c:v>
                </c:pt>
                <c:pt idx="79">
                  <c:v>3.2786264501587274E-2</c:v>
                </c:pt>
                <c:pt idx="80">
                  <c:v>3.3536657091485088E-2</c:v>
                </c:pt>
              </c:numCache>
            </c:numRef>
          </c:yVal>
          <c:smooth val="0"/>
        </c:ser>
        <c:ser>
          <c:idx val="1"/>
          <c:order val="1"/>
          <c:tx>
            <c:strRef>
              <c:f>'KETEK C4-W3-c3-ch16'!$K$1</c:f>
              <c:strCache>
                <c:ptCount val="1"/>
                <c:pt idx="0">
                  <c:v>KETEK C4-W3-c3-ch16 OV=3V</c:v>
                </c:pt>
              </c:strCache>
            </c:strRef>
          </c:tx>
          <c:spPr>
            <a:ln w="12700"/>
          </c:spPr>
          <c:marker>
            <c:symbol val="square"/>
            <c:size val="5"/>
            <c:spPr>
              <a:noFill/>
            </c:spPr>
          </c:marker>
          <c:xVal>
            <c:numRef>
              <c:f>'KETEK C4-W3-c3-ch16'!$J$13:$J$93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'KETEK C4-W3-c3-ch16'!$L$13:$L$93</c:f>
              <c:numCache>
                <c:formatCode>0.000</c:formatCode>
                <c:ptCount val="81"/>
                <c:pt idx="0">
                  <c:v>2.2263094937481701E-2</c:v>
                </c:pt>
                <c:pt idx="1">
                  <c:v>0.12042609451499751</c:v>
                </c:pt>
                <c:pt idx="2">
                  <c:v>0.12484680054720512</c:v>
                </c:pt>
                <c:pt idx="3">
                  <c:v>0.3383876737743115</c:v>
                </c:pt>
                <c:pt idx="4">
                  <c:v>0.30958027503305752</c:v>
                </c:pt>
                <c:pt idx="5">
                  <c:v>0.31152073225191018</c:v>
                </c:pt>
                <c:pt idx="6">
                  <c:v>0.29811410326679727</c:v>
                </c:pt>
                <c:pt idx="7">
                  <c:v>0.30622106781447694</c:v>
                </c:pt>
                <c:pt idx="8">
                  <c:v>0.30826697103230016</c:v>
                </c:pt>
                <c:pt idx="9">
                  <c:v>0.30976076763000743</c:v>
                </c:pt>
                <c:pt idx="10">
                  <c:v>0.31655216637300276</c:v>
                </c:pt>
                <c:pt idx="11">
                  <c:v>0.32209280081841341</c:v>
                </c:pt>
                <c:pt idx="12">
                  <c:v>0.32885313324401882</c:v>
                </c:pt>
                <c:pt idx="13">
                  <c:v>0.34126878801459642</c:v>
                </c:pt>
                <c:pt idx="14">
                  <c:v>0.34221802685832625</c:v>
                </c:pt>
                <c:pt idx="15">
                  <c:v>0.35447736374580852</c:v>
                </c:pt>
                <c:pt idx="16">
                  <c:v>0.35665467242197046</c:v>
                </c:pt>
                <c:pt idx="17">
                  <c:v>0.36679849136279979</c:v>
                </c:pt>
                <c:pt idx="18">
                  <c:v>0.37730533164397706</c:v>
                </c:pt>
                <c:pt idx="19">
                  <c:v>0.37867241010348779</c:v>
                </c:pt>
                <c:pt idx="20">
                  <c:v>0.39308015944260805</c:v>
                </c:pt>
                <c:pt idx="21">
                  <c:v>0.3926448098523046</c:v>
                </c:pt>
                <c:pt idx="22">
                  <c:v>0.3913123056582623</c:v>
                </c:pt>
                <c:pt idx="23">
                  <c:v>0.39205026554773292</c:v>
                </c:pt>
                <c:pt idx="24">
                  <c:v>0.39297285589241338</c:v>
                </c:pt>
                <c:pt idx="25">
                  <c:v>0.39093434667775284</c:v>
                </c:pt>
                <c:pt idx="26">
                  <c:v>0.38771425749593796</c:v>
                </c:pt>
                <c:pt idx="27">
                  <c:v>0.38081409949077699</c:v>
                </c:pt>
                <c:pt idx="28">
                  <c:v>0.37753018785766135</c:v>
                </c:pt>
                <c:pt idx="29">
                  <c:v>0.37098881196973171</c:v>
                </c:pt>
                <c:pt idx="30">
                  <c:v>0.35880410737148893</c:v>
                </c:pt>
                <c:pt idx="31">
                  <c:v>0.3536614639352843</c:v>
                </c:pt>
                <c:pt idx="32">
                  <c:v>0.34615583433309638</c:v>
                </c:pt>
                <c:pt idx="33">
                  <c:v>0.3361681715742813</c:v>
                </c:pt>
                <c:pt idx="34">
                  <c:v>0.3266168857305482</c:v>
                </c:pt>
                <c:pt idx="35">
                  <c:v>0.32246035220247887</c:v>
                </c:pt>
                <c:pt idx="36">
                  <c:v>0.30648349539500952</c:v>
                </c:pt>
                <c:pt idx="37">
                  <c:v>0.30365855538623782</c:v>
                </c:pt>
                <c:pt idx="38">
                  <c:v>0.29350018576156522</c:v>
                </c:pt>
                <c:pt idx="39">
                  <c:v>0.28650739274681086</c:v>
                </c:pt>
                <c:pt idx="40">
                  <c:v>0.27631583699206941</c:v>
                </c:pt>
                <c:pt idx="41">
                  <c:v>0.26837112137833002</c:v>
                </c:pt>
                <c:pt idx="42">
                  <c:v>0.26560297545521522</c:v>
                </c:pt>
                <c:pt idx="43">
                  <c:v>0.25965488324701169</c:v>
                </c:pt>
                <c:pt idx="44">
                  <c:v>0.25203397324353999</c:v>
                </c:pt>
                <c:pt idx="45">
                  <c:v>0.24218534043060291</c:v>
                </c:pt>
                <c:pt idx="46">
                  <c:v>0.23159826946305764</c:v>
                </c:pt>
                <c:pt idx="47">
                  <c:v>0.22533278458074266</c:v>
                </c:pt>
                <c:pt idx="48">
                  <c:v>0.2229706563958683</c:v>
                </c:pt>
                <c:pt idx="49">
                  <c:v>0.21601826451688028</c:v>
                </c:pt>
                <c:pt idx="50">
                  <c:v>0.20735325505789295</c:v>
                </c:pt>
                <c:pt idx="51">
                  <c:v>0.20329852000291659</c:v>
                </c:pt>
                <c:pt idx="52">
                  <c:v>0.19752074368183739</c:v>
                </c:pt>
                <c:pt idx="53">
                  <c:v>0.19088733574431541</c:v>
                </c:pt>
                <c:pt idx="54">
                  <c:v>0.18518495918924827</c:v>
                </c:pt>
                <c:pt idx="55">
                  <c:v>0.18166534369380885</c:v>
                </c:pt>
                <c:pt idx="56">
                  <c:v>0.17492627134018465</c:v>
                </c:pt>
                <c:pt idx="57">
                  <c:v>0.17059892998364257</c:v>
                </c:pt>
                <c:pt idx="58">
                  <c:v>0.16764873639795788</c:v>
                </c:pt>
                <c:pt idx="59">
                  <c:v>0.16035841822101735</c:v>
                </c:pt>
                <c:pt idx="60">
                  <c:v>0.15695754763285885</c:v>
                </c:pt>
                <c:pt idx="61">
                  <c:v>0.1539966769489286</c:v>
                </c:pt>
                <c:pt idx="62">
                  <c:v>0.15387920191804763</c:v>
                </c:pt>
                <c:pt idx="63">
                  <c:v>0.14801329569211982</c:v>
                </c:pt>
                <c:pt idx="64">
                  <c:v>0.14011514114040249</c:v>
                </c:pt>
                <c:pt idx="65">
                  <c:v>0.13771837111348842</c:v>
                </c:pt>
                <c:pt idx="66">
                  <c:v>0.13462262885625631</c:v>
                </c:pt>
                <c:pt idx="67">
                  <c:v>0.13140429465408426</c:v>
                </c:pt>
                <c:pt idx="68">
                  <c:v>0.13429046064530592</c:v>
                </c:pt>
                <c:pt idx="69">
                  <c:v>0.12346907917997582</c:v>
                </c:pt>
                <c:pt idx="70">
                  <c:v>0.12299630302976217</c:v>
                </c:pt>
                <c:pt idx="71">
                  <c:v>0.11867365542922627</c:v>
                </c:pt>
                <c:pt idx="72">
                  <c:v>0.11831679884203207</c:v>
                </c:pt>
                <c:pt idx="73">
                  <c:v>0.11841445865238213</c:v>
                </c:pt>
                <c:pt idx="74">
                  <c:v>0.11850184441046478</c:v>
                </c:pt>
                <c:pt idx="75">
                  <c:v>0.11225522425202777</c:v>
                </c:pt>
                <c:pt idx="76">
                  <c:v>0.11077673616114035</c:v>
                </c:pt>
                <c:pt idx="77">
                  <c:v>0.10711230005125967</c:v>
                </c:pt>
                <c:pt idx="78">
                  <c:v>0.10417990524949093</c:v>
                </c:pt>
                <c:pt idx="79">
                  <c:v>0.11153885789273778</c:v>
                </c:pt>
                <c:pt idx="80">
                  <c:v>0.10935130090776414</c:v>
                </c:pt>
              </c:numCache>
            </c:numRef>
          </c:yVal>
          <c:smooth val="1"/>
        </c:ser>
        <c:ser>
          <c:idx val="2"/>
          <c:order val="2"/>
          <c:tx>
            <c:strRef>
              <c:f>'KETEK C4-W3-c3-ch16'!$S$1</c:f>
              <c:strCache>
                <c:ptCount val="1"/>
                <c:pt idx="0">
                  <c:v>KETEK C4-W3-c3-ch16 OV=4V</c:v>
                </c:pt>
              </c:strCache>
            </c:strRef>
          </c:tx>
          <c:spPr>
            <a:ln w="12700"/>
          </c:spPr>
          <c:marker>
            <c:symbol val="square"/>
            <c:size val="5"/>
            <c:spPr>
              <a:noFill/>
            </c:spPr>
          </c:marker>
          <c:xVal>
            <c:numRef>
              <c:f>'KETEK C4-W3-c3-ch16'!$R$13:$R$93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'KETEK C4-W3-c3-ch16'!$T$13:$T$93</c:f>
              <c:numCache>
                <c:formatCode>0.000</c:formatCode>
                <c:ptCount val="81"/>
                <c:pt idx="0">
                  <c:v>7.1159754431928596E-2</c:v>
                </c:pt>
                <c:pt idx="1">
                  <c:v>0.20555407148289817</c:v>
                </c:pt>
                <c:pt idx="2">
                  <c:v>0.24307203940419814</c:v>
                </c:pt>
                <c:pt idx="3">
                  <c:v>0.25316443762456492</c:v>
                </c:pt>
                <c:pt idx="4">
                  <c:v>0.26009336253909748</c:v>
                </c:pt>
                <c:pt idx="5">
                  <c:v>0.27429091382990894</c:v>
                </c:pt>
                <c:pt idx="6">
                  <c:v>0.2792090078733338</c:v>
                </c:pt>
                <c:pt idx="7">
                  <c:v>0.29642900298611535</c:v>
                </c:pt>
                <c:pt idx="8">
                  <c:v>0.30357738968616582</c:v>
                </c:pt>
                <c:pt idx="9">
                  <c:v>0.31568230665874636</c:v>
                </c:pt>
                <c:pt idx="10">
                  <c:v>0.31846933477157779</c:v>
                </c:pt>
                <c:pt idx="11">
                  <c:v>0.32858922538653279</c:v>
                </c:pt>
                <c:pt idx="12">
                  <c:v>0.33657254383584917</c:v>
                </c:pt>
                <c:pt idx="13">
                  <c:v>0.33958284870252659</c:v>
                </c:pt>
                <c:pt idx="14">
                  <c:v>0.34610786126766113</c:v>
                </c:pt>
                <c:pt idx="15">
                  <c:v>0.35638098926512962</c:v>
                </c:pt>
                <c:pt idx="16">
                  <c:v>0.36097700364565005</c:v>
                </c:pt>
                <c:pt idx="17">
                  <c:v>0.37768113440139461</c:v>
                </c:pt>
                <c:pt idx="18">
                  <c:v>0.38732894553864766</c:v>
                </c:pt>
                <c:pt idx="19">
                  <c:v>0.39422050961732552</c:v>
                </c:pt>
                <c:pt idx="20">
                  <c:v>0.40225858078755544</c:v>
                </c:pt>
                <c:pt idx="21">
                  <c:v>0.40285952155445875</c:v>
                </c:pt>
                <c:pt idx="22">
                  <c:v>0.4042593462363776</c:v>
                </c:pt>
                <c:pt idx="23">
                  <c:v>0.41005181932480966</c:v>
                </c:pt>
                <c:pt idx="24">
                  <c:v>0.41370633645594496</c:v>
                </c:pt>
                <c:pt idx="25">
                  <c:v>0.41268373288757371</c:v>
                </c:pt>
                <c:pt idx="26">
                  <c:v>0.40689160820931902</c:v>
                </c:pt>
                <c:pt idx="27">
                  <c:v>0.40424731223503413</c:v>
                </c:pt>
                <c:pt idx="28">
                  <c:v>0.40099777392084485</c:v>
                </c:pt>
                <c:pt idx="29">
                  <c:v>0.3955387333732312</c:v>
                </c:pt>
                <c:pt idx="30">
                  <c:v>0.38457658977854514</c:v>
                </c:pt>
                <c:pt idx="31">
                  <c:v>0.38325746945122047</c:v>
                </c:pt>
                <c:pt idx="32">
                  <c:v>0.37064380436869543</c:v>
                </c:pt>
                <c:pt idx="33">
                  <c:v>0.36335853248074973</c:v>
                </c:pt>
                <c:pt idx="34">
                  <c:v>0.35480680560315769</c:v>
                </c:pt>
                <c:pt idx="35">
                  <c:v>0.35057980192108895</c:v>
                </c:pt>
                <c:pt idx="36">
                  <c:v>0.33011089729446447</c:v>
                </c:pt>
                <c:pt idx="37">
                  <c:v>0.32893764264280201</c:v>
                </c:pt>
                <c:pt idx="38">
                  <c:v>0.31884846598544359</c:v>
                </c:pt>
                <c:pt idx="39">
                  <c:v>0.309343814189322</c:v>
                </c:pt>
                <c:pt idx="40">
                  <c:v>0.30062639549651077</c:v>
                </c:pt>
                <c:pt idx="41">
                  <c:v>0.2947987446759231</c:v>
                </c:pt>
                <c:pt idx="42">
                  <c:v>0.28900954485801683</c:v>
                </c:pt>
                <c:pt idx="43">
                  <c:v>0.27908694427598302</c:v>
                </c:pt>
                <c:pt idx="44">
                  <c:v>0.27159008707323162</c:v>
                </c:pt>
                <c:pt idx="45">
                  <c:v>0.26346196018231577</c:v>
                </c:pt>
                <c:pt idx="46">
                  <c:v>0.25414438279880303</c:v>
                </c:pt>
                <c:pt idx="47">
                  <c:v>0.24608210420025867</c:v>
                </c:pt>
                <c:pt idx="48">
                  <c:v>0.23876356129486417</c:v>
                </c:pt>
                <c:pt idx="49">
                  <c:v>0.22964624220200192</c:v>
                </c:pt>
                <c:pt idx="50">
                  <c:v>0.22170957378249789</c:v>
                </c:pt>
                <c:pt idx="51">
                  <c:v>0.21761632575238582</c:v>
                </c:pt>
                <c:pt idx="52">
                  <c:v>0.20738527967178708</c:v>
                </c:pt>
                <c:pt idx="53">
                  <c:v>0.20576753550417204</c:v>
                </c:pt>
                <c:pt idx="54">
                  <c:v>0.19554876195661955</c:v>
                </c:pt>
                <c:pt idx="55">
                  <c:v>0.19339952452702816</c:v>
                </c:pt>
                <c:pt idx="56">
                  <c:v>0.18784396820465557</c:v>
                </c:pt>
                <c:pt idx="57">
                  <c:v>0.17953922720880272</c:v>
                </c:pt>
                <c:pt idx="58">
                  <c:v>0.17556948227639388</c:v>
                </c:pt>
                <c:pt idx="59">
                  <c:v>0.16816050692411463</c:v>
                </c:pt>
                <c:pt idx="60">
                  <c:v>0.16570964261704238</c:v>
                </c:pt>
                <c:pt idx="61">
                  <c:v>0.15837101134110931</c:v>
                </c:pt>
                <c:pt idx="62">
                  <c:v>0.15682530897999744</c:v>
                </c:pt>
                <c:pt idx="63">
                  <c:v>0.14966652906893471</c:v>
                </c:pt>
                <c:pt idx="64">
                  <c:v>0.14787076822997108</c:v>
                </c:pt>
                <c:pt idx="65">
                  <c:v>0.14187675154973989</c:v>
                </c:pt>
                <c:pt idx="66">
                  <c:v>0.13766187174160452</c:v>
                </c:pt>
                <c:pt idx="67">
                  <c:v>0.12943299398402239</c:v>
                </c:pt>
                <c:pt idx="68">
                  <c:v>0.12529625500718938</c:v>
                </c:pt>
                <c:pt idx="69">
                  <c:v>0.11837231832917887</c:v>
                </c:pt>
                <c:pt idx="70">
                  <c:v>0.11673649468963564</c:v>
                </c:pt>
                <c:pt idx="71">
                  <c:v>0.11213721719542323</c:v>
                </c:pt>
                <c:pt idx="72">
                  <c:v>0.11366324946287898</c:v>
                </c:pt>
                <c:pt idx="73">
                  <c:v>0.10886310796138282</c:v>
                </c:pt>
                <c:pt idx="74">
                  <c:v>9.9737433795488731E-2</c:v>
                </c:pt>
                <c:pt idx="75">
                  <c:v>9.9103502401305735E-2</c:v>
                </c:pt>
                <c:pt idx="76">
                  <c:v>9.7756082364998012E-2</c:v>
                </c:pt>
                <c:pt idx="77">
                  <c:v>8.8030922321695251E-2</c:v>
                </c:pt>
                <c:pt idx="78">
                  <c:v>9.0208426835288444E-2</c:v>
                </c:pt>
                <c:pt idx="79">
                  <c:v>8.5793670079443954E-2</c:v>
                </c:pt>
                <c:pt idx="80">
                  <c:v>8.7864003068501673E-2</c:v>
                </c:pt>
              </c:numCache>
            </c:numRef>
          </c:yVal>
          <c:smooth val="1"/>
        </c:ser>
        <c:ser>
          <c:idx val="3"/>
          <c:order val="3"/>
          <c:tx>
            <c:strRef>
              <c:f>'KETEK C4-W3-c3-ch16'!$AA$1</c:f>
              <c:strCache>
                <c:ptCount val="1"/>
                <c:pt idx="0">
                  <c:v>KETEK C4-W3-c3-ch16 OV=5V</c:v>
                </c:pt>
              </c:strCache>
            </c:strRef>
          </c:tx>
          <c:spPr>
            <a:ln w="12700"/>
          </c:spPr>
          <c:marker>
            <c:symbol val="square"/>
            <c:size val="5"/>
            <c:spPr>
              <a:noFill/>
            </c:spPr>
          </c:marker>
          <c:xVal>
            <c:numRef>
              <c:f>'KETEK C4-W3-c3-ch16'!$Z$13:$Z$93</c:f>
              <c:numCache>
                <c:formatCode>General</c:formatCode>
                <c:ptCount val="81"/>
                <c:pt idx="0">
                  <c:v>300</c:v>
                </c:pt>
                <c:pt idx="1">
                  <c:v>305</c:v>
                </c:pt>
                <c:pt idx="2">
                  <c:v>310</c:v>
                </c:pt>
                <c:pt idx="3">
                  <c:v>315</c:v>
                </c:pt>
                <c:pt idx="4">
                  <c:v>320</c:v>
                </c:pt>
                <c:pt idx="5">
                  <c:v>325</c:v>
                </c:pt>
                <c:pt idx="6">
                  <c:v>330</c:v>
                </c:pt>
                <c:pt idx="7">
                  <c:v>335</c:v>
                </c:pt>
                <c:pt idx="8">
                  <c:v>340</c:v>
                </c:pt>
                <c:pt idx="9">
                  <c:v>345</c:v>
                </c:pt>
                <c:pt idx="10">
                  <c:v>350</c:v>
                </c:pt>
                <c:pt idx="11">
                  <c:v>355</c:v>
                </c:pt>
                <c:pt idx="12">
                  <c:v>360</c:v>
                </c:pt>
                <c:pt idx="13">
                  <c:v>365</c:v>
                </c:pt>
                <c:pt idx="14">
                  <c:v>370</c:v>
                </c:pt>
                <c:pt idx="15">
                  <c:v>375</c:v>
                </c:pt>
                <c:pt idx="16">
                  <c:v>380</c:v>
                </c:pt>
                <c:pt idx="17">
                  <c:v>385</c:v>
                </c:pt>
                <c:pt idx="18">
                  <c:v>390</c:v>
                </c:pt>
                <c:pt idx="19">
                  <c:v>395</c:v>
                </c:pt>
                <c:pt idx="20">
                  <c:v>400</c:v>
                </c:pt>
                <c:pt idx="21">
                  <c:v>405</c:v>
                </c:pt>
                <c:pt idx="22">
                  <c:v>410</c:v>
                </c:pt>
                <c:pt idx="23">
                  <c:v>415</c:v>
                </c:pt>
                <c:pt idx="24">
                  <c:v>420</c:v>
                </c:pt>
                <c:pt idx="25">
                  <c:v>425</c:v>
                </c:pt>
                <c:pt idx="26">
                  <c:v>430</c:v>
                </c:pt>
                <c:pt idx="27">
                  <c:v>435</c:v>
                </c:pt>
                <c:pt idx="28">
                  <c:v>440</c:v>
                </c:pt>
                <c:pt idx="29">
                  <c:v>445</c:v>
                </c:pt>
                <c:pt idx="30">
                  <c:v>450</c:v>
                </c:pt>
                <c:pt idx="31">
                  <c:v>455</c:v>
                </c:pt>
                <c:pt idx="32">
                  <c:v>460</c:v>
                </c:pt>
                <c:pt idx="33">
                  <c:v>465</c:v>
                </c:pt>
                <c:pt idx="34">
                  <c:v>470</c:v>
                </c:pt>
                <c:pt idx="35">
                  <c:v>475</c:v>
                </c:pt>
                <c:pt idx="36">
                  <c:v>480</c:v>
                </c:pt>
                <c:pt idx="37">
                  <c:v>485</c:v>
                </c:pt>
                <c:pt idx="38">
                  <c:v>490</c:v>
                </c:pt>
                <c:pt idx="39">
                  <c:v>495</c:v>
                </c:pt>
                <c:pt idx="40">
                  <c:v>500</c:v>
                </c:pt>
                <c:pt idx="41">
                  <c:v>505</c:v>
                </c:pt>
                <c:pt idx="42">
                  <c:v>510</c:v>
                </c:pt>
                <c:pt idx="43">
                  <c:v>515</c:v>
                </c:pt>
                <c:pt idx="44">
                  <c:v>520</c:v>
                </c:pt>
                <c:pt idx="45">
                  <c:v>525</c:v>
                </c:pt>
                <c:pt idx="46">
                  <c:v>530</c:v>
                </c:pt>
                <c:pt idx="47">
                  <c:v>535</c:v>
                </c:pt>
                <c:pt idx="48">
                  <c:v>540</c:v>
                </c:pt>
                <c:pt idx="49">
                  <c:v>545</c:v>
                </c:pt>
                <c:pt idx="50">
                  <c:v>550</c:v>
                </c:pt>
                <c:pt idx="51">
                  <c:v>555</c:v>
                </c:pt>
                <c:pt idx="52">
                  <c:v>560</c:v>
                </c:pt>
                <c:pt idx="53">
                  <c:v>565</c:v>
                </c:pt>
                <c:pt idx="54">
                  <c:v>570</c:v>
                </c:pt>
                <c:pt idx="55">
                  <c:v>575</c:v>
                </c:pt>
                <c:pt idx="56">
                  <c:v>580</c:v>
                </c:pt>
                <c:pt idx="57">
                  <c:v>585</c:v>
                </c:pt>
                <c:pt idx="58">
                  <c:v>590</c:v>
                </c:pt>
                <c:pt idx="59">
                  <c:v>595</c:v>
                </c:pt>
                <c:pt idx="60">
                  <c:v>600</c:v>
                </c:pt>
                <c:pt idx="61">
                  <c:v>605</c:v>
                </c:pt>
                <c:pt idx="62">
                  <c:v>610</c:v>
                </c:pt>
                <c:pt idx="63">
                  <c:v>615</c:v>
                </c:pt>
                <c:pt idx="64">
                  <c:v>620</c:v>
                </c:pt>
                <c:pt idx="65">
                  <c:v>625</c:v>
                </c:pt>
                <c:pt idx="66">
                  <c:v>630</c:v>
                </c:pt>
                <c:pt idx="67">
                  <c:v>635</c:v>
                </c:pt>
                <c:pt idx="68">
                  <c:v>640</c:v>
                </c:pt>
                <c:pt idx="69">
                  <c:v>645</c:v>
                </c:pt>
                <c:pt idx="70">
                  <c:v>650</c:v>
                </c:pt>
                <c:pt idx="71">
                  <c:v>655</c:v>
                </c:pt>
                <c:pt idx="72">
                  <c:v>660</c:v>
                </c:pt>
                <c:pt idx="73">
                  <c:v>665</c:v>
                </c:pt>
                <c:pt idx="74">
                  <c:v>670</c:v>
                </c:pt>
                <c:pt idx="75">
                  <c:v>675</c:v>
                </c:pt>
                <c:pt idx="76">
                  <c:v>680</c:v>
                </c:pt>
                <c:pt idx="77">
                  <c:v>685</c:v>
                </c:pt>
                <c:pt idx="78">
                  <c:v>690</c:v>
                </c:pt>
                <c:pt idx="79">
                  <c:v>695</c:v>
                </c:pt>
                <c:pt idx="80">
                  <c:v>700</c:v>
                </c:pt>
              </c:numCache>
            </c:numRef>
          </c:xVal>
          <c:yVal>
            <c:numRef>
              <c:f>'KETEK C4-W3-c3-ch16'!$AB$13:$AB$93</c:f>
              <c:numCache>
                <c:formatCode>0.000</c:formatCode>
                <c:ptCount val="81"/>
                <c:pt idx="0">
                  <c:v>8.3984137344392085E-2</c:v>
                </c:pt>
                <c:pt idx="1">
                  <c:v>0.2207578366111064</c:v>
                </c:pt>
                <c:pt idx="2">
                  <c:v>0.2470245473389327</c:v>
                </c:pt>
                <c:pt idx="3">
                  <c:v>0.25685994751591534</c:v>
                </c:pt>
                <c:pt idx="4">
                  <c:v>0.27037811865659467</c:v>
                </c:pt>
                <c:pt idx="5">
                  <c:v>0.28922165902431102</c:v>
                </c:pt>
                <c:pt idx="6">
                  <c:v>0.30090828838799127</c:v>
                </c:pt>
                <c:pt idx="7">
                  <c:v>0.30953724655036852</c:v>
                </c:pt>
                <c:pt idx="8">
                  <c:v>0.3232809370691872</c:v>
                </c:pt>
                <c:pt idx="9">
                  <c:v>0.32905711837033413</c:v>
                </c:pt>
                <c:pt idx="10">
                  <c:v>0.33540193860428569</c:v>
                </c:pt>
                <c:pt idx="11">
                  <c:v>0.34053462672127505</c:v>
                </c:pt>
                <c:pt idx="12">
                  <c:v>0.3504538630823032</c:v>
                </c:pt>
                <c:pt idx="13">
                  <c:v>0.36582108802068597</c:v>
                </c:pt>
                <c:pt idx="14">
                  <c:v>0.36297061217342835</c:v>
                </c:pt>
                <c:pt idx="15">
                  <c:v>0.37049982825134825</c:v>
                </c:pt>
                <c:pt idx="16">
                  <c:v>0.3834458427065463</c:v>
                </c:pt>
                <c:pt idx="17">
                  <c:v>0.39246798628324991</c:v>
                </c:pt>
                <c:pt idx="18">
                  <c:v>0.41096123482181823</c:v>
                </c:pt>
                <c:pt idx="19">
                  <c:v>0.41122196161331065</c:v>
                </c:pt>
                <c:pt idx="20">
                  <c:v>0.42568227222418398</c:v>
                </c:pt>
                <c:pt idx="21">
                  <c:v>0.42457478850042152</c:v>
                </c:pt>
                <c:pt idx="22">
                  <c:v>0.42799369534075105</c:v>
                </c:pt>
                <c:pt idx="23">
                  <c:v>0.43427001830185258</c:v>
                </c:pt>
                <c:pt idx="24">
                  <c:v>0.43651096580543325</c:v>
                </c:pt>
                <c:pt idx="25">
                  <c:v>0.43668799875408593</c:v>
                </c:pt>
                <c:pt idx="26">
                  <c:v>0.43266482310295279</c:v>
                </c:pt>
                <c:pt idx="27">
                  <c:v>0.42814139713638949</c:v>
                </c:pt>
                <c:pt idx="28">
                  <c:v>0.42492330182432847</c:v>
                </c:pt>
                <c:pt idx="29">
                  <c:v>0.42427639473072271</c:v>
                </c:pt>
                <c:pt idx="30">
                  <c:v>0.41090655933592674</c:v>
                </c:pt>
                <c:pt idx="31">
                  <c:v>0.40696602136601928</c:v>
                </c:pt>
                <c:pt idx="32">
                  <c:v>0.39853671194103019</c:v>
                </c:pt>
                <c:pt idx="33">
                  <c:v>0.39029256031083892</c:v>
                </c:pt>
                <c:pt idx="34">
                  <c:v>0.38347100290765057</c:v>
                </c:pt>
                <c:pt idx="35">
                  <c:v>0.37666925372689203</c:v>
                </c:pt>
                <c:pt idx="36">
                  <c:v>0.36155073889228223</c:v>
                </c:pt>
                <c:pt idx="37">
                  <c:v>0.35407176723372075</c:v>
                </c:pt>
                <c:pt idx="38">
                  <c:v>0.34701919157354205</c:v>
                </c:pt>
                <c:pt idx="39">
                  <c:v>0.33864215328379588</c:v>
                </c:pt>
                <c:pt idx="40">
                  <c:v>0.3318931987601163</c:v>
                </c:pt>
                <c:pt idx="41">
                  <c:v>0.32184821762087606</c:v>
                </c:pt>
                <c:pt idx="42">
                  <c:v>0.31500915098302124</c:v>
                </c:pt>
                <c:pt idx="43">
                  <c:v>0.30647805873138062</c:v>
                </c:pt>
                <c:pt idx="44">
                  <c:v>0.29894388502577757</c:v>
                </c:pt>
                <c:pt idx="45">
                  <c:v>0.29085005786592899</c:v>
                </c:pt>
                <c:pt idx="46">
                  <c:v>0.28192515308817384</c:v>
                </c:pt>
                <c:pt idx="47">
                  <c:v>0.27432346330159002</c:v>
                </c:pt>
                <c:pt idx="48">
                  <c:v>0.26237069438146293</c:v>
                </c:pt>
                <c:pt idx="49">
                  <c:v>0.25849456682018257</c:v>
                </c:pt>
                <c:pt idx="50">
                  <c:v>0.24966558963066177</c:v>
                </c:pt>
                <c:pt idx="51">
                  <c:v>0.24315973641004784</c:v>
                </c:pt>
                <c:pt idx="52">
                  <c:v>0.23297634693754662</c:v>
                </c:pt>
                <c:pt idx="53">
                  <c:v>0.22579955172823069</c:v>
                </c:pt>
                <c:pt idx="54">
                  <c:v>0.22219737222761046</c:v>
                </c:pt>
                <c:pt idx="55">
                  <c:v>0.21349517976824128</c:v>
                </c:pt>
                <c:pt idx="56">
                  <c:v>0.20499400576376881</c:v>
                </c:pt>
                <c:pt idx="57">
                  <c:v>0.20194631035083588</c:v>
                </c:pt>
                <c:pt idx="58">
                  <c:v>0.19233172038822888</c:v>
                </c:pt>
                <c:pt idx="59">
                  <c:v>0.18944016086727899</c:v>
                </c:pt>
                <c:pt idx="60">
                  <c:v>0.18330435856266691</c:v>
                </c:pt>
                <c:pt idx="61">
                  <c:v>0.17778485796625268</c:v>
                </c:pt>
                <c:pt idx="62">
                  <c:v>0.17100677085807348</c:v>
                </c:pt>
                <c:pt idx="63">
                  <c:v>0.16790510533337291</c:v>
                </c:pt>
                <c:pt idx="64">
                  <c:v>0.15993159144434568</c:v>
                </c:pt>
                <c:pt idx="65">
                  <c:v>0.15326778456870183</c:v>
                </c:pt>
                <c:pt idx="66">
                  <c:v>0.14836439420370368</c:v>
                </c:pt>
                <c:pt idx="67">
                  <c:v>0.14783048931109707</c:v>
                </c:pt>
                <c:pt idx="68">
                  <c:v>0.14065587734233623</c:v>
                </c:pt>
                <c:pt idx="69">
                  <c:v>0.13421925842821669</c:v>
                </c:pt>
                <c:pt idx="70">
                  <c:v>0.13414775274106122</c:v>
                </c:pt>
                <c:pt idx="71">
                  <c:v>0.12867623506111472</c:v>
                </c:pt>
                <c:pt idx="72">
                  <c:v>0.12467096654150572</c:v>
                </c:pt>
                <c:pt idx="73">
                  <c:v>0.12020912315517049</c:v>
                </c:pt>
                <c:pt idx="74">
                  <c:v>0.11489616572667279</c:v>
                </c:pt>
                <c:pt idx="75">
                  <c:v>0.1064058689204469</c:v>
                </c:pt>
                <c:pt idx="76">
                  <c:v>0.10664059817982878</c:v>
                </c:pt>
                <c:pt idx="77">
                  <c:v>0.10707760366355019</c:v>
                </c:pt>
                <c:pt idx="78">
                  <c:v>0.10503421384932718</c:v>
                </c:pt>
                <c:pt idx="79">
                  <c:v>9.8197657178282383E-2</c:v>
                </c:pt>
                <c:pt idx="80">
                  <c:v>9.5293744618863654E-2</c:v>
                </c:pt>
              </c:numCache>
            </c:numRef>
          </c:yVal>
          <c:smooth val="1"/>
        </c:ser>
        <c:dLbls>
          <c:showLegendKey val="0"/>
          <c:showVal val="0"/>
          <c:showCatName val="0"/>
          <c:showSerName val="0"/>
          <c:showPercent val="0"/>
          <c:showBubbleSize val="0"/>
        </c:dLbls>
        <c:axId val="218597632"/>
        <c:axId val="218653824"/>
      </c:scatterChart>
      <c:valAx>
        <c:axId val="218597632"/>
        <c:scaling>
          <c:orientation val="minMax"/>
          <c:max val="700"/>
          <c:min val="300"/>
        </c:scaling>
        <c:delete val="1"/>
        <c:axPos val="b"/>
        <c:majorGridlines/>
        <c:numFmt formatCode="General" sourceLinked="1"/>
        <c:majorTickMark val="out"/>
        <c:minorTickMark val="none"/>
        <c:tickLblPos val="nextTo"/>
        <c:crossAx val="218653824"/>
        <c:crosses val="autoZero"/>
        <c:crossBetween val="midCat"/>
      </c:valAx>
      <c:valAx>
        <c:axId val="218653824"/>
        <c:scaling>
          <c:orientation val="minMax"/>
        </c:scaling>
        <c:delete val="0"/>
        <c:axPos val="l"/>
        <c:majorGridlines/>
        <c:numFmt formatCode="0.00" sourceLinked="0"/>
        <c:majorTickMark val="out"/>
        <c:minorTickMark val="none"/>
        <c:tickLblPos val="nextTo"/>
        <c:spPr>
          <a:ln>
            <a:solidFill>
              <a:schemeClr val="tx1"/>
            </a:solidFill>
          </a:ln>
        </c:spPr>
        <c:txPr>
          <a:bodyPr/>
          <a:lstStyle/>
          <a:p>
            <a:pPr>
              <a:defRPr sz="1000"/>
            </a:pPr>
            <a:endParaRPr lang="en-US"/>
          </a:p>
        </c:txPr>
        <c:crossAx val="218597632"/>
        <c:crosses val="autoZero"/>
        <c:crossBetween val="midCat"/>
      </c:valAx>
      <c:spPr>
        <a:ln>
          <a:solidFill>
            <a:schemeClr val="tx1"/>
          </a:solidFill>
        </a:ln>
      </c:spPr>
    </c:plotArea>
    <c:legend>
      <c:legendPos val="tr"/>
      <c:layout>
        <c:manualLayout>
          <c:xMode val="edge"/>
          <c:yMode val="edge"/>
          <c:x val="0.4887908217243831"/>
          <c:y val="0.10362690444754385"/>
          <c:w val="0.42088209371858304"/>
          <c:h val="0.19310510679186732"/>
        </c:manualLayout>
      </c:layout>
      <c:overlay val="0"/>
      <c:spPr>
        <a:solidFill>
          <a:schemeClr val="bg1"/>
        </a:solidFill>
        <a:ln>
          <a:solidFill>
            <a:schemeClr val="tx1"/>
          </a:solidFill>
        </a:ln>
      </c:spPr>
      <c:txPr>
        <a:bodyPr/>
        <a:lstStyle/>
        <a:p>
          <a:pPr>
            <a:defRPr sz="1050"/>
          </a:pPr>
          <a:endParaRPr lang="en-US"/>
        </a:p>
      </c:txPr>
    </c:legend>
    <c:plotVisOnly val="1"/>
    <c:dispBlanksAs val="gap"/>
    <c:showDLblsOverMax val="0"/>
  </c:chart>
  <c:spPr>
    <a:ln>
      <a:noFill/>
    </a:ln>
  </c:spPr>
  <c:txPr>
    <a:bodyPr/>
    <a:lstStyle/>
    <a:p>
      <a:pPr>
        <a:defRPr sz="1200" baseline="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796858143259486"/>
          <c:y val="5.8943175709868401E-2"/>
          <c:w val="0.73073797580156419"/>
          <c:h val="0.79759360418501957"/>
        </c:manualLayout>
      </c:layout>
      <c:scatterChart>
        <c:scatterStyle val="lineMarker"/>
        <c:varyColors val="0"/>
        <c:ser>
          <c:idx val="0"/>
          <c:order val="0"/>
          <c:tx>
            <c:v>Mean Vs X</c:v>
          </c:tx>
          <c:spPr>
            <a:ln w="28575">
              <a:noFill/>
            </a:ln>
          </c:spPr>
          <c:marker>
            <c:symbol val="circle"/>
            <c:size val="2"/>
          </c:marker>
          <c:errBars>
            <c:errDir val="y"/>
            <c:errBarType val="both"/>
            <c:errValType val="percentage"/>
            <c:noEndCap val="0"/>
            <c:val val="3"/>
          </c:errBars>
          <c:xVal>
            <c:numRef>
              <c:f>Sheet1!$E$2:$E$12</c:f>
              <c:numCache>
                <c:formatCode>General</c:formatCode>
                <c:ptCount val="11"/>
                <c:pt idx="0">
                  <c:v>2405</c:v>
                </c:pt>
                <c:pt idx="1">
                  <c:v>2200</c:v>
                </c:pt>
                <c:pt idx="2">
                  <c:v>1970</c:v>
                </c:pt>
                <c:pt idx="3">
                  <c:v>1800</c:v>
                </c:pt>
                <c:pt idx="4">
                  <c:v>1600</c:v>
                </c:pt>
                <c:pt idx="5">
                  <c:v>1400</c:v>
                </c:pt>
                <c:pt idx="6">
                  <c:v>1200</c:v>
                </c:pt>
                <c:pt idx="7">
                  <c:v>1000</c:v>
                </c:pt>
                <c:pt idx="8">
                  <c:v>800</c:v>
                </c:pt>
                <c:pt idx="9">
                  <c:v>600</c:v>
                </c:pt>
                <c:pt idx="10">
                  <c:v>400</c:v>
                </c:pt>
              </c:numCache>
            </c:numRef>
          </c:xVal>
          <c:yVal>
            <c:numRef>
              <c:f>Sheet1!$I$2:$I$12</c:f>
              <c:numCache>
                <c:formatCode>0.000</c:formatCode>
                <c:ptCount val="11"/>
                <c:pt idx="0">
                  <c:v>11.321887323943663</c:v>
                </c:pt>
                <c:pt idx="1">
                  <c:v>11.747450704225352</c:v>
                </c:pt>
                <c:pt idx="2">
                  <c:v>12.117140845070423</c:v>
                </c:pt>
                <c:pt idx="3">
                  <c:v>12.023169014084507</c:v>
                </c:pt>
                <c:pt idx="4">
                  <c:v>11.929380281690142</c:v>
                </c:pt>
                <c:pt idx="5">
                  <c:v>13.183098591549296</c:v>
                </c:pt>
                <c:pt idx="6">
                  <c:v>12.95774647887324</c:v>
                </c:pt>
                <c:pt idx="7">
                  <c:v>12.698760563380281</c:v>
                </c:pt>
                <c:pt idx="8">
                  <c:v>14.75507042253521</c:v>
                </c:pt>
                <c:pt idx="9">
                  <c:v>15.782816901408451</c:v>
                </c:pt>
                <c:pt idx="10">
                  <c:v>15.605492957746479</c:v>
                </c:pt>
              </c:numCache>
            </c:numRef>
          </c:yVal>
          <c:smooth val="0"/>
        </c:ser>
        <c:ser>
          <c:idx val="1"/>
          <c:order val="1"/>
          <c:tx>
            <c:v>Fit</c:v>
          </c:tx>
          <c:spPr>
            <a:ln w="25400">
              <a:solidFill>
                <a:schemeClr val="tx1"/>
              </a:solidFill>
            </a:ln>
          </c:spPr>
          <c:marker>
            <c:symbol val="none"/>
          </c:marker>
          <c:xVal>
            <c:numRef>
              <c:f>Sheet1!$E$2:$E$12</c:f>
              <c:numCache>
                <c:formatCode>General</c:formatCode>
                <c:ptCount val="11"/>
                <c:pt idx="0">
                  <c:v>2405</c:v>
                </c:pt>
                <c:pt idx="1">
                  <c:v>2200</c:v>
                </c:pt>
                <c:pt idx="2">
                  <c:v>1970</c:v>
                </c:pt>
                <c:pt idx="3">
                  <c:v>1800</c:v>
                </c:pt>
                <c:pt idx="4">
                  <c:v>1600</c:v>
                </c:pt>
                <c:pt idx="5">
                  <c:v>1400</c:v>
                </c:pt>
                <c:pt idx="6">
                  <c:v>1200</c:v>
                </c:pt>
                <c:pt idx="7">
                  <c:v>1000</c:v>
                </c:pt>
                <c:pt idx="8">
                  <c:v>800</c:v>
                </c:pt>
                <c:pt idx="9">
                  <c:v>600</c:v>
                </c:pt>
                <c:pt idx="10">
                  <c:v>400</c:v>
                </c:pt>
              </c:numCache>
            </c:numRef>
          </c:xVal>
          <c:yVal>
            <c:numRef>
              <c:f>Sheet1!$P$2:$P$12</c:f>
              <c:numCache>
                <c:formatCode>0.00E+00</c:formatCode>
                <c:ptCount val="11"/>
                <c:pt idx="0">
                  <c:v>10.965159941579547</c:v>
                </c:pt>
                <c:pt idx="1">
                  <c:v>11.356058491134949</c:v>
                </c:pt>
                <c:pt idx="2">
                  <c:v>11.811239390871739</c:v>
                </c:pt>
                <c:pt idx="3">
                  <c:v>12.159363455236846</c:v>
                </c:pt>
                <c:pt idx="4">
                  <c:v>12.582080220796106</c:v>
                </c:pt>
                <c:pt idx="5">
                  <c:v>13.019492612861038</c:v>
                </c:pt>
                <c:pt idx="6">
                  <c:v>13.472111520651067</c:v>
                </c:pt>
                <c:pt idx="7">
                  <c:v>13.940465594302067</c:v>
                </c:pt>
                <c:pt idx="8">
                  <c:v>14.425101862319497</c:v>
                </c:pt>
                <c:pt idx="9">
                  <c:v>14.926586370497132</c:v>
                </c:pt>
                <c:pt idx="10">
                  <c:v>15.445504843047598</c:v>
                </c:pt>
              </c:numCache>
            </c:numRef>
          </c:yVal>
          <c:smooth val="0"/>
        </c:ser>
        <c:ser>
          <c:idx val="3"/>
          <c:order val="2"/>
          <c:tx>
            <c:strRef>
              <c:f>Sheet1!$V$1</c:f>
              <c:strCache>
                <c:ptCount val="1"/>
                <c:pt idx="0">
                  <c:v>Fitting</c:v>
                </c:pt>
              </c:strCache>
            </c:strRef>
          </c:tx>
          <c:spPr>
            <a:ln w="25400">
              <a:solidFill>
                <a:srgbClr val="FF0000"/>
              </a:solidFill>
              <a:prstDash val="dash"/>
            </a:ln>
          </c:spPr>
          <c:marker>
            <c:symbol val="none"/>
          </c:marker>
          <c:xVal>
            <c:numRef>
              <c:f>Sheet1!$E$2:$E$12</c:f>
              <c:numCache>
                <c:formatCode>General</c:formatCode>
                <c:ptCount val="11"/>
                <c:pt idx="0">
                  <c:v>2405</c:v>
                </c:pt>
                <c:pt idx="1">
                  <c:v>2200</c:v>
                </c:pt>
                <c:pt idx="2">
                  <c:v>1970</c:v>
                </c:pt>
                <c:pt idx="3">
                  <c:v>1800</c:v>
                </c:pt>
                <c:pt idx="4">
                  <c:v>1600</c:v>
                </c:pt>
                <c:pt idx="5">
                  <c:v>1400</c:v>
                </c:pt>
                <c:pt idx="6">
                  <c:v>1200</c:v>
                </c:pt>
                <c:pt idx="7">
                  <c:v>1000</c:v>
                </c:pt>
                <c:pt idx="8">
                  <c:v>800</c:v>
                </c:pt>
                <c:pt idx="9">
                  <c:v>600</c:v>
                </c:pt>
                <c:pt idx="10">
                  <c:v>400</c:v>
                </c:pt>
              </c:numCache>
            </c:numRef>
          </c:xVal>
          <c:yVal>
            <c:numRef>
              <c:f>Sheet1!$V$2:$V$12</c:f>
              <c:numCache>
                <c:formatCode>0.00E+00</c:formatCode>
                <c:ptCount val="11"/>
                <c:pt idx="0">
                  <c:v>20.263414052433259</c:v>
                </c:pt>
                <c:pt idx="1">
                  <c:v>20.985814174016348</c:v>
                </c:pt>
                <c:pt idx="2">
                  <c:v>21.827012442212435</c:v>
                </c:pt>
                <c:pt idx="3">
                  <c:v>22.470364841819201</c:v>
                </c:pt>
                <c:pt idx="4">
                  <c:v>23.251569552547348</c:v>
                </c:pt>
                <c:pt idx="5">
                  <c:v>24.059933626479424</c:v>
                </c:pt>
                <c:pt idx="6">
                  <c:v>24.8964012860446</c:v>
                </c:pt>
                <c:pt idx="7">
                  <c:v>25.761949580509306</c:v>
                </c:pt>
                <c:pt idx="8">
                  <c:v>26.657589527235039</c:v>
                </c:pt>
                <c:pt idx="9">
                  <c:v>27.584367292613205</c:v>
                </c:pt>
                <c:pt idx="10">
                  <c:v>28.543365414056264</c:v>
                </c:pt>
              </c:numCache>
            </c:numRef>
          </c:yVal>
          <c:smooth val="0"/>
        </c:ser>
        <c:ser>
          <c:idx val="2"/>
          <c:order val="3"/>
          <c:tx>
            <c:v>after irrad</c:v>
          </c:tx>
          <c:spPr>
            <a:ln w="228600">
              <a:solidFill>
                <a:srgbClr val="FF0000">
                  <a:alpha val="45000"/>
                </a:srgbClr>
              </a:solidFill>
            </a:ln>
          </c:spPr>
          <c:marker>
            <c:symbol val="none"/>
          </c:marker>
          <c:xVal>
            <c:numRef>
              <c:f>Sheet1!$E$2:$E$12</c:f>
              <c:numCache>
                <c:formatCode>General</c:formatCode>
                <c:ptCount val="11"/>
                <c:pt idx="0">
                  <c:v>2405</c:v>
                </c:pt>
                <c:pt idx="1">
                  <c:v>2200</c:v>
                </c:pt>
                <c:pt idx="2">
                  <c:v>1970</c:v>
                </c:pt>
                <c:pt idx="3">
                  <c:v>1800</c:v>
                </c:pt>
                <c:pt idx="4">
                  <c:v>1600</c:v>
                </c:pt>
                <c:pt idx="5">
                  <c:v>1400</c:v>
                </c:pt>
                <c:pt idx="6">
                  <c:v>1200</c:v>
                </c:pt>
                <c:pt idx="7">
                  <c:v>1000</c:v>
                </c:pt>
                <c:pt idx="8">
                  <c:v>800</c:v>
                </c:pt>
                <c:pt idx="9">
                  <c:v>600</c:v>
                </c:pt>
                <c:pt idx="10">
                  <c:v>400</c:v>
                </c:pt>
              </c:numCache>
            </c:numRef>
          </c:xVal>
          <c:yVal>
            <c:numRef>
              <c:f>Sheet1!$Y$2:$Y$12</c:f>
              <c:numCache>
                <c:formatCode>0.00E+00</c:formatCode>
                <c:ptCount val="11"/>
                <c:pt idx="0">
                  <c:v>12.97334689585961</c:v>
                </c:pt>
                <c:pt idx="1">
                  <c:v>13.921989123042446</c:v>
                </c:pt>
                <c:pt idx="2">
                  <c:v>15.047324107536832</c:v>
                </c:pt>
                <c:pt idx="3">
                  <c:v>15.922500526913087</c:v>
                </c:pt>
                <c:pt idx="4">
                  <c:v>17.001547656822623</c:v>
                </c:pt>
                <c:pt idx="5">
                  <c:v>18.13637796764019</c:v>
                </c:pt>
                <c:pt idx="6">
                  <c:v>19.329565958485027</c:v>
                </c:pt>
                <c:pt idx="7">
                  <c:v>20.583797714826936</c:v>
                </c:pt>
                <c:pt idx="8">
                  <c:v>21.901875555576307</c:v>
                </c:pt>
                <c:pt idx="9">
                  <c:v>23.286722868424068</c:v>
                </c:pt>
                <c:pt idx="10">
                  <c:v>24.741389140903969</c:v>
                </c:pt>
              </c:numCache>
            </c:numRef>
          </c:yVal>
          <c:smooth val="0"/>
        </c:ser>
        <c:dLbls>
          <c:showLegendKey val="0"/>
          <c:showVal val="0"/>
          <c:showCatName val="0"/>
          <c:showSerName val="0"/>
          <c:showPercent val="0"/>
          <c:showBubbleSize val="0"/>
        </c:dLbls>
        <c:axId val="32971776"/>
        <c:axId val="33010816"/>
      </c:scatterChart>
      <c:valAx>
        <c:axId val="32971776"/>
        <c:scaling>
          <c:orientation val="minMax"/>
          <c:max val="2500"/>
        </c:scaling>
        <c:delete val="0"/>
        <c:axPos val="b"/>
        <c:majorGridlines/>
        <c:title>
          <c:tx>
            <c:rich>
              <a:bodyPr/>
              <a:lstStyle/>
              <a:p>
                <a:pPr>
                  <a:defRPr b="0"/>
                </a:pPr>
                <a:r>
                  <a:rPr lang="en-US" b="0"/>
                  <a:t>d (mm) from SiPM </a:t>
                </a:r>
              </a:p>
            </c:rich>
          </c:tx>
          <c:layout/>
          <c:overlay val="0"/>
        </c:title>
        <c:numFmt formatCode="General" sourceLinked="1"/>
        <c:majorTickMark val="out"/>
        <c:minorTickMark val="none"/>
        <c:tickLblPos val="nextTo"/>
        <c:crossAx val="33010816"/>
        <c:crosses val="autoZero"/>
        <c:crossBetween val="midCat"/>
      </c:valAx>
      <c:valAx>
        <c:axId val="33010816"/>
        <c:scaling>
          <c:orientation val="minMax"/>
          <c:max val="30"/>
          <c:min val="0"/>
        </c:scaling>
        <c:delete val="0"/>
        <c:axPos val="l"/>
        <c:majorGridlines/>
        <c:title>
          <c:tx>
            <c:rich>
              <a:bodyPr rot="-5400000" vert="horz"/>
              <a:lstStyle/>
              <a:p>
                <a:pPr>
                  <a:defRPr b="0"/>
                </a:pPr>
                <a:r>
                  <a:rPr lang="en-US" b="0"/>
                  <a:t>photoeletrons </a:t>
                </a:r>
              </a:p>
            </c:rich>
          </c:tx>
          <c:layout/>
          <c:overlay val="0"/>
        </c:title>
        <c:numFmt formatCode="0" sourceLinked="0"/>
        <c:majorTickMark val="out"/>
        <c:minorTickMark val="none"/>
        <c:tickLblPos val="nextTo"/>
        <c:crossAx val="32971776"/>
        <c:crosses val="autoZero"/>
        <c:crossBetween val="midCat"/>
      </c:valAx>
    </c:plotArea>
    <c:plotVisOnly val="1"/>
    <c:dispBlanksAs val="gap"/>
    <c:showDLblsOverMax val="0"/>
  </c:chart>
  <c:spPr>
    <a:ln>
      <a:noFill/>
    </a:ln>
  </c:spPr>
  <c:txPr>
    <a:bodyPr/>
    <a:lstStyle/>
    <a:p>
      <a:pPr>
        <a:defRPr sz="14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1E01E89-5F81-4E2B-B9C9-A2446FA85C4C}" type="datetimeFigureOut">
              <a:rPr lang="en-GB" smtClean="0"/>
              <a:t>20/08/2014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A544A60-6FAA-4FCD-989F-54F7A83FA36F}" type="slidenum">
              <a:rPr lang="en-GB" smtClean="0"/>
              <a:t>‹#›</a:t>
            </a:fld>
            <a:endParaRPr lang="en-GB"/>
          </a:p>
        </p:txBody>
      </p:sp>
    </p:spTree>
    <p:extLst>
      <p:ext uri="{BB962C8B-B14F-4D97-AF65-F5344CB8AC3E}">
        <p14:creationId xmlns:p14="http://schemas.microsoft.com/office/powerpoint/2010/main" val="2588312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EA5943-D85F-41D0-A4C7-64F0B506B7E4}" type="datetimeFigureOut">
              <a:rPr lang="en-GB" smtClean="0"/>
              <a:t>20/08/2014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BC5EF8-313A-4AEA-BE27-881CF8F6515A}" type="slidenum">
              <a:rPr lang="en-GB" smtClean="0"/>
              <a:t>‹#›</a:t>
            </a:fld>
            <a:endParaRPr lang="en-GB"/>
          </a:p>
        </p:txBody>
      </p:sp>
    </p:spTree>
    <p:extLst>
      <p:ext uri="{BB962C8B-B14F-4D97-AF65-F5344CB8AC3E}">
        <p14:creationId xmlns:p14="http://schemas.microsoft.com/office/powerpoint/2010/main" val="150298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a:t>
            </a:fld>
            <a:endParaRPr lang="en-GB"/>
          </a:p>
        </p:txBody>
      </p:sp>
    </p:spTree>
    <p:extLst>
      <p:ext uri="{BB962C8B-B14F-4D97-AF65-F5344CB8AC3E}">
        <p14:creationId xmlns:p14="http://schemas.microsoft.com/office/powerpoint/2010/main" val="847944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10</a:t>
            </a:fld>
            <a:endParaRPr lang="en-GB"/>
          </a:p>
        </p:txBody>
      </p:sp>
    </p:spTree>
    <p:extLst>
      <p:ext uri="{BB962C8B-B14F-4D97-AF65-F5344CB8AC3E}">
        <p14:creationId xmlns:p14="http://schemas.microsoft.com/office/powerpoint/2010/main" val="10659852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11</a:t>
            </a:fld>
            <a:endParaRPr lang="en-GB"/>
          </a:p>
        </p:txBody>
      </p:sp>
    </p:spTree>
    <p:extLst>
      <p:ext uri="{BB962C8B-B14F-4D97-AF65-F5344CB8AC3E}">
        <p14:creationId xmlns:p14="http://schemas.microsoft.com/office/powerpoint/2010/main" val="1447310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12</a:t>
            </a:fld>
            <a:endParaRPr lang="en-GB"/>
          </a:p>
        </p:txBody>
      </p:sp>
    </p:spTree>
    <p:extLst>
      <p:ext uri="{BB962C8B-B14F-4D97-AF65-F5344CB8AC3E}">
        <p14:creationId xmlns:p14="http://schemas.microsoft.com/office/powerpoint/2010/main" val="3395689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13</a:t>
            </a:fld>
            <a:endParaRPr lang="en-GB"/>
          </a:p>
        </p:txBody>
      </p:sp>
    </p:spTree>
    <p:extLst>
      <p:ext uri="{BB962C8B-B14F-4D97-AF65-F5344CB8AC3E}">
        <p14:creationId xmlns:p14="http://schemas.microsoft.com/office/powerpoint/2010/main" val="2624659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14</a:t>
            </a:fld>
            <a:endParaRPr lang="en-GB"/>
          </a:p>
        </p:txBody>
      </p:sp>
    </p:spTree>
    <p:extLst>
      <p:ext uri="{BB962C8B-B14F-4D97-AF65-F5344CB8AC3E}">
        <p14:creationId xmlns:p14="http://schemas.microsoft.com/office/powerpoint/2010/main" val="4044336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15</a:t>
            </a:fld>
            <a:endParaRPr lang="en-GB"/>
          </a:p>
        </p:txBody>
      </p:sp>
    </p:spTree>
    <p:extLst>
      <p:ext uri="{BB962C8B-B14F-4D97-AF65-F5344CB8AC3E}">
        <p14:creationId xmlns:p14="http://schemas.microsoft.com/office/powerpoint/2010/main" val="19340673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16</a:t>
            </a:fld>
            <a:endParaRPr lang="en-GB"/>
          </a:p>
        </p:txBody>
      </p:sp>
    </p:spTree>
    <p:extLst>
      <p:ext uri="{BB962C8B-B14F-4D97-AF65-F5344CB8AC3E}">
        <p14:creationId xmlns:p14="http://schemas.microsoft.com/office/powerpoint/2010/main" val="869400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17</a:t>
            </a:fld>
            <a:endParaRPr lang="en-GB"/>
          </a:p>
        </p:txBody>
      </p:sp>
    </p:spTree>
    <p:extLst>
      <p:ext uri="{BB962C8B-B14F-4D97-AF65-F5344CB8AC3E}">
        <p14:creationId xmlns:p14="http://schemas.microsoft.com/office/powerpoint/2010/main" val="13505963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18</a:t>
            </a:fld>
            <a:endParaRPr lang="en-GB"/>
          </a:p>
        </p:txBody>
      </p:sp>
    </p:spTree>
    <p:extLst>
      <p:ext uri="{BB962C8B-B14F-4D97-AF65-F5344CB8AC3E}">
        <p14:creationId xmlns:p14="http://schemas.microsoft.com/office/powerpoint/2010/main" val="6123139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19</a:t>
            </a:fld>
            <a:endParaRPr lang="en-GB"/>
          </a:p>
        </p:txBody>
      </p:sp>
    </p:spTree>
    <p:extLst>
      <p:ext uri="{BB962C8B-B14F-4D97-AF65-F5344CB8AC3E}">
        <p14:creationId xmlns:p14="http://schemas.microsoft.com/office/powerpoint/2010/main" val="2858139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2</a:t>
            </a:fld>
            <a:endParaRPr lang="en-GB"/>
          </a:p>
        </p:txBody>
      </p:sp>
    </p:spTree>
    <p:extLst>
      <p:ext uri="{BB962C8B-B14F-4D97-AF65-F5344CB8AC3E}">
        <p14:creationId xmlns:p14="http://schemas.microsoft.com/office/powerpoint/2010/main" val="35512783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20</a:t>
            </a:fld>
            <a:endParaRPr lang="en-GB"/>
          </a:p>
        </p:txBody>
      </p:sp>
    </p:spTree>
    <p:extLst>
      <p:ext uri="{BB962C8B-B14F-4D97-AF65-F5344CB8AC3E}">
        <p14:creationId xmlns:p14="http://schemas.microsoft.com/office/powerpoint/2010/main" val="21434813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21</a:t>
            </a:fld>
            <a:endParaRPr lang="en-GB"/>
          </a:p>
        </p:txBody>
      </p:sp>
    </p:spTree>
    <p:extLst>
      <p:ext uri="{BB962C8B-B14F-4D97-AF65-F5344CB8AC3E}">
        <p14:creationId xmlns:p14="http://schemas.microsoft.com/office/powerpoint/2010/main" val="39955765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22</a:t>
            </a:fld>
            <a:endParaRPr lang="en-GB"/>
          </a:p>
        </p:txBody>
      </p:sp>
    </p:spTree>
    <p:extLst>
      <p:ext uri="{BB962C8B-B14F-4D97-AF65-F5344CB8AC3E}">
        <p14:creationId xmlns:p14="http://schemas.microsoft.com/office/powerpoint/2010/main" val="2978347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23</a:t>
            </a:fld>
            <a:endParaRPr lang="en-GB"/>
          </a:p>
        </p:txBody>
      </p:sp>
    </p:spTree>
    <p:extLst>
      <p:ext uri="{BB962C8B-B14F-4D97-AF65-F5344CB8AC3E}">
        <p14:creationId xmlns:p14="http://schemas.microsoft.com/office/powerpoint/2010/main" val="2614865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24</a:t>
            </a:fld>
            <a:endParaRPr lang="en-GB"/>
          </a:p>
        </p:txBody>
      </p:sp>
    </p:spTree>
    <p:extLst>
      <p:ext uri="{BB962C8B-B14F-4D97-AF65-F5344CB8AC3E}">
        <p14:creationId xmlns:p14="http://schemas.microsoft.com/office/powerpoint/2010/main" val="7722689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25</a:t>
            </a:fld>
            <a:endParaRPr lang="en-GB"/>
          </a:p>
        </p:txBody>
      </p:sp>
    </p:spTree>
    <p:extLst>
      <p:ext uri="{BB962C8B-B14F-4D97-AF65-F5344CB8AC3E}">
        <p14:creationId xmlns:p14="http://schemas.microsoft.com/office/powerpoint/2010/main" val="20889245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26</a:t>
            </a:fld>
            <a:endParaRPr lang="en-GB"/>
          </a:p>
        </p:txBody>
      </p:sp>
    </p:spTree>
    <p:extLst>
      <p:ext uri="{BB962C8B-B14F-4D97-AF65-F5344CB8AC3E}">
        <p14:creationId xmlns:p14="http://schemas.microsoft.com/office/powerpoint/2010/main" val="33037347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27</a:t>
            </a:fld>
            <a:endParaRPr lang="en-GB"/>
          </a:p>
        </p:txBody>
      </p:sp>
    </p:spTree>
    <p:extLst>
      <p:ext uri="{BB962C8B-B14F-4D97-AF65-F5344CB8AC3E}">
        <p14:creationId xmlns:p14="http://schemas.microsoft.com/office/powerpoint/2010/main" val="35588524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28</a:t>
            </a:fld>
            <a:endParaRPr lang="en-GB"/>
          </a:p>
        </p:txBody>
      </p:sp>
    </p:spTree>
    <p:extLst>
      <p:ext uri="{BB962C8B-B14F-4D97-AF65-F5344CB8AC3E}">
        <p14:creationId xmlns:p14="http://schemas.microsoft.com/office/powerpoint/2010/main" val="5940568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xfrm>
            <a:off x="1143000" y="685800"/>
            <a:ext cx="4572000" cy="3429000"/>
          </a:xfrm>
          <a:ln/>
        </p:spPr>
      </p:sp>
      <p:sp>
        <p:nvSpPr>
          <p:cNvPr id="130051" name="Rectangle 3"/>
          <p:cNvSpPr>
            <a:spLocks noGrp="1" noChangeArrowheads="1"/>
          </p:cNvSpPr>
          <p:nvPr>
            <p:ph type="body" idx="1"/>
          </p:nvPr>
        </p:nvSpPr>
        <p:spPr/>
        <p:txBody>
          <a:bodyPr/>
          <a:lstStyle/>
          <a:p>
            <a:r>
              <a:rPr lang="en-US" altLang="ru-RU" dirty="0" smtClean="0"/>
              <a:t>Classical plastic scintillators</a:t>
            </a:r>
            <a:r>
              <a:rPr lang="en-US" altLang="ru-RU" baseline="0" dirty="0" smtClean="0"/>
              <a:t> c</a:t>
            </a:r>
            <a:r>
              <a:rPr lang="en-US" altLang="ru-RU" dirty="0" smtClean="0"/>
              <a:t>onsist of a polymeric matrix (usually polystyrene </a:t>
            </a:r>
            <a:r>
              <a:rPr lang="en-US" sz="1100" dirty="0">
                <a:latin typeface="Arial" pitchFamily="34" charset="0"/>
              </a:rPr>
              <a:t>or </a:t>
            </a:r>
            <a:r>
              <a:rPr lang="en-US" sz="1100" dirty="0" err="1">
                <a:latin typeface="Arial" pitchFamily="34" charset="0"/>
              </a:rPr>
              <a:t>polyvinyltoluene</a:t>
            </a:r>
            <a:r>
              <a:rPr lang="en-US" altLang="ru-RU" dirty="0" smtClean="0"/>
              <a:t>) mixed with two types of luminophores, activators and spectral shifters. Their role is to shift the </a:t>
            </a:r>
            <a:r>
              <a:rPr lang="en-US" altLang="ru-RU" dirty="0" err="1" smtClean="0"/>
              <a:t>radioluminescence</a:t>
            </a:r>
            <a:r>
              <a:rPr lang="en-US" altLang="ru-RU" dirty="0" smtClean="0"/>
              <a:t> of the polymeric matrix to a longer wavelength range to avoid the self-absorption and to match the luminescence spectra to a better sensitivity range of the electronic light detectors. This process is not very efficient because of </a:t>
            </a:r>
            <a:r>
              <a:rPr lang="en-US" sz="1100" dirty="0">
                <a:latin typeface="Arial" pitchFamily="34" charset="0"/>
              </a:rPr>
              <a:t>chaotic position of the activator and spectral shifter luminophores relative to each other in the polymer matrix and </a:t>
            </a:r>
            <a:r>
              <a:rPr lang="en-US" altLang="ru-RU" dirty="0" smtClean="0"/>
              <a:t>significant distance between them, which prevents non-radiative energy transfer between them. As a result, the efficiency of the polymeric scintillators is not very high</a:t>
            </a:r>
            <a:r>
              <a:rPr lang="en-US" altLang="ru-RU" baseline="0" dirty="0" smtClean="0"/>
              <a:t> – it leads in the range from 4</a:t>
            </a:r>
            <a:r>
              <a:rPr lang="en-US" altLang="ru-RU" dirty="0" smtClean="0"/>
              <a:t>5</a:t>
            </a:r>
            <a:r>
              <a:rPr lang="en-US" altLang="ru-RU" baseline="0" dirty="0" smtClean="0"/>
              <a:t> to </a:t>
            </a:r>
            <a:r>
              <a:rPr lang="en-US" altLang="ru-RU" dirty="0" smtClean="0"/>
              <a:t>65% relative to the standard - </a:t>
            </a:r>
            <a:r>
              <a:rPr lang="en-US" altLang="ru-RU" dirty="0" err="1" smtClean="0"/>
              <a:t>anthracene</a:t>
            </a:r>
            <a:r>
              <a:rPr lang="en-US" altLang="ru-RU" dirty="0" smtClean="0"/>
              <a:t> crystals.</a:t>
            </a:r>
          </a:p>
          <a:p>
            <a:endParaRPr lang="en-US" sz="1100" dirty="0">
              <a:latin typeface="Arial" pitchFamily="34" charset="0"/>
            </a:endParaRPr>
          </a:p>
          <a:p>
            <a:r>
              <a:rPr lang="en-US" sz="1100" dirty="0">
                <a:latin typeface="Arial" pitchFamily="34" charset="0"/>
              </a:rPr>
              <a:t>In this work we were able to improve the light output of plastic scintillators to 90 – 120 % relative to the </a:t>
            </a:r>
            <a:r>
              <a:rPr lang="en-US" sz="1100" dirty="0" err="1">
                <a:latin typeface="Arial" pitchFamily="34" charset="0"/>
              </a:rPr>
              <a:t>anthracene</a:t>
            </a:r>
            <a:r>
              <a:rPr lang="en-US" sz="1100" dirty="0">
                <a:latin typeface="Arial" pitchFamily="34" charset="0"/>
              </a:rPr>
              <a:t> standard by combining activators and spectral shifter in one nanostructured </a:t>
            </a:r>
            <a:r>
              <a:rPr lang="en-US" sz="1100" dirty="0" err="1">
                <a:latin typeface="Arial" pitchFamily="34" charset="0"/>
              </a:rPr>
              <a:t>organosilicon</a:t>
            </a:r>
            <a:r>
              <a:rPr lang="en-US" sz="1100" dirty="0">
                <a:latin typeface="Arial" pitchFamily="34" charset="0"/>
              </a:rPr>
              <a:t> luminophore (NOL), where intramolecular non-radiative energy transfer from the activators to the spectral shifter takes place. In the NOL the activators and spectral shifter are connected to each other in one molecule via silicon atoms, which fix them specifically in the space at the distance closer than 1-2 nm necessary for efficient </a:t>
            </a:r>
            <a:r>
              <a:rPr lang="en-US" sz="1100" dirty="0" err="1">
                <a:latin typeface="Arial" pitchFamily="34" charset="0"/>
              </a:rPr>
              <a:t>Förster</a:t>
            </a:r>
            <a:r>
              <a:rPr lang="en-US" sz="1100" dirty="0">
                <a:latin typeface="Arial" pitchFamily="34" charset="0"/>
              </a:rPr>
              <a:t> energy transfer.</a:t>
            </a:r>
            <a:endParaRPr lang="en-US" altLang="ru-RU" dirty="0" smtClean="0"/>
          </a:p>
        </p:txBody>
      </p:sp>
    </p:spTree>
    <p:extLst>
      <p:ext uri="{BB962C8B-B14F-4D97-AF65-F5344CB8AC3E}">
        <p14:creationId xmlns:p14="http://schemas.microsoft.com/office/powerpoint/2010/main" val="3422987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3</a:t>
            </a:fld>
            <a:endParaRPr lang="en-GB"/>
          </a:p>
        </p:txBody>
      </p:sp>
    </p:spTree>
    <p:extLst>
      <p:ext uri="{BB962C8B-B14F-4D97-AF65-F5344CB8AC3E}">
        <p14:creationId xmlns:p14="http://schemas.microsoft.com/office/powerpoint/2010/main" val="2182674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4</a:t>
            </a:fld>
            <a:endParaRPr lang="en-GB"/>
          </a:p>
        </p:txBody>
      </p:sp>
    </p:spTree>
    <p:extLst>
      <p:ext uri="{BB962C8B-B14F-4D97-AF65-F5344CB8AC3E}">
        <p14:creationId xmlns:p14="http://schemas.microsoft.com/office/powerpoint/2010/main" val="78826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5</a:t>
            </a:fld>
            <a:endParaRPr lang="en-GB"/>
          </a:p>
        </p:txBody>
      </p:sp>
    </p:spTree>
    <p:extLst>
      <p:ext uri="{BB962C8B-B14F-4D97-AF65-F5344CB8AC3E}">
        <p14:creationId xmlns:p14="http://schemas.microsoft.com/office/powerpoint/2010/main" val="3742193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6</a:t>
            </a:fld>
            <a:endParaRPr lang="en-GB"/>
          </a:p>
        </p:txBody>
      </p:sp>
    </p:spTree>
    <p:extLst>
      <p:ext uri="{BB962C8B-B14F-4D97-AF65-F5344CB8AC3E}">
        <p14:creationId xmlns:p14="http://schemas.microsoft.com/office/powerpoint/2010/main" val="460726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7</a:t>
            </a:fld>
            <a:endParaRPr lang="en-GB"/>
          </a:p>
        </p:txBody>
      </p:sp>
    </p:spTree>
    <p:extLst>
      <p:ext uri="{BB962C8B-B14F-4D97-AF65-F5344CB8AC3E}">
        <p14:creationId xmlns:p14="http://schemas.microsoft.com/office/powerpoint/2010/main" val="1055008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8</a:t>
            </a:fld>
            <a:endParaRPr lang="en-GB"/>
          </a:p>
        </p:txBody>
      </p:sp>
    </p:spTree>
    <p:extLst>
      <p:ext uri="{BB962C8B-B14F-4D97-AF65-F5344CB8AC3E}">
        <p14:creationId xmlns:p14="http://schemas.microsoft.com/office/powerpoint/2010/main" val="3726446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BC5EF8-313A-4AEA-BE27-881CF8F6515A}" type="slidenum">
              <a:rPr lang="en-GB" smtClean="0"/>
              <a:t>9</a:t>
            </a:fld>
            <a:endParaRPr lang="en-GB"/>
          </a:p>
        </p:txBody>
      </p:sp>
    </p:spTree>
    <p:extLst>
      <p:ext uri="{BB962C8B-B14F-4D97-AF65-F5344CB8AC3E}">
        <p14:creationId xmlns:p14="http://schemas.microsoft.com/office/powerpoint/2010/main" val="3591022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h/url?sa=i&amp;rct=j&amp;q=&amp;esrc=s&amp;frm=1&amp;source=images&amp;cd=&amp;cad=rja&amp;uact=8&amp;docid=3v5Y34_2ixODxM&amp;tbnid=fW1p6LpPHOGzKM:&amp;ved=0CAUQjRw&amp;url=http://monkeymagico.deviantart.com/art/Spectrum-Wave-133641157&amp;ei=WbZ1U8ewOIWZPYaXgIAL&amp;bvm=bv.66699033,d.d2k&amp;psig=AFQjCNEyOtdqyqiFoOI5oUXyx3G0HGMGVw&amp;ust=1400309713774368" TargetMode="External"/><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smtClean="0"/>
              <a:t>Christian Joram   CERN   PH/DT         20 August 2014</a:t>
            </a:r>
            <a:endParaRPr lang="en-GB"/>
          </a:p>
        </p:txBody>
      </p:sp>
      <p:sp>
        <p:nvSpPr>
          <p:cNvPr id="6" name="Slide Number Placeholder 5"/>
          <p:cNvSpPr>
            <a:spLocks noGrp="1"/>
          </p:cNvSpPr>
          <p:nvPr>
            <p:ph type="sldNum" sz="quarter" idx="12"/>
          </p:nvPr>
        </p:nvSpPr>
        <p:spPr/>
        <p:txBody>
          <a:bodyPr/>
          <a:lstStyle/>
          <a:p>
            <a:fld id="{5BE96148-625D-4FCA-B5A1-9F166C6BE2FA}" type="slidenum">
              <a:rPr lang="en-GB" smtClean="0"/>
              <a:t>‹#›</a:t>
            </a:fld>
            <a:endParaRPr lang="en-GB"/>
          </a:p>
        </p:txBody>
      </p:sp>
    </p:spTree>
    <p:extLst>
      <p:ext uri="{BB962C8B-B14F-4D97-AF65-F5344CB8AC3E}">
        <p14:creationId xmlns:p14="http://schemas.microsoft.com/office/powerpoint/2010/main" val="814092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smtClean="0"/>
              <a:t>Christian Joram   CERN   PH/DT         20 August 2014</a:t>
            </a:r>
            <a:endParaRPr lang="en-GB"/>
          </a:p>
        </p:txBody>
      </p:sp>
      <p:sp>
        <p:nvSpPr>
          <p:cNvPr id="6" name="Slide Number Placeholder 5"/>
          <p:cNvSpPr>
            <a:spLocks noGrp="1"/>
          </p:cNvSpPr>
          <p:nvPr>
            <p:ph type="sldNum" sz="quarter" idx="12"/>
          </p:nvPr>
        </p:nvSpPr>
        <p:spPr/>
        <p:txBody>
          <a:bodyPr/>
          <a:lstStyle/>
          <a:p>
            <a:fld id="{5BE96148-625D-4FCA-B5A1-9F166C6BE2FA}" type="slidenum">
              <a:rPr lang="en-GB" smtClean="0"/>
              <a:t>‹#›</a:t>
            </a:fld>
            <a:endParaRPr lang="en-GB"/>
          </a:p>
        </p:txBody>
      </p:sp>
    </p:spTree>
    <p:extLst>
      <p:ext uri="{BB962C8B-B14F-4D97-AF65-F5344CB8AC3E}">
        <p14:creationId xmlns:p14="http://schemas.microsoft.com/office/powerpoint/2010/main" val="4082470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smtClean="0"/>
              <a:t>Christian Joram   CERN   PH/DT         20 August 2014</a:t>
            </a:r>
            <a:endParaRPr lang="en-GB"/>
          </a:p>
        </p:txBody>
      </p:sp>
      <p:sp>
        <p:nvSpPr>
          <p:cNvPr id="6" name="Slide Number Placeholder 5"/>
          <p:cNvSpPr>
            <a:spLocks noGrp="1"/>
          </p:cNvSpPr>
          <p:nvPr>
            <p:ph type="sldNum" sz="quarter" idx="12"/>
          </p:nvPr>
        </p:nvSpPr>
        <p:spPr/>
        <p:txBody>
          <a:bodyPr/>
          <a:lstStyle/>
          <a:p>
            <a:fld id="{5BE96148-625D-4FCA-B5A1-9F166C6BE2FA}" type="slidenum">
              <a:rPr lang="en-GB" smtClean="0"/>
              <a:t>‹#›</a:t>
            </a:fld>
            <a:endParaRPr lang="en-GB"/>
          </a:p>
        </p:txBody>
      </p:sp>
    </p:spTree>
    <p:extLst>
      <p:ext uri="{BB962C8B-B14F-4D97-AF65-F5344CB8AC3E}">
        <p14:creationId xmlns:p14="http://schemas.microsoft.com/office/powerpoint/2010/main" val="1933026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smtClean="0"/>
              <a:t>Christian Joram   CERN   PH/DT         20 August 2014</a:t>
            </a:r>
            <a:endParaRPr lang="en-GB"/>
          </a:p>
        </p:txBody>
      </p:sp>
      <p:sp>
        <p:nvSpPr>
          <p:cNvPr id="6" name="Slide Number Placeholder 5"/>
          <p:cNvSpPr>
            <a:spLocks noGrp="1"/>
          </p:cNvSpPr>
          <p:nvPr>
            <p:ph type="sldNum" sz="quarter" idx="12"/>
          </p:nvPr>
        </p:nvSpPr>
        <p:spPr/>
        <p:txBody>
          <a:bodyPr/>
          <a:lstStyle/>
          <a:p>
            <a:fld id="{5BE96148-625D-4FCA-B5A1-9F166C6BE2FA}" type="slidenum">
              <a:rPr lang="en-GB" smtClean="0"/>
              <a:t>‹#›</a:t>
            </a:fld>
            <a:endParaRPr lang="en-GB"/>
          </a:p>
        </p:txBody>
      </p:sp>
    </p:spTree>
    <p:extLst>
      <p:ext uri="{BB962C8B-B14F-4D97-AF65-F5344CB8AC3E}">
        <p14:creationId xmlns:p14="http://schemas.microsoft.com/office/powerpoint/2010/main" val="3547638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smtClean="0"/>
              <a:t>Christian Joram   CERN   PH/DT         20 August 2014</a:t>
            </a:r>
            <a:endParaRPr lang="en-GB"/>
          </a:p>
        </p:txBody>
      </p:sp>
      <p:sp>
        <p:nvSpPr>
          <p:cNvPr id="6" name="Slide Number Placeholder 5"/>
          <p:cNvSpPr>
            <a:spLocks noGrp="1"/>
          </p:cNvSpPr>
          <p:nvPr>
            <p:ph type="sldNum" sz="quarter" idx="12"/>
          </p:nvPr>
        </p:nvSpPr>
        <p:spPr/>
        <p:txBody>
          <a:bodyPr/>
          <a:lstStyle/>
          <a:p>
            <a:fld id="{5BE96148-625D-4FCA-B5A1-9F166C6BE2FA}" type="slidenum">
              <a:rPr lang="en-GB" smtClean="0"/>
              <a:t>‹#›</a:t>
            </a:fld>
            <a:endParaRPr lang="en-GB"/>
          </a:p>
        </p:txBody>
      </p:sp>
    </p:spTree>
    <p:extLst>
      <p:ext uri="{BB962C8B-B14F-4D97-AF65-F5344CB8AC3E}">
        <p14:creationId xmlns:p14="http://schemas.microsoft.com/office/powerpoint/2010/main" val="281762494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en-GB" smtClean="0"/>
              <a:t>Christian Joram   CERN   PH/DT         20 August 2014</a:t>
            </a:r>
            <a:endParaRPr lang="en-GB"/>
          </a:p>
        </p:txBody>
      </p:sp>
      <p:sp>
        <p:nvSpPr>
          <p:cNvPr id="7" name="Slide Number Placeholder 6"/>
          <p:cNvSpPr>
            <a:spLocks noGrp="1"/>
          </p:cNvSpPr>
          <p:nvPr>
            <p:ph type="sldNum" sz="quarter" idx="12"/>
          </p:nvPr>
        </p:nvSpPr>
        <p:spPr/>
        <p:txBody>
          <a:bodyPr/>
          <a:lstStyle/>
          <a:p>
            <a:fld id="{5BE96148-625D-4FCA-B5A1-9F166C6BE2FA}" type="slidenum">
              <a:rPr lang="en-GB" smtClean="0"/>
              <a:t>‹#›</a:t>
            </a:fld>
            <a:endParaRPr lang="en-GB"/>
          </a:p>
        </p:txBody>
      </p:sp>
    </p:spTree>
    <p:extLst>
      <p:ext uri="{BB962C8B-B14F-4D97-AF65-F5344CB8AC3E}">
        <p14:creationId xmlns:p14="http://schemas.microsoft.com/office/powerpoint/2010/main" val="2983325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GB"/>
          </a:p>
        </p:txBody>
      </p:sp>
      <p:sp>
        <p:nvSpPr>
          <p:cNvPr id="8" name="Footer Placeholder 7"/>
          <p:cNvSpPr>
            <a:spLocks noGrp="1"/>
          </p:cNvSpPr>
          <p:nvPr>
            <p:ph type="ftr" sz="quarter" idx="11"/>
          </p:nvPr>
        </p:nvSpPr>
        <p:spPr/>
        <p:txBody>
          <a:bodyPr/>
          <a:lstStyle/>
          <a:p>
            <a:r>
              <a:rPr lang="en-GB" smtClean="0"/>
              <a:t>Christian Joram   CERN   PH/DT         20 August 2014</a:t>
            </a:r>
            <a:endParaRPr lang="en-GB"/>
          </a:p>
        </p:txBody>
      </p:sp>
      <p:sp>
        <p:nvSpPr>
          <p:cNvPr id="9" name="Slide Number Placeholder 8"/>
          <p:cNvSpPr>
            <a:spLocks noGrp="1"/>
          </p:cNvSpPr>
          <p:nvPr>
            <p:ph type="sldNum" sz="quarter" idx="12"/>
          </p:nvPr>
        </p:nvSpPr>
        <p:spPr/>
        <p:txBody>
          <a:bodyPr/>
          <a:lstStyle/>
          <a:p>
            <a:fld id="{5BE96148-625D-4FCA-B5A1-9F166C6BE2FA}" type="slidenum">
              <a:rPr lang="en-GB" smtClean="0"/>
              <a:t>‹#›</a:t>
            </a:fld>
            <a:endParaRPr lang="en-GB"/>
          </a:p>
        </p:txBody>
      </p:sp>
    </p:spTree>
    <p:extLst>
      <p:ext uri="{BB962C8B-B14F-4D97-AF65-F5344CB8AC3E}">
        <p14:creationId xmlns:p14="http://schemas.microsoft.com/office/powerpoint/2010/main" val="2846167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GB"/>
          </a:p>
        </p:txBody>
      </p:sp>
      <p:sp>
        <p:nvSpPr>
          <p:cNvPr id="4" name="Footer Placeholder 3"/>
          <p:cNvSpPr>
            <a:spLocks noGrp="1"/>
          </p:cNvSpPr>
          <p:nvPr>
            <p:ph type="ftr" sz="quarter" idx="11"/>
          </p:nvPr>
        </p:nvSpPr>
        <p:spPr/>
        <p:txBody>
          <a:bodyPr/>
          <a:lstStyle/>
          <a:p>
            <a:r>
              <a:rPr lang="en-GB" smtClean="0"/>
              <a:t>Christian Joram   CERN   PH/DT         20 August 2014</a:t>
            </a:r>
            <a:endParaRPr lang="en-GB"/>
          </a:p>
        </p:txBody>
      </p:sp>
      <p:sp>
        <p:nvSpPr>
          <p:cNvPr id="5" name="Slide Number Placeholder 4"/>
          <p:cNvSpPr>
            <a:spLocks noGrp="1"/>
          </p:cNvSpPr>
          <p:nvPr>
            <p:ph type="sldNum" sz="quarter" idx="12"/>
          </p:nvPr>
        </p:nvSpPr>
        <p:spPr/>
        <p:txBody>
          <a:bodyPr/>
          <a:lstStyle/>
          <a:p>
            <a:fld id="{5BE96148-625D-4FCA-B5A1-9F166C6BE2FA}" type="slidenum">
              <a:rPr lang="en-GB" smtClean="0"/>
              <a:t>‹#›</a:t>
            </a:fld>
            <a:endParaRPr lang="en-GB"/>
          </a:p>
        </p:txBody>
      </p:sp>
    </p:spTree>
    <p:extLst>
      <p:ext uri="{BB962C8B-B14F-4D97-AF65-F5344CB8AC3E}">
        <p14:creationId xmlns:p14="http://schemas.microsoft.com/office/powerpoint/2010/main" val="3049997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8434" name="Picture 2" descr="http://th05.deviantart.net/fs46/PRE/f/2009/228/b/5/Spectrum_Wave_by_monkeymagico.png">
            <a:hlinkClick r:id="rId2"/>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28964"/>
          <a:stretch/>
        </p:blipFill>
        <p:spPr bwMode="auto">
          <a:xfrm>
            <a:off x="0" y="6614740"/>
            <a:ext cx="9144000" cy="24326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a:xfrm>
            <a:off x="2771800" y="6545659"/>
            <a:ext cx="3600400" cy="365125"/>
          </a:xfrm>
        </p:spPr>
        <p:txBody>
          <a:bodyPr/>
          <a:lstStyle>
            <a:lvl1pPr>
              <a:defRPr>
                <a:solidFill>
                  <a:schemeClr val="bg1"/>
                </a:solidFill>
              </a:defRPr>
            </a:lvl1pPr>
          </a:lstStyle>
          <a:p>
            <a:r>
              <a:rPr lang="en-GB" dirty="0" smtClean="0"/>
              <a:t>Christian Joram   CERN   PH/DT         20 August 2014</a:t>
            </a:r>
            <a:endParaRPr lang="en-GB" dirty="0"/>
          </a:p>
        </p:txBody>
      </p:sp>
      <p:sp>
        <p:nvSpPr>
          <p:cNvPr id="4" name="Slide Number Placeholder 3"/>
          <p:cNvSpPr>
            <a:spLocks noGrp="1"/>
          </p:cNvSpPr>
          <p:nvPr>
            <p:ph type="sldNum" sz="quarter" idx="12"/>
          </p:nvPr>
        </p:nvSpPr>
        <p:spPr>
          <a:xfrm>
            <a:off x="6794500" y="6558359"/>
            <a:ext cx="2133600" cy="365125"/>
          </a:xfrm>
        </p:spPr>
        <p:txBody>
          <a:bodyPr/>
          <a:lstStyle>
            <a:lvl1pPr>
              <a:defRPr>
                <a:solidFill>
                  <a:schemeClr val="bg1"/>
                </a:solidFill>
              </a:defRPr>
            </a:lvl1pPr>
          </a:lstStyle>
          <a:p>
            <a:fld id="{5BE96148-625D-4FCA-B5A1-9F166C6BE2FA}" type="slidenum">
              <a:rPr lang="en-GB" smtClean="0"/>
              <a:pPr/>
              <a:t>‹#›</a:t>
            </a:fld>
            <a:endParaRPr lang="en-GB"/>
          </a:p>
        </p:txBody>
      </p:sp>
      <p:sp>
        <p:nvSpPr>
          <p:cNvPr id="5" name="AutoShape 2" descr="data:image/jpeg;base64,/9j/4AAQSkZJRgABAQAAAQABAAD/2wCEAAkGBxQSEhUUEhMVFBUUFBQVFBUWFxUWFxQXFxQWFxYVFxMZHCggGBwlHxYVITEhJSksLy4uFx8zODQsNygtLisBCgoKDg0OGxAQGy0lHyQvLCwsNCwtLC8sLCwsLCwsLCwsLCwsLCwsNCwsLCwsLCwsLDQsLCwsLCwsLC8sLCwsLP/AABEIANEA8QMBEQACEQEDEQH/xAAcAAEAAQUBAQAAAAAAAAAAAAAABQECAwQGBwj/xABFEAACAQIDBQMICAQFAgcAAAABAgADEQQFIQYSMUFRYXGBBxMiMlKRobEUI0JicpLB0TNDU4IVorLS8MLhFyQ0c3SUs//EABkBAQADAQEAAAAAAAAAAAAAAAACAwQFAf/EADQRAQACAQMCAwUIAQQDAAAAAAABAgMEETESIUFRkRMyQmGhFCJScYGx0fAFFSMz8TRTwf/aAAwDAQACEQMRAD8A9xgICAgICAgICAgICAgICAgICAgICAgICAgICAgICAgICAgICAgICAgICAgICAgIFN6BaaggU87Ap50QK+dECoqCBcGgVgICAgICAgICAgICAgICAgICAgICBQmBrYzH06S71R1QdWIHu6yVazadqxuja0VjeZcxj9u6S6UlaoevqL7zr8Jrporz707Mt9ZSPdjdA4rbPEP6u5THYLn3tf5TRXRY457s1tZknjsjquc4h/WrVPBio9y2l0YcccVhTObJPNpYDXY8WY95Jk4rEcQhNpnmRWPUz3ZFsU8W44O47mYfrIzSs8xCUXtHEz6t6hnmIXhVY/is3zlVtPinwWV1OWPiSuE2tqD10Vu0XU/qJRbRV+GV9NdaPehPYDaSlU03t09G0+PD4zLfTZKeG/5NePVY7+O35plKwMoaGQGBWAgICAgICAgICAgICAgICAgYcRiFRSzMFUC5JNgB1JM9iJmdoeTMRG8uFz3bvimFHZ51h/pQ/M+6b8Oi8cnoxZdX4U9XG4nFPVbeqMzt1Y393Qdk31rFY2rDDa02neVgkkV4MPGelQdvVRm7lJ+UhN6xzMPYpaeIltpldY/y28Rb5yudRij4oWRp8s/CyjKa39M+9f3nn2nF+J79my/h/ZQ5dVHGm3gL/Kexnxz8UIzp8sfDLG1Nl9ZSO8EfOTi0TxKqa2rzAJ6ivECRy7NqlH1TdfZOo8Okoy4KX55X4tRfHxx5OxynO0qjTRuanj4dROdlw2x88Ophz1yx258kwj3lK9fAQEBAQEBAQEBAQEBAoTAic82iw+EW9eqFv6q8Xb8KDU9/CWY8N8k7VhC+StPelHYLanfotiaieZoW+q39alTo26NFB5DUnjoONlsG1/ZxO8+PlCEZY6eue0OB2h2iqYttfRpg+jTB0726t8uU6WDBXFHzc/Nmtkn5IkGXqEnl+TVauqrZfabQeHMyjJqcdOZ7/Jdj0978Q6TA7Ir9tix6D0R+/wAZivrbz7sbNdNHWPendPYTIaaeqijttr7+MzWy3tzLRXFSvEJFMvErWMowAgXfQRAHAiBifLxAj8TkNNuKDvGh94ltc2SvEqr4MduYQ+L2aI1RvBv3E001s/FHoyZNDHwT6ofEYR6Zs6kdvI+M2UyVv7ssOTFfH70LaTlSCDYjgRykpiJjaUImYneHYZDnPnButo4+I6icvPg9nO8cOvptR7WNp5dHTe8ztS+AgICAgICAgICAgamY5jToIalV1RF4sxsO7tPYJKtZtO1Y7vLWisby8u2m8prvdMGNxeHnWHpn8CHRe83PYJ0sOhiO+T0Ysmqme1HM7M5acZid6sxZV+srMxJLDkpY66/IGX6jL7HH93niFOHH7S/f9UptHnRxNSy6UqelNeAPLet28ug8ZHT4fZ178zyZ8vXPbiGtl2Bes27TFzzPJe0mW5Mlccb2VUx2vO1XcZJssiWLDfbqRoO5f1nLzaq9+0dodHFpq07z3l1WHwAEytDep4cCBlCQK2gVgICAtAoVgY3ogwNPE4AMCCAQeRnsTMd4eTETG0uXzTZ8rdqf5f2P6Tbh1fhf1c/PovHH6fwhqNQowI0ZT7j0M22iLRtPEsFbTS28cw7vKMaKiBhz+B5icfJSaWmsu7jyRkrFoSwMgmrAQEBAQEBAQKEwOW2v20o4Ibv8SsR6NIHh0Lt9kfE9Oc04NNbL34jzU5c9cfbxeN55nlbFvv133reqo0RB0VeXfxPWdfHirjjasOde9rzvZpYbDvUYJTUux4Kouf8AsO2StaKxvM9kYiZnaHZthGwWBKNYVcQ5DWN7LbUX7tO9zMEWjPn3jiv9/v5NcxOLFtPMtHIspbEPuroo9dug6DqTNGbNGKu88+CjHinJOz1DJ8oWmoVFsB7yepPMzj3va872dOlIpG0J6jhwJBJnAgVgICAgICAgICAtAw1aIMDm8+yXeu6D0h/m7O+atPn6J6bcfsx6nTe0jqrz+7T2WrkFl7m/Q/pLNZXiyrQX5p+rsqJ0mF0WSAgICAgICBRjA85268oApFqGEIaoLh6vFaZ5heTP8B2nQb9No+r71+PLzZM2o2+7Tl5TUqFiWYlmJuWJJJJ4kk8TOrEbdoYU9s5srVxVmN6dL2rat+AfqdO+Zc+qri7R3n+8rsWC1+/EPUcj2ep0F3aaBep4s3azcTOTky2yTvaXQpStI2q5jb7DtUxVCgguxS4Ha7kE91kv4Tdo9q47Xn+7f9smp3teKw63IcnWiiovLiebNzYzDlyTkt1S146RSu0Oio0rStNmgICAgICAgICAgICAgYqtO8CC/wAN3MTvqPRdG3uxrr8/0MvnJ1YumfCWaMXTm644mPr2TeHOkoaWeAgICAgIFCYHlvlC26N2w2FbqtWqp8DTQ/NvAdZ0tLpfjv8ApDFnz/DX9XmQE6TE7rZLYvetVxK9q0j86n+339JzdTrPhx+v8fy24dP8V/T+Xp2DwQFtJzW1JJTAgQ9bJw2M+kH7NBaS9h33LH3EDxMt9p/tdHz3V9H+51/LZLUKVpUsbEBAQEBAQEBAQEBAQEBAQNHNaoSk7eyjEd9tPjaTx16rxCvLbppNvkvwb3Vfwr8pG3MpV92G3PEiAgICBQmB5v5StsvN3wuHa1Qi1Zxxpg/YU8mI4nkO06dDR6bq+/bjwZNRm2+5Xl5QBOowOl2bqYXD2rV336nFKagvudptpvd507+GPURmyfcpG0eM+bThnHT71p7uhbykU1/h4d2/Gyp8g0z1/wAfbxt/fotnWR4R/fqxHyqVfs4amO92P6CWf6fX8X0R+2W8vqL5Va3PD0z3Ow/Qx/p9fxS8+2W8m7hvKqv8zDMPwOr/AAYLIW/x8+Fv79U41keMOiyvygYOrYed82elUFP83q/GZ76TLXw3/JbXUY58fV1FHFKwBBBB4EG4PcZmXs4aBWAgICAgICAgICAgIFCYHK7ZY/QUgdT6Tdw4DxOvhNujx9+uXP12XaOiEtlb3RPwL8hMl/en823H7kflCUEimrAQEBA5LygbUjBUbIQa9W4pj2RzqEdBy6m3bNOlwe1t34jn+FGfL0V7cy8OdiSSSSSSSTqSSbkk8yZ23NUh4pAyUaDP6is/4VLfKeTaI5nZ7ETPDdp5FiW4Yer4ow+Ylc58UfFHqnGK8+EqtkGKHHD1fyk/KefaMX4oe+xyeSPqIVYqwKsOKkWI56g6iWxaJ4lXMTHK2evEhlGdV8Kb0KrJrqvFD3odD38ZXkxUye9CdL2p7svTdlPKGlYiniAKVQ2Aa/1bnoCfVPYffOZn0dqd694+rbi1MW7W7S76lVvMTUywEBAQEBAQEBAQECOzjMloIWbjwVebHpLMWOcltoVZcsY69UvPqlVqrksbs7fPQDunWiIx17cQ4szbJbvzLvMtXQTizO/d34jbslRArAQEDVzHGpRpvUqHdRFLMegAuZKtZtMRDyZiI3l89Z/m74uu9Z9N42VfYQeqg7h7ySec72LHGOkVhyb3m9uqWphcM9RglNS7Hkoue/sHaZK1orG9p2eRWbTtDsMo8n7vY133B7CWLeLnQeAPfMOTXxHakerVTSTPvS7HLNjMPTtu0VJ9p/TP+bh4TFfU5b8y01w0rxDoKWWgDQWlC1mGAEA+AEDyfyl7PbmIWsB6NVQCfvoLa967v5TOhpNrVmvkx6j7s7+aIyRqK/V4imr0zwa3p079GGpXsmjJjyR3xz3/AHU0vTi8dk7jtg1dd/C1dCLhXO8p7qg1HiDKaa6YnbJH9/JbbSxMb0lx2Y5dUoNuVkKHlfgw6qw0I7pvpkreN6yyWpNZ2tDu/J5tgwZcNXa4OlFydb8qbHn2Hw6TBq9NG3tKfr/LXp8/wW/R6rRqXnNbWaAgICAgICAgUJgRmcZylBfSN2PqoOJ/YdstxYbZJ7Kc2auKO7gcwx71333PcOSjoJ1ceOuONocfLltktvZt5Fht597kvz/5+kz6vJ016fNp0WLqv1TxH7u6wNOwnNdVuwEBAQPMfLBnVlp4VT6/1lT8INkXxYE/2CdHQYt5m8/lDHq79oq4jZvZypi2uPQpg2Z7cfuqOZ+A+E159TXFHnLPiwzk/J6xkWz9Ogu7TQKOZ4lj1Zuc4+TLbJO9pdGlK0jaroKOEAlabaWmBAutArApaBCbT5OuJotTOhOqt7LDgf8AnImWYsk47xaEMlIvXZ4tisM1J2Rxuspsw/5y7Z3K2i0bxw5Voms7SkMlzyrhj6B3kPFG9U9o9k9o+MqzaemTnlPHmtj44dlSzTCY5PN1AAT/AC30N+qN17RrOdbDlwT1V9Yba5ceWNpcFtTs0+DYMpLUifQf7SHiFa3A9DztOjp9TGWNp5ZM2Gcc/J6tsVnBxOGp1G9a26/41NifHj4zlajH7PJNW/DfrpEupUylYrAQEBAQKFoGtjMelMbzsFHUm3u6yVa2tO1YRtetY3tOzk822wvdaA/vYf6V/f3Tbi0fjf0YMut8Kerl6lVmJZiWJ4k6kzdEREbQwTaZneWXDUS7BV4n4dpkcl4pXeUseOclumHbZPgAgAHL49s4+S83t1S7ePHGOsVh0FJbCQTXwEBAtcwPF86y98fm9ZLkKjBXb2KdNVUgdpa9u09k61MkYdPE+P8A9c+1JyZpj+7PS8qyxaaqiKFVRZQOQnKtabTvPLfEREbQmqVK08essBAQEBAtdbwOQ2w2XXEjeWy1VHotyYey3Z0PKadPqJxTtPCjNhjJG8cvLcThnpOUqKVYcQf+ajtnXraLRvHDm2rNZ2lYJJ43UzOqENMtv02Fij+kLdl9R4ESmcNJnq22n5LIy2iNt+yb2EzMYXDV2cMypWU2Fr+mqLpcgdJl1eP2mWsR4w0afJ0Y5mfN2mC22wrDWoV7GVh8QCPjM06TLHgvjU458UnS2iw7cK9L86j5mVzhyR8M+icZcc/FDOM3o/1af51/eR9nbyn0S66+cLXzugONakP71/eexivPwz6PJy0jxj1albarDL/OU/hu3+kGTjTZZ+FXOpxR4ozFbc0h6iO57bKPfqfhLa6K88zEKra2kcRMoXGbYV30TdpjsG835jp8Jppo8cc92a+syTx2Qtauznedix6sST8ZpisVjaIZbWm07zIJ6i2sHhWqGyjvPISrLlrjjeVmLDbJO1XYZPlIQaceZ6zlZctsk7y7GHDXFG0Oiw9G0qWtiAgICBa8Dn8qyIUauIqfaxFYuT0Ww3V9++f7pbkyTaKx5QrpSKzM+aco07SpYzQEBAQEBAQLHS8CBz7Z6liFtUXUeqw0Ze4/pwluLNbHO9UMmOt42l51nGyVagSVHnU6qPSHen7X8J0sWrpftPaWDJpr147wgZqZkpiX83g0X7VeqWt9xBx9+775k97PM/hj6y0+7h285aFOa2WWQQ8XiHi9YF4h4vE8eLwZ4M1GkzGygk9BrPLWisbzL2tZtO0Qncu2eZtamn3R+p/aYcusjijdi0U839HWYDLAoAAAA5TBa02neW+tYrG0JejRAniTNAQEBAQKGBzexudDEYcXP1lEmjVHPeTQMfxAA+J6S/UY+i/ynvCrFfqr+XZ0amULV0BAQEBAQEBAoVga9XDAwIHN9nqNUE1EXh63qkf3D9ZbjzZKe7Ku+Kl/eh5i/wD5/GlKJC0qNIilpcbqkDe/uLDwAnRj/YxdVuZnuxT/AL1+mvER2b77LYheCq/4W/3WntdZinnsjbS5I4YGyeuvGi/gL/KWxqMU/FCqcGSPhlZ9Aq/0qn5G/ae+1p+KPVH2d/KfRkTL6p/lVPyt+0e2xx8Uep7K8/DPo2aWS1z/ACyO8gfMyudTijxSjTZZ8Ehh9mKp9Yqvddj+nzlVtdSOImVtdFeeZiEvg9lUHrXfv0HuH7zNfWZJ47NFNHjjnunsJlSqLBQB0AtMtrTad5lqrWKxtEJKjhAJ49bSpaBdAQEBAQECypA8Ux2OqZXmdYqCUdy7JwD06hLi3apLAHsPUzsVpXUYIieY/eHOm04csvVskziniKa1KTBlb3g81I5EdJyr0tS3TZvreLRvCXVpBJWAgICAgICAgWVKgAuTYDUwPI/KFtuK4bD4Zvq+FWoP5n3E+51PPu49XS6Xp+/fnwYM+fq+7Xhn8l+VEI9Zh/EIVPwqTc+Lf6ZVr8m9opHgs0lNom0+L0ilhBac9rVbBCBacAIFBgBAvXAiBlXCCBlWiBAyBYFYCAgICAgICBQiBwvlJ2ZOJpCpSF61IGw9tDqyd/MeI5zXpM/s7bTxLPqMXXG8cw8ryXOq2Effotb2kOqtbky/roROrlxUyRtZgpktSd4eqbOeUGhXstU+YqcLOfQJ+7U4eBsZysujvTvHeP74N+PU1t2ntLtKdcGZGhlDQK3gVgIFLwKF4HO7QbZ4XC3D1N9x/Lp2Z/HkviRL8WmyZOI7KsmalOZeU7U7a18bdP4VH+mp9b/3H+13aDsPGdTDpaYu/M/3hhy57X7cQ0dmchbF1d0XFNSPOP0Hsj7x+HHvlqM8Yq7+PgjixTkn5eL27KcEEVVUBVUAKBwAAsBOHMzM7y6kRERtCYUTx6ugICAgICAgICAgICAgICAgY6tO8DzrbbYUVia2HstU6svBanb91u3gefWbtNq5p92/H7MubT9X3q8vLsVhnpsUqKUYcVYWP/cds6tbRaN4nswTExO0tzK89xGG/g1nQezfeT8jXHwkL4cd/ehKuS1fdl1OB8qGJX+LSpVO0FqZ8fWHwEy20FJ92Zj6r41d45iJTNDyrUvt4eqPwsjfPdlM/wCPt4WhZ9sr4xLZ/wDFTDf0q/5af++R+wZPOPr/AAl9rp5Sw1fKvR+zh6x/EUX5Ez2P8ffxtH1efbK+U/RE43yq12/hUKadrs1T4Ddl1f8AH1j3pn9v5Vzq7eEOZzTazGYi4qV3Cn7CfVr3WWxI7yZppp8VOIU2zXtzKElyp02zux1XEENUBpU+0em34VPAdp9xmPPrK07V7z9GnFp7W7z2h6vkuTpRRUpqFVeAHxJPM9s5N72vPVblvrWKxtCepU7SKTLAQEBAQEBAQEBAQEBAQEBAQEDHUp3gQmd7PUcQu7VphxyPAr+FhqPCWY8t8c71lC9K3ja0PP8ANvJqwucPV/sqD/rUfpN2PX/jj0Zb6T8M+rl8Zsti6XrUGI6pZx7l1+E111OK3xeqi2DJHgi6tB19ZGX8SlfmJdFoniVUxMcww746iS2l5vC+mhb1QT3An5TyZ25ex34SGFyLE1PUoVD2lSo97WEqtnxV5tCcYrzxEp7LvJ/Xf+K60x0Hpt+gHvMzX19I92N19dJafenZ2eR7F0KBBCb7j7b+kfAcF8BMOXVZMnaZ7fJppgpTjl1eHwQEzrm+lO0C+AgICAgICAgICAgICAgICAgICAgUIgY3ogwNd8GDAwPl4gYTlS+yPcJ7vIvXLQOU8GVMAIGdMIBAzrSAgXgQKwEBAQEBAQEBAQEBAQEBAQEBAQEBAQEBAWgUtAWgVgICBiTEKXZAwLIFLKOKhr7t+l7H3QMsBAQEBAQEBAQEBAQEBAQEBAQEDn0qthcVuOzNQxLXpsxJ81WPGlc8Fbio5HSBXD1WxWJLKzDD4ZiosSBXrcGJtxROHQnraBo4TBJXxGL87VqjcrhVC16lMBfNodFDAcSYE1leV06TFqdSo5Isd+s9QDW/BmIB04wNDaTfr1EwlJ2pkq1aq6kgqq3FMXHtPbwQwJHZ/MDXoK7Czi6VV9moh3XFuWov3EQIXL8sGIrYo1Klb0MQUULWqoAvm0Nt1WtxJgZ8MjYbGU6KValSnWp1GZKjGoaRTds4Y+kFNyLHnA1MGlPE1664ms4qpWdKdEVXpBaY9RlRWG8WGu9rxgdHleBNFSpq1Ko3iVNQhmUWHo71rtrfU66wMuPxa0ab1HNlRSx8OQ7TwgaWz+EZKZeoPrazGrV7GYCydyqFX+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s0z3m07tfb36Rh8sorUxDNWFZFeqhNMtdaml1tcDTjxtcyWm6L5p2jttxy8z9VcUbz3Bsxhjp/jGK/wDtpH2i/wD649D2Nfxz6q7b4dzi8uwy169Nai1EdqdRldt0JZiRoTpzHMxppiMd7zETtsZ4mb0rvPfdp7U5XWyuiMVQx+Icq6g067761AeW7oO/S9r2Ik8OSue3RakfojlpbDXrraf1ZfKDj8UMVg/orOtRqVSoKQJs5UByrJez6Bhb3SOlpSaX6+Oz3UWvF69PzSmZ7SLi8orYiixRhTswViGpOCtxvDXncHmCJXTDOPPFbf8AadssXwzaqe2TqFsFhWYlmOHoksSSSTTW5JPEyjPG2S0R5ytxTvSJnyhLSpYQEBAiNrqQbBYjeAO7Sdx2MqllYdoIBgbOR0VTD0VUAAU0sB2qCfjrA5Wl9B+k4v6X5je8+N3zu7fd80nC/K94E7k2JwKb4wrUB6O/UFMr6q/aa3IX+MCNybC4qrv4qnVp0/pJDBXpF2FNbikLhxb0fStb7RgZcsWphcWUrOjLjLupRSiitTUBhuljqy2N76lYGLK8op162MZ2qgjElfQq1KY/h0zqEYAnXjAy7M0Vw1eph6gHnmu9Os1y2IpX4Fj9peBUdhtzgZMZj8BiCyYoU0dCV3cQFpuACdVZuKniCDAbHtriBSZmwq1FGHLEt9n6wIzalA2g8YGzmX1+Jp0BqlLdr1+hN/qaZ72Bcj7g6wN3O8wGHoPVtcqLIvtOTZF8WIECGyrJsZRphBiKIuWd96izEu5LOWbzg3tSdbQL9li1HzuDqEFqPp0yBYNSqXI3QSTZW3l49IFuzuXpiMso06g0anoRoVIY7rKeRB1gamS1av8AiAp1x9ZSwlRS/KqvnqZWoO8cR1BgbuMx+AxBZMSKaOhKlcQFpuADxVm5HiCDArse38cUmZsMtRRh2YltN0ecCs2pQNoD3wNPyk5TVrUaVWgu9VwtVayoBcsBxAHMghTbmAQNZr0mStbTW3Exsz6ikzWJrzHdjo+U3Amlvu7o4HpUSjFw3NQbbp77jttPZ0OXfaI7ebz7Xj23mUT5Rsy+kZXRrNTejv4hDuVNGA3anwPEdhlmkp0Z5rE79vD9EM9+rFEzG3dhTMNngQQEBBBB83idCOHKS9nrJ/7hGL6X+xLY26pJisblih2CV1qkOh3H3WFNgVJGh4cpHTTOPHknbjZLPHXenz3aGb5DSy7G4eriPOYjBsd3frOXNCrxDNwDLpexHC/MC9mPLbNjtWva3y8YRtjjHeJt3j5+Ep7aNgc4y2x4pXt2/VtKMP8A4+T9P3WZP+an6obyiZI+E89iMNpQxK7mKp8lYtdaoHK558iT7Wlulyxk2pfmOP4V56TTe1eJ5/l3Ox3/AKDCf/Gof/ksx6j/AJbfnLVh/wCOv5QmJSsICAgUYX0OsABAsagp1KqT3CAWgo4KouLHQajpAvAgGUHiAbajsgAoHAcdT2wKFASCQLjgendAtrUFf1lVrcN4A/OBeBbhA1cBgFpecIJZqtQ1HZrXJNgBoOAAAA6CBtMoPEX5+MCsCm6L3sL2tfnbpeAVQBYCw6CA3Re9teF4Flagr+sqtbhvAH5wLwLQKwMJwlMtvmmm97W6N732vPeqdtt3m0MlSmG0YAjtF55u9Y/oqewv5RPeqXm0L/NLp6I04aDTu6RvL1V0BFiAR0IvPBTzS6HdGmg0Gnd0nu8i5lBFiLg8jPAUWFhoBwECsBAQEBAQEBAQEBAQEBAQEBAQEBAQEBAQEBAQEBAQEBAQEBAQEBAQEBAQEBAQEBAQEBAQEBAQEBAQEBAQEBAQED//2Q=="/>
          <p:cNvSpPr>
            <a:spLocks noChangeAspect="1" noChangeArrowheads="1"/>
          </p:cNvSpPr>
          <p:nvPr userDrawn="1"/>
        </p:nvSpPr>
        <p:spPr bwMode="auto">
          <a:xfrm>
            <a:off x="1016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4" descr="data:image/jpeg;base64,/9j/4AAQSkZJRgABAQAAAQABAAD/2wCEAAkGBxQSEhUUEhMVFBUUFBQVFBUWFxUWFxQXFxQWFxYVFxMZHCggGBwlHxYVITEhJSksLy4uFx8zODQsNygtLisBCgoKDg0OGxAQGy0lHyQvLCwsNCwtLC8sLCwsLCwsLCwsLCwsLCwsNCwsLCwsLCwsLDQsLCwsLCwsLC8sLCwsLP/AABEIANEA8QMBEQACEQEDEQH/xAAcAAEAAQUBAQAAAAAAAAAAAAAABQECAwQGBwj/xABFEAACAQIDBQMICAQFAgcAAAABAgADEQQFIQYSMUFRYXGBBxMiMlKRobEUI0JicpLB0TNDU4IVorLS8MLhFyQ0c3SUs//EABkBAQADAQEAAAAAAAAAAAAAAAACAwQFAf/EADQRAQACAQMCAwUIAQQDAAAAAAABAgMEETESIUFRkRMyQmGhFCJScYGx0fAFFSMz8TRTwf/aAAwDAQACEQMRAD8A9xgICAgICAgICAgICAgICAgICAgICAgICAgICAgICAgICAgICAgICAgICAgICAgIFN6BaaggU87Ap50QK+dECoqCBcGgVgICAgICAgICAgICAgICAgICAgICBQmBrYzH06S71R1QdWIHu6yVazadqxuja0VjeZcxj9u6S6UlaoevqL7zr8Jrporz707Mt9ZSPdjdA4rbPEP6u5THYLn3tf5TRXRY457s1tZknjsjquc4h/WrVPBio9y2l0YcccVhTObJPNpYDXY8WY95Jk4rEcQhNpnmRWPUz3ZFsU8W44O47mYfrIzSs8xCUXtHEz6t6hnmIXhVY/is3zlVtPinwWV1OWPiSuE2tqD10Vu0XU/qJRbRV+GV9NdaPehPYDaSlU03t09G0+PD4zLfTZKeG/5NePVY7+O35plKwMoaGQGBWAgICAgICAgICAgICAgICAgYcRiFRSzMFUC5JNgB1JM9iJmdoeTMRG8uFz3bvimFHZ51h/pQ/M+6b8Oi8cnoxZdX4U9XG4nFPVbeqMzt1Y393Qdk31rFY2rDDa02neVgkkV4MPGelQdvVRm7lJ+UhN6xzMPYpaeIltpldY/y28Rb5yudRij4oWRp8s/CyjKa39M+9f3nn2nF+J79my/h/ZQ5dVHGm3gL/Kexnxz8UIzp8sfDLG1Nl9ZSO8EfOTi0TxKqa2rzAJ6ivECRy7NqlH1TdfZOo8Okoy4KX55X4tRfHxx5OxynO0qjTRuanj4dROdlw2x88Ophz1yx258kwj3lK9fAQEBAQEBAQEBAQEBAoTAic82iw+EW9eqFv6q8Xb8KDU9/CWY8N8k7VhC+StPelHYLanfotiaieZoW+q39alTo26NFB5DUnjoONlsG1/ZxO8+PlCEZY6eue0OB2h2iqYttfRpg+jTB0726t8uU6WDBXFHzc/Nmtkn5IkGXqEnl+TVauqrZfabQeHMyjJqcdOZ7/Jdj0978Q6TA7Ir9tix6D0R+/wAZivrbz7sbNdNHWPendPYTIaaeqijttr7+MzWy3tzLRXFSvEJFMvErWMowAgXfQRAHAiBifLxAj8TkNNuKDvGh94ltc2SvEqr4MduYQ+L2aI1RvBv3E001s/FHoyZNDHwT6ofEYR6Zs6kdvI+M2UyVv7ssOTFfH70LaTlSCDYjgRykpiJjaUImYneHYZDnPnButo4+I6icvPg9nO8cOvptR7WNp5dHTe8ztS+AgICAgICAgICAgamY5jToIalV1RF4sxsO7tPYJKtZtO1Y7vLWisby8u2m8prvdMGNxeHnWHpn8CHRe83PYJ0sOhiO+T0Ysmqme1HM7M5acZid6sxZV+srMxJLDkpY66/IGX6jL7HH93niFOHH7S/f9UptHnRxNSy6UqelNeAPLet28ug8ZHT4fZ178zyZ8vXPbiGtl2Bes27TFzzPJe0mW5Mlccb2VUx2vO1XcZJssiWLDfbqRoO5f1nLzaq9+0dodHFpq07z3l1WHwAEytDep4cCBlCQK2gVgICAtAoVgY3ogwNPE4AMCCAQeRnsTMd4eTETG0uXzTZ8rdqf5f2P6Tbh1fhf1c/PovHH6fwhqNQowI0ZT7j0M22iLRtPEsFbTS28cw7vKMaKiBhz+B5icfJSaWmsu7jyRkrFoSwMgmrAQEBAQEBAQKEwOW2v20o4Ibv8SsR6NIHh0Lt9kfE9Oc04NNbL34jzU5c9cfbxeN55nlbFvv133reqo0RB0VeXfxPWdfHirjjasOde9rzvZpYbDvUYJTUux4Kouf8AsO2StaKxvM9kYiZnaHZthGwWBKNYVcQ5DWN7LbUX7tO9zMEWjPn3jiv9/v5NcxOLFtPMtHIspbEPuroo9dug6DqTNGbNGKu88+CjHinJOz1DJ8oWmoVFsB7yepPMzj3va872dOlIpG0J6jhwJBJnAgVgICAgICAgICAtAw1aIMDm8+yXeu6D0h/m7O+atPn6J6bcfsx6nTe0jqrz+7T2WrkFl7m/Q/pLNZXiyrQX5p+rsqJ0mF0WSAgICAgICBRjA85268oApFqGEIaoLh6vFaZ5heTP8B2nQb9No+r71+PLzZM2o2+7Tl5TUqFiWYlmJuWJJJJ4kk8TOrEbdoYU9s5srVxVmN6dL2rat+AfqdO+Zc+qri7R3n+8rsWC1+/EPUcj2ep0F3aaBep4s3azcTOTky2yTvaXQpStI2q5jb7DtUxVCgguxS4Ha7kE91kv4Tdo9q47Xn+7f9smp3teKw63IcnWiiovLiebNzYzDlyTkt1S146RSu0Oio0rStNmgICAgICAgICAgICAgYqtO8CC/wAN3MTvqPRdG3uxrr8/0MvnJ1YumfCWaMXTm644mPr2TeHOkoaWeAgICAgIFCYHlvlC26N2w2FbqtWqp8DTQ/NvAdZ0tLpfjv8ApDFnz/DX9XmQE6TE7rZLYvetVxK9q0j86n+339JzdTrPhx+v8fy24dP8V/T+Xp2DwQFtJzW1JJTAgQ9bJw2M+kH7NBaS9h33LH3EDxMt9p/tdHz3V9H+51/LZLUKVpUsbEBAQEBAQEBAQEBAQEBAQNHNaoSk7eyjEd9tPjaTx16rxCvLbppNvkvwb3Vfwr8pG3MpV92G3PEiAgICBQmB5v5StsvN3wuHa1Qi1Zxxpg/YU8mI4nkO06dDR6bq+/bjwZNRm2+5Xl5QBOowOl2bqYXD2rV336nFKagvudptpvd507+GPURmyfcpG0eM+bThnHT71p7uhbykU1/h4d2/Gyp8g0z1/wAfbxt/fotnWR4R/fqxHyqVfs4amO92P6CWf6fX8X0R+2W8vqL5Va3PD0z3Ow/Qx/p9fxS8+2W8m7hvKqv8zDMPwOr/AAYLIW/x8+Fv79U41keMOiyvygYOrYed82elUFP83q/GZ76TLXw3/JbXUY58fV1FHFKwBBBB4EG4PcZmXs4aBWAgICAgICAgICAgIFCYHK7ZY/QUgdT6Tdw4DxOvhNujx9+uXP12XaOiEtlb3RPwL8hMl/en823H7kflCUEimrAQEBA5LygbUjBUbIQa9W4pj2RzqEdBy6m3bNOlwe1t34jn+FGfL0V7cy8OdiSSSSSSSTqSSbkk8yZ23NUh4pAyUaDP6is/4VLfKeTaI5nZ7ETPDdp5FiW4Yer4ow+Ylc58UfFHqnGK8+EqtkGKHHD1fyk/KefaMX4oe+xyeSPqIVYqwKsOKkWI56g6iWxaJ4lXMTHK2evEhlGdV8Kb0KrJrqvFD3odD38ZXkxUye9CdL2p7svTdlPKGlYiniAKVQ2Aa/1bnoCfVPYffOZn0dqd694+rbi1MW7W7S76lVvMTUywEBAQEBAQEBAQECOzjMloIWbjwVebHpLMWOcltoVZcsY69UvPqlVqrksbs7fPQDunWiIx17cQ4szbJbvzLvMtXQTizO/d34jbslRArAQEDVzHGpRpvUqHdRFLMegAuZKtZtMRDyZiI3l89Z/m74uu9Z9N42VfYQeqg7h7ySec72LHGOkVhyb3m9uqWphcM9RglNS7Hkoue/sHaZK1orG9p2eRWbTtDsMo8n7vY133B7CWLeLnQeAPfMOTXxHakerVTSTPvS7HLNjMPTtu0VJ9p/TP+bh4TFfU5b8y01w0rxDoKWWgDQWlC1mGAEA+AEDyfyl7PbmIWsB6NVQCfvoLa967v5TOhpNrVmvkx6j7s7+aIyRqK/V4imr0zwa3p079GGpXsmjJjyR3xz3/AHU0vTi8dk7jtg1dd/C1dCLhXO8p7qg1HiDKaa6YnbJH9/JbbSxMb0lx2Y5dUoNuVkKHlfgw6qw0I7pvpkreN6yyWpNZ2tDu/J5tgwZcNXa4OlFydb8qbHn2Hw6TBq9NG3tKfr/LXp8/wW/R6rRqXnNbWaAgICAgICAgUJgRmcZylBfSN2PqoOJ/YdstxYbZJ7Kc2auKO7gcwx71333PcOSjoJ1ceOuONocfLltktvZt5Fht597kvz/5+kz6vJ016fNp0WLqv1TxH7u6wNOwnNdVuwEBAQPMfLBnVlp4VT6/1lT8INkXxYE/2CdHQYt5m8/lDHq79oq4jZvZypi2uPQpg2Z7cfuqOZ+A+E159TXFHnLPiwzk/J6xkWz9Ogu7TQKOZ4lj1Zuc4+TLbJO9pdGlK0jaroKOEAlabaWmBAutArApaBCbT5OuJotTOhOqt7LDgf8AnImWYsk47xaEMlIvXZ4tisM1J2Rxuspsw/5y7Z3K2i0bxw5Voms7SkMlzyrhj6B3kPFG9U9o9k9o+MqzaemTnlPHmtj44dlSzTCY5PN1AAT/AC30N+qN17RrOdbDlwT1V9Yba5ceWNpcFtTs0+DYMpLUifQf7SHiFa3A9DztOjp9TGWNp5ZM2Gcc/J6tsVnBxOGp1G9a26/41NifHj4zlajH7PJNW/DfrpEupUylYrAQEBAQKFoGtjMelMbzsFHUm3u6yVa2tO1YRtetY3tOzk822wvdaA/vYf6V/f3Tbi0fjf0YMut8Kerl6lVmJZiWJ4k6kzdEREbQwTaZneWXDUS7BV4n4dpkcl4pXeUseOclumHbZPgAgAHL49s4+S83t1S7ePHGOsVh0FJbCQTXwEBAtcwPF86y98fm9ZLkKjBXb2KdNVUgdpa9u09k61MkYdPE+P8A9c+1JyZpj+7PS8qyxaaqiKFVRZQOQnKtabTvPLfEREbQmqVK08essBAQEBAtdbwOQ2w2XXEjeWy1VHotyYey3Z0PKadPqJxTtPCjNhjJG8cvLcThnpOUqKVYcQf+ajtnXraLRvHDm2rNZ2lYJJ43UzOqENMtv02Fij+kLdl9R4ESmcNJnq22n5LIy2iNt+yb2EzMYXDV2cMypWU2Fr+mqLpcgdJl1eP2mWsR4w0afJ0Y5mfN2mC22wrDWoV7GVh8QCPjM06TLHgvjU458UnS2iw7cK9L86j5mVzhyR8M+icZcc/FDOM3o/1af51/eR9nbyn0S66+cLXzugONakP71/eexivPwz6PJy0jxj1albarDL/OU/hu3+kGTjTZZ+FXOpxR4ozFbc0h6iO57bKPfqfhLa6K88zEKra2kcRMoXGbYV30TdpjsG835jp8Jppo8cc92a+syTx2Qtauznedix6sST8ZpisVjaIZbWm07zIJ6i2sHhWqGyjvPISrLlrjjeVmLDbJO1XYZPlIQaceZ6zlZctsk7y7GHDXFG0Oiw9G0qWtiAgICBa8Dn8qyIUauIqfaxFYuT0Ww3V9++f7pbkyTaKx5QrpSKzM+aco07SpYzQEBAQEBAQLHS8CBz7Z6liFtUXUeqw0Ze4/pwluLNbHO9UMmOt42l51nGyVagSVHnU6qPSHen7X8J0sWrpftPaWDJpr147wgZqZkpiX83g0X7VeqWt9xBx9+775k97PM/hj6y0+7h285aFOa2WWQQ8XiHi9YF4h4vE8eLwZ4M1GkzGygk9BrPLWisbzL2tZtO0Qncu2eZtamn3R+p/aYcusjijdi0U839HWYDLAoAAAA5TBa02neW+tYrG0JejRAniTNAQEBAQKGBzexudDEYcXP1lEmjVHPeTQMfxAA+J6S/UY+i/ynvCrFfqr+XZ0amULV0BAQEBAQEBAoVga9XDAwIHN9nqNUE1EXh63qkf3D9ZbjzZKe7Ku+Kl/eh5i/wD5/GlKJC0qNIilpcbqkDe/uLDwAnRj/YxdVuZnuxT/AL1+mvER2b77LYheCq/4W/3WntdZinnsjbS5I4YGyeuvGi/gL/KWxqMU/FCqcGSPhlZ9Aq/0qn5G/ae+1p+KPVH2d/KfRkTL6p/lVPyt+0e2xx8Uep7K8/DPo2aWS1z/ACyO8gfMyudTijxSjTZZ8Ehh9mKp9Yqvddj+nzlVtdSOImVtdFeeZiEvg9lUHrXfv0HuH7zNfWZJ47NFNHjjnunsJlSqLBQB0AtMtrTad5lqrWKxtEJKjhAJ49bSpaBdAQEBAQECypA8Ux2OqZXmdYqCUdy7JwD06hLi3apLAHsPUzsVpXUYIieY/eHOm04csvVskziniKa1KTBlb3g81I5EdJyr0tS3TZvreLRvCXVpBJWAgICAgICAgWVKgAuTYDUwPI/KFtuK4bD4Zvq+FWoP5n3E+51PPu49XS6Xp+/fnwYM+fq+7Xhn8l+VEI9Zh/EIVPwqTc+Lf6ZVr8m9opHgs0lNom0+L0ilhBac9rVbBCBacAIFBgBAvXAiBlXCCBlWiBAyBYFYCAgICAgICBQiBwvlJ2ZOJpCpSF61IGw9tDqyd/MeI5zXpM/s7bTxLPqMXXG8cw8ryXOq2Effotb2kOqtbky/roROrlxUyRtZgpktSd4eqbOeUGhXstU+YqcLOfQJ+7U4eBsZysujvTvHeP74N+PU1t2ntLtKdcGZGhlDQK3gVgIFLwKF4HO7QbZ4XC3D1N9x/Lp2Z/HkviRL8WmyZOI7KsmalOZeU7U7a18bdP4VH+mp9b/3H+13aDsPGdTDpaYu/M/3hhy57X7cQ0dmchbF1d0XFNSPOP0Hsj7x+HHvlqM8Yq7+PgjixTkn5eL27KcEEVVUBVUAKBwAAsBOHMzM7y6kRERtCYUTx6ugICAgICAgICAgICAgICAgY6tO8DzrbbYUVia2HstU6svBanb91u3gefWbtNq5p92/H7MubT9X3q8vLsVhnpsUqKUYcVYWP/cds6tbRaN4nswTExO0tzK89xGG/g1nQezfeT8jXHwkL4cd/ehKuS1fdl1OB8qGJX+LSpVO0FqZ8fWHwEy20FJ92Zj6r41d45iJTNDyrUvt4eqPwsjfPdlM/wCPt4WhZ9sr4xLZ/wDFTDf0q/5af++R+wZPOPr/AAl9rp5Sw1fKvR+zh6x/EUX5Ez2P8ffxtH1efbK+U/RE43yq12/hUKadrs1T4Ddl1f8AH1j3pn9v5Vzq7eEOZzTazGYi4qV3Cn7CfVr3WWxI7yZppp8VOIU2zXtzKElyp02zux1XEENUBpU+0em34VPAdp9xmPPrK07V7z9GnFp7W7z2h6vkuTpRRUpqFVeAHxJPM9s5N72vPVblvrWKxtCepU7SKTLAQEBAQEBAQEBAQEBAQEBAQEDHUp3gQmd7PUcQu7VphxyPAr+FhqPCWY8t8c71lC9K3ja0PP8ANvJqwucPV/sqD/rUfpN2PX/jj0Zb6T8M+rl8Zsti6XrUGI6pZx7l1+E111OK3xeqi2DJHgi6tB19ZGX8SlfmJdFoniVUxMcww746iS2l5vC+mhb1QT3An5TyZ25ex34SGFyLE1PUoVD2lSo97WEqtnxV5tCcYrzxEp7LvJ/Xf+K60x0Hpt+gHvMzX19I92N19dJafenZ2eR7F0KBBCb7j7b+kfAcF8BMOXVZMnaZ7fJppgpTjl1eHwQEzrm+lO0C+AgICAgICAgICAgICAgICAgICAgUIgY3ogwNd8GDAwPl4gYTlS+yPcJ7vIvXLQOU8GVMAIGdMIBAzrSAgXgQKwEBAQEBAQEBAQEBAQEBAQEBAQEBAQEBAWgUtAWgVgICBiTEKXZAwLIFLKOKhr7t+l7H3QMsBAQEBAQEBAQEBAQEBAQEBAQEDn0qthcVuOzNQxLXpsxJ81WPGlc8Fbio5HSBXD1WxWJLKzDD4ZiosSBXrcGJtxROHQnraBo4TBJXxGL87VqjcrhVC16lMBfNodFDAcSYE1leV06TFqdSo5Isd+s9QDW/BmIB04wNDaTfr1EwlJ2pkq1aq6kgqq3FMXHtPbwQwJHZ/MDXoK7Czi6VV9moh3XFuWov3EQIXL8sGIrYo1Klb0MQUULWqoAvm0Nt1WtxJgZ8MjYbGU6KValSnWp1GZKjGoaRTds4Y+kFNyLHnA1MGlPE1664ms4qpWdKdEVXpBaY9RlRWG8WGu9rxgdHleBNFSpq1Ko3iVNQhmUWHo71rtrfU66wMuPxa0ab1HNlRSx8OQ7TwgaWz+EZKZeoPrazGrV7GYCydyqFX+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s0z3m07tfb36Rh8sorUxDNWFZFeqhNMtdaml1tcDTjxtcyWm6L5p2jttxy8z9VcUbz3Bsxhjp/jGK/wDtpH2i/wD649D2Nfxz6q7b4dzi8uwy169Nai1EdqdRldt0JZiRoTpzHMxppiMd7zETtsZ4mb0rvPfdp7U5XWyuiMVQx+Icq6g067761AeW7oO/S9r2Ik8OSue3RakfojlpbDXrraf1ZfKDj8UMVg/orOtRqVSoKQJs5UByrJez6Bhb3SOlpSaX6+Oz3UWvF69PzSmZ7SLi8orYiixRhTswViGpOCtxvDXncHmCJXTDOPPFbf8AadssXwzaqe2TqFsFhWYlmOHoksSSSTTW5JPEyjPG2S0R5ytxTvSJnyhLSpYQEBAiNrqQbBYjeAO7Sdx2MqllYdoIBgbOR0VTD0VUAAU0sB2qCfjrA5Wl9B+k4v6X5je8+N3zu7fd80nC/K94E7k2JwKb4wrUB6O/UFMr6q/aa3IX+MCNybC4qrv4qnVp0/pJDBXpF2FNbikLhxb0fStb7RgZcsWphcWUrOjLjLupRSiitTUBhuljqy2N76lYGLK8op162MZ2qgjElfQq1KY/h0zqEYAnXjAy7M0Vw1eph6gHnmu9Os1y2IpX4Fj9peBUdhtzgZMZj8BiCyYoU0dCV3cQFpuACdVZuKniCDAbHtriBSZmwq1FGHLEt9n6wIzalA2g8YGzmX1+Jp0BqlLdr1+hN/qaZ72Bcj7g6wN3O8wGHoPVtcqLIvtOTZF8WIECGyrJsZRphBiKIuWd96izEu5LOWbzg3tSdbQL9li1HzuDqEFqPp0yBYNSqXI3QSTZW3l49IFuzuXpiMso06g0anoRoVIY7rKeRB1gamS1av8AiAp1x9ZSwlRS/KqvnqZWoO8cR1BgbuMx+AxBZMSKaOhKlcQFpuADxVm5HiCDArse38cUmZsMtRRh2YltN0ecCs2pQNoD3wNPyk5TVrUaVWgu9VwtVayoBcsBxAHMghTbmAQNZr0mStbTW3Exsz6ikzWJrzHdjo+U3Amlvu7o4HpUSjFw3NQbbp77jttPZ0OXfaI7ebz7Xj23mUT5Rsy+kZXRrNTejv4hDuVNGA3anwPEdhlmkp0Z5rE79vD9EM9+rFEzG3dhTMNngQQEBBBB83idCOHKS9nrJ/7hGL6X+xLY26pJisblih2CV1qkOh3H3WFNgVJGh4cpHTTOPHknbjZLPHXenz3aGb5DSy7G4eriPOYjBsd3frOXNCrxDNwDLpexHC/MC9mPLbNjtWva3y8YRtjjHeJt3j5+Ep7aNgc4y2x4pXt2/VtKMP8A4+T9P3WZP+an6obyiZI+E89iMNpQxK7mKp8lYtdaoHK558iT7Wlulyxk2pfmOP4V56TTe1eJ5/l3Ox3/AKDCf/Gof/ksx6j/AJbfnLVh/wCOv5QmJSsICAgUYX0OsABAsagp1KqT3CAWgo4KouLHQajpAvAgGUHiAbajsgAoHAcdT2wKFASCQLjgendAtrUFf1lVrcN4A/OBeBbhA1cBgFpecIJZqtQ1HZrXJNgBoOAAAA6CBtMoPEX5+MCsCm6L3sL2tfnbpeAVQBYCw6CA3Re9teF4Flagr+sqtbhvAH5wLwLQKwMJwlMtvmmm97W6N732vPeqdtt3m0MlSmG0YAjtF55u9Y/oqewv5RPeqXm0L/NLp6I04aDTu6RvL1V0BFiAR0IvPBTzS6HdGmg0Gnd0nu8i5lBFiLg8jPAUWFhoBwECsBAQEBAQEBAQEBAQEBAQEBAQEBAQEBAQEBAQEBAQEBAQEBAQEBAQEBAQEBAQEBAQEBAQEBAQEBAQEBAQEBAQED//2Q=="/>
          <p:cNvSpPr>
            <a:spLocks noChangeAspect="1" noChangeArrowheads="1"/>
          </p:cNvSpPr>
          <p:nvPr userDrawn="1"/>
        </p:nvSpPr>
        <p:spPr bwMode="auto">
          <a:xfrm>
            <a:off x="2540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descr="scifi_logo2a_michel.png"/>
          <p:cNvPicPr>
            <a:picLocks noChangeAspect="1" noChangeArrowheads="1"/>
          </p:cNvPicPr>
          <p:nvPr userDrawn="1"/>
        </p:nvPicPr>
        <p:blipFill>
          <a:blip r:embed="rId4" cstate="print">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392739" y="230795"/>
            <a:ext cx="522882" cy="4257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9"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431930" y="189064"/>
            <a:ext cx="687364" cy="4675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10" name="Picture 7"/>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23371" y="126973"/>
            <a:ext cx="610686" cy="529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75080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en-GB" smtClean="0"/>
              <a:t>Christian Joram   CERN   PH/DT         20 August 2014</a:t>
            </a:r>
            <a:endParaRPr lang="en-GB"/>
          </a:p>
        </p:txBody>
      </p:sp>
      <p:sp>
        <p:nvSpPr>
          <p:cNvPr id="7" name="Slide Number Placeholder 6"/>
          <p:cNvSpPr>
            <a:spLocks noGrp="1"/>
          </p:cNvSpPr>
          <p:nvPr>
            <p:ph type="sldNum" sz="quarter" idx="12"/>
          </p:nvPr>
        </p:nvSpPr>
        <p:spPr/>
        <p:txBody>
          <a:bodyPr/>
          <a:lstStyle/>
          <a:p>
            <a:fld id="{5BE96148-625D-4FCA-B5A1-9F166C6BE2FA}" type="slidenum">
              <a:rPr lang="en-GB" smtClean="0"/>
              <a:t>‹#›</a:t>
            </a:fld>
            <a:endParaRPr lang="en-GB"/>
          </a:p>
        </p:txBody>
      </p:sp>
    </p:spTree>
    <p:extLst>
      <p:ext uri="{BB962C8B-B14F-4D97-AF65-F5344CB8AC3E}">
        <p14:creationId xmlns:p14="http://schemas.microsoft.com/office/powerpoint/2010/main" val="2203751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en-GB" smtClean="0"/>
              <a:t>Christian Joram   CERN   PH/DT         20 August 2014</a:t>
            </a:r>
            <a:endParaRPr lang="en-GB"/>
          </a:p>
        </p:txBody>
      </p:sp>
      <p:sp>
        <p:nvSpPr>
          <p:cNvPr id="7" name="Slide Number Placeholder 6"/>
          <p:cNvSpPr>
            <a:spLocks noGrp="1"/>
          </p:cNvSpPr>
          <p:nvPr>
            <p:ph type="sldNum" sz="quarter" idx="12"/>
          </p:nvPr>
        </p:nvSpPr>
        <p:spPr/>
        <p:txBody>
          <a:bodyPr/>
          <a:lstStyle/>
          <a:p>
            <a:fld id="{5BE96148-625D-4FCA-B5A1-9F166C6BE2FA}" type="slidenum">
              <a:rPr lang="en-GB" smtClean="0"/>
              <a:t>‹#›</a:t>
            </a:fld>
            <a:endParaRPr lang="en-GB"/>
          </a:p>
        </p:txBody>
      </p:sp>
    </p:spTree>
    <p:extLst>
      <p:ext uri="{BB962C8B-B14F-4D97-AF65-F5344CB8AC3E}">
        <p14:creationId xmlns:p14="http://schemas.microsoft.com/office/powerpoint/2010/main" val="2964897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3"/>
          </p:nvPr>
        </p:nvSpPr>
        <p:spPr>
          <a:xfrm>
            <a:off x="3124200" y="6520259"/>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Christian Joram   CERN   PH/DT         20 August 2014</a:t>
            </a:r>
            <a:endParaRPr lang="en-GB"/>
          </a:p>
        </p:txBody>
      </p:sp>
      <p:sp>
        <p:nvSpPr>
          <p:cNvPr id="6" name="Slide Number Placeholder 5"/>
          <p:cNvSpPr>
            <a:spLocks noGrp="1"/>
          </p:cNvSpPr>
          <p:nvPr>
            <p:ph type="sldNum" sz="quarter" idx="4"/>
          </p:nvPr>
        </p:nvSpPr>
        <p:spPr>
          <a:xfrm>
            <a:off x="6553200" y="652025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E96148-625D-4FCA-B5A1-9F166C6BE2FA}" type="slidenum">
              <a:rPr lang="en-GB" smtClean="0"/>
              <a:t>‹#›</a:t>
            </a:fld>
            <a:endParaRPr lang="en-GB"/>
          </a:p>
        </p:txBody>
      </p:sp>
    </p:spTree>
    <p:extLst>
      <p:ext uri="{BB962C8B-B14F-4D97-AF65-F5344CB8AC3E}">
        <p14:creationId xmlns:p14="http://schemas.microsoft.com/office/powerpoint/2010/main" val="2721647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26" Type="http://schemas.openxmlformats.org/officeDocument/2006/relationships/oleObject" Target="../embeddings/oleObject22.bin"/><Relationship Id="rId117" Type="http://schemas.openxmlformats.org/officeDocument/2006/relationships/oleObject" Target="../embeddings/oleObject113.bin"/><Relationship Id="rId21" Type="http://schemas.openxmlformats.org/officeDocument/2006/relationships/oleObject" Target="../embeddings/oleObject17.bin"/><Relationship Id="rId42" Type="http://schemas.openxmlformats.org/officeDocument/2006/relationships/oleObject" Target="../embeddings/oleObject38.bin"/><Relationship Id="rId47" Type="http://schemas.openxmlformats.org/officeDocument/2006/relationships/oleObject" Target="../embeddings/oleObject43.bin"/><Relationship Id="rId63" Type="http://schemas.openxmlformats.org/officeDocument/2006/relationships/oleObject" Target="../embeddings/oleObject59.bin"/><Relationship Id="rId68" Type="http://schemas.openxmlformats.org/officeDocument/2006/relationships/oleObject" Target="../embeddings/oleObject64.bin"/><Relationship Id="rId84" Type="http://schemas.openxmlformats.org/officeDocument/2006/relationships/oleObject" Target="../embeddings/oleObject80.bin"/><Relationship Id="rId89" Type="http://schemas.openxmlformats.org/officeDocument/2006/relationships/oleObject" Target="../embeddings/oleObject85.bin"/><Relationship Id="rId112" Type="http://schemas.openxmlformats.org/officeDocument/2006/relationships/oleObject" Target="../embeddings/oleObject108.bin"/><Relationship Id="rId16" Type="http://schemas.openxmlformats.org/officeDocument/2006/relationships/oleObject" Target="../embeddings/oleObject12.bin"/><Relationship Id="rId107" Type="http://schemas.openxmlformats.org/officeDocument/2006/relationships/oleObject" Target="../embeddings/oleObject103.bin"/><Relationship Id="rId11" Type="http://schemas.openxmlformats.org/officeDocument/2006/relationships/oleObject" Target="../embeddings/oleObject7.bin"/><Relationship Id="rId32" Type="http://schemas.openxmlformats.org/officeDocument/2006/relationships/oleObject" Target="../embeddings/oleObject28.bin"/><Relationship Id="rId37" Type="http://schemas.openxmlformats.org/officeDocument/2006/relationships/oleObject" Target="../embeddings/oleObject33.bin"/><Relationship Id="rId53" Type="http://schemas.openxmlformats.org/officeDocument/2006/relationships/oleObject" Target="../embeddings/oleObject49.bin"/><Relationship Id="rId58" Type="http://schemas.openxmlformats.org/officeDocument/2006/relationships/oleObject" Target="../embeddings/oleObject54.bin"/><Relationship Id="rId74" Type="http://schemas.openxmlformats.org/officeDocument/2006/relationships/oleObject" Target="../embeddings/oleObject70.bin"/><Relationship Id="rId79" Type="http://schemas.openxmlformats.org/officeDocument/2006/relationships/oleObject" Target="../embeddings/oleObject75.bin"/><Relationship Id="rId102" Type="http://schemas.openxmlformats.org/officeDocument/2006/relationships/oleObject" Target="../embeddings/oleObject98.bin"/><Relationship Id="rId123" Type="http://schemas.openxmlformats.org/officeDocument/2006/relationships/oleObject" Target="../embeddings/oleObject119.bin"/><Relationship Id="rId5" Type="http://schemas.openxmlformats.org/officeDocument/2006/relationships/image" Target="../media/image48.wmf"/><Relationship Id="rId61" Type="http://schemas.openxmlformats.org/officeDocument/2006/relationships/oleObject" Target="../embeddings/oleObject57.bin"/><Relationship Id="rId82" Type="http://schemas.openxmlformats.org/officeDocument/2006/relationships/oleObject" Target="../embeddings/oleObject78.bin"/><Relationship Id="rId90" Type="http://schemas.openxmlformats.org/officeDocument/2006/relationships/oleObject" Target="../embeddings/oleObject86.bin"/><Relationship Id="rId95" Type="http://schemas.openxmlformats.org/officeDocument/2006/relationships/oleObject" Target="../embeddings/oleObject91.bin"/><Relationship Id="rId19" Type="http://schemas.openxmlformats.org/officeDocument/2006/relationships/oleObject" Target="../embeddings/oleObject15.bin"/><Relationship Id="rId14" Type="http://schemas.openxmlformats.org/officeDocument/2006/relationships/oleObject" Target="../embeddings/oleObject10.bin"/><Relationship Id="rId22" Type="http://schemas.openxmlformats.org/officeDocument/2006/relationships/oleObject" Target="../embeddings/oleObject18.bin"/><Relationship Id="rId27" Type="http://schemas.openxmlformats.org/officeDocument/2006/relationships/oleObject" Target="../embeddings/oleObject23.bin"/><Relationship Id="rId30" Type="http://schemas.openxmlformats.org/officeDocument/2006/relationships/oleObject" Target="../embeddings/oleObject26.bin"/><Relationship Id="rId35" Type="http://schemas.openxmlformats.org/officeDocument/2006/relationships/oleObject" Target="../embeddings/oleObject31.bin"/><Relationship Id="rId43" Type="http://schemas.openxmlformats.org/officeDocument/2006/relationships/oleObject" Target="../embeddings/oleObject39.bin"/><Relationship Id="rId48" Type="http://schemas.openxmlformats.org/officeDocument/2006/relationships/oleObject" Target="../embeddings/oleObject44.bin"/><Relationship Id="rId56" Type="http://schemas.openxmlformats.org/officeDocument/2006/relationships/oleObject" Target="../embeddings/oleObject52.bin"/><Relationship Id="rId64" Type="http://schemas.openxmlformats.org/officeDocument/2006/relationships/oleObject" Target="../embeddings/oleObject60.bin"/><Relationship Id="rId69" Type="http://schemas.openxmlformats.org/officeDocument/2006/relationships/oleObject" Target="../embeddings/oleObject65.bin"/><Relationship Id="rId77" Type="http://schemas.openxmlformats.org/officeDocument/2006/relationships/oleObject" Target="../embeddings/oleObject73.bin"/><Relationship Id="rId100" Type="http://schemas.openxmlformats.org/officeDocument/2006/relationships/oleObject" Target="../embeddings/oleObject96.bin"/><Relationship Id="rId105" Type="http://schemas.openxmlformats.org/officeDocument/2006/relationships/oleObject" Target="../embeddings/oleObject101.bin"/><Relationship Id="rId113" Type="http://schemas.openxmlformats.org/officeDocument/2006/relationships/oleObject" Target="../embeddings/oleObject109.bin"/><Relationship Id="rId118" Type="http://schemas.openxmlformats.org/officeDocument/2006/relationships/oleObject" Target="../embeddings/oleObject114.bin"/><Relationship Id="rId8" Type="http://schemas.openxmlformats.org/officeDocument/2006/relationships/oleObject" Target="../embeddings/oleObject4.bin"/><Relationship Id="rId51" Type="http://schemas.openxmlformats.org/officeDocument/2006/relationships/oleObject" Target="../embeddings/oleObject47.bin"/><Relationship Id="rId72" Type="http://schemas.openxmlformats.org/officeDocument/2006/relationships/oleObject" Target="../embeddings/oleObject68.bin"/><Relationship Id="rId80" Type="http://schemas.openxmlformats.org/officeDocument/2006/relationships/oleObject" Target="../embeddings/oleObject76.bin"/><Relationship Id="rId85" Type="http://schemas.openxmlformats.org/officeDocument/2006/relationships/oleObject" Target="../embeddings/oleObject81.bin"/><Relationship Id="rId93" Type="http://schemas.openxmlformats.org/officeDocument/2006/relationships/oleObject" Target="../embeddings/oleObject89.bin"/><Relationship Id="rId98" Type="http://schemas.openxmlformats.org/officeDocument/2006/relationships/oleObject" Target="../embeddings/oleObject94.bin"/><Relationship Id="rId121" Type="http://schemas.openxmlformats.org/officeDocument/2006/relationships/oleObject" Target="../embeddings/oleObject117.bin"/><Relationship Id="rId3" Type="http://schemas.openxmlformats.org/officeDocument/2006/relationships/notesSlide" Target="../notesSlides/notesSlide29.xml"/><Relationship Id="rId12" Type="http://schemas.openxmlformats.org/officeDocument/2006/relationships/oleObject" Target="../embeddings/oleObject8.bin"/><Relationship Id="rId17" Type="http://schemas.openxmlformats.org/officeDocument/2006/relationships/oleObject" Target="../embeddings/oleObject13.bin"/><Relationship Id="rId25" Type="http://schemas.openxmlformats.org/officeDocument/2006/relationships/oleObject" Target="../embeddings/oleObject21.bin"/><Relationship Id="rId33" Type="http://schemas.openxmlformats.org/officeDocument/2006/relationships/oleObject" Target="../embeddings/oleObject29.bin"/><Relationship Id="rId38" Type="http://schemas.openxmlformats.org/officeDocument/2006/relationships/oleObject" Target="../embeddings/oleObject34.bin"/><Relationship Id="rId46" Type="http://schemas.openxmlformats.org/officeDocument/2006/relationships/oleObject" Target="../embeddings/oleObject42.bin"/><Relationship Id="rId59" Type="http://schemas.openxmlformats.org/officeDocument/2006/relationships/oleObject" Target="../embeddings/oleObject55.bin"/><Relationship Id="rId67" Type="http://schemas.openxmlformats.org/officeDocument/2006/relationships/oleObject" Target="../embeddings/oleObject63.bin"/><Relationship Id="rId103" Type="http://schemas.openxmlformats.org/officeDocument/2006/relationships/oleObject" Target="../embeddings/oleObject99.bin"/><Relationship Id="rId108" Type="http://schemas.openxmlformats.org/officeDocument/2006/relationships/oleObject" Target="../embeddings/oleObject104.bin"/><Relationship Id="rId116" Type="http://schemas.openxmlformats.org/officeDocument/2006/relationships/oleObject" Target="../embeddings/oleObject112.bin"/><Relationship Id="rId20" Type="http://schemas.openxmlformats.org/officeDocument/2006/relationships/oleObject" Target="../embeddings/oleObject16.bin"/><Relationship Id="rId41" Type="http://schemas.openxmlformats.org/officeDocument/2006/relationships/oleObject" Target="../embeddings/oleObject37.bin"/><Relationship Id="rId54" Type="http://schemas.openxmlformats.org/officeDocument/2006/relationships/oleObject" Target="../embeddings/oleObject50.bin"/><Relationship Id="rId62" Type="http://schemas.openxmlformats.org/officeDocument/2006/relationships/oleObject" Target="../embeddings/oleObject58.bin"/><Relationship Id="rId70" Type="http://schemas.openxmlformats.org/officeDocument/2006/relationships/oleObject" Target="../embeddings/oleObject66.bin"/><Relationship Id="rId75" Type="http://schemas.openxmlformats.org/officeDocument/2006/relationships/oleObject" Target="../embeddings/oleObject71.bin"/><Relationship Id="rId83" Type="http://schemas.openxmlformats.org/officeDocument/2006/relationships/oleObject" Target="../embeddings/oleObject79.bin"/><Relationship Id="rId88" Type="http://schemas.openxmlformats.org/officeDocument/2006/relationships/oleObject" Target="../embeddings/oleObject84.bin"/><Relationship Id="rId91" Type="http://schemas.openxmlformats.org/officeDocument/2006/relationships/oleObject" Target="../embeddings/oleObject87.bin"/><Relationship Id="rId96" Type="http://schemas.openxmlformats.org/officeDocument/2006/relationships/oleObject" Target="../embeddings/oleObject92.bin"/><Relationship Id="rId111" Type="http://schemas.openxmlformats.org/officeDocument/2006/relationships/oleObject" Target="../embeddings/oleObject107.bin"/><Relationship Id="rId1" Type="http://schemas.openxmlformats.org/officeDocument/2006/relationships/vmlDrawing" Target="../drawings/vmlDrawing1.vml"/><Relationship Id="rId6" Type="http://schemas.openxmlformats.org/officeDocument/2006/relationships/oleObject" Target="../embeddings/oleObject2.bin"/><Relationship Id="rId15" Type="http://schemas.openxmlformats.org/officeDocument/2006/relationships/oleObject" Target="../embeddings/oleObject11.bin"/><Relationship Id="rId23" Type="http://schemas.openxmlformats.org/officeDocument/2006/relationships/oleObject" Target="../embeddings/oleObject19.bin"/><Relationship Id="rId28" Type="http://schemas.openxmlformats.org/officeDocument/2006/relationships/oleObject" Target="../embeddings/oleObject24.bin"/><Relationship Id="rId36" Type="http://schemas.openxmlformats.org/officeDocument/2006/relationships/oleObject" Target="../embeddings/oleObject32.bin"/><Relationship Id="rId49" Type="http://schemas.openxmlformats.org/officeDocument/2006/relationships/oleObject" Target="../embeddings/oleObject45.bin"/><Relationship Id="rId57" Type="http://schemas.openxmlformats.org/officeDocument/2006/relationships/oleObject" Target="../embeddings/oleObject53.bin"/><Relationship Id="rId106" Type="http://schemas.openxmlformats.org/officeDocument/2006/relationships/oleObject" Target="../embeddings/oleObject102.bin"/><Relationship Id="rId114" Type="http://schemas.openxmlformats.org/officeDocument/2006/relationships/oleObject" Target="../embeddings/oleObject110.bin"/><Relationship Id="rId119" Type="http://schemas.openxmlformats.org/officeDocument/2006/relationships/oleObject" Target="../embeddings/oleObject115.bin"/><Relationship Id="rId10" Type="http://schemas.openxmlformats.org/officeDocument/2006/relationships/oleObject" Target="../embeddings/oleObject6.bin"/><Relationship Id="rId31" Type="http://schemas.openxmlformats.org/officeDocument/2006/relationships/oleObject" Target="../embeddings/oleObject27.bin"/><Relationship Id="rId44" Type="http://schemas.openxmlformats.org/officeDocument/2006/relationships/oleObject" Target="../embeddings/oleObject40.bin"/><Relationship Id="rId52" Type="http://schemas.openxmlformats.org/officeDocument/2006/relationships/oleObject" Target="../embeddings/oleObject48.bin"/><Relationship Id="rId60" Type="http://schemas.openxmlformats.org/officeDocument/2006/relationships/oleObject" Target="../embeddings/oleObject56.bin"/><Relationship Id="rId65" Type="http://schemas.openxmlformats.org/officeDocument/2006/relationships/oleObject" Target="../embeddings/oleObject61.bin"/><Relationship Id="rId73" Type="http://schemas.openxmlformats.org/officeDocument/2006/relationships/oleObject" Target="../embeddings/oleObject69.bin"/><Relationship Id="rId78" Type="http://schemas.openxmlformats.org/officeDocument/2006/relationships/oleObject" Target="../embeddings/oleObject74.bin"/><Relationship Id="rId81" Type="http://schemas.openxmlformats.org/officeDocument/2006/relationships/oleObject" Target="../embeddings/oleObject77.bin"/><Relationship Id="rId86" Type="http://schemas.openxmlformats.org/officeDocument/2006/relationships/oleObject" Target="../embeddings/oleObject82.bin"/><Relationship Id="rId94" Type="http://schemas.openxmlformats.org/officeDocument/2006/relationships/oleObject" Target="../embeddings/oleObject90.bin"/><Relationship Id="rId99" Type="http://schemas.openxmlformats.org/officeDocument/2006/relationships/oleObject" Target="../embeddings/oleObject95.bin"/><Relationship Id="rId101" Type="http://schemas.openxmlformats.org/officeDocument/2006/relationships/oleObject" Target="../embeddings/oleObject97.bin"/><Relationship Id="rId122" Type="http://schemas.openxmlformats.org/officeDocument/2006/relationships/oleObject" Target="../embeddings/oleObject118.bin"/><Relationship Id="rId4" Type="http://schemas.openxmlformats.org/officeDocument/2006/relationships/oleObject" Target="../embeddings/oleObject1.bin"/><Relationship Id="rId9" Type="http://schemas.openxmlformats.org/officeDocument/2006/relationships/oleObject" Target="../embeddings/oleObject5.bin"/><Relationship Id="rId13" Type="http://schemas.openxmlformats.org/officeDocument/2006/relationships/oleObject" Target="../embeddings/oleObject9.bin"/><Relationship Id="rId18" Type="http://schemas.openxmlformats.org/officeDocument/2006/relationships/oleObject" Target="../embeddings/oleObject14.bin"/><Relationship Id="rId39" Type="http://schemas.openxmlformats.org/officeDocument/2006/relationships/oleObject" Target="../embeddings/oleObject35.bin"/><Relationship Id="rId109" Type="http://schemas.openxmlformats.org/officeDocument/2006/relationships/oleObject" Target="../embeddings/oleObject105.bin"/><Relationship Id="rId34" Type="http://schemas.openxmlformats.org/officeDocument/2006/relationships/oleObject" Target="../embeddings/oleObject30.bin"/><Relationship Id="rId50" Type="http://schemas.openxmlformats.org/officeDocument/2006/relationships/oleObject" Target="../embeddings/oleObject46.bin"/><Relationship Id="rId55" Type="http://schemas.openxmlformats.org/officeDocument/2006/relationships/oleObject" Target="../embeddings/oleObject51.bin"/><Relationship Id="rId76" Type="http://schemas.openxmlformats.org/officeDocument/2006/relationships/oleObject" Target="../embeddings/oleObject72.bin"/><Relationship Id="rId97" Type="http://schemas.openxmlformats.org/officeDocument/2006/relationships/oleObject" Target="../embeddings/oleObject93.bin"/><Relationship Id="rId104" Type="http://schemas.openxmlformats.org/officeDocument/2006/relationships/oleObject" Target="../embeddings/oleObject100.bin"/><Relationship Id="rId120" Type="http://schemas.openxmlformats.org/officeDocument/2006/relationships/oleObject" Target="../embeddings/oleObject116.bin"/><Relationship Id="rId7" Type="http://schemas.openxmlformats.org/officeDocument/2006/relationships/oleObject" Target="../embeddings/oleObject3.bin"/><Relationship Id="rId71" Type="http://schemas.openxmlformats.org/officeDocument/2006/relationships/oleObject" Target="../embeddings/oleObject67.bin"/><Relationship Id="rId92" Type="http://schemas.openxmlformats.org/officeDocument/2006/relationships/oleObject" Target="../embeddings/oleObject88.bin"/><Relationship Id="rId2" Type="http://schemas.openxmlformats.org/officeDocument/2006/relationships/slideLayout" Target="../slideLayouts/slideLayout7.xml"/><Relationship Id="rId29" Type="http://schemas.openxmlformats.org/officeDocument/2006/relationships/oleObject" Target="../embeddings/oleObject25.bin"/><Relationship Id="rId24" Type="http://schemas.openxmlformats.org/officeDocument/2006/relationships/oleObject" Target="../embeddings/oleObject20.bin"/><Relationship Id="rId40" Type="http://schemas.openxmlformats.org/officeDocument/2006/relationships/oleObject" Target="../embeddings/oleObject36.bin"/><Relationship Id="rId45" Type="http://schemas.openxmlformats.org/officeDocument/2006/relationships/oleObject" Target="../embeddings/oleObject41.bin"/><Relationship Id="rId66" Type="http://schemas.openxmlformats.org/officeDocument/2006/relationships/oleObject" Target="../embeddings/oleObject62.bin"/><Relationship Id="rId87" Type="http://schemas.openxmlformats.org/officeDocument/2006/relationships/oleObject" Target="../embeddings/oleObject83.bin"/><Relationship Id="rId110" Type="http://schemas.openxmlformats.org/officeDocument/2006/relationships/oleObject" Target="../embeddings/oleObject106.bin"/><Relationship Id="rId115" Type="http://schemas.openxmlformats.org/officeDocument/2006/relationships/oleObject" Target="../embeddings/oleObject11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20.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50.wmf"/><Relationship Id="rId5" Type="http://schemas.openxmlformats.org/officeDocument/2006/relationships/oleObject" Target="../embeddings/oleObject121.bin"/><Relationship Id="rId4" Type="http://schemas.openxmlformats.org/officeDocument/2006/relationships/image" Target="../media/image49.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AutoShape 4" descr="data:image/jpeg;base64,/9j/4AAQSkZJRgABAQAAAQABAAD/2wCEAAkGBxQSEhUUEhMVFBUUFBQVFBUWFxUWFxQXFxQWFxYVFxMZHCggGBwlHxYVITEhJSksLy4uFx8zODQsNygtLisBCgoKDg0OGxAQGy0lHyQvLCwsNCwtLC8sLCwsLCwsLCwsLCwsLCwsNCwsLCwsLCwsLDQsLCwsLCwsLC8sLCwsLP/AABEIANEA8QMBEQACEQEDEQH/xAAcAAEAAQUBAQAAAAAAAAAAAAAABQECAwQGBwj/xABFEAACAQIDBQMICAQFAgcAAAABAgADEQQFIQYSMUFRYXGBBxMiMlKRobEUI0JicpLB0TNDU4IVorLS8MLhFyQ0c3SUs//EABkBAQADAQEAAAAAAAAAAAAAAAACAwQFAf/EADQRAQACAQMCAwUIAQQDAAAAAAABAgMEETESIUFRkRMyQmGhFCJScYGx0fAFFSMz8TRTwf/aAAwDAQACEQMRAD8A9xgICAgICAgICAgICAgICAgICAgICAgICAgICAgICAgICAgICAgICAgICAgICAgIFN6BaaggU87Ap50QK+dECoqCBcGgVgICAgICAgICAgICAgICAgICAgICBQmBrYzH06S71R1QdWIHu6yVazadqxuja0VjeZcxj9u6S6UlaoevqL7zr8Jrporz707Mt9ZSPdjdA4rbPEP6u5THYLn3tf5TRXRY457s1tZknjsjquc4h/WrVPBio9y2l0YcccVhTObJPNpYDXY8WY95Jk4rEcQhNpnmRWPUz3ZFsU8W44O47mYfrIzSs8xCUXtHEz6t6hnmIXhVY/is3zlVtPinwWV1OWPiSuE2tqD10Vu0XU/qJRbRV+GV9NdaPehPYDaSlU03t09G0+PD4zLfTZKeG/5NePVY7+O35plKwMoaGQGBWAgICAgICAgICAgICAgICAgYcRiFRSzMFUC5JNgB1JM9iJmdoeTMRG8uFz3bvimFHZ51h/pQ/M+6b8Oi8cnoxZdX4U9XG4nFPVbeqMzt1Y393Qdk31rFY2rDDa02neVgkkV4MPGelQdvVRm7lJ+UhN6xzMPYpaeIltpldY/y28Rb5yudRij4oWRp8s/CyjKa39M+9f3nn2nF+J79my/h/ZQ5dVHGm3gL/Kexnxz8UIzp8sfDLG1Nl9ZSO8EfOTi0TxKqa2rzAJ6ivECRy7NqlH1TdfZOo8Okoy4KX55X4tRfHxx5OxynO0qjTRuanj4dROdlw2x88Ophz1yx258kwj3lK9fAQEBAQEBAQEBAQEBAoTAic82iw+EW9eqFv6q8Xb8KDU9/CWY8N8k7VhC+StPelHYLanfotiaieZoW+q39alTo26NFB5DUnjoONlsG1/ZxO8+PlCEZY6eue0OB2h2iqYttfRpg+jTB0726t8uU6WDBXFHzc/Nmtkn5IkGXqEnl+TVauqrZfabQeHMyjJqcdOZ7/Jdj0978Q6TA7Ir9tix6D0R+/wAZivrbz7sbNdNHWPendPYTIaaeqijttr7+MzWy3tzLRXFSvEJFMvErWMowAgXfQRAHAiBifLxAj8TkNNuKDvGh94ltc2SvEqr4MduYQ+L2aI1RvBv3E001s/FHoyZNDHwT6ofEYR6Zs6kdvI+M2UyVv7ssOTFfH70LaTlSCDYjgRykpiJjaUImYneHYZDnPnButo4+I6icvPg9nO8cOvptR7WNp5dHTe8ztS+AgICAgICAgICAgamY5jToIalV1RF4sxsO7tPYJKtZtO1Y7vLWisby8u2m8prvdMGNxeHnWHpn8CHRe83PYJ0sOhiO+T0Ysmqme1HM7M5acZid6sxZV+srMxJLDkpY66/IGX6jL7HH93niFOHH7S/f9UptHnRxNSy6UqelNeAPLet28ug8ZHT4fZ178zyZ8vXPbiGtl2Bes27TFzzPJe0mW5Mlccb2VUx2vO1XcZJssiWLDfbqRoO5f1nLzaq9+0dodHFpq07z3l1WHwAEytDep4cCBlCQK2gVgICAtAoVgY3ogwNPE4AMCCAQeRnsTMd4eTETG0uXzTZ8rdqf5f2P6Tbh1fhf1c/PovHH6fwhqNQowI0ZT7j0M22iLRtPEsFbTS28cw7vKMaKiBhz+B5icfJSaWmsu7jyRkrFoSwMgmrAQEBAQEBAQKEwOW2v20o4Ibv8SsR6NIHh0Lt9kfE9Oc04NNbL34jzU5c9cfbxeN55nlbFvv133reqo0RB0VeXfxPWdfHirjjasOde9rzvZpYbDvUYJTUux4Kouf8AsO2StaKxvM9kYiZnaHZthGwWBKNYVcQ5DWN7LbUX7tO9zMEWjPn3jiv9/v5NcxOLFtPMtHIspbEPuroo9dug6DqTNGbNGKu88+CjHinJOz1DJ8oWmoVFsB7yepPMzj3va872dOlIpG0J6jhwJBJnAgVgICAgICAgICAtAw1aIMDm8+yXeu6D0h/m7O+atPn6J6bcfsx6nTe0jqrz+7T2WrkFl7m/Q/pLNZXiyrQX5p+rsqJ0mF0WSAgICAgICBRjA85268oApFqGEIaoLh6vFaZ5heTP8B2nQb9No+r71+PLzZM2o2+7Tl5TUqFiWYlmJuWJJJJ4kk8TOrEbdoYU9s5srVxVmN6dL2rat+AfqdO+Zc+qri7R3n+8rsWC1+/EPUcj2ep0F3aaBep4s3azcTOTky2yTvaXQpStI2q5jb7DtUxVCgguxS4Ha7kE91kv4Tdo9q47Xn+7f9smp3teKw63IcnWiiovLiebNzYzDlyTkt1S146RSu0Oio0rStNmgICAgICAgICAgICAgYqtO8CC/wAN3MTvqPRdG3uxrr8/0MvnJ1YumfCWaMXTm644mPr2TeHOkoaWeAgICAgIFCYHlvlC26N2w2FbqtWqp8DTQ/NvAdZ0tLpfjv8ApDFnz/DX9XmQE6TE7rZLYvetVxK9q0j86n+339JzdTrPhx+v8fy24dP8V/T+Xp2DwQFtJzW1JJTAgQ9bJw2M+kH7NBaS9h33LH3EDxMt9p/tdHz3V9H+51/LZLUKVpUsbEBAQEBAQEBAQEBAQEBAQNHNaoSk7eyjEd9tPjaTx16rxCvLbppNvkvwb3Vfwr8pG3MpV92G3PEiAgICBQmB5v5StsvN3wuHa1Qi1Zxxpg/YU8mI4nkO06dDR6bq+/bjwZNRm2+5Xl5QBOowOl2bqYXD2rV336nFKagvudptpvd507+GPURmyfcpG0eM+bThnHT71p7uhbykU1/h4d2/Gyp8g0z1/wAfbxt/fotnWR4R/fqxHyqVfs4amO92P6CWf6fX8X0R+2W8vqL5Va3PD0z3Ow/Qx/p9fxS8+2W8m7hvKqv8zDMPwOr/AAYLIW/x8+Fv79U41keMOiyvygYOrYed82elUFP83q/GZ76TLXw3/JbXUY58fV1FHFKwBBBB4EG4PcZmXs4aBWAgICAgICAgICAgIFCYHK7ZY/QUgdT6Tdw4DxOvhNujx9+uXP12XaOiEtlb3RPwL8hMl/en823H7kflCUEimrAQEBA5LygbUjBUbIQa9W4pj2RzqEdBy6m3bNOlwe1t34jn+FGfL0V7cy8OdiSSSSSSSTqSSbkk8yZ23NUh4pAyUaDP6is/4VLfKeTaI5nZ7ETPDdp5FiW4Yer4ow+Ylc58UfFHqnGK8+EqtkGKHHD1fyk/KefaMX4oe+xyeSPqIVYqwKsOKkWI56g6iWxaJ4lXMTHK2evEhlGdV8Kb0KrJrqvFD3odD38ZXkxUye9CdL2p7svTdlPKGlYiniAKVQ2Aa/1bnoCfVPYffOZn0dqd694+rbi1MW7W7S76lVvMTUywEBAQEBAQEBAQECOzjMloIWbjwVebHpLMWOcltoVZcsY69UvPqlVqrksbs7fPQDunWiIx17cQ4szbJbvzLvMtXQTizO/d34jbslRArAQEDVzHGpRpvUqHdRFLMegAuZKtZtMRDyZiI3l89Z/m74uu9Z9N42VfYQeqg7h7ySec72LHGOkVhyb3m9uqWphcM9RglNS7Hkoue/sHaZK1orG9p2eRWbTtDsMo8n7vY133B7CWLeLnQeAPfMOTXxHakerVTSTPvS7HLNjMPTtu0VJ9p/TP+bh4TFfU5b8y01w0rxDoKWWgDQWlC1mGAEA+AEDyfyl7PbmIWsB6NVQCfvoLa967v5TOhpNrVmvkx6j7s7+aIyRqK/V4imr0zwa3p079GGpXsmjJjyR3xz3/AHU0vTi8dk7jtg1dd/C1dCLhXO8p7qg1HiDKaa6YnbJH9/JbbSxMb0lx2Y5dUoNuVkKHlfgw6qw0I7pvpkreN6yyWpNZ2tDu/J5tgwZcNXa4OlFydb8qbHn2Hw6TBq9NG3tKfr/LXp8/wW/R6rRqXnNbWaAgICAgICAgUJgRmcZylBfSN2PqoOJ/YdstxYbZJ7Kc2auKO7gcwx71333PcOSjoJ1ceOuONocfLltktvZt5Fht597kvz/5+kz6vJ016fNp0WLqv1TxH7u6wNOwnNdVuwEBAQPMfLBnVlp4VT6/1lT8INkXxYE/2CdHQYt5m8/lDHq79oq4jZvZypi2uPQpg2Z7cfuqOZ+A+E159TXFHnLPiwzk/J6xkWz9Ogu7TQKOZ4lj1Zuc4+TLbJO9pdGlK0jaroKOEAlabaWmBAutArApaBCbT5OuJotTOhOqt7LDgf8AnImWYsk47xaEMlIvXZ4tisM1J2Rxuspsw/5y7Z3K2i0bxw5Voms7SkMlzyrhj6B3kPFG9U9o9k9o+MqzaemTnlPHmtj44dlSzTCY5PN1AAT/AC30N+qN17RrOdbDlwT1V9Yba5ceWNpcFtTs0+DYMpLUifQf7SHiFa3A9DztOjp9TGWNp5ZM2Gcc/J6tsVnBxOGp1G9a26/41NifHj4zlajH7PJNW/DfrpEupUylYrAQEBAQKFoGtjMelMbzsFHUm3u6yVa2tO1YRtetY3tOzk822wvdaA/vYf6V/f3Tbi0fjf0YMut8Kerl6lVmJZiWJ4k6kzdEREbQwTaZneWXDUS7BV4n4dpkcl4pXeUseOclumHbZPgAgAHL49s4+S83t1S7ePHGOsVh0FJbCQTXwEBAtcwPF86y98fm9ZLkKjBXb2KdNVUgdpa9u09k61MkYdPE+P8A9c+1JyZpj+7PS8qyxaaqiKFVRZQOQnKtabTvPLfEREbQmqVK08essBAQEBAtdbwOQ2w2XXEjeWy1VHotyYey3Z0PKadPqJxTtPCjNhjJG8cvLcThnpOUqKVYcQf+ajtnXraLRvHDm2rNZ2lYJJ43UzOqENMtv02Fij+kLdl9R4ESmcNJnq22n5LIy2iNt+yb2EzMYXDV2cMypWU2Fr+mqLpcgdJl1eP2mWsR4w0afJ0Y5mfN2mC22wrDWoV7GVh8QCPjM06TLHgvjU458UnS2iw7cK9L86j5mVzhyR8M+icZcc/FDOM3o/1af51/eR9nbyn0S66+cLXzugONakP71/eexivPwz6PJy0jxj1albarDL/OU/hu3+kGTjTZZ+FXOpxR4ozFbc0h6iO57bKPfqfhLa6K88zEKra2kcRMoXGbYV30TdpjsG835jp8Jppo8cc92a+syTx2Qtauznedix6sST8ZpisVjaIZbWm07zIJ6i2sHhWqGyjvPISrLlrjjeVmLDbJO1XYZPlIQaceZ6zlZctsk7y7GHDXFG0Oiw9G0qWtiAgICBa8Dn8qyIUauIqfaxFYuT0Ww3V9++f7pbkyTaKx5QrpSKzM+aco07SpYzQEBAQEBAQLHS8CBz7Z6liFtUXUeqw0Ze4/pwluLNbHO9UMmOt42l51nGyVagSVHnU6qPSHen7X8J0sWrpftPaWDJpr147wgZqZkpiX83g0X7VeqWt9xBx9+775k97PM/hj6y0+7h285aFOa2WWQQ8XiHi9YF4h4vE8eLwZ4M1GkzGygk9BrPLWisbzL2tZtO0Qncu2eZtamn3R+p/aYcusjijdi0U839HWYDLAoAAAA5TBa02neW+tYrG0JejRAniTNAQEBAQKGBzexudDEYcXP1lEmjVHPeTQMfxAA+J6S/UY+i/ynvCrFfqr+XZ0amULV0BAQEBAQEBAoVga9XDAwIHN9nqNUE1EXh63qkf3D9ZbjzZKe7Ku+Kl/eh5i/wD5/GlKJC0qNIilpcbqkDe/uLDwAnRj/YxdVuZnuxT/AL1+mvER2b77LYheCq/4W/3WntdZinnsjbS5I4YGyeuvGi/gL/KWxqMU/FCqcGSPhlZ9Aq/0qn5G/ae+1p+KPVH2d/KfRkTL6p/lVPyt+0e2xx8Uep7K8/DPo2aWS1z/ACyO8gfMyudTijxSjTZZ8Ehh9mKp9Yqvddj+nzlVtdSOImVtdFeeZiEvg9lUHrXfv0HuH7zNfWZJ47NFNHjjnunsJlSqLBQB0AtMtrTad5lqrWKxtEJKjhAJ49bSpaBdAQEBAQECypA8Ux2OqZXmdYqCUdy7JwD06hLi3apLAHsPUzsVpXUYIieY/eHOm04csvVskziniKa1KTBlb3g81I5EdJyr0tS3TZvreLRvCXVpBJWAgICAgICAgWVKgAuTYDUwPI/KFtuK4bD4Zvq+FWoP5n3E+51PPu49XS6Xp+/fnwYM+fq+7Xhn8l+VEI9Zh/EIVPwqTc+Lf6ZVr8m9opHgs0lNom0+L0ilhBac9rVbBCBacAIFBgBAvXAiBlXCCBlWiBAyBYFYCAgICAgICBQiBwvlJ2ZOJpCpSF61IGw9tDqyd/MeI5zXpM/s7bTxLPqMXXG8cw8ryXOq2Effotb2kOqtbky/roROrlxUyRtZgpktSd4eqbOeUGhXstU+YqcLOfQJ+7U4eBsZysujvTvHeP74N+PU1t2ntLtKdcGZGhlDQK3gVgIFLwKF4HO7QbZ4XC3D1N9x/Lp2Z/HkviRL8WmyZOI7KsmalOZeU7U7a18bdP4VH+mp9b/3H+13aDsPGdTDpaYu/M/3hhy57X7cQ0dmchbF1d0XFNSPOP0Hsj7x+HHvlqM8Yq7+PgjixTkn5eL27KcEEVVUBVUAKBwAAsBOHMzM7y6kRERtCYUTx6ugICAgICAgICAgICAgICAgY6tO8DzrbbYUVia2HstU6svBanb91u3gefWbtNq5p92/H7MubT9X3q8vLsVhnpsUqKUYcVYWP/cds6tbRaN4nswTExO0tzK89xGG/g1nQezfeT8jXHwkL4cd/ehKuS1fdl1OB8qGJX+LSpVO0FqZ8fWHwEy20FJ92Zj6r41d45iJTNDyrUvt4eqPwsjfPdlM/wCPt4WhZ9sr4xLZ/wDFTDf0q/5af++R+wZPOPr/AAl9rp5Sw1fKvR+zh6x/EUX5Ez2P8ffxtH1efbK+U/RE43yq12/hUKadrs1T4Ddl1f8AH1j3pn9v5Vzq7eEOZzTazGYi4qV3Cn7CfVr3WWxI7yZppp8VOIU2zXtzKElyp02zux1XEENUBpU+0em34VPAdp9xmPPrK07V7z9GnFp7W7z2h6vkuTpRRUpqFVeAHxJPM9s5N72vPVblvrWKxtCepU7SKTLAQEBAQEBAQEBAQEBAQEBAQEDHUp3gQmd7PUcQu7VphxyPAr+FhqPCWY8t8c71lC9K3ja0PP8ANvJqwucPV/sqD/rUfpN2PX/jj0Zb6T8M+rl8Zsti6XrUGI6pZx7l1+E111OK3xeqi2DJHgi6tB19ZGX8SlfmJdFoniVUxMcww746iS2l5vC+mhb1QT3An5TyZ25ex34SGFyLE1PUoVD2lSo97WEqtnxV5tCcYrzxEp7LvJ/Xf+K60x0Hpt+gHvMzX19I92N19dJafenZ2eR7F0KBBCb7j7b+kfAcF8BMOXVZMnaZ7fJppgpTjl1eHwQEzrm+lO0C+AgICAgICAgICAgICAgICAgICAgUIgY3ogwNd8GDAwPl4gYTlS+yPcJ7vIvXLQOU8GVMAIGdMIBAzrSAgXgQKwEBAQEBAQEBAQEBAQEBAQEBAQEBAQEBAWgUtAWgVgICBiTEKXZAwLIFLKOKhr7t+l7H3QMsBAQEBAQEBAQEBAQEBAQEBAQEDn0qthcVuOzNQxLXpsxJ81WPGlc8Fbio5HSBXD1WxWJLKzDD4ZiosSBXrcGJtxROHQnraBo4TBJXxGL87VqjcrhVC16lMBfNodFDAcSYE1leV06TFqdSo5Isd+s9QDW/BmIB04wNDaTfr1EwlJ2pkq1aq6kgqq3FMXHtPbwQwJHZ/MDXoK7Czi6VV9moh3XFuWov3EQIXL8sGIrYo1Klb0MQUULWqoAvm0Nt1WtxJgZ8MjYbGU6KValSnWp1GZKjGoaRTds4Y+kFNyLHnA1MGlPE1664ms4qpWdKdEVXpBaY9RlRWG8WGu9rxgdHleBNFSpq1Ko3iVNQhmUWHo71rtrfU66wMuPxa0ab1HNlRSx8OQ7TwgaWz+EZKZeoPrazGrV7GYCydyqFX+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s0z3m07tfb36Rh8sorUxDNWFZFeqhNMtdaml1tcDTjxtcyWm6L5p2jttxy8z9VcUbz3Bsxhjp/jGK/wDtpH2i/wD649D2Nfxz6q7b4dzi8uwy169Nai1EdqdRldt0JZiRoTpzHMxppiMd7zETtsZ4mb0rvPfdp7U5XWyuiMVQx+Icq6g067761AeW7oO/S9r2Ik8OSue3RakfojlpbDXrraf1ZfKDj8UMVg/orOtRqVSoKQJs5UByrJez6Bhb3SOlpSaX6+Oz3UWvF69PzSmZ7SLi8orYiixRhTswViGpOCtxvDXncHmCJXTDOPPFbf8AadssXwzaqe2TqFsFhWYlmOHoksSSSTTW5JPEyjPG2S0R5ytxTvSJnyhLSpYQEBAiNrqQbBYjeAO7Sdx2MqllYdoIBgbOR0VTD0VUAAU0sB2qCfjrA5Wl9B+k4v6X5je8+N3zu7fd80nC/K94E7k2JwKb4wrUB6O/UFMr6q/aa3IX+MCNybC4qrv4qnVp0/pJDBXpF2FNbikLhxb0fStb7RgZcsWphcWUrOjLjLupRSiitTUBhuljqy2N76lYGLK8op162MZ2qgjElfQq1KY/h0zqEYAnXjAy7M0Vw1eph6gHnmu9Os1y2IpX4Fj9peBUdhtzgZMZj8BiCyYoU0dCV3cQFpuACdVZuKniCDAbHtriBSZmwq1FGHLEt9n6wIzalA2g8YGzmX1+Jp0BqlLdr1+hN/qaZ72Bcj7g6wN3O8wGHoPVtcqLIvtOTZF8WIECGyrJsZRphBiKIuWd96izEu5LOWbzg3tSdbQL9li1HzuDqEFqPp0yBYNSqXI3QSTZW3l49IFuzuXpiMso06g0anoRoVIY7rKeRB1gamS1av8AiAp1x9ZSwlRS/KqvnqZWoO8cR1BgbuMx+AxBZMSKaOhKlcQFpuADxVm5HiCDArse38cUmZsMtRRh2YltN0ecCs2pQNoD3wNPyk5TVrUaVWgu9VwtVayoBcsBxAHMghTbmAQNZr0mStbTW3Exsz6ikzWJrzHdjo+U3Amlvu7o4HpUSjFw3NQbbp77jttPZ0OXfaI7ebz7Xj23mUT5Rsy+kZXRrNTejv4hDuVNGA3anwPEdhlmkp0Z5rE79vD9EM9+rFEzG3dhTMNngQQEBBBB83idCOHKS9nrJ/7hGL6X+xLY26pJisblih2CV1qkOh3H3WFNgVJGh4cpHTTOPHknbjZLPHXenz3aGb5DSy7G4eriPOYjBsd3frOXNCrxDNwDLpexHC/MC9mPLbNjtWva3y8YRtjjHeJt3j5+Ep7aNgc4y2x4pXt2/VtKMP8A4+T9P3WZP+an6obyiZI+E89iMNpQxK7mKp8lYtdaoHK558iT7Wlulyxk2pfmOP4V56TTe1eJ5/l3Ox3/AKDCf/Gof/ksx6j/AJbfnLVh/wCOv5QmJSsICAgUYX0OsABAsagp1KqT3CAWgo4KouLHQajpAvAgGUHiAbajsgAoHAcdT2wKFASCQLjgendAtrUFf1lVrcN4A/OBeBbhA1cBgFpecIJZqtQ1HZrXJNgBoOAAAA6CBtMoPEX5+MCsCm6L3sL2tfnbpeAVQBYCw6CA3Re9teF4Flagr+sqtbhvAH5wLwLQKwMJwlMtvmmm97W6N732vPeqdtt3m0MlSmG0YAjtF55u9Y/oqewv5RPeqXm0L/NLp6I04aDTu6RvL1V0BFiAR0IvPBTzS6HdGmg0Gnd0nu8i5lBFiLg8jPAUWFhoBwECsBAQEBAQEBAQEBAQEBAQEBAQEBAQEBAQEBAQEBAQEBAQEBAQEBAQEBAQEBAQEBAQEBAQEBAQEBAQEBAQEBAQED//2Q=="/>
          <p:cNvSpPr>
            <a:spLocks noChangeAspect="1" noChangeArrowheads="1"/>
          </p:cNvSpPr>
          <p:nvPr/>
        </p:nvSpPr>
        <p:spPr bwMode="auto">
          <a:xfrm>
            <a:off x="1016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data:image/jpeg;base64,/9j/4AAQSkZJRgABAQAAAQABAAD/2wCEAAkGBxQSEhUUEhMVFBUUFBQVFBUWFxUWFxQXFxQWFxYVFxMZHCggGBwlHxYVITEhJSksLy4uFx8zODQsNygtLisBCgoKDg0OGxAQGy0lHyQvLCwsNCwtLC8sLCwsLCwsLCwsLCwsLCwsNCwsLCwsLCwsLDQsLCwsLCwsLC8sLCwsLP/AABEIANEA8QMBEQACEQEDEQH/xAAcAAEAAQUBAQAAAAAAAAAAAAAABQECAwQGBwj/xABFEAACAQIDBQMICAQFAgcAAAABAgADEQQFIQYSMUFRYXGBBxMiMlKRobEUI0JicpLB0TNDU4IVorLS8MLhFyQ0c3SUs//EABkBAQADAQEAAAAAAAAAAAAAAAACAwQFAf/EADQRAQACAQMCAwUIAQQDAAAAAAABAgMEETESIUFRkRMyQmGhFCJScYGx0fAFFSMz8TRTwf/aAAwDAQACEQMRAD8A9xgICAgICAgICAgICAgICAgICAgICAgICAgICAgICAgICAgICAgICAgICAgICAgIFN6BaaggU87Ap50QK+dECoqCBcGgVgICAgICAgICAgICAgICAgICAgICBQmBrYzH06S71R1QdWIHu6yVazadqxuja0VjeZcxj9u6S6UlaoevqL7zr8Jrporz707Mt9ZSPdjdA4rbPEP6u5THYLn3tf5TRXRY457s1tZknjsjquc4h/WrVPBio9y2l0YcccVhTObJPNpYDXY8WY95Jk4rEcQhNpnmRWPUz3ZFsU8W44O47mYfrIzSs8xCUXtHEz6t6hnmIXhVY/is3zlVtPinwWV1OWPiSuE2tqD10Vu0XU/qJRbRV+GV9NdaPehPYDaSlU03t09G0+PD4zLfTZKeG/5NePVY7+O35plKwMoaGQGBWAgICAgICAgICAgICAgICAgYcRiFRSzMFUC5JNgB1JM9iJmdoeTMRG8uFz3bvimFHZ51h/pQ/M+6b8Oi8cnoxZdX4U9XG4nFPVbeqMzt1Y393Qdk31rFY2rDDa02neVgkkV4MPGelQdvVRm7lJ+UhN6xzMPYpaeIltpldY/y28Rb5yudRij4oWRp8s/CyjKa39M+9f3nn2nF+J79my/h/ZQ5dVHGm3gL/Kexnxz8UIzp8sfDLG1Nl9ZSO8EfOTi0TxKqa2rzAJ6ivECRy7NqlH1TdfZOo8Okoy4KX55X4tRfHxx5OxynO0qjTRuanj4dROdlw2x88Ophz1yx258kwj3lK9fAQEBAQEBAQEBAQEBAoTAic82iw+EW9eqFv6q8Xb8KDU9/CWY8N8k7VhC+StPelHYLanfotiaieZoW+q39alTo26NFB5DUnjoONlsG1/ZxO8+PlCEZY6eue0OB2h2iqYttfRpg+jTB0726t8uU6WDBXFHzc/Nmtkn5IkGXqEnl+TVauqrZfabQeHMyjJqcdOZ7/Jdj0978Q6TA7Ir9tix6D0R+/wAZivrbz7sbNdNHWPendPYTIaaeqijttr7+MzWy3tzLRXFSvEJFMvErWMowAgXfQRAHAiBifLxAj8TkNNuKDvGh94ltc2SvEqr4MduYQ+L2aI1RvBv3E001s/FHoyZNDHwT6ofEYR6Zs6kdvI+M2UyVv7ssOTFfH70LaTlSCDYjgRykpiJjaUImYneHYZDnPnButo4+I6icvPg9nO8cOvptR7WNp5dHTe8ztS+AgICAgICAgICAgamY5jToIalV1RF4sxsO7tPYJKtZtO1Y7vLWisby8u2m8prvdMGNxeHnWHpn8CHRe83PYJ0sOhiO+T0Ysmqme1HM7M5acZid6sxZV+srMxJLDkpY66/IGX6jL7HH93niFOHH7S/f9UptHnRxNSy6UqelNeAPLet28ug8ZHT4fZ178zyZ8vXPbiGtl2Bes27TFzzPJe0mW5Mlccb2VUx2vO1XcZJssiWLDfbqRoO5f1nLzaq9+0dodHFpq07z3l1WHwAEytDep4cCBlCQK2gVgICAtAoVgY3ogwNPE4AMCCAQeRnsTMd4eTETG0uXzTZ8rdqf5f2P6Tbh1fhf1c/PovHH6fwhqNQowI0ZT7j0M22iLRtPEsFbTS28cw7vKMaKiBhz+B5icfJSaWmsu7jyRkrFoSwMgmrAQEBAQEBAQKEwOW2v20o4Ibv8SsR6NIHh0Lt9kfE9Oc04NNbL34jzU5c9cfbxeN55nlbFvv133reqo0RB0VeXfxPWdfHirjjasOde9rzvZpYbDvUYJTUux4Kouf8AsO2StaKxvM9kYiZnaHZthGwWBKNYVcQ5DWN7LbUX7tO9zMEWjPn3jiv9/v5NcxOLFtPMtHIspbEPuroo9dug6DqTNGbNGKu88+CjHinJOz1DJ8oWmoVFsB7yepPMzj3va872dOlIpG0J6jhwJBJnAgVgICAgICAgICAtAw1aIMDm8+yXeu6D0h/m7O+atPn6J6bcfsx6nTe0jqrz+7T2WrkFl7m/Q/pLNZXiyrQX5p+rsqJ0mF0WSAgICAgICBRjA85268oApFqGEIaoLh6vFaZ5heTP8B2nQb9No+r71+PLzZM2o2+7Tl5TUqFiWYlmJuWJJJJ4kk8TOrEbdoYU9s5srVxVmN6dL2rat+AfqdO+Zc+qri7R3n+8rsWC1+/EPUcj2ep0F3aaBep4s3azcTOTky2yTvaXQpStI2q5jb7DtUxVCgguxS4Ha7kE91kv4Tdo9q47Xn+7f9smp3teKw63IcnWiiovLiebNzYzDlyTkt1S146RSu0Oio0rStNmgICAgICAgICAgICAgYqtO8CC/wAN3MTvqPRdG3uxrr8/0MvnJ1YumfCWaMXTm644mPr2TeHOkoaWeAgICAgIFCYHlvlC26N2w2FbqtWqp8DTQ/NvAdZ0tLpfjv8ApDFnz/DX9XmQE6TE7rZLYvetVxK9q0j86n+339JzdTrPhx+v8fy24dP8V/T+Xp2DwQFtJzW1JJTAgQ9bJw2M+kH7NBaS9h33LH3EDxMt9p/tdHz3V9H+51/LZLUKVpUsbEBAQEBAQEBAQEBAQEBAQNHNaoSk7eyjEd9tPjaTx16rxCvLbppNvkvwb3Vfwr8pG3MpV92G3PEiAgICBQmB5v5StsvN3wuHa1Qi1Zxxpg/YU8mI4nkO06dDR6bq+/bjwZNRm2+5Xl5QBOowOl2bqYXD2rV336nFKagvudptpvd507+GPURmyfcpG0eM+bThnHT71p7uhbykU1/h4d2/Gyp8g0z1/wAfbxt/fotnWR4R/fqxHyqVfs4amO92P6CWf6fX8X0R+2W8vqL5Va3PD0z3Ow/Qx/p9fxS8+2W8m7hvKqv8zDMPwOr/AAYLIW/x8+Fv79U41keMOiyvygYOrYed82elUFP83q/GZ76TLXw3/JbXUY58fV1FHFKwBBBB4EG4PcZmXs4aBWAgICAgICAgICAgIFCYHK7ZY/QUgdT6Tdw4DxOvhNujx9+uXP12XaOiEtlb3RPwL8hMl/en823H7kflCUEimrAQEBA5LygbUjBUbIQa9W4pj2RzqEdBy6m3bNOlwe1t34jn+FGfL0V7cy8OdiSSSSSSSTqSSbkk8yZ23NUh4pAyUaDP6is/4VLfKeTaI5nZ7ETPDdp5FiW4Yer4ow+Ylc58UfFHqnGK8+EqtkGKHHD1fyk/KefaMX4oe+xyeSPqIVYqwKsOKkWI56g6iWxaJ4lXMTHK2evEhlGdV8Kb0KrJrqvFD3odD38ZXkxUye9CdL2p7svTdlPKGlYiniAKVQ2Aa/1bnoCfVPYffOZn0dqd694+rbi1MW7W7S76lVvMTUywEBAQEBAQEBAQECOzjMloIWbjwVebHpLMWOcltoVZcsY69UvPqlVqrksbs7fPQDunWiIx17cQ4szbJbvzLvMtXQTizO/d34jbslRArAQEDVzHGpRpvUqHdRFLMegAuZKtZtMRDyZiI3l89Z/m74uu9Z9N42VfYQeqg7h7ySec72LHGOkVhyb3m9uqWphcM9RglNS7Hkoue/sHaZK1orG9p2eRWbTtDsMo8n7vY133B7CWLeLnQeAPfMOTXxHakerVTSTPvS7HLNjMPTtu0VJ9p/TP+bh4TFfU5b8y01w0rxDoKWWgDQWlC1mGAEA+AEDyfyl7PbmIWsB6NVQCfvoLa967v5TOhpNrVmvkx6j7s7+aIyRqK/V4imr0zwa3p079GGpXsmjJjyR3xz3/AHU0vTi8dk7jtg1dd/C1dCLhXO8p7qg1HiDKaa6YnbJH9/JbbSxMb0lx2Y5dUoNuVkKHlfgw6qw0I7pvpkreN6yyWpNZ2tDu/J5tgwZcNXa4OlFydb8qbHn2Hw6TBq9NG3tKfr/LXp8/wW/R6rRqXnNbWaAgICAgICAgUJgRmcZylBfSN2PqoOJ/YdstxYbZJ7Kc2auKO7gcwx71333PcOSjoJ1ceOuONocfLltktvZt5Fht597kvz/5+kz6vJ016fNp0WLqv1TxH7u6wNOwnNdVuwEBAQPMfLBnVlp4VT6/1lT8INkXxYE/2CdHQYt5m8/lDHq79oq4jZvZypi2uPQpg2Z7cfuqOZ+A+E159TXFHnLPiwzk/J6xkWz9Ogu7TQKOZ4lj1Zuc4+TLbJO9pdGlK0jaroKOEAlabaWmBAutArApaBCbT5OuJotTOhOqt7LDgf8AnImWYsk47xaEMlIvXZ4tisM1J2Rxuspsw/5y7Z3K2i0bxw5Voms7SkMlzyrhj6B3kPFG9U9o9k9o+MqzaemTnlPHmtj44dlSzTCY5PN1AAT/AC30N+qN17RrOdbDlwT1V9Yba5ceWNpcFtTs0+DYMpLUifQf7SHiFa3A9DztOjp9TGWNp5ZM2Gcc/J6tsVnBxOGp1G9a26/41NifHj4zlajH7PJNW/DfrpEupUylYrAQEBAQKFoGtjMelMbzsFHUm3u6yVa2tO1YRtetY3tOzk822wvdaA/vYf6V/f3Tbi0fjf0YMut8Kerl6lVmJZiWJ4k6kzdEREbQwTaZneWXDUS7BV4n4dpkcl4pXeUseOclumHbZPgAgAHL49s4+S83t1S7ePHGOsVh0FJbCQTXwEBAtcwPF86y98fm9ZLkKjBXb2KdNVUgdpa9u09k61MkYdPE+P8A9c+1JyZpj+7PS8qyxaaqiKFVRZQOQnKtabTvPLfEREbQmqVK08essBAQEBAtdbwOQ2w2XXEjeWy1VHotyYey3Z0PKadPqJxTtPCjNhjJG8cvLcThnpOUqKVYcQf+ajtnXraLRvHDm2rNZ2lYJJ43UzOqENMtv02Fij+kLdl9R4ESmcNJnq22n5LIy2iNt+yb2EzMYXDV2cMypWU2Fr+mqLpcgdJl1eP2mWsR4w0afJ0Y5mfN2mC22wrDWoV7GVh8QCPjM06TLHgvjU458UnS2iw7cK9L86j5mVzhyR8M+icZcc/FDOM3o/1af51/eR9nbyn0S66+cLXzugONakP71/eexivPwz6PJy0jxj1albarDL/OU/hu3+kGTjTZZ+FXOpxR4ozFbc0h6iO57bKPfqfhLa6K88zEKra2kcRMoXGbYV30TdpjsG835jp8Jppo8cc92a+syTx2Qtauznedix6sST8ZpisVjaIZbWm07zIJ6i2sHhWqGyjvPISrLlrjjeVmLDbJO1XYZPlIQaceZ6zlZctsk7y7GHDXFG0Oiw9G0qWtiAgICBa8Dn8qyIUauIqfaxFYuT0Ww3V9++f7pbkyTaKx5QrpSKzM+aco07SpYzQEBAQEBAQLHS8CBz7Z6liFtUXUeqw0Ze4/pwluLNbHO9UMmOt42l51nGyVagSVHnU6qPSHen7X8J0sWrpftPaWDJpr147wgZqZkpiX83g0X7VeqWt9xBx9+775k97PM/hj6y0+7h285aFOa2WWQQ8XiHi9YF4h4vE8eLwZ4M1GkzGygk9BrPLWisbzL2tZtO0Qncu2eZtamn3R+p/aYcusjijdi0U839HWYDLAoAAAA5TBa02neW+tYrG0JejRAniTNAQEBAQKGBzexudDEYcXP1lEmjVHPeTQMfxAA+J6S/UY+i/ynvCrFfqr+XZ0amULV0BAQEBAQEBAoVga9XDAwIHN9nqNUE1EXh63qkf3D9ZbjzZKe7Ku+Kl/eh5i/wD5/GlKJC0qNIilpcbqkDe/uLDwAnRj/YxdVuZnuxT/AL1+mvER2b77LYheCq/4W/3WntdZinnsjbS5I4YGyeuvGi/gL/KWxqMU/FCqcGSPhlZ9Aq/0qn5G/ae+1p+KPVH2d/KfRkTL6p/lVPyt+0e2xx8Uep7K8/DPo2aWS1z/ACyO8gfMyudTijxSjTZZ8Ehh9mKp9Yqvddj+nzlVtdSOImVtdFeeZiEvg9lUHrXfv0HuH7zNfWZJ47NFNHjjnunsJlSqLBQB0AtMtrTad5lqrWKxtEJKjhAJ49bSpaBdAQEBAQECypA8Ux2OqZXmdYqCUdy7JwD06hLi3apLAHsPUzsVpXUYIieY/eHOm04csvVskziniKa1KTBlb3g81I5EdJyr0tS3TZvreLRvCXVpBJWAgICAgICAgWVKgAuTYDUwPI/KFtuK4bD4Zvq+FWoP5n3E+51PPu49XS6Xp+/fnwYM+fq+7Xhn8l+VEI9Zh/EIVPwqTc+Lf6ZVr8m9opHgs0lNom0+L0ilhBac9rVbBCBacAIFBgBAvXAiBlXCCBlWiBAyBYFYCAgICAgICBQiBwvlJ2ZOJpCpSF61IGw9tDqyd/MeI5zXpM/s7bTxLPqMXXG8cw8ryXOq2Effotb2kOqtbky/roROrlxUyRtZgpktSd4eqbOeUGhXstU+YqcLOfQJ+7U4eBsZysujvTvHeP74N+PU1t2ntLtKdcGZGhlDQK3gVgIFLwKF4HO7QbZ4XC3D1N9x/Lp2Z/HkviRL8WmyZOI7KsmalOZeU7U7a18bdP4VH+mp9b/3H+13aDsPGdTDpaYu/M/3hhy57X7cQ0dmchbF1d0XFNSPOP0Hsj7x+HHvlqM8Yq7+PgjixTkn5eL27KcEEVVUBVUAKBwAAsBOHMzM7y6kRERtCYUTx6ugICAgICAgICAgICAgICAgY6tO8DzrbbYUVia2HstU6svBanb91u3gefWbtNq5p92/H7MubT9X3q8vLsVhnpsUqKUYcVYWP/cds6tbRaN4nswTExO0tzK89xGG/g1nQezfeT8jXHwkL4cd/ehKuS1fdl1OB8qGJX+LSpVO0FqZ8fWHwEy20FJ92Zj6r41d45iJTNDyrUvt4eqPwsjfPdlM/wCPt4WhZ9sr4xLZ/wDFTDf0q/5af++R+wZPOPr/AAl9rp5Sw1fKvR+zh6x/EUX5Ez2P8ffxtH1efbK+U/RE43yq12/hUKadrs1T4Ddl1f8AH1j3pn9v5Vzq7eEOZzTazGYi4qV3Cn7CfVr3WWxI7yZppp8VOIU2zXtzKElyp02zux1XEENUBpU+0em34VPAdp9xmPPrK07V7z9GnFp7W7z2h6vkuTpRRUpqFVeAHxJPM9s5N72vPVblvrWKxtCepU7SKTLAQEBAQEBAQEBAQEBAQEBAQEDHUp3gQmd7PUcQu7VphxyPAr+FhqPCWY8t8c71lC9K3ja0PP8ANvJqwucPV/sqD/rUfpN2PX/jj0Zb6T8M+rl8Zsti6XrUGI6pZx7l1+E111OK3xeqi2DJHgi6tB19ZGX8SlfmJdFoniVUxMcww746iS2l5vC+mhb1QT3An5TyZ25ex34SGFyLE1PUoVD2lSo97WEqtnxV5tCcYrzxEp7LvJ/Xf+K60x0Hpt+gHvMzX19I92N19dJafenZ2eR7F0KBBCb7j7b+kfAcF8BMOXVZMnaZ7fJppgpTjl1eHwQEzrm+lO0C+AgICAgICAgICAgICAgICAgICAgUIgY3ogwNd8GDAwPl4gYTlS+yPcJ7vIvXLQOU8GVMAIGdMIBAzrSAgXgQKwEBAQEBAQEBAQEBAQEBAQEBAQEBAQEBAWgUtAWgVgICBiTEKXZAwLIFLKOKhr7t+l7H3QMsBAQEBAQEBAQEBAQEBAQEBAQEDn0qthcVuOzNQxLXpsxJ81WPGlc8Fbio5HSBXD1WxWJLKzDD4ZiosSBXrcGJtxROHQnraBo4TBJXxGL87VqjcrhVC16lMBfNodFDAcSYE1leV06TFqdSo5Isd+s9QDW/BmIB04wNDaTfr1EwlJ2pkq1aq6kgqq3FMXHtPbwQwJHZ/MDXoK7Czi6VV9moh3XFuWov3EQIXL8sGIrYo1Klb0MQUULWqoAvm0Nt1WtxJgZ8MjYbGU6KValSnWp1GZKjGoaRTds4Y+kFNyLHnA1MGlPE1664ms4qpWdKdEVXpBaY9RlRWG8WGu9rxgdHleBNFSpq1Ko3iVNQhmUWHo71rtrfU66wMuPxa0ab1HNlRSx8OQ7TwgaWz+EZKZeoPrazGrV7GYCydyqFX+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s0z3m07tfb36Rh8sorUxDNWFZFeqhNMtdaml1tcDTjxtcyWm6L5p2jttxy8z9VcUbz3Bsxhjp/jGK/wDtpH2i/wD649D2Nfxz6q7b4dzi8uwy169Nai1EdqdRldt0JZiRoTpzHMxppiMd7zETtsZ4mb0rvPfdp7U5XWyuiMVQx+Icq6g067761AeW7oO/S9r2Ik8OSue3RakfojlpbDXrraf1ZfKDj8UMVg/orOtRqVSoKQJs5UByrJez6Bhb3SOlpSaX6+Oz3UWvF69PzSmZ7SLi8orYiixRhTswViGpOCtxvDXncHmCJXTDOPPFbf8AadssXwzaqe2TqFsFhWYlmOHoksSSSTTW5JPEyjPG2S0R5ytxTvSJnyhLSpYQEBAiNrqQbBYjeAO7Sdx2MqllYdoIBgbOR0VTD0VUAAU0sB2qCfjrA5Wl9B+k4v6X5je8+N3zu7fd80nC/K94E7k2JwKb4wrUB6O/UFMr6q/aa3IX+MCNybC4qrv4qnVp0/pJDBXpF2FNbikLhxb0fStb7RgZcsWphcWUrOjLjLupRSiitTUBhuljqy2N76lYGLK8op162MZ2qgjElfQq1KY/h0zqEYAnXjAy7M0Vw1eph6gHnmu9Os1y2IpX4Fj9peBUdhtzgZMZj8BiCyYoU0dCV3cQFpuACdVZuKniCDAbHtriBSZmwq1FGHLEt9n6wIzalA2g8YGzmX1+Jp0BqlLdr1+hN/qaZ72Bcj7g6wN3O8wGHoPVtcqLIvtOTZF8WIECGyrJsZRphBiKIuWd96izEu5LOWbzg3tSdbQL9li1HzuDqEFqPp0yBYNSqXI3QSTZW3l49IFuzuXpiMso06g0anoRoVIY7rKeRB1gamS1av8AiAp1x9ZSwlRS/KqvnqZWoO8cR1BgbuMx+AxBZMSKaOhKlcQFpuADxVm5HiCDArse38cUmZsMtRRh2YltN0ecCs2pQNoD3wNPyk5TVrUaVWgu9VwtVayoBcsBxAHMghTbmAQNZr0mStbTW3Exsz6ikzWJrzHdjo+U3Amlvu7o4HpUSjFw3NQbbp77jttPZ0OXfaI7ebz7Xj23mUT5Rsy+kZXRrNTejv4hDuVNGA3anwPEdhlmkp0Z5rE79vD9EM9+rFEzG3dhTMNngQQEBBBB83idCOHKS9nrJ/7hGL6X+xLY26pJisblih2CV1qkOh3H3WFNgVJGh4cpHTTOPHknbjZLPHXenz3aGb5DSy7G4eriPOYjBsd3frOXNCrxDNwDLpexHC/MC9mPLbNjtWva3y8YRtjjHeJt3j5+Ep7aNgc4y2x4pXt2/VtKMP8A4+T9P3WZP+an6obyiZI+E89iMNpQxK7mKp8lYtdaoHK558iT7Wlulyxk2pfmOP4V56TTe1eJ5/l3Ox3/AKDCf/Gof/ksx6j/AJbfnLVh/wCOv5QmJSsICAgUYX0OsABAsagp1KqT3CAWgo4KouLHQajpAvAgGUHiAbajsgAoHAcdT2wKFASCQLjgendAtrUFf1lVrcN4A/OBeBbhA1cBgFpecIJZqtQ1HZrXJNgBoOAAAA6CBtMoPEX5+MCsCm6L3sL2tfnbpeAVQBYCw6CA3Re9teF4Flagr+sqtbhvAH5wLwLQKwMJwlMtvmmm97W6N732vPeqdtt3m0MlSmG0YAjtF55u9Y/oqewv5RPeqXm0L/NLp6I04aDTu6RvL1V0BFiAR0IvPBTzS6HdGmg0Gnd0nu8i5lBFiLg8jPAUWFhoBwECsBAQEBAQEBAQEBAQEBAQEBAQEBAQEBAQEBAQEBAQEBAQEBAQEBAQEBAQEBAQEBAQEBAQEBAQEBAQEBAQEBAQED//2Q=="/>
          <p:cNvSpPr>
            <a:spLocks noChangeAspect="1" noChangeArrowheads="1"/>
          </p:cNvSpPr>
          <p:nvPr/>
        </p:nvSpPr>
        <p:spPr bwMode="auto">
          <a:xfrm>
            <a:off x="2540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TextBox 6"/>
          <p:cNvSpPr txBox="1"/>
          <p:nvPr/>
        </p:nvSpPr>
        <p:spPr>
          <a:xfrm>
            <a:off x="1221028" y="1169266"/>
            <a:ext cx="6649256" cy="2031325"/>
          </a:xfrm>
          <a:prstGeom prst="rect">
            <a:avLst/>
          </a:prstGeom>
          <a:noFill/>
        </p:spPr>
        <p:txBody>
          <a:bodyPr wrap="none" rtlCol="0">
            <a:spAutoFit/>
          </a:bodyPr>
          <a:lstStyle/>
          <a:p>
            <a:pPr algn="ctr"/>
            <a:r>
              <a:rPr lang="en-GB" sz="6600" dirty="0" smtClean="0">
                <a:solidFill>
                  <a:schemeClr val="accent6">
                    <a:lumMod val="75000"/>
                  </a:schemeClr>
                </a:solidFill>
              </a:rPr>
              <a:t>LHCb SciFi</a:t>
            </a:r>
          </a:p>
          <a:p>
            <a:pPr algn="ctr"/>
            <a:endParaRPr lang="en-GB" dirty="0" smtClean="0">
              <a:solidFill>
                <a:schemeClr val="accent6">
                  <a:lumMod val="75000"/>
                </a:schemeClr>
              </a:solidFill>
            </a:endParaRPr>
          </a:p>
          <a:p>
            <a:pPr algn="ctr"/>
            <a:r>
              <a:rPr lang="en-GB" sz="4000" dirty="0" smtClean="0">
                <a:solidFill>
                  <a:schemeClr val="tx2">
                    <a:lumMod val="60000"/>
                    <a:lumOff val="40000"/>
                  </a:schemeClr>
                </a:solidFill>
              </a:rPr>
              <a:t>The new Fibre Tracker for LHCb</a:t>
            </a:r>
          </a:p>
        </p:txBody>
      </p:sp>
      <p:sp>
        <p:nvSpPr>
          <p:cNvPr id="9" name="AutoShape 11" descr="data:image/jpeg;base64,/9j/4AAQSkZJRgABAQAAAQABAAD/2wCEAAkGBhQSERQUExQVFRUVGRwaGRcXGB0aIBgcHRoYHRsgHB0dHCYhGB8jHB8fHy8iIycqLC0sGh4xNTAqNSYrLCkBCQoKDgwOGg8PGiwkHyQvLSwvNCwsLywrNDQsKiwvLCotLSwqLCwpLCwsLCosLCkqLC0sLCwsLCosLiw0LCwsLP/AABEIAOwA1gMBIgACEQEDEQH/xAAbAAACAwEBAQAAAAAAAAAAAAAEBQIDBgEAB//EAEAQAAICAAUCBAQFAwMDAwIHAAECAxEABBIhMQVBEyJRYQYycYEUI0KRsVKh8MHR4TNDYhUkcoKyFlNzkqLS8f/EABoBAAMBAQEBAAAAAAAAAAAAAAIDBAEABQb/xAAwEQABAwIEAwgDAQEAAwAAAAABAAIRAyESMUHwUWFxBCKBkaGxwdET4fEyQiNyov/aAAwDAQACEQMRAD8A+I4nDl2c0oJoE7egFk/YY7lcx4bq4CsVINMAymjdEHYj2xPQ0kmlBqZjsqA7k9lUftQwJJWhVsoHc3f9u2OFtqoc89/piJx7BLF6sex4jFgzLaNF+XVqqhzVXfPBxy5V49jwxOCBnYKilmPAUWT9AOccuXkgZgzBWKrRYgEhQTQs9rO2+LZMpUSya4zqZhoB861W7Ctgb2N9jiGWzbJ8p2NWvKtRDAMvDCwDR2xGSa2LECyboAAc3QA2A9sDeVtlDHsWTks1lQNZsBRQ3P6QOB2AGLtEWn5pNWjjQK8TXVXqvTo3urvau+NldCG5rEpkAYgHUPX1xDFsWZZQ4ViA40sAfmFhqPqLAP2xxWI/I5nw4g4mF6m/IKl1JASi6t5CGs0dzcfHFL4ZWW6JGoFTRqwRwa5HtghensLDWrCjo0tqKspbUBVaQoBNkbEHjFOYKaz4YbRtQcgngXdADm8YAJWmV3N5fRpG1lQxp1YebcfL8u1WDuDf0xTi3MuhC6FK0oDW2q27kbCgfTevXFJxomLrCp5l1LsUXSpOyk6qHpdC/riUGYZGtSVJBFj0YUf3BrEogmiTUH1+XRRGkb+bUCLO1VX3x0ZFvDMvl0hgnzDVZBI8t2RQ5qu2OsBBWq+OYySAeHGWYaFUAqAaAUimHm9zt6jEup5ZI9KoWYkavE3CuDVaUKgrpYMCSTdbVW4sbc0SPLx68WPYd/tivGhqyV7ElS+OwJ/b64jj2GLF7FrzW+oKq73pA2H2JO31vHJ3DOxVdAJ2UEmvYE2T98QxoWKbTEktwSSfL5eTewHA9sexDHsdC5dhjW11mlJ3KgMwG1nTYvnayLx4zjSAFAIN6xYY7VXNe/HfECOa3/ttjmna/thMI1zHhj2Cci0QYmUMwCmlUgW3az2Hfb0xxMCVwEqzK7KGXSjxEuGOo+IQyUoFFbXdt6BF32GB81GyuwcENZ1AiqPfbDF+kP4oCrQddcY8xEgoWqHT5zyp7WCLwsdPTj/Q7jAtINwtIhWRZW0Z9SAKyrpLeY6r3C8kCtz2sY5EyhW+bWCNBBAA51XtZ7VRHfB2QycMgRB47zyB1CIqgeJY8KiTbA76tgRtWAZsswYAqylwCoI5DcEeoOMDgSQuhczOjV5NWmh81c0NXBO13XeqwVlsy0CyCnRpUCjYANGxtrDKSQaFFSODgXM5Vo3aOQFWRirDuCDRH2xa2YAY/wDcWmRTIDspsKQA3lI5AsgH1wRAcIzWSqIZ2RlZWKspBVgaIINgg9iDvjqOC4LlqJtiNzRO5F8n64rOL8zkXjEZYUJF1KfUWR/IIxtpXKOZyzRuyOCrKaIPIx3JzlG1AKdmHmUMN1I4O3fb0NHEHTgjuP7jnEnkBNqoXy1QJO4Wid/U7+m+NGYBWFTjzTeIrk6jsPNvYA00fUVtXpiOYUc2CST5QCK4r2o2RQ4r6Y7PIpCaV00KO5Oog3q34u+Btti1MyY5UkGxRlYV20tYxoEhYSqYcwyatJrUrKeNweRviceV1Rs430EahQoA0AbuzbbUBhn1jLmPNZk2NJklTlbpwxHlO9VW/wDfC6GK4pNvMuk3R2FkHvQ7HjHObhJC5pxAFVh7WthSntufNe5HP1OLMq9oUOgJqVmYqpYfp8v6m+ayo5q+2CHymiJTrRtfK6GDLs3dk4u1Ok7lfYHC+Pj9sDmEWSmq7kDfkDbnfb6XjkqUaIII2IPr3x2Jb71uBZ7X329MdzMel2Ww1GtQumruLANHncA74NCoxRMzBVBZmIAAFkk8ADuTiOPKdxjgwS5SRiCCCQR3HbHXkLEliSSSSTuSTySe94673XGwoUAO5O9Dc78nfgdsQxqxdx7Hhj2NXK3MsdRdao1uq6FBI3UDtW4/vikRGiRwK9O/H1xwcVjstbVfA5+m/Ha7wjKyJQv9sW5bM6NWynUpXzKDV9xfBHY4jIBsbuxvtVGzt77Vv74nknIkUrpuwBqCkb7b6vLW/J4xxyWhFxm4CxYF0ZVQFmLIBqYkC6C8DfuRXfBmazlXJEVy5X/pxxamOl1qT8w9hR2JJ85A2xVHOkMhAiRqZRvIxFp8wDqQCrmmsb8UR3qlQG1FtJqsNdAq3sePN3JqsJwyb5b8P6YRTCBjKhWBUlttLBqC1eqxXmvatxVd8dzD62BCgXQCrZHAFCyTud/qcW5jpsiiRtJ0xsEdhRCsSwAsbblWquawOvHvyPqMOEG4QonpmVR5AssnhJvqbSWO3IVe7HsCQL5IxN4igMboLF0xWjTEUwO17jY7imOA0c3t9R9RhvmRrjjlsnQArd/yzYU87aTafZfXDGgEISYSueClVtSnXZoGytGvMP03yPbB+dgQQReHrOpdb6wuzKSpCEb6b1Gj7c4vXKNGysrKpYvoKjxLYKQy2AR5iQK7awcc6DlWlDIoVigLaS1FxsSFHLEhW2HGq+2FSIJKKDNkNk8mxiLopkKa/EHh2sa6QNRY7XZ29KvEMrlFmfRGCh0GgfOXcJuBQFaiDQ7WBZ5xF41WSRQ2pATRF0wvYi/Y3vi7pA8N0egxpitE+Vk3o+tgVXo2DptlwnVC4wCgZYmQsrAqymipFEEWCCOxwdArLKqrTMwaPylWB1qVNHcHY/v74u6z0pkAkLIyk6FAe2AFlLHYaQOCa2xWy+XLtGp1k9rYs4koUPWtIoc/fBtbmDpn5rCck7z+bvNFwTGJ8vEwAVW3MAQqTIdlJLAsN+4uhgJJpJNcUpbV4C6dbFK0qCt+W28uyg9yuK+oSebLsb8odCD20SswHt5WArti3Jy6MxEdRHlC36USh/1w78Ac6Ty9YSxUIbG7Kzq48QmRjp/6Z2jbzaiNW5PNtqNncnGdii25A8wG/bn+Man4gyxWANrVwoRFoBT5RGSSnzAHsx5ojthJLO2hwtKp1XpAGoB1caj3okV7CsLqsLTG92RscHBCTxaS66g1MRYumq9xYBo87jEc0fO31/gDBo6TI41Kthn0jcWSQx4u6Gk2eBW+Bup5Zo55Y2rUjspogi1JB3Gx3GBIiyIIcY4MWRJZAHuf2BOJnJSAPaOPC/6nlPks6Rq/p32374yVyqb/AD9sNeg5tovGddNhALKglSXUgqSPIw07MNxhXINzhr0GQodYryureYAjyKzbgght62IxV2ZodVAic/a3qlVTDZQM2feTdyDuzWVFkubYs1W247k1vXOPYoZr3Pck49hIMJirXFkSAsASFBNEkE6d9yQN9udsVspGxBH198dU/wCe4/z++EIld+GIL7Bghom/qAR398WQZeNWYT+Iv5ZKaAN2IBS9X6CDyOx2xCEA0WsVdleeNududj7Y7mL0KukACyrBaLA1fmq2AIr23wBk2WhdcqVXSCBVNZvzi9+BsfTtfOGEfVJDAUUAIKEoVRbAE0WarAtq9PNWF/TWTUVkvS4IsfpavKeQOfXsThw8qZad1iYyxyJ4bM8eklX4IBsowqifUHGloNo+l0wgoMjJOUhjjGtjSVtrfmiSasgj0xXm8kqWgKuyHzujFkIYLpryiqNqfc+2LEgXU6yOysq/l6QDqaxpB3GkFSTYvehinMtEvh+H4lkESlqAJJPyAbgaa+be8DDg7fvu62QQrJsvDphdS6qVKyDZisqg0RdeRvKfbzjet59Dm83hsNSm1Yf+D0G5I+U04vYEH3xKTJeG4iYqUnUFXJGm9RAcHsuoHc0dJNgYpzPTXh8ztGCupSusEkq+hhQ796/pIPfFAtDmpZvYp3P03Rl5EYn8Rl3utqXQQr6Rfn1IY5Awr/ptziAysK59VuSOCRVKtvqI0g2LGwZgRw2kGvNW/ej57dbohh4R2FkbhPuV1wk+hGJdWicvFJNIzvHJ4ROrWx0/Ia3NfJ23DbA4a/s8DFNt/E+SBtWTGqL618PQtmdMIKh4ysIUKLeMqDqUm/NCbsldTb7WRhUWRZY1ZyyRSafEAomMPalQd1tGYkG/lw8OWeBiV1qctKdQpl0xkgqzUA1UYzuBuo29I9TySrPOZqXUokAbzF9TDU1X/wDlSsw338P2OGtohokct+fBAXzYocdGK5XXJGPJL4ephyRriZbLD5AFdfLy3PbCPWI4YHUtrjkctYA0sDGy6SDZsC7Nb39caNeczEG16okkDMACzhFElD3lCj3rCgdKDfi4w4YqizIV3DDSGbkA7IxPH6Th7qV5Gs+km6UKguDpHrZc66guWv0Zk/ZZQa/+wfvj0mSZlEwZAIwzaS1E3IuyD9RtwaHbHs5ciyV+uCKXbuUVQfvs5w06llYnyUUqB0JiBK6PKzK0UchDXsPIG72zMNtsHgLpjW/kf4gaYienmP6uzq8sciRhmLxghNBYtvMvloHfZd/fC7qORIaDw3lLZiFi4cAedlAYAmhp2Fnthx0+ST8gq7hjEy2rEH51cbg+5/bFPTsoZc3Cvg/iGdSdLMwoWrOSQw20XZJ7+uGdp7MajcfCPX+rKFYNOHe7JOzyiGJSHULNt2FPYaiPmDUR3HpzjnxF04pLmwTCSJFksMS1OW8q+/mGoEWNPtu16LmQsTAR6vzo9TMWZdJDgBkHlPn0kMeCBiPX38afqU/hMwURjULMaErp8177kWgvYje6xNWpEMHXlzT2PBdvksdHz9j/AK4MycoGptbqwZSmlQQxDX5rYVQ3Gxs+nOKcmwDG1DeRqskUa2O3Nc77YllIC+qio0hnOogbKLoXyTew74iDZVEqCQNIxCAsfM2w30qCzGvYAk/TGk+GowMpI7QCVBIoc+dSFYAFdamk1AHci/TCHpsRYyUCSInNDftV/a7w0jnMeVRQSLWR2FkXyq2O9E7Xi3sjLlx4fIH2p6zsgOPwSkLnjtt/O+PYYZLMSIjLGxBdgTVcICB/dzj2JjSfoE7E3UpekQKtv5hVCvmG973sR/f7Y7BFqDbiwLC0SW9a7ChubxbJlWSjRGwcHiga7H3r/wDw45JISA67FaBoCh6cD7b8/viW0WTF1YgED6hZYqV0ngAeayNJBJogGx9xi3PTA6dGvwxsgdtRUH5lugB5ieB3GLHzNoVW1iJBC6iVjkqr37MAf8XA6x0dLcNtv2I2/ccftjA05lcTwVeVmMThhqDCijAkFWBBVh6kYbhmKrmCqvTMTr8wkI0mQVdn5hJvXLemFOYkZqDEkoAov+kcD7YO6bnD4XhmjpcEX2DAq32vTfsTh9FocS06hA8wJGi4pVgC5NqCLWt7B0Hf9IY796O3GA8zH67H/Xvh5+HVnl16zIyAxAAAMdQ1qygf0aqqvMPfAnT5qcBydNaXIUMTCaDEA8kLuKIOw32w51Pjnlvw9uiAOTDIdBWXJPd+OsfjxAOtGPWyyk77ABflNMDv8uOdR6XKsTxyhlkh8zqTYIB8JpFPDhhp3W/+l74OyH/s2MWgPLE65iFw20sLqLWgaAkjokDe6HbDnP5tZVikfQ0MaMVQgjVCw80SsASNIJZb2BjPrhtHs5c2Rv8Ant1SqtZrXAHe95LIdPkECyJKtS2igldWlW3ZgQ1alPhsLDd+CN9XNmEpWmVlXMxoXaMr4iyQMGuNrATXHxY2obYy4gJHhOx0oaPpQAXUB/8ApMrX6R4c5LpchyzCmE8FyMjDSfywGUrZtg0RJ1VRA2vFNOkMOCpuNOVvlKfUM4mbnfsmEeaV5FWJSfxKaXkkLMbFglgNiVWwXo3QNDCvPdLYeH41qQrxaiDTqpdAV9RWoDt5RiyEXTIQqodY1E2VZQCBQ5PlNcbtvici/MnoPKPuCK+oIG3dji9tANEDLeqlfWJMqrKZnzZeQKF/7D1e5dSN7J/7gv09MXPmhE8BKxkLE0RbSSSqyhrO9X4MhXjix7gSAFlzEanevEj+oOtfvd4YZTJjN7CSJLDOusHzB42DKKU7nVQvumMfTkevwfT3WB5nfUb5JP0/ojsyxi7AlgZqNKQ9LZ9CXA+/vgvKZjxOmBGLM8Rlj87Wqo0etQg/SdakffjirYs34coCO7Kro5Yr4ZJeNNYKgmjrhrk8e+J9Nya/iM5CSFCyFhdDbUe59mGEUqeU5XHsmvqQSOh9f2rIerO80bkqNXhtShVAsOrUqgAfp4HbBfw/1mSMpGkiRqZVBseYaoyD5ip8hKrqH/iu2AOiQRL4BkZ7AKsFUVt4bCiW3JOpePffjBU2SRJNSG6kU0WShpZuCWtgV5OkAcb4pAae6Ra2nDJKkhxIKH6d01qLCXyTtEGdgY4xIuYGtGN7qBpfVVbjYVhdPkldc/J59gxbSVpSJVWPk2QSaNbjnDPIZJXaZDIqaWbTsz6tM2ugUFG+B244GBpcpD+GmZ2tpswVtSSY4xKFYFCK1E0wN8bYRUp4WxnYnLkfgwntdLp5j4WO/DtG1OpUlAwvurKCp+4N4Lyzxrk5Tp1SuyqGPCLdnTTblqo2NgBXOD/iwoJzHEiCOGIxq6rpaZQ7aZJPVyKs7cDAHV5SY1utyooALssSAbAAffknfHmtpFrXF2gPrYKwvBIjVDwwMniK4KEqoIYEGmZWuj6qL+hw2lyMkvhwotuY0UCwu7XI27EAbL3IxoMjnJJMzEx8IvErDU0SMXCqsSh9vOVBAUnisJviMH8XmA0gkIfTrBLBvKo5O9gM1+4OKmUXU2lhInL3M+2qQXh7g4ZZ+37S6GbwYxJsSSFA+2t/7so+2PYqzDatAPAXVXoXOr/7dI+2PY78lUWpugb/AIuFNjrvElCZOUBgXUSAEWrFhY4qwbA7be2L4M0sYKlLVlIO7eY3algGolTt7A3ROB8nB4jVqUHfduCaNL9TVC9rIsjDGTLhE0PqBB/MBo6DflZfUFa+u/qDjxw0OzVxMKpM0RYY6oz8wPcNQs+4IAPoQDjuZ6c2k7agi6tXqlhQfqCQpq9iDwLwb0zKq9xOBYrzD5Qm9yMbuhsG2+XfYoLNGVEUwRz4cbFgl04ifcKrG/kPBbfVG10SBTmsxd3Y/u9UBMXSmGISQnZPFLeRgTrtBupW6CupsGrLIRdYtV/FyqKl/kh9S0vDsGVgQAzAMAraiata2O1M/SJY5mjVHtQX0/qCqLJHrVWCOQARzib5oxOmZjrzE+IvbV+oUP0SLvXuw/TeNDG2xC4Pvr5eYWEnTVW5GTxI1qzItsBx5lokAi71rv8AVTzeGn/pSZrM5QxlIUlSrVAqoVV/m1MBJxTMDZ4Ckiib0j4VglzOX8NpYstOreHI1OfGQFwrcCw3kIHNL/VtGfojK08chjZYikulfES9ZGtYwVBVQ1EkgVtzYuxjfyCHTij105Z+/JJccOWSLGT/ACoYlSLxMudJkdkI0yknSsl7KmrUpPBOKMmrXLGWTV5pIgOCwbzIAvlUblq40Ow9MCZnOKJC6rSPZ07nStklbO5KHv6XjkwKkMpArzqfQrz9tJJ+hf8ApGPSbRawSLb+fgKB9QuN1F5tgdwqLtXLQ02xI3JEbSRn6b4L6IrpmFkWQPIPI6vVMqg6D5jTHbTorjFeZGkhgAVYllU8Wa1qa7at/wD62xPpPUJIX0K5AkSrWgWQbEE1YNEXRHzv2wRpxaP6PsbuhD5F9/zeSIeIISoChRpoDjTINth6N27YK/CIkyaSJ0eMr5rQiqYXRpHomqLfL67YJzvT2pZW0IjpqC2fMpatK1fmU2SrGxR34wBlI2ktUBaRWGlVBJZgTwOffbsRh8Bw5JUkHJWL09EzUbIS+pwoRFY2rbkamA3WwvHa+2IdMd4GfLo7fMaC7ElG8SM2O4VnFA8rgvN5QSqqgA2dXlTWwXT+YSNQvRZIFgWrYP6r+FLRyZc0RoLb2Hewd2ahGNLSKbsbD1ws5jVGMpy3+1ns7k2TxZWVtIKNbH5isqO318rPziWYyx/9SzTBWMVUzUSFJXQLI2FulC+dsEfFEviSmyD4qSpalW3B9RtVOTt6DFEObkWWKZTSzQAg7MCwWNnBB2JD66vi8Kg4xvea6RnyO/RDPDUcw1KCqGQE3vRfYbfNx7bc4NzWdV5S3hoFHhWkZKA+UqT38xO5OFjX4jDsylf3J/8A7DF2TYmj3MSH9mH++KsMmUnERfen7UvxNzSdgTdElt2IP35wGq3EoGxM5onYb5hasnYYLy+eIeShGfEWJrMakitSnSSPLwLrnFLlKPmYaZ9xpBFWrE87kt+mqrvjHAkeYRtIxDwKqiysi9VMTJFmZEBTQ5DRufSyQK32Niqwu6tlI3YUCjeMqpEN1CtdjWzXa6Qou75JwXNMn4htMSDTE4J8x16mOkt5qBUUBW2wsHFGeydSRhTqJcCu5OknYD6jERogtdi1Mf8A0rhUuI4fC1PTOiy5ecrJGfENFdJBPnNjTv5juAdN1pN7b4zubdHzOtIxGusEoSXBYE62Ou7sBiRx2xpOmdNBhB1QajJshJWTynSRqrTGlsCbIuu1Yz03TF8OHwXaSaVdDQ6KKyOdI0EEiRSGeu/lwx5DTLrxPHkltkju2S/o+U8d3aubNbCgSKA7bCv3x7DPpPS5gpRIXZwzakCFitHTRABqqrHsFSdTpsAcROfmhe173EtmMvJZzMbgOoGnTp+Ucdx9RyDzX0OHHw3nCsyTBdckd2D/ANxSpFi9jIAdQHqovjAHQ8yJG8CZwsbbW1gIwWlOw5NBbrmrPOClyksDmN9Q0jxLHOi9pFF8od65ov8AbwmQe8RY5r0nTlron7ZBQmxT8OqgxyFQrmIuT4ieUkhG/wCoLsXRsYNHwyJRovyalRT8pcki49JbyaqZoQTYZGU7VgPpHVQrDWD4Zk1qwGkB6GoqaI0upqRBY811veG65REBQRyOsZaR47KAR1qAStwVHmR+4Gg7ogxWaJBBGXLe/ZYqAi6nn+nwxxQlYhmZcvHRk835kdvRjF3HNGFBo8MHWqrGXHSvww8aSMSxuQJIpI5ECq1PFJsy6g3m2/TTD0ONookZWhRRG8n5/nemzSHTR1HymROTuNW59MUxZBjlg0352XIIB1k/h1JAK1v5j8ygg6N9QqsNFAQL/JPDz4eHJLNQzvduKw7dOOXmeKXyRWbJ3KFSvy7+ZlDDg7gBu2HniPLGolRgyoxjb5Q51Uz3X5gaipF+U1Wy1hc3TBI3gakj0HyO5NBNyoJok6flFDcGsTyoVBo1E8eG7HSYzsWVl3FEmlN7gA7EkYsptLXYSLacuU9b9Oqmc7E2Rn77G7Ib1J+U736H1r6bn3VsELlG0AWmoW6bhqCmqYdiDtR+ZGHrhjm8q0rB9KQeUWCpRQVWwao34lXtySfXC3J5tQgVfnUh47Aqq8ysTZJUkrWw06TvWHHQJUWJRvScqJI2jdgoSmUsatNwONydmjNf033wF1JQCTGb8E6xYrUCAHAF7Ag8f+OInM6SJxZKbsO5Q0HX7CmH09sMJsmGKslvSEvSmgCT3F2NJBvbmsa1sy074Hw3mluOEzG9U3y+k5dAzSlWjJhLAFNRJLAGzsAATw1ncVuRejpHBmIZpXGjSWeMhg1r5NK9mdkZXBsAaTZ2xb8MzxwI8eZHiRgNo0HWIy9WyeYLfe/QAYHz2bV4fD8OIsptZhesi2NHfTwSOBwPTGQXSN3353RS1hndloeozQqdTZgzFEuBitmMKRUciVpaxqG4IN6jzWMlRretm3/ex7YvgbUqk88Ecd657Yr8KmKsDRA2Pt/FjbDKbMFpSKry68Krq05YB2rUJNTNVE2dDXW1d6AwZ0SASZUIdWrLzShaO36iQe5tGNUR8uBni1oVPfUv1sVf14P1OC/hR9LTlv0+FOfcKypL/wDxJwFRsXG92WYiWEa7+ylea2o+oJ+6kf59sGz5STLTqroUdL8rAGt1dbG4OPZ7KgMyc6WdfrRZf4wOZS1MxLN3LEkntuTvh2fRCHCOf9VsvUy+dWaRUYtbMpWlOl1NFV7V6YB6pmQ75tlVUBmJCpsosR1QP1wZCyBjrj1HSwWmK6CSpuh82wIo+t4B/AuVnkEb+F4yjXRKgnQa1dzthRAaRpoPJUtJPufNFx9LBGalGsNaC7BUJ3U+X5iwFGxwRWLH65mZGsEhUdSTHEi+GFYlDqRAY6ZubHYegxGPpWZijLOkqQ5mRWQ2dMgAJBofuLHvi9+jFIYpYnlYTBvFHhsqoQwpdXEg2v0G2FUwyLwZcY11J8E9xdNrQB7KibNEQLTyCQsW52pu9/NqvvxWLMhn5nlGl0XMNKSmZlb5SUZKJIICkuxuibArDv8A/Ac02UimgXWys4dNQBIUDTpB9N7F2bFYznSWC5iEMB5GEjBhyVN0wO3N7HGu/HVa4DMIRjpkE6r2VDROUE5i0DTrRjT0a2ZTbAkE33x7GizudRZJpstOqpPJbI0RXQQo2Pl0Egsw8p9T3x7BAYgDh35IS4AxJ34r50/Tg6FrHjKRSgbSoReq+PQVzz6bOOk59Myojn2kQ3DICFZXIoIxNjQfcbspUnzAhL0+SSHw5VFoH/LdktddWY2sabrfSeCQeDh1kUjmWQCl1lfKy76t1NN+nyk2D8xUV5lGPFptkyPHY4WvwvZek62fhvfBdmzjoQSzIA2pqv8AKc+UyIP6TVFQNwKO4GNB0z8wadTRPEp8TQNYKkqUOwFwE6SKJIq1s0MDxdPdGQuFkmhKrIWqVHQugUsFsOrKQvm5Kn9SjDDpuSeSRDl3EEWuYxPTER1GWeJr+aAhRQ3Kg8Haq5i7Rbe/VKAmxzRcryEQpHJE0kMytBISG1PpBULZ8sNmjuAbB2IoSTPIcr+VXmkvMo4AKTgXQrcxEWD2vccnA3V+kMoEsi+AXBAhABCMpAYmjSRnzGx33oWcLE6m60y7Uuh1CgGZNW4ut2H9V8bcbYqawOAc1TueWy1yp6pCC1qArWSnoL5jI5A2oH6HAWX6kYmGmk1mlYiyjf0m7A2JAr1YemDpFBFcg/Kfbt9x2wFmstqVtQvamH9Q9R6Ec/XFLmSN73yUrXwd73zV340EEyAv5NPzHYCgrD+rRXHcfTEcx0CWbxZYI1CRgPSseQnm0aiSxKgtzyCMVdEl8N9DgudtJAstfBA7k8Eeu/fDFY3CypqaIbirK8HZNPcjiq45wLgXC1jzTGkNN7hLOnZxQwkKLIN9SNdG1IvYg99Q/btg34fYxM0XjeGmhgG8xEibMIzp5s0N9sJYGKSaTspsBey2bIHpvv8Af3wwjJ47qdvcdx+24+vtgw2RfNA+1tFfJKRS7DQAU8o3GosNW3m3NWb224GHuTzMWZaaediraLVUQKjP2VqsrqogUOb39UOfAZNYG6bn/wCJ9B7c/vjqZ9nZWJAsaSFAUAgAcAAXsDfeye+Oc2crIWutJuioJNLMAwQMdQAF1Y4BA27DtivNzecN5jd2WNknf/QkcnFUwofQ2Pof9jieYFrY55wcJRM2KY5aTKlPN44bwm40kGa/L7hK574E6GQc0qyOESQSwu1XSyxnSa701YHyuY8lALuQ96fNwQRfp3r1xCXZvvt/I/2wBZIInNaDByTObNZdoEMUcms6WaVnsEFaYBa2ttxe4wJ0/IFg0jpIcvHKqyugHlDFTsTtdH+4xH4ZyKS6oWZ1bzLGFXVqYnyg9wKN2PTGny+VEHiRQyRNJl2EzyNIRHL4d0vhk0zLemuxHOFOfgGEZ7130Tm08RLtNxbokOUaD8TIuh3iYkR2xDLZAVm0AlqG5Uc4103RJpony0k7PGIy2WiiG48P5fFDqGFWKDG/U2MJvg5Gk6oHbWkjeI66EUeYjV8rCgpF/wC/fGq6NkgwnMuZP4qQEmZJDcY2HhlQa1LVbYl7U/CbZgA8b8fsi5yhVdmZI6npvokXQZ5svJl4tMmZKRP4SCQ2jFK1BapaW1rfnbHR8EZzLywvESSYSHddIVCbXRfckUbq7740GW6auXlCouYm8RbMjCmIWr0MKO4O/wBsGZrOB4mWIZhJGcVqb5jso3vihxib87pBYBBF5HXTTVUimL4vBYc9fzEMq+diVlB0sdNlRW/pttjOZTMM/wCIzUgV9cjJq1jVqrU3lBvSb5qrGPqmU6WIcvpzY/NEpmZ1QS3q1AbgXsDv6e4xjurh89Oi+CSNJBGWQatI1EE6tvmIu62usVUqzXOsBAzPsp303BtznkFnMmdShG3X5qN1qPegeecew6j+HJYYVlkAUMxWjsQwA2IPp/N49izG05FShjgLr5blc88RKNujfMh+Vh2PpfowxrfhbKw5gsoZ/GYWnm8siqDqWqsycHkEaQd/mxmYI/EjMjMmpGrnzcWGZa4vYt68+uNb8NyJmGb/ANvGJEj/APcKopmUGzmID/25kuyoIUjaq2x82CQy128ciOW/ufagE3zWpRIvCiguQaFPizIVLKzkaQ5AAaHVtqPyuDxWNZBlJo4BrI1xxhVIGkLQUKqm6lYLZva/MNwdsX0/q7OqxI6xvAG0T0A2Z8xHhyxnzAsDXhmyBbcURdPkiA7iPRAD+XlzIxC1fjiIihIEO/tvQI5ta0uhp+5v6fXCEhxDbhGZzOiaoF1zO97lfNJbAkgrXimwd+APKONWEs9Rho50LSUPw5DEKi2aAUWrKxsijyDhn1vNSvHF4f5XhokgAIWQtKrEugXhK28tAXxubzyZrWuiSyQPLv8AKNydPpv2/wCMejRZbl67yUVZ1+asmyLeUArIWTxCIzqKCiW1beUrRJHbFmZy6+DG9MkjDaxazLqILg7BAPl072bOwOBhJ+k19RtZr97I29MDhK24rj29vpiiDxUxIQeaDRurixpNgjkVvt/5KfMPUWPTBH4ks2pjqL73ZNk7nc83z/hxe62P8sHHOqdKWGKFlkDiVSSoBHhMD8p/kfxjbB3VaO82OCD6nkdcepfmH8jj/bFOSzPiIH3BB0mx3Hv3I/1xp8n0VlGnM3G8kQeGgGEwPG6ny7c+h/vofhXoscOW8fMZhfBVnlGXKo6gspjNqRqMhbcDgfc4mq9oFOHC+n1Hjb+J9OkXDA62u/dYjLtvXrx/DA/Q/wA4hlMgE8fVKihApRGu5LNUu1Wo2N9qwf0XPQwtLrg8YsKj1tQjNkaio+Y1X0I98UdTmbzMCV20vtW22/70fpigkkwLJDQAOqsbKuEVmRwrEqGKkBiOwJG5xIZJkbw5AYzdHWCK33J23r2wZmutZvNZUPO0jxrJp1mgofTwKA3rcfU+uNH8eZ1ZY8m4eW9B/LlWiAQBrJobkgcWCNxWFflcHNaQLzlpHgi/E0gkHKM1iDl1gzEkSyLKqNYdPlZXG9X6Gx9cU51fKSOQP7jcYY5XpyCTxpkm8Eq0YeMCvFq0DMdqxd1zoEuVEfi6bkQOADdA8g+49tsMDxOEm/ugcw/7Ash+nzwojNGZlzXiK6upAUJR476rsfth/wDDWWMvir42X8WeNlVZ11Mzs3ZifK173vyNtsY2DZlH/wBJ/axhnkZE8aEyaggPnKHzEe3vgalOWmDz4rWPh4nei2fUC+Tmys7eI2ZJaKUOV0FQtUumub1A/vh42ceMvmI9OYYFdTxKBHpqitAk6gK33PHHGMV0zNwnPljHPmEs+AjHUzPsV12dwd/7Xxh/P1ZpQkMEBys5lGsKdAvVvYrcCrNg486rSMgEaXyAjOM5tkvQp1AZjw3zWjyXUQxeYCZtANDsNVEqq/YeY/vjkXVtSo0cfikm2jqjGCd29DXFe+3GEWf6xncvNKJGjsqpBoUQNvJsPobwx6V1AplXzcuokAigQgI1Cim3mO/f0xG6jAxQDMAQeOipFSTCb5nrEIbS5FMQBttfv6YXSz+BmWVIokpPEkdK8wJNBhQo2CfftzhTm5vLHMpOYikLhInJ8SyOW03qII47bYV9GeDwmednSSaUKw31BRt9Kr135HbBU+zAAm/DeWV0LqtwFP4wyc0rrpAkdx4hEdsEB2rvXb61j2Gec+MUhNwhSnyDykE1+ona+9f849iqm/tDWgNaI5pD2US6XG6+S5zpKuzpKqZbORkBmLgLahroDysG2F9q73iz4e+MDlbQRGJirhvCYqSxACve4ZYxqKpVAk3fZZmetU7RSMJkViEm2u+GYEfOt3XeuRhrlujZRoy2YllV7JjEQBVl02HSRhyH2ZfQfcQsaHMxESdRBv4aKlxLTHqt/kpoI8suahEAmovHrKkzciNTp3VwO21EnsTgeOaVFgdhJIjIY1JiKCMNYMfF38y+JW2na+R88y+bMCwpNIJsufMwhHmhZm81WABIQoNGxvt6Y2WW+MmTLrHEYmRT+sFnmUszqar8vTt3FncbYqp0jctuSbg+Pj8eCW9w1yHBP4s1EsSLp/DNBaMEAbMKrAM7nao/NV16ni6wNN8Is6QFS7ZeNWNtJGhXckaTvpDmjpYXd8DfHun9Z8bQ4IeVnBkjWMB50C0TI/B0mjp+U6QTtdWZbr4ZGy0ZaVjSogVdCmyAXJY+LZokA0p7nnDP/Iz/ADnr6zz1N5+kshjhdY7NSqWGk/Movy6ArH5kAs7A8HvviEFWQ1ffDf4k6cgfySCVi5jddxIXX5iY68oJ2FHfY4FyuUg15aOSWRNViWSRABGb2UHv6WeNvoPRbUGEG6hNM4iEbkennaONY5hmQkfiMrKIZCbKhj+oDv32rFvxD8M+FCUMocMx8LlXGjklDsoLWP29cEHJOjxQ5bMPLrkLAKhBjZSdLjsbUXfFYu6j0JEDCTUuZCrJK80gqQsWsRqPnJ53IIxManeF8+V+E3iPD5TxTsbX9P2sdleuSiJMqTUauZI9t0fgqG5C7k0PXDXqnT0ARkRkVlAbWbJY8sO4Bwo6lk7uq1KeR39MbWBY+pQQHxXXMBQrvLSRgoKYbcn0I++H1HCmQdLyltaagPFZHq/TzDKQjiZF0jxUU6CxW9NnYEjar5GL3yLP5o1LgJqfSpOlR3bDLI9aMMbwSoJoTIrtEWpSVPN1ZBoEDjYbYdfC0yzSWsi5RfNqijBJljJJ0Dvsver32wL6r6bSSMtePlefCFrabXmxzQbdXl8DMZmRMs0eZqLwgTaMi14gTgGu/Oy9sX9byMvgQwyjxMyAGjcOX1RG9KAUAK788XeLZMxl5Y3dco75WONYkJYa4tz4hHJY0RVkmx74Mj6rpzJmSKXMZaFFjLSgaoVarYAgH9xddwMR4i3/AC3K/oIGeehGvNU4ZHeO9T9cEl69ldKR5bLSzSWNbwsvyy7VQAvf03HBvfCjLRfiJkSRxFY0lnukoHY2dt9q2xrc3m76mJMqLLqAAwJDGhe3YbD9sZPrOv8AEyiSvEMjah7nfjFNBxIjWJ5yeSnqtAvpMckbmPh3Ljp7Txvc8UoWQl9nAYqNCnmwVI7nzYWT9HmWFJyhETPpD7UTZHrfY7+2A+q5Vo2OpCrLyGBBH2O/GG+fymYTKQGQsIJLaNddi650/p2N4a0Fn/UydeHAfHJKdDrxEDRazJfDEWagy02VYZeaIgSFbJvux9G/UPUGsQ+IvhZcsiSNmpWzDSgathsbLbcjbe7+2AH+K/CijjyaeAHX81q1FnoC1O9Ggd+d+NrwHH1tPFU5qIzgBtixBsgU1k9uPv7YhayvixTa9rT0k/asLqcRF7dEZ8Tz5k+E8wBjYHwmAAvbckA7HjfbjGk6x1Pp4VY5D8i+RFViBqFWNqvv6jHz9JtelHelul1EkJZv7D1w3khYtFFmpESNQSk2k0VG5CmhqPb9sHUoDugmInK32sbUNyNeKv6bLHHPI2RjlkYR+VmoaGNgkXyp253xoOmZps0qnOiPQUsBVIYn1b02vYYyQ6zFlpWfJtIyMACXAv1sWPXixgSb4qlELRitxpBrzAd97/vWMf2d1S4HC5/1+lrarWZ+QyRuYkZlZcurtGHNHRqNb1ZHrzj2FPRPi5suDGaMfzcWQxoV8wFUP4xzDyyo0wGgpQexwkmF8rTMev7+v1H+o3wXls40e3zId9N/3U9/5wPls20Jegh1oyHUqts3JFg6T6MNx2xWrUNt17qe3v8A8jHh0qz2mHaefiP7xXpuYCE//ECRRpbzAenzD0cfqr15GO5BX1N4aMTyyKC1D1AA3GEsUleYE16jlfqP9e+HfR+uSRSB45DDKPlkThx6EcV7HHrU6wcJbn6b9+qkdTjPJbL4R6ZmJhJLliCY9nTXpcgjfY1a7aSO91h2rzZjJs34QVM6XmCQCCZKjWFP0Rg0tA8knGE6V1QDMB5pJV8Rj4rIaZ1bd+9NZ7cHDhZFIkazGg4jJNyDV8pI+XbcH2w1zXOdJjSLHyzv8apIIaIHNFwdJzUc0pjHnyg1uykEpRO//mRvsL4OG3xD8OGICZ3SWJ2VlLNTT6gHY6eVB4J5F4VjrECTiaJXsw/JEDEsUuwXknWm1m9iW96wf17r5zBiaWdHCxBgiRlAsjcoLG9ULJNemOJql7TFtbX3PTxzWQwNI+Vd0z4oKsyiJRDrLpACQL00oL1qpTvXG/oMEdChaSAQzZmBIsy7eVvNJEyXVaj5S3y2b20+uEPSeoLG5Z4lk1KyjUSNJPDCu4wJmFtjYo879/8AY4I0QSQ22V88vmbyhFQwCbp3HlMqskyuzyldk0+VZNJPccAiuexPtgzN5XpxjkkiXMRGVdhRMKSgcBiOR37YB6d0yXOw6IAC0J3U0NVjkuffasanq3UlHg5bMRDQukSZaNhRJA0MX22verHveJ6rocGgkkZgH457KdTFiYEdN5LFZcJN4e+gWAz1dC6bbvXIwyV8vlYppYZ5/wARE7LC6IQkimrG6kHve9jYjF+Z+EhANLeIJppiI41IaMoN7D0PMBzdfTvjQdHyq/gzHnUZoRMVjUDubu9JvZtVE+3OMrV24QQSROQ1++HDNaykZvnvyWf+Fc9PmAuUBdogfEGjSrAagWOo87mx7nGhnlXOlstl2YeC4aUyEgTqCNQevMx1bbgeuBJczkenTRPlyWJVkeNWshTRDHVw1jg832rGlmUmRJoPDUaTqfSKkVqIBI9CLvfnEVer3g8NgG4m19ZHt5p9NlsJM8ein1vLlY1OXVFdHVkUKLN2GArtpO/sMYvqvX5IRPFLAnjvIJRJt5GGkqQKNkadt/rjQ9Qz2YOcqJCUjAUFAG+YW5N7XXH/ADg2LpeTzDO5RZnLeYv8wYCtJXYrXpWE0agotBqCRnbPlKY9pf8A5MLJf+qJmIZj1DLSM0i6lnSMikUAKFNeUXe90dRvGOhlYpGCSdAFAkkDfcV2BPpj6B8U/EckUj5SIVH4YQgjUd1/TvxpIG/vhF0CHKQrKM3FIZl/6aHUtitvSrPc9sepQqYWF+HOCAL+mnNRVWYnYZ8d5rQ9CLNH40Ko0tkiBBpUK3NMT5CN6/5xlMzG+YzJ8mh5HIYcAHc17VR/vjY9J69BFllKuqlEFoNm1VxVeYk9/vjGZLMaXaQyMJQdSCtWpt7s/f8AucBQxYnujkN8EyrENEqrrPQ5IW0MLtbtQa/3GDviH4uOZihj8NU8Igne7Kiht2FdsOfiPPZVovGSZmnIXy2e3IK0AoGMtmetl4o42jiIiDAMFpjqN2T3OH0iaoa5zbjw/qS8CnIac0F1DqBmdnKqpPZeBW2Cs51jLSRBPw2iQIqiQPvY3YkcG+N/U4WyzD2G2I9U6e8DBJU0OVVqsGwwsHY+mK8LTA8r7lTlxElfQos7lhGumSER7ULUUa7g7g8849jIfD3TslLGzZmUJIGoKX0eWhR433vHsQupsaSCXeSrbUc4TA818kSStjuPT/bBWcyPhlCkiSakVrQnylv0NYHmHcYYfDPw8uZ1lyw0kClq9733wrzcPhSuoYMFYrY4YA4+cp9oa55pn/n08V6jmENxcVWnO1q38/7YsDUaYUe44H1H9J/tgrp2aCkmr2oqeR7qcRzsgkclRQ28rc/W+L/zfFrQ4Otlx/WzxCUYje95pp0CA5iaPLEr+adKu5rSeRdb37j/AFwdnoWy08mXna2jNBu5I9+/812xnY0MapKriwx8gJEkRXSQ3Gws7EHkHjBR6uZCxmYyazZkO51Hu3e/fF1DtDi+S6La9dTqOemqmqUhFhv7WhyXV3iDqraVlUowFUynsf8AjDHpHUli8QvCk2tCgEn6Sf1L7j/CMZVdUYDUXjPO/wDcHvhw/UvEEdBFVECqFFA1yxv9THc33x6gIeS0jrvVRFpbcFHRybV39ca7oPTQdEkir4iMKjkBs1RtlNbHCr4K6VFM5eYt4aMAVXa/KTuRvV1sMaDqsBbOBMvOpE503IS5jIT+onVR4APesS16wxGmLWknTp5J1KnbGV2bokk00maikTLxk1KQdIQgCxpFahxd9ycLWzyZyaWTNzCIiOkKJtIVsAUb55o7m+1YHzmbkgMmV8UMgPmC/K5oc+hHBHqMK3iPt646nTJEk/8AqRnHise4aDqtW/xdGMvDAY/GaOOhIWIKORQrblR3B7DCFc05UBnY01gajWruTvyfXB+d+IjmA/iRxh2UKGUaQAOCRyT6Uf4x7pi5PVEsrS9/FcbDjyqoonmvN/gBgFNpOEznx5oyS45/Cobqd5doNCUz6/FPz36X/nJw2+Hfil0URTMTABWkKCavi9jWFeYz6+G0SopjEhYSFfzKFhbPYVyMFZvpxXwG8J4lkUDUzag7Ei2A5UEG6OMe1jm4XDP6z69FrcQMgp/034ohjfMaBLocgpQsgAUeeN997xPLZXKz61yxbxlPiGVywJvne7552Fc4IPwjGrhFk4BZgTRK3RquB74DbI5dczGVQPFmIiEDNurDuPqNvrePLD6RJdTLpifLjMTYH1VcOydCC6Z8YHLxOBHrmZifEJu9R5Y/M1cDffFfUevxZiEtMl5rYKyrQABsUb2HNjuTi3qOVggkRVD+J8xYsCqitgRXOF3UUDlQvmkLbAb3fb7nFzG0nOxgRN53okHEBBO/tLOa24xLL5bXMialTU1am4F9z7YLzHTpIm0yrpYKDW3BJ7jY4W5vlv2/fFzXYh3SpyIzT/rWYyESTRRxmaTTp8QnZHH9J/v5djxhPneglMuJdYJOkkVXzDgG9yP98DZDIPKQsaFqotQ2HpZ4GNB8aZ9HRV8LwmjsduTWwrkd8KbNNzWNJM5yfj6WkYwXEdFh2P8AOOyZ20CFV8jFtdeY2Kq/QDjHpsDXXPH8+uPRAlRGyZ/Fy5T8oZJmZipaTdtuNN6hs3NgbcY7gTpfU1hleURIQ4I0OSQvy1v6iv749hQxsEAE9SE44SZkDwXz2LMsp2JHuCQf3GPD9xiPh+m+I8e2Pk7jML2lMr3GCFmvba/Tsfp/Sf7YHDdzt746R6/vhjHYbty35eyEic0dmclJHo1Ky6kDqG2JRuGHqDv/ALYIn6OVhhnV4iZtf5atbDQaOtf0XyOx9sLlmNANvXB9MWUCdzpbsfX79/8AOcVN70GeunlwOXXJAbK7JZ3Rt+m91PAP+gwxQ1ug25Keg/8AH1+n7YVO248TY9pBv9mHfBOVYJesEpR0sjVoY8G6Nr6riulVLbHTzHhp7fCHsBvvfqtdlcvmIYYsyupI59Wh0b5gpo6gON+LGNvH0ObN5xY83EINUOqogopV2va/MWO/pj54nxfK1qdCK8YiZEUKjAdxzpc8lhzgkdemWUGaWQuAEWTWbHoLuxt24ODd+V4vAN79cvLVL7rTaSE4lyKrM0WqlEhTxGGwGojUQOfXbF3UQgmZYiSg2BP6gO/0POFsDk7H98H51AAnkZDQvUeTze4FA+m/1w7FDgCUGGQSFU8O3r/piSR+n2wxOfgMSoICkoUDxA5pje7Mp5sbV2xSmVIGsA6LAc0aUnizjvySLiN8luBcj7H159jjZZX4kjmkU5mGhFWhltlRid2b+ngVzVHGd6J4Kyfn2Y6O4vnaia3r/jBmUZykscRAUhidZAOkcAE/qIxD2kNqWIy1yzzgqinLVd8V5pZcwTG4dQii14B3sWOef71jPJF5iv7H3wwkzGorsigALSCgaFfc+pxS+XGpvUCx9v8AjBUf/GwN4LH94ynOT6FGcn47y2xvTR7iwAb3JNfthFGrLpZSVYGwR2IO2LMnFYFdz/IwVlcvx/8AMj9gTgWuLZxGd5LSAYgLmezckjFpG1NQF7DvtQG2AYOmPmJvDQW1Eneth3N8YZmLzkc0RhLD1eSCXxImp9xuAQQeQR3GHMccB/HExbggcBPeT3pUv4BpIswrKWIYNVggWO3I9xjO/EXVVzE5kUUigKpPerJJH9vpWNw2Q/8AUYGklk0FNSrpHlUgAktfYnHzjw7pew3OM7I5r3F7v9ix4Ia4IAaMkI3e/v7e2BH3P9sGTb/Qb/U4ojjoA+vH0x6wcoSFWduMex1lx7DEELBYmJD9friGPY+IBIyX0KL/APUWMQhLHwwxcJ2DEAEjuDQGKQh/Sb/zuMVY6Dg2uA08rLCFYH+3t2/4wTk3QNUgJSjsOx7Ebi/3wMJf8O4/4wzX8/w44cuwdV38O38Q+tcj9++G4hxtxy/XsshaH4k+IIcxlsokcEaCMENRBcVQo0Bsa1eazZ+5SZONo5I5IQJNLK2itV0w2K8kHihf0wt8M8g7j/N/+cOJ83EJIGy7SRSBVLvIRXiA3YrlbGG02CkwU2g6xwvfPMIHEudiJ30W3k6r07Ms0ueyssM4k0vDHaLp0Ul7rTX32PrYxldLKmlkJXV4YPzHS28d183ddsXde6qmanmdWkuRFAMpW2ZasgqKrsBiv4d+IZIRNEFjuZQAZBdMpsFK2DH1HoDVjHdna6jTlszAsSYHIA5dM/nKkPdBy9UxME2UkMMqstgCnG6huATvYPZrvscOGzk85VHYyaFVVH9K35bIHc7WcA9P+NZC2YM4Dfi4xG2uypK/Lx8rLuQO93ivLZp1B8NqNAEA7kWG57bixittRzv9ASI6c41HCDokloGRTBBRKsDsfuCOcaHp6z/h5NIJgBBbjS2mr1dz2usZjK5xXB3/ADBzfP3/AN8OMp1iVImiVyqObIob8XR96FjvgqznEWjMZ78ljAAU36rciRytHGkbDSqxrQFE7E9yMA+HVXvp3PuvqPcYqBLbkmwb9aJ5P0ODYRdD/wDaf859DicOwCE2JUI4vIDyQb+x/wB+R73iZW2Hvtf14P7j+cW5aK0C96Nfvxg/pPSxM1FitebYe9HCn1wwFzskYZNglGSoUK3F7/Tj+awzjy2kjYhQ3NbbqRz9TiC5MpOVO++9eoH+u2NJ1Dy5bSKJYBR73ua9SMTV+04Yj/rcpjKc+CzvUcv4aSMCCTW/9hhD0XpaTZhVckJdcgE0pPJ44w56mulCo3Nkn+B/YE/thflsmIwHY1s53+lCsVUah/FE3P0lPb3slX8TxCPMFIW8umqBNBjyGr5qG+EnhbUODz6kf8n+PbB6Zcm3IIB/uT/xiZyeshSKG2ojsv8AueB7fXHoMqCm0AnJTubiKQzxFqH6e/v61+1fv6YqnG/+fsMN+pDSx2rgaf6QOB9cKZF2vFdF+ISpqjYsg8zJWOYGzeYCc7WcexT+RozKUGE6LG47j2PY+MXuLw534ww61l8uspGVlaSKlppF0m68wr0B/wA74X45jI70rdIU/CP1wz+HviKfIymWEgMVKnUoYEEg8H3AN+2FOJK59TgnNpvBa4WPisBIMhXy5rWzOxOtiWY+pJsn98SEw4bj3GKUOo0QP4xGQVsMUteWNkZb0QESUwi/8Df/AI3f84NhlR+5ik9exr1B5/nCLiiNvpgrK5gudLUffvihtcOOEjfwlOZqn3jEAiRBvsxB8jDsTXy79+VO/fEoWZWBjJNb6GrUPdTww+ho+3GAsln3UkA3RrcXY9+x++G+byi+ErqNBI1DQaCm+13t7HByQUMWWiyghzSReAshzSgmYNShRe1XWxOLoO6kbg0R7/6EHGK6X8STQK00ZUODoPlBDDmyp2u+4rD6HOsyeIT5mIY+5arxM1zwTw0474ck0gRzWmyzFSN9vX0+o+uxwxhXn969CO49x/cYV9PnLKb5U89/vg7JzG2HoaGFPeZRtamcAtQRsRx/sfTEsxY8ykqWYAEGiG7/AL/6Y5A1E4vZBYHY6j9wNv8APbETqkFODUJAPPd/Ka3PcVq/3wxh2Yue5IUfv+2+94WwizJ/8ifvS4ZdJXVErncmvtqY3X8YOq60np5rGhCZjL0lnliN/wCP5JxUcmJpkjPyIuqQe1+VfvW/teGGdXZT6G/2G38470uEKkpHJ5PrzzgWViKeIZ5DxsuLZMJVmYNUhA4HH1/0AGOSReGtgWeRfcn9TfbjBkeyE92cKT7c7Y51AU2ntv8AfDX1yXBmn0hDLSslmMnbV35J/wA74U9UlCD0AxrJowEZhye+MX8UQilG9fzj0qfa8gpnUZWPzrmVtTXX6R/qcewNm5yWq6HtjmAdWpk3ElE1piy//9k="/>
          <p:cNvSpPr>
            <a:spLocks noChangeAspect="1" noChangeArrowheads="1"/>
          </p:cNvSpPr>
          <p:nvPr/>
        </p:nvSpPr>
        <p:spPr bwMode="auto">
          <a:xfrm>
            <a:off x="4064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13" descr="data:image/jpeg;base64,/9j/4AAQSkZJRgABAQAAAQABAAD/2wCEAAkGBhQSERQUExQVFRUVGRwaGRcXGB0aIBgcHRoYHRsgHB0dHCYhGB8jHB8fHy8iIycqLC0sGh4xNTAqNSYrLCkBCQoKDgwOGg8PGiwkHyQvLSwvNCwsLywrNDQsKiwvLCotLSwqLCwpLCwsLCosLCkqLC0sLCwsLCosLiw0LCwsLP/AABEIAOwA1gMBIgACEQEDEQH/xAAbAAACAwEBAQAAAAAAAAAAAAAEBQIDBgEAB//EAEAQAAICAAUCBAQFAwMDAwIHAAECAxEABBIhMQVBEyJRYQYycYEUI0KRsVKh8MHR4TNDYhUkcoKyFlNzkqLS8f/EABoBAAMBAQEBAAAAAAAAAAAAAAIDBAEABQb/xAAwEQABAwIEAwgDAQEAAwAAAAABAAIRAyESMUHwUWFxBCKBkaGxwdET4fEyQiNyov/aAAwDAQACEQMRAD8A+I4nDl2c0oJoE7egFk/YY7lcx4bq4CsVINMAymjdEHYj2xPQ0kmlBqZjsqA7k9lUftQwJJWhVsoHc3f9u2OFtqoc89/piJx7BLF6sex4jFgzLaNF+XVqqhzVXfPBxy5V49jwxOCBnYKilmPAUWT9AOccuXkgZgzBWKrRYgEhQTQs9rO2+LZMpUSya4zqZhoB861W7Ctgb2N9jiGWzbJ8p2NWvKtRDAMvDCwDR2xGSa2LECyboAAc3QA2A9sDeVtlDHsWTks1lQNZsBRQ3P6QOB2AGLtEWn5pNWjjQK8TXVXqvTo3urvau+NldCG5rEpkAYgHUPX1xDFsWZZQ4ViA40sAfmFhqPqLAP2xxWI/I5nw4g4mF6m/IKl1JASi6t5CGs0dzcfHFL4ZWW6JGoFTRqwRwa5HtghensLDWrCjo0tqKspbUBVaQoBNkbEHjFOYKaz4YbRtQcgngXdADm8YAJWmV3N5fRpG1lQxp1YebcfL8u1WDuDf0xTi3MuhC6FK0oDW2q27kbCgfTevXFJxomLrCp5l1LsUXSpOyk6qHpdC/riUGYZGtSVJBFj0YUf3BrEogmiTUH1+XRRGkb+bUCLO1VX3x0ZFvDMvl0hgnzDVZBI8t2RQ5qu2OsBBWq+OYySAeHGWYaFUAqAaAUimHm9zt6jEup5ZI9KoWYkavE3CuDVaUKgrpYMCSTdbVW4sbc0SPLx68WPYd/tivGhqyV7ElS+OwJ/b64jj2GLF7FrzW+oKq73pA2H2JO31vHJ3DOxVdAJ2UEmvYE2T98QxoWKbTEktwSSfL5eTewHA9sexDHsdC5dhjW11mlJ3KgMwG1nTYvnayLx4zjSAFAIN6xYY7VXNe/HfECOa3/ttjmna/thMI1zHhj2Cci0QYmUMwCmlUgW3az2Hfb0xxMCVwEqzK7KGXSjxEuGOo+IQyUoFFbXdt6BF32GB81GyuwcENZ1AiqPfbDF+kP4oCrQddcY8xEgoWqHT5zyp7WCLwsdPTj/Q7jAtINwtIhWRZW0Z9SAKyrpLeY6r3C8kCtz2sY5EyhW+bWCNBBAA51XtZ7VRHfB2QycMgRB47zyB1CIqgeJY8KiTbA76tgRtWAZsswYAqylwCoI5DcEeoOMDgSQuhczOjV5NWmh81c0NXBO13XeqwVlsy0CyCnRpUCjYANGxtrDKSQaFFSODgXM5Vo3aOQFWRirDuCDRH2xa2YAY/wDcWmRTIDspsKQA3lI5AsgH1wRAcIzWSqIZ2RlZWKspBVgaIINgg9iDvjqOC4LlqJtiNzRO5F8n64rOL8zkXjEZYUJF1KfUWR/IIxtpXKOZyzRuyOCrKaIPIx3JzlG1AKdmHmUMN1I4O3fb0NHEHTgjuP7jnEnkBNqoXy1QJO4Wid/U7+m+NGYBWFTjzTeIrk6jsPNvYA00fUVtXpiOYUc2CST5QCK4r2o2RQ4r6Y7PIpCaV00KO5Oog3q34u+Btti1MyY5UkGxRlYV20tYxoEhYSqYcwyatJrUrKeNweRviceV1Rs430EahQoA0AbuzbbUBhn1jLmPNZk2NJklTlbpwxHlO9VW/wDfC6GK4pNvMuk3R2FkHvQ7HjHObhJC5pxAFVh7WthSntufNe5HP1OLMq9oUOgJqVmYqpYfp8v6m+ayo5q+2CHymiJTrRtfK6GDLs3dk4u1Ok7lfYHC+Pj9sDmEWSmq7kDfkDbnfb6XjkqUaIII2IPr3x2Jb71uBZ7X329MdzMel2Ww1GtQumruLANHncA74NCoxRMzBVBZmIAAFkk8ADuTiOPKdxjgwS5SRiCCCQR3HbHXkLEliSSSSTuSTySe94673XGwoUAO5O9Dc78nfgdsQxqxdx7Hhj2NXK3MsdRdao1uq6FBI3UDtW4/vikRGiRwK9O/H1xwcVjstbVfA5+m/Ha7wjKyJQv9sW5bM6NWynUpXzKDV9xfBHY4jIBsbuxvtVGzt77Vv74nknIkUrpuwBqCkb7b6vLW/J4xxyWhFxm4CxYF0ZVQFmLIBqYkC6C8DfuRXfBmazlXJEVy5X/pxxamOl1qT8w9hR2JJ85A2xVHOkMhAiRqZRvIxFp8wDqQCrmmsb8UR3qlQG1FtJqsNdAq3sePN3JqsJwyb5b8P6YRTCBjKhWBUlttLBqC1eqxXmvatxVd8dzD62BCgXQCrZHAFCyTud/qcW5jpsiiRtJ0xsEdhRCsSwAsbblWquawOvHvyPqMOEG4QonpmVR5AssnhJvqbSWO3IVe7HsCQL5IxN4igMboLF0xWjTEUwO17jY7imOA0c3t9R9RhvmRrjjlsnQArd/yzYU87aTafZfXDGgEISYSueClVtSnXZoGytGvMP03yPbB+dgQQReHrOpdb6wuzKSpCEb6b1Gj7c4vXKNGysrKpYvoKjxLYKQy2AR5iQK7awcc6DlWlDIoVigLaS1FxsSFHLEhW2HGq+2FSIJKKDNkNk8mxiLopkKa/EHh2sa6QNRY7XZ29KvEMrlFmfRGCh0GgfOXcJuBQFaiDQ7WBZ5xF41WSRQ2pATRF0wvYi/Y3vi7pA8N0egxpitE+Vk3o+tgVXo2DptlwnVC4wCgZYmQsrAqymipFEEWCCOxwdArLKqrTMwaPylWB1qVNHcHY/v74u6z0pkAkLIyk6FAe2AFlLHYaQOCa2xWy+XLtGp1k9rYs4koUPWtIoc/fBtbmDpn5rCck7z+bvNFwTGJ8vEwAVW3MAQqTIdlJLAsN+4uhgJJpJNcUpbV4C6dbFK0qCt+W28uyg9yuK+oSebLsb8odCD20SswHt5WArti3Jy6MxEdRHlC36USh/1w78Ac6Ty9YSxUIbG7Kzq48QmRjp/6Z2jbzaiNW5PNtqNncnGdii25A8wG/bn+Man4gyxWANrVwoRFoBT5RGSSnzAHsx5ojthJLO2hwtKp1XpAGoB1caj3okV7CsLqsLTG92RscHBCTxaS66g1MRYumq9xYBo87jEc0fO31/gDBo6TI41Kthn0jcWSQx4u6Gk2eBW+Bup5Zo55Y2rUjspogi1JB3Gx3GBIiyIIcY4MWRJZAHuf2BOJnJSAPaOPC/6nlPks6Rq/p32374yVyqb/AD9sNeg5tovGddNhALKglSXUgqSPIw07MNxhXINzhr0GQodYryureYAjyKzbgght62IxV2ZodVAic/a3qlVTDZQM2feTdyDuzWVFkubYs1W247k1vXOPYoZr3Pck49hIMJirXFkSAsASFBNEkE6d9yQN9udsVspGxBH198dU/wCe4/z++EIld+GIL7Bghom/qAR398WQZeNWYT+Iv5ZKaAN2IBS9X6CDyOx2xCEA0WsVdleeNududj7Y7mL0KukACyrBaLA1fmq2AIr23wBk2WhdcqVXSCBVNZvzi9+BsfTtfOGEfVJDAUUAIKEoVRbAE0WarAtq9PNWF/TWTUVkvS4IsfpavKeQOfXsThw8qZad1iYyxyJ4bM8eklX4IBsowqifUHGloNo+l0wgoMjJOUhjjGtjSVtrfmiSasgj0xXm8kqWgKuyHzujFkIYLpryiqNqfc+2LEgXU6yOysq/l6QDqaxpB3GkFSTYvehinMtEvh+H4lkESlqAJJPyAbgaa+be8DDg7fvu62QQrJsvDphdS6qVKyDZisqg0RdeRvKfbzjet59Dm83hsNSm1Yf+D0G5I+U04vYEH3xKTJeG4iYqUnUFXJGm9RAcHsuoHc0dJNgYpzPTXh8ztGCupSusEkq+hhQ796/pIPfFAtDmpZvYp3P03Rl5EYn8Rl3utqXQQr6Rfn1IY5Awr/ptziAysK59VuSOCRVKtvqI0g2LGwZgRw2kGvNW/ej57dbohh4R2FkbhPuV1wk+hGJdWicvFJNIzvHJ4ROrWx0/Ia3NfJ23DbA4a/s8DFNt/E+SBtWTGqL618PQtmdMIKh4ysIUKLeMqDqUm/NCbsldTb7WRhUWRZY1ZyyRSafEAomMPalQd1tGYkG/lw8OWeBiV1qctKdQpl0xkgqzUA1UYzuBuo29I9TySrPOZqXUokAbzF9TDU1X/wDlSsw338P2OGtohokct+fBAXzYocdGK5XXJGPJL4ephyRriZbLD5AFdfLy3PbCPWI4YHUtrjkctYA0sDGy6SDZsC7Nb39caNeczEG16okkDMACzhFElD3lCj3rCgdKDfi4w4YqizIV3DDSGbkA7IxPH6Th7qV5Gs+km6UKguDpHrZc66guWv0Zk/ZZQa/+wfvj0mSZlEwZAIwzaS1E3IuyD9RtwaHbHs5ciyV+uCKXbuUVQfvs5w06llYnyUUqB0JiBK6PKzK0UchDXsPIG72zMNtsHgLpjW/kf4gaYienmP6uzq8sciRhmLxghNBYtvMvloHfZd/fC7qORIaDw3lLZiFi4cAedlAYAmhp2Fnthx0+ST8gq7hjEy2rEH51cbg+5/bFPTsoZc3Cvg/iGdSdLMwoWrOSQw20XZJ7+uGdp7MajcfCPX+rKFYNOHe7JOzyiGJSHULNt2FPYaiPmDUR3HpzjnxF04pLmwTCSJFksMS1OW8q+/mGoEWNPtu16LmQsTAR6vzo9TMWZdJDgBkHlPn0kMeCBiPX38afqU/hMwURjULMaErp8177kWgvYje6xNWpEMHXlzT2PBdvksdHz9j/AK4MycoGptbqwZSmlQQxDX5rYVQ3Gxs+nOKcmwDG1DeRqskUa2O3Nc77YllIC+qio0hnOogbKLoXyTew74iDZVEqCQNIxCAsfM2w30qCzGvYAk/TGk+GowMpI7QCVBIoc+dSFYAFdamk1AHci/TCHpsRYyUCSInNDftV/a7w0jnMeVRQSLWR2FkXyq2O9E7Xi3sjLlx4fIH2p6zsgOPwSkLnjtt/O+PYYZLMSIjLGxBdgTVcICB/dzj2JjSfoE7E3UpekQKtv5hVCvmG973sR/f7Y7BFqDbiwLC0SW9a7ChubxbJlWSjRGwcHiga7H3r/wDw45JISA67FaBoCh6cD7b8/viW0WTF1YgED6hZYqV0ngAeayNJBJogGx9xi3PTA6dGvwxsgdtRUH5lugB5ieB3GLHzNoVW1iJBC6iVjkqr37MAf8XA6x0dLcNtv2I2/ccftjA05lcTwVeVmMThhqDCijAkFWBBVh6kYbhmKrmCqvTMTr8wkI0mQVdn5hJvXLemFOYkZqDEkoAov+kcD7YO6bnD4XhmjpcEX2DAq32vTfsTh9FocS06hA8wJGi4pVgC5NqCLWt7B0Hf9IY796O3GA8zH67H/Xvh5+HVnl16zIyAxAAAMdQ1qygf0aqqvMPfAnT5qcBydNaXIUMTCaDEA8kLuKIOw32w51Pjnlvw9uiAOTDIdBWXJPd+OsfjxAOtGPWyyk77ABflNMDv8uOdR6XKsTxyhlkh8zqTYIB8JpFPDhhp3W/+l74OyH/s2MWgPLE65iFw20sLqLWgaAkjokDe6HbDnP5tZVikfQ0MaMVQgjVCw80SsASNIJZb2BjPrhtHs5c2Rv8Ant1SqtZrXAHe95LIdPkECyJKtS2igldWlW3ZgQ1alPhsLDd+CN9XNmEpWmVlXMxoXaMr4iyQMGuNrATXHxY2obYy4gJHhOx0oaPpQAXUB/8ApMrX6R4c5LpchyzCmE8FyMjDSfywGUrZtg0RJ1VRA2vFNOkMOCpuNOVvlKfUM4mbnfsmEeaV5FWJSfxKaXkkLMbFglgNiVWwXo3QNDCvPdLYeH41qQrxaiDTqpdAV9RWoDt5RiyEXTIQqodY1E2VZQCBQ5PlNcbtvici/MnoPKPuCK+oIG3dji9tANEDLeqlfWJMqrKZnzZeQKF/7D1e5dSN7J/7gv09MXPmhE8BKxkLE0RbSSSqyhrO9X4MhXjix7gSAFlzEanevEj+oOtfvd4YZTJjN7CSJLDOusHzB42DKKU7nVQvumMfTkevwfT3WB5nfUb5JP0/ojsyxi7AlgZqNKQ9LZ9CXA+/vgvKZjxOmBGLM8Rlj87Wqo0etQg/SdakffjirYs34coCO7Kro5Yr4ZJeNNYKgmjrhrk8e+J9Nya/iM5CSFCyFhdDbUe59mGEUqeU5XHsmvqQSOh9f2rIerO80bkqNXhtShVAsOrUqgAfp4HbBfw/1mSMpGkiRqZVBseYaoyD5ip8hKrqH/iu2AOiQRL4BkZ7AKsFUVt4bCiW3JOpePffjBU2SRJNSG6kU0WShpZuCWtgV5OkAcb4pAae6Ra2nDJKkhxIKH6d01qLCXyTtEGdgY4xIuYGtGN7qBpfVVbjYVhdPkldc/J59gxbSVpSJVWPk2QSaNbjnDPIZJXaZDIqaWbTsz6tM2ugUFG+B244GBpcpD+GmZ2tpswVtSSY4xKFYFCK1E0wN8bYRUp4WxnYnLkfgwntdLp5j4WO/DtG1OpUlAwvurKCp+4N4Lyzxrk5Tp1SuyqGPCLdnTTblqo2NgBXOD/iwoJzHEiCOGIxq6rpaZQ7aZJPVyKs7cDAHV5SY1utyooALssSAbAAffknfHmtpFrXF2gPrYKwvBIjVDwwMniK4KEqoIYEGmZWuj6qL+hw2lyMkvhwotuY0UCwu7XI27EAbL3IxoMjnJJMzEx8IvErDU0SMXCqsSh9vOVBAUnisJviMH8XmA0gkIfTrBLBvKo5O9gM1+4OKmUXU2lhInL3M+2qQXh7g4ZZ+37S6GbwYxJsSSFA+2t/7so+2PYqzDatAPAXVXoXOr/7dI+2PY78lUWpugb/AIuFNjrvElCZOUBgXUSAEWrFhY4qwbA7be2L4M0sYKlLVlIO7eY3algGolTt7A3ROB8nB4jVqUHfduCaNL9TVC9rIsjDGTLhE0PqBB/MBo6DflZfUFa+u/qDjxw0OzVxMKpM0RYY6oz8wPcNQs+4IAPoQDjuZ6c2k7agi6tXqlhQfqCQpq9iDwLwb0zKq9xOBYrzD5Qm9yMbuhsG2+XfYoLNGVEUwRz4cbFgl04ifcKrG/kPBbfVG10SBTmsxd3Y/u9UBMXSmGISQnZPFLeRgTrtBupW6CupsGrLIRdYtV/FyqKl/kh9S0vDsGVgQAzAMAraiata2O1M/SJY5mjVHtQX0/qCqLJHrVWCOQARzib5oxOmZjrzE+IvbV+oUP0SLvXuw/TeNDG2xC4Pvr5eYWEnTVW5GTxI1qzItsBx5lokAi71rv8AVTzeGn/pSZrM5QxlIUlSrVAqoVV/m1MBJxTMDZ4Ckiib0j4VglzOX8NpYstOreHI1OfGQFwrcCw3kIHNL/VtGfojK08chjZYikulfES9ZGtYwVBVQ1EkgVtzYuxjfyCHTij105Z+/JJccOWSLGT/ACoYlSLxMudJkdkI0yknSsl7KmrUpPBOKMmrXLGWTV5pIgOCwbzIAvlUblq40Ow9MCZnOKJC6rSPZ07nStklbO5KHv6XjkwKkMpArzqfQrz9tJJ+hf8ApGPSbRawSLb+fgKB9QuN1F5tgdwqLtXLQ02xI3JEbSRn6b4L6IrpmFkWQPIPI6vVMqg6D5jTHbTorjFeZGkhgAVYllU8Wa1qa7at/wD62xPpPUJIX0K5AkSrWgWQbEE1YNEXRHzv2wRpxaP6PsbuhD5F9/zeSIeIISoChRpoDjTINth6N27YK/CIkyaSJ0eMr5rQiqYXRpHomqLfL67YJzvT2pZW0IjpqC2fMpatK1fmU2SrGxR34wBlI2ktUBaRWGlVBJZgTwOffbsRh8Bw5JUkHJWL09EzUbIS+pwoRFY2rbkamA3WwvHa+2IdMd4GfLo7fMaC7ElG8SM2O4VnFA8rgvN5QSqqgA2dXlTWwXT+YSNQvRZIFgWrYP6r+FLRyZc0RoLb2Hewd2ahGNLSKbsbD1ws5jVGMpy3+1ns7k2TxZWVtIKNbH5isqO318rPziWYyx/9SzTBWMVUzUSFJXQLI2FulC+dsEfFEviSmyD4qSpalW3B9RtVOTt6DFEObkWWKZTSzQAg7MCwWNnBB2JD66vi8Kg4xvea6RnyO/RDPDUcw1KCqGQE3vRfYbfNx7bc4NzWdV5S3hoFHhWkZKA+UqT38xO5OFjX4jDsylf3J/8A7DF2TYmj3MSH9mH++KsMmUnERfen7UvxNzSdgTdElt2IP35wGq3EoGxM5onYb5hasnYYLy+eIeShGfEWJrMakitSnSSPLwLrnFLlKPmYaZ9xpBFWrE87kt+mqrvjHAkeYRtIxDwKqiysi9VMTJFmZEBTQ5DRufSyQK32Niqwu6tlI3YUCjeMqpEN1CtdjWzXa6Qou75JwXNMn4htMSDTE4J8x16mOkt5qBUUBW2wsHFGeydSRhTqJcCu5OknYD6jERogtdi1Mf8A0rhUuI4fC1PTOiy5ecrJGfENFdJBPnNjTv5juAdN1pN7b4zubdHzOtIxGusEoSXBYE62Ou7sBiRx2xpOmdNBhB1QajJshJWTynSRqrTGlsCbIuu1Yz03TF8OHwXaSaVdDQ6KKyOdI0EEiRSGeu/lwx5DTLrxPHkltkju2S/o+U8d3aubNbCgSKA7bCv3x7DPpPS5gpRIXZwzakCFitHTRABqqrHsFSdTpsAcROfmhe173EtmMvJZzMbgOoGnTp+Ucdx9RyDzX0OHHw3nCsyTBdckd2D/ANxSpFi9jIAdQHqovjAHQ8yJG8CZwsbbW1gIwWlOw5NBbrmrPOClyksDmN9Q0jxLHOi9pFF8od65ov8AbwmQe8RY5r0nTlron7ZBQmxT8OqgxyFQrmIuT4ieUkhG/wCoLsXRsYNHwyJRovyalRT8pcki49JbyaqZoQTYZGU7VgPpHVQrDWD4Zk1qwGkB6GoqaI0upqRBY811veG65REBQRyOsZaR47KAR1qAStwVHmR+4Gg7ogxWaJBBGXLe/ZYqAi6nn+nwxxQlYhmZcvHRk835kdvRjF3HNGFBo8MHWqrGXHSvww8aSMSxuQJIpI5ECq1PFJsy6g3m2/TTD0ONookZWhRRG8n5/nemzSHTR1HymROTuNW59MUxZBjlg0352XIIB1k/h1JAK1v5j8ygg6N9QqsNFAQL/JPDz4eHJLNQzvduKw7dOOXmeKXyRWbJ3KFSvy7+ZlDDg7gBu2HniPLGolRgyoxjb5Q51Uz3X5gaipF+U1Wy1hc3TBI3gakj0HyO5NBNyoJok6flFDcGsTyoVBo1E8eG7HSYzsWVl3FEmlN7gA7EkYsptLXYSLacuU9b9Oqmc7E2Rn77G7Ib1J+U736H1r6bn3VsELlG0AWmoW6bhqCmqYdiDtR+ZGHrhjm8q0rB9KQeUWCpRQVWwao34lXtySfXC3J5tQgVfnUh47Aqq8ysTZJUkrWw06TvWHHQJUWJRvScqJI2jdgoSmUsatNwONydmjNf033wF1JQCTGb8E6xYrUCAHAF7Ag8f+OInM6SJxZKbsO5Q0HX7CmH09sMJsmGKslvSEvSmgCT3F2NJBvbmsa1sy074Hw3mluOEzG9U3y+k5dAzSlWjJhLAFNRJLAGzsAATw1ncVuRejpHBmIZpXGjSWeMhg1r5NK9mdkZXBsAaTZ2xb8MzxwI8eZHiRgNo0HWIy9WyeYLfe/QAYHz2bV4fD8OIsptZhesi2NHfTwSOBwPTGQXSN3353RS1hndloeozQqdTZgzFEuBitmMKRUciVpaxqG4IN6jzWMlRretm3/ex7YvgbUqk88Ecd657Yr8KmKsDRA2Pt/FjbDKbMFpSKry68Krq05YB2rUJNTNVE2dDXW1d6AwZ0SASZUIdWrLzShaO36iQe5tGNUR8uBni1oVPfUv1sVf14P1OC/hR9LTlv0+FOfcKypL/wDxJwFRsXG92WYiWEa7+ylea2o+oJ+6kf59sGz5STLTqroUdL8rAGt1dbG4OPZ7KgMyc6WdfrRZf4wOZS1MxLN3LEkntuTvh2fRCHCOf9VsvUy+dWaRUYtbMpWlOl1NFV7V6YB6pmQ75tlVUBmJCpsosR1QP1wZCyBjrj1HSwWmK6CSpuh82wIo+t4B/AuVnkEb+F4yjXRKgnQa1dzthRAaRpoPJUtJPufNFx9LBGalGsNaC7BUJ3U+X5iwFGxwRWLH65mZGsEhUdSTHEi+GFYlDqRAY6ZubHYegxGPpWZijLOkqQ5mRWQ2dMgAJBofuLHvi9+jFIYpYnlYTBvFHhsqoQwpdXEg2v0G2FUwyLwZcY11J8E9xdNrQB7KibNEQLTyCQsW52pu9/NqvvxWLMhn5nlGl0XMNKSmZlb5SUZKJIICkuxuibArDv8A/Ac02UimgXWys4dNQBIUDTpB9N7F2bFYznSWC5iEMB5GEjBhyVN0wO3N7HGu/HVa4DMIRjpkE6r2VDROUE5i0DTrRjT0a2ZTbAkE33x7GizudRZJpstOqpPJbI0RXQQo2Pl0Egsw8p9T3x7BAYgDh35IS4AxJ34r50/Tg6FrHjKRSgbSoReq+PQVzz6bOOk59Myojn2kQ3DICFZXIoIxNjQfcbspUnzAhL0+SSHw5VFoH/LdktddWY2sabrfSeCQeDh1kUjmWQCl1lfKy76t1NN+nyk2D8xUV5lGPFptkyPHY4WvwvZek62fhvfBdmzjoQSzIA2pqv8AKc+UyIP6TVFQNwKO4GNB0z8wadTRPEp8TQNYKkqUOwFwE6SKJIq1s0MDxdPdGQuFkmhKrIWqVHQugUsFsOrKQvm5Kn9SjDDpuSeSRDl3EEWuYxPTER1GWeJr+aAhRQ3Kg8Haq5i7Rbe/VKAmxzRcryEQpHJE0kMytBISG1PpBULZ8sNmjuAbB2IoSTPIcr+VXmkvMo4AKTgXQrcxEWD2vccnA3V+kMoEsi+AXBAhABCMpAYmjSRnzGx33oWcLE6m60y7Uuh1CgGZNW4ut2H9V8bcbYqawOAc1TueWy1yp6pCC1qArWSnoL5jI5A2oH6HAWX6kYmGmk1mlYiyjf0m7A2JAr1YemDpFBFcg/Kfbt9x2wFmstqVtQvamH9Q9R6Ec/XFLmSN73yUrXwd73zV340EEyAv5NPzHYCgrD+rRXHcfTEcx0CWbxZYI1CRgPSseQnm0aiSxKgtzyCMVdEl8N9DgudtJAstfBA7k8Eeu/fDFY3CypqaIbirK8HZNPcjiq45wLgXC1jzTGkNN7hLOnZxQwkKLIN9SNdG1IvYg99Q/btg34fYxM0XjeGmhgG8xEibMIzp5s0N9sJYGKSaTspsBey2bIHpvv8Af3wwjJ47qdvcdx+24+vtgw2RfNA+1tFfJKRS7DQAU8o3GosNW3m3NWb224GHuTzMWZaaediraLVUQKjP2VqsrqogUOb39UOfAZNYG6bn/wCJ9B7c/vjqZ9nZWJAsaSFAUAgAcAAXsDfeye+Oc2crIWutJuioJNLMAwQMdQAF1Y4BA27DtivNzecN5jd2WNknf/QkcnFUwofQ2Pof9jieYFrY55wcJRM2KY5aTKlPN44bwm40kGa/L7hK574E6GQc0qyOESQSwu1XSyxnSa701YHyuY8lALuQ96fNwQRfp3r1xCXZvvt/I/2wBZIInNaDByTObNZdoEMUcms6WaVnsEFaYBa2ttxe4wJ0/IFg0jpIcvHKqyugHlDFTsTtdH+4xH4ZyKS6oWZ1bzLGFXVqYnyg9wKN2PTGny+VEHiRQyRNJl2EzyNIRHL4d0vhk0zLemuxHOFOfgGEZ7130Tm08RLtNxbokOUaD8TIuh3iYkR2xDLZAVm0AlqG5Uc4103RJpony0k7PGIy2WiiG48P5fFDqGFWKDG/U2MJvg5Gk6oHbWkjeI66EUeYjV8rCgpF/wC/fGq6NkgwnMuZP4qQEmZJDcY2HhlQa1LVbYl7U/CbZgA8b8fsi5yhVdmZI6npvokXQZ5svJl4tMmZKRP4SCQ2jFK1BapaW1rfnbHR8EZzLywvESSYSHddIVCbXRfckUbq7740GW6auXlCouYm8RbMjCmIWr0MKO4O/wBsGZrOB4mWIZhJGcVqb5jso3vihxib87pBYBBF5HXTTVUimL4vBYc9fzEMq+diVlB0sdNlRW/pttjOZTMM/wCIzUgV9cjJq1jVqrU3lBvSb5qrGPqmU6WIcvpzY/NEpmZ1QS3q1AbgXsDv6e4xjurh89Oi+CSNJBGWQatI1EE6tvmIu62usVUqzXOsBAzPsp303BtznkFnMmdShG3X5qN1qPegeecew6j+HJYYVlkAUMxWjsQwA2IPp/N49izG05FShjgLr5blc88RKNujfMh+Vh2PpfowxrfhbKw5gsoZ/GYWnm8siqDqWqsycHkEaQd/mxmYI/EjMjMmpGrnzcWGZa4vYt68+uNb8NyJmGb/ANvGJEj/APcKopmUGzmID/25kuyoIUjaq2x82CQy128ciOW/ufagE3zWpRIvCiguQaFPizIVLKzkaQ5AAaHVtqPyuDxWNZBlJo4BrI1xxhVIGkLQUKqm6lYLZva/MNwdsX0/q7OqxI6xvAG0T0A2Z8xHhyxnzAsDXhmyBbcURdPkiA7iPRAD+XlzIxC1fjiIihIEO/tvQI5ta0uhp+5v6fXCEhxDbhGZzOiaoF1zO97lfNJbAkgrXimwd+APKONWEs9Rho50LSUPw5DEKi2aAUWrKxsijyDhn1vNSvHF4f5XhokgAIWQtKrEugXhK28tAXxubzyZrWuiSyQPLv8AKNydPpv2/wCMejRZbl67yUVZ1+asmyLeUArIWTxCIzqKCiW1beUrRJHbFmZy6+DG9MkjDaxazLqILg7BAPl072bOwOBhJ+k19RtZr97I29MDhK24rj29vpiiDxUxIQeaDRurixpNgjkVvt/5KfMPUWPTBH4ks2pjqL73ZNk7nc83z/hxe62P8sHHOqdKWGKFlkDiVSSoBHhMD8p/kfxjbB3VaO82OCD6nkdcepfmH8jj/bFOSzPiIH3BB0mx3Hv3I/1xp8n0VlGnM3G8kQeGgGEwPG6ny7c+h/vofhXoscOW8fMZhfBVnlGXKo6gspjNqRqMhbcDgfc4mq9oFOHC+n1Hjb+J9OkXDA62u/dYjLtvXrx/DA/Q/wA4hlMgE8fVKihApRGu5LNUu1Wo2N9qwf0XPQwtLrg8YsKj1tQjNkaio+Y1X0I98UdTmbzMCV20vtW22/70fpigkkwLJDQAOqsbKuEVmRwrEqGKkBiOwJG5xIZJkbw5AYzdHWCK33J23r2wZmutZvNZUPO0jxrJp1mgofTwKA3rcfU+uNH8eZ1ZY8m4eW9B/LlWiAQBrJobkgcWCNxWFflcHNaQLzlpHgi/E0gkHKM1iDl1gzEkSyLKqNYdPlZXG9X6Gx9cU51fKSOQP7jcYY5XpyCTxpkm8Eq0YeMCvFq0DMdqxd1zoEuVEfi6bkQOADdA8g+49tsMDxOEm/ugcw/7Ash+nzwojNGZlzXiK6upAUJR476rsfth/wDDWWMvir42X8WeNlVZ11Mzs3ZifK173vyNtsY2DZlH/wBJ/axhnkZE8aEyaggPnKHzEe3vgalOWmDz4rWPh4nei2fUC+Tmys7eI2ZJaKUOV0FQtUumub1A/vh42ceMvmI9OYYFdTxKBHpqitAk6gK33PHHGMV0zNwnPljHPmEs+AjHUzPsV12dwd/7Xxh/P1ZpQkMEBys5lGsKdAvVvYrcCrNg486rSMgEaXyAjOM5tkvQp1AZjw3zWjyXUQxeYCZtANDsNVEqq/YeY/vjkXVtSo0cfikm2jqjGCd29DXFe+3GEWf6xncvNKJGjsqpBoUQNvJsPobwx6V1AplXzcuokAigQgI1Cim3mO/f0xG6jAxQDMAQeOipFSTCb5nrEIbS5FMQBttfv6YXSz+BmWVIokpPEkdK8wJNBhQo2CfftzhTm5vLHMpOYikLhInJ8SyOW03qII47bYV9GeDwmednSSaUKw31BRt9Kr135HbBU+zAAm/DeWV0LqtwFP4wyc0rrpAkdx4hEdsEB2rvXb61j2Gec+MUhNwhSnyDykE1+ona+9f849iqm/tDWgNaI5pD2US6XG6+S5zpKuzpKqZbORkBmLgLahroDysG2F9q73iz4e+MDlbQRGJirhvCYqSxACve4ZYxqKpVAk3fZZmetU7RSMJkViEm2u+GYEfOt3XeuRhrlujZRoy2YllV7JjEQBVl02HSRhyH2ZfQfcQsaHMxESdRBv4aKlxLTHqt/kpoI8suahEAmovHrKkzciNTp3VwO21EnsTgeOaVFgdhJIjIY1JiKCMNYMfF38y+JW2na+R88y+bMCwpNIJsufMwhHmhZm81WABIQoNGxvt6Y2WW+MmTLrHEYmRT+sFnmUszqar8vTt3FncbYqp0jctuSbg+Pj8eCW9w1yHBP4s1EsSLp/DNBaMEAbMKrAM7nao/NV16ni6wNN8Is6QFS7ZeNWNtJGhXckaTvpDmjpYXd8DfHun9Z8bQ4IeVnBkjWMB50C0TI/B0mjp+U6QTtdWZbr4ZGy0ZaVjSogVdCmyAXJY+LZokA0p7nnDP/Iz/ADnr6zz1N5+kshjhdY7NSqWGk/Movy6ArH5kAs7A8HvviEFWQ1ffDf4k6cgfySCVi5jddxIXX5iY68oJ2FHfY4FyuUg15aOSWRNViWSRABGb2UHv6WeNvoPRbUGEG6hNM4iEbkennaONY5hmQkfiMrKIZCbKhj+oDv32rFvxD8M+FCUMocMx8LlXGjklDsoLWP29cEHJOjxQ5bMPLrkLAKhBjZSdLjsbUXfFYu6j0JEDCTUuZCrJK80gqQsWsRqPnJ53IIxManeF8+V+E3iPD5TxTsbX9P2sdleuSiJMqTUauZI9t0fgqG5C7k0PXDXqnT0ARkRkVlAbWbJY8sO4Bwo6lk7uq1KeR39MbWBY+pQQHxXXMBQrvLSRgoKYbcn0I++H1HCmQdLyltaagPFZHq/TzDKQjiZF0jxUU6CxW9NnYEjar5GL3yLP5o1LgJqfSpOlR3bDLI9aMMbwSoJoTIrtEWpSVPN1ZBoEDjYbYdfC0yzSWsi5RfNqijBJljJJ0Dvsver32wL6r6bSSMtePlefCFrabXmxzQbdXl8DMZmRMs0eZqLwgTaMi14gTgGu/Oy9sX9byMvgQwyjxMyAGjcOX1RG9KAUAK788XeLZMxl5Y3dco75WONYkJYa4tz4hHJY0RVkmx74Mj6rpzJmSKXMZaFFjLSgaoVarYAgH9xddwMR4i3/AC3K/oIGeehGvNU4ZHeO9T9cEl69ldKR5bLSzSWNbwsvyy7VQAvf03HBvfCjLRfiJkSRxFY0lnukoHY2dt9q2xrc3m76mJMqLLqAAwJDGhe3YbD9sZPrOv8AEyiSvEMjah7nfjFNBxIjWJ5yeSnqtAvpMckbmPh3Ljp7Txvc8UoWQl9nAYqNCnmwVI7nzYWT9HmWFJyhETPpD7UTZHrfY7+2A+q5Vo2OpCrLyGBBH2O/GG+fymYTKQGQsIJLaNddi650/p2N4a0Fn/UydeHAfHJKdDrxEDRazJfDEWagy02VYZeaIgSFbJvux9G/UPUGsQ+IvhZcsiSNmpWzDSgathsbLbcjbe7+2AH+K/CijjyaeAHX81q1FnoC1O9Ggd+d+NrwHH1tPFU5qIzgBtixBsgU1k9uPv7YhayvixTa9rT0k/asLqcRF7dEZ8Tz5k+E8wBjYHwmAAvbckA7HjfbjGk6x1Pp4VY5D8i+RFViBqFWNqvv6jHz9JtelHelul1EkJZv7D1w3khYtFFmpESNQSk2k0VG5CmhqPb9sHUoDugmInK32sbUNyNeKv6bLHHPI2RjlkYR+VmoaGNgkXyp253xoOmZps0qnOiPQUsBVIYn1b02vYYyQ6zFlpWfJtIyMACXAv1sWPXixgSb4qlELRitxpBrzAd97/vWMf2d1S4HC5/1+lrarWZ+QyRuYkZlZcurtGHNHRqNb1ZHrzj2FPRPi5suDGaMfzcWQxoV8wFUP4xzDyyo0wGgpQexwkmF8rTMev7+v1H+o3wXls40e3zId9N/3U9/5wPls20Jegh1oyHUqts3JFg6T6MNx2xWrUNt17qe3v8A8jHh0qz2mHaefiP7xXpuYCE//ECRRpbzAenzD0cfqr15GO5BX1N4aMTyyKC1D1AA3GEsUleYE16jlfqP9e+HfR+uSRSB45DDKPlkThx6EcV7HHrU6wcJbn6b9+qkdTjPJbL4R6ZmJhJLliCY9nTXpcgjfY1a7aSO91h2rzZjJs34QVM6XmCQCCZKjWFP0Rg0tA8knGE6V1QDMB5pJV8Rj4rIaZ1bd+9NZ7cHDhZFIkazGg4jJNyDV8pI+XbcH2w1zXOdJjSLHyzv8apIIaIHNFwdJzUc0pjHnyg1uykEpRO//mRvsL4OG3xD8OGICZ3SWJ2VlLNTT6gHY6eVB4J5F4VjrECTiaJXsw/JEDEsUuwXknWm1m9iW96wf17r5zBiaWdHCxBgiRlAsjcoLG9ULJNemOJql7TFtbX3PTxzWQwNI+Vd0z4oKsyiJRDrLpACQL00oL1qpTvXG/oMEdChaSAQzZmBIsy7eVvNJEyXVaj5S3y2b20+uEPSeoLG5Z4lk1KyjUSNJPDCu4wJmFtjYo879/8AY4I0QSQ22V88vmbyhFQwCbp3HlMqskyuzyldk0+VZNJPccAiuexPtgzN5XpxjkkiXMRGVdhRMKSgcBiOR37YB6d0yXOw6IAC0J3U0NVjkuffasanq3UlHg5bMRDQukSZaNhRJA0MX22verHveJ6rocGgkkZgH457KdTFiYEdN5LFZcJN4e+gWAz1dC6bbvXIwyV8vlYppYZ5/wARE7LC6IQkimrG6kHve9jYjF+Z+EhANLeIJppiI41IaMoN7D0PMBzdfTvjQdHyq/gzHnUZoRMVjUDubu9JvZtVE+3OMrV24QQSROQ1++HDNaykZvnvyWf+Fc9PmAuUBdogfEGjSrAagWOo87mx7nGhnlXOlstl2YeC4aUyEgTqCNQevMx1bbgeuBJczkenTRPlyWJVkeNWshTRDHVw1jg832rGlmUmRJoPDUaTqfSKkVqIBI9CLvfnEVer3g8NgG4m19ZHt5p9NlsJM8ein1vLlY1OXVFdHVkUKLN2GArtpO/sMYvqvX5IRPFLAnjvIJRJt5GGkqQKNkadt/rjQ9Qz2YOcqJCUjAUFAG+YW5N7XXH/ADg2LpeTzDO5RZnLeYv8wYCtJXYrXpWE0agotBqCRnbPlKY9pf8A5MLJf+qJmIZj1DLSM0i6lnSMikUAKFNeUXe90dRvGOhlYpGCSdAFAkkDfcV2BPpj6B8U/EckUj5SIVH4YQgjUd1/TvxpIG/vhF0CHKQrKM3FIZl/6aHUtitvSrPc9sepQqYWF+HOCAL+mnNRVWYnYZ8d5rQ9CLNH40Ko0tkiBBpUK3NMT5CN6/5xlMzG+YzJ8mh5HIYcAHc17VR/vjY9J69BFllKuqlEFoNm1VxVeYk9/vjGZLMaXaQyMJQdSCtWpt7s/f8AucBQxYnujkN8EyrENEqrrPQ5IW0MLtbtQa/3GDviH4uOZihj8NU8Igne7Kiht2FdsOfiPPZVovGSZmnIXy2e3IK0AoGMtmetl4o42jiIiDAMFpjqN2T3OH0iaoa5zbjw/qS8CnIac0F1DqBmdnKqpPZeBW2Cs51jLSRBPw2iQIqiQPvY3YkcG+N/U4WyzD2G2I9U6e8DBJU0OVVqsGwwsHY+mK8LTA8r7lTlxElfQos7lhGumSER7ULUUa7g7g8849jIfD3TslLGzZmUJIGoKX0eWhR433vHsQupsaSCXeSrbUc4TA818kSStjuPT/bBWcyPhlCkiSakVrQnylv0NYHmHcYYfDPw8uZ1lyw0kClq9733wrzcPhSuoYMFYrY4YA4+cp9oa55pn/n08V6jmENxcVWnO1q38/7YsDUaYUe44H1H9J/tgrp2aCkmr2oqeR7qcRzsgkclRQ28rc/W+L/zfFrQ4Otlx/WzxCUYje95pp0CA5iaPLEr+adKu5rSeRdb37j/AFwdnoWy08mXna2jNBu5I9+/812xnY0MapKriwx8gJEkRXSQ3Gws7EHkHjBR6uZCxmYyazZkO51Hu3e/fF1DtDi+S6La9dTqOemqmqUhFhv7WhyXV3iDqraVlUowFUynsf8AjDHpHUli8QvCk2tCgEn6Sf1L7j/CMZVdUYDUXjPO/wDcHvhw/UvEEdBFVECqFFA1yxv9THc33x6gIeS0jrvVRFpbcFHRybV39ca7oPTQdEkir4iMKjkBs1RtlNbHCr4K6VFM5eYt4aMAVXa/KTuRvV1sMaDqsBbOBMvOpE503IS5jIT+onVR4APesS16wxGmLWknTp5J1KnbGV2bokk00maikTLxk1KQdIQgCxpFahxd9ycLWzyZyaWTNzCIiOkKJtIVsAUb55o7m+1YHzmbkgMmV8UMgPmC/K5oc+hHBHqMK3iPt646nTJEk/8AqRnHise4aDqtW/xdGMvDAY/GaOOhIWIKORQrblR3B7DCFc05UBnY01gajWruTvyfXB+d+IjmA/iRxh2UKGUaQAOCRyT6Uf4x7pi5PVEsrS9/FcbDjyqoonmvN/gBgFNpOEznx5oyS45/Cobqd5doNCUz6/FPz36X/nJw2+Hfil0URTMTABWkKCavi9jWFeYz6+G0SopjEhYSFfzKFhbPYVyMFZvpxXwG8J4lkUDUzag7Ei2A5UEG6OMe1jm4XDP6z69FrcQMgp/034ohjfMaBLocgpQsgAUeeN997xPLZXKz61yxbxlPiGVywJvne7552Fc4IPwjGrhFk4BZgTRK3RquB74DbI5dczGVQPFmIiEDNurDuPqNvrePLD6RJdTLpifLjMTYH1VcOydCC6Z8YHLxOBHrmZifEJu9R5Y/M1cDffFfUevxZiEtMl5rYKyrQABsUb2HNjuTi3qOVggkRVD+J8xYsCqitgRXOF3UUDlQvmkLbAb3fb7nFzG0nOxgRN53okHEBBO/tLOa24xLL5bXMialTU1am4F9z7YLzHTpIm0yrpYKDW3BJ7jY4W5vlv2/fFzXYh3SpyIzT/rWYyESTRRxmaTTp8QnZHH9J/v5djxhPneglMuJdYJOkkVXzDgG9yP98DZDIPKQsaFqotQ2HpZ4GNB8aZ9HRV8LwmjsduTWwrkd8KbNNzWNJM5yfj6WkYwXEdFh2P8AOOyZ20CFV8jFtdeY2Kq/QDjHpsDXXPH8+uPRAlRGyZ/Fy5T8oZJmZipaTdtuNN6hs3NgbcY7gTpfU1hleURIQ4I0OSQvy1v6iv749hQxsEAE9SE44SZkDwXz2LMsp2JHuCQf3GPD9xiPh+m+I8e2Pk7jML2lMr3GCFmvba/Tsfp/Sf7YHDdzt746R6/vhjHYbty35eyEic0dmclJHo1Ky6kDqG2JRuGHqDv/ALYIn6OVhhnV4iZtf5atbDQaOtf0XyOx9sLlmNANvXB9MWUCdzpbsfX79/8AOcVN70GeunlwOXXJAbK7JZ3Rt+m91PAP+gwxQ1ug25Keg/8AH1+n7YVO248TY9pBv9mHfBOVYJesEpR0sjVoY8G6Nr6riulVLbHTzHhp7fCHsBvvfqtdlcvmIYYsyupI59Wh0b5gpo6gON+LGNvH0ObN5xY83EINUOqogopV2va/MWO/pj54nxfK1qdCK8YiZEUKjAdxzpc8lhzgkdemWUGaWQuAEWTWbHoLuxt24ODd+V4vAN79cvLVL7rTaSE4lyKrM0WqlEhTxGGwGojUQOfXbF3UQgmZYiSg2BP6gO/0POFsDk7H98H51AAnkZDQvUeTze4FA+m/1w7FDgCUGGQSFU8O3r/piSR+n2wxOfgMSoICkoUDxA5pje7Mp5sbV2xSmVIGsA6LAc0aUnizjvySLiN8luBcj7H159jjZZX4kjmkU5mGhFWhltlRid2b+ngVzVHGd6J4Kyfn2Y6O4vnaia3r/jBmUZykscRAUhidZAOkcAE/qIxD2kNqWIy1yzzgqinLVd8V5pZcwTG4dQii14B3sWOef71jPJF5iv7H3wwkzGorsigALSCgaFfc+pxS+XGpvUCx9v8AjBUf/GwN4LH94ynOT6FGcn47y2xvTR7iwAb3JNfthFGrLpZSVYGwR2IO2LMnFYFdz/IwVlcvx/8AMj9gTgWuLZxGd5LSAYgLmezckjFpG1NQF7DvtQG2AYOmPmJvDQW1Eneth3N8YZmLzkc0RhLD1eSCXxImp9xuAQQeQR3GHMccB/HExbggcBPeT3pUv4BpIswrKWIYNVggWO3I9xjO/EXVVzE5kUUigKpPerJJH9vpWNw2Q/8AUYGklk0FNSrpHlUgAktfYnHzjw7pew3OM7I5r3F7v9ix4Ia4IAaMkI3e/v7e2BH3P9sGTb/Qb/U4ojjoA+vH0x6wcoSFWduMex1lx7DEELBYmJD9friGPY+IBIyX0KL/APUWMQhLHwwxcJ2DEAEjuDQGKQh/Sb/zuMVY6Dg2uA08rLCFYH+3t2/4wTk3QNUgJSjsOx7Ebi/3wMJf8O4/4wzX8/w44cuwdV38O38Q+tcj9++G4hxtxy/XsshaH4k+IIcxlsokcEaCMENRBcVQo0Bsa1eazZ+5SZONo5I5IQJNLK2itV0w2K8kHihf0wt8M8g7j/N/+cOJ83EJIGy7SRSBVLvIRXiA3YrlbGG02CkwU2g6xwvfPMIHEudiJ30W3k6r07Ms0ueyssM4k0vDHaLp0Ul7rTX32PrYxldLKmlkJXV4YPzHS28d183ddsXde6qmanmdWkuRFAMpW2ZasgqKrsBiv4d+IZIRNEFjuZQAZBdMpsFK2DH1HoDVjHdna6jTlszAsSYHIA5dM/nKkPdBy9UxME2UkMMqstgCnG6huATvYPZrvscOGzk85VHYyaFVVH9K35bIHc7WcA9P+NZC2YM4Dfi4xG2uypK/Lx8rLuQO93ivLZp1B8NqNAEA7kWG57bixittRzv9ASI6c41HCDokloGRTBBRKsDsfuCOcaHp6z/h5NIJgBBbjS2mr1dz2usZjK5xXB3/ADBzfP3/AN8OMp1iVImiVyqObIob8XR96FjvgqznEWjMZ78ljAAU36rciRytHGkbDSqxrQFE7E9yMA+HVXvp3PuvqPcYqBLbkmwb9aJ5P0ODYRdD/wDaf859DicOwCE2JUI4vIDyQb+x/wB+R73iZW2Hvtf14P7j+cW5aK0C96Nfvxg/pPSxM1FitebYe9HCn1wwFzskYZNglGSoUK3F7/Tj+awzjy2kjYhQ3NbbqRz9TiC5MpOVO++9eoH+u2NJ1Dy5bSKJYBR73ua9SMTV+04Yj/rcpjKc+CzvUcv4aSMCCTW/9hhD0XpaTZhVckJdcgE0pPJ44w56mulCo3Nkn+B/YE/thflsmIwHY1s53+lCsVUah/FE3P0lPb3slX8TxCPMFIW8umqBNBjyGr5qG+EnhbUODz6kf8n+PbB6Zcm3IIB/uT/xiZyeshSKG2ojsv8AueB7fXHoMqCm0AnJTubiKQzxFqH6e/v61+1fv6YqnG/+fsMN+pDSx2rgaf6QOB9cKZF2vFdF+ISpqjYsg8zJWOYGzeYCc7WcexT+RozKUGE6LG47j2PY+MXuLw534ww61l8uspGVlaSKlppF0m68wr0B/wA74X45jI70rdIU/CP1wz+HviKfIymWEgMVKnUoYEEg8H3AN+2FOJK59TgnNpvBa4WPisBIMhXy5rWzOxOtiWY+pJsn98SEw4bj3GKUOo0QP4xGQVsMUteWNkZb0QESUwi/8Df/AI3f84NhlR+5ik9exr1B5/nCLiiNvpgrK5gudLUffvihtcOOEjfwlOZqn3jEAiRBvsxB8jDsTXy79+VO/fEoWZWBjJNb6GrUPdTww+ho+3GAsln3UkA3RrcXY9+x++G+byi+ErqNBI1DQaCm+13t7HByQUMWWiyghzSReAshzSgmYNShRe1XWxOLoO6kbg0R7/6EHGK6X8STQK00ZUODoPlBDDmyp2u+4rD6HOsyeIT5mIY+5arxM1zwTw0474ck0gRzWmyzFSN9vX0+o+uxwxhXn969CO49x/cYV9PnLKb5U89/vg7JzG2HoaGFPeZRtamcAtQRsRx/sfTEsxY8ykqWYAEGiG7/AL/6Y5A1E4vZBYHY6j9wNv8APbETqkFODUJAPPd/Ka3PcVq/3wxh2Yue5IUfv+2+94WwizJ/8ifvS4ZdJXVErncmvtqY3X8YOq60np5rGhCZjL0lnliN/wCP5JxUcmJpkjPyIuqQe1+VfvW/teGGdXZT6G/2G38470uEKkpHJ5PrzzgWViKeIZ5DxsuLZMJVmYNUhA4HH1/0AGOSReGtgWeRfcn9TfbjBkeyE92cKT7c7Y51AU2ntv8AfDX1yXBmn0hDLSslmMnbV35J/wA74U9UlCD0AxrJowEZhye+MX8UQilG9fzj0qfa8gpnUZWPzrmVtTXX6R/qcewNm5yWq6HtjmAdWpk3ElE1piy//9k="/>
          <p:cNvSpPr>
            <a:spLocks noChangeAspect="1" noChangeArrowheads="1"/>
          </p:cNvSpPr>
          <p:nvPr/>
        </p:nvSpPr>
        <p:spPr bwMode="auto">
          <a:xfrm>
            <a:off x="558800"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55" y="5000625"/>
            <a:ext cx="2457450"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5105" y="5003845"/>
            <a:ext cx="2457450"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1369" y="5003845"/>
            <a:ext cx="2457450"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7633" y="5003845"/>
            <a:ext cx="2457450"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Footer Placeholder 11"/>
          <p:cNvSpPr>
            <a:spLocks noGrp="1"/>
          </p:cNvSpPr>
          <p:nvPr>
            <p:ph type="ftr" sz="quarter" idx="11"/>
          </p:nvPr>
        </p:nvSpPr>
        <p:spPr>
          <a:xfrm>
            <a:off x="3124200" y="6520259"/>
            <a:ext cx="3175992" cy="365125"/>
          </a:xfrm>
        </p:spPr>
        <p:txBody>
          <a:bodyPr/>
          <a:lstStyle/>
          <a:p>
            <a:r>
              <a:rPr lang="en-GB" smtClean="0"/>
              <a:t>Christian Joram   CERN   PH/DT         20 August 2014</a:t>
            </a:r>
            <a:endParaRPr lang="en-GB" dirty="0"/>
          </a:p>
        </p:txBody>
      </p:sp>
      <p:sp>
        <p:nvSpPr>
          <p:cNvPr id="13" name="Slide Number Placeholder 12"/>
          <p:cNvSpPr>
            <a:spLocks noGrp="1"/>
          </p:cNvSpPr>
          <p:nvPr>
            <p:ph type="sldNum" sz="quarter" idx="12"/>
          </p:nvPr>
        </p:nvSpPr>
        <p:spPr/>
        <p:txBody>
          <a:bodyPr/>
          <a:lstStyle/>
          <a:p>
            <a:fld id="{5BE96148-625D-4FCA-B5A1-9F166C6BE2FA}" type="slidenum">
              <a:rPr lang="en-GB" smtClean="0"/>
              <a:t>1</a:t>
            </a:fld>
            <a:endParaRPr lang="en-GB"/>
          </a:p>
        </p:txBody>
      </p:sp>
    </p:spTree>
    <p:extLst>
      <p:ext uri="{BB962C8B-B14F-4D97-AF65-F5344CB8AC3E}">
        <p14:creationId xmlns:p14="http://schemas.microsoft.com/office/powerpoint/2010/main" val="4068666919"/>
      </p:ext>
    </p:extLst>
  </p:cSld>
  <p:clrMapOvr>
    <a:masterClrMapping/>
  </p:clrMapOvr>
  <mc:AlternateContent xmlns:mc="http://schemas.openxmlformats.org/markup-compatibility/2006" xmlns:p14="http://schemas.microsoft.com/office/powerpoint/2010/main">
    <mc:Choice Requires="p14">
      <p:transition spd="slow" p14:dur="2000" advTm="24987"/>
    </mc:Choice>
    <mc:Fallback xmlns="">
      <p:transition spd="slow" advTm="24987"/>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Freeform 87"/>
          <p:cNvSpPr/>
          <p:nvPr/>
        </p:nvSpPr>
        <p:spPr>
          <a:xfrm>
            <a:off x="3994150" y="2692400"/>
            <a:ext cx="1438275" cy="241300"/>
          </a:xfrm>
          <a:custGeom>
            <a:avLst/>
            <a:gdLst>
              <a:gd name="connsiteX0" fmla="*/ 282575 w 1438275"/>
              <a:gd name="connsiteY0" fmla="*/ 31750 h 241300"/>
              <a:gd name="connsiteX1" fmla="*/ 434975 w 1438275"/>
              <a:gd name="connsiteY1" fmla="*/ 228600 h 241300"/>
              <a:gd name="connsiteX2" fmla="*/ 577850 w 1438275"/>
              <a:gd name="connsiteY2" fmla="*/ 73025 h 241300"/>
              <a:gd name="connsiteX3" fmla="*/ 723900 w 1438275"/>
              <a:gd name="connsiteY3" fmla="*/ 222250 h 241300"/>
              <a:gd name="connsiteX4" fmla="*/ 866775 w 1438275"/>
              <a:gd name="connsiteY4" fmla="*/ 82550 h 241300"/>
              <a:gd name="connsiteX5" fmla="*/ 1016000 w 1438275"/>
              <a:gd name="connsiteY5" fmla="*/ 238125 h 241300"/>
              <a:gd name="connsiteX6" fmla="*/ 1149350 w 1438275"/>
              <a:gd name="connsiteY6" fmla="*/ 63500 h 241300"/>
              <a:gd name="connsiteX7" fmla="*/ 1295400 w 1438275"/>
              <a:gd name="connsiteY7" fmla="*/ 241300 h 241300"/>
              <a:gd name="connsiteX8" fmla="*/ 1438275 w 1438275"/>
              <a:gd name="connsiteY8" fmla="*/ 85725 h 241300"/>
              <a:gd name="connsiteX9" fmla="*/ 1425575 w 1438275"/>
              <a:gd name="connsiteY9" fmla="*/ 9525 h 241300"/>
              <a:gd name="connsiteX10" fmla="*/ 0 w 1438275"/>
              <a:gd name="connsiteY10" fmla="*/ 0 h 241300"/>
              <a:gd name="connsiteX11" fmla="*/ 149225 w 1438275"/>
              <a:gd name="connsiteY11" fmla="*/ 234950 h 241300"/>
              <a:gd name="connsiteX12" fmla="*/ 171450 w 1438275"/>
              <a:gd name="connsiteY12" fmla="*/ 203200 h 241300"/>
              <a:gd name="connsiteX13" fmla="*/ 282575 w 1438275"/>
              <a:gd name="connsiteY13" fmla="*/ 31750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8275" h="241300">
                <a:moveTo>
                  <a:pt x="282575" y="31750"/>
                </a:moveTo>
                <a:lnTo>
                  <a:pt x="434975" y="228600"/>
                </a:lnTo>
                <a:lnTo>
                  <a:pt x="577850" y="73025"/>
                </a:lnTo>
                <a:lnTo>
                  <a:pt x="723900" y="222250"/>
                </a:lnTo>
                <a:lnTo>
                  <a:pt x="866775" y="82550"/>
                </a:lnTo>
                <a:lnTo>
                  <a:pt x="1016000" y="238125"/>
                </a:lnTo>
                <a:lnTo>
                  <a:pt x="1149350" y="63500"/>
                </a:lnTo>
                <a:lnTo>
                  <a:pt x="1295400" y="241300"/>
                </a:lnTo>
                <a:lnTo>
                  <a:pt x="1438275" y="85725"/>
                </a:lnTo>
                <a:lnTo>
                  <a:pt x="1425575" y="9525"/>
                </a:lnTo>
                <a:lnTo>
                  <a:pt x="0" y="0"/>
                </a:lnTo>
                <a:lnTo>
                  <a:pt x="149225" y="234950"/>
                </a:lnTo>
                <a:lnTo>
                  <a:pt x="171450" y="203200"/>
                </a:lnTo>
                <a:lnTo>
                  <a:pt x="282575" y="31750"/>
                </a:lnTo>
                <a:close/>
              </a:path>
            </a:pathLst>
          </a:cu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10</a:t>
            </a:fld>
            <a:endParaRPr lang="en-GB"/>
          </a:p>
        </p:txBody>
      </p:sp>
      <p:sp>
        <p:nvSpPr>
          <p:cNvPr id="4" name="Rectangle 3"/>
          <p:cNvSpPr/>
          <p:nvPr/>
        </p:nvSpPr>
        <p:spPr>
          <a:xfrm>
            <a:off x="611560" y="908720"/>
            <a:ext cx="8136904" cy="1031051"/>
          </a:xfrm>
          <a:prstGeom prst="rect">
            <a:avLst/>
          </a:prstGeom>
        </p:spPr>
        <p:txBody>
          <a:bodyPr wrap="square">
            <a:spAutoFit/>
          </a:bodyPr>
          <a:lstStyle/>
          <a:p>
            <a:pPr>
              <a:spcBef>
                <a:spcPts val="600"/>
              </a:spcBef>
            </a:pPr>
            <a:r>
              <a:rPr lang="en-GB" sz="2000" b="1" dirty="0" smtClean="0">
                <a:solidFill>
                  <a:srgbClr val="0070C0"/>
                </a:solidFill>
              </a:rPr>
              <a:t>Geometrical </a:t>
            </a:r>
            <a:r>
              <a:rPr lang="en-GB" sz="2000" b="1" dirty="0">
                <a:solidFill>
                  <a:srgbClr val="0070C0"/>
                </a:solidFill>
              </a:rPr>
              <a:t>precision  </a:t>
            </a:r>
            <a:endParaRPr lang="en-GB" sz="2000" b="1" dirty="0" smtClean="0">
              <a:solidFill>
                <a:srgbClr val="0070C0"/>
              </a:solidFill>
            </a:endParaRPr>
          </a:p>
          <a:p>
            <a:pPr marL="342900" indent="-342900">
              <a:spcBef>
                <a:spcPts val="600"/>
              </a:spcBef>
              <a:buFont typeface="Arial" panose="020B0604020202020204" pitchFamily="34" charset="0"/>
              <a:buChar char="•"/>
            </a:pPr>
            <a:r>
              <a:rPr lang="en-GB" dirty="0" smtClean="0">
                <a:solidFill>
                  <a:srgbClr val="0070C0"/>
                </a:solidFill>
              </a:rPr>
              <a:t>Fibre mats are produced by winding fibres, layer by layer, on a fine-pitch threaded wheel </a:t>
            </a:r>
          </a:p>
        </p:txBody>
      </p:sp>
      <p:sp>
        <p:nvSpPr>
          <p:cNvPr id="5" name="Can 4"/>
          <p:cNvSpPr/>
          <p:nvPr/>
        </p:nvSpPr>
        <p:spPr>
          <a:xfrm rot="5400000">
            <a:off x="212618" y="2904799"/>
            <a:ext cx="2340260" cy="724366"/>
          </a:xfrm>
          <a:prstGeom prst="can">
            <a:avLst>
              <a:gd name="adj" fmla="val 50000"/>
            </a:avLst>
          </a:prstGeom>
          <a:solidFill>
            <a:schemeClr val="accent6">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Group 33"/>
          <p:cNvGrpSpPr/>
          <p:nvPr/>
        </p:nvGrpSpPr>
        <p:grpSpPr>
          <a:xfrm>
            <a:off x="2259780" y="2774502"/>
            <a:ext cx="1440160" cy="158308"/>
            <a:chOff x="1412032" y="3167354"/>
            <a:chExt cx="1440160" cy="158308"/>
          </a:xfrm>
        </p:grpSpPr>
        <p:cxnSp>
          <p:nvCxnSpPr>
            <p:cNvPr id="24" name="Straight Connector 23"/>
            <p:cNvCxnSpPr/>
            <p:nvPr/>
          </p:nvCxnSpPr>
          <p:spPr>
            <a:xfrm>
              <a:off x="1412032" y="3167354"/>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559669" y="3167449"/>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696443" y="3168404"/>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844080" y="3168499"/>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984475" y="3168404"/>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2132112" y="3168499"/>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272507" y="3173167"/>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2420144" y="3173262"/>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560539" y="3170014"/>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2708176" y="3170109"/>
              <a:ext cx="144016" cy="1524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Oval 34"/>
          <p:cNvSpPr/>
          <p:nvPr/>
        </p:nvSpPr>
        <p:spPr>
          <a:xfrm>
            <a:off x="3432355" y="2615917"/>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3149087" y="2615917"/>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p:cNvSpPr/>
          <p:nvPr/>
        </p:nvSpPr>
        <p:spPr>
          <a:xfrm>
            <a:off x="2855727" y="2611154"/>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p:nvSpPr>
        <p:spPr>
          <a:xfrm>
            <a:off x="2572459" y="2611154"/>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5" name="Straight Connector 44"/>
          <p:cNvCxnSpPr/>
          <p:nvPr/>
        </p:nvCxnSpPr>
        <p:spPr>
          <a:xfrm flipH="1">
            <a:off x="611560" y="2096852"/>
            <a:ext cx="900100" cy="28803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7" name="Curved Left Arrow 46"/>
          <p:cNvSpPr/>
          <p:nvPr/>
        </p:nvSpPr>
        <p:spPr>
          <a:xfrm rot="16200000">
            <a:off x="1560381" y="3107112"/>
            <a:ext cx="113062" cy="170683"/>
          </a:xfrm>
          <a:prstGeom prst="curvedLeftArrow">
            <a:avLst>
              <a:gd name="adj1" fmla="val 0"/>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8" name="Oval 47"/>
          <p:cNvSpPr/>
          <p:nvPr/>
        </p:nvSpPr>
        <p:spPr>
          <a:xfrm>
            <a:off x="1578056" y="3206118"/>
            <a:ext cx="45719" cy="144016"/>
          </a:xfrm>
          <a:prstGeom prst="ellipse">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0" name="Straight Arrow Connector 49"/>
          <p:cNvCxnSpPr/>
          <p:nvPr/>
        </p:nvCxnSpPr>
        <p:spPr>
          <a:xfrm>
            <a:off x="2676271" y="3093495"/>
            <a:ext cx="319274"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689996" y="2932810"/>
            <a:ext cx="0" cy="3047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990782" y="2934627"/>
            <a:ext cx="0" cy="304701"/>
          </a:xfrm>
          <a:prstGeom prst="line">
            <a:avLst/>
          </a:prstGeom>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332141" y="3276999"/>
            <a:ext cx="1172116" cy="338554"/>
          </a:xfrm>
          <a:prstGeom prst="rect">
            <a:avLst/>
          </a:prstGeom>
          <a:noFill/>
        </p:spPr>
        <p:txBody>
          <a:bodyPr wrap="none" rtlCol="0">
            <a:spAutoFit/>
          </a:bodyPr>
          <a:lstStyle/>
          <a:p>
            <a:r>
              <a:rPr lang="en-GB" sz="1600" dirty="0" smtClean="0">
                <a:solidFill>
                  <a:srgbClr val="0070C0"/>
                </a:solidFill>
              </a:rPr>
              <a:t>p = 270 </a:t>
            </a:r>
            <a:r>
              <a:rPr lang="en-GB" sz="1600" dirty="0" smtClean="0">
                <a:solidFill>
                  <a:srgbClr val="0070C0"/>
                </a:solidFill>
                <a:latin typeface="Symbol" panose="05050102010706020507" pitchFamily="18" charset="2"/>
              </a:rPr>
              <a:t>m</a:t>
            </a:r>
            <a:r>
              <a:rPr lang="en-GB" sz="1600" dirty="0" smtClean="0">
                <a:solidFill>
                  <a:srgbClr val="0070C0"/>
                </a:solidFill>
              </a:rPr>
              <a:t>m</a:t>
            </a:r>
          </a:p>
        </p:txBody>
      </p:sp>
      <p:sp>
        <p:nvSpPr>
          <p:cNvPr id="55" name="Oval 54"/>
          <p:cNvSpPr/>
          <p:nvPr/>
        </p:nvSpPr>
        <p:spPr>
          <a:xfrm>
            <a:off x="1327172" y="1952836"/>
            <a:ext cx="309747" cy="3097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Arrow Connector 56"/>
          <p:cNvCxnSpPr>
            <a:stCxn id="55" idx="6"/>
          </p:cNvCxnSpPr>
          <p:nvPr/>
        </p:nvCxnSpPr>
        <p:spPr>
          <a:xfrm>
            <a:off x="1636919" y="2107710"/>
            <a:ext cx="766877" cy="4049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162771" y="4581128"/>
            <a:ext cx="319274"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840500" y="4671298"/>
            <a:ext cx="973343" cy="338554"/>
          </a:xfrm>
          <a:prstGeom prst="rect">
            <a:avLst/>
          </a:prstGeom>
          <a:noFill/>
        </p:spPr>
        <p:txBody>
          <a:bodyPr wrap="none" rtlCol="0">
            <a:spAutoFit/>
          </a:bodyPr>
          <a:lstStyle/>
          <a:p>
            <a:r>
              <a:rPr lang="en-GB" sz="1600" dirty="0" smtClean="0">
                <a:solidFill>
                  <a:srgbClr val="0070C0"/>
                </a:solidFill>
              </a:rPr>
              <a:t>~150 mm</a:t>
            </a:r>
          </a:p>
        </p:txBody>
      </p:sp>
      <p:sp>
        <p:nvSpPr>
          <p:cNvPr id="60" name="TextBox 59"/>
          <p:cNvSpPr txBox="1"/>
          <p:nvPr/>
        </p:nvSpPr>
        <p:spPr>
          <a:xfrm rot="16200000">
            <a:off x="224280" y="2993005"/>
            <a:ext cx="1156086" cy="338554"/>
          </a:xfrm>
          <a:prstGeom prst="rect">
            <a:avLst/>
          </a:prstGeom>
          <a:noFill/>
        </p:spPr>
        <p:txBody>
          <a:bodyPr wrap="none" rtlCol="0">
            <a:spAutoFit/>
          </a:bodyPr>
          <a:lstStyle/>
          <a:p>
            <a:r>
              <a:rPr lang="en-GB" sz="1600" dirty="0" smtClean="0">
                <a:solidFill>
                  <a:srgbClr val="0070C0"/>
                </a:solidFill>
              </a:rPr>
              <a:t>~ Ø 900mm</a:t>
            </a:r>
          </a:p>
        </p:txBody>
      </p:sp>
      <p:sp>
        <p:nvSpPr>
          <p:cNvPr id="64" name="Freeform 63"/>
          <p:cNvSpPr/>
          <p:nvPr/>
        </p:nvSpPr>
        <p:spPr>
          <a:xfrm>
            <a:off x="2844117" y="1952836"/>
            <a:ext cx="348146" cy="498038"/>
          </a:xfrm>
          <a:custGeom>
            <a:avLst/>
            <a:gdLst>
              <a:gd name="connsiteX0" fmla="*/ 120650 w 609600"/>
              <a:gd name="connsiteY0" fmla="*/ 0 h 812800"/>
              <a:gd name="connsiteX1" fmla="*/ 0 w 609600"/>
              <a:gd name="connsiteY1" fmla="*/ 508000 h 812800"/>
              <a:gd name="connsiteX2" fmla="*/ 311150 w 609600"/>
              <a:gd name="connsiteY2" fmla="*/ 812800 h 812800"/>
              <a:gd name="connsiteX3" fmla="*/ 609600 w 609600"/>
              <a:gd name="connsiteY3" fmla="*/ 527050 h 812800"/>
              <a:gd name="connsiteX4" fmla="*/ 120650 w 609600"/>
              <a:gd name="connsiteY4" fmla="*/ 0 h 812800"/>
              <a:gd name="connsiteX0" fmla="*/ 120650 w 612598"/>
              <a:gd name="connsiteY0" fmla="*/ 0 h 812848"/>
              <a:gd name="connsiteX1" fmla="*/ 0 w 612598"/>
              <a:gd name="connsiteY1" fmla="*/ 508000 h 812848"/>
              <a:gd name="connsiteX2" fmla="*/ 311150 w 612598"/>
              <a:gd name="connsiteY2" fmla="*/ 812800 h 812848"/>
              <a:gd name="connsiteX3" fmla="*/ 609600 w 612598"/>
              <a:gd name="connsiteY3" fmla="*/ 527050 h 812848"/>
              <a:gd name="connsiteX4" fmla="*/ 120650 w 612598"/>
              <a:gd name="connsiteY4" fmla="*/ 0 h 812848"/>
              <a:gd name="connsiteX0" fmla="*/ 285750 w 612598"/>
              <a:gd name="connsiteY0" fmla="*/ 0 h 876348"/>
              <a:gd name="connsiteX1" fmla="*/ 0 w 612598"/>
              <a:gd name="connsiteY1" fmla="*/ 571500 h 876348"/>
              <a:gd name="connsiteX2" fmla="*/ 311150 w 612598"/>
              <a:gd name="connsiteY2" fmla="*/ 876300 h 876348"/>
              <a:gd name="connsiteX3" fmla="*/ 609600 w 612598"/>
              <a:gd name="connsiteY3" fmla="*/ 590550 h 876348"/>
              <a:gd name="connsiteX4" fmla="*/ 285750 w 612598"/>
              <a:gd name="connsiteY4" fmla="*/ 0 h 8763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598" h="876348">
                <a:moveTo>
                  <a:pt x="285750" y="0"/>
                </a:moveTo>
                <a:lnTo>
                  <a:pt x="0" y="571500"/>
                </a:lnTo>
                <a:cubicBezTo>
                  <a:pt x="31750" y="706967"/>
                  <a:pt x="209550" y="873125"/>
                  <a:pt x="311150" y="876300"/>
                </a:cubicBezTo>
                <a:cubicBezTo>
                  <a:pt x="412750" y="879475"/>
                  <a:pt x="641350" y="726017"/>
                  <a:pt x="609600" y="590550"/>
                </a:cubicBezTo>
                <a:lnTo>
                  <a:pt x="285750" y="0"/>
                </a:lnTo>
                <a:close/>
              </a:path>
            </a:pathLst>
          </a:cu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6" name="Group 65"/>
          <p:cNvGrpSpPr/>
          <p:nvPr/>
        </p:nvGrpSpPr>
        <p:grpSpPr>
          <a:xfrm>
            <a:off x="3995936" y="2800260"/>
            <a:ext cx="1440160" cy="158308"/>
            <a:chOff x="1412032" y="3167354"/>
            <a:chExt cx="1440160" cy="158308"/>
          </a:xfrm>
        </p:grpSpPr>
        <p:cxnSp>
          <p:nvCxnSpPr>
            <p:cNvPr id="67" name="Straight Connector 66"/>
            <p:cNvCxnSpPr/>
            <p:nvPr/>
          </p:nvCxnSpPr>
          <p:spPr>
            <a:xfrm>
              <a:off x="1412032" y="3167354"/>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1559669" y="3167449"/>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1696443" y="3168404"/>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1844080" y="3168499"/>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1984475" y="3168404"/>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2132112" y="3168499"/>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2272507" y="3173167"/>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2420144" y="3173262"/>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2560539" y="3170014"/>
              <a:ext cx="144016"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2708176" y="3170109"/>
              <a:ext cx="144016" cy="1524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77" name="Oval 76"/>
          <p:cNvSpPr/>
          <p:nvPr/>
        </p:nvSpPr>
        <p:spPr>
          <a:xfrm>
            <a:off x="5168511" y="2641675"/>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p:cNvSpPr/>
          <p:nvPr/>
        </p:nvSpPr>
        <p:spPr>
          <a:xfrm>
            <a:off x="4885243" y="2641675"/>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p:cNvSpPr/>
          <p:nvPr/>
        </p:nvSpPr>
        <p:spPr>
          <a:xfrm>
            <a:off x="4591883" y="2636912"/>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p:cNvSpPr/>
          <p:nvPr/>
        </p:nvSpPr>
        <p:spPr>
          <a:xfrm>
            <a:off x="4308615" y="2636912"/>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p:cNvSpPr/>
          <p:nvPr/>
        </p:nvSpPr>
        <p:spPr>
          <a:xfrm>
            <a:off x="5023730" y="2422475"/>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p:cNvSpPr/>
          <p:nvPr/>
        </p:nvSpPr>
        <p:spPr>
          <a:xfrm>
            <a:off x="4730370" y="2417712"/>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p:cNvSpPr/>
          <p:nvPr/>
        </p:nvSpPr>
        <p:spPr>
          <a:xfrm>
            <a:off x="4447102" y="2417712"/>
            <a:ext cx="235075" cy="235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TextBox 91"/>
          <p:cNvSpPr txBox="1"/>
          <p:nvPr/>
        </p:nvSpPr>
        <p:spPr>
          <a:xfrm>
            <a:off x="3149087" y="1784543"/>
            <a:ext cx="1307729" cy="646331"/>
          </a:xfrm>
          <a:prstGeom prst="rect">
            <a:avLst/>
          </a:prstGeom>
          <a:noFill/>
        </p:spPr>
        <p:txBody>
          <a:bodyPr wrap="square" rtlCol="0">
            <a:spAutoFit/>
          </a:bodyPr>
          <a:lstStyle/>
          <a:p>
            <a:r>
              <a:rPr lang="en-GB" sz="1200" dirty="0" smtClean="0">
                <a:solidFill>
                  <a:srgbClr val="0070C0"/>
                </a:solidFill>
              </a:rPr>
              <a:t>addition of very fluid epoxy glue, TiO2 loaded</a:t>
            </a:r>
          </a:p>
        </p:txBody>
      </p:sp>
      <p:pic>
        <p:nvPicPr>
          <p:cNvPr id="125" name="Picture 3" descr="D:\LHCb SciFi\Photos\IMG_325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5736" y="4365104"/>
            <a:ext cx="3323892" cy="2215928"/>
          </a:xfrm>
          <a:prstGeom prst="rect">
            <a:avLst/>
          </a:prstGeom>
          <a:noFill/>
          <a:extLst>
            <a:ext uri="{909E8E84-426E-40DD-AFC4-6F175D3DCCD1}">
              <a14:hiddenFill xmlns:a14="http://schemas.microsoft.com/office/drawing/2010/main">
                <a:solidFill>
                  <a:srgbClr val="FFFFFF"/>
                </a:solidFill>
              </a14:hiddenFill>
            </a:ext>
          </a:extLst>
        </p:spPr>
      </p:pic>
      <p:sp>
        <p:nvSpPr>
          <p:cNvPr id="124" name="TextBox 123"/>
          <p:cNvSpPr txBox="1"/>
          <p:nvPr/>
        </p:nvSpPr>
        <p:spPr>
          <a:xfrm>
            <a:off x="2203160" y="3933056"/>
            <a:ext cx="2723374" cy="461665"/>
          </a:xfrm>
          <a:prstGeom prst="rect">
            <a:avLst/>
          </a:prstGeom>
          <a:noFill/>
        </p:spPr>
        <p:txBody>
          <a:bodyPr wrap="none" rtlCol="0">
            <a:spAutoFit/>
          </a:bodyPr>
          <a:lstStyle/>
          <a:p>
            <a:r>
              <a:rPr lang="en-GB" sz="1200" dirty="0" smtClean="0">
                <a:solidFill>
                  <a:srgbClr val="0070C0"/>
                </a:solidFill>
              </a:rPr>
              <a:t>Fibre winding (at Univ</a:t>
            </a:r>
            <a:r>
              <a:rPr lang="en-GB" sz="1200" dirty="0">
                <a:solidFill>
                  <a:srgbClr val="0070C0"/>
                </a:solidFill>
              </a:rPr>
              <a:t>.</a:t>
            </a:r>
            <a:r>
              <a:rPr lang="en-GB" sz="1200" dirty="0" smtClean="0">
                <a:solidFill>
                  <a:srgbClr val="0070C0"/>
                </a:solidFill>
              </a:rPr>
              <a:t> of Dortmund)</a:t>
            </a:r>
          </a:p>
          <a:p>
            <a:r>
              <a:rPr lang="en-GB" sz="1200" dirty="0" smtClean="0">
                <a:solidFill>
                  <a:srgbClr val="0070C0"/>
                </a:solidFill>
              </a:rPr>
              <a:t>Dedicated machine, in-house production</a:t>
            </a:r>
          </a:p>
        </p:txBody>
      </p:sp>
      <p:cxnSp>
        <p:nvCxnSpPr>
          <p:cNvPr id="127" name="Straight Arrow Connector 126"/>
          <p:cNvCxnSpPr/>
          <p:nvPr/>
        </p:nvCxnSpPr>
        <p:spPr>
          <a:xfrm>
            <a:off x="492585" y="2235126"/>
            <a:ext cx="319274"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pic>
        <p:nvPicPr>
          <p:cNvPr id="12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84612" y="4382557"/>
            <a:ext cx="3323892" cy="2215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5601" name="Straight Connector 25600"/>
          <p:cNvCxnSpPr/>
          <p:nvPr/>
        </p:nvCxnSpPr>
        <p:spPr>
          <a:xfrm>
            <a:off x="899592" y="2217621"/>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952550" y="2217564"/>
            <a:ext cx="0" cy="144016"/>
          </a:xfrm>
          <a:prstGeom prst="line">
            <a:avLst/>
          </a:prstGeom>
        </p:spPr>
        <p:style>
          <a:lnRef idx="1">
            <a:schemeClr val="accent1"/>
          </a:lnRef>
          <a:fillRef idx="0">
            <a:schemeClr val="accent1"/>
          </a:fillRef>
          <a:effectRef idx="0">
            <a:schemeClr val="accent1"/>
          </a:effectRef>
          <a:fontRef idx="minor">
            <a:schemeClr val="tx1"/>
          </a:fontRef>
        </p:style>
      </p:cxnSp>
      <p:sp>
        <p:nvSpPr>
          <p:cNvPr id="25603" name="TextBox 25602"/>
          <p:cNvSpPr txBox="1"/>
          <p:nvPr/>
        </p:nvSpPr>
        <p:spPr>
          <a:xfrm>
            <a:off x="293420" y="1938431"/>
            <a:ext cx="591187" cy="276999"/>
          </a:xfrm>
          <a:prstGeom prst="rect">
            <a:avLst/>
          </a:prstGeom>
          <a:noFill/>
        </p:spPr>
        <p:txBody>
          <a:bodyPr wrap="none" rtlCol="0">
            <a:spAutoFit/>
          </a:bodyPr>
          <a:lstStyle/>
          <a:p>
            <a:r>
              <a:rPr lang="en-GB" sz="1200" dirty="0" smtClean="0">
                <a:solidFill>
                  <a:srgbClr val="0070C0"/>
                </a:solidFill>
              </a:rPr>
              <a:t>feeder</a:t>
            </a:r>
          </a:p>
        </p:txBody>
      </p:sp>
      <p:sp>
        <p:nvSpPr>
          <p:cNvPr id="135" name="TextBox 134"/>
          <p:cNvSpPr txBox="1"/>
          <p:nvPr/>
        </p:nvSpPr>
        <p:spPr>
          <a:xfrm>
            <a:off x="5731552" y="3933056"/>
            <a:ext cx="2224712" cy="461665"/>
          </a:xfrm>
          <a:prstGeom prst="rect">
            <a:avLst/>
          </a:prstGeom>
          <a:noFill/>
        </p:spPr>
        <p:txBody>
          <a:bodyPr wrap="none" rtlCol="0">
            <a:spAutoFit/>
          </a:bodyPr>
          <a:lstStyle/>
          <a:p>
            <a:r>
              <a:rPr lang="en-GB" sz="1200" dirty="0" smtClean="0">
                <a:solidFill>
                  <a:srgbClr val="0070C0"/>
                </a:solidFill>
              </a:rPr>
              <a:t>Test winding (at Univ</a:t>
            </a:r>
            <a:r>
              <a:rPr lang="en-GB" sz="1200" dirty="0">
                <a:solidFill>
                  <a:srgbClr val="0070C0"/>
                </a:solidFill>
              </a:rPr>
              <a:t>.</a:t>
            </a:r>
            <a:r>
              <a:rPr lang="en-GB" sz="1200" dirty="0" smtClean="0">
                <a:solidFill>
                  <a:srgbClr val="0070C0"/>
                </a:solidFill>
              </a:rPr>
              <a:t> of Aachen)</a:t>
            </a:r>
          </a:p>
          <a:p>
            <a:r>
              <a:rPr lang="en-GB" sz="1200" dirty="0" smtClean="0">
                <a:solidFill>
                  <a:srgbClr val="0070C0"/>
                </a:solidFill>
              </a:rPr>
              <a:t>Use of a large CNC lathe.</a:t>
            </a:r>
          </a:p>
        </p:txBody>
      </p:sp>
    </p:spTree>
    <p:extLst>
      <p:ext uri="{BB962C8B-B14F-4D97-AF65-F5344CB8AC3E}">
        <p14:creationId xmlns:p14="http://schemas.microsoft.com/office/powerpoint/2010/main" val="1091022567"/>
      </p:ext>
    </p:extLst>
  </p:cSld>
  <p:clrMapOvr>
    <a:masterClrMapping/>
  </p:clrMapOvr>
  <mc:AlternateContent xmlns:mc="http://schemas.openxmlformats.org/markup-compatibility/2006" xmlns:p14="http://schemas.microsoft.com/office/powerpoint/2010/main">
    <mc:Choice Requires="p14">
      <p:transition spd="slow" p14:dur="2000" advTm="63515"/>
    </mc:Choice>
    <mc:Fallback xmlns="">
      <p:transition spd="slow" advTm="63515"/>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11</a:t>
            </a:fld>
            <a:endParaRPr lang="en-GB"/>
          </a:p>
        </p:txBody>
      </p:sp>
      <p:pic>
        <p:nvPicPr>
          <p:cNvPr id="27653" name="Picture 5" descr="http://bondlab-qa.web.cern.ch/bondlab-qa/ogp-cnc250/ogp-cnc2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159" y="1052736"/>
            <a:ext cx="3342737" cy="250705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61090" y="3501008"/>
            <a:ext cx="3384376" cy="461665"/>
          </a:xfrm>
          <a:prstGeom prst="rect">
            <a:avLst/>
          </a:prstGeom>
          <a:noFill/>
        </p:spPr>
        <p:txBody>
          <a:bodyPr wrap="square" rtlCol="0">
            <a:spAutoFit/>
          </a:bodyPr>
          <a:lstStyle/>
          <a:p>
            <a:r>
              <a:rPr lang="en-GB" sz="1200" dirty="0" smtClean="0"/>
              <a:t>Optical 3D coordinate measurement machine (CMM) in PH/DT bond lab. </a:t>
            </a:r>
          </a:p>
        </p:txBody>
      </p:sp>
      <p:pic>
        <p:nvPicPr>
          <p:cNvPr id="276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327" y="4125041"/>
            <a:ext cx="2992320" cy="2371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971600" y="462499"/>
            <a:ext cx="6083332" cy="400110"/>
          </a:xfrm>
          <a:prstGeom prst="rect">
            <a:avLst/>
          </a:prstGeom>
          <a:noFill/>
        </p:spPr>
        <p:txBody>
          <a:bodyPr wrap="none" rtlCol="0">
            <a:spAutoFit/>
          </a:bodyPr>
          <a:lstStyle/>
          <a:p>
            <a:r>
              <a:rPr lang="en-GB" sz="2000" dirty="0" smtClean="0">
                <a:solidFill>
                  <a:srgbClr val="0070C0"/>
                </a:solidFill>
              </a:rPr>
              <a:t>Scan of fibre mat end faces (after cut with diamond tool)</a:t>
            </a:r>
          </a:p>
        </p:txBody>
      </p:sp>
      <p:pic>
        <p:nvPicPr>
          <p:cNvPr id="276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0900" y="4129213"/>
            <a:ext cx="2926797" cy="2391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4474" y="4225234"/>
            <a:ext cx="2840013" cy="2516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p:nvSpPr>
        <p:spPr>
          <a:xfrm>
            <a:off x="1619672" y="4653136"/>
            <a:ext cx="72008" cy="1440160"/>
          </a:xfrm>
          <a:prstGeom prst="round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ounded Rectangle 17"/>
          <p:cNvSpPr/>
          <p:nvPr/>
        </p:nvSpPr>
        <p:spPr>
          <a:xfrm>
            <a:off x="4492372" y="4653136"/>
            <a:ext cx="72008" cy="1440160"/>
          </a:xfrm>
          <a:prstGeom prst="round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ounded Rectangle 18"/>
          <p:cNvSpPr/>
          <p:nvPr/>
        </p:nvSpPr>
        <p:spPr>
          <a:xfrm>
            <a:off x="7300684" y="4653136"/>
            <a:ext cx="72008" cy="1440160"/>
          </a:xfrm>
          <a:prstGeom prst="round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1403171" y="4459376"/>
            <a:ext cx="577017" cy="276999"/>
          </a:xfrm>
          <a:prstGeom prst="rect">
            <a:avLst/>
          </a:prstGeom>
          <a:noFill/>
        </p:spPr>
        <p:txBody>
          <a:bodyPr wrap="none" rtlCol="0">
            <a:spAutoFit/>
          </a:bodyPr>
          <a:lstStyle/>
          <a:p>
            <a:r>
              <a:rPr lang="en-GB" sz="1200" dirty="0" smtClean="0">
                <a:solidFill>
                  <a:srgbClr val="0070C0"/>
                </a:solidFill>
              </a:rPr>
              <a:t>defect</a:t>
            </a:r>
          </a:p>
        </p:txBody>
      </p:sp>
      <p:sp>
        <p:nvSpPr>
          <p:cNvPr id="21" name="TextBox 20"/>
          <p:cNvSpPr txBox="1"/>
          <p:nvPr/>
        </p:nvSpPr>
        <p:spPr>
          <a:xfrm>
            <a:off x="4211960" y="4448145"/>
            <a:ext cx="577017" cy="276999"/>
          </a:xfrm>
          <a:prstGeom prst="rect">
            <a:avLst/>
          </a:prstGeom>
          <a:noFill/>
        </p:spPr>
        <p:txBody>
          <a:bodyPr wrap="none" rtlCol="0">
            <a:spAutoFit/>
          </a:bodyPr>
          <a:lstStyle/>
          <a:p>
            <a:r>
              <a:rPr lang="en-GB" sz="1200" dirty="0" smtClean="0">
                <a:solidFill>
                  <a:srgbClr val="0070C0"/>
                </a:solidFill>
              </a:rPr>
              <a:t>defect</a:t>
            </a:r>
          </a:p>
        </p:txBody>
      </p:sp>
      <p:sp>
        <p:nvSpPr>
          <p:cNvPr id="22" name="TextBox 21"/>
          <p:cNvSpPr txBox="1"/>
          <p:nvPr/>
        </p:nvSpPr>
        <p:spPr>
          <a:xfrm>
            <a:off x="7336688" y="4586644"/>
            <a:ext cx="577017" cy="276999"/>
          </a:xfrm>
          <a:prstGeom prst="rect">
            <a:avLst/>
          </a:prstGeom>
          <a:noFill/>
        </p:spPr>
        <p:txBody>
          <a:bodyPr wrap="none" rtlCol="0">
            <a:spAutoFit/>
          </a:bodyPr>
          <a:lstStyle/>
          <a:p>
            <a:r>
              <a:rPr lang="en-GB" sz="1200" dirty="0" smtClean="0">
                <a:solidFill>
                  <a:srgbClr val="0070C0"/>
                </a:solidFill>
              </a:rPr>
              <a:t>defect</a:t>
            </a:r>
          </a:p>
        </p:txBody>
      </p:sp>
      <p:pic>
        <p:nvPicPr>
          <p:cNvPr id="27658" name="Picture 10" descr="D:\LHCb SciFi\patterned fibre support\6-layer mat\sample2 distortion.bmp"/>
          <p:cNvPicPr>
            <a:picLocks noChangeAspect="1" noChangeArrowheads="1"/>
          </p:cNvPicPr>
          <p:nvPr/>
        </p:nvPicPr>
        <p:blipFill rotWithShape="1">
          <a:blip r:embed="rId7">
            <a:extLst>
              <a:ext uri="{28A0092B-C50C-407E-A947-70E740481C1C}">
                <a14:useLocalDpi xmlns:a14="http://schemas.microsoft.com/office/drawing/2010/main" val="0"/>
              </a:ext>
            </a:extLst>
          </a:blip>
          <a:srcRect t="17350" b="42532"/>
          <a:stretch/>
        </p:blipFill>
        <p:spPr bwMode="auto">
          <a:xfrm>
            <a:off x="3995936" y="2735580"/>
            <a:ext cx="4631795" cy="1393633"/>
          </a:xfrm>
          <a:prstGeom prst="rect">
            <a:avLst/>
          </a:prstGeom>
          <a:noFill/>
          <a:extLst>
            <a:ext uri="{909E8E84-426E-40DD-AFC4-6F175D3DCCD1}">
              <a14:hiddenFill xmlns:a14="http://schemas.microsoft.com/office/drawing/2010/main">
                <a:solidFill>
                  <a:srgbClr val="FFFFFF"/>
                </a:solidFill>
              </a14:hiddenFill>
            </a:ext>
          </a:extLst>
        </p:spPr>
      </p:pic>
      <p:pic>
        <p:nvPicPr>
          <p:cNvPr id="27659" name="Picture 11" descr="D:\LHCb SciFi\patterned fibre support\6-layer mat\detail double cladding.bmp"/>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1820" t="17160" r="47736" b="30016"/>
          <a:stretch/>
        </p:blipFill>
        <p:spPr bwMode="auto">
          <a:xfrm>
            <a:off x="6804248" y="877497"/>
            <a:ext cx="1711444" cy="1676398"/>
          </a:xfrm>
          <a:prstGeom prst="rect">
            <a:avLst/>
          </a:prstGeom>
          <a:noFill/>
          <a:extLst>
            <a:ext uri="{909E8E84-426E-40DD-AFC4-6F175D3DCCD1}">
              <a14:hiddenFill xmlns:a14="http://schemas.microsoft.com/office/drawing/2010/main">
                <a:solidFill>
                  <a:srgbClr val="FFFFFF"/>
                </a:solidFill>
              </a14:hiddenFill>
            </a:ext>
          </a:extLst>
        </p:spPr>
      </p:pic>
      <p:pic>
        <p:nvPicPr>
          <p:cNvPr id="27660" name="Picture 12" descr="D:\LHCb SciFi\patterned fibre support\6-layer mat\full mat.bmp"/>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13513" r="37587" b="27099"/>
          <a:stretch/>
        </p:blipFill>
        <p:spPr bwMode="auto">
          <a:xfrm>
            <a:off x="4035948" y="1086644"/>
            <a:ext cx="1708794" cy="1219421"/>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p:cNvSpPr/>
          <p:nvPr/>
        </p:nvSpPr>
        <p:spPr>
          <a:xfrm>
            <a:off x="4890345" y="3356992"/>
            <a:ext cx="2967765" cy="7242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a:off x="5796136" y="1086644"/>
            <a:ext cx="0" cy="111822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5673605" y="1476476"/>
            <a:ext cx="817853" cy="338554"/>
          </a:xfrm>
          <a:prstGeom prst="rect">
            <a:avLst/>
          </a:prstGeom>
          <a:noFill/>
        </p:spPr>
        <p:txBody>
          <a:bodyPr wrap="none" rtlCol="0">
            <a:spAutoFit/>
          </a:bodyPr>
          <a:lstStyle/>
          <a:p>
            <a:r>
              <a:rPr lang="en-GB" sz="1600" dirty="0" smtClean="0">
                <a:solidFill>
                  <a:srgbClr val="0070C0"/>
                </a:solidFill>
              </a:rPr>
              <a:t>1.5 mm</a:t>
            </a:r>
          </a:p>
        </p:txBody>
      </p:sp>
      <p:sp>
        <p:nvSpPr>
          <p:cNvPr id="15" name="TextBox 14"/>
          <p:cNvSpPr txBox="1"/>
          <p:nvPr/>
        </p:nvSpPr>
        <p:spPr>
          <a:xfrm>
            <a:off x="4564380" y="5471077"/>
            <a:ext cx="1164229" cy="646331"/>
          </a:xfrm>
          <a:prstGeom prst="rect">
            <a:avLst/>
          </a:prstGeom>
          <a:noFill/>
        </p:spPr>
        <p:txBody>
          <a:bodyPr wrap="none" rtlCol="0">
            <a:spAutoFit/>
          </a:bodyPr>
          <a:lstStyle/>
          <a:p>
            <a:r>
              <a:rPr lang="en-GB" sz="1200" dirty="0" smtClean="0"/>
              <a:t>RMS = 4-12 </a:t>
            </a:r>
            <a:r>
              <a:rPr lang="en-GB" sz="1200" dirty="0" smtClean="0">
                <a:latin typeface="Symbol" panose="05050102010706020507" pitchFamily="18" charset="2"/>
              </a:rPr>
              <a:t>m</a:t>
            </a:r>
            <a:r>
              <a:rPr lang="en-GB" sz="1200" dirty="0" smtClean="0"/>
              <a:t>m</a:t>
            </a:r>
          </a:p>
          <a:p>
            <a:endParaRPr lang="en-GB" sz="1200" dirty="0" smtClean="0"/>
          </a:p>
          <a:p>
            <a:r>
              <a:rPr lang="en-GB" sz="1200" dirty="0"/>
              <a:t>l</a:t>
            </a:r>
            <a:r>
              <a:rPr lang="en-GB" sz="1200" dirty="0" smtClean="0"/>
              <a:t>ayer 1 - layer 6</a:t>
            </a:r>
          </a:p>
        </p:txBody>
      </p:sp>
      <p:cxnSp>
        <p:nvCxnSpPr>
          <p:cNvPr id="20" name="Straight Arrow Connector 19"/>
          <p:cNvCxnSpPr/>
          <p:nvPr/>
        </p:nvCxnSpPr>
        <p:spPr>
          <a:xfrm flipV="1">
            <a:off x="4932040" y="5733256"/>
            <a:ext cx="144016"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5292080" y="5733256"/>
            <a:ext cx="72008"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0433209"/>
      </p:ext>
    </p:extLst>
  </p:cSld>
  <p:clrMapOvr>
    <a:masterClrMapping/>
  </p:clrMapOvr>
  <mc:AlternateContent xmlns:mc="http://schemas.openxmlformats.org/markup-compatibility/2006" xmlns:p14="http://schemas.microsoft.com/office/powerpoint/2010/main">
    <mc:Choice Requires="p14">
      <p:transition spd="slow" p14:dur="2000" advTm="64308"/>
    </mc:Choice>
    <mc:Fallback xmlns="">
      <p:transition spd="slow" advTm="64308"/>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12</a:t>
            </a:fld>
            <a:endParaRPr lang="en-GB"/>
          </a:p>
        </p:txBody>
      </p:sp>
      <p:sp>
        <p:nvSpPr>
          <p:cNvPr id="4" name="TextBox 3"/>
          <p:cNvSpPr txBox="1"/>
          <p:nvPr/>
        </p:nvSpPr>
        <p:spPr>
          <a:xfrm>
            <a:off x="971600" y="807404"/>
            <a:ext cx="6599564" cy="400110"/>
          </a:xfrm>
          <a:prstGeom prst="rect">
            <a:avLst/>
          </a:prstGeom>
          <a:noFill/>
        </p:spPr>
        <p:txBody>
          <a:bodyPr wrap="none" rtlCol="0">
            <a:spAutoFit/>
          </a:bodyPr>
          <a:lstStyle/>
          <a:p>
            <a:r>
              <a:rPr lang="en-GB" sz="2000" b="1" dirty="0" smtClean="0">
                <a:solidFill>
                  <a:srgbClr val="0070C0"/>
                </a:solidFill>
              </a:rPr>
              <a:t>An important parameter: Fibre diameter profile (along fibre)</a:t>
            </a:r>
          </a:p>
        </p:txBody>
      </p:sp>
      <p:pic>
        <p:nvPicPr>
          <p:cNvPr id="13" name="Picture 7" descr="D:\LHCb SciFi\Fibre procurement\Diameter scan\Verlauf.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407"/>
          <a:stretch/>
        </p:blipFill>
        <p:spPr bwMode="auto">
          <a:xfrm>
            <a:off x="4271382" y="1760220"/>
            <a:ext cx="4865540" cy="2971634"/>
          </a:xfrm>
          <a:prstGeom prst="rect">
            <a:avLst/>
          </a:prstGeom>
          <a:noFill/>
          <a:extLst>
            <a:ext uri="{909E8E84-426E-40DD-AFC4-6F175D3DCCD1}">
              <a14:hiddenFill xmlns:a14="http://schemas.microsoft.com/office/drawing/2010/main">
                <a:solidFill>
                  <a:srgbClr val="FFFFFF"/>
                </a:solidFill>
              </a14:hiddenFill>
            </a:ext>
          </a:extLst>
        </p:spPr>
      </p:pic>
      <p:pic>
        <p:nvPicPr>
          <p:cNvPr id="1843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4650922"/>
            <a:ext cx="3013522" cy="2149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a:xfrm>
            <a:off x="5940152" y="2780928"/>
            <a:ext cx="288032" cy="15121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43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2141566"/>
            <a:ext cx="3852664" cy="2419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15752" y="1467832"/>
            <a:ext cx="3888432" cy="584775"/>
          </a:xfrm>
          <a:prstGeom prst="rect">
            <a:avLst/>
          </a:prstGeom>
          <a:noFill/>
        </p:spPr>
        <p:txBody>
          <a:bodyPr wrap="square" rtlCol="0">
            <a:spAutoFit/>
          </a:bodyPr>
          <a:lstStyle/>
          <a:p>
            <a:r>
              <a:rPr lang="en-GB" sz="1600" dirty="0" smtClean="0">
                <a:solidFill>
                  <a:srgbClr val="0070C0"/>
                </a:solidFill>
              </a:rPr>
              <a:t>Over 99% of the length, the fibre diameter</a:t>
            </a:r>
            <a:r>
              <a:rPr lang="en-GB" sz="1600" dirty="0">
                <a:solidFill>
                  <a:srgbClr val="0070C0"/>
                </a:solidFill>
              </a:rPr>
              <a:t> </a:t>
            </a:r>
            <a:r>
              <a:rPr lang="en-GB" sz="1600" dirty="0" smtClean="0">
                <a:solidFill>
                  <a:srgbClr val="0070C0"/>
                </a:solidFill>
              </a:rPr>
              <a:t>is within 250 ± few </a:t>
            </a:r>
            <a:r>
              <a:rPr lang="en-GB" sz="1600" dirty="0" smtClean="0">
                <a:solidFill>
                  <a:srgbClr val="0070C0"/>
                </a:solidFill>
                <a:latin typeface="Symbol" panose="05050102010706020507" pitchFamily="18" charset="2"/>
              </a:rPr>
              <a:t>m</a:t>
            </a:r>
            <a:r>
              <a:rPr lang="en-GB" sz="1600" dirty="0" smtClean="0">
                <a:solidFill>
                  <a:srgbClr val="0070C0"/>
                </a:solidFill>
              </a:rPr>
              <a:t>m</a:t>
            </a:r>
          </a:p>
        </p:txBody>
      </p:sp>
      <p:sp>
        <p:nvSpPr>
          <p:cNvPr id="7" name="TextBox 6"/>
          <p:cNvSpPr txBox="1"/>
          <p:nvPr/>
        </p:nvSpPr>
        <p:spPr>
          <a:xfrm>
            <a:off x="2159968" y="2598293"/>
            <a:ext cx="1584176" cy="938719"/>
          </a:xfrm>
          <a:prstGeom prst="rect">
            <a:avLst/>
          </a:prstGeom>
          <a:noFill/>
        </p:spPr>
        <p:txBody>
          <a:bodyPr wrap="square" rtlCol="0">
            <a:spAutoFit/>
          </a:bodyPr>
          <a:lstStyle/>
          <a:p>
            <a:r>
              <a:rPr lang="en-GB" sz="1100" dirty="0" smtClean="0">
                <a:solidFill>
                  <a:srgbClr val="0070C0"/>
                </a:solidFill>
              </a:rPr>
              <a:t>~4 M measurements along 12.5 km fibre</a:t>
            </a:r>
          </a:p>
          <a:p>
            <a:r>
              <a:rPr lang="en-GB" sz="1100" dirty="0" smtClean="0">
                <a:solidFill>
                  <a:srgbClr val="0070C0"/>
                </a:solidFill>
              </a:rPr>
              <a:t>(1 point every 3 mm), performed with a LASER </a:t>
            </a:r>
            <a:r>
              <a:rPr lang="en-GB" sz="1100" dirty="0" err="1" smtClean="0">
                <a:solidFill>
                  <a:srgbClr val="0070C0"/>
                </a:solidFill>
              </a:rPr>
              <a:t>micrometer</a:t>
            </a:r>
            <a:r>
              <a:rPr lang="en-GB" sz="1100" dirty="0" smtClean="0">
                <a:solidFill>
                  <a:srgbClr val="0070C0"/>
                </a:solidFill>
              </a:rPr>
              <a:t>.</a:t>
            </a:r>
          </a:p>
        </p:txBody>
      </p:sp>
      <p:sp>
        <p:nvSpPr>
          <p:cNvPr id="8" name="TextBox 7"/>
          <p:cNvSpPr txBox="1"/>
          <p:nvPr/>
        </p:nvSpPr>
        <p:spPr>
          <a:xfrm>
            <a:off x="449660" y="4755844"/>
            <a:ext cx="3456384" cy="1323439"/>
          </a:xfrm>
          <a:prstGeom prst="rect">
            <a:avLst/>
          </a:prstGeom>
          <a:noFill/>
        </p:spPr>
        <p:txBody>
          <a:bodyPr wrap="square" rtlCol="0">
            <a:spAutoFit/>
          </a:bodyPr>
          <a:lstStyle/>
          <a:p>
            <a:r>
              <a:rPr lang="en-GB" sz="1600" dirty="0" smtClean="0">
                <a:solidFill>
                  <a:srgbClr val="0070C0"/>
                </a:solidFill>
              </a:rPr>
              <a:t>However, typically once per km, the fibre diameter increases beyond acceptable limits (300 </a:t>
            </a:r>
            <a:r>
              <a:rPr lang="en-GB" sz="1600" dirty="0" smtClean="0">
                <a:solidFill>
                  <a:srgbClr val="0070C0"/>
                </a:solidFill>
                <a:latin typeface="Symbol" panose="05050102010706020507" pitchFamily="18" charset="2"/>
              </a:rPr>
              <a:t>m</a:t>
            </a:r>
            <a:r>
              <a:rPr lang="en-GB" sz="1600" dirty="0" smtClean="0">
                <a:solidFill>
                  <a:srgbClr val="0070C0"/>
                </a:solidFill>
              </a:rPr>
              <a:t>m). Problem worked on by producer but not fully understood.</a:t>
            </a:r>
          </a:p>
        </p:txBody>
      </p:sp>
      <p:sp>
        <p:nvSpPr>
          <p:cNvPr id="9" name="Down Arrow 8"/>
          <p:cNvSpPr/>
          <p:nvPr/>
        </p:nvSpPr>
        <p:spPr>
          <a:xfrm>
            <a:off x="6012160" y="4293096"/>
            <a:ext cx="144016" cy="64807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6724680" y="4817940"/>
            <a:ext cx="2412242" cy="1569660"/>
          </a:xfrm>
          <a:prstGeom prst="rect">
            <a:avLst/>
          </a:prstGeom>
        </p:spPr>
        <p:txBody>
          <a:bodyPr wrap="square">
            <a:spAutoFit/>
          </a:bodyPr>
          <a:lstStyle/>
          <a:p>
            <a:pPr lvl="0"/>
            <a:r>
              <a:rPr lang="en-GB" sz="1600" dirty="0">
                <a:solidFill>
                  <a:srgbClr val="0070C0"/>
                </a:solidFill>
              </a:rPr>
              <a:t>These sections are manually removed during winding process, at the position </a:t>
            </a:r>
            <a:r>
              <a:rPr lang="en-GB" sz="1600" dirty="0" smtClean="0">
                <a:solidFill>
                  <a:srgbClr val="0070C0"/>
                </a:solidFill>
              </a:rPr>
              <a:t>where the </a:t>
            </a:r>
            <a:r>
              <a:rPr lang="en-GB" sz="1600" dirty="0">
                <a:solidFill>
                  <a:srgbClr val="0070C0"/>
                </a:solidFill>
              </a:rPr>
              <a:t>mat is anyway cut. </a:t>
            </a:r>
            <a:r>
              <a:rPr lang="en-GB" sz="1600" dirty="0" smtClean="0">
                <a:solidFill>
                  <a:srgbClr val="0070C0"/>
                </a:solidFill>
              </a:rPr>
              <a:t>Costs time (5') but no performance. </a:t>
            </a:r>
            <a:endParaRPr lang="en-GB" sz="1600" dirty="0">
              <a:solidFill>
                <a:srgbClr val="0070C0"/>
              </a:solidFill>
            </a:endParaRPr>
          </a:p>
        </p:txBody>
      </p:sp>
      <p:sp>
        <p:nvSpPr>
          <p:cNvPr id="11" name="TextBox 10"/>
          <p:cNvSpPr txBox="1"/>
          <p:nvPr/>
        </p:nvSpPr>
        <p:spPr>
          <a:xfrm>
            <a:off x="6876256" y="1268760"/>
            <a:ext cx="1805302" cy="253916"/>
          </a:xfrm>
          <a:prstGeom prst="rect">
            <a:avLst/>
          </a:prstGeom>
          <a:noFill/>
        </p:spPr>
        <p:txBody>
          <a:bodyPr wrap="none" rtlCol="0">
            <a:spAutoFit/>
          </a:bodyPr>
          <a:lstStyle/>
          <a:p>
            <a:r>
              <a:rPr lang="en-GB" sz="1050" dirty="0" smtClean="0"/>
              <a:t>Plots by P. </a:t>
            </a:r>
            <a:r>
              <a:rPr lang="en-GB" sz="1050" dirty="0" err="1" smtClean="0"/>
              <a:t>Hebler</a:t>
            </a:r>
            <a:r>
              <a:rPr lang="en-GB" sz="1050" dirty="0" smtClean="0"/>
              <a:t>, Dortmund.</a:t>
            </a:r>
          </a:p>
        </p:txBody>
      </p:sp>
    </p:spTree>
    <p:extLst>
      <p:ext uri="{BB962C8B-B14F-4D97-AF65-F5344CB8AC3E}">
        <p14:creationId xmlns:p14="http://schemas.microsoft.com/office/powerpoint/2010/main" val="2276398456"/>
      </p:ext>
    </p:extLst>
  </p:cSld>
  <p:clrMapOvr>
    <a:masterClrMapping/>
  </p:clrMapOvr>
  <mc:AlternateContent xmlns:mc="http://schemas.openxmlformats.org/markup-compatibility/2006" xmlns:p14="http://schemas.microsoft.com/office/powerpoint/2010/main">
    <mc:Choice Requires="p14">
      <p:transition spd="slow" p14:dur="2000" advTm="82347"/>
    </mc:Choice>
    <mc:Fallback xmlns="">
      <p:transition spd="slow" advTm="82347"/>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13</a:t>
            </a:fld>
            <a:endParaRPr lang="en-GB"/>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1901280"/>
            <a:ext cx="4728766" cy="3337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923928" y="3301078"/>
            <a:ext cx="948145" cy="307777"/>
          </a:xfrm>
          <a:prstGeom prst="rect">
            <a:avLst/>
          </a:prstGeom>
          <a:noFill/>
        </p:spPr>
        <p:txBody>
          <a:bodyPr wrap="none" rtlCol="0">
            <a:spAutoFit/>
          </a:bodyPr>
          <a:lstStyle/>
          <a:p>
            <a:r>
              <a:rPr lang="en-GB" sz="1400" dirty="0" err="1" smtClean="0">
                <a:latin typeface="Symbol" panose="05050102010706020507" pitchFamily="18" charset="2"/>
              </a:rPr>
              <a:t>L</a:t>
            </a:r>
            <a:r>
              <a:rPr lang="en-GB" sz="1400" baseline="-25000" dirty="0" err="1" smtClean="0"/>
              <a:t>att</a:t>
            </a:r>
            <a:r>
              <a:rPr lang="en-GB" sz="1400" baseline="-25000" dirty="0" smtClean="0"/>
              <a:t>.</a:t>
            </a:r>
            <a:r>
              <a:rPr lang="en-GB" sz="1400" dirty="0" smtClean="0"/>
              <a:t> </a:t>
            </a:r>
            <a:r>
              <a:rPr lang="en-GB" sz="1400" dirty="0"/>
              <a:t>i</a:t>
            </a:r>
            <a:r>
              <a:rPr lang="en-GB" sz="1400" dirty="0" smtClean="0"/>
              <a:t>n cm </a:t>
            </a:r>
            <a:endParaRPr lang="en-GB" sz="1400" dirty="0"/>
          </a:p>
        </p:txBody>
      </p:sp>
      <p:cxnSp>
        <p:nvCxnSpPr>
          <p:cNvPr id="6" name="Straight Arrow Connector 5"/>
          <p:cNvCxnSpPr/>
          <p:nvPr/>
        </p:nvCxnSpPr>
        <p:spPr>
          <a:xfrm flipV="1">
            <a:off x="4045965" y="3078252"/>
            <a:ext cx="0" cy="225316"/>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789810" y="2311754"/>
            <a:ext cx="1368152" cy="369332"/>
          </a:xfrm>
          <a:prstGeom prst="rect">
            <a:avLst/>
          </a:prstGeom>
          <a:solidFill>
            <a:schemeClr val="bg1"/>
          </a:solidFill>
        </p:spPr>
        <p:txBody>
          <a:bodyPr wrap="square">
            <a:spAutoFit/>
          </a:bodyPr>
          <a:lstStyle/>
          <a:p>
            <a:r>
              <a:rPr lang="en-GB" sz="900" dirty="0" smtClean="0">
                <a:latin typeface="Symbol" panose="05050102010706020507" pitchFamily="18" charset="2"/>
              </a:rPr>
              <a:t>&lt;</a:t>
            </a:r>
            <a:r>
              <a:rPr lang="en-GB" sz="900" dirty="0" err="1" smtClean="0">
                <a:latin typeface="Symbol" panose="05050102010706020507" pitchFamily="18" charset="2"/>
              </a:rPr>
              <a:t>L</a:t>
            </a:r>
            <a:r>
              <a:rPr lang="en-GB" sz="900" baseline="-25000" dirty="0" err="1" smtClean="0"/>
              <a:t>att</a:t>
            </a:r>
            <a:r>
              <a:rPr lang="en-GB" sz="900" baseline="-25000" dirty="0"/>
              <a:t>.</a:t>
            </a:r>
            <a:r>
              <a:rPr lang="en-GB" sz="900" dirty="0"/>
              <a:t> </a:t>
            </a:r>
            <a:r>
              <a:rPr lang="en-GB" sz="900" dirty="0" smtClean="0"/>
              <a:t>&gt; = 293 cm </a:t>
            </a:r>
          </a:p>
          <a:p>
            <a:r>
              <a:rPr lang="en-GB" sz="900" dirty="0" smtClean="0"/>
              <a:t>(Lot 1-8)</a:t>
            </a:r>
            <a:endParaRPr lang="en-GB" sz="900" dirty="0"/>
          </a:p>
        </p:txBody>
      </p:sp>
      <p:sp>
        <p:nvSpPr>
          <p:cNvPr id="8" name="Left Brace 7"/>
          <p:cNvSpPr/>
          <p:nvPr/>
        </p:nvSpPr>
        <p:spPr>
          <a:xfrm flipH="1">
            <a:off x="6708478" y="2081326"/>
            <a:ext cx="144016" cy="830188"/>
          </a:xfrm>
          <a:prstGeom prst="leftBrace">
            <a:avLst>
              <a:gd name="adj1" fmla="val 52511"/>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p:cNvSpPr txBox="1"/>
          <p:nvPr/>
        </p:nvSpPr>
        <p:spPr>
          <a:xfrm>
            <a:off x="1979712" y="1407259"/>
            <a:ext cx="4659417" cy="276999"/>
          </a:xfrm>
          <a:prstGeom prst="rect">
            <a:avLst/>
          </a:prstGeom>
          <a:noFill/>
        </p:spPr>
        <p:txBody>
          <a:bodyPr wrap="none" rtlCol="0">
            <a:spAutoFit/>
          </a:bodyPr>
          <a:lstStyle/>
          <a:p>
            <a:r>
              <a:rPr lang="en-GB" sz="1200" dirty="0" smtClean="0"/>
              <a:t>Measurements of 8 spools + older Dortmund sample (unknown Lot no.)</a:t>
            </a:r>
            <a:endParaRPr lang="en-GB" sz="1200" dirty="0"/>
          </a:p>
        </p:txBody>
      </p:sp>
      <p:sp>
        <p:nvSpPr>
          <p:cNvPr id="11" name="Rectangle 10"/>
          <p:cNvSpPr/>
          <p:nvPr/>
        </p:nvSpPr>
        <p:spPr>
          <a:xfrm>
            <a:off x="2771800" y="1655612"/>
            <a:ext cx="3439083" cy="307777"/>
          </a:xfrm>
          <a:prstGeom prst="rect">
            <a:avLst/>
          </a:prstGeom>
        </p:spPr>
        <p:txBody>
          <a:bodyPr wrap="none">
            <a:spAutoFit/>
          </a:bodyPr>
          <a:lstStyle/>
          <a:p>
            <a:r>
              <a:rPr lang="en-GB" sz="1400" dirty="0" smtClean="0"/>
              <a:t>KURARAY SCSF-78, 250 </a:t>
            </a:r>
            <a:r>
              <a:rPr lang="en-GB" sz="1400" dirty="0" smtClean="0">
                <a:latin typeface="Symbol" panose="05050102010706020507" pitchFamily="18" charset="2"/>
              </a:rPr>
              <a:t>m</a:t>
            </a:r>
            <a:r>
              <a:rPr lang="en-GB" sz="1400" dirty="0" smtClean="0"/>
              <a:t>m, double cladded)</a:t>
            </a:r>
            <a:endParaRPr lang="en-GB" sz="1400" dirty="0"/>
          </a:p>
        </p:txBody>
      </p:sp>
      <p:sp>
        <p:nvSpPr>
          <p:cNvPr id="10" name="TextBox 9"/>
          <p:cNvSpPr txBox="1"/>
          <p:nvPr/>
        </p:nvSpPr>
        <p:spPr>
          <a:xfrm>
            <a:off x="323528" y="5264040"/>
            <a:ext cx="8568952" cy="1477328"/>
          </a:xfrm>
          <a:prstGeom prst="rect">
            <a:avLst/>
          </a:prstGeom>
          <a:noFill/>
        </p:spPr>
        <p:txBody>
          <a:bodyPr wrap="square" rtlCol="0">
            <a:spAutoFit/>
          </a:bodyPr>
          <a:lstStyle/>
          <a:p>
            <a:r>
              <a:rPr lang="en-GB" sz="1600" dirty="0" smtClean="0">
                <a:solidFill>
                  <a:srgbClr val="0070C0"/>
                </a:solidFill>
              </a:rPr>
              <a:t>We are currently investigating with Kuraray whether lower or higher concentrations of dopants have a sizable impact on </a:t>
            </a:r>
            <a:r>
              <a:rPr lang="en-GB" sz="1600" dirty="0" smtClean="0">
                <a:solidFill>
                  <a:srgbClr val="0070C0"/>
                </a:solidFill>
                <a:latin typeface="Symbol" panose="05050102010706020507" pitchFamily="18" charset="2"/>
              </a:rPr>
              <a:t>L </a:t>
            </a:r>
            <a:r>
              <a:rPr lang="en-GB" sz="1600" dirty="0" smtClean="0">
                <a:solidFill>
                  <a:srgbClr val="0070C0"/>
                </a:solidFill>
              </a:rPr>
              <a:t>or whether we have to live with </a:t>
            </a:r>
            <a:r>
              <a:rPr lang="en-GB" sz="1600" dirty="0" smtClean="0">
                <a:solidFill>
                  <a:srgbClr val="0070C0"/>
                </a:solidFill>
                <a:latin typeface="Symbol" panose="05050102010706020507" pitchFamily="18" charset="2"/>
              </a:rPr>
              <a:t>L</a:t>
            </a:r>
            <a:r>
              <a:rPr lang="en-GB" sz="1600" dirty="0" smtClean="0">
                <a:solidFill>
                  <a:srgbClr val="0070C0"/>
                </a:solidFill>
              </a:rPr>
              <a:t>~3 </a:t>
            </a:r>
            <a:r>
              <a:rPr lang="en-GB" sz="1600" dirty="0" smtClean="0">
                <a:solidFill>
                  <a:srgbClr val="0070C0"/>
                </a:solidFill>
              </a:rPr>
              <a:t>m.  </a:t>
            </a:r>
          </a:p>
          <a:p>
            <a:pPr lvl="0">
              <a:spcBef>
                <a:spcPts val="600"/>
              </a:spcBef>
            </a:pPr>
            <a:r>
              <a:rPr lang="en-GB" sz="1600" dirty="0" smtClean="0">
                <a:solidFill>
                  <a:srgbClr val="0070C0"/>
                </a:solidFill>
              </a:rPr>
              <a:t>Side remark: We </a:t>
            </a:r>
            <a:r>
              <a:rPr lang="en-GB" sz="1600" dirty="0">
                <a:solidFill>
                  <a:srgbClr val="0070C0"/>
                </a:solidFill>
              </a:rPr>
              <a:t>are </a:t>
            </a:r>
            <a:r>
              <a:rPr lang="en-GB" sz="1600" dirty="0" smtClean="0">
                <a:solidFill>
                  <a:srgbClr val="0070C0"/>
                </a:solidFill>
              </a:rPr>
              <a:t>also maintaining </a:t>
            </a:r>
            <a:r>
              <a:rPr lang="en-GB" sz="1600" dirty="0">
                <a:solidFill>
                  <a:srgbClr val="0070C0"/>
                </a:solidFill>
              </a:rPr>
              <a:t>/ building up relations to </a:t>
            </a:r>
            <a:r>
              <a:rPr lang="en-GB" sz="1600" dirty="0" smtClean="0">
                <a:solidFill>
                  <a:srgbClr val="0070C0"/>
                </a:solidFill>
              </a:rPr>
              <a:t>2 other potential </a:t>
            </a:r>
            <a:r>
              <a:rPr lang="en-GB" sz="1600" dirty="0">
                <a:solidFill>
                  <a:srgbClr val="0070C0"/>
                </a:solidFill>
              </a:rPr>
              <a:t>fibre producers: </a:t>
            </a:r>
            <a:r>
              <a:rPr lang="en-GB" sz="1600" dirty="0" smtClean="0">
                <a:solidFill>
                  <a:srgbClr val="0070C0"/>
                </a:solidFill>
              </a:rPr>
              <a:t>Saint-Gobain </a:t>
            </a:r>
            <a:r>
              <a:rPr lang="en-GB" sz="1600" dirty="0">
                <a:solidFill>
                  <a:srgbClr val="0070C0"/>
                </a:solidFill>
              </a:rPr>
              <a:t>(</a:t>
            </a:r>
            <a:r>
              <a:rPr lang="en-GB" sz="1600" dirty="0" err="1">
                <a:solidFill>
                  <a:srgbClr val="0070C0"/>
                </a:solidFill>
              </a:rPr>
              <a:t>Bicron</a:t>
            </a:r>
            <a:r>
              <a:rPr lang="en-GB" sz="1600" dirty="0">
                <a:solidFill>
                  <a:srgbClr val="0070C0"/>
                </a:solidFill>
              </a:rPr>
              <a:t>), ELJEN Technologies (</a:t>
            </a:r>
            <a:r>
              <a:rPr lang="en-GB" sz="1600" dirty="0" smtClean="0">
                <a:solidFill>
                  <a:srgbClr val="0070C0"/>
                </a:solidFill>
              </a:rPr>
              <a:t>new in the SciFi market).</a:t>
            </a:r>
          </a:p>
          <a:p>
            <a:pPr marL="285750" lvl="0" indent="-285750">
              <a:spcBef>
                <a:spcPts val="600"/>
              </a:spcBef>
              <a:buFont typeface="Arial" panose="020B0604020202020204" pitchFamily="34" charset="0"/>
              <a:buChar char="•"/>
            </a:pPr>
            <a:endParaRPr lang="en-GB" sz="1600" dirty="0">
              <a:solidFill>
                <a:srgbClr val="0070C0"/>
              </a:solidFill>
            </a:endParaRPr>
          </a:p>
        </p:txBody>
      </p:sp>
      <p:sp>
        <p:nvSpPr>
          <p:cNvPr id="12" name="TextBox 11"/>
          <p:cNvSpPr txBox="1"/>
          <p:nvPr/>
        </p:nvSpPr>
        <p:spPr>
          <a:xfrm>
            <a:off x="788037" y="781263"/>
            <a:ext cx="7219925" cy="338554"/>
          </a:xfrm>
          <a:prstGeom prst="rect">
            <a:avLst/>
          </a:prstGeom>
          <a:noFill/>
        </p:spPr>
        <p:txBody>
          <a:bodyPr wrap="none" rtlCol="0">
            <a:spAutoFit/>
          </a:bodyPr>
          <a:lstStyle/>
          <a:p>
            <a:r>
              <a:rPr lang="en-GB" sz="1600" dirty="0" smtClean="0">
                <a:solidFill>
                  <a:srgbClr val="0070C0"/>
                </a:solidFill>
              </a:rPr>
              <a:t>Long modules (2.5 m) are only possible if fibres have long enough attenuation length.</a:t>
            </a:r>
            <a:endParaRPr lang="en-GB" sz="1600" dirty="0" smtClean="0">
              <a:solidFill>
                <a:srgbClr val="0070C0"/>
              </a:solidFill>
            </a:endParaRPr>
          </a:p>
        </p:txBody>
      </p:sp>
    </p:spTree>
    <p:extLst>
      <p:ext uri="{BB962C8B-B14F-4D97-AF65-F5344CB8AC3E}">
        <p14:creationId xmlns:p14="http://schemas.microsoft.com/office/powerpoint/2010/main" val="3377899300"/>
      </p:ext>
    </p:extLst>
  </p:cSld>
  <p:clrMapOvr>
    <a:masterClrMapping/>
  </p:clrMapOvr>
  <mc:AlternateContent xmlns:mc="http://schemas.openxmlformats.org/markup-compatibility/2006" xmlns:p14="http://schemas.microsoft.com/office/powerpoint/2010/main">
    <mc:Choice Requires="p14">
      <p:transition spd="slow" p14:dur="2000" advTm="81459"/>
    </mc:Choice>
    <mc:Fallback xmlns="">
      <p:transition spd="slow" advTm="81459"/>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Down Arrow 24"/>
          <p:cNvSpPr/>
          <p:nvPr/>
        </p:nvSpPr>
        <p:spPr>
          <a:xfrm rot="10800000">
            <a:off x="8073282" y="5764614"/>
            <a:ext cx="179090" cy="354092"/>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14</a:t>
            </a:fld>
            <a:endParaRPr lang="en-GB"/>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508" y="3244334"/>
            <a:ext cx="4215457" cy="275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8213" y="3273755"/>
            <a:ext cx="3907349" cy="263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954432" y="2308230"/>
            <a:ext cx="6759992" cy="584775"/>
          </a:xfrm>
          <a:prstGeom prst="rect">
            <a:avLst/>
          </a:prstGeom>
          <a:noFill/>
        </p:spPr>
        <p:txBody>
          <a:bodyPr wrap="none" rtlCol="0">
            <a:spAutoFit/>
          </a:bodyPr>
          <a:lstStyle/>
          <a:p>
            <a:pPr marL="285750" indent="-285750">
              <a:buFont typeface="Arial" panose="020B0604020202020204" pitchFamily="34" charset="0"/>
              <a:buChar char="•"/>
            </a:pPr>
            <a:r>
              <a:rPr lang="en-GB" sz="1600" dirty="0" smtClean="0">
                <a:solidFill>
                  <a:srgbClr val="0070C0"/>
                </a:solidFill>
              </a:rPr>
              <a:t>3 m long SCSF-78 fibres (Ø 0.25 mm), embedded in glue (EPOTEK H301-2) </a:t>
            </a:r>
          </a:p>
          <a:p>
            <a:pPr marL="285750" indent="-285750">
              <a:buFont typeface="Arial" panose="020B0604020202020204" pitchFamily="34" charset="0"/>
              <a:buChar char="•"/>
            </a:pPr>
            <a:r>
              <a:rPr lang="en-GB" sz="1600" dirty="0" smtClean="0">
                <a:solidFill>
                  <a:srgbClr val="0070C0"/>
                </a:solidFill>
              </a:rPr>
              <a:t>irradiated at CERN PS with 24 </a:t>
            </a:r>
            <a:r>
              <a:rPr lang="en-GB" sz="1600" dirty="0" err="1" smtClean="0">
                <a:solidFill>
                  <a:srgbClr val="0070C0"/>
                </a:solidFill>
              </a:rPr>
              <a:t>GeV</a:t>
            </a:r>
            <a:r>
              <a:rPr lang="en-GB" sz="1600" dirty="0" smtClean="0">
                <a:solidFill>
                  <a:srgbClr val="0070C0"/>
                </a:solidFill>
              </a:rPr>
              <a:t> protons  (+ background of 5·10</a:t>
            </a:r>
            <a:r>
              <a:rPr lang="en-GB" sz="1600" baseline="30000" dirty="0" smtClean="0">
                <a:solidFill>
                  <a:srgbClr val="0070C0"/>
                </a:solidFill>
              </a:rPr>
              <a:t>12</a:t>
            </a:r>
            <a:r>
              <a:rPr lang="en-GB" sz="1600" dirty="0" smtClean="0">
                <a:solidFill>
                  <a:srgbClr val="0070C0"/>
                </a:solidFill>
              </a:rPr>
              <a:t> n/cm2)</a:t>
            </a:r>
          </a:p>
        </p:txBody>
      </p:sp>
      <p:sp>
        <p:nvSpPr>
          <p:cNvPr id="5" name="TextBox 4"/>
          <p:cNvSpPr txBox="1"/>
          <p:nvPr/>
        </p:nvSpPr>
        <p:spPr>
          <a:xfrm>
            <a:off x="907556" y="3049796"/>
            <a:ext cx="1695785" cy="338554"/>
          </a:xfrm>
          <a:prstGeom prst="rect">
            <a:avLst/>
          </a:prstGeom>
          <a:noFill/>
        </p:spPr>
        <p:txBody>
          <a:bodyPr wrap="none" rtlCol="0">
            <a:spAutoFit/>
          </a:bodyPr>
          <a:lstStyle/>
          <a:p>
            <a:r>
              <a:rPr lang="en-GB" sz="1600" dirty="0" smtClean="0">
                <a:solidFill>
                  <a:srgbClr val="0070C0"/>
                </a:solidFill>
              </a:rPr>
              <a:t>before irradiation </a:t>
            </a:r>
          </a:p>
        </p:txBody>
      </p:sp>
      <p:sp>
        <p:nvSpPr>
          <p:cNvPr id="8" name="TextBox 7"/>
          <p:cNvSpPr txBox="1"/>
          <p:nvPr/>
        </p:nvSpPr>
        <p:spPr>
          <a:xfrm>
            <a:off x="5228036" y="3049796"/>
            <a:ext cx="1544077" cy="338554"/>
          </a:xfrm>
          <a:prstGeom prst="rect">
            <a:avLst/>
          </a:prstGeom>
          <a:noFill/>
        </p:spPr>
        <p:txBody>
          <a:bodyPr wrap="none" rtlCol="0">
            <a:spAutoFit/>
          </a:bodyPr>
          <a:lstStyle/>
          <a:p>
            <a:r>
              <a:rPr lang="en-GB" sz="1600" dirty="0" smtClean="0">
                <a:solidFill>
                  <a:srgbClr val="0070C0"/>
                </a:solidFill>
              </a:rPr>
              <a:t>after irradiation </a:t>
            </a:r>
          </a:p>
        </p:txBody>
      </p:sp>
      <p:sp>
        <p:nvSpPr>
          <p:cNvPr id="10" name="Rectangle 9"/>
          <p:cNvSpPr/>
          <p:nvPr/>
        </p:nvSpPr>
        <p:spPr>
          <a:xfrm>
            <a:off x="6907080" y="5476582"/>
            <a:ext cx="648072" cy="10233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5205176" y="5476582"/>
            <a:ext cx="1656184" cy="10801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7604300" y="5476582"/>
            <a:ext cx="720080" cy="10233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5607508" y="6063664"/>
            <a:ext cx="533479" cy="276999"/>
          </a:xfrm>
          <a:prstGeom prst="rect">
            <a:avLst/>
          </a:prstGeom>
          <a:noFill/>
        </p:spPr>
        <p:txBody>
          <a:bodyPr wrap="none" rtlCol="0">
            <a:spAutoFit/>
          </a:bodyPr>
          <a:lstStyle/>
          <a:p>
            <a:r>
              <a:rPr lang="en-GB" sz="1200" dirty="0" smtClean="0">
                <a:solidFill>
                  <a:srgbClr val="0070C0"/>
                </a:solidFill>
              </a:rPr>
              <a:t>0 </a:t>
            </a:r>
            <a:r>
              <a:rPr lang="en-GB" sz="1200" dirty="0" err="1" smtClean="0">
                <a:solidFill>
                  <a:srgbClr val="0070C0"/>
                </a:solidFill>
              </a:rPr>
              <a:t>kGy</a:t>
            </a:r>
            <a:endParaRPr lang="en-GB" sz="1200" dirty="0" smtClean="0">
              <a:solidFill>
                <a:srgbClr val="0070C0"/>
              </a:solidFill>
            </a:endParaRPr>
          </a:p>
        </p:txBody>
      </p:sp>
      <p:sp>
        <p:nvSpPr>
          <p:cNvPr id="14" name="TextBox 13"/>
          <p:cNvSpPr txBox="1"/>
          <p:nvPr/>
        </p:nvSpPr>
        <p:spPr>
          <a:xfrm>
            <a:off x="6805869" y="6058594"/>
            <a:ext cx="969946" cy="461665"/>
          </a:xfrm>
          <a:prstGeom prst="rect">
            <a:avLst/>
          </a:prstGeom>
          <a:noFill/>
        </p:spPr>
        <p:txBody>
          <a:bodyPr wrap="none" rtlCol="0">
            <a:spAutoFit/>
          </a:bodyPr>
          <a:lstStyle/>
          <a:p>
            <a:pPr algn="ctr"/>
            <a:r>
              <a:rPr lang="en-GB" sz="1200" dirty="0" smtClean="0">
                <a:solidFill>
                  <a:srgbClr val="0070C0"/>
                </a:solidFill>
              </a:rPr>
              <a:t>3 </a:t>
            </a:r>
            <a:r>
              <a:rPr lang="en-GB" sz="1200" dirty="0" err="1" smtClean="0">
                <a:solidFill>
                  <a:srgbClr val="0070C0"/>
                </a:solidFill>
              </a:rPr>
              <a:t>kGy</a:t>
            </a:r>
            <a:endParaRPr lang="en-GB" sz="1200" dirty="0" smtClean="0">
              <a:solidFill>
                <a:srgbClr val="0070C0"/>
              </a:solidFill>
            </a:endParaRPr>
          </a:p>
          <a:p>
            <a:pPr algn="ctr"/>
            <a:r>
              <a:rPr lang="en-GB" sz="1200" dirty="0">
                <a:solidFill>
                  <a:srgbClr val="0070C0"/>
                </a:solidFill>
              </a:rPr>
              <a:t>a</a:t>
            </a:r>
            <a:r>
              <a:rPr lang="en-GB" sz="1200" dirty="0" smtClean="0">
                <a:solidFill>
                  <a:srgbClr val="0070C0"/>
                </a:solidFill>
              </a:rPr>
              <a:t>t  6.25 </a:t>
            </a:r>
            <a:r>
              <a:rPr lang="en-GB" sz="1200" dirty="0" err="1" smtClean="0">
                <a:solidFill>
                  <a:srgbClr val="0070C0"/>
                </a:solidFill>
              </a:rPr>
              <a:t>Gy</a:t>
            </a:r>
            <a:r>
              <a:rPr lang="en-GB" sz="1200" dirty="0" smtClean="0">
                <a:solidFill>
                  <a:srgbClr val="0070C0"/>
                </a:solidFill>
              </a:rPr>
              <a:t>/s</a:t>
            </a:r>
          </a:p>
        </p:txBody>
      </p:sp>
      <p:sp>
        <p:nvSpPr>
          <p:cNvPr id="15" name="TextBox 14"/>
          <p:cNvSpPr txBox="1"/>
          <p:nvPr/>
        </p:nvSpPr>
        <p:spPr>
          <a:xfrm>
            <a:off x="7892332" y="6063679"/>
            <a:ext cx="856132" cy="461665"/>
          </a:xfrm>
          <a:prstGeom prst="rect">
            <a:avLst/>
          </a:prstGeom>
          <a:noFill/>
        </p:spPr>
        <p:txBody>
          <a:bodyPr wrap="none" rtlCol="0">
            <a:spAutoFit/>
          </a:bodyPr>
          <a:lstStyle/>
          <a:p>
            <a:r>
              <a:rPr lang="en-GB" sz="1200" dirty="0" smtClean="0">
                <a:solidFill>
                  <a:srgbClr val="0070C0"/>
                </a:solidFill>
              </a:rPr>
              <a:t>22 </a:t>
            </a:r>
            <a:r>
              <a:rPr lang="en-GB" sz="1200" dirty="0" err="1" smtClean="0">
                <a:solidFill>
                  <a:srgbClr val="0070C0"/>
                </a:solidFill>
              </a:rPr>
              <a:t>kGy</a:t>
            </a:r>
            <a:endParaRPr lang="en-GB" sz="1200" dirty="0" smtClean="0">
              <a:solidFill>
                <a:srgbClr val="0070C0"/>
              </a:solidFill>
            </a:endParaRPr>
          </a:p>
          <a:p>
            <a:r>
              <a:rPr lang="en-GB" sz="1200" dirty="0">
                <a:solidFill>
                  <a:srgbClr val="0070C0"/>
                </a:solidFill>
              </a:rPr>
              <a:t>a</a:t>
            </a:r>
            <a:r>
              <a:rPr lang="en-GB" sz="1200" dirty="0" smtClean="0">
                <a:solidFill>
                  <a:srgbClr val="0070C0"/>
                </a:solidFill>
              </a:rPr>
              <a:t>t 1.4 </a:t>
            </a:r>
            <a:r>
              <a:rPr lang="en-GB" sz="1200" dirty="0" err="1" smtClean="0">
                <a:solidFill>
                  <a:srgbClr val="0070C0"/>
                </a:solidFill>
              </a:rPr>
              <a:t>Gy</a:t>
            </a:r>
            <a:r>
              <a:rPr lang="en-GB" sz="1200" dirty="0" smtClean="0">
                <a:solidFill>
                  <a:srgbClr val="0070C0"/>
                </a:solidFill>
              </a:rPr>
              <a:t>/s</a:t>
            </a:r>
          </a:p>
        </p:txBody>
      </p:sp>
      <p:cxnSp>
        <p:nvCxnSpPr>
          <p:cNvPr id="13" name="Straight Connector 12"/>
          <p:cNvCxnSpPr/>
          <p:nvPr/>
        </p:nvCxnSpPr>
        <p:spPr>
          <a:xfrm flipV="1">
            <a:off x="6884220" y="4108430"/>
            <a:ext cx="0" cy="134666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7581440" y="4108430"/>
            <a:ext cx="0" cy="134666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014878" y="4591192"/>
            <a:ext cx="922047" cy="276999"/>
          </a:xfrm>
          <a:prstGeom prst="rect">
            <a:avLst/>
          </a:prstGeom>
          <a:noFill/>
        </p:spPr>
        <p:txBody>
          <a:bodyPr wrap="none" rtlCol="0">
            <a:spAutoFit/>
          </a:bodyPr>
          <a:lstStyle/>
          <a:p>
            <a:r>
              <a:rPr lang="en-GB" sz="1200" dirty="0" err="1" smtClean="0">
                <a:solidFill>
                  <a:srgbClr val="0070C0"/>
                </a:solidFill>
                <a:latin typeface="Symbol" panose="05050102010706020507" pitchFamily="18" charset="2"/>
              </a:rPr>
              <a:t>L</a:t>
            </a:r>
            <a:r>
              <a:rPr lang="en-GB" sz="1200" baseline="-25000" dirty="0" err="1" smtClean="0">
                <a:solidFill>
                  <a:srgbClr val="0070C0"/>
                </a:solidFill>
              </a:rPr>
              <a:t>l</a:t>
            </a:r>
            <a:r>
              <a:rPr lang="en-GB" sz="1200" dirty="0" smtClean="0">
                <a:solidFill>
                  <a:srgbClr val="0070C0"/>
                </a:solidFill>
              </a:rPr>
              <a:t> = 439 cm</a:t>
            </a:r>
          </a:p>
        </p:txBody>
      </p:sp>
      <p:sp>
        <p:nvSpPr>
          <p:cNvPr id="20" name="TextBox 19"/>
          <p:cNvSpPr txBox="1"/>
          <p:nvPr/>
        </p:nvSpPr>
        <p:spPr>
          <a:xfrm>
            <a:off x="5588076" y="4468470"/>
            <a:ext cx="922047" cy="276999"/>
          </a:xfrm>
          <a:prstGeom prst="rect">
            <a:avLst/>
          </a:prstGeom>
          <a:noFill/>
        </p:spPr>
        <p:txBody>
          <a:bodyPr wrap="none" rtlCol="0">
            <a:spAutoFit/>
          </a:bodyPr>
          <a:lstStyle/>
          <a:p>
            <a:r>
              <a:rPr lang="en-GB" sz="1200" dirty="0" err="1" smtClean="0">
                <a:solidFill>
                  <a:srgbClr val="0070C0"/>
                </a:solidFill>
                <a:latin typeface="Symbol" panose="05050102010706020507" pitchFamily="18" charset="2"/>
              </a:rPr>
              <a:t>L</a:t>
            </a:r>
            <a:r>
              <a:rPr lang="en-GB" sz="1200" baseline="-25000" dirty="0" err="1" smtClean="0">
                <a:solidFill>
                  <a:srgbClr val="0070C0"/>
                </a:solidFill>
              </a:rPr>
              <a:t>l</a:t>
            </a:r>
            <a:r>
              <a:rPr lang="en-GB" sz="1200" dirty="0" smtClean="0">
                <a:solidFill>
                  <a:srgbClr val="0070C0"/>
                </a:solidFill>
              </a:rPr>
              <a:t> = 422 cm</a:t>
            </a:r>
          </a:p>
        </p:txBody>
      </p:sp>
      <p:sp>
        <p:nvSpPr>
          <p:cNvPr id="21" name="TextBox 20"/>
          <p:cNvSpPr txBox="1"/>
          <p:nvPr/>
        </p:nvSpPr>
        <p:spPr>
          <a:xfrm>
            <a:off x="6754261" y="4108430"/>
            <a:ext cx="922047" cy="276999"/>
          </a:xfrm>
          <a:prstGeom prst="rect">
            <a:avLst/>
          </a:prstGeom>
          <a:noFill/>
        </p:spPr>
        <p:txBody>
          <a:bodyPr wrap="none" rtlCol="0">
            <a:spAutoFit/>
          </a:bodyPr>
          <a:lstStyle/>
          <a:p>
            <a:r>
              <a:rPr lang="en-GB" sz="1200" dirty="0" err="1" smtClean="0">
                <a:solidFill>
                  <a:srgbClr val="0070C0"/>
                </a:solidFill>
                <a:latin typeface="Symbol" panose="05050102010706020507" pitchFamily="18" charset="2"/>
              </a:rPr>
              <a:t>L</a:t>
            </a:r>
            <a:r>
              <a:rPr lang="en-GB" sz="1200" baseline="-25000" dirty="0" err="1" smtClean="0">
                <a:solidFill>
                  <a:srgbClr val="0070C0"/>
                </a:solidFill>
              </a:rPr>
              <a:t>l</a:t>
            </a:r>
            <a:r>
              <a:rPr lang="en-GB" sz="1200" dirty="0" smtClean="0">
                <a:solidFill>
                  <a:srgbClr val="0070C0"/>
                </a:solidFill>
              </a:rPr>
              <a:t> = 126 cm</a:t>
            </a:r>
          </a:p>
        </p:txBody>
      </p:sp>
      <p:sp>
        <p:nvSpPr>
          <p:cNvPr id="22" name="TextBox 21"/>
          <p:cNvSpPr txBox="1"/>
          <p:nvPr/>
        </p:nvSpPr>
        <p:spPr>
          <a:xfrm>
            <a:off x="7690365" y="4695527"/>
            <a:ext cx="843501" cy="276999"/>
          </a:xfrm>
          <a:prstGeom prst="rect">
            <a:avLst/>
          </a:prstGeom>
          <a:noFill/>
        </p:spPr>
        <p:txBody>
          <a:bodyPr wrap="none" rtlCol="0">
            <a:spAutoFit/>
          </a:bodyPr>
          <a:lstStyle/>
          <a:p>
            <a:r>
              <a:rPr lang="en-GB" sz="1200" dirty="0" err="1" smtClean="0">
                <a:solidFill>
                  <a:srgbClr val="0070C0"/>
                </a:solidFill>
                <a:latin typeface="Symbol" panose="05050102010706020507" pitchFamily="18" charset="2"/>
              </a:rPr>
              <a:t>L</a:t>
            </a:r>
            <a:r>
              <a:rPr lang="en-GB" sz="1200" baseline="-25000" dirty="0" err="1" smtClean="0">
                <a:solidFill>
                  <a:srgbClr val="0070C0"/>
                </a:solidFill>
              </a:rPr>
              <a:t>l</a:t>
            </a:r>
            <a:r>
              <a:rPr lang="en-GB" sz="1200" dirty="0" smtClean="0">
                <a:solidFill>
                  <a:srgbClr val="0070C0"/>
                </a:solidFill>
              </a:rPr>
              <a:t> = 52 cm</a:t>
            </a:r>
          </a:p>
        </p:txBody>
      </p:sp>
      <p:sp>
        <p:nvSpPr>
          <p:cNvPr id="17" name="Down Arrow 16"/>
          <p:cNvSpPr/>
          <p:nvPr/>
        </p:nvSpPr>
        <p:spPr>
          <a:xfrm rot="10800000">
            <a:off x="5810554" y="5731584"/>
            <a:ext cx="179090" cy="354092"/>
          </a:xfrm>
          <a:prstGeom prst="down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Down Arrow 23"/>
          <p:cNvSpPr/>
          <p:nvPr/>
        </p:nvSpPr>
        <p:spPr>
          <a:xfrm rot="10800000">
            <a:off x="7209186" y="5764614"/>
            <a:ext cx="179090" cy="354092"/>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416682" y="1325958"/>
            <a:ext cx="7551173" cy="584775"/>
          </a:xfrm>
          <a:prstGeom prst="rect">
            <a:avLst/>
          </a:prstGeom>
          <a:noFill/>
        </p:spPr>
        <p:txBody>
          <a:bodyPr wrap="square" rtlCol="0">
            <a:spAutoFit/>
          </a:bodyPr>
          <a:lstStyle/>
          <a:p>
            <a:r>
              <a:rPr lang="en-GB" sz="1600" dirty="0" smtClean="0">
                <a:solidFill>
                  <a:srgbClr val="0070C0"/>
                </a:solidFill>
              </a:rPr>
              <a:t>Literature relatively poor and contradictory. </a:t>
            </a:r>
            <a:r>
              <a:rPr lang="en-GB" sz="1600" dirty="0" smtClean="0">
                <a:solidFill>
                  <a:srgbClr val="0070C0"/>
                </a:solidFill>
              </a:rPr>
              <a:t>In any case: you need to irradiate under conditions which come close to the ones met in the experiment.</a:t>
            </a:r>
          </a:p>
        </p:txBody>
      </p:sp>
      <p:sp>
        <p:nvSpPr>
          <p:cNvPr id="9" name="TextBox 8"/>
          <p:cNvSpPr txBox="1"/>
          <p:nvPr/>
        </p:nvSpPr>
        <p:spPr>
          <a:xfrm>
            <a:off x="897264" y="640489"/>
            <a:ext cx="5029903" cy="461665"/>
          </a:xfrm>
          <a:prstGeom prst="rect">
            <a:avLst/>
          </a:prstGeom>
          <a:noFill/>
        </p:spPr>
        <p:txBody>
          <a:bodyPr wrap="none" rtlCol="0">
            <a:spAutoFit/>
          </a:bodyPr>
          <a:lstStyle/>
          <a:p>
            <a:r>
              <a:rPr lang="en-GB" sz="2400" dirty="0" smtClean="0">
                <a:solidFill>
                  <a:srgbClr val="0070C0"/>
                </a:solidFill>
              </a:rPr>
              <a:t>Radiation damage to scintillating fibres</a:t>
            </a:r>
            <a:endParaRPr lang="en-GB" sz="2400" dirty="0" smtClean="0">
              <a:solidFill>
                <a:srgbClr val="0070C0"/>
              </a:solidFill>
            </a:endParaRPr>
          </a:p>
        </p:txBody>
      </p:sp>
      <p:sp>
        <p:nvSpPr>
          <p:cNvPr id="19" name="Rectangle 18"/>
          <p:cNvSpPr/>
          <p:nvPr/>
        </p:nvSpPr>
        <p:spPr>
          <a:xfrm>
            <a:off x="413792" y="1988840"/>
            <a:ext cx="3920636" cy="338554"/>
          </a:xfrm>
          <a:prstGeom prst="rect">
            <a:avLst/>
          </a:prstGeom>
        </p:spPr>
        <p:txBody>
          <a:bodyPr wrap="square">
            <a:spAutoFit/>
          </a:bodyPr>
          <a:lstStyle/>
          <a:p>
            <a:pPr lvl="0"/>
            <a:r>
              <a:rPr lang="en-GB" sz="1600" dirty="0">
                <a:solidFill>
                  <a:srgbClr val="0070C0"/>
                </a:solidFill>
              </a:rPr>
              <a:t>Example: LHCb irradiation test (2012)</a:t>
            </a:r>
          </a:p>
        </p:txBody>
      </p:sp>
    </p:spTree>
    <p:extLst>
      <p:ext uri="{BB962C8B-B14F-4D97-AF65-F5344CB8AC3E}">
        <p14:creationId xmlns:p14="http://schemas.microsoft.com/office/powerpoint/2010/main" val="2455277038"/>
      </p:ext>
    </p:extLst>
  </p:cSld>
  <p:clrMapOvr>
    <a:masterClrMapping/>
  </p:clrMapOvr>
  <mc:AlternateContent xmlns:mc="http://schemas.openxmlformats.org/markup-compatibility/2006" xmlns:p14="http://schemas.microsoft.com/office/powerpoint/2010/main">
    <mc:Choice Requires="p14">
      <p:transition spd="slow" p14:dur="2000" advTm="105068"/>
    </mc:Choice>
    <mc:Fallback xmlns="">
      <p:transition spd="slow" advTm="105068"/>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75417" y="2060848"/>
            <a:ext cx="4523658" cy="310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48007"/>
            <a:ext cx="2232434" cy="1858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15</a:t>
            </a:fld>
            <a:endParaRPr lang="en-GB"/>
          </a:p>
        </p:txBody>
      </p:sp>
      <p:sp>
        <p:nvSpPr>
          <p:cNvPr id="4" name="Rectangle 3"/>
          <p:cNvSpPr/>
          <p:nvPr/>
        </p:nvSpPr>
        <p:spPr>
          <a:xfrm>
            <a:off x="539552" y="722020"/>
            <a:ext cx="7848872" cy="1338828"/>
          </a:xfrm>
          <a:prstGeom prst="rect">
            <a:avLst/>
          </a:prstGeom>
        </p:spPr>
        <p:txBody>
          <a:bodyPr wrap="square">
            <a:spAutoFit/>
          </a:bodyPr>
          <a:lstStyle/>
          <a:p>
            <a:pPr>
              <a:lnSpc>
                <a:spcPct val="150000"/>
              </a:lnSpc>
            </a:pPr>
            <a:r>
              <a:rPr lang="en-GB" sz="2000" b="1" dirty="0">
                <a:solidFill>
                  <a:srgbClr val="0070C0"/>
                </a:solidFill>
              </a:rPr>
              <a:t>Survive the </a:t>
            </a:r>
            <a:r>
              <a:rPr lang="en-GB" sz="2000" b="1" dirty="0" smtClean="0">
                <a:solidFill>
                  <a:srgbClr val="0070C0"/>
                </a:solidFill>
              </a:rPr>
              <a:t>radiation</a:t>
            </a:r>
          </a:p>
          <a:p>
            <a:pPr>
              <a:lnSpc>
                <a:spcPct val="150000"/>
              </a:lnSpc>
            </a:pPr>
            <a:r>
              <a:rPr lang="en-GB" sz="2000" u="sng" dirty="0" smtClean="0">
                <a:solidFill>
                  <a:srgbClr val="0070C0"/>
                </a:solidFill>
              </a:rPr>
              <a:t>Ionizing </a:t>
            </a:r>
            <a:r>
              <a:rPr lang="en-GB" sz="2000" u="sng" dirty="0">
                <a:solidFill>
                  <a:srgbClr val="0070C0"/>
                </a:solidFill>
              </a:rPr>
              <a:t>dose: </a:t>
            </a:r>
            <a:endParaRPr lang="en-GB" sz="2000" u="sng" dirty="0" smtClean="0">
              <a:solidFill>
                <a:srgbClr val="0070C0"/>
              </a:solidFill>
            </a:endParaRPr>
          </a:p>
          <a:p>
            <a:pPr marL="285750" indent="-285750">
              <a:spcBef>
                <a:spcPts val="600"/>
              </a:spcBef>
              <a:buFont typeface="Arial" panose="020B0604020202020204" pitchFamily="34" charset="0"/>
              <a:buChar char="•"/>
            </a:pPr>
            <a:r>
              <a:rPr lang="en-GB" sz="1600" dirty="0" smtClean="0">
                <a:solidFill>
                  <a:srgbClr val="0070C0"/>
                </a:solidFill>
              </a:rPr>
              <a:t>The fibres get significantly damaged in the central part of the detector (up to 35 </a:t>
            </a:r>
            <a:r>
              <a:rPr lang="en-GB" sz="1600" dirty="0" err="1" smtClean="0">
                <a:solidFill>
                  <a:srgbClr val="0070C0"/>
                </a:solidFill>
              </a:rPr>
              <a:t>kGy</a:t>
            </a:r>
            <a:r>
              <a:rPr lang="en-GB" sz="1600" dirty="0" smtClean="0">
                <a:solidFill>
                  <a:srgbClr val="0070C0"/>
                </a:solidFill>
              </a:rPr>
              <a:t>). </a:t>
            </a:r>
          </a:p>
        </p:txBody>
      </p:sp>
      <p:sp>
        <p:nvSpPr>
          <p:cNvPr id="11" name="TextBox 10"/>
          <p:cNvSpPr txBox="1"/>
          <p:nvPr/>
        </p:nvSpPr>
        <p:spPr>
          <a:xfrm>
            <a:off x="722296" y="5305781"/>
            <a:ext cx="5760640" cy="661720"/>
          </a:xfrm>
          <a:prstGeom prst="rect">
            <a:avLst/>
          </a:prstGeom>
          <a:noFill/>
        </p:spPr>
        <p:txBody>
          <a:bodyPr wrap="square" rtlCol="0">
            <a:spAutoFit/>
          </a:bodyPr>
          <a:lstStyle/>
          <a:p>
            <a:r>
              <a:rPr lang="en-GB" sz="1600" dirty="0" smtClean="0">
                <a:solidFill>
                  <a:srgbClr val="0070C0"/>
                </a:solidFill>
              </a:rPr>
              <a:t>There is no well-established model to describe </a:t>
            </a:r>
            <a:r>
              <a:rPr lang="en-GB" sz="1600" dirty="0" smtClean="0">
                <a:latin typeface="Symbol" panose="05050102010706020507" pitchFamily="18" charset="2"/>
              </a:rPr>
              <a:t>L(</a:t>
            </a:r>
            <a:r>
              <a:rPr lang="en-GB" sz="1600" dirty="0" smtClean="0"/>
              <a:t>D</a:t>
            </a:r>
            <a:r>
              <a:rPr lang="en-GB" sz="1600" dirty="0" smtClean="0">
                <a:latin typeface="Symbol" panose="05050102010706020507" pitchFamily="18" charset="2"/>
              </a:rPr>
              <a:t>)/L</a:t>
            </a:r>
            <a:r>
              <a:rPr lang="en-GB" sz="1600" baseline="-25000" dirty="0" smtClean="0"/>
              <a:t>0</a:t>
            </a:r>
            <a:r>
              <a:rPr lang="en-GB" sz="1600" dirty="0" smtClean="0"/>
              <a:t> = f(Dose) </a:t>
            </a:r>
            <a:endParaRPr lang="en-GB" sz="1600" dirty="0" smtClean="0">
              <a:solidFill>
                <a:srgbClr val="0070C0"/>
              </a:solidFill>
            </a:endParaRPr>
          </a:p>
          <a:p>
            <a:r>
              <a:rPr lang="en-GB" sz="500" dirty="0">
                <a:solidFill>
                  <a:srgbClr val="0070C0"/>
                </a:solidFill>
              </a:rPr>
              <a:t/>
            </a:r>
            <a:br>
              <a:rPr lang="en-GB" sz="500" dirty="0">
                <a:solidFill>
                  <a:srgbClr val="0070C0"/>
                </a:solidFill>
              </a:rPr>
            </a:br>
            <a:r>
              <a:rPr lang="en-GB" sz="1600" dirty="0" smtClean="0">
                <a:solidFill>
                  <a:srgbClr val="0070C0"/>
                </a:solidFill>
              </a:rPr>
              <a:t>Hara model: </a:t>
            </a:r>
          </a:p>
        </p:txBody>
      </p:sp>
      <p:sp>
        <p:nvSpPr>
          <p:cNvPr id="12" name="Rectangle 11"/>
          <p:cNvSpPr/>
          <p:nvPr/>
        </p:nvSpPr>
        <p:spPr>
          <a:xfrm>
            <a:off x="707212" y="6012577"/>
            <a:ext cx="8113260" cy="584775"/>
          </a:xfrm>
          <a:prstGeom prst="rect">
            <a:avLst/>
          </a:prstGeom>
        </p:spPr>
        <p:txBody>
          <a:bodyPr wrap="square">
            <a:spAutoFit/>
          </a:bodyPr>
          <a:lstStyle/>
          <a:p>
            <a:pPr lvl="0"/>
            <a:r>
              <a:rPr lang="en-GB" sz="1600" dirty="0" smtClean="0">
                <a:solidFill>
                  <a:srgbClr val="0070C0"/>
                </a:solidFill>
              </a:rPr>
              <a:t>Describes our data well, but has some weaknesses (can’t include D=0, can become negative) </a:t>
            </a:r>
          </a:p>
          <a:p>
            <a:pPr lvl="0"/>
            <a:r>
              <a:rPr lang="en-GB" sz="1600" dirty="0" smtClean="0">
                <a:solidFill>
                  <a:srgbClr val="0070C0"/>
                </a:solidFill>
              </a:rPr>
              <a:t>There </a:t>
            </a:r>
            <a:r>
              <a:rPr lang="en-GB" sz="1600" dirty="0">
                <a:solidFill>
                  <a:srgbClr val="0070C0"/>
                </a:solidFill>
              </a:rPr>
              <a:t>is no generally accepted </a:t>
            </a:r>
            <a:r>
              <a:rPr lang="en-GB" sz="1600" dirty="0" smtClean="0">
                <a:solidFill>
                  <a:srgbClr val="0070C0"/>
                </a:solidFill>
              </a:rPr>
              <a:t>model </a:t>
            </a:r>
            <a:r>
              <a:rPr lang="en-GB" sz="1600" dirty="0" smtClean="0">
                <a:solidFill>
                  <a:srgbClr val="0070C0"/>
                </a:solidFill>
                <a:sym typeface="Wingdings" panose="05000000000000000000" pitchFamily="2" charset="2"/>
              </a:rPr>
              <a:t> </a:t>
            </a:r>
            <a:r>
              <a:rPr lang="en-GB" sz="1600" b="1" dirty="0" smtClean="0">
                <a:solidFill>
                  <a:srgbClr val="0070C0"/>
                </a:solidFill>
                <a:sym typeface="Wingdings" panose="05000000000000000000" pitchFamily="2" charset="2"/>
              </a:rPr>
              <a:t>Need more low dose data</a:t>
            </a:r>
            <a:r>
              <a:rPr lang="en-GB" sz="1600" dirty="0" smtClean="0">
                <a:solidFill>
                  <a:srgbClr val="0070C0"/>
                </a:solidFill>
                <a:sym typeface="Wingdings" panose="05000000000000000000" pitchFamily="2" charset="2"/>
              </a:rPr>
              <a:t>.</a:t>
            </a:r>
            <a:endParaRPr lang="en-GB" sz="1600" dirty="0">
              <a:solidFill>
                <a:srgbClr val="0070C0"/>
              </a:solidFill>
            </a:endParaRPr>
          </a:p>
        </p:txBody>
      </p:sp>
      <p:sp>
        <p:nvSpPr>
          <p:cNvPr id="13" name="TextBox 12"/>
          <p:cNvSpPr txBox="1"/>
          <p:nvPr/>
        </p:nvSpPr>
        <p:spPr>
          <a:xfrm>
            <a:off x="2910772" y="3269709"/>
            <a:ext cx="1445204" cy="338554"/>
          </a:xfrm>
          <a:prstGeom prst="rect">
            <a:avLst/>
          </a:prstGeom>
          <a:noFill/>
        </p:spPr>
        <p:txBody>
          <a:bodyPr wrap="none" rtlCol="0">
            <a:spAutoFit/>
          </a:bodyPr>
          <a:lstStyle/>
          <a:p>
            <a:r>
              <a:rPr lang="en-GB" sz="1600" dirty="0" smtClean="0">
                <a:solidFill>
                  <a:srgbClr val="0070C0"/>
                </a:solidFill>
              </a:rPr>
              <a:t>Hara model </a:t>
            </a:r>
            <a:r>
              <a:rPr lang="en-GB" sz="1600" dirty="0" smtClean="0">
                <a:solidFill>
                  <a:srgbClr val="0070C0"/>
                </a:solidFill>
                <a:sym typeface="Wingdings" panose="05000000000000000000" pitchFamily="2" charset="2"/>
              </a:rPr>
              <a:t> </a:t>
            </a:r>
            <a:endParaRPr lang="en-GB" sz="1600" dirty="0" smtClean="0">
              <a:solidFill>
                <a:srgbClr val="0070C0"/>
              </a:solidFill>
            </a:endParaRPr>
          </a:p>
        </p:txBody>
      </p:sp>
      <p:sp>
        <p:nvSpPr>
          <p:cNvPr id="14" name="Rectangle 13"/>
          <p:cNvSpPr/>
          <p:nvPr/>
        </p:nvSpPr>
        <p:spPr>
          <a:xfrm>
            <a:off x="4696286" y="5644335"/>
            <a:ext cx="2828042" cy="246221"/>
          </a:xfrm>
          <a:prstGeom prst="rect">
            <a:avLst/>
          </a:prstGeom>
        </p:spPr>
        <p:txBody>
          <a:bodyPr wrap="square">
            <a:spAutoFit/>
          </a:bodyPr>
          <a:lstStyle/>
          <a:p>
            <a:r>
              <a:rPr lang="en-GB" sz="1000" dirty="0"/>
              <a:t>K. Hara et al., </a:t>
            </a:r>
            <a:r>
              <a:rPr lang="en-GB" sz="1000" dirty="0" smtClean="0"/>
              <a:t>NIM A411 </a:t>
            </a:r>
            <a:r>
              <a:rPr lang="en-GB" sz="1000" dirty="0"/>
              <a:t>(1998), no. 1 31 .</a:t>
            </a:r>
          </a:p>
        </p:txBody>
      </p:sp>
      <p:sp>
        <p:nvSpPr>
          <p:cNvPr id="16" name="Rectangle 15"/>
          <p:cNvSpPr/>
          <p:nvPr/>
        </p:nvSpPr>
        <p:spPr>
          <a:xfrm>
            <a:off x="2002336" y="5582779"/>
            <a:ext cx="2202847" cy="369332"/>
          </a:xfrm>
          <a:prstGeom prst="rect">
            <a:avLst/>
          </a:prstGeom>
        </p:spPr>
        <p:txBody>
          <a:bodyPr wrap="none">
            <a:spAutoFit/>
          </a:bodyPr>
          <a:lstStyle/>
          <a:p>
            <a:r>
              <a:rPr lang="en-GB" sz="1600" dirty="0" smtClean="0">
                <a:latin typeface="Symbol" panose="05050102010706020507" pitchFamily="18" charset="2"/>
              </a:rPr>
              <a:t>L</a:t>
            </a:r>
            <a:r>
              <a:rPr lang="en-GB" sz="1600" dirty="0" smtClean="0"/>
              <a:t>(D)/</a:t>
            </a:r>
            <a:r>
              <a:rPr lang="en-GB" sz="1600" dirty="0">
                <a:latin typeface="Symbol" panose="05050102010706020507" pitchFamily="18" charset="2"/>
              </a:rPr>
              <a:t>L</a:t>
            </a:r>
            <a:r>
              <a:rPr lang="en-GB" sz="1600" dirty="0" smtClean="0"/>
              <a:t>(0) </a:t>
            </a:r>
            <a:r>
              <a:rPr lang="en-GB" sz="1600" dirty="0"/>
              <a:t>=  </a:t>
            </a:r>
            <a:r>
              <a:rPr lang="en-GB" sz="1600" dirty="0" smtClean="0">
                <a:latin typeface="Symbol" panose="05050102010706020507" pitchFamily="18" charset="2"/>
              </a:rPr>
              <a:t>a</a:t>
            </a:r>
            <a:r>
              <a:rPr lang="en-GB" sz="1600" dirty="0" smtClean="0"/>
              <a:t>+ </a:t>
            </a:r>
            <a:r>
              <a:rPr lang="en-GB" sz="1600" dirty="0" smtClean="0">
                <a:latin typeface="Symbol" panose="05050102010706020507" pitchFamily="18" charset="2"/>
              </a:rPr>
              <a:t>b</a:t>
            </a:r>
            <a:r>
              <a:rPr lang="en-GB" sz="1600" dirty="0" smtClean="0"/>
              <a:t> log(D</a:t>
            </a:r>
            <a:r>
              <a:rPr lang="en-GB" dirty="0"/>
              <a:t>)</a:t>
            </a:r>
          </a:p>
        </p:txBody>
      </p:sp>
      <p:sp>
        <p:nvSpPr>
          <p:cNvPr id="21" name="Down Arrow 20"/>
          <p:cNvSpPr/>
          <p:nvPr/>
        </p:nvSpPr>
        <p:spPr>
          <a:xfrm flipV="1">
            <a:off x="5652120" y="4810620"/>
            <a:ext cx="144016"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13337663"/>
      </p:ext>
    </p:extLst>
  </p:cSld>
  <p:clrMapOvr>
    <a:masterClrMapping/>
  </p:clrMapOvr>
  <mc:AlternateContent xmlns:mc="http://schemas.openxmlformats.org/markup-compatibility/2006" xmlns:p14="http://schemas.microsoft.com/office/powerpoint/2010/main">
    <mc:Choice Requires="p14">
      <p:transition spd="slow" p14:dur="2000" advTm="106332"/>
    </mc:Choice>
    <mc:Fallback xmlns="">
      <p:transition spd="slow" advTm="106332"/>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16</a:t>
            </a:fld>
            <a:endParaRPr lang="en-GB"/>
          </a:p>
        </p:txBody>
      </p:sp>
      <p:sp>
        <p:nvSpPr>
          <p:cNvPr id="4" name="TextBox 3"/>
          <p:cNvSpPr txBox="1"/>
          <p:nvPr/>
        </p:nvSpPr>
        <p:spPr>
          <a:xfrm>
            <a:off x="827585" y="908720"/>
            <a:ext cx="7848872" cy="586699"/>
          </a:xfrm>
          <a:prstGeom prst="rect">
            <a:avLst/>
          </a:prstGeom>
          <a:noFill/>
        </p:spPr>
        <p:txBody>
          <a:bodyPr wrap="square" rtlCol="0">
            <a:spAutoFit/>
          </a:bodyPr>
          <a:lstStyle/>
          <a:p>
            <a:pPr>
              <a:lnSpc>
                <a:spcPct val="150000"/>
              </a:lnSpc>
            </a:pPr>
            <a:r>
              <a:rPr lang="en-GB" sz="2400" b="1" dirty="0" smtClean="0">
                <a:solidFill>
                  <a:srgbClr val="0070C0"/>
                </a:solidFill>
              </a:rPr>
              <a:t>Get enough light </a:t>
            </a:r>
            <a:r>
              <a:rPr lang="en-GB" sz="2400" b="1" dirty="0" smtClean="0">
                <a:solidFill>
                  <a:srgbClr val="0070C0"/>
                </a:solidFill>
                <a:sym typeface="Wingdings" panose="05000000000000000000" pitchFamily="2" charset="2"/>
              </a:rPr>
              <a:t> </a:t>
            </a:r>
            <a:r>
              <a:rPr lang="en-GB" sz="2400" b="1" dirty="0" smtClean="0">
                <a:solidFill>
                  <a:srgbClr val="0070C0"/>
                </a:solidFill>
              </a:rPr>
              <a:t>maximise  PDE of SiPM</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5" y="1772816"/>
            <a:ext cx="5038725" cy="483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940152" y="2060848"/>
            <a:ext cx="2880319" cy="2062103"/>
          </a:xfrm>
          <a:prstGeom prst="rect">
            <a:avLst/>
          </a:prstGeom>
          <a:noFill/>
        </p:spPr>
        <p:txBody>
          <a:bodyPr wrap="square" rtlCol="0">
            <a:spAutoFit/>
          </a:bodyPr>
          <a:lstStyle/>
          <a:p>
            <a:r>
              <a:rPr lang="en-GB" sz="1600" dirty="0" smtClean="0">
                <a:solidFill>
                  <a:srgbClr val="0070C0"/>
                </a:solidFill>
              </a:rPr>
              <a:t>We co-develop with </a:t>
            </a:r>
            <a:r>
              <a:rPr lang="en-GB" sz="1600" b="1" dirty="0" smtClean="0">
                <a:solidFill>
                  <a:srgbClr val="0070C0"/>
                </a:solidFill>
              </a:rPr>
              <a:t>Hamamatsu (JP)</a:t>
            </a:r>
            <a:r>
              <a:rPr lang="en-GB" sz="1600" dirty="0" smtClean="0">
                <a:solidFill>
                  <a:srgbClr val="0070C0"/>
                </a:solidFill>
              </a:rPr>
              <a:t> and </a:t>
            </a:r>
            <a:r>
              <a:rPr lang="en-GB" sz="1600" b="1" dirty="0" smtClean="0">
                <a:solidFill>
                  <a:srgbClr val="0070C0"/>
                </a:solidFill>
              </a:rPr>
              <a:t>KETEK (DE)</a:t>
            </a:r>
            <a:r>
              <a:rPr lang="en-GB" sz="1600" dirty="0" smtClean="0">
                <a:solidFill>
                  <a:srgbClr val="0070C0"/>
                </a:solidFill>
              </a:rPr>
              <a:t> 128-channels SiPM arrays, with very similar dimensions. </a:t>
            </a:r>
          </a:p>
          <a:p>
            <a:endParaRPr lang="en-GB" sz="1600" dirty="0">
              <a:solidFill>
                <a:srgbClr val="0070C0"/>
              </a:solidFill>
            </a:endParaRPr>
          </a:p>
          <a:p>
            <a:pPr>
              <a:spcBef>
                <a:spcPct val="0"/>
              </a:spcBef>
              <a:defRPr/>
            </a:pPr>
            <a:r>
              <a:rPr lang="en-US" sz="1600" b="1" dirty="0">
                <a:solidFill>
                  <a:srgbClr val="0070C0"/>
                </a:solidFill>
              </a:rPr>
              <a:t>Photon detection efficiency </a:t>
            </a:r>
          </a:p>
          <a:p>
            <a:pPr>
              <a:spcBef>
                <a:spcPct val="0"/>
              </a:spcBef>
              <a:defRPr/>
            </a:pPr>
            <a:r>
              <a:rPr lang="en-US" sz="1600" dirty="0">
                <a:solidFill>
                  <a:srgbClr val="0070C0"/>
                </a:solidFill>
              </a:rPr>
              <a:t>PDE = QE · </a:t>
            </a:r>
            <a:r>
              <a:rPr lang="en-US" sz="1600" dirty="0" err="1">
                <a:solidFill>
                  <a:srgbClr val="0070C0"/>
                </a:solidFill>
                <a:latin typeface="Symbol" panose="05050102010706020507" pitchFamily="18" charset="2"/>
              </a:rPr>
              <a:t>e</a:t>
            </a:r>
            <a:r>
              <a:rPr lang="en-US" sz="1600" baseline="-25000" dirty="0" err="1">
                <a:solidFill>
                  <a:srgbClr val="0070C0"/>
                </a:solidFill>
              </a:rPr>
              <a:t>geom</a:t>
            </a:r>
            <a:r>
              <a:rPr lang="en-US" sz="1600" baseline="-25000" dirty="0">
                <a:solidFill>
                  <a:srgbClr val="0070C0"/>
                </a:solidFill>
              </a:rPr>
              <a:t> </a:t>
            </a:r>
            <a:r>
              <a:rPr lang="en-US" sz="1600" dirty="0">
                <a:solidFill>
                  <a:srgbClr val="0070C0"/>
                </a:solidFill>
              </a:rPr>
              <a:t>· </a:t>
            </a:r>
            <a:r>
              <a:rPr lang="en-US" sz="1600" dirty="0" err="1">
                <a:solidFill>
                  <a:srgbClr val="0070C0"/>
                </a:solidFill>
                <a:latin typeface="Symbol" panose="05050102010706020507" pitchFamily="18" charset="2"/>
              </a:rPr>
              <a:t>e</a:t>
            </a:r>
            <a:r>
              <a:rPr lang="en-US" sz="1600" baseline="-25000" dirty="0" err="1">
                <a:solidFill>
                  <a:srgbClr val="0070C0"/>
                </a:solidFill>
              </a:rPr>
              <a:t>avalanche</a:t>
            </a:r>
            <a:endParaRPr lang="en-US" sz="1600" baseline="-25000" dirty="0">
              <a:solidFill>
                <a:srgbClr val="0070C0"/>
              </a:solidFill>
            </a:endParaRPr>
          </a:p>
          <a:p>
            <a:pPr>
              <a:spcBef>
                <a:spcPct val="0"/>
              </a:spcBef>
              <a:defRPr/>
            </a:pPr>
            <a:endParaRPr lang="en-GB" sz="1600" dirty="0">
              <a:solidFill>
                <a:srgbClr val="0070C0"/>
              </a:solidFill>
            </a:endParaRPr>
          </a:p>
        </p:txBody>
      </p:sp>
      <p:sp>
        <p:nvSpPr>
          <p:cNvPr id="8" name="TextBox 7"/>
          <p:cNvSpPr txBox="1"/>
          <p:nvPr/>
        </p:nvSpPr>
        <p:spPr>
          <a:xfrm>
            <a:off x="148685" y="2276872"/>
            <a:ext cx="966931" cy="584775"/>
          </a:xfrm>
          <a:prstGeom prst="rect">
            <a:avLst/>
          </a:prstGeom>
          <a:noFill/>
        </p:spPr>
        <p:txBody>
          <a:bodyPr wrap="none" rtlCol="0">
            <a:spAutoFit/>
          </a:bodyPr>
          <a:lstStyle/>
          <a:p>
            <a:r>
              <a:rPr lang="en-GB" sz="1600" dirty="0" smtClean="0">
                <a:solidFill>
                  <a:srgbClr val="0070C0"/>
                </a:solidFill>
              </a:rPr>
              <a:t>2 x 64 </a:t>
            </a:r>
          </a:p>
          <a:p>
            <a:r>
              <a:rPr lang="en-GB" sz="1600" dirty="0" smtClean="0">
                <a:solidFill>
                  <a:srgbClr val="0070C0"/>
                </a:solidFill>
              </a:rPr>
              <a:t>channels </a:t>
            </a:r>
          </a:p>
        </p:txBody>
      </p:sp>
      <p:sp>
        <p:nvSpPr>
          <p:cNvPr id="9" name="TextBox 8"/>
          <p:cNvSpPr txBox="1"/>
          <p:nvPr/>
        </p:nvSpPr>
        <p:spPr>
          <a:xfrm>
            <a:off x="7596336" y="4107308"/>
            <a:ext cx="725583" cy="338554"/>
          </a:xfrm>
          <a:prstGeom prst="rect">
            <a:avLst/>
          </a:prstGeom>
          <a:noFill/>
        </p:spPr>
        <p:txBody>
          <a:bodyPr wrap="none" rtlCol="0">
            <a:spAutoFit/>
          </a:bodyPr>
          <a:lstStyle/>
          <a:p>
            <a:r>
              <a:rPr lang="en-GB" sz="1600" dirty="0" smtClean="0">
                <a:solidFill>
                  <a:srgbClr val="0070C0"/>
                </a:solidFill>
              </a:rPr>
              <a:t>=f(OV)</a:t>
            </a:r>
          </a:p>
        </p:txBody>
      </p:sp>
      <p:cxnSp>
        <p:nvCxnSpPr>
          <p:cNvPr id="10" name="Straight Arrow Connector 9"/>
          <p:cNvCxnSpPr/>
          <p:nvPr/>
        </p:nvCxnSpPr>
        <p:spPr>
          <a:xfrm>
            <a:off x="7833222" y="3893964"/>
            <a:ext cx="0" cy="2649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084168" y="4430502"/>
            <a:ext cx="3059832" cy="2092881"/>
          </a:xfrm>
          <a:prstGeom prst="rect">
            <a:avLst/>
          </a:prstGeom>
        </p:spPr>
        <p:txBody>
          <a:bodyPr wrap="square">
            <a:spAutoFit/>
          </a:bodyPr>
          <a:lstStyle/>
          <a:p>
            <a:pPr marL="285750" indent="-285750">
              <a:buFont typeface="Arial" panose="020B0604020202020204" pitchFamily="34" charset="0"/>
              <a:buChar char="•"/>
            </a:pPr>
            <a:r>
              <a:rPr lang="en-US" dirty="0" err="1" smtClean="0">
                <a:solidFill>
                  <a:srgbClr val="0070C0"/>
                </a:solidFill>
                <a:latin typeface="Symbol" panose="05050102010706020507" pitchFamily="18" charset="2"/>
              </a:rPr>
              <a:t>e</a:t>
            </a:r>
            <a:r>
              <a:rPr lang="en-US" baseline="-25000" dirty="0" err="1" smtClean="0">
                <a:solidFill>
                  <a:srgbClr val="0070C0"/>
                </a:solidFill>
              </a:rPr>
              <a:t>geom</a:t>
            </a:r>
            <a:r>
              <a:rPr lang="en-US" baseline="-25000" dirty="0" smtClean="0">
                <a:solidFill>
                  <a:srgbClr val="0070C0"/>
                </a:solidFill>
              </a:rPr>
              <a:t> </a:t>
            </a:r>
            <a:r>
              <a:rPr lang="en-US" sz="1600" dirty="0" smtClean="0">
                <a:solidFill>
                  <a:srgbClr val="0070C0"/>
                </a:solidFill>
              </a:rPr>
              <a:t>can be </a:t>
            </a:r>
            <a:r>
              <a:rPr lang="en-US" sz="1600" dirty="0" err="1" smtClean="0">
                <a:solidFill>
                  <a:srgbClr val="0070C0"/>
                </a:solidFill>
              </a:rPr>
              <a:t>optimised</a:t>
            </a:r>
            <a:r>
              <a:rPr lang="en-US" sz="1600" dirty="0" smtClean="0">
                <a:solidFill>
                  <a:srgbClr val="0070C0"/>
                </a:solidFill>
              </a:rPr>
              <a:t> by </a:t>
            </a:r>
            <a:r>
              <a:rPr lang="en-US" sz="1600" dirty="0" err="1" smtClean="0">
                <a:solidFill>
                  <a:srgbClr val="0070C0"/>
                </a:solidFill>
              </a:rPr>
              <a:t>minimising</a:t>
            </a:r>
            <a:r>
              <a:rPr lang="en-US" sz="1600" dirty="0" smtClean="0">
                <a:solidFill>
                  <a:srgbClr val="0070C0"/>
                </a:solidFill>
              </a:rPr>
              <a:t> the number of pixels.</a:t>
            </a:r>
          </a:p>
          <a:p>
            <a:pPr marL="285750" indent="-285750">
              <a:buFont typeface="Arial" panose="020B0604020202020204" pitchFamily="34" charset="0"/>
              <a:buChar char="•"/>
            </a:pPr>
            <a:r>
              <a:rPr lang="en-US" sz="1600" dirty="0" err="1" smtClean="0">
                <a:solidFill>
                  <a:srgbClr val="0070C0"/>
                </a:solidFill>
                <a:latin typeface="Symbol" panose="05050102010706020507" pitchFamily="18" charset="2"/>
              </a:rPr>
              <a:t>e</a:t>
            </a:r>
            <a:r>
              <a:rPr lang="en-US" sz="1600" baseline="-25000" dirty="0" err="1" smtClean="0">
                <a:solidFill>
                  <a:srgbClr val="0070C0"/>
                </a:solidFill>
              </a:rPr>
              <a:t>avalanche</a:t>
            </a:r>
            <a:r>
              <a:rPr lang="en-US" sz="1600" baseline="-25000" dirty="0" smtClean="0">
                <a:solidFill>
                  <a:srgbClr val="0070C0"/>
                </a:solidFill>
              </a:rPr>
              <a:t> </a:t>
            </a:r>
            <a:r>
              <a:rPr lang="en-US" sz="1600" dirty="0" smtClean="0">
                <a:solidFill>
                  <a:srgbClr val="0070C0"/>
                </a:solidFill>
              </a:rPr>
              <a:t>can be increased by higher OV. </a:t>
            </a:r>
            <a:endParaRPr lang="en-US" sz="1600" dirty="0">
              <a:solidFill>
                <a:srgbClr val="0070C0"/>
              </a:solidFill>
            </a:endParaRPr>
          </a:p>
          <a:p>
            <a:pPr marL="285750" indent="-285750">
              <a:buFont typeface="Arial" panose="020B0604020202020204" pitchFamily="34" charset="0"/>
              <a:buChar char="•"/>
            </a:pPr>
            <a:r>
              <a:rPr lang="en-US" sz="1600" dirty="0" smtClean="0">
                <a:solidFill>
                  <a:srgbClr val="0070C0"/>
                </a:solidFill>
              </a:rPr>
              <a:t>Both effects must be counter-acted by efficient trenches to control pixel-to-pixel cross-talk.    </a:t>
            </a:r>
            <a:endParaRPr lang="en-GB" dirty="0"/>
          </a:p>
        </p:txBody>
      </p:sp>
      <p:cxnSp>
        <p:nvCxnSpPr>
          <p:cNvPr id="14" name="Straight Arrow Connector 13"/>
          <p:cNvCxnSpPr/>
          <p:nvPr/>
        </p:nvCxnSpPr>
        <p:spPr>
          <a:xfrm flipV="1">
            <a:off x="467544" y="2861647"/>
            <a:ext cx="720080" cy="7833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11704" y="3555410"/>
            <a:ext cx="511679" cy="338554"/>
          </a:xfrm>
          <a:prstGeom prst="rect">
            <a:avLst/>
          </a:prstGeom>
          <a:noFill/>
        </p:spPr>
        <p:txBody>
          <a:bodyPr wrap="none" rtlCol="0">
            <a:spAutoFit/>
          </a:bodyPr>
          <a:lstStyle/>
          <a:p>
            <a:r>
              <a:rPr lang="en-GB" sz="1600" dirty="0" smtClean="0"/>
              <a:t>PCB</a:t>
            </a:r>
          </a:p>
        </p:txBody>
      </p:sp>
      <p:sp>
        <p:nvSpPr>
          <p:cNvPr id="18" name="TextBox 17"/>
          <p:cNvSpPr txBox="1"/>
          <p:nvPr/>
        </p:nvSpPr>
        <p:spPr>
          <a:xfrm>
            <a:off x="223887" y="3989615"/>
            <a:ext cx="998991" cy="338554"/>
          </a:xfrm>
          <a:prstGeom prst="rect">
            <a:avLst/>
          </a:prstGeom>
          <a:noFill/>
        </p:spPr>
        <p:txBody>
          <a:bodyPr wrap="none" rtlCol="0">
            <a:spAutoFit/>
          </a:bodyPr>
          <a:lstStyle/>
          <a:p>
            <a:r>
              <a:rPr lang="en-GB" sz="1600" dirty="0" smtClean="0"/>
              <a:t>Flex cable</a:t>
            </a:r>
          </a:p>
        </p:txBody>
      </p:sp>
      <p:cxnSp>
        <p:nvCxnSpPr>
          <p:cNvPr id="19" name="Straight Arrow Connector 18"/>
          <p:cNvCxnSpPr/>
          <p:nvPr/>
        </p:nvCxnSpPr>
        <p:spPr>
          <a:xfrm flipV="1">
            <a:off x="827584" y="3221687"/>
            <a:ext cx="720080" cy="7833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8120406"/>
      </p:ext>
    </p:extLst>
  </p:cSld>
  <p:clrMapOvr>
    <a:masterClrMapping/>
  </p:clrMapOvr>
  <mc:AlternateContent xmlns:mc="http://schemas.openxmlformats.org/markup-compatibility/2006" xmlns:p14="http://schemas.microsoft.com/office/powerpoint/2010/main">
    <mc:Choice Requires="p14">
      <p:transition spd="slow" p14:dur="2000" advTm="95133"/>
    </mc:Choice>
    <mc:Fallback xmlns="">
      <p:transition spd="slow" advTm="95133"/>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17</a:t>
            </a:fld>
            <a:endParaRPr lang="en-GB"/>
          </a:p>
        </p:txBody>
      </p:sp>
      <p:sp>
        <p:nvSpPr>
          <p:cNvPr id="4" name="TextBox 3"/>
          <p:cNvSpPr txBox="1"/>
          <p:nvPr/>
        </p:nvSpPr>
        <p:spPr>
          <a:xfrm>
            <a:off x="890920" y="786190"/>
            <a:ext cx="4588564" cy="338554"/>
          </a:xfrm>
          <a:prstGeom prst="rect">
            <a:avLst/>
          </a:prstGeom>
          <a:noFill/>
        </p:spPr>
        <p:txBody>
          <a:bodyPr wrap="none" rtlCol="0">
            <a:spAutoFit/>
          </a:bodyPr>
          <a:lstStyle/>
          <a:p>
            <a:r>
              <a:rPr lang="en-GB" sz="1600" dirty="0" smtClean="0">
                <a:solidFill>
                  <a:srgbClr val="0070C0"/>
                </a:solidFill>
              </a:rPr>
              <a:t>PDE and cross talk measurements at CERN and EPFL  </a:t>
            </a:r>
          </a:p>
        </p:txBody>
      </p:sp>
      <p:graphicFrame>
        <p:nvGraphicFramePr>
          <p:cNvPr id="6" name="Chart 5"/>
          <p:cNvGraphicFramePr>
            <a:graphicFrameLocks/>
          </p:cNvGraphicFramePr>
          <p:nvPr>
            <p:extLst>
              <p:ext uri="{D42A27DB-BD31-4B8C-83A1-F6EECF244321}">
                <p14:modId xmlns:p14="http://schemas.microsoft.com/office/powerpoint/2010/main" val="1996757156"/>
              </p:ext>
            </p:extLst>
          </p:nvPr>
        </p:nvGraphicFramePr>
        <p:xfrm>
          <a:off x="107504" y="1052736"/>
          <a:ext cx="4608511" cy="36430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3101622184"/>
              </p:ext>
            </p:extLst>
          </p:nvPr>
        </p:nvGraphicFramePr>
        <p:xfrm>
          <a:off x="4427984" y="1052736"/>
          <a:ext cx="5129591" cy="34938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a:graphicFrameLocks/>
          </p:cNvGraphicFramePr>
          <p:nvPr>
            <p:extLst>
              <p:ext uri="{D42A27DB-BD31-4B8C-83A1-F6EECF244321}">
                <p14:modId xmlns:p14="http://schemas.microsoft.com/office/powerpoint/2010/main" val="2559091633"/>
              </p:ext>
            </p:extLst>
          </p:nvPr>
        </p:nvGraphicFramePr>
        <p:xfrm>
          <a:off x="4795649" y="4590125"/>
          <a:ext cx="4016762" cy="170051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p:cNvGraphicFramePr>
            <a:graphicFrameLocks/>
          </p:cNvGraphicFramePr>
          <p:nvPr>
            <p:extLst>
              <p:ext uri="{D42A27DB-BD31-4B8C-83A1-F6EECF244321}">
                <p14:modId xmlns:p14="http://schemas.microsoft.com/office/powerpoint/2010/main" val="1764431216"/>
              </p:ext>
            </p:extLst>
          </p:nvPr>
        </p:nvGraphicFramePr>
        <p:xfrm>
          <a:off x="395536" y="4469813"/>
          <a:ext cx="4017819" cy="1839507"/>
        </p:xfrm>
        <a:graphic>
          <a:graphicData uri="http://schemas.openxmlformats.org/drawingml/2006/chart">
            <c:chart xmlns:c="http://schemas.openxmlformats.org/drawingml/2006/chart" xmlns:r="http://schemas.openxmlformats.org/officeDocument/2006/relationships" r:id="rId6"/>
          </a:graphicData>
        </a:graphic>
      </p:graphicFrame>
      <p:sp>
        <p:nvSpPr>
          <p:cNvPr id="11" name="Rectangle 10"/>
          <p:cNvSpPr/>
          <p:nvPr/>
        </p:nvSpPr>
        <p:spPr>
          <a:xfrm>
            <a:off x="1043608" y="1844824"/>
            <a:ext cx="1120820" cy="415498"/>
          </a:xfrm>
          <a:prstGeom prst="rect">
            <a:avLst/>
          </a:prstGeom>
          <a:solidFill>
            <a:srgbClr val="FFC000"/>
          </a:solidFill>
        </p:spPr>
        <p:txBody>
          <a:bodyPr wrap="none">
            <a:spAutoFit/>
          </a:bodyPr>
          <a:lstStyle/>
          <a:p>
            <a:r>
              <a:rPr lang="en-GB" sz="1050" dirty="0">
                <a:solidFill>
                  <a:srgbClr val="0070C0"/>
                </a:solidFill>
              </a:rPr>
              <a:t>(X-talk and </a:t>
            </a:r>
            <a:r>
              <a:rPr lang="en-GB" sz="1050" dirty="0" smtClean="0">
                <a:solidFill>
                  <a:srgbClr val="0070C0"/>
                </a:solidFill>
              </a:rPr>
              <a:t>after</a:t>
            </a:r>
          </a:p>
          <a:p>
            <a:r>
              <a:rPr lang="en-GB" sz="1050" dirty="0" smtClean="0">
                <a:solidFill>
                  <a:srgbClr val="0070C0"/>
                </a:solidFill>
              </a:rPr>
              <a:t> </a:t>
            </a:r>
            <a:r>
              <a:rPr lang="en-GB" sz="1050" dirty="0">
                <a:solidFill>
                  <a:srgbClr val="0070C0"/>
                </a:solidFill>
              </a:rPr>
              <a:t>pulses removed)</a:t>
            </a:r>
          </a:p>
        </p:txBody>
      </p:sp>
      <p:sp>
        <p:nvSpPr>
          <p:cNvPr id="12" name="Rectangle 11"/>
          <p:cNvSpPr/>
          <p:nvPr/>
        </p:nvSpPr>
        <p:spPr>
          <a:xfrm>
            <a:off x="7691591" y="2130589"/>
            <a:ext cx="1120820" cy="415498"/>
          </a:xfrm>
          <a:prstGeom prst="rect">
            <a:avLst/>
          </a:prstGeom>
          <a:solidFill>
            <a:srgbClr val="FFC000"/>
          </a:solidFill>
        </p:spPr>
        <p:txBody>
          <a:bodyPr wrap="none">
            <a:spAutoFit/>
          </a:bodyPr>
          <a:lstStyle/>
          <a:p>
            <a:r>
              <a:rPr lang="en-GB" sz="1050" dirty="0">
                <a:solidFill>
                  <a:srgbClr val="0070C0"/>
                </a:solidFill>
              </a:rPr>
              <a:t>(X-talk and </a:t>
            </a:r>
            <a:r>
              <a:rPr lang="en-GB" sz="1050" dirty="0" smtClean="0">
                <a:solidFill>
                  <a:srgbClr val="0070C0"/>
                </a:solidFill>
              </a:rPr>
              <a:t>after</a:t>
            </a:r>
          </a:p>
          <a:p>
            <a:r>
              <a:rPr lang="en-GB" sz="1050" dirty="0" smtClean="0">
                <a:solidFill>
                  <a:srgbClr val="0070C0"/>
                </a:solidFill>
              </a:rPr>
              <a:t> </a:t>
            </a:r>
            <a:r>
              <a:rPr lang="en-GB" sz="1050" dirty="0">
                <a:solidFill>
                  <a:srgbClr val="0070C0"/>
                </a:solidFill>
              </a:rPr>
              <a:t>pulses removed)</a:t>
            </a:r>
          </a:p>
        </p:txBody>
      </p:sp>
      <p:sp>
        <p:nvSpPr>
          <p:cNvPr id="13" name="TextBox 12"/>
          <p:cNvSpPr txBox="1"/>
          <p:nvPr/>
        </p:nvSpPr>
        <p:spPr>
          <a:xfrm>
            <a:off x="923126" y="1268760"/>
            <a:ext cx="1361783" cy="338554"/>
          </a:xfrm>
          <a:prstGeom prst="rect">
            <a:avLst/>
          </a:prstGeom>
          <a:noFill/>
        </p:spPr>
        <p:txBody>
          <a:bodyPr wrap="none" rtlCol="0">
            <a:spAutoFit/>
          </a:bodyPr>
          <a:lstStyle/>
          <a:p>
            <a:r>
              <a:rPr lang="en-GB" sz="1600" dirty="0" smtClean="0">
                <a:solidFill>
                  <a:srgbClr val="0070C0"/>
                </a:solidFill>
              </a:rPr>
              <a:t>with trenches</a:t>
            </a:r>
          </a:p>
        </p:txBody>
      </p:sp>
      <p:sp>
        <p:nvSpPr>
          <p:cNvPr id="14" name="TextBox 13"/>
          <p:cNvSpPr txBox="1"/>
          <p:nvPr/>
        </p:nvSpPr>
        <p:spPr>
          <a:xfrm>
            <a:off x="923125" y="1268760"/>
            <a:ext cx="1361783" cy="338554"/>
          </a:xfrm>
          <a:prstGeom prst="rect">
            <a:avLst/>
          </a:prstGeom>
          <a:noFill/>
        </p:spPr>
        <p:txBody>
          <a:bodyPr wrap="none" rtlCol="0">
            <a:spAutoFit/>
          </a:bodyPr>
          <a:lstStyle/>
          <a:p>
            <a:r>
              <a:rPr lang="en-GB" sz="1600" dirty="0" smtClean="0">
                <a:solidFill>
                  <a:srgbClr val="0070C0"/>
                </a:solidFill>
              </a:rPr>
              <a:t>with trenches</a:t>
            </a:r>
          </a:p>
        </p:txBody>
      </p:sp>
      <p:sp>
        <p:nvSpPr>
          <p:cNvPr id="15" name="TextBox 14"/>
          <p:cNvSpPr txBox="1"/>
          <p:nvPr/>
        </p:nvSpPr>
        <p:spPr>
          <a:xfrm>
            <a:off x="4938409" y="1268760"/>
            <a:ext cx="1729448" cy="338554"/>
          </a:xfrm>
          <a:prstGeom prst="rect">
            <a:avLst/>
          </a:prstGeom>
          <a:noFill/>
        </p:spPr>
        <p:txBody>
          <a:bodyPr wrap="none" rtlCol="0">
            <a:spAutoFit/>
          </a:bodyPr>
          <a:lstStyle/>
          <a:p>
            <a:r>
              <a:rPr lang="en-GB" sz="1600" dirty="0" smtClean="0">
                <a:solidFill>
                  <a:srgbClr val="0070C0"/>
                </a:solidFill>
              </a:rPr>
              <a:t>with new trenches</a:t>
            </a:r>
          </a:p>
        </p:txBody>
      </p:sp>
      <p:sp>
        <p:nvSpPr>
          <p:cNvPr id="16" name="TextBox 15"/>
          <p:cNvSpPr txBox="1"/>
          <p:nvPr/>
        </p:nvSpPr>
        <p:spPr>
          <a:xfrm>
            <a:off x="1722500" y="6313850"/>
            <a:ext cx="5958939" cy="338554"/>
          </a:xfrm>
          <a:prstGeom prst="rect">
            <a:avLst/>
          </a:prstGeom>
          <a:solidFill>
            <a:srgbClr val="FFFF00"/>
          </a:solidFill>
        </p:spPr>
        <p:txBody>
          <a:bodyPr wrap="none" rtlCol="0">
            <a:spAutoFit/>
          </a:bodyPr>
          <a:lstStyle/>
          <a:p>
            <a:r>
              <a:rPr lang="en-GB" sz="1600" dirty="0" smtClean="0">
                <a:solidFill>
                  <a:srgbClr val="0070C0"/>
                </a:solidFill>
              </a:rPr>
              <a:t>Received very recently </a:t>
            </a:r>
            <a:r>
              <a:rPr lang="en-GB" sz="1600" dirty="0" smtClean="0">
                <a:solidFill>
                  <a:srgbClr val="0070C0"/>
                </a:solidFill>
              </a:rPr>
              <a:t>also new Hamamatsu devices </a:t>
            </a:r>
            <a:r>
              <a:rPr lang="en-GB" sz="1600" dirty="0" smtClean="0">
                <a:solidFill>
                  <a:srgbClr val="0070C0"/>
                </a:solidFill>
              </a:rPr>
              <a:t>(not yet tested)!</a:t>
            </a:r>
            <a:endParaRPr lang="en-GB" sz="1600" dirty="0" smtClean="0">
              <a:solidFill>
                <a:srgbClr val="0070C0"/>
              </a:solidFill>
            </a:endParaRPr>
          </a:p>
        </p:txBody>
      </p:sp>
    </p:spTree>
    <p:extLst>
      <p:ext uri="{BB962C8B-B14F-4D97-AF65-F5344CB8AC3E}">
        <p14:creationId xmlns:p14="http://schemas.microsoft.com/office/powerpoint/2010/main" val="4191672120"/>
      </p:ext>
    </p:extLst>
  </p:cSld>
  <p:clrMapOvr>
    <a:masterClrMapping/>
  </p:clrMapOvr>
  <mc:AlternateContent xmlns:mc="http://schemas.openxmlformats.org/markup-compatibility/2006" xmlns:p14="http://schemas.microsoft.com/office/powerpoint/2010/main">
    <mc:Choice Requires="p14">
      <p:transition spd="slow" p14:dur="2000" advTm="59036"/>
    </mc:Choice>
    <mc:Fallback xmlns="">
      <p:transition spd="slow" advTm="59036"/>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18</a:t>
            </a:fld>
            <a:endParaRPr lang="en-GB"/>
          </a:p>
        </p:txBody>
      </p:sp>
      <p:graphicFrame>
        <p:nvGraphicFramePr>
          <p:cNvPr id="4" name="Chart 3"/>
          <p:cNvGraphicFramePr>
            <a:graphicFrameLocks/>
          </p:cNvGraphicFramePr>
          <p:nvPr>
            <p:extLst>
              <p:ext uri="{D42A27DB-BD31-4B8C-83A1-F6EECF244321}">
                <p14:modId xmlns:p14="http://schemas.microsoft.com/office/powerpoint/2010/main" val="670400050"/>
              </p:ext>
            </p:extLst>
          </p:nvPr>
        </p:nvGraphicFramePr>
        <p:xfrm>
          <a:off x="2384139" y="3140968"/>
          <a:ext cx="5253899" cy="37763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a:graphicFrameLocks/>
          </p:cNvGraphicFramePr>
          <p:nvPr>
            <p:extLst>
              <p:ext uri="{D42A27DB-BD31-4B8C-83A1-F6EECF244321}">
                <p14:modId xmlns:p14="http://schemas.microsoft.com/office/powerpoint/2010/main" val="3065717579"/>
              </p:ext>
            </p:extLst>
          </p:nvPr>
        </p:nvGraphicFramePr>
        <p:xfrm>
          <a:off x="2888195" y="260648"/>
          <a:ext cx="4841559" cy="3297677"/>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rot="16200000">
            <a:off x="2593304" y="1707669"/>
            <a:ext cx="434734" cy="276999"/>
          </a:xfrm>
          <a:prstGeom prst="rect">
            <a:avLst/>
          </a:prstGeom>
          <a:noFill/>
        </p:spPr>
        <p:txBody>
          <a:bodyPr wrap="none" rtlCol="0">
            <a:spAutoFit/>
          </a:bodyPr>
          <a:lstStyle/>
          <a:p>
            <a:r>
              <a:rPr lang="en-GB" sz="1200" dirty="0" smtClean="0"/>
              <a:t>PDE</a:t>
            </a:r>
          </a:p>
        </p:txBody>
      </p:sp>
      <p:cxnSp>
        <p:nvCxnSpPr>
          <p:cNvPr id="11" name="Straight Connector 10"/>
          <p:cNvCxnSpPr/>
          <p:nvPr/>
        </p:nvCxnSpPr>
        <p:spPr>
          <a:xfrm flipV="1">
            <a:off x="4760403" y="836712"/>
            <a:ext cx="0" cy="4104456"/>
          </a:xfrm>
          <a:prstGeom prst="line">
            <a:avLst/>
          </a:prstGeom>
          <a:ln w="158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480483" y="1340768"/>
            <a:ext cx="0" cy="360040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496707" y="3814236"/>
            <a:ext cx="760144" cy="261610"/>
          </a:xfrm>
          <a:prstGeom prst="rect">
            <a:avLst/>
          </a:prstGeom>
          <a:noFill/>
        </p:spPr>
        <p:txBody>
          <a:bodyPr wrap="none" rtlCol="0">
            <a:spAutoFit/>
          </a:bodyPr>
          <a:lstStyle/>
          <a:p>
            <a:r>
              <a:rPr lang="en-GB" sz="1100" dirty="0" smtClean="0">
                <a:solidFill>
                  <a:srgbClr val="0070C0"/>
                </a:solidFill>
              </a:rPr>
              <a:t>Mid plane</a:t>
            </a:r>
          </a:p>
        </p:txBody>
      </p:sp>
      <p:sp>
        <p:nvSpPr>
          <p:cNvPr id="15" name="TextBox 14"/>
          <p:cNvSpPr txBox="1"/>
          <p:nvPr/>
        </p:nvSpPr>
        <p:spPr>
          <a:xfrm>
            <a:off x="7496707" y="3356992"/>
            <a:ext cx="963725" cy="261610"/>
          </a:xfrm>
          <a:prstGeom prst="rect">
            <a:avLst/>
          </a:prstGeom>
          <a:noFill/>
        </p:spPr>
        <p:txBody>
          <a:bodyPr wrap="none" rtlCol="0">
            <a:spAutoFit/>
          </a:bodyPr>
          <a:lstStyle/>
          <a:p>
            <a:r>
              <a:rPr lang="en-GB" sz="1100" dirty="0" smtClean="0">
                <a:solidFill>
                  <a:srgbClr val="0070C0"/>
                </a:solidFill>
              </a:rPr>
              <a:t>Close to SiPM</a:t>
            </a:r>
          </a:p>
        </p:txBody>
      </p:sp>
      <p:sp>
        <p:nvSpPr>
          <p:cNvPr id="16" name="TextBox 15"/>
          <p:cNvSpPr txBox="1"/>
          <p:nvPr/>
        </p:nvSpPr>
        <p:spPr>
          <a:xfrm>
            <a:off x="3392251" y="3350031"/>
            <a:ext cx="1434303" cy="276999"/>
          </a:xfrm>
          <a:prstGeom prst="rect">
            <a:avLst/>
          </a:prstGeom>
          <a:noFill/>
        </p:spPr>
        <p:txBody>
          <a:bodyPr wrap="none" rtlCol="0">
            <a:spAutoFit/>
          </a:bodyPr>
          <a:lstStyle/>
          <a:p>
            <a:r>
              <a:rPr lang="en-GB" sz="1200" dirty="0" smtClean="0">
                <a:solidFill>
                  <a:srgbClr val="0070C0"/>
                </a:solidFill>
              </a:rPr>
              <a:t>after full irradiation </a:t>
            </a:r>
          </a:p>
        </p:txBody>
      </p:sp>
      <p:sp>
        <p:nvSpPr>
          <p:cNvPr id="17" name="TextBox 16"/>
          <p:cNvSpPr txBox="1"/>
          <p:nvPr/>
        </p:nvSpPr>
        <p:spPr>
          <a:xfrm>
            <a:off x="395536" y="1052736"/>
            <a:ext cx="2088232" cy="1323439"/>
          </a:xfrm>
          <a:prstGeom prst="rect">
            <a:avLst/>
          </a:prstGeom>
          <a:noFill/>
        </p:spPr>
        <p:txBody>
          <a:bodyPr wrap="square" rtlCol="0">
            <a:spAutoFit/>
          </a:bodyPr>
          <a:lstStyle/>
          <a:p>
            <a:r>
              <a:rPr lang="en-GB" sz="1600" dirty="0" smtClean="0">
                <a:solidFill>
                  <a:srgbClr val="0070C0"/>
                </a:solidFill>
              </a:rPr>
              <a:t>Matching between</a:t>
            </a:r>
          </a:p>
          <a:p>
            <a:r>
              <a:rPr lang="en-GB" sz="1600" dirty="0" smtClean="0">
                <a:solidFill>
                  <a:srgbClr val="0070C0"/>
                </a:solidFill>
              </a:rPr>
              <a:t>KETEK PDE and scintillation spectrum (after irradiation) isn’t perfect yet.  </a:t>
            </a:r>
          </a:p>
        </p:txBody>
      </p:sp>
    </p:spTree>
    <p:extLst>
      <p:ext uri="{BB962C8B-B14F-4D97-AF65-F5344CB8AC3E}">
        <p14:creationId xmlns:p14="http://schemas.microsoft.com/office/powerpoint/2010/main" val="1886696540"/>
      </p:ext>
    </p:extLst>
  </p:cSld>
  <p:clrMapOvr>
    <a:masterClrMapping/>
  </p:clrMapOvr>
  <mc:AlternateContent xmlns:mc="http://schemas.openxmlformats.org/markup-compatibility/2006" xmlns:p14="http://schemas.microsoft.com/office/powerpoint/2010/main">
    <mc:Choice Requires="p14">
      <p:transition spd="slow" p14:dur="2000" advTm="26414"/>
    </mc:Choice>
    <mc:Fallback xmlns="">
      <p:transition spd="slow" advTm="26414"/>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19</a:t>
            </a:fld>
            <a:endParaRPr lang="en-GB"/>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548" y="2882602"/>
            <a:ext cx="5200650" cy="3714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5580112" y="3068960"/>
            <a:ext cx="3195464" cy="1400383"/>
          </a:xfrm>
          <a:prstGeom prst="rect">
            <a:avLst/>
          </a:prstGeom>
        </p:spPr>
        <p:txBody>
          <a:bodyPr wrap="square">
            <a:spAutoFit/>
          </a:bodyPr>
          <a:lstStyle/>
          <a:p>
            <a:pPr marL="342900" indent="-342900">
              <a:spcAft>
                <a:spcPts val="600"/>
              </a:spcAft>
              <a:buFont typeface="Arial" panose="020B0604020202020204" pitchFamily="34" charset="0"/>
              <a:buChar char="•"/>
            </a:pPr>
            <a:r>
              <a:rPr lang="en-GB" sz="1600" dirty="0" smtClean="0">
                <a:solidFill>
                  <a:srgbClr val="0070C0"/>
                </a:solidFill>
              </a:rPr>
              <a:t>Dark counts are primary noise source. </a:t>
            </a:r>
            <a:endParaRPr lang="en-GB" sz="1600" dirty="0">
              <a:solidFill>
                <a:srgbClr val="0070C0"/>
              </a:solidFill>
            </a:endParaRPr>
          </a:p>
          <a:p>
            <a:pPr marL="342900" indent="-342900">
              <a:spcAft>
                <a:spcPts val="600"/>
              </a:spcAft>
              <a:buFont typeface="Arial" panose="020B0604020202020204" pitchFamily="34" charset="0"/>
              <a:buChar char="•"/>
            </a:pPr>
            <a:r>
              <a:rPr lang="en-GB" sz="1600" dirty="0" smtClean="0">
                <a:solidFill>
                  <a:srgbClr val="0070C0"/>
                </a:solidFill>
              </a:rPr>
              <a:t>Keep pixel-to-pixel cross-talk low </a:t>
            </a:r>
            <a:r>
              <a:rPr lang="en-GB" sz="1600" dirty="0" smtClean="0">
                <a:solidFill>
                  <a:srgbClr val="0070C0"/>
                </a:solidFill>
                <a:sym typeface="Wingdings" panose="05000000000000000000" pitchFamily="2" charset="2"/>
              </a:rPr>
              <a:t> </a:t>
            </a:r>
            <a:r>
              <a:rPr lang="en-GB" sz="1600" dirty="0" smtClean="0">
                <a:solidFill>
                  <a:srgbClr val="0070C0"/>
                </a:solidFill>
              </a:rPr>
              <a:t>avoid double-noise hits (which can seed noise clusters) </a:t>
            </a:r>
            <a:endParaRPr lang="en-GB" sz="1600" dirty="0">
              <a:solidFill>
                <a:srgbClr val="0070C0"/>
              </a:solidFill>
            </a:endParaRPr>
          </a:p>
        </p:txBody>
      </p:sp>
      <p:sp>
        <p:nvSpPr>
          <p:cNvPr id="7" name="TextBox 6"/>
          <p:cNvSpPr txBox="1"/>
          <p:nvPr/>
        </p:nvSpPr>
        <p:spPr>
          <a:xfrm>
            <a:off x="1331640" y="6237312"/>
            <a:ext cx="4590872" cy="338554"/>
          </a:xfrm>
          <a:prstGeom prst="rect">
            <a:avLst/>
          </a:prstGeom>
          <a:noFill/>
        </p:spPr>
        <p:txBody>
          <a:bodyPr wrap="none" rtlCol="0">
            <a:spAutoFit/>
          </a:bodyPr>
          <a:lstStyle/>
          <a:p>
            <a:r>
              <a:rPr lang="en-GB" sz="1600" dirty="0" smtClean="0">
                <a:solidFill>
                  <a:srgbClr val="0070C0"/>
                </a:solidFill>
              </a:rPr>
              <a:t>Hamamatsu 2013 technology (singe channel devices)</a:t>
            </a:r>
          </a:p>
        </p:txBody>
      </p:sp>
      <p:sp>
        <p:nvSpPr>
          <p:cNvPr id="4" name="Rectangle 3"/>
          <p:cNvSpPr/>
          <p:nvPr/>
        </p:nvSpPr>
        <p:spPr>
          <a:xfrm>
            <a:off x="929267" y="523940"/>
            <a:ext cx="7560840" cy="2446824"/>
          </a:xfrm>
          <a:prstGeom prst="rect">
            <a:avLst/>
          </a:prstGeom>
        </p:spPr>
        <p:txBody>
          <a:bodyPr wrap="square">
            <a:spAutoFit/>
          </a:bodyPr>
          <a:lstStyle/>
          <a:p>
            <a:pPr>
              <a:lnSpc>
                <a:spcPct val="150000"/>
              </a:lnSpc>
            </a:pPr>
            <a:r>
              <a:rPr lang="en-GB" sz="2000" b="1" dirty="0" smtClean="0">
                <a:solidFill>
                  <a:srgbClr val="0070C0"/>
                </a:solidFill>
              </a:rPr>
              <a:t>Survive </a:t>
            </a:r>
            <a:r>
              <a:rPr lang="en-GB" sz="2000" b="1" dirty="0">
                <a:solidFill>
                  <a:srgbClr val="0070C0"/>
                </a:solidFill>
              </a:rPr>
              <a:t>the </a:t>
            </a:r>
            <a:r>
              <a:rPr lang="en-GB" sz="2000" b="1" dirty="0" smtClean="0">
                <a:solidFill>
                  <a:srgbClr val="0070C0"/>
                </a:solidFill>
              </a:rPr>
              <a:t>radiation</a:t>
            </a:r>
          </a:p>
          <a:p>
            <a:pPr>
              <a:lnSpc>
                <a:spcPct val="150000"/>
              </a:lnSpc>
            </a:pPr>
            <a:r>
              <a:rPr lang="en-GB" sz="2000" u="sng" dirty="0" smtClean="0">
                <a:solidFill>
                  <a:srgbClr val="0070C0"/>
                </a:solidFill>
              </a:rPr>
              <a:t>Neutrons</a:t>
            </a:r>
            <a:r>
              <a:rPr lang="en-GB" sz="2000" u="sng" dirty="0">
                <a:solidFill>
                  <a:srgbClr val="0070C0"/>
                </a:solidFill>
              </a:rPr>
              <a:t>:</a:t>
            </a:r>
            <a:r>
              <a:rPr lang="en-GB" sz="2000" dirty="0">
                <a:solidFill>
                  <a:srgbClr val="0070C0"/>
                </a:solidFill>
              </a:rPr>
              <a:t> </a:t>
            </a:r>
            <a:endParaRPr lang="en-GB" sz="2000" dirty="0" smtClean="0">
              <a:solidFill>
                <a:srgbClr val="0070C0"/>
              </a:solidFill>
            </a:endParaRPr>
          </a:p>
          <a:p>
            <a:pPr marL="285750" indent="-285750">
              <a:lnSpc>
                <a:spcPct val="150000"/>
              </a:lnSpc>
              <a:buFont typeface="Arial" panose="020B0604020202020204" pitchFamily="34" charset="0"/>
              <a:buChar char="•"/>
            </a:pPr>
            <a:r>
              <a:rPr lang="en-GB" sz="1600" dirty="0" smtClean="0">
                <a:solidFill>
                  <a:srgbClr val="0070C0"/>
                </a:solidFill>
              </a:rPr>
              <a:t> The SiPMs are exposed to 1.2·10</a:t>
            </a:r>
            <a:r>
              <a:rPr lang="en-GB" sz="1600" baseline="30000" dirty="0" smtClean="0">
                <a:solidFill>
                  <a:srgbClr val="0070C0"/>
                </a:solidFill>
              </a:rPr>
              <a:t>12</a:t>
            </a:r>
            <a:r>
              <a:rPr lang="en-GB" sz="1600" dirty="0" smtClean="0">
                <a:solidFill>
                  <a:srgbClr val="0070C0"/>
                </a:solidFill>
              </a:rPr>
              <a:t> n</a:t>
            </a:r>
            <a:r>
              <a:rPr lang="en-GB" sz="1600" baseline="-25000" dirty="0" smtClean="0">
                <a:solidFill>
                  <a:srgbClr val="0070C0"/>
                </a:solidFill>
              </a:rPr>
              <a:t>1Mev.eq.</a:t>
            </a:r>
            <a:r>
              <a:rPr lang="en-GB" sz="1600" dirty="0" smtClean="0">
                <a:solidFill>
                  <a:srgbClr val="0070C0"/>
                </a:solidFill>
              </a:rPr>
              <a:t> /cm</a:t>
            </a:r>
            <a:r>
              <a:rPr lang="en-GB" sz="1600" baseline="30000" dirty="0" smtClean="0">
                <a:solidFill>
                  <a:srgbClr val="0070C0"/>
                </a:solidFill>
              </a:rPr>
              <a:t>2</a:t>
            </a:r>
            <a:r>
              <a:rPr lang="en-GB" sz="1600" dirty="0" smtClean="0">
                <a:solidFill>
                  <a:srgbClr val="0070C0"/>
                </a:solidFill>
              </a:rPr>
              <a:t>  (50 fb</a:t>
            </a:r>
            <a:r>
              <a:rPr lang="en-GB" sz="1600" baseline="30000" dirty="0" smtClean="0">
                <a:solidFill>
                  <a:srgbClr val="0070C0"/>
                </a:solidFill>
              </a:rPr>
              <a:t>-1</a:t>
            </a:r>
            <a:r>
              <a:rPr lang="en-GB" sz="1600" dirty="0" smtClean="0">
                <a:solidFill>
                  <a:srgbClr val="0070C0"/>
                </a:solidFill>
              </a:rPr>
              <a:t>)</a:t>
            </a:r>
          </a:p>
          <a:p>
            <a:pPr marL="342900" indent="-342900">
              <a:spcAft>
                <a:spcPts val="600"/>
              </a:spcAft>
              <a:buFont typeface="Arial" panose="020B0604020202020204" pitchFamily="34" charset="0"/>
              <a:buChar char="•"/>
            </a:pPr>
            <a:r>
              <a:rPr lang="en-GB" sz="1600" dirty="0" smtClean="0">
                <a:solidFill>
                  <a:srgbClr val="0070C0"/>
                </a:solidFill>
              </a:rPr>
              <a:t>A detailed FLUKA simulation showed that shielding (Polyethylene with 5% Boron) can halve this fluence</a:t>
            </a:r>
            <a:r>
              <a:rPr lang="en-GB" sz="1600" dirty="0">
                <a:solidFill>
                  <a:srgbClr val="0070C0"/>
                </a:solidFill>
              </a:rPr>
              <a:t> </a:t>
            </a:r>
            <a:r>
              <a:rPr lang="en-GB" sz="1600" dirty="0" smtClean="0">
                <a:solidFill>
                  <a:srgbClr val="0070C0"/>
                </a:solidFill>
                <a:sym typeface="Wingdings" panose="05000000000000000000" pitchFamily="2" charset="2"/>
              </a:rPr>
              <a:t> tests so far done for 6·10</a:t>
            </a:r>
            <a:r>
              <a:rPr lang="en-GB" sz="1600" baseline="30000" dirty="0" smtClean="0">
                <a:solidFill>
                  <a:srgbClr val="0070C0"/>
                </a:solidFill>
                <a:sym typeface="Wingdings" panose="05000000000000000000" pitchFamily="2" charset="2"/>
              </a:rPr>
              <a:t>11</a:t>
            </a:r>
            <a:r>
              <a:rPr lang="en-GB" sz="1600" dirty="0">
                <a:solidFill>
                  <a:srgbClr val="0070C0"/>
                </a:solidFill>
              </a:rPr>
              <a:t>/cm</a:t>
            </a:r>
            <a:r>
              <a:rPr lang="en-GB" sz="1600" baseline="30000" dirty="0">
                <a:solidFill>
                  <a:srgbClr val="0070C0"/>
                </a:solidFill>
              </a:rPr>
              <a:t>2</a:t>
            </a:r>
            <a:r>
              <a:rPr lang="en-GB" sz="1600" dirty="0">
                <a:solidFill>
                  <a:srgbClr val="0070C0"/>
                </a:solidFill>
              </a:rPr>
              <a:t> </a:t>
            </a:r>
            <a:r>
              <a:rPr lang="en-GB" sz="1600" dirty="0" smtClean="0">
                <a:solidFill>
                  <a:srgbClr val="0070C0"/>
                </a:solidFill>
              </a:rPr>
              <a:t>.</a:t>
            </a:r>
            <a:endParaRPr lang="en-GB" sz="1600" baseline="30000" dirty="0" smtClean="0">
              <a:solidFill>
                <a:srgbClr val="0070C0"/>
              </a:solidFill>
            </a:endParaRPr>
          </a:p>
          <a:p>
            <a:pPr marL="342900" indent="-342900">
              <a:spcAft>
                <a:spcPts val="600"/>
              </a:spcAft>
              <a:buFont typeface="Arial" panose="020B0604020202020204" pitchFamily="34" charset="0"/>
              <a:buChar char="•"/>
            </a:pPr>
            <a:r>
              <a:rPr lang="en-GB" sz="1600" dirty="0" smtClean="0">
                <a:solidFill>
                  <a:srgbClr val="0070C0"/>
                </a:solidFill>
              </a:rPr>
              <a:t>The SiPMs need to be cooled. Our default working point is -40°C. Noise reduced by factor ~64.  </a:t>
            </a:r>
          </a:p>
        </p:txBody>
      </p:sp>
      <p:sp>
        <p:nvSpPr>
          <p:cNvPr id="8" name="Rectangle 7"/>
          <p:cNvSpPr/>
          <p:nvPr/>
        </p:nvSpPr>
        <p:spPr>
          <a:xfrm>
            <a:off x="5922512" y="4869160"/>
            <a:ext cx="2895355" cy="1077218"/>
          </a:xfrm>
          <a:prstGeom prst="rect">
            <a:avLst/>
          </a:prstGeom>
        </p:spPr>
        <p:txBody>
          <a:bodyPr wrap="square">
            <a:spAutoFit/>
          </a:bodyPr>
          <a:lstStyle/>
          <a:p>
            <a:pPr>
              <a:spcAft>
                <a:spcPts val="600"/>
              </a:spcAft>
            </a:pPr>
            <a:r>
              <a:rPr lang="en-GB" sz="1600" dirty="0">
                <a:solidFill>
                  <a:srgbClr val="0070C0"/>
                </a:solidFill>
              </a:rPr>
              <a:t>(</a:t>
            </a:r>
            <a:r>
              <a:rPr lang="en-GB" sz="1600" dirty="0" smtClean="0">
                <a:solidFill>
                  <a:srgbClr val="0070C0"/>
                </a:solidFill>
              </a:rPr>
              <a:t>The </a:t>
            </a:r>
            <a:r>
              <a:rPr lang="en-GB" sz="1600" dirty="0">
                <a:solidFill>
                  <a:srgbClr val="0070C0"/>
                </a:solidFill>
              </a:rPr>
              <a:t>expected neutron fluencies don’t appear to be a problem for the fibres (to be </a:t>
            </a:r>
            <a:r>
              <a:rPr lang="en-GB" sz="1600" dirty="0" smtClean="0">
                <a:solidFill>
                  <a:srgbClr val="0070C0"/>
                </a:solidFill>
              </a:rPr>
              <a:t>better verified!)).</a:t>
            </a:r>
            <a:endParaRPr lang="en-GB" sz="1600" dirty="0">
              <a:solidFill>
                <a:srgbClr val="0070C0"/>
              </a:solidFill>
            </a:endParaRPr>
          </a:p>
        </p:txBody>
      </p:sp>
      <p:sp>
        <p:nvSpPr>
          <p:cNvPr id="9" name="TextBox 8"/>
          <p:cNvSpPr txBox="1"/>
          <p:nvPr/>
        </p:nvSpPr>
        <p:spPr>
          <a:xfrm rot="16200000">
            <a:off x="231576" y="3628152"/>
            <a:ext cx="1395382" cy="276999"/>
          </a:xfrm>
          <a:prstGeom prst="rect">
            <a:avLst/>
          </a:prstGeom>
          <a:noFill/>
        </p:spPr>
        <p:txBody>
          <a:bodyPr wrap="none" rtlCol="0">
            <a:spAutoFit/>
          </a:bodyPr>
          <a:lstStyle/>
          <a:p>
            <a:r>
              <a:rPr lang="en-GB" sz="1200" dirty="0" smtClean="0"/>
              <a:t>Scaled to 0.33 mm</a:t>
            </a:r>
            <a:r>
              <a:rPr lang="en-GB" sz="1200" baseline="30000" dirty="0" smtClean="0"/>
              <a:t>2</a:t>
            </a:r>
          </a:p>
        </p:txBody>
      </p:sp>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6255" y="1"/>
            <a:ext cx="2234383" cy="1912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403648" y="3068960"/>
            <a:ext cx="1249701" cy="369332"/>
          </a:xfrm>
          <a:prstGeom prst="rect">
            <a:avLst/>
          </a:prstGeom>
        </p:spPr>
        <p:txBody>
          <a:bodyPr wrap="none">
            <a:spAutoFit/>
          </a:bodyPr>
          <a:lstStyle/>
          <a:p>
            <a:r>
              <a:rPr lang="en-GB" dirty="0" smtClean="0">
                <a:sym typeface="Wingdings" panose="05000000000000000000" pitchFamily="2" charset="2"/>
              </a:rPr>
              <a:t> 6·10</a:t>
            </a:r>
            <a:r>
              <a:rPr lang="en-GB" baseline="30000" dirty="0" smtClean="0">
                <a:sym typeface="Wingdings" panose="05000000000000000000" pitchFamily="2" charset="2"/>
              </a:rPr>
              <a:t>11</a:t>
            </a:r>
            <a:r>
              <a:rPr lang="en-GB" dirty="0" smtClean="0"/>
              <a:t>/cm</a:t>
            </a:r>
            <a:r>
              <a:rPr lang="en-GB" baseline="30000" dirty="0" smtClean="0"/>
              <a:t>2</a:t>
            </a:r>
            <a:endParaRPr lang="en-GB" dirty="0"/>
          </a:p>
        </p:txBody>
      </p:sp>
      <p:sp>
        <p:nvSpPr>
          <p:cNvPr id="13" name="Oval 12"/>
          <p:cNvSpPr/>
          <p:nvPr/>
        </p:nvSpPr>
        <p:spPr>
          <a:xfrm>
            <a:off x="3560401" y="4046502"/>
            <a:ext cx="265644" cy="2656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7052163"/>
      </p:ext>
    </p:extLst>
  </p:cSld>
  <p:clrMapOvr>
    <a:masterClrMapping/>
  </p:clrMapOvr>
  <mc:AlternateContent xmlns:mc="http://schemas.openxmlformats.org/markup-compatibility/2006" xmlns:p14="http://schemas.microsoft.com/office/powerpoint/2010/main">
    <mc:Choice Requires="p14">
      <p:transition spd="slow" p14:dur="2000" advTm="76676"/>
    </mc:Choice>
    <mc:Fallback xmlns="">
      <p:transition spd="slow" advTm="76676"/>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5" y="836712"/>
            <a:ext cx="5185459" cy="4985980"/>
          </a:xfrm>
          <a:prstGeom prst="rect">
            <a:avLst/>
          </a:prstGeom>
          <a:noFill/>
        </p:spPr>
        <p:txBody>
          <a:bodyPr wrap="none" rtlCol="0">
            <a:spAutoFit/>
          </a:bodyPr>
          <a:lstStyle/>
          <a:p>
            <a:r>
              <a:rPr lang="en-GB" sz="2400" b="1" dirty="0" smtClean="0">
                <a:solidFill>
                  <a:srgbClr val="0070C0"/>
                </a:solidFill>
              </a:rPr>
              <a:t>A scintillating fibre tracker can provide</a:t>
            </a:r>
          </a:p>
          <a:p>
            <a:pPr marL="285750" indent="-285750">
              <a:lnSpc>
                <a:spcPct val="150000"/>
              </a:lnSpc>
              <a:buFont typeface="Arial" panose="020B0604020202020204" pitchFamily="34" charset="0"/>
              <a:buChar char="•"/>
            </a:pPr>
            <a:r>
              <a:rPr lang="en-GB" sz="2000" dirty="0" smtClean="0">
                <a:solidFill>
                  <a:srgbClr val="0070C0"/>
                </a:solidFill>
              </a:rPr>
              <a:t>good </a:t>
            </a:r>
            <a:r>
              <a:rPr lang="en-GB" sz="2000" dirty="0">
                <a:solidFill>
                  <a:srgbClr val="0070C0"/>
                </a:solidFill>
              </a:rPr>
              <a:t>tracking performance (</a:t>
            </a:r>
            <a:r>
              <a:rPr lang="en-GB" sz="2000" dirty="0">
                <a:solidFill>
                  <a:srgbClr val="0070C0"/>
                </a:solidFill>
                <a:latin typeface="Symbol" panose="05050102010706020507" pitchFamily="18" charset="2"/>
              </a:rPr>
              <a:t>s</a:t>
            </a:r>
            <a:r>
              <a:rPr lang="en-GB" sz="2000" baseline="-25000" dirty="0">
                <a:solidFill>
                  <a:srgbClr val="0070C0"/>
                </a:solidFill>
              </a:rPr>
              <a:t>hit</a:t>
            </a:r>
            <a:r>
              <a:rPr lang="en-GB" sz="2000" dirty="0">
                <a:solidFill>
                  <a:srgbClr val="0070C0"/>
                </a:solidFill>
              </a:rPr>
              <a:t> &lt; 100 </a:t>
            </a:r>
            <a:r>
              <a:rPr lang="en-GB" sz="2000" dirty="0" smtClean="0">
                <a:solidFill>
                  <a:srgbClr val="0070C0"/>
                </a:solidFill>
                <a:latin typeface="Symbol" panose="05050102010706020507" pitchFamily="18" charset="2"/>
              </a:rPr>
              <a:t>m</a:t>
            </a:r>
            <a:r>
              <a:rPr lang="en-GB" sz="2000" dirty="0" smtClean="0">
                <a:solidFill>
                  <a:srgbClr val="0070C0"/>
                </a:solidFill>
              </a:rPr>
              <a:t>m</a:t>
            </a:r>
            <a:r>
              <a:rPr lang="en-GB" sz="2000" dirty="0">
                <a:solidFill>
                  <a:srgbClr val="0070C0"/>
                </a:solidFill>
              </a:rPr>
              <a:t>)</a:t>
            </a:r>
          </a:p>
          <a:p>
            <a:pPr marL="285750" indent="-285750">
              <a:lnSpc>
                <a:spcPct val="150000"/>
              </a:lnSpc>
              <a:buFont typeface="Arial" panose="020B0604020202020204" pitchFamily="34" charset="0"/>
              <a:buChar char="•"/>
            </a:pPr>
            <a:r>
              <a:rPr lang="en-GB" sz="2000" dirty="0" smtClean="0">
                <a:solidFill>
                  <a:srgbClr val="0070C0"/>
                </a:solidFill>
              </a:rPr>
              <a:t>at very low </a:t>
            </a:r>
            <a:r>
              <a:rPr lang="en-GB" sz="2000" dirty="0">
                <a:solidFill>
                  <a:srgbClr val="0070C0"/>
                </a:solidFill>
              </a:rPr>
              <a:t>and </a:t>
            </a:r>
            <a:r>
              <a:rPr lang="en-GB" sz="2000" dirty="0" smtClean="0">
                <a:solidFill>
                  <a:srgbClr val="0070C0"/>
                </a:solidFill>
              </a:rPr>
              <a:t>uniform </a:t>
            </a:r>
            <a:r>
              <a:rPr lang="en-GB" sz="2000" dirty="0">
                <a:solidFill>
                  <a:srgbClr val="0070C0"/>
                </a:solidFill>
              </a:rPr>
              <a:t>material budget</a:t>
            </a:r>
          </a:p>
          <a:p>
            <a:pPr marL="285750" indent="-285750">
              <a:lnSpc>
                <a:spcPct val="150000"/>
              </a:lnSpc>
              <a:buFont typeface="Arial" panose="020B0604020202020204" pitchFamily="34" charset="0"/>
              <a:buChar char="•"/>
            </a:pPr>
            <a:r>
              <a:rPr lang="en-GB" sz="2000" dirty="0">
                <a:solidFill>
                  <a:srgbClr val="0070C0"/>
                </a:solidFill>
              </a:rPr>
              <a:t>a</a:t>
            </a:r>
            <a:r>
              <a:rPr lang="en-GB" sz="2000" dirty="0" smtClean="0">
                <a:solidFill>
                  <a:srgbClr val="0070C0"/>
                </a:solidFill>
              </a:rPr>
              <a:t>nd fast </a:t>
            </a:r>
            <a:r>
              <a:rPr lang="en-GB" sz="2000" dirty="0">
                <a:solidFill>
                  <a:srgbClr val="0070C0"/>
                </a:solidFill>
              </a:rPr>
              <a:t>(LHC speed) readout</a:t>
            </a:r>
          </a:p>
          <a:p>
            <a:r>
              <a:rPr lang="en-GB" sz="2400" b="1" dirty="0" smtClean="0">
                <a:solidFill>
                  <a:srgbClr val="0070C0"/>
                </a:solidFill>
              </a:rPr>
              <a:t>  </a:t>
            </a:r>
          </a:p>
          <a:p>
            <a:r>
              <a:rPr lang="en-GB" sz="2400" b="1" dirty="0" smtClean="0">
                <a:solidFill>
                  <a:srgbClr val="0070C0"/>
                </a:solidFill>
              </a:rPr>
              <a:t>Outline of this presentation</a:t>
            </a:r>
            <a:r>
              <a:rPr lang="en-GB" sz="2400" dirty="0" smtClean="0">
                <a:solidFill>
                  <a:srgbClr val="0070C0"/>
                </a:solidFill>
              </a:rPr>
              <a:t> </a:t>
            </a:r>
            <a:endParaRPr lang="en-GB" sz="1600" dirty="0" smtClean="0">
              <a:solidFill>
                <a:srgbClr val="0070C0"/>
              </a:solidFill>
            </a:endParaRPr>
          </a:p>
          <a:p>
            <a:pPr marL="285750" indent="-285750">
              <a:lnSpc>
                <a:spcPct val="150000"/>
              </a:lnSpc>
              <a:buFont typeface="Arial" panose="020B0604020202020204" pitchFamily="34" charset="0"/>
              <a:buChar char="•"/>
            </a:pPr>
            <a:r>
              <a:rPr lang="en-GB" sz="2000" dirty="0" smtClean="0">
                <a:solidFill>
                  <a:srgbClr val="0070C0"/>
                </a:solidFill>
              </a:rPr>
              <a:t>The </a:t>
            </a:r>
            <a:r>
              <a:rPr lang="en-GB" sz="2000" dirty="0" smtClean="0">
                <a:solidFill>
                  <a:srgbClr val="0070C0"/>
                </a:solidFill>
              </a:rPr>
              <a:t>LHCb </a:t>
            </a:r>
            <a:r>
              <a:rPr lang="en-GB" sz="2000" dirty="0" smtClean="0">
                <a:solidFill>
                  <a:srgbClr val="0070C0"/>
                </a:solidFill>
              </a:rPr>
              <a:t>SciFi Tracker </a:t>
            </a:r>
          </a:p>
          <a:p>
            <a:pPr marL="285750" indent="-285750">
              <a:lnSpc>
                <a:spcPct val="150000"/>
              </a:lnSpc>
              <a:buFont typeface="Arial" panose="020B0604020202020204" pitchFamily="34" charset="0"/>
              <a:buChar char="•"/>
            </a:pPr>
            <a:r>
              <a:rPr lang="en-GB" sz="2000" dirty="0" smtClean="0">
                <a:solidFill>
                  <a:srgbClr val="0070C0"/>
                </a:solidFill>
              </a:rPr>
              <a:t>The main challenges</a:t>
            </a:r>
          </a:p>
          <a:p>
            <a:pPr marL="800100" lvl="1" indent="-342900">
              <a:lnSpc>
                <a:spcPct val="150000"/>
              </a:lnSpc>
              <a:buFont typeface="Courier New" panose="02070309020205020404" pitchFamily="49" charset="0"/>
              <a:buChar char="o"/>
            </a:pPr>
            <a:r>
              <a:rPr lang="en-GB" sz="1600" dirty="0" smtClean="0">
                <a:solidFill>
                  <a:srgbClr val="0070C0"/>
                </a:solidFill>
              </a:rPr>
              <a:t>Building large-size detector modules</a:t>
            </a:r>
          </a:p>
          <a:p>
            <a:pPr marL="800100" lvl="1" indent="-342900">
              <a:lnSpc>
                <a:spcPct val="150000"/>
              </a:lnSpc>
              <a:buFont typeface="Courier New" panose="02070309020205020404" pitchFamily="49" charset="0"/>
              <a:buChar char="o"/>
            </a:pPr>
            <a:r>
              <a:rPr lang="en-GB" sz="1600" dirty="0" smtClean="0">
                <a:solidFill>
                  <a:srgbClr val="0070C0"/>
                </a:solidFill>
              </a:rPr>
              <a:t>Fibres to survive ionising radiation</a:t>
            </a:r>
          </a:p>
          <a:p>
            <a:pPr marL="800100" lvl="1" indent="-342900">
              <a:lnSpc>
                <a:spcPct val="150000"/>
              </a:lnSpc>
              <a:buFont typeface="Courier New" panose="02070309020205020404" pitchFamily="49" charset="0"/>
              <a:buChar char="o"/>
            </a:pPr>
            <a:r>
              <a:rPr lang="en-GB" sz="1600" dirty="0" smtClean="0">
                <a:solidFill>
                  <a:srgbClr val="0070C0"/>
                </a:solidFill>
              </a:rPr>
              <a:t>SiPMs to survive neutron field</a:t>
            </a:r>
          </a:p>
          <a:p>
            <a:pPr marL="800100" lvl="1" indent="-342900">
              <a:lnSpc>
                <a:spcPct val="150000"/>
              </a:lnSpc>
              <a:buFont typeface="Courier New" panose="02070309020205020404" pitchFamily="49" charset="0"/>
              <a:buChar char="o"/>
            </a:pPr>
            <a:r>
              <a:rPr lang="en-GB" sz="1600" dirty="0" smtClean="0">
                <a:solidFill>
                  <a:srgbClr val="0070C0"/>
                </a:solidFill>
              </a:rPr>
              <a:t>Integration (incl. -40 </a:t>
            </a:r>
            <a:r>
              <a:rPr lang="en-GB" sz="1600" dirty="0" err="1" smtClean="0">
                <a:solidFill>
                  <a:srgbClr val="0070C0"/>
                </a:solidFill>
              </a:rPr>
              <a:t>deg.C</a:t>
            </a:r>
            <a:r>
              <a:rPr lang="en-GB" sz="1600" dirty="0">
                <a:solidFill>
                  <a:srgbClr val="0070C0"/>
                </a:solidFill>
              </a:rPr>
              <a:t>)</a:t>
            </a:r>
            <a:endParaRPr lang="en-GB" sz="1600" dirty="0" smtClean="0">
              <a:solidFill>
                <a:srgbClr val="0070C0"/>
              </a:solidFill>
            </a:endParaRPr>
          </a:p>
        </p:txBody>
      </p:sp>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6" name="Slide Number Placeholder 5"/>
          <p:cNvSpPr>
            <a:spLocks noGrp="1"/>
          </p:cNvSpPr>
          <p:nvPr>
            <p:ph type="sldNum" sz="quarter" idx="12"/>
          </p:nvPr>
        </p:nvSpPr>
        <p:spPr/>
        <p:txBody>
          <a:bodyPr/>
          <a:lstStyle/>
          <a:p>
            <a:fld id="{5BE96148-625D-4FCA-B5A1-9F166C6BE2FA}" type="slidenum">
              <a:rPr lang="en-GB" smtClean="0"/>
              <a:pPr/>
              <a:t>2</a:t>
            </a:fld>
            <a:endParaRPr lang="en-GB"/>
          </a:p>
        </p:txBody>
      </p:sp>
    </p:spTree>
    <p:extLst>
      <p:ext uri="{BB962C8B-B14F-4D97-AF65-F5344CB8AC3E}">
        <p14:creationId xmlns:p14="http://schemas.microsoft.com/office/powerpoint/2010/main" val="1215445655"/>
      </p:ext>
    </p:extLst>
  </p:cSld>
  <p:clrMapOvr>
    <a:masterClrMapping/>
  </p:clrMapOvr>
  <mc:AlternateContent xmlns:mc="http://schemas.openxmlformats.org/markup-compatibility/2006" xmlns:p14="http://schemas.microsoft.com/office/powerpoint/2010/main">
    <mc:Choice Requires="p14">
      <p:transition spd="slow" p14:dur="2000" advTm="56884"/>
    </mc:Choice>
    <mc:Fallback xmlns="">
      <p:transition spd="slow" advTm="56884"/>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20</a:t>
            </a:fld>
            <a:endParaRPr lang="en-GB" dirty="0"/>
          </a:p>
        </p:txBody>
      </p:sp>
      <p:sp>
        <p:nvSpPr>
          <p:cNvPr id="4" name="Rectangle 3"/>
          <p:cNvSpPr/>
          <p:nvPr/>
        </p:nvSpPr>
        <p:spPr>
          <a:xfrm>
            <a:off x="392909" y="605589"/>
            <a:ext cx="7920880" cy="2031325"/>
          </a:xfrm>
          <a:prstGeom prst="rect">
            <a:avLst/>
          </a:prstGeom>
        </p:spPr>
        <p:txBody>
          <a:bodyPr wrap="square">
            <a:spAutoFit/>
          </a:bodyPr>
          <a:lstStyle/>
          <a:p>
            <a:pPr>
              <a:lnSpc>
                <a:spcPct val="150000"/>
              </a:lnSpc>
            </a:pPr>
            <a:r>
              <a:rPr lang="en-GB" sz="2000" b="1" dirty="0">
                <a:solidFill>
                  <a:srgbClr val="0070C0"/>
                </a:solidFill>
              </a:rPr>
              <a:t>Fast readout with manageable data </a:t>
            </a:r>
            <a:r>
              <a:rPr lang="en-GB" sz="2000" b="1" dirty="0" smtClean="0">
                <a:solidFill>
                  <a:srgbClr val="0070C0"/>
                </a:solidFill>
              </a:rPr>
              <a:t>volume</a:t>
            </a:r>
          </a:p>
          <a:p>
            <a:pPr marL="342900" indent="-342900">
              <a:lnSpc>
                <a:spcPct val="150000"/>
              </a:lnSpc>
              <a:buFont typeface="Arial" panose="020B0604020202020204" pitchFamily="34" charset="0"/>
              <a:buChar char="•"/>
            </a:pPr>
            <a:r>
              <a:rPr lang="en-GB" sz="1600" dirty="0" smtClean="0">
                <a:solidFill>
                  <a:srgbClr val="0070C0"/>
                </a:solidFill>
              </a:rPr>
              <a:t>~0.6 M channels</a:t>
            </a:r>
          </a:p>
          <a:p>
            <a:pPr marL="342900" indent="-342900">
              <a:lnSpc>
                <a:spcPct val="150000"/>
              </a:lnSpc>
              <a:buFont typeface="Arial" panose="020B0604020202020204" pitchFamily="34" charset="0"/>
              <a:buChar char="•"/>
            </a:pPr>
            <a:r>
              <a:rPr lang="en-GB" sz="1600" dirty="0" smtClean="0">
                <a:solidFill>
                  <a:srgbClr val="0070C0"/>
                </a:solidFill>
              </a:rPr>
              <a:t>40 MHz readout rate</a:t>
            </a:r>
          </a:p>
          <a:p>
            <a:pPr marL="342900" indent="-342900">
              <a:lnSpc>
                <a:spcPct val="150000"/>
              </a:lnSpc>
              <a:buFont typeface="Arial" panose="020B0604020202020204" pitchFamily="34" charset="0"/>
              <a:buChar char="•"/>
            </a:pPr>
            <a:r>
              <a:rPr lang="en-GB" sz="1600" dirty="0" smtClean="0">
                <a:solidFill>
                  <a:srgbClr val="0070C0"/>
                </a:solidFill>
              </a:rPr>
              <a:t>Signal propagation time up to 5m · 6ns/m = 30ns </a:t>
            </a:r>
            <a:r>
              <a:rPr lang="en-GB" sz="1600" dirty="0" smtClean="0">
                <a:solidFill>
                  <a:srgbClr val="0070C0"/>
                </a:solidFill>
                <a:sym typeface="Wingdings" panose="05000000000000000000" pitchFamily="2" charset="2"/>
              </a:rPr>
              <a:t> some spill over to next BC</a:t>
            </a:r>
          </a:p>
          <a:p>
            <a:pPr marL="342900" indent="-342900">
              <a:lnSpc>
                <a:spcPct val="150000"/>
              </a:lnSpc>
              <a:buFont typeface="Arial" panose="020B0604020202020204" pitchFamily="34" charset="0"/>
              <a:buChar char="•"/>
            </a:pPr>
            <a:r>
              <a:rPr lang="en-GB" sz="1600" dirty="0" smtClean="0">
                <a:solidFill>
                  <a:srgbClr val="0070C0"/>
                </a:solidFill>
                <a:sym typeface="Wingdings" panose="05000000000000000000" pitchFamily="2" charset="2"/>
              </a:rPr>
              <a:t>No adequate (fast, low power) multi-channel ASIC available </a:t>
            </a:r>
            <a:r>
              <a:rPr lang="en-GB" sz="1600" dirty="0" smtClean="0">
                <a:solidFill>
                  <a:srgbClr val="0070C0"/>
                </a:solidFill>
              </a:rPr>
              <a:t> </a:t>
            </a:r>
            <a:endParaRPr lang="en-GB" sz="1600" dirty="0">
              <a:solidFill>
                <a:srgbClr val="0070C0"/>
              </a:solidFill>
            </a:endParaRPr>
          </a:p>
        </p:txBody>
      </p:sp>
      <p:sp>
        <p:nvSpPr>
          <p:cNvPr id="5" name="TextBox 4"/>
          <p:cNvSpPr txBox="1"/>
          <p:nvPr/>
        </p:nvSpPr>
        <p:spPr>
          <a:xfrm>
            <a:off x="333050" y="2799583"/>
            <a:ext cx="7384457" cy="338554"/>
          </a:xfrm>
          <a:prstGeom prst="rect">
            <a:avLst/>
          </a:prstGeom>
          <a:noFill/>
        </p:spPr>
        <p:txBody>
          <a:bodyPr wrap="none" rtlCol="0">
            <a:spAutoFit/>
          </a:bodyPr>
          <a:lstStyle/>
          <a:p>
            <a:r>
              <a:rPr lang="en-GB" sz="1600" b="1" dirty="0" smtClean="0">
                <a:solidFill>
                  <a:srgbClr val="0070C0"/>
                </a:solidFill>
              </a:rPr>
              <a:t>LHCb develops its own ASIC, called PACIFIC, with 128 (or 64) channels </a:t>
            </a:r>
            <a:r>
              <a:rPr lang="en-GB" sz="1600" dirty="0" smtClean="0">
                <a:solidFill>
                  <a:srgbClr val="0070C0"/>
                </a:solidFill>
              </a:rPr>
              <a:t>(130 </a:t>
            </a:r>
            <a:r>
              <a:rPr lang="en-GB" sz="1600" dirty="0">
                <a:solidFill>
                  <a:srgbClr val="0070C0"/>
                </a:solidFill>
              </a:rPr>
              <a:t>nm </a:t>
            </a:r>
            <a:r>
              <a:rPr lang="en-GB" sz="1600" dirty="0" smtClean="0">
                <a:solidFill>
                  <a:srgbClr val="0070C0"/>
                </a:solidFill>
              </a:rPr>
              <a:t>CMOS)</a:t>
            </a:r>
            <a:endParaRPr lang="en-GB" sz="1600" dirty="0">
              <a:solidFill>
                <a:srgbClr val="0070C0"/>
              </a:solidFill>
            </a:endParaRPr>
          </a:p>
        </p:txBody>
      </p:sp>
      <p:sp>
        <p:nvSpPr>
          <p:cNvPr id="8" name="TextBox 7"/>
          <p:cNvSpPr txBox="1"/>
          <p:nvPr/>
        </p:nvSpPr>
        <p:spPr>
          <a:xfrm>
            <a:off x="5364088" y="3334340"/>
            <a:ext cx="3600400" cy="3046988"/>
          </a:xfrm>
          <a:prstGeom prst="rect">
            <a:avLst/>
          </a:prstGeom>
          <a:noFill/>
        </p:spPr>
        <p:txBody>
          <a:bodyPr wrap="square" rtlCol="0">
            <a:spAutoFit/>
          </a:bodyPr>
          <a:lstStyle/>
          <a:p>
            <a:r>
              <a:rPr lang="en-GB" sz="1600" b="1" dirty="0" smtClean="0">
                <a:solidFill>
                  <a:srgbClr val="0070C0"/>
                </a:solidFill>
              </a:rPr>
              <a:t>3 hardware thresholds (=2 bits) </a:t>
            </a:r>
          </a:p>
          <a:p>
            <a:pPr marL="285750" indent="-285750">
              <a:buFont typeface="Arial" panose="020B0604020202020204" pitchFamily="34" charset="0"/>
              <a:buChar char="•"/>
            </a:pPr>
            <a:r>
              <a:rPr lang="en-GB" sz="1600" b="1" dirty="0" smtClean="0">
                <a:solidFill>
                  <a:srgbClr val="0070C0"/>
                </a:solidFill>
              </a:rPr>
              <a:t>seed</a:t>
            </a:r>
          </a:p>
          <a:p>
            <a:pPr marL="285750" indent="-285750">
              <a:buFont typeface="Arial" panose="020B0604020202020204" pitchFamily="34" charset="0"/>
              <a:buChar char="•"/>
            </a:pPr>
            <a:r>
              <a:rPr lang="en-GB" sz="1600" b="1" dirty="0" smtClean="0">
                <a:solidFill>
                  <a:srgbClr val="0070C0"/>
                </a:solidFill>
              </a:rPr>
              <a:t>neighbour</a:t>
            </a:r>
          </a:p>
          <a:p>
            <a:pPr marL="285750" indent="-285750">
              <a:buFont typeface="Arial" panose="020B0604020202020204" pitchFamily="34" charset="0"/>
              <a:buChar char="•"/>
            </a:pPr>
            <a:r>
              <a:rPr lang="en-GB" sz="1600" b="1" dirty="0" smtClean="0">
                <a:solidFill>
                  <a:srgbClr val="0070C0"/>
                </a:solidFill>
              </a:rPr>
              <a:t>high </a:t>
            </a:r>
          </a:p>
          <a:p>
            <a:r>
              <a:rPr lang="en-GB" sz="1600" b="1" dirty="0">
                <a:solidFill>
                  <a:srgbClr val="0070C0"/>
                </a:solidFill>
              </a:rPr>
              <a:t>p</a:t>
            </a:r>
            <a:r>
              <a:rPr lang="en-GB" sz="1600" b="1" dirty="0" smtClean="0">
                <a:solidFill>
                  <a:srgbClr val="0070C0"/>
                </a:solidFill>
              </a:rPr>
              <a:t>lus a sum threshold (FPGA) </a:t>
            </a:r>
            <a:r>
              <a:rPr lang="en-GB" sz="1600" dirty="0" smtClean="0">
                <a:solidFill>
                  <a:srgbClr val="0070C0"/>
                </a:solidFill>
              </a:rPr>
              <a:t>are a good compromise between precision (&lt;100 </a:t>
            </a:r>
            <a:r>
              <a:rPr lang="en-GB" sz="1600" dirty="0" smtClean="0">
                <a:solidFill>
                  <a:srgbClr val="0070C0"/>
                </a:solidFill>
                <a:latin typeface="Symbol" panose="05050102010706020507" pitchFamily="18" charset="2"/>
              </a:rPr>
              <a:t>m</a:t>
            </a:r>
            <a:r>
              <a:rPr lang="en-GB" sz="1600" dirty="0" smtClean="0">
                <a:solidFill>
                  <a:srgbClr val="0070C0"/>
                </a:solidFill>
              </a:rPr>
              <a:t>m), discrimination of noise and data volume.</a:t>
            </a:r>
          </a:p>
          <a:p>
            <a:endParaRPr lang="en-GB" sz="1600" dirty="0">
              <a:solidFill>
                <a:srgbClr val="0070C0"/>
              </a:solidFill>
            </a:endParaRPr>
          </a:p>
          <a:p>
            <a:r>
              <a:rPr lang="en-GB" sz="1600" dirty="0" smtClean="0">
                <a:solidFill>
                  <a:srgbClr val="0070C0"/>
                </a:solidFill>
              </a:rPr>
              <a:t>Compared to </a:t>
            </a:r>
            <a:r>
              <a:rPr lang="en-GB" sz="1600" dirty="0" err="1" smtClean="0">
                <a:solidFill>
                  <a:srgbClr val="0070C0"/>
                </a:solidFill>
              </a:rPr>
              <a:t>analog</a:t>
            </a:r>
            <a:r>
              <a:rPr lang="en-GB" sz="1600" dirty="0" smtClean="0">
                <a:solidFill>
                  <a:srgbClr val="0070C0"/>
                </a:solidFill>
              </a:rPr>
              <a:t> (6 bit) readout, expect resolution to degrade from ~50 to 60 </a:t>
            </a:r>
            <a:r>
              <a:rPr lang="en-GB" sz="1600" dirty="0" smtClean="0">
                <a:solidFill>
                  <a:srgbClr val="0070C0"/>
                </a:solidFill>
                <a:latin typeface="Symbol" panose="05050102010706020507" pitchFamily="18" charset="2"/>
              </a:rPr>
              <a:t>m</a:t>
            </a:r>
            <a:r>
              <a:rPr lang="en-GB" sz="1600" dirty="0" smtClean="0">
                <a:solidFill>
                  <a:srgbClr val="0070C0"/>
                </a:solidFill>
              </a:rPr>
              <a:t>m. Marginal impact on p-resolution.  </a:t>
            </a:r>
          </a:p>
        </p:txBody>
      </p:sp>
      <p:sp>
        <p:nvSpPr>
          <p:cNvPr id="10" name="TextBox 9"/>
          <p:cNvSpPr txBox="1"/>
          <p:nvPr/>
        </p:nvSpPr>
        <p:spPr>
          <a:xfrm>
            <a:off x="908735" y="3244575"/>
            <a:ext cx="1334468" cy="276999"/>
          </a:xfrm>
          <a:prstGeom prst="rect">
            <a:avLst/>
          </a:prstGeom>
          <a:noFill/>
        </p:spPr>
        <p:txBody>
          <a:bodyPr wrap="none" rtlCol="0">
            <a:spAutoFit/>
          </a:bodyPr>
          <a:lstStyle/>
          <a:p>
            <a:r>
              <a:rPr lang="en-GB" sz="1200" dirty="0" smtClean="0">
                <a:solidFill>
                  <a:srgbClr val="0070C0"/>
                </a:solidFill>
              </a:rPr>
              <a:t>P ~ 8 </a:t>
            </a:r>
            <a:r>
              <a:rPr lang="en-GB" sz="1200" dirty="0" err="1" smtClean="0">
                <a:solidFill>
                  <a:srgbClr val="0070C0"/>
                </a:solidFill>
              </a:rPr>
              <a:t>mW</a:t>
            </a:r>
            <a:r>
              <a:rPr lang="en-GB" sz="1200" dirty="0" smtClean="0">
                <a:solidFill>
                  <a:srgbClr val="0070C0"/>
                </a:solidFill>
              </a:rPr>
              <a:t>/channel</a:t>
            </a:r>
          </a:p>
        </p:txBody>
      </p:sp>
      <p:pic>
        <p:nvPicPr>
          <p:cNvPr id="317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643" y="4437112"/>
            <a:ext cx="3877444" cy="2124165"/>
          </a:xfrm>
          <a:prstGeom prst="rect">
            <a:avLst/>
          </a:prstGeom>
          <a:solidFill>
            <a:schemeClr val="tx1"/>
          </a:solidFill>
          <a:ln>
            <a:noFill/>
          </a:ln>
        </p:spPr>
      </p:pic>
      <p:pic>
        <p:nvPicPr>
          <p:cNvPr id="317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781" y="3262332"/>
            <a:ext cx="4663852" cy="1391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259632" y="4270444"/>
            <a:ext cx="968663" cy="276999"/>
          </a:xfrm>
          <a:prstGeom prst="rect">
            <a:avLst/>
          </a:prstGeom>
          <a:noFill/>
        </p:spPr>
        <p:txBody>
          <a:bodyPr wrap="none" rtlCol="0">
            <a:spAutoFit/>
          </a:bodyPr>
          <a:lstStyle/>
          <a:p>
            <a:r>
              <a:rPr lang="en-GB" sz="1200" dirty="0" err="1" smtClean="0">
                <a:solidFill>
                  <a:srgbClr val="0070C0"/>
                </a:solidFill>
              </a:rPr>
              <a:t>f</a:t>
            </a:r>
            <a:r>
              <a:rPr lang="en-GB" sz="1200" baseline="-25000" dirty="0" err="1">
                <a:solidFill>
                  <a:srgbClr val="0070C0"/>
                </a:solidFill>
              </a:rPr>
              <a:t>f</a:t>
            </a:r>
            <a:r>
              <a:rPr lang="en-GB" sz="1200" dirty="0" smtClean="0">
                <a:solidFill>
                  <a:srgbClr val="0070C0"/>
                </a:solidFill>
              </a:rPr>
              <a:t> ~ 250 MHz</a:t>
            </a:r>
          </a:p>
        </p:txBody>
      </p:sp>
      <p:sp>
        <p:nvSpPr>
          <p:cNvPr id="7" name="TextBox 6"/>
          <p:cNvSpPr txBox="1"/>
          <p:nvPr/>
        </p:nvSpPr>
        <p:spPr>
          <a:xfrm>
            <a:off x="297509" y="4270444"/>
            <a:ext cx="962123" cy="276999"/>
          </a:xfrm>
          <a:prstGeom prst="rect">
            <a:avLst/>
          </a:prstGeom>
          <a:noFill/>
        </p:spPr>
        <p:txBody>
          <a:bodyPr wrap="none" rtlCol="0">
            <a:spAutoFit/>
          </a:bodyPr>
          <a:lstStyle/>
          <a:p>
            <a:r>
              <a:rPr lang="en-GB" sz="1200" dirty="0" err="1" smtClean="0">
                <a:solidFill>
                  <a:srgbClr val="0070C0"/>
                </a:solidFill>
              </a:rPr>
              <a:t>Z</a:t>
            </a:r>
            <a:r>
              <a:rPr lang="en-GB" sz="1200" baseline="-25000" dirty="0" err="1" smtClean="0">
                <a:solidFill>
                  <a:srgbClr val="0070C0"/>
                </a:solidFill>
              </a:rPr>
              <a:t>in</a:t>
            </a:r>
            <a:r>
              <a:rPr lang="en-GB" sz="1200" dirty="0" smtClean="0">
                <a:solidFill>
                  <a:srgbClr val="0070C0"/>
                </a:solidFill>
              </a:rPr>
              <a:t> ~20-40 </a:t>
            </a:r>
            <a:r>
              <a:rPr lang="en-GB" sz="1200" dirty="0" smtClean="0">
                <a:solidFill>
                  <a:srgbClr val="0070C0"/>
                </a:solidFill>
                <a:latin typeface="Symbol" panose="05050102010706020507" pitchFamily="18" charset="2"/>
              </a:rPr>
              <a:t>W</a:t>
            </a:r>
          </a:p>
        </p:txBody>
      </p:sp>
    </p:spTree>
    <p:extLst>
      <p:ext uri="{BB962C8B-B14F-4D97-AF65-F5344CB8AC3E}">
        <p14:creationId xmlns:p14="http://schemas.microsoft.com/office/powerpoint/2010/main" val="1214041635"/>
      </p:ext>
    </p:extLst>
  </p:cSld>
  <p:clrMapOvr>
    <a:masterClrMapping/>
  </p:clrMapOvr>
  <mc:AlternateContent xmlns:mc="http://schemas.openxmlformats.org/markup-compatibility/2006" xmlns:p14="http://schemas.microsoft.com/office/powerpoint/2010/main">
    <mc:Choice Requires="p14">
      <p:transition spd="slow" p14:dur="2000" advTm="47276"/>
    </mc:Choice>
    <mc:Fallback xmlns="">
      <p:transition spd="slow" advTm="47276"/>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21</a:t>
            </a:fld>
            <a:endParaRPr lang="en-GB"/>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4271" y="980728"/>
            <a:ext cx="7279729" cy="5662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813" y="4437112"/>
            <a:ext cx="652743" cy="338554"/>
          </a:xfrm>
          <a:prstGeom prst="rect">
            <a:avLst/>
          </a:prstGeom>
          <a:noFill/>
        </p:spPr>
        <p:txBody>
          <a:bodyPr wrap="none" rtlCol="0">
            <a:spAutoFit/>
          </a:bodyPr>
          <a:lstStyle/>
          <a:p>
            <a:r>
              <a:rPr lang="en-GB" sz="1600" dirty="0" smtClean="0">
                <a:solidFill>
                  <a:srgbClr val="0070C0"/>
                </a:solidFill>
              </a:rPr>
              <a:t>SiPM </a:t>
            </a:r>
          </a:p>
        </p:txBody>
      </p:sp>
      <p:pic>
        <p:nvPicPr>
          <p:cNvPr id="30723"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9332" r="32924"/>
          <a:stretch/>
        </p:blipFill>
        <p:spPr bwMode="auto">
          <a:xfrm>
            <a:off x="611560" y="2780928"/>
            <a:ext cx="1195660" cy="3038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5496" y="3501008"/>
            <a:ext cx="772969" cy="830997"/>
          </a:xfrm>
          <a:prstGeom prst="rect">
            <a:avLst/>
          </a:prstGeom>
          <a:noFill/>
        </p:spPr>
        <p:txBody>
          <a:bodyPr wrap="none" rtlCol="0">
            <a:spAutoFit/>
          </a:bodyPr>
          <a:lstStyle/>
          <a:p>
            <a:r>
              <a:rPr lang="en-GB" sz="1600" dirty="0" smtClean="0">
                <a:solidFill>
                  <a:srgbClr val="0070C0"/>
                </a:solidFill>
              </a:rPr>
              <a:t>Cold</a:t>
            </a:r>
          </a:p>
          <a:p>
            <a:r>
              <a:rPr lang="en-GB" sz="1600" dirty="0" smtClean="0">
                <a:solidFill>
                  <a:srgbClr val="0070C0"/>
                </a:solidFill>
              </a:rPr>
              <a:t>Pipe</a:t>
            </a:r>
          </a:p>
          <a:p>
            <a:r>
              <a:rPr lang="en-GB" sz="1600" dirty="0" smtClean="0">
                <a:solidFill>
                  <a:srgbClr val="0070C0"/>
                </a:solidFill>
              </a:rPr>
              <a:t>T=-40° </a:t>
            </a:r>
          </a:p>
        </p:txBody>
      </p:sp>
      <p:sp>
        <p:nvSpPr>
          <p:cNvPr id="5" name="TextBox 4"/>
          <p:cNvSpPr txBox="1"/>
          <p:nvPr/>
        </p:nvSpPr>
        <p:spPr>
          <a:xfrm rot="3600000">
            <a:off x="-190852" y="2046694"/>
            <a:ext cx="1608133" cy="338554"/>
          </a:xfrm>
          <a:prstGeom prst="rect">
            <a:avLst/>
          </a:prstGeom>
          <a:noFill/>
        </p:spPr>
        <p:txBody>
          <a:bodyPr wrap="none" rtlCol="0">
            <a:spAutoFit/>
          </a:bodyPr>
          <a:lstStyle/>
          <a:p>
            <a:r>
              <a:rPr lang="en-GB" sz="1600" dirty="0" smtClean="0">
                <a:solidFill>
                  <a:srgbClr val="0070C0"/>
                </a:solidFill>
              </a:rPr>
              <a:t>fluid supply tube</a:t>
            </a:r>
          </a:p>
        </p:txBody>
      </p:sp>
      <p:cxnSp>
        <p:nvCxnSpPr>
          <p:cNvPr id="8" name="Straight Arrow Connector 7"/>
          <p:cNvCxnSpPr/>
          <p:nvPr/>
        </p:nvCxnSpPr>
        <p:spPr>
          <a:xfrm>
            <a:off x="940341" y="2810651"/>
            <a:ext cx="144016" cy="2382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177650" y="2675070"/>
            <a:ext cx="2488566" cy="338554"/>
          </a:xfrm>
          <a:prstGeom prst="rect">
            <a:avLst/>
          </a:prstGeom>
          <a:noFill/>
        </p:spPr>
        <p:txBody>
          <a:bodyPr wrap="none" rtlCol="0">
            <a:spAutoFit/>
          </a:bodyPr>
          <a:lstStyle/>
          <a:p>
            <a:r>
              <a:rPr lang="en-GB" sz="1600" dirty="0" smtClean="0"/>
              <a:t>Readout electronics (warm)</a:t>
            </a:r>
          </a:p>
        </p:txBody>
      </p:sp>
      <p:sp>
        <p:nvSpPr>
          <p:cNvPr id="12" name="TextBox 11"/>
          <p:cNvSpPr txBox="1"/>
          <p:nvPr/>
        </p:nvSpPr>
        <p:spPr>
          <a:xfrm>
            <a:off x="6653007" y="3284984"/>
            <a:ext cx="1375377" cy="338554"/>
          </a:xfrm>
          <a:prstGeom prst="rect">
            <a:avLst/>
          </a:prstGeom>
          <a:noFill/>
        </p:spPr>
        <p:txBody>
          <a:bodyPr wrap="none" rtlCol="0">
            <a:spAutoFit/>
          </a:bodyPr>
          <a:lstStyle/>
          <a:p>
            <a:r>
              <a:rPr lang="en-GB" sz="1600" dirty="0" err="1" smtClean="0"/>
              <a:t>Kapton</a:t>
            </a:r>
            <a:r>
              <a:rPr lang="en-GB" sz="1600" dirty="0" smtClean="0"/>
              <a:t> Flexes </a:t>
            </a:r>
          </a:p>
        </p:txBody>
      </p:sp>
      <p:sp>
        <p:nvSpPr>
          <p:cNvPr id="9" name="Oval 8"/>
          <p:cNvSpPr/>
          <p:nvPr/>
        </p:nvSpPr>
        <p:spPr>
          <a:xfrm>
            <a:off x="2195736" y="3645024"/>
            <a:ext cx="93610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p:cNvCxnSpPr>
            <a:stCxn id="9" idx="2"/>
          </p:cNvCxnSpPr>
          <p:nvPr/>
        </p:nvCxnSpPr>
        <p:spPr>
          <a:xfrm flipH="1">
            <a:off x="1864271" y="4113076"/>
            <a:ext cx="331465"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01278" y="5805264"/>
            <a:ext cx="2016224" cy="830997"/>
          </a:xfrm>
          <a:prstGeom prst="rect">
            <a:avLst/>
          </a:prstGeom>
          <a:noFill/>
        </p:spPr>
        <p:txBody>
          <a:bodyPr wrap="square" rtlCol="0">
            <a:spAutoFit/>
          </a:bodyPr>
          <a:lstStyle/>
          <a:p>
            <a:r>
              <a:rPr lang="en-GB" sz="1600" dirty="0" smtClean="0">
                <a:solidFill>
                  <a:srgbClr val="0070C0"/>
                </a:solidFill>
              </a:rPr>
              <a:t>Large T-gradient (60 K over ~2 cm) poses formidable challenge.</a:t>
            </a:r>
          </a:p>
        </p:txBody>
      </p:sp>
      <p:sp>
        <p:nvSpPr>
          <p:cNvPr id="6" name="TextBox 5"/>
          <p:cNvSpPr txBox="1"/>
          <p:nvPr/>
        </p:nvSpPr>
        <p:spPr>
          <a:xfrm>
            <a:off x="1331640" y="476672"/>
            <a:ext cx="5079917" cy="400110"/>
          </a:xfrm>
          <a:prstGeom prst="rect">
            <a:avLst/>
          </a:prstGeom>
          <a:noFill/>
        </p:spPr>
        <p:txBody>
          <a:bodyPr wrap="none" rtlCol="0">
            <a:spAutoFit/>
          </a:bodyPr>
          <a:lstStyle/>
          <a:p>
            <a:r>
              <a:rPr lang="en-GB" sz="2000" dirty="0" smtClean="0">
                <a:solidFill>
                  <a:srgbClr val="0070C0"/>
                </a:solidFill>
              </a:rPr>
              <a:t>Integration with SiPM </a:t>
            </a:r>
            <a:r>
              <a:rPr lang="en-GB" sz="2000" dirty="0" smtClean="0">
                <a:solidFill>
                  <a:srgbClr val="0070C0"/>
                </a:solidFill>
              </a:rPr>
              <a:t>cooling in </a:t>
            </a:r>
            <a:r>
              <a:rPr lang="en-GB" sz="2000" dirty="0" smtClean="0">
                <a:solidFill>
                  <a:srgbClr val="0070C0"/>
                </a:solidFill>
              </a:rPr>
              <a:t>"Readout Box"</a:t>
            </a:r>
            <a:endParaRPr lang="en-GB" sz="2000" dirty="0" smtClean="0">
              <a:solidFill>
                <a:srgbClr val="0070C0"/>
              </a:solidFill>
            </a:endParaRPr>
          </a:p>
        </p:txBody>
      </p:sp>
      <p:sp>
        <p:nvSpPr>
          <p:cNvPr id="10" name="TextBox 9"/>
          <p:cNvSpPr txBox="1"/>
          <p:nvPr/>
        </p:nvSpPr>
        <p:spPr>
          <a:xfrm>
            <a:off x="5004048" y="2852936"/>
            <a:ext cx="1339854" cy="338554"/>
          </a:xfrm>
          <a:prstGeom prst="rect">
            <a:avLst/>
          </a:prstGeom>
          <a:noFill/>
        </p:spPr>
        <p:txBody>
          <a:bodyPr wrap="none" rtlCol="0">
            <a:spAutoFit/>
          </a:bodyPr>
          <a:lstStyle/>
          <a:p>
            <a:r>
              <a:rPr lang="en-GB" sz="1600" dirty="0" smtClean="0">
                <a:solidFill>
                  <a:srgbClr val="FF0000"/>
                </a:solidFill>
              </a:rPr>
              <a:t>8 x PACIFIC </a:t>
            </a:r>
            <a:r>
              <a:rPr lang="en-GB" sz="1600" dirty="0" smtClean="0">
                <a:solidFill>
                  <a:srgbClr val="FF0000"/>
                </a:solidFill>
                <a:sym typeface="Wingdings" panose="05000000000000000000" pitchFamily="2" charset="2"/>
              </a:rPr>
              <a:t></a:t>
            </a:r>
            <a:endParaRPr lang="en-GB" sz="1600" dirty="0" smtClean="0">
              <a:solidFill>
                <a:srgbClr val="FF0000"/>
              </a:solidFill>
            </a:endParaRPr>
          </a:p>
        </p:txBody>
      </p:sp>
    </p:spTree>
    <p:extLst>
      <p:ext uri="{BB962C8B-B14F-4D97-AF65-F5344CB8AC3E}">
        <p14:creationId xmlns:p14="http://schemas.microsoft.com/office/powerpoint/2010/main" val="1896039919"/>
      </p:ext>
    </p:extLst>
  </p:cSld>
  <p:clrMapOvr>
    <a:masterClrMapping/>
  </p:clrMapOvr>
  <mc:AlternateContent xmlns:mc="http://schemas.openxmlformats.org/markup-compatibility/2006" xmlns:p14="http://schemas.microsoft.com/office/powerpoint/2010/main">
    <mc:Choice Requires="p14">
      <p:transition spd="slow" p14:dur="2000" advTm="37283"/>
    </mc:Choice>
    <mc:Fallback xmlns="">
      <p:transition spd="slow" advTm="37283"/>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22</a:t>
            </a:fld>
            <a:endParaRPr lang="en-GB"/>
          </a:p>
        </p:txBody>
      </p:sp>
      <p:sp>
        <p:nvSpPr>
          <p:cNvPr id="4" name="Rectangle 3"/>
          <p:cNvSpPr/>
          <p:nvPr/>
        </p:nvSpPr>
        <p:spPr>
          <a:xfrm>
            <a:off x="1049720" y="476672"/>
            <a:ext cx="5688632" cy="400110"/>
          </a:xfrm>
          <a:prstGeom prst="rect">
            <a:avLst/>
          </a:prstGeom>
        </p:spPr>
        <p:txBody>
          <a:bodyPr wrap="square">
            <a:spAutoFit/>
          </a:bodyPr>
          <a:lstStyle/>
          <a:p>
            <a:pPr>
              <a:spcBef>
                <a:spcPts val="600"/>
              </a:spcBef>
            </a:pPr>
            <a:r>
              <a:rPr lang="en-GB" sz="2000" b="1" dirty="0">
                <a:solidFill>
                  <a:srgbClr val="0070C0"/>
                </a:solidFill>
              </a:rPr>
              <a:t>Optimize detection efficiency </a:t>
            </a:r>
            <a:r>
              <a:rPr lang="en-GB" sz="2000" b="1" dirty="0" smtClean="0">
                <a:solidFill>
                  <a:srgbClr val="0070C0"/>
                </a:solidFill>
              </a:rPr>
              <a:t> vs  </a:t>
            </a:r>
            <a:r>
              <a:rPr lang="en-GB" sz="2000" b="1" dirty="0">
                <a:solidFill>
                  <a:srgbClr val="0070C0"/>
                </a:solidFill>
              </a:rPr>
              <a:t>ghost </a:t>
            </a:r>
            <a:r>
              <a:rPr lang="en-GB" sz="2000" b="1" dirty="0" smtClean="0">
                <a:solidFill>
                  <a:srgbClr val="0070C0"/>
                </a:solidFill>
              </a:rPr>
              <a:t>rate</a:t>
            </a:r>
            <a:endParaRPr lang="en-GB" sz="2000" b="1" dirty="0">
              <a:solidFill>
                <a:srgbClr val="0070C0"/>
              </a:solidFill>
            </a:endParaRP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968" y="1410864"/>
            <a:ext cx="4208032" cy="3552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1326110"/>
            <a:ext cx="4625111" cy="3613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rot="16200000">
            <a:off x="-294497" y="1956881"/>
            <a:ext cx="1142557" cy="338554"/>
          </a:xfrm>
          <a:prstGeom prst="rect">
            <a:avLst/>
          </a:prstGeom>
          <a:noFill/>
        </p:spPr>
        <p:txBody>
          <a:bodyPr wrap="none" rtlCol="0">
            <a:spAutoFit/>
          </a:bodyPr>
          <a:lstStyle/>
          <a:p>
            <a:r>
              <a:rPr lang="en-GB" sz="1600" dirty="0" smtClean="0">
                <a:solidFill>
                  <a:srgbClr val="0070C0"/>
                </a:solidFill>
              </a:rPr>
              <a:t>~ ghost hits</a:t>
            </a:r>
          </a:p>
        </p:txBody>
      </p:sp>
      <p:sp>
        <p:nvSpPr>
          <p:cNvPr id="6" name="TextBox 5"/>
          <p:cNvSpPr txBox="1"/>
          <p:nvPr/>
        </p:nvSpPr>
        <p:spPr>
          <a:xfrm>
            <a:off x="1946960" y="4904172"/>
            <a:ext cx="2592288" cy="830997"/>
          </a:xfrm>
          <a:prstGeom prst="rect">
            <a:avLst/>
          </a:prstGeom>
          <a:noFill/>
        </p:spPr>
        <p:txBody>
          <a:bodyPr wrap="square" rtlCol="0">
            <a:spAutoFit/>
          </a:bodyPr>
          <a:lstStyle/>
          <a:p>
            <a:r>
              <a:rPr lang="en-GB" sz="1600" dirty="0" smtClean="0">
                <a:solidFill>
                  <a:srgbClr val="0070C0"/>
                </a:solidFill>
              </a:rPr>
              <a:t>Seed = </a:t>
            </a:r>
            <a:r>
              <a:rPr lang="en-GB" sz="1600" dirty="0">
                <a:solidFill>
                  <a:srgbClr val="0070C0"/>
                </a:solidFill>
              </a:rPr>
              <a:t>charge </a:t>
            </a:r>
            <a:r>
              <a:rPr lang="en-GB" sz="1600" dirty="0" smtClean="0">
                <a:solidFill>
                  <a:srgbClr val="0070C0"/>
                </a:solidFill>
              </a:rPr>
              <a:t>(in </a:t>
            </a:r>
            <a:r>
              <a:rPr lang="en-GB" sz="1600" dirty="0" err="1">
                <a:solidFill>
                  <a:srgbClr val="0070C0"/>
                </a:solidFill>
              </a:rPr>
              <a:t>p.e</a:t>
            </a:r>
            <a:r>
              <a:rPr lang="en-GB" sz="1600" dirty="0" err="1" smtClean="0">
                <a:solidFill>
                  <a:srgbClr val="0070C0"/>
                </a:solidFill>
              </a:rPr>
              <a:t>.</a:t>
            </a:r>
            <a:r>
              <a:rPr lang="en-GB" sz="1600" dirty="0" smtClean="0">
                <a:solidFill>
                  <a:srgbClr val="0070C0"/>
                </a:solidFill>
              </a:rPr>
              <a:t>) of a SiPM channel to launch a cluster search</a:t>
            </a:r>
          </a:p>
        </p:txBody>
      </p:sp>
      <p:sp>
        <p:nvSpPr>
          <p:cNvPr id="9" name="TextBox 8"/>
          <p:cNvSpPr txBox="1"/>
          <p:nvPr/>
        </p:nvSpPr>
        <p:spPr>
          <a:xfrm>
            <a:off x="5724128" y="4900347"/>
            <a:ext cx="2592288" cy="584775"/>
          </a:xfrm>
          <a:prstGeom prst="rect">
            <a:avLst/>
          </a:prstGeom>
          <a:noFill/>
        </p:spPr>
        <p:txBody>
          <a:bodyPr wrap="square" rtlCol="0">
            <a:spAutoFit/>
          </a:bodyPr>
          <a:lstStyle/>
          <a:p>
            <a:r>
              <a:rPr lang="en-GB" sz="1600" dirty="0" smtClean="0">
                <a:solidFill>
                  <a:srgbClr val="0070C0"/>
                </a:solidFill>
              </a:rPr>
              <a:t>Total cluster </a:t>
            </a:r>
            <a:r>
              <a:rPr lang="en-GB" sz="1600" dirty="0">
                <a:solidFill>
                  <a:srgbClr val="0070C0"/>
                </a:solidFill>
              </a:rPr>
              <a:t>charge </a:t>
            </a:r>
            <a:r>
              <a:rPr lang="en-GB" sz="1600" dirty="0" smtClean="0">
                <a:solidFill>
                  <a:srgbClr val="0070C0"/>
                </a:solidFill>
              </a:rPr>
              <a:t>(in </a:t>
            </a:r>
            <a:r>
              <a:rPr lang="en-GB" sz="1600" dirty="0" err="1">
                <a:solidFill>
                  <a:srgbClr val="0070C0"/>
                </a:solidFill>
              </a:rPr>
              <a:t>p.e</a:t>
            </a:r>
            <a:r>
              <a:rPr lang="en-GB" sz="1600" dirty="0" err="1" smtClean="0">
                <a:solidFill>
                  <a:srgbClr val="0070C0"/>
                </a:solidFill>
              </a:rPr>
              <a:t>.</a:t>
            </a:r>
            <a:r>
              <a:rPr lang="en-GB" sz="1600" dirty="0" smtClean="0">
                <a:solidFill>
                  <a:srgbClr val="0070C0"/>
                </a:solidFill>
              </a:rPr>
              <a:t>) for a MIP hit.</a:t>
            </a:r>
          </a:p>
        </p:txBody>
      </p:sp>
      <p:cxnSp>
        <p:nvCxnSpPr>
          <p:cNvPr id="8" name="Straight Connector 7"/>
          <p:cNvCxnSpPr/>
          <p:nvPr/>
        </p:nvCxnSpPr>
        <p:spPr>
          <a:xfrm flipV="1">
            <a:off x="2108488" y="2051316"/>
            <a:ext cx="0" cy="2448272"/>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16200000">
            <a:off x="1217861" y="2286236"/>
            <a:ext cx="1595693" cy="276999"/>
          </a:xfrm>
          <a:prstGeom prst="rect">
            <a:avLst/>
          </a:prstGeom>
          <a:noFill/>
        </p:spPr>
        <p:txBody>
          <a:bodyPr wrap="none" rtlCol="0">
            <a:spAutoFit/>
          </a:bodyPr>
          <a:lstStyle/>
          <a:p>
            <a:r>
              <a:rPr lang="en-GB" sz="1200" dirty="0">
                <a:solidFill>
                  <a:srgbClr val="0070C0"/>
                </a:solidFill>
              </a:rPr>
              <a:t>p</a:t>
            </a:r>
            <a:r>
              <a:rPr lang="en-GB" sz="1200" dirty="0" smtClean="0">
                <a:solidFill>
                  <a:srgbClr val="0070C0"/>
                </a:solidFill>
              </a:rPr>
              <a:t>ossible working point</a:t>
            </a:r>
          </a:p>
        </p:txBody>
      </p:sp>
      <p:cxnSp>
        <p:nvCxnSpPr>
          <p:cNvPr id="13" name="Straight Connector 12"/>
          <p:cNvCxnSpPr/>
          <p:nvPr/>
        </p:nvCxnSpPr>
        <p:spPr>
          <a:xfrm>
            <a:off x="5004048" y="2164852"/>
            <a:ext cx="2592288"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876256" y="1842912"/>
            <a:ext cx="0" cy="2656676"/>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8" name="Down Arrow 17"/>
          <p:cNvSpPr/>
          <p:nvPr/>
        </p:nvSpPr>
        <p:spPr>
          <a:xfrm rot="16200000">
            <a:off x="4637335" y="5483141"/>
            <a:ext cx="360040" cy="4282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5175663" y="5517232"/>
            <a:ext cx="3689215" cy="830997"/>
          </a:xfrm>
          <a:prstGeom prst="rect">
            <a:avLst/>
          </a:prstGeom>
          <a:noFill/>
        </p:spPr>
        <p:txBody>
          <a:bodyPr wrap="square" rtlCol="0">
            <a:spAutoFit/>
          </a:bodyPr>
          <a:lstStyle/>
          <a:p>
            <a:r>
              <a:rPr lang="en-GB" sz="1600" b="1" dirty="0" smtClean="0">
                <a:solidFill>
                  <a:srgbClr val="0070C0"/>
                </a:solidFill>
              </a:rPr>
              <a:t>Need 16 </a:t>
            </a:r>
            <a:r>
              <a:rPr lang="en-GB" sz="1600" b="1" dirty="0" err="1" smtClean="0">
                <a:solidFill>
                  <a:srgbClr val="0070C0"/>
                </a:solidFill>
              </a:rPr>
              <a:t>p.e</a:t>
            </a:r>
            <a:r>
              <a:rPr lang="en-GB" sz="1600" b="1" dirty="0" smtClean="0">
                <a:solidFill>
                  <a:srgbClr val="0070C0"/>
                </a:solidFill>
              </a:rPr>
              <a:t> to guarantee 99% detection efficiency (in single module). </a:t>
            </a:r>
          </a:p>
          <a:p>
            <a:r>
              <a:rPr lang="en-GB" sz="1600" b="1" dirty="0" smtClean="0">
                <a:solidFill>
                  <a:srgbClr val="0070C0"/>
                </a:solidFill>
              </a:rPr>
              <a:t>12 </a:t>
            </a:r>
            <a:r>
              <a:rPr lang="en-GB" sz="1600" b="1" dirty="0" err="1" smtClean="0">
                <a:solidFill>
                  <a:srgbClr val="0070C0"/>
                </a:solidFill>
              </a:rPr>
              <a:t>p.e.</a:t>
            </a:r>
            <a:r>
              <a:rPr lang="en-GB" sz="1600" b="1" dirty="0" smtClean="0">
                <a:solidFill>
                  <a:srgbClr val="0070C0"/>
                </a:solidFill>
              </a:rPr>
              <a:t> give 96%</a:t>
            </a:r>
          </a:p>
        </p:txBody>
      </p:sp>
      <p:cxnSp>
        <p:nvCxnSpPr>
          <p:cNvPr id="22" name="Straight Connector 21"/>
          <p:cNvCxnSpPr/>
          <p:nvPr/>
        </p:nvCxnSpPr>
        <p:spPr>
          <a:xfrm>
            <a:off x="834836" y="4103360"/>
            <a:ext cx="2513028"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07505" y="4794314"/>
            <a:ext cx="1839456" cy="584775"/>
          </a:xfrm>
          <a:prstGeom prst="rect">
            <a:avLst/>
          </a:prstGeom>
          <a:noFill/>
        </p:spPr>
        <p:txBody>
          <a:bodyPr wrap="square" rtlCol="0">
            <a:spAutoFit/>
          </a:bodyPr>
          <a:lstStyle/>
          <a:p>
            <a:r>
              <a:rPr lang="en-GB" sz="1600" dirty="0" smtClean="0">
                <a:solidFill>
                  <a:srgbClr val="0070C0"/>
                </a:solidFill>
              </a:rPr>
              <a:t>considered acceptable </a:t>
            </a:r>
          </a:p>
        </p:txBody>
      </p:sp>
      <p:cxnSp>
        <p:nvCxnSpPr>
          <p:cNvPr id="24" name="Straight Arrow Connector 23"/>
          <p:cNvCxnSpPr/>
          <p:nvPr/>
        </p:nvCxnSpPr>
        <p:spPr>
          <a:xfrm flipV="1">
            <a:off x="276781" y="4103360"/>
            <a:ext cx="558055" cy="6909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Down Arrow 26"/>
          <p:cNvSpPr/>
          <p:nvPr/>
        </p:nvSpPr>
        <p:spPr>
          <a:xfrm rot="16200000">
            <a:off x="266538" y="5915187"/>
            <a:ext cx="360040" cy="4282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755576" y="5937933"/>
            <a:ext cx="3689215" cy="338554"/>
          </a:xfrm>
          <a:prstGeom prst="rect">
            <a:avLst/>
          </a:prstGeom>
          <a:noFill/>
        </p:spPr>
        <p:txBody>
          <a:bodyPr wrap="square" rtlCol="0">
            <a:spAutoFit/>
          </a:bodyPr>
          <a:lstStyle/>
          <a:p>
            <a:r>
              <a:rPr lang="en-GB" sz="1600" b="1" dirty="0" smtClean="0">
                <a:solidFill>
                  <a:srgbClr val="0070C0"/>
                </a:solidFill>
              </a:rPr>
              <a:t>Need X-talk &lt;10% </a:t>
            </a:r>
          </a:p>
        </p:txBody>
      </p:sp>
      <p:sp>
        <p:nvSpPr>
          <p:cNvPr id="7" name="TextBox 6"/>
          <p:cNvSpPr txBox="1"/>
          <p:nvPr/>
        </p:nvSpPr>
        <p:spPr>
          <a:xfrm rot="16200000">
            <a:off x="25947" y="1065057"/>
            <a:ext cx="1040670" cy="230832"/>
          </a:xfrm>
          <a:prstGeom prst="rect">
            <a:avLst/>
          </a:prstGeom>
          <a:noFill/>
        </p:spPr>
        <p:txBody>
          <a:bodyPr wrap="none" rtlCol="0">
            <a:spAutoFit/>
          </a:bodyPr>
          <a:lstStyle/>
          <a:p>
            <a:r>
              <a:rPr lang="en-GB" sz="900" dirty="0" smtClean="0"/>
              <a:t>per SiPM (128 </a:t>
            </a:r>
            <a:r>
              <a:rPr lang="en-GB" sz="900" dirty="0" err="1" smtClean="0"/>
              <a:t>ch.</a:t>
            </a:r>
            <a:r>
              <a:rPr lang="en-GB" sz="900" dirty="0" smtClean="0"/>
              <a:t>)</a:t>
            </a:r>
          </a:p>
        </p:txBody>
      </p:sp>
      <p:sp>
        <p:nvSpPr>
          <p:cNvPr id="11" name="TextBox 10"/>
          <p:cNvSpPr txBox="1"/>
          <p:nvPr/>
        </p:nvSpPr>
        <p:spPr>
          <a:xfrm>
            <a:off x="971600" y="2155546"/>
            <a:ext cx="601447" cy="246221"/>
          </a:xfrm>
          <a:prstGeom prst="rect">
            <a:avLst/>
          </a:prstGeom>
          <a:noFill/>
        </p:spPr>
        <p:txBody>
          <a:bodyPr wrap="none" rtlCol="0">
            <a:spAutoFit/>
          </a:bodyPr>
          <a:lstStyle/>
          <a:p>
            <a:r>
              <a:rPr lang="en-GB" sz="1000" dirty="0" smtClean="0"/>
              <a:t>XT=17%</a:t>
            </a:r>
          </a:p>
        </p:txBody>
      </p:sp>
      <p:sp>
        <p:nvSpPr>
          <p:cNvPr id="23" name="TextBox 22"/>
          <p:cNvSpPr txBox="1"/>
          <p:nvPr/>
        </p:nvSpPr>
        <p:spPr>
          <a:xfrm>
            <a:off x="971600" y="3254787"/>
            <a:ext cx="601447" cy="246221"/>
          </a:xfrm>
          <a:prstGeom prst="rect">
            <a:avLst/>
          </a:prstGeom>
          <a:noFill/>
        </p:spPr>
        <p:txBody>
          <a:bodyPr wrap="none" rtlCol="0">
            <a:spAutoFit/>
          </a:bodyPr>
          <a:lstStyle/>
          <a:p>
            <a:r>
              <a:rPr lang="en-GB" sz="1000" dirty="0" smtClean="0"/>
              <a:t>XT=12%</a:t>
            </a:r>
          </a:p>
        </p:txBody>
      </p:sp>
      <p:sp>
        <p:nvSpPr>
          <p:cNvPr id="25" name="TextBox 24"/>
          <p:cNvSpPr txBox="1"/>
          <p:nvPr/>
        </p:nvSpPr>
        <p:spPr>
          <a:xfrm>
            <a:off x="971600" y="3933056"/>
            <a:ext cx="535724" cy="246221"/>
          </a:xfrm>
          <a:prstGeom prst="rect">
            <a:avLst/>
          </a:prstGeom>
          <a:noFill/>
        </p:spPr>
        <p:txBody>
          <a:bodyPr wrap="none" rtlCol="0">
            <a:spAutoFit/>
          </a:bodyPr>
          <a:lstStyle/>
          <a:p>
            <a:r>
              <a:rPr lang="en-GB" sz="1000" dirty="0" smtClean="0"/>
              <a:t>XT=7%</a:t>
            </a:r>
          </a:p>
        </p:txBody>
      </p:sp>
      <p:sp>
        <p:nvSpPr>
          <p:cNvPr id="26" name="TextBox 25"/>
          <p:cNvSpPr txBox="1"/>
          <p:nvPr/>
        </p:nvSpPr>
        <p:spPr>
          <a:xfrm>
            <a:off x="1011940" y="4334907"/>
            <a:ext cx="535724" cy="246221"/>
          </a:xfrm>
          <a:prstGeom prst="rect">
            <a:avLst/>
          </a:prstGeom>
          <a:noFill/>
        </p:spPr>
        <p:txBody>
          <a:bodyPr wrap="none" rtlCol="0">
            <a:spAutoFit/>
          </a:bodyPr>
          <a:lstStyle/>
          <a:p>
            <a:r>
              <a:rPr lang="en-GB" sz="1000" dirty="0" smtClean="0"/>
              <a:t>XT=2%</a:t>
            </a:r>
          </a:p>
        </p:txBody>
      </p:sp>
    </p:spTree>
    <p:extLst>
      <p:ext uri="{BB962C8B-B14F-4D97-AF65-F5344CB8AC3E}">
        <p14:creationId xmlns:p14="http://schemas.microsoft.com/office/powerpoint/2010/main" val="4205947266"/>
      </p:ext>
    </p:extLst>
  </p:cSld>
  <p:clrMapOvr>
    <a:masterClrMapping/>
  </p:clrMapOvr>
  <mc:AlternateContent xmlns:mc="http://schemas.openxmlformats.org/markup-compatibility/2006" xmlns:p14="http://schemas.microsoft.com/office/powerpoint/2010/main">
    <mc:Choice Requires="p14">
      <p:transition spd="slow" p14:dur="2000" advTm="82884"/>
    </mc:Choice>
    <mc:Fallback xmlns="">
      <p:transition spd="slow" advTm="82884"/>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pPr/>
              <a:t>23</a:t>
            </a:fld>
            <a:endParaRPr lang="en-GB"/>
          </a:p>
        </p:txBody>
      </p:sp>
      <p:sp>
        <p:nvSpPr>
          <p:cNvPr id="4" name="TextBox 3"/>
          <p:cNvSpPr txBox="1"/>
          <p:nvPr/>
        </p:nvSpPr>
        <p:spPr>
          <a:xfrm>
            <a:off x="899592" y="858198"/>
            <a:ext cx="7560840" cy="3877985"/>
          </a:xfrm>
          <a:prstGeom prst="rect">
            <a:avLst/>
          </a:prstGeom>
          <a:noFill/>
        </p:spPr>
        <p:txBody>
          <a:bodyPr wrap="square" rtlCol="0">
            <a:spAutoFit/>
          </a:bodyPr>
          <a:lstStyle/>
          <a:p>
            <a:r>
              <a:rPr lang="en-GB" sz="2800" dirty="0" smtClean="0">
                <a:solidFill>
                  <a:srgbClr val="0070C0"/>
                </a:solidFill>
              </a:rPr>
              <a:t>Summary</a:t>
            </a:r>
          </a:p>
          <a:p>
            <a:pPr marL="457200" indent="-457200">
              <a:spcBef>
                <a:spcPts val="1200"/>
              </a:spcBef>
              <a:buFont typeface="Arial" panose="020B0604020202020204" pitchFamily="34" charset="0"/>
              <a:buChar char="•"/>
            </a:pPr>
            <a:r>
              <a:rPr lang="en-GB" dirty="0" smtClean="0">
                <a:solidFill>
                  <a:srgbClr val="0070C0"/>
                </a:solidFill>
              </a:rPr>
              <a:t>For the time after LS2, LHCb will replace the current IT and OT detectors by a large scintillating fibre tracker. </a:t>
            </a:r>
          </a:p>
          <a:p>
            <a:pPr marL="457200" indent="-457200">
              <a:spcBef>
                <a:spcPts val="1200"/>
              </a:spcBef>
              <a:buFont typeface="Arial" panose="020B0604020202020204" pitchFamily="34" charset="0"/>
              <a:buChar char="•"/>
            </a:pPr>
            <a:r>
              <a:rPr lang="en-GB" dirty="0" smtClean="0">
                <a:solidFill>
                  <a:srgbClr val="0070C0"/>
                </a:solidFill>
              </a:rPr>
              <a:t>The basic technology (small Ø fibre + SiPM readout) has been proven before, but scale, radiation environment and RO speed call for substantial R&amp;D</a:t>
            </a:r>
          </a:p>
          <a:p>
            <a:pPr marL="914400" lvl="1" indent="-457200">
              <a:buFont typeface="Courier New" panose="02070309020205020404" pitchFamily="49" charset="0"/>
              <a:buChar char="o"/>
            </a:pPr>
            <a:r>
              <a:rPr lang="en-GB" dirty="0" smtClean="0">
                <a:solidFill>
                  <a:srgbClr val="0070C0"/>
                </a:solidFill>
              </a:rPr>
              <a:t>Optimisation of fibres (LY, att. Length)</a:t>
            </a:r>
          </a:p>
          <a:p>
            <a:pPr marL="914400" lvl="1" indent="-457200">
              <a:buFont typeface="Courier New" panose="02070309020205020404" pitchFamily="49" charset="0"/>
              <a:buChar char="o"/>
            </a:pPr>
            <a:r>
              <a:rPr lang="en-GB" dirty="0" smtClean="0">
                <a:solidFill>
                  <a:srgbClr val="0070C0"/>
                </a:solidFill>
              </a:rPr>
              <a:t>New SiPM arrays (PDE, XT, radiation hardness)</a:t>
            </a:r>
          </a:p>
          <a:p>
            <a:pPr marL="914400" lvl="1" indent="-457200">
              <a:buFont typeface="Courier New" panose="02070309020205020404" pitchFamily="49" charset="0"/>
              <a:buChar char="o"/>
            </a:pPr>
            <a:r>
              <a:rPr lang="en-GB" dirty="0" smtClean="0">
                <a:solidFill>
                  <a:srgbClr val="0070C0"/>
                </a:solidFill>
              </a:rPr>
              <a:t>Module production techniques</a:t>
            </a:r>
          </a:p>
          <a:p>
            <a:pPr marL="914400" lvl="1" indent="-457200">
              <a:buFont typeface="Courier New" panose="02070309020205020404" pitchFamily="49" charset="0"/>
              <a:buChar char="o"/>
            </a:pPr>
            <a:r>
              <a:rPr lang="en-GB" dirty="0" smtClean="0">
                <a:solidFill>
                  <a:srgbClr val="0070C0"/>
                </a:solidFill>
              </a:rPr>
              <a:t>Readout</a:t>
            </a:r>
          </a:p>
          <a:p>
            <a:pPr marL="914400" lvl="1" indent="-457200">
              <a:buFont typeface="Courier New" panose="02070309020205020404" pitchFamily="49" charset="0"/>
              <a:buChar char="o"/>
            </a:pPr>
            <a:r>
              <a:rPr lang="en-GB" dirty="0" smtClean="0">
                <a:solidFill>
                  <a:srgbClr val="0070C0"/>
                </a:solidFill>
              </a:rPr>
              <a:t>Integration</a:t>
            </a:r>
          </a:p>
          <a:p>
            <a:pPr marL="457200" indent="-457200">
              <a:buFont typeface="Arial" panose="020B0604020202020204" pitchFamily="34" charset="0"/>
              <a:buChar char="•"/>
            </a:pPr>
            <a:endParaRPr lang="en-GB" dirty="0" smtClean="0">
              <a:solidFill>
                <a:srgbClr val="0070C0"/>
              </a:solidFill>
            </a:endParaRPr>
          </a:p>
        </p:txBody>
      </p:sp>
    </p:spTree>
    <p:extLst>
      <p:ext uri="{BB962C8B-B14F-4D97-AF65-F5344CB8AC3E}">
        <p14:creationId xmlns:p14="http://schemas.microsoft.com/office/powerpoint/2010/main" val="23654781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pPr/>
              <a:t>24</a:t>
            </a:fld>
            <a:endParaRPr lang="en-GB"/>
          </a:p>
        </p:txBody>
      </p:sp>
      <p:sp>
        <p:nvSpPr>
          <p:cNvPr id="4" name="TextBox 3"/>
          <p:cNvSpPr txBox="1"/>
          <p:nvPr/>
        </p:nvSpPr>
        <p:spPr>
          <a:xfrm>
            <a:off x="4067944" y="3068960"/>
            <a:ext cx="1573829" cy="338554"/>
          </a:xfrm>
          <a:prstGeom prst="rect">
            <a:avLst/>
          </a:prstGeom>
          <a:noFill/>
        </p:spPr>
        <p:txBody>
          <a:bodyPr wrap="none" rtlCol="0">
            <a:spAutoFit/>
          </a:bodyPr>
          <a:lstStyle/>
          <a:p>
            <a:r>
              <a:rPr lang="en-GB" sz="1600" dirty="0" smtClean="0">
                <a:solidFill>
                  <a:srgbClr val="0070C0"/>
                </a:solidFill>
              </a:rPr>
              <a:t>BACK-UP  SLIDES</a:t>
            </a:r>
            <a:endParaRPr lang="en-GB" sz="1600" dirty="0" smtClean="0">
              <a:solidFill>
                <a:srgbClr val="0070C0"/>
              </a:solidFill>
            </a:endParaRPr>
          </a:p>
        </p:txBody>
      </p:sp>
    </p:spTree>
    <p:extLst>
      <p:ext uri="{BB962C8B-B14F-4D97-AF65-F5344CB8AC3E}">
        <p14:creationId xmlns:p14="http://schemas.microsoft.com/office/powerpoint/2010/main" val="26174253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25</a:t>
            </a:fld>
            <a:endParaRPr lang="en-GB"/>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32656"/>
            <a:ext cx="7776864" cy="6322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3405403"/>
      </p:ext>
    </p:extLst>
  </p:cSld>
  <p:clrMapOvr>
    <a:masterClrMapping/>
  </p:clrMapOvr>
  <mc:AlternateContent xmlns:mc="http://schemas.openxmlformats.org/markup-compatibility/2006" xmlns:p14="http://schemas.microsoft.com/office/powerpoint/2010/main">
    <mc:Choice Requires="p14">
      <p:transition spd="slow" p14:dur="2000" advTm="16306"/>
    </mc:Choice>
    <mc:Fallback xmlns="">
      <p:transition spd="slow" advTm="16306"/>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26</a:t>
            </a:fld>
            <a:endParaRPr lang="en-GB"/>
          </a:p>
        </p:txBody>
      </p:sp>
      <p:pic>
        <p:nvPicPr>
          <p:cNvPr id="5" name="Picture 1"/>
          <p:cNvPicPr>
            <a:picLocks noChangeAspect="1" noChangeArrowheads="1"/>
          </p:cNvPicPr>
          <p:nvPr/>
        </p:nvPicPr>
        <p:blipFill rotWithShape="1">
          <a:blip r:embed="rId3">
            <a:duotone>
              <a:schemeClr val="accent5">
                <a:shade val="45000"/>
                <a:satMod val="135000"/>
              </a:schemeClr>
              <a:prstClr val="white"/>
            </a:duotone>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b="2391"/>
          <a:stretch/>
        </p:blipFill>
        <p:spPr bwMode="auto">
          <a:xfrm>
            <a:off x="251520" y="692696"/>
            <a:ext cx="8795641" cy="5927179"/>
          </a:xfrm>
          <a:prstGeom prst="rect">
            <a:avLst/>
          </a:prstGeom>
          <a:noFill/>
          <a:ln>
            <a:noFill/>
          </a:ln>
          <a:extLst>
            <a:ext uri="{909E8E84-426E-40DD-AFC4-6F175D3DCCD1}">
              <a14:hiddenFill xmlns:a14="http://schemas.microsoft.com/office/drawing/2010/main">
                <a:solidFill>
                  <a:srgbClr val="FFFFFF">
                    <a:alpha val="42999"/>
                  </a:srgbClr>
                </a:solidFill>
              </a14:hiddenFill>
            </a:ext>
            <a:ext uri="{91240B29-F687-4F45-9708-019B960494DF}">
              <a14:hiddenLine xmlns:a14="http://schemas.microsoft.com/office/drawing/2010/main" w="12700" cap="flat">
                <a:solidFill>
                  <a:schemeClr val="tx1">
                    <a:alpha val="42999"/>
                  </a:schemeClr>
                </a:solidFill>
                <a:miter lim="800000"/>
                <a:headEnd/>
                <a:tailEnd/>
              </a14:hiddenLine>
            </a:ext>
          </a:extLst>
        </p:spPr>
      </p:pic>
      <p:sp>
        <p:nvSpPr>
          <p:cNvPr id="6" name="Rectangle 2"/>
          <p:cNvSpPr txBox="1">
            <a:spLocks noChangeArrowheads="1"/>
          </p:cNvSpPr>
          <p:nvPr/>
        </p:nvSpPr>
        <p:spPr>
          <a:xfrm>
            <a:off x="667569" y="1772816"/>
            <a:ext cx="7683500" cy="736600"/>
          </a:xfrm>
          <a:prstGeom prst="rect">
            <a:avLst/>
          </a:prstGeom>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3600" dirty="0" smtClean="0">
                <a:solidFill>
                  <a:srgbClr val="0070C0"/>
                </a:solidFill>
              </a:rPr>
              <a:t>SciFi Tracker: ~20 participating institutes</a:t>
            </a:r>
            <a:endParaRPr lang="en-US" altLang="en-US" sz="3600" dirty="0">
              <a:solidFill>
                <a:srgbClr val="0070C0"/>
              </a:solidFill>
            </a:endParaRPr>
          </a:p>
        </p:txBody>
      </p:sp>
      <p:sp>
        <p:nvSpPr>
          <p:cNvPr id="7" name="Rectangle 3"/>
          <p:cNvSpPr txBox="1">
            <a:spLocks noChangeArrowheads="1"/>
          </p:cNvSpPr>
          <p:nvPr/>
        </p:nvSpPr>
        <p:spPr>
          <a:xfrm>
            <a:off x="683568" y="2348880"/>
            <a:ext cx="8178800" cy="4158084"/>
          </a:xfrm>
          <a:prstGeom prst="rect">
            <a:avLst/>
          </a:prstGeom>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08000"/>
            <a:endParaRPr lang="en-US" altLang="en-US" sz="2000" dirty="0" smtClean="0">
              <a:solidFill>
                <a:srgbClr val="0070C0"/>
              </a:solidFill>
            </a:endParaRPr>
          </a:p>
          <a:p>
            <a:pPr marL="850900" lvl="1"/>
            <a:r>
              <a:rPr lang="en-US" altLang="en-US" sz="1800" dirty="0" err="1" smtClean="0">
                <a:solidFill>
                  <a:srgbClr val="0070C0"/>
                </a:solidFill>
              </a:rPr>
              <a:t>Brasil</a:t>
            </a:r>
            <a:r>
              <a:rPr lang="en-US" altLang="en-US" sz="1800" dirty="0" smtClean="0">
                <a:solidFill>
                  <a:srgbClr val="0070C0"/>
                </a:solidFill>
              </a:rPr>
              <a:t> (CBPF)</a:t>
            </a:r>
          </a:p>
          <a:p>
            <a:pPr marL="850900" lvl="1"/>
            <a:r>
              <a:rPr lang="en-US" altLang="en-US" sz="1800" dirty="0" smtClean="0">
                <a:solidFill>
                  <a:srgbClr val="0070C0"/>
                </a:solidFill>
              </a:rPr>
              <a:t>China (Tsinghua)</a:t>
            </a:r>
          </a:p>
          <a:p>
            <a:pPr marL="850900" lvl="1"/>
            <a:r>
              <a:rPr lang="en-US" altLang="en-US" sz="1800" dirty="0" smtClean="0">
                <a:solidFill>
                  <a:srgbClr val="0070C0"/>
                </a:solidFill>
              </a:rPr>
              <a:t>France (LPC, LAL, LPNHE)</a:t>
            </a:r>
          </a:p>
          <a:p>
            <a:pPr marL="850900" lvl="1"/>
            <a:r>
              <a:rPr lang="en-US" altLang="en-US" sz="1800" dirty="0" smtClean="0">
                <a:solidFill>
                  <a:srgbClr val="0070C0"/>
                </a:solidFill>
              </a:rPr>
              <a:t>Germany (Aachen, Dortmund, Heidelberg, Rostock)</a:t>
            </a:r>
          </a:p>
          <a:p>
            <a:pPr marL="850900" lvl="1"/>
            <a:r>
              <a:rPr lang="en-US" altLang="en-US" sz="1800" dirty="0" smtClean="0">
                <a:solidFill>
                  <a:srgbClr val="0070C0"/>
                </a:solidFill>
              </a:rPr>
              <a:t>Netherlands (Nikhef)</a:t>
            </a:r>
          </a:p>
          <a:p>
            <a:pPr marL="850900" lvl="1"/>
            <a:r>
              <a:rPr lang="en-US" altLang="en-US" sz="1800" dirty="0" smtClean="0">
                <a:solidFill>
                  <a:srgbClr val="0070C0"/>
                </a:solidFill>
              </a:rPr>
              <a:t>Poland (Warsaw)</a:t>
            </a:r>
          </a:p>
          <a:p>
            <a:pPr marL="850900" lvl="1"/>
            <a:r>
              <a:rPr lang="en-US" altLang="en-US" sz="1800" dirty="0" smtClean="0">
                <a:solidFill>
                  <a:srgbClr val="0070C0"/>
                </a:solidFill>
              </a:rPr>
              <a:t>Russia (PNPI, ITEP, INR, IHEP, NRC KI)</a:t>
            </a:r>
          </a:p>
          <a:p>
            <a:pPr marL="850900" lvl="1"/>
            <a:r>
              <a:rPr lang="en-US" altLang="en-US" sz="1800" dirty="0" smtClean="0">
                <a:solidFill>
                  <a:srgbClr val="0070C0"/>
                </a:solidFill>
              </a:rPr>
              <a:t>Spain (Barcelona, Valencia)</a:t>
            </a:r>
          </a:p>
          <a:p>
            <a:pPr marL="850900" lvl="1"/>
            <a:r>
              <a:rPr lang="en-US" altLang="en-US" sz="1800" dirty="0" smtClean="0">
                <a:solidFill>
                  <a:srgbClr val="0070C0"/>
                </a:solidFill>
              </a:rPr>
              <a:t>Switzerland (CERN, EPFL)</a:t>
            </a:r>
          </a:p>
          <a:p>
            <a:pPr marL="850900" lvl="1"/>
            <a:r>
              <a:rPr lang="en-US" altLang="en-US" sz="1800" dirty="0" smtClean="0">
                <a:solidFill>
                  <a:srgbClr val="0070C0"/>
                </a:solidFill>
              </a:rPr>
              <a:t>UK (Imperial College)</a:t>
            </a:r>
            <a:endParaRPr lang="en-US" altLang="en-US" sz="1800" dirty="0">
              <a:solidFill>
                <a:srgbClr val="0070C0"/>
              </a:solidFill>
            </a:endParaRPr>
          </a:p>
        </p:txBody>
      </p:sp>
    </p:spTree>
    <p:extLst>
      <p:ext uri="{BB962C8B-B14F-4D97-AF65-F5344CB8AC3E}">
        <p14:creationId xmlns:p14="http://schemas.microsoft.com/office/powerpoint/2010/main" val="3778873733"/>
      </p:ext>
    </p:extLst>
  </p:cSld>
  <p:clrMapOvr>
    <a:masterClrMapping/>
  </p:clrMapOvr>
  <mc:AlternateContent xmlns:mc="http://schemas.openxmlformats.org/markup-compatibility/2006" xmlns:p14="http://schemas.microsoft.com/office/powerpoint/2010/main">
    <mc:Choice Requires="p14">
      <p:transition spd="slow" p14:dur="2000" advTm="17475"/>
    </mc:Choice>
    <mc:Fallback xmlns="">
      <p:transition spd="slow" advTm="17475"/>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Freeform 86"/>
          <p:cNvSpPr/>
          <p:nvPr/>
        </p:nvSpPr>
        <p:spPr>
          <a:xfrm flipV="1">
            <a:off x="2892001" y="2398738"/>
            <a:ext cx="1438275" cy="238174"/>
          </a:xfrm>
          <a:custGeom>
            <a:avLst/>
            <a:gdLst>
              <a:gd name="connsiteX0" fmla="*/ 282575 w 1438275"/>
              <a:gd name="connsiteY0" fmla="*/ 31750 h 241300"/>
              <a:gd name="connsiteX1" fmla="*/ 434975 w 1438275"/>
              <a:gd name="connsiteY1" fmla="*/ 228600 h 241300"/>
              <a:gd name="connsiteX2" fmla="*/ 577850 w 1438275"/>
              <a:gd name="connsiteY2" fmla="*/ 73025 h 241300"/>
              <a:gd name="connsiteX3" fmla="*/ 723900 w 1438275"/>
              <a:gd name="connsiteY3" fmla="*/ 222250 h 241300"/>
              <a:gd name="connsiteX4" fmla="*/ 866775 w 1438275"/>
              <a:gd name="connsiteY4" fmla="*/ 82550 h 241300"/>
              <a:gd name="connsiteX5" fmla="*/ 1016000 w 1438275"/>
              <a:gd name="connsiteY5" fmla="*/ 238125 h 241300"/>
              <a:gd name="connsiteX6" fmla="*/ 1149350 w 1438275"/>
              <a:gd name="connsiteY6" fmla="*/ 63500 h 241300"/>
              <a:gd name="connsiteX7" fmla="*/ 1295400 w 1438275"/>
              <a:gd name="connsiteY7" fmla="*/ 241300 h 241300"/>
              <a:gd name="connsiteX8" fmla="*/ 1438275 w 1438275"/>
              <a:gd name="connsiteY8" fmla="*/ 85725 h 241300"/>
              <a:gd name="connsiteX9" fmla="*/ 1425575 w 1438275"/>
              <a:gd name="connsiteY9" fmla="*/ 9525 h 241300"/>
              <a:gd name="connsiteX10" fmla="*/ 0 w 1438275"/>
              <a:gd name="connsiteY10" fmla="*/ 0 h 241300"/>
              <a:gd name="connsiteX11" fmla="*/ 149225 w 1438275"/>
              <a:gd name="connsiteY11" fmla="*/ 234950 h 241300"/>
              <a:gd name="connsiteX12" fmla="*/ 171450 w 1438275"/>
              <a:gd name="connsiteY12" fmla="*/ 203200 h 241300"/>
              <a:gd name="connsiteX13" fmla="*/ 282575 w 1438275"/>
              <a:gd name="connsiteY13" fmla="*/ 31750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8275" h="241300">
                <a:moveTo>
                  <a:pt x="282575" y="31750"/>
                </a:moveTo>
                <a:lnTo>
                  <a:pt x="434975" y="228600"/>
                </a:lnTo>
                <a:lnTo>
                  <a:pt x="577850" y="73025"/>
                </a:lnTo>
                <a:lnTo>
                  <a:pt x="723900" y="222250"/>
                </a:lnTo>
                <a:lnTo>
                  <a:pt x="866775" y="82550"/>
                </a:lnTo>
                <a:lnTo>
                  <a:pt x="1016000" y="238125"/>
                </a:lnTo>
                <a:lnTo>
                  <a:pt x="1149350" y="63500"/>
                </a:lnTo>
                <a:lnTo>
                  <a:pt x="1295400" y="241300"/>
                </a:lnTo>
                <a:lnTo>
                  <a:pt x="1438275" y="85725"/>
                </a:lnTo>
                <a:lnTo>
                  <a:pt x="1425575" y="9525"/>
                </a:lnTo>
                <a:lnTo>
                  <a:pt x="0" y="0"/>
                </a:lnTo>
                <a:lnTo>
                  <a:pt x="149225" y="234950"/>
                </a:lnTo>
                <a:lnTo>
                  <a:pt x="171450" y="203200"/>
                </a:lnTo>
                <a:lnTo>
                  <a:pt x="282575" y="31750"/>
                </a:lnTo>
                <a:close/>
              </a:path>
            </a:pathLst>
          </a:cu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p:cNvSpPr/>
          <p:nvPr/>
        </p:nvSpPr>
        <p:spPr>
          <a:xfrm flipV="1">
            <a:off x="2782003" y="2578822"/>
            <a:ext cx="1438275" cy="238174"/>
          </a:xfrm>
          <a:custGeom>
            <a:avLst/>
            <a:gdLst>
              <a:gd name="connsiteX0" fmla="*/ 282575 w 1438275"/>
              <a:gd name="connsiteY0" fmla="*/ 31750 h 241300"/>
              <a:gd name="connsiteX1" fmla="*/ 434975 w 1438275"/>
              <a:gd name="connsiteY1" fmla="*/ 228600 h 241300"/>
              <a:gd name="connsiteX2" fmla="*/ 577850 w 1438275"/>
              <a:gd name="connsiteY2" fmla="*/ 73025 h 241300"/>
              <a:gd name="connsiteX3" fmla="*/ 723900 w 1438275"/>
              <a:gd name="connsiteY3" fmla="*/ 222250 h 241300"/>
              <a:gd name="connsiteX4" fmla="*/ 866775 w 1438275"/>
              <a:gd name="connsiteY4" fmla="*/ 82550 h 241300"/>
              <a:gd name="connsiteX5" fmla="*/ 1016000 w 1438275"/>
              <a:gd name="connsiteY5" fmla="*/ 238125 h 241300"/>
              <a:gd name="connsiteX6" fmla="*/ 1149350 w 1438275"/>
              <a:gd name="connsiteY6" fmla="*/ 63500 h 241300"/>
              <a:gd name="connsiteX7" fmla="*/ 1295400 w 1438275"/>
              <a:gd name="connsiteY7" fmla="*/ 241300 h 241300"/>
              <a:gd name="connsiteX8" fmla="*/ 1438275 w 1438275"/>
              <a:gd name="connsiteY8" fmla="*/ 85725 h 241300"/>
              <a:gd name="connsiteX9" fmla="*/ 1425575 w 1438275"/>
              <a:gd name="connsiteY9" fmla="*/ 9525 h 241300"/>
              <a:gd name="connsiteX10" fmla="*/ 0 w 1438275"/>
              <a:gd name="connsiteY10" fmla="*/ 0 h 241300"/>
              <a:gd name="connsiteX11" fmla="*/ 149225 w 1438275"/>
              <a:gd name="connsiteY11" fmla="*/ 234950 h 241300"/>
              <a:gd name="connsiteX12" fmla="*/ 171450 w 1438275"/>
              <a:gd name="connsiteY12" fmla="*/ 203200 h 241300"/>
              <a:gd name="connsiteX13" fmla="*/ 282575 w 1438275"/>
              <a:gd name="connsiteY13" fmla="*/ 31750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8275" h="241300">
                <a:moveTo>
                  <a:pt x="282575" y="31750"/>
                </a:moveTo>
                <a:lnTo>
                  <a:pt x="434975" y="228600"/>
                </a:lnTo>
                <a:lnTo>
                  <a:pt x="577850" y="73025"/>
                </a:lnTo>
                <a:lnTo>
                  <a:pt x="723900" y="222250"/>
                </a:lnTo>
                <a:lnTo>
                  <a:pt x="866775" y="82550"/>
                </a:lnTo>
                <a:lnTo>
                  <a:pt x="1016000" y="238125"/>
                </a:lnTo>
                <a:lnTo>
                  <a:pt x="1149350" y="63500"/>
                </a:lnTo>
                <a:lnTo>
                  <a:pt x="1295400" y="241300"/>
                </a:lnTo>
                <a:lnTo>
                  <a:pt x="1438275" y="85725"/>
                </a:lnTo>
                <a:lnTo>
                  <a:pt x="1425575" y="9525"/>
                </a:lnTo>
                <a:lnTo>
                  <a:pt x="0" y="0"/>
                </a:lnTo>
                <a:lnTo>
                  <a:pt x="149225" y="234950"/>
                </a:lnTo>
                <a:lnTo>
                  <a:pt x="171450" y="203200"/>
                </a:lnTo>
                <a:lnTo>
                  <a:pt x="282575" y="31750"/>
                </a:lnTo>
                <a:close/>
              </a:path>
            </a:pathLst>
          </a:cu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27</a:t>
            </a:fld>
            <a:endParaRPr lang="en-GB"/>
          </a:p>
        </p:txBody>
      </p:sp>
      <p:sp>
        <p:nvSpPr>
          <p:cNvPr id="4" name="Rectangle 3"/>
          <p:cNvSpPr/>
          <p:nvPr/>
        </p:nvSpPr>
        <p:spPr>
          <a:xfrm>
            <a:off x="611560" y="908720"/>
            <a:ext cx="8136904" cy="1031051"/>
          </a:xfrm>
          <a:prstGeom prst="rect">
            <a:avLst/>
          </a:prstGeom>
        </p:spPr>
        <p:txBody>
          <a:bodyPr wrap="square">
            <a:spAutoFit/>
          </a:bodyPr>
          <a:lstStyle/>
          <a:p>
            <a:pPr>
              <a:spcBef>
                <a:spcPts val="600"/>
              </a:spcBef>
            </a:pPr>
            <a:r>
              <a:rPr lang="en-GB" sz="2000" b="1" dirty="0" smtClean="0">
                <a:solidFill>
                  <a:srgbClr val="0070C0"/>
                </a:solidFill>
              </a:rPr>
              <a:t>Geometrical </a:t>
            </a:r>
            <a:r>
              <a:rPr lang="en-GB" sz="2000" b="1" dirty="0">
                <a:solidFill>
                  <a:srgbClr val="0070C0"/>
                </a:solidFill>
              </a:rPr>
              <a:t>precision  </a:t>
            </a:r>
            <a:endParaRPr lang="en-GB" sz="2000" b="1" dirty="0" smtClean="0">
              <a:solidFill>
                <a:srgbClr val="0070C0"/>
              </a:solidFill>
            </a:endParaRPr>
          </a:p>
          <a:p>
            <a:pPr marL="342900" indent="-342900">
              <a:spcBef>
                <a:spcPts val="600"/>
              </a:spcBef>
              <a:buFont typeface="Arial" panose="020B0604020202020204" pitchFamily="34" charset="0"/>
              <a:buChar char="•"/>
            </a:pPr>
            <a:r>
              <a:rPr lang="en-GB" dirty="0">
                <a:solidFill>
                  <a:srgbClr val="0070C0"/>
                </a:solidFill>
              </a:rPr>
              <a:t>Alternative technique: </a:t>
            </a:r>
            <a:r>
              <a:rPr lang="en-GB" dirty="0" smtClean="0">
                <a:solidFill>
                  <a:srgbClr val="0070C0"/>
                </a:solidFill>
              </a:rPr>
              <a:t>replace thread by a </a:t>
            </a:r>
            <a:r>
              <a:rPr lang="en-GB" dirty="0" err="1">
                <a:solidFill>
                  <a:srgbClr val="0070C0"/>
                </a:solidFill>
              </a:rPr>
              <a:t>kapton</a:t>
            </a:r>
            <a:r>
              <a:rPr lang="en-GB" dirty="0">
                <a:solidFill>
                  <a:srgbClr val="0070C0"/>
                </a:solidFill>
              </a:rPr>
              <a:t> film, structured with </a:t>
            </a:r>
            <a:r>
              <a:rPr lang="en-GB" dirty="0" err="1" smtClean="0">
                <a:solidFill>
                  <a:srgbClr val="0070C0"/>
                </a:solidFill>
              </a:rPr>
              <a:t>coverlay</a:t>
            </a:r>
            <a:r>
              <a:rPr lang="en-GB" dirty="0" smtClean="0">
                <a:solidFill>
                  <a:srgbClr val="0070C0"/>
                </a:solidFill>
              </a:rPr>
              <a:t>(© </a:t>
            </a:r>
            <a:r>
              <a:rPr lang="en-GB" dirty="0" err="1" smtClean="0">
                <a:solidFill>
                  <a:srgbClr val="0070C0"/>
                </a:solidFill>
              </a:rPr>
              <a:t>Dupont</a:t>
            </a:r>
            <a:r>
              <a:rPr lang="en-GB" dirty="0" smtClean="0">
                <a:solidFill>
                  <a:srgbClr val="0070C0"/>
                </a:solidFill>
              </a:rPr>
              <a:t>).  PCB </a:t>
            </a:r>
            <a:r>
              <a:rPr lang="en-GB" dirty="0">
                <a:solidFill>
                  <a:srgbClr val="0070C0"/>
                </a:solidFill>
              </a:rPr>
              <a:t>technique, R. de </a:t>
            </a:r>
            <a:r>
              <a:rPr lang="en-GB" dirty="0" smtClean="0">
                <a:solidFill>
                  <a:srgbClr val="0070C0"/>
                </a:solidFill>
              </a:rPr>
              <a:t>Oliveira.</a:t>
            </a:r>
            <a:endParaRPr lang="en-GB" dirty="0">
              <a:solidFill>
                <a:srgbClr val="0070C0"/>
              </a:solidFill>
            </a:endParaRPr>
          </a:p>
        </p:txBody>
      </p:sp>
      <p:sp>
        <p:nvSpPr>
          <p:cNvPr id="5" name="Can 4"/>
          <p:cNvSpPr/>
          <p:nvPr/>
        </p:nvSpPr>
        <p:spPr>
          <a:xfrm rot="5400000">
            <a:off x="212617" y="3048814"/>
            <a:ext cx="2340260" cy="724367"/>
          </a:xfrm>
          <a:custGeom>
            <a:avLst/>
            <a:gdLst>
              <a:gd name="connsiteX0" fmla="*/ 0 w 2340260"/>
              <a:gd name="connsiteY0" fmla="*/ 181092 h 724366"/>
              <a:gd name="connsiteX1" fmla="*/ 1170130 w 2340260"/>
              <a:gd name="connsiteY1" fmla="*/ 362184 h 724366"/>
              <a:gd name="connsiteX2" fmla="*/ 2340260 w 2340260"/>
              <a:gd name="connsiteY2" fmla="*/ 181092 h 724366"/>
              <a:gd name="connsiteX3" fmla="*/ 2340260 w 2340260"/>
              <a:gd name="connsiteY3" fmla="*/ 543275 h 724366"/>
              <a:gd name="connsiteX4" fmla="*/ 1170130 w 2340260"/>
              <a:gd name="connsiteY4" fmla="*/ 724367 h 724366"/>
              <a:gd name="connsiteX5" fmla="*/ 0 w 2340260"/>
              <a:gd name="connsiteY5" fmla="*/ 543275 h 724366"/>
              <a:gd name="connsiteX6" fmla="*/ 0 w 2340260"/>
              <a:gd name="connsiteY6" fmla="*/ 181092 h 724366"/>
              <a:gd name="connsiteX0" fmla="*/ 0 w 2340260"/>
              <a:gd name="connsiteY0" fmla="*/ 181092 h 724366"/>
              <a:gd name="connsiteX1" fmla="*/ 1170130 w 2340260"/>
              <a:gd name="connsiteY1" fmla="*/ 0 h 724366"/>
              <a:gd name="connsiteX2" fmla="*/ 2340260 w 2340260"/>
              <a:gd name="connsiteY2" fmla="*/ 181092 h 724366"/>
              <a:gd name="connsiteX3" fmla="*/ 1170130 w 2340260"/>
              <a:gd name="connsiteY3" fmla="*/ 362184 h 724366"/>
              <a:gd name="connsiteX4" fmla="*/ 0 w 2340260"/>
              <a:gd name="connsiteY4" fmla="*/ 181092 h 724366"/>
              <a:gd name="connsiteX0" fmla="*/ 2340260 w 2340260"/>
              <a:gd name="connsiteY0" fmla="*/ 181092 h 724366"/>
              <a:gd name="connsiteX1" fmla="*/ 1170130 w 2340260"/>
              <a:gd name="connsiteY1" fmla="*/ 362184 h 724366"/>
              <a:gd name="connsiteX2" fmla="*/ 0 w 2340260"/>
              <a:gd name="connsiteY2" fmla="*/ 181092 h 724366"/>
              <a:gd name="connsiteX3" fmla="*/ 1170130 w 2340260"/>
              <a:gd name="connsiteY3" fmla="*/ 0 h 724366"/>
              <a:gd name="connsiteX4" fmla="*/ 2340260 w 2340260"/>
              <a:gd name="connsiteY4" fmla="*/ 181092 h 724366"/>
              <a:gd name="connsiteX5" fmla="*/ 2340260 w 2340260"/>
              <a:gd name="connsiteY5" fmla="*/ 543275 h 724366"/>
              <a:gd name="connsiteX6" fmla="*/ 1170130 w 2340260"/>
              <a:gd name="connsiteY6" fmla="*/ 724367 h 724366"/>
              <a:gd name="connsiteX7" fmla="*/ 0 w 2340260"/>
              <a:gd name="connsiteY7" fmla="*/ 543275 h 724366"/>
              <a:gd name="connsiteX8" fmla="*/ 0 w 2340260"/>
              <a:gd name="connsiteY8" fmla="*/ 181092 h 724366"/>
              <a:gd name="connsiteX0" fmla="*/ 0 w 2340260"/>
              <a:gd name="connsiteY0" fmla="*/ 181092 h 724367"/>
              <a:gd name="connsiteX1" fmla="*/ 1170130 w 2340260"/>
              <a:gd name="connsiteY1" fmla="*/ 362184 h 724367"/>
              <a:gd name="connsiteX2" fmla="*/ 2340260 w 2340260"/>
              <a:gd name="connsiteY2" fmla="*/ 181092 h 724367"/>
              <a:gd name="connsiteX3" fmla="*/ 2340260 w 2340260"/>
              <a:gd name="connsiteY3" fmla="*/ 543275 h 724367"/>
              <a:gd name="connsiteX4" fmla="*/ 1170130 w 2340260"/>
              <a:gd name="connsiteY4" fmla="*/ 724367 h 724367"/>
              <a:gd name="connsiteX5" fmla="*/ 0 w 2340260"/>
              <a:gd name="connsiteY5" fmla="*/ 543275 h 724367"/>
              <a:gd name="connsiteX6" fmla="*/ 0 w 2340260"/>
              <a:gd name="connsiteY6" fmla="*/ 181092 h 724367"/>
              <a:gd name="connsiteX0" fmla="*/ 0 w 2340260"/>
              <a:gd name="connsiteY0" fmla="*/ 181092 h 724367"/>
              <a:gd name="connsiteX1" fmla="*/ 1170130 w 2340260"/>
              <a:gd name="connsiteY1" fmla="*/ 0 h 724367"/>
              <a:gd name="connsiteX2" fmla="*/ 2340260 w 2340260"/>
              <a:gd name="connsiteY2" fmla="*/ 181092 h 724367"/>
              <a:gd name="connsiteX3" fmla="*/ 1170130 w 2340260"/>
              <a:gd name="connsiteY3" fmla="*/ 362184 h 724367"/>
              <a:gd name="connsiteX4" fmla="*/ 0 w 2340260"/>
              <a:gd name="connsiteY4" fmla="*/ 181092 h 724367"/>
              <a:gd name="connsiteX0" fmla="*/ 2340260 w 2340260"/>
              <a:gd name="connsiteY0" fmla="*/ 181092 h 724367"/>
              <a:gd name="connsiteX1" fmla="*/ 1170130 w 2340260"/>
              <a:gd name="connsiteY1" fmla="*/ 362184 h 724367"/>
              <a:gd name="connsiteX2" fmla="*/ 0 w 2340260"/>
              <a:gd name="connsiteY2" fmla="*/ 181092 h 724367"/>
              <a:gd name="connsiteX3" fmla="*/ 1170130 w 2340260"/>
              <a:gd name="connsiteY3" fmla="*/ 0 h 724367"/>
              <a:gd name="connsiteX4" fmla="*/ 2340260 w 2340260"/>
              <a:gd name="connsiteY4" fmla="*/ 181092 h 724367"/>
              <a:gd name="connsiteX5" fmla="*/ 2340260 w 2340260"/>
              <a:gd name="connsiteY5" fmla="*/ 543275 h 724367"/>
              <a:gd name="connsiteX6" fmla="*/ 1170130 w 2340260"/>
              <a:gd name="connsiteY6" fmla="*/ 724367 h 724367"/>
              <a:gd name="connsiteX7" fmla="*/ 0 w 2340260"/>
              <a:gd name="connsiteY7" fmla="*/ 543275 h 724367"/>
              <a:gd name="connsiteX8" fmla="*/ 0 w 2340260"/>
              <a:gd name="connsiteY8" fmla="*/ 181092 h 72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260" h="724367" stroke="0" extrusionOk="0">
                <a:moveTo>
                  <a:pt x="0" y="181092"/>
                </a:moveTo>
                <a:cubicBezTo>
                  <a:pt x="0" y="281106"/>
                  <a:pt x="523885" y="362184"/>
                  <a:pt x="1170130" y="362184"/>
                </a:cubicBezTo>
                <a:cubicBezTo>
                  <a:pt x="1816375" y="362184"/>
                  <a:pt x="2340260" y="281106"/>
                  <a:pt x="2340260" y="181092"/>
                </a:cubicBezTo>
                <a:lnTo>
                  <a:pt x="2340260" y="543275"/>
                </a:lnTo>
                <a:cubicBezTo>
                  <a:pt x="2340260" y="643289"/>
                  <a:pt x="1816375" y="724367"/>
                  <a:pt x="1170130" y="724367"/>
                </a:cubicBezTo>
                <a:cubicBezTo>
                  <a:pt x="523885" y="724367"/>
                  <a:pt x="0" y="643289"/>
                  <a:pt x="0" y="543275"/>
                </a:cubicBezTo>
                <a:lnTo>
                  <a:pt x="0" y="181092"/>
                </a:lnTo>
                <a:close/>
              </a:path>
              <a:path w="2340260" h="724367" fill="lighten" stroke="0" extrusionOk="0">
                <a:moveTo>
                  <a:pt x="0" y="181092"/>
                </a:moveTo>
                <a:cubicBezTo>
                  <a:pt x="0" y="81078"/>
                  <a:pt x="523885" y="0"/>
                  <a:pt x="1170130" y="0"/>
                </a:cubicBezTo>
                <a:cubicBezTo>
                  <a:pt x="1816375" y="0"/>
                  <a:pt x="2340260" y="81078"/>
                  <a:pt x="2340260" y="181092"/>
                </a:cubicBezTo>
                <a:cubicBezTo>
                  <a:pt x="2340260" y="281106"/>
                  <a:pt x="1816375" y="362184"/>
                  <a:pt x="1170130" y="362184"/>
                </a:cubicBezTo>
                <a:cubicBezTo>
                  <a:pt x="523885" y="362184"/>
                  <a:pt x="0" y="281106"/>
                  <a:pt x="0" y="181092"/>
                </a:cubicBezTo>
                <a:close/>
              </a:path>
              <a:path w="2340260" h="724367" fill="none" extrusionOk="0">
                <a:moveTo>
                  <a:pt x="2340260" y="181092"/>
                </a:moveTo>
                <a:cubicBezTo>
                  <a:pt x="2340260" y="281106"/>
                  <a:pt x="1816375" y="362184"/>
                  <a:pt x="1170130" y="362184"/>
                </a:cubicBezTo>
                <a:cubicBezTo>
                  <a:pt x="523885" y="362184"/>
                  <a:pt x="0" y="281106"/>
                  <a:pt x="0" y="181092"/>
                </a:cubicBezTo>
                <a:cubicBezTo>
                  <a:pt x="0" y="81078"/>
                  <a:pt x="523885" y="0"/>
                  <a:pt x="1170130" y="0"/>
                </a:cubicBezTo>
                <a:cubicBezTo>
                  <a:pt x="1816375" y="0"/>
                  <a:pt x="2340260" y="81078"/>
                  <a:pt x="2340260" y="181092"/>
                </a:cubicBezTo>
                <a:lnTo>
                  <a:pt x="2340260" y="543275"/>
                </a:lnTo>
                <a:cubicBezTo>
                  <a:pt x="2340260" y="643289"/>
                  <a:pt x="1816375" y="724367"/>
                  <a:pt x="1170130" y="724367"/>
                </a:cubicBezTo>
                <a:cubicBezTo>
                  <a:pt x="523885" y="724367"/>
                  <a:pt x="0" y="643289"/>
                  <a:pt x="0" y="543275"/>
                </a:cubicBezTo>
                <a:lnTo>
                  <a:pt x="0" y="181092"/>
                </a:lnTo>
              </a:path>
            </a:pathLst>
          </a:custGeom>
          <a:solidFill>
            <a:schemeClr val="accent6">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Curved Left Arrow 46"/>
          <p:cNvSpPr/>
          <p:nvPr/>
        </p:nvSpPr>
        <p:spPr>
          <a:xfrm rot="16200000">
            <a:off x="1560381" y="3251128"/>
            <a:ext cx="113062" cy="170683"/>
          </a:xfrm>
          <a:prstGeom prst="curvedLeftArrow">
            <a:avLst>
              <a:gd name="adj1" fmla="val 0"/>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8" name="Oval 47"/>
          <p:cNvSpPr/>
          <p:nvPr/>
        </p:nvSpPr>
        <p:spPr>
          <a:xfrm>
            <a:off x="1578056" y="3350134"/>
            <a:ext cx="45719" cy="144016"/>
          </a:xfrm>
          <a:prstGeom prst="ellipse">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Arrow Connector 56"/>
          <p:cNvCxnSpPr>
            <a:stCxn id="55" idx="6"/>
          </p:cNvCxnSpPr>
          <p:nvPr/>
        </p:nvCxnSpPr>
        <p:spPr>
          <a:xfrm>
            <a:off x="1636919" y="2251726"/>
            <a:ext cx="1062873" cy="34540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4890514" y="2694015"/>
            <a:ext cx="36080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840500" y="4815314"/>
            <a:ext cx="973343" cy="338554"/>
          </a:xfrm>
          <a:prstGeom prst="rect">
            <a:avLst/>
          </a:prstGeom>
          <a:noFill/>
        </p:spPr>
        <p:txBody>
          <a:bodyPr wrap="none" rtlCol="0">
            <a:spAutoFit/>
          </a:bodyPr>
          <a:lstStyle/>
          <a:p>
            <a:r>
              <a:rPr lang="en-GB" sz="1600" dirty="0" smtClean="0">
                <a:solidFill>
                  <a:srgbClr val="0070C0"/>
                </a:solidFill>
              </a:rPr>
              <a:t>~150 mm</a:t>
            </a:r>
          </a:p>
        </p:txBody>
      </p:sp>
      <p:sp>
        <p:nvSpPr>
          <p:cNvPr id="60" name="TextBox 59"/>
          <p:cNvSpPr txBox="1"/>
          <p:nvPr/>
        </p:nvSpPr>
        <p:spPr>
          <a:xfrm rot="16200000">
            <a:off x="93180" y="3137021"/>
            <a:ext cx="1156086" cy="338554"/>
          </a:xfrm>
          <a:prstGeom prst="rect">
            <a:avLst/>
          </a:prstGeom>
          <a:noFill/>
        </p:spPr>
        <p:txBody>
          <a:bodyPr wrap="none" rtlCol="0">
            <a:spAutoFit/>
          </a:bodyPr>
          <a:lstStyle/>
          <a:p>
            <a:r>
              <a:rPr lang="en-GB" sz="1600" dirty="0" smtClean="0">
                <a:solidFill>
                  <a:srgbClr val="0070C0"/>
                </a:solidFill>
              </a:rPr>
              <a:t>~ Ø 900mm</a:t>
            </a:r>
          </a:p>
        </p:txBody>
      </p:sp>
      <p:cxnSp>
        <p:nvCxnSpPr>
          <p:cNvPr id="61" name="Straight Arrow Connector 60"/>
          <p:cNvCxnSpPr/>
          <p:nvPr/>
        </p:nvCxnSpPr>
        <p:spPr>
          <a:xfrm flipV="1">
            <a:off x="860271" y="2251726"/>
            <a:ext cx="0" cy="233092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05" name="Oval 104"/>
          <p:cNvSpPr/>
          <p:nvPr/>
        </p:nvSpPr>
        <p:spPr>
          <a:xfrm>
            <a:off x="3775712" y="2583585"/>
            <a:ext cx="235075" cy="232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Oval 105"/>
          <p:cNvSpPr/>
          <p:nvPr/>
        </p:nvSpPr>
        <p:spPr>
          <a:xfrm>
            <a:off x="3492444" y="2583585"/>
            <a:ext cx="235075" cy="232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p:cNvSpPr/>
          <p:nvPr/>
        </p:nvSpPr>
        <p:spPr>
          <a:xfrm>
            <a:off x="3199084" y="2578822"/>
            <a:ext cx="235075" cy="232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p:cNvSpPr/>
          <p:nvPr/>
        </p:nvSpPr>
        <p:spPr>
          <a:xfrm>
            <a:off x="2915816" y="2578822"/>
            <a:ext cx="235075" cy="232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p:cNvSpPr/>
          <p:nvPr/>
        </p:nvSpPr>
        <p:spPr>
          <a:xfrm>
            <a:off x="3630931" y="2364385"/>
            <a:ext cx="235075" cy="232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p:cNvSpPr/>
          <p:nvPr/>
        </p:nvSpPr>
        <p:spPr>
          <a:xfrm>
            <a:off x="3337571" y="2359622"/>
            <a:ext cx="235075" cy="232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p:cNvSpPr/>
          <p:nvPr/>
        </p:nvSpPr>
        <p:spPr>
          <a:xfrm>
            <a:off x="3054303" y="2359622"/>
            <a:ext cx="235075" cy="232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Rectangle 111"/>
          <p:cNvSpPr/>
          <p:nvPr/>
        </p:nvSpPr>
        <p:spPr>
          <a:xfrm>
            <a:off x="2099081" y="2842697"/>
            <a:ext cx="2328903" cy="58993"/>
          </a:xfrm>
          <a:prstGeom prst="rect">
            <a:avLst/>
          </a:prstGeom>
          <a:solidFill>
            <a:schemeClr val="bg2">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Rectangle 112"/>
          <p:cNvSpPr/>
          <p:nvPr/>
        </p:nvSpPr>
        <p:spPr>
          <a:xfrm>
            <a:off x="3152772" y="2782376"/>
            <a:ext cx="47361" cy="45719"/>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Rectangle 113"/>
          <p:cNvSpPr/>
          <p:nvPr/>
        </p:nvSpPr>
        <p:spPr>
          <a:xfrm>
            <a:off x="3453780" y="2785046"/>
            <a:ext cx="47361" cy="45719"/>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Rectangle 114"/>
          <p:cNvSpPr/>
          <p:nvPr/>
        </p:nvSpPr>
        <p:spPr>
          <a:xfrm>
            <a:off x="3734057" y="2777807"/>
            <a:ext cx="47361" cy="45719"/>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Rectangle 115"/>
          <p:cNvSpPr/>
          <p:nvPr/>
        </p:nvSpPr>
        <p:spPr>
          <a:xfrm>
            <a:off x="4017897" y="2777807"/>
            <a:ext cx="47361" cy="45719"/>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Rectangle 118"/>
          <p:cNvSpPr/>
          <p:nvPr/>
        </p:nvSpPr>
        <p:spPr>
          <a:xfrm>
            <a:off x="2879498" y="2777807"/>
            <a:ext cx="47361" cy="45719"/>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602" name="Picture 2" descr="D:\LHCb SciFi\Photos\Coverlay 2.0\Kapton _gluing.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454" r="32608"/>
          <a:stretch/>
        </p:blipFill>
        <p:spPr bwMode="auto">
          <a:xfrm>
            <a:off x="5807536" y="2674804"/>
            <a:ext cx="1615441" cy="3422316"/>
          </a:xfrm>
          <a:prstGeom prst="rect">
            <a:avLst/>
          </a:prstGeom>
          <a:noFill/>
          <a:extLst>
            <a:ext uri="{909E8E84-426E-40DD-AFC4-6F175D3DCCD1}">
              <a14:hiddenFill xmlns:a14="http://schemas.microsoft.com/office/drawing/2010/main">
                <a:solidFill>
                  <a:srgbClr val="FFFFFF"/>
                </a:solidFill>
              </a14:hiddenFill>
            </a:ext>
          </a:extLst>
        </p:spPr>
      </p:pic>
      <p:pic>
        <p:nvPicPr>
          <p:cNvPr id="266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5972" y="3382629"/>
            <a:ext cx="3309917" cy="2206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Block Arc 7"/>
          <p:cNvSpPr/>
          <p:nvPr/>
        </p:nvSpPr>
        <p:spPr>
          <a:xfrm rot="16200000">
            <a:off x="98314" y="3211785"/>
            <a:ext cx="2330923" cy="404331"/>
          </a:xfrm>
          <a:custGeom>
            <a:avLst/>
            <a:gdLst>
              <a:gd name="connsiteX0" fmla="*/ 0 w 1512168"/>
              <a:gd name="connsiteY0" fmla="*/ 333117 h 666234"/>
              <a:gd name="connsiteX1" fmla="*/ 756084 w 1512168"/>
              <a:gd name="connsiteY1" fmla="*/ 0 h 666234"/>
              <a:gd name="connsiteX2" fmla="*/ 1512168 w 1512168"/>
              <a:gd name="connsiteY2" fmla="*/ 333117 h 666234"/>
              <a:gd name="connsiteX3" fmla="*/ 1345610 w 1512168"/>
              <a:gd name="connsiteY3" fmla="*/ 333117 h 666234"/>
              <a:gd name="connsiteX4" fmla="*/ 756084 w 1512168"/>
              <a:gd name="connsiteY4" fmla="*/ 166558 h 666234"/>
              <a:gd name="connsiteX5" fmla="*/ 166558 w 1512168"/>
              <a:gd name="connsiteY5" fmla="*/ 333117 h 666234"/>
              <a:gd name="connsiteX6" fmla="*/ 0 w 1512168"/>
              <a:gd name="connsiteY6" fmla="*/ 333117 h 666234"/>
              <a:gd name="connsiteX0" fmla="*/ 0 w 1512168"/>
              <a:gd name="connsiteY0" fmla="*/ 333117 h 333117"/>
              <a:gd name="connsiteX1" fmla="*/ 756084 w 1512168"/>
              <a:gd name="connsiteY1" fmla="*/ 0 h 333117"/>
              <a:gd name="connsiteX2" fmla="*/ 1512168 w 1512168"/>
              <a:gd name="connsiteY2" fmla="*/ 333117 h 333117"/>
              <a:gd name="connsiteX3" fmla="*/ 1345610 w 1512168"/>
              <a:gd name="connsiteY3" fmla="*/ 333117 h 333117"/>
              <a:gd name="connsiteX4" fmla="*/ 763704 w 1512168"/>
              <a:gd name="connsiteY4" fmla="*/ 128458 h 333117"/>
              <a:gd name="connsiteX5" fmla="*/ 166558 w 1512168"/>
              <a:gd name="connsiteY5" fmla="*/ 333117 h 333117"/>
              <a:gd name="connsiteX6" fmla="*/ 0 w 1512168"/>
              <a:gd name="connsiteY6" fmla="*/ 333117 h 333117"/>
              <a:gd name="connsiteX0" fmla="*/ 0 w 1512168"/>
              <a:gd name="connsiteY0" fmla="*/ 333117 h 477897"/>
              <a:gd name="connsiteX1" fmla="*/ 756084 w 1512168"/>
              <a:gd name="connsiteY1" fmla="*/ 0 h 477897"/>
              <a:gd name="connsiteX2" fmla="*/ 1512168 w 1512168"/>
              <a:gd name="connsiteY2" fmla="*/ 333117 h 477897"/>
              <a:gd name="connsiteX3" fmla="*/ 1345610 w 1512168"/>
              <a:gd name="connsiteY3" fmla="*/ 333117 h 477897"/>
              <a:gd name="connsiteX4" fmla="*/ 763704 w 1512168"/>
              <a:gd name="connsiteY4" fmla="*/ 128458 h 477897"/>
              <a:gd name="connsiteX5" fmla="*/ 21778 w 1512168"/>
              <a:gd name="connsiteY5" fmla="*/ 477897 h 477897"/>
              <a:gd name="connsiteX6" fmla="*/ 0 w 1512168"/>
              <a:gd name="connsiteY6" fmla="*/ 333117 h 477897"/>
              <a:gd name="connsiteX0" fmla="*/ 0 w 1512168"/>
              <a:gd name="connsiteY0" fmla="*/ 333117 h 515997"/>
              <a:gd name="connsiteX1" fmla="*/ 756084 w 1512168"/>
              <a:gd name="connsiteY1" fmla="*/ 0 h 515997"/>
              <a:gd name="connsiteX2" fmla="*/ 1512168 w 1512168"/>
              <a:gd name="connsiteY2" fmla="*/ 333117 h 515997"/>
              <a:gd name="connsiteX3" fmla="*/ 1505630 w 1512168"/>
              <a:gd name="connsiteY3" fmla="*/ 515997 h 515997"/>
              <a:gd name="connsiteX4" fmla="*/ 763704 w 1512168"/>
              <a:gd name="connsiteY4" fmla="*/ 128458 h 515997"/>
              <a:gd name="connsiteX5" fmla="*/ 21778 w 1512168"/>
              <a:gd name="connsiteY5" fmla="*/ 477897 h 515997"/>
              <a:gd name="connsiteX6" fmla="*/ 0 w 1512168"/>
              <a:gd name="connsiteY6" fmla="*/ 333117 h 515997"/>
              <a:gd name="connsiteX0" fmla="*/ 0 w 1512168"/>
              <a:gd name="connsiteY0" fmla="*/ 333117 h 515997"/>
              <a:gd name="connsiteX1" fmla="*/ 756084 w 1512168"/>
              <a:gd name="connsiteY1" fmla="*/ 0 h 515997"/>
              <a:gd name="connsiteX2" fmla="*/ 1512168 w 1512168"/>
              <a:gd name="connsiteY2" fmla="*/ 333117 h 515997"/>
              <a:gd name="connsiteX3" fmla="*/ 1505630 w 1512168"/>
              <a:gd name="connsiteY3" fmla="*/ 515997 h 515997"/>
              <a:gd name="connsiteX4" fmla="*/ 753862 w 1512168"/>
              <a:gd name="connsiteY4" fmla="*/ 259510 h 515997"/>
              <a:gd name="connsiteX5" fmla="*/ 21778 w 1512168"/>
              <a:gd name="connsiteY5" fmla="*/ 477897 h 515997"/>
              <a:gd name="connsiteX6" fmla="*/ 0 w 1512168"/>
              <a:gd name="connsiteY6" fmla="*/ 333117 h 515997"/>
              <a:gd name="connsiteX0" fmla="*/ 0 w 1507246"/>
              <a:gd name="connsiteY0" fmla="*/ 334111 h 516991"/>
              <a:gd name="connsiteX1" fmla="*/ 756084 w 1507246"/>
              <a:gd name="connsiteY1" fmla="*/ 994 h 516991"/>
              <a:gd name="connsiteX2" fmla="*/ 1507246 w 1507246"/>
              <a:gd name="connsiteY2" fmla="*/ 264218 h 516991"/>
              <a:gd name="connsiteX3" fmla="*/ 1505630 w 1507246"/>
              <a:gd name="connsiteY3" fmla="*/ 516991 h 516991"/>
              <a:gd name="connsiteX4" fmla="*/ 753862 w 1507246"/>
              <a:gd name="connsiteY4" fmla="*/ 260504 h 516991"/>
              <a:gd name="connsiteX5" fmla="*/ 21778 w 1507246"/>
              <a:gd name="connsiteY5" fmla="*/ 478891 h 516991"/>
              <a:gd name="connsiteX6" fmla="*/ 0 w 1507246"/>
              <a:gd name="connsiteY6" fmla="*/ 334111 h 516991"/>
              <a:gd name="connsiteX0" fmla="*/ 0 w 1507246"/>
              <a:gd name="connsiteY0" fmla="*/ 334111 h 478891"/>
              <a:gd name="connsiteX1" fmla="*/ 756084 w 1507246"/>
              <a:gd name="connsiteY1" fmla="*/ 994 h 478891"/>
              <a:gd name="connsiteX2" fmla="*/ 1507246 w 1507246"/>
              <a:gd name="connsiteY2" fmla="*/ 264218 h 478891"/>
              <a:gd name="connsiteX3" fmla="*/ 1505630 w 1507246"/>
              <a:gd name="connsiteY3" fmla="*/ 464572 h 478891"/>
              <a:gd name="connsiteX4" fmla="*/ 753862 w 1507246"/>
              <a:gd name="connsiteY4" fmla="*/ 260504 h 478891"/>
              <a:gd name="connsiteX5" fmla="*/ 21778 w 1507246"/>
              <a:gd name="connsiteY5" fmla="*/ 478891 h 478891"/>
              <a:gd name="connsiteX6" fmla="*/ 0 w 1507246"/>
              <a:gd name="connsiteY6" fmla="*/ 334111 h 478891"/>
              <a:gd name="connsiteX0" fmla="*/ 0 w 1497407"/>
              <a:gd name="connsiteY0" fmla="*/ 263227 h 477897"/>
              <a:gd name="connsiteX1" fmla="*/ 746245 w 1497407"/>
              <a:gd name="connsiteY1" fmla="*/ 0 h 477897"/>
              <a:gd name="connsiteX2" fmla="*/ 1497407 w 1497407"/>
              <a:gd name="connsiteY2" fmla="*/ 263224 h 477897"/>
              <a:gd name="connsiteX3" fmla="*/ 1495791 w 1497407"/>
              <a:gd name="connsiteY3" fmla="*/ 463578 h 477897"/>
              <a:gd name="connsiteX4" fmla="*/ 744023 w 1497407"/>
              <a:gd name="connsiteY4" fmla="*/ 259510 h 477897"/>
              <a:gd name="connsiteX5" fmla="*/ 11939 w 1497407"/>
              <a:gd name="connsiteY5" fmla="*/ 477897 h 477897"/>
              <a:gd name="connsiteX6" fmla="*/ 0 w 1497407"/>
              <a:gd name="connsiteY6" fmla="*/ 263227 h 477897"/>
              <a:gd name="connsiteX0" fmla="*/ 7745 w 1505152"/>
              <a:gd name="connsiteY0" fmla="*/ 263227 h 463578"/>
              <a:gd name="connsiteX1" fmla="*/ 753990 w 1505152"/>
              <a:gd name="connsiteY1" fmla="*/ 0 h 463578"/>
              <a:gd name="connsiteX2" fmla="*/ 1505152 w 1505152"/>
              <a:gd name="connsiteY2" fmla="*/ 263224 h 463578"/>
              <a:gd name="connsiteX3" fmla="*/ 1503536 w 1505152"/>
              <a:gd name="connsiteY3" fmla="*/ 463578 h 463578"/>
              <a:gd name="connsiteX4" fmla="*/ 751768 w 1505152"/>
              <a:gd name="connsiteY4" fmla="*/ 259510 h 463578"/>
              <a:gd name="connsiteX5" fmla="*/ 0 w 1505152"/>
              <a:gd name="connsiteY5" fmla="*/ 451688 h 463578"/>
              <a:gd name="connsiteX6" fmla="*/ 7745 w 1505152"/>
              <a:gd name="connsiteY6" fmla="*/ 263227 h 463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152" h="463578">
                <a:moveTo>
                  <a:pt x="7745" y="263227"/>
                </a:moveTo>
                <a:cubicBezTo>
                  <a:pt x="7745" y="79252"/>
                  <a:pt x="504422" y="0"/>
                  <a:pt x="753990" y="0"/>
                </a:cubicBezTo>
                <a:cubicBezTo>
                  <a:pt x="1003558" y="0"/>
                  <a:pt x="1505152" y="79249"/>
                  <a:pt x="1505152" y="263224"/>
                </a:cubicBezTo>
                <a:cubicBezTo>
                  <a:pt x="1504613" y="347482"/>
                  <a:pt x="1504075" y="379320"/>
                  <a:pt x="1503536" y="463578"/>
                </a:cubicBezTo>
                <a:cubicBezTo>
                  <a:pt x="1503536" y="371590"/>
                  <a:pt x="1077354" y="259510"/>
                  <a:pt x="751768" y="259510"/>
                </a:cubicBezTo>
                <a:cubicBezTo>
                  <a:pt x="426182" y="259510"/>
                  <a:pt x="0" y="359700"/>
                  <a:pt x="0" y="451688"/>
                </a:cubicBezTo>
                <a:lnTo>
                  <a:pt x="7745" y="263227"/>
                </a:lnTo>
                <a:close/>
              </a:path>
            </a:pathLst>
          </a:custGeom>
          <a:solidFill>
            <a:schemeClr val="bg2">
              <a:lumMod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chemeClr val="accent3">
                    <a:lumMod val="75000"/>
                  </a:schemeClr>
                </a:solidFill>
              </a:ln>
              <a:solidFill>
                <a:schemeClr val="tx1"/>
              </a:solidFill>
            </a:endParaRPr>
          </a:p>
        </p:txBody>
      </p:sp>
      <p:sp>
        <p:nvSpPr>
          <p:cNvPr id="55" name="Oval 54"/>
          <p:cNvSpPr/>
          <p:nvPr/>
        </p:nvSpPr>
        <p:spPr>
          <a:xfrm>
            <a:off x="1327172" y="2096852"/>
            <a:ext cx="309747" cy="3097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p:cNvSpPr/>
          <p:nvPr/>
        </p:nvSpPr>
        <p:spPr>
          <a:xfrm>
            <a:off x="4082801" y="2587764"/>
            <a:ext cx="235075" cy="232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p:cNvSpPr/>
          <p:nvPr/>
        </p:nvSpPr>
        <p:spPr>
          <a:xfrm>
            <a:off x="3927737" y="2371740"/>
            <a:ext cx="235075" cy="232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Rectangle 84"/>
          <p:cNvSpPr/>
          <p:nvPr/>
        </p:nvSpPr>
        <p:spPr>
          <a:xfrm>
            <a:off x="2292391" y="2780928"/>
            <a:ext cx="335393" cy="45719"/>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1975972" y="5580529"/>
            <a:ext cx="3456844" cy="584775"/>
          </a:xfrm>
          <a:prstGeom prst="rect">
            <a:avLst/>
          </a:prstGeom>
          <a:noFill/>
        </p:spPr>
        <p:txBody>
          <a:bodyPr wrap="none" rtlCol="0">
            <a:spAutoFit/>
          </a:bodyPr>
          <a:lstStyle/>
          <a:p>
            <a:r>
              <a:rPr lang="en-GB" sz="1600" dirty="0" err="1" smtClean="0">
                <a:solidFill>
                  <a:srgbClr val="0070C0"/>
                </a:solidFill>
              </a:rPr>
              <a:t>Kapton</a:t>
            </a:r>
            <a:r>
              <a:rPr lang="en-GB" sz="1600" dirty="0" smtClean="0">
                <a:solidFill>
                  <a:srgbClr val="0070C0"/>
                </a:solidFill>
              </a:rPr>
              <a:t> film becomes part of fibre mat.</a:t>
            </a:r>
          </a:p>
          <a:p>
            <a:r>
              <a:rPr lang="en-GB" sz="1600" dirty="0" smtClean="0">
                <a:solidFill>
                  <a:srgbClr val="0070C0"/>
                </a:solidFill>
              </a:rPr>
              <a:t>Allows use of precise alignment marks. </a:t>
            </a:r>
          </a:p>
        </p:txBody>
      </p:sp>
      <p:sp>
        <p:nvSpPr>
          <p:cNvPr id="94" name="TextBox 93"/>
          <p:cNvSpPr txBox="1"/>
          <p:nvPr/>
        </p:nvSpPr>
        <p:spPr>
          <a:xfrm>
            <a:off x="5876678" y="2154051"/>
            <a:ext cx="2837700" cy="461665"/>
          </a:xfrm>
          <a:prstGeom prst="rect">
            <a:avLst/>
          </a:prstGeom>
          <a:noFill/>
        </p:spPr>
        <p:txBody>
          <a:bodyPr wrap="none" rtlCol="0">
            <a:spAutoFit/>
          </a:bodyPr>
          <a:lstStyle/>
          <a:p>
            <a:r>
              <a:rPr lang="en-GB" sz="1200" dirty="0" smtClean="0">
                <a:solidFill>
                  <a:srgbClr val="0070C0"/>
                </a:solidFill>
              </a:rPr>
              <a:t>3 m long and 16 cm wide </a:t>
            </a:r>
            <a:r>
              <a:rPr lang="en-GB" sz="1200" dirty="0" err="1" smtClean="0">
                <a:solidFill>
                  <a:srgbClr val="0070C0"/>
                </a:solidFill>
              </a:rPr>
              <a:t>Kapton</a:t>
            </a:r>
            <a:r>
              <a:rPr lang="en-GB" sz="1200" dirty="0" smtClean="0">
                <a:solidFill>
                  <a:srgbClr val="0070C0"/>
                </a:solidFill>
              </a:rPr>
              <a:t> film</a:t>
            </a:r>
            <a:r>
              <a:rPr lang="en-GB" sz="1200" dirty="0">
                <a:solidFill>
                  <a:srgbClr val="0070C0"/>
                </a:solidFill>
              </a:rPr>
              <a:t> </a:t>
            </a:r>
            <a:r>
              <a:rPr lang="en-GB" sz="1200" dirty="0" smtClean="0">
                <a:solidFill>
                  <a:srgbClr val="0070C0"/>
                </a:solidFill>
              </a:rPr>
              <a:t>used</a:t>
            </a:r>
          </a:p>
          <a:p>
            <a:r>
              <a:rPr lang="en-GB" sz="1200" dirty="0">
                <a:solidFill>
                  <a:srgbClr val="0070C0"/>
                </a:solidFill>
              </a:rPr>
              <a:t>f</a:t>
            </a:r>
            <a:r>
              <a:rPr lang="en-GB" sz="1200" dirty="0" smtClean="0">
                <a:solidFill>
                  <a:srgbClr val="0070C0"/>
                </a:solidFill>
              </a:rPr>
              <a:t>or a full-size 6 layer mat (march 2014). </a:t>
            </a:r>
          </a:p>
        </p:txBody>
      </p:sp>
      <p:cxnSp>
        <p:nvCxnSpPr>
          <p:cNvPr id="15" name="Elbow Connector 14"/>
          <p:cNvCxnSpPr/>
          <p:nvPr/>
        </p:nvCxnSpPr>
        <p:spPr>
          <a:xfrm rot="5400000">
            <a:off x="4739093" y="2870408"/>
            <a:ext cx="864807" cy="15963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96" name="Elbow Connector 95"/>
          <p:cNvCxnSpPr/>
          <p:nvPr/>
        </p:nvCxnSpPr>
        <p:spPr>
          <a:xfrm rot="16200000" flipH="1">
            <a:off x="4537928" y="2868341"/>
            <a:ext cx="864807" cy="15963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4624020" y="2276872"/>
            <a:ext cx="1172116" cy="338554"/>
          </a:xfrm>
          <a:prstGeom prst="rect">
            <a:avLst/>
          </a:prstGeom>
          <a:noFill/>
        </p:spPr>
        <p:txBody>
          <a:bodyPr wrap="none" rtlCol="0">
            <a:spAutoFit/>
          </a:bodyPr>
          <a:lstStyle/>
          <a:p>
            <a:r>
              <a:rPr lang="en-GB" sz="1600" dirty="0" smtClean="0">
                <a:solidFill>
                  <a:srgbClr val="0070C0"/>
                </a:solidFill>
              </a:rPr>
              <a:t>p = 270 </a:t>
            </a:r>
            <a:r>
              <a:rPr lang="en-GB" sz="1600" dirty="0" smtClean="0">
                <a:solidFill>
                  <a:srgbClr val="0070C0"/>
                </a:solidFill>
                <a:latin typeface="Symbol" panose="05050102010706020507" pitchFamily="18" charset="2"/>
              </a:rPr>
              <a:t>m</a:t>
            </a:r>
            <a:r>
              <a:rPr lang="en-GB" sz="1600" dirty="0" smtClean="0">
                <a:solidFill>
                  <a:srgbClr val="0070C0"/>
                </a:solidFill>
              </a:rPr>
              <a:t>m</a:t>
            </a:r>
          </a:p>
        </p:txBody>
      </p:sp>
      <p:pic>
        <p:nvPicPr>
          <p:cNvPr id="20" name="Picture 19"/>
          <p:cNvPicPr>
            <a:picLocks noChangeAspect="1"/>
          </p:cNvPicPr>
          <p:nvPr/>
        </p:nvPicPr>
        <p:blipFill rotWithShape="1">
          <a:blip r:embed="rId5" cstate="print">
            <a:extLst>
              <a:ext uri="{28A0092B-C50C-407E-A947-70E740481C1C}">
                <a14:useLocalDpi xmlns:a14="http://schemas.microsoft.com/office/drawing/2010/main" val="0"/>
              </a:ext>
            </a:extLst>
          </a:blip>
          <a:srcRect l="11675" r="22185"/>
          <a:stretch/>
        </p:blipFill>
        <p:spPr>
          <a:xfrm>
            <a:off x="7543862" y="2674804"/>
            <a:ext cx="1276609" cy="3431391"/>
          </a:xfrm>
          <a:prstGeom prst="rect">
            <a:avLst/>
          </a:prstGeom>
        </p:spPr>
      </p:pic>
      <p:sp>
        <p:nvSpPr>
          <p:cNvPr id="21" name="TextBox 20"/>
          <p:cNvSpPr txBox="1"/>
          <p:nvPr/>
        </p:nvSpPr>
        <p:spPr>
          <a:xfrm>
            <a:off x="5831552" y="6106195"/>
            <a:ext cx="1404744" cy="276999"/>
          </a:xfrm>
          <a:prstGeom prst="rect">
            <a:avLst/>
          </a:prstGeom>
          <a:noFill/>
        </p:spPr>
        <p:txBody>
          <a:bodyPr wrap="none" rtlCol="0">
            <a:spAutoFit/>
          </a:bodyPr>
          <a:lstStyle/>
          <a:p>
            <a:r>
              <a:rPr lang="en-GB" sz="1200" dirty="0" smtClean="0">
                <a:solidFill>
                  <a:srgbClr val="0070C0"/>
                </a:solidFill>
              </a:rPr>
              <a:t>Inspection at CERN </a:t>
            </a:r>
          </a:p>
        </p:txBody>
      </p:sp>
      <p:sp>
        <p:nvSpPr>
          <p:cNvPr id="104" name="TextBox 103"/>
          <p:cNvSpPr txBox="1"/>
          <p:nvPr/>
        </p:nvSpPr>
        <p:spPr>
          <a:xfrm>
            <a:off x="7559744" y="6093296"/>
            <a:ext cx="1476752" cy="461665"/>
          </a:xfrm>
          <a:prstGeom prst="rect">
            <a:avLst/>
          </a:prstGeom>
          <a:noFill/>
        </p:spPr>
        <p:txBody>
          <a:bodyPr wrap="square" rtlCol="0">
            <a:spAutoFit/>
          </a:bodyPr>
          <a:lstStyle/>
          <a:p>
            <a:r>
              <a:rPr lang="en-GB" sz="1200" dirty="0" smtClean="0">
                <a:solidFill>
                  <a:srgbClr val="0070C0"/>
                </a:solidFill>
              </a:rPr>
              <a:t>After winding at Univ. Dortmund</a:t>
            </a:r>
          </a:p>
        </p:txBody>
      </p:sp>
      <p:cxnSp>
        <p:nvCxnSpPr>
          <p:cNvPr id="45" name="Straight Connector 44"/>
          <p:cNvCxnSpPr/>
          <p:nvPr/>
        </p:nvCxnSpPr>
        <p:spPr>
          <a:xfrm flipH="1">
            <a:off x="611560" y="2240868"/>
            <a:ext cx="900100" cy="288032"/>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540"/>
      </p:ext>
    </p:extLst>
  </p:cSld>
  <p:clrMapOvr>
    <a:masterClrMapping/>
  </p:clrMapOvr>
  <mc:AlternateContent xmlns:mc="http://schemas.openxmlformats.org/markup-compatibility/2006" xmlns:p14="http://schemas.microsoft.com/office/powerpoint/2010/main">
    <mc:Choice Requires="p14">
      <p:transition spd="slow" p14:dur="2000" advTm="64357"/>
    </mc:Choice>
    <mc:Fallback xmlns="">
      <p:transition spd="slow" advTm="64357"/>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4703682" y="3045291"/>
            <a:ext cx="5893320" cy="1620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28</a:t>
            </a:fld>
            <a:endParaRPr lang="en-GB"/>
          </a:p>
        </p:txBody>
      </p:sp>
      <p:sp>
        <p:nvSpPr>
          <p:cNvPr id="4" name="Rectangle 3"/>
          <p:cNvSpPr/>
          <p:nvPr/>
        </p:nvSpPr>
        <p:spPr>
          <a:xfrm>
            <a:off x="1043608" y="404664"/>
            <a:ext cx="6264696" cy="707886"/>
          </a:xfrm>
          <a:prstGeom prst="rect">
            <a:avLst/>
          </a:prstGeom>
        </p:spPr>
        <p:txBody>
          <a:bodyPr wrap="square">
            <a:spAutoFit/>
          </a:bodyPr>
          <a:lstStyle/>
          <a:p>
            <a:pPr lvl="0">
              <a:spcBef>
                <a:spcPts val="600"/>
              </a:spcBef>
            </a:pPr>
            <a:r>
              <a:rPr lang="en-GB" sz="2000" dirty="0" smtClean="0">
                <a:solidFill>
                  <a:srgbClr val="0070C0"/>
                </a:solidFill>
              </a:rPr>
              <a:t>Maintaining the intrinsic fibre precision when building a full detector. </a:t>
            </a:r>
            <a:endParaRPr lang="en-GB" sz="2000" dirty="0">
              <a:solidFill>
                <a:srgbClr val="0070C0"/>
              </a:solidFill>
            </a:endParaRPr>
          </a:p>
        </p:txBody>
      </p:sp>
      <p:pic>
        <p:nvPicPr>
          <p:cNvPr id="296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0012" y="1076325"/>
            <a:ext cx="1819275" cy="578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69776" y="1340767"/>
            <a:ext cx="4374232" cy="5078313"/>
          </a:xfrm>
          <a:prstGeom prst="rect">
            <a:avLst/>
          </a:prstGeom>
        </p:spPr>
        <p:txBody>
          <a:bodyPr wrap="square">
            <a:spAutoFit/>
          </a:bodyPr>
          <a:lstStyle/>
          <a:p>
            <a:pPr lvl="0">
              <a:spcBef>
                <a:spcPts val="600"/>
              </a:spcBef>
            </a:pPr>
            <a:r>
              <a:rPr lang="en-GB" sz="1600" dirty="0">
                <a:solidFill>
                  <a:srgbClr val="0070C0"/>
                </a:solidFill>
              </a:rPr>
              <a:t>Require overall </a:t>
            </a:r>
            <a:r>
              <a:rPr lang="en-GB" sz="1600" dirty="0" smtClean="0">
                <a:solidFill>
                  <a:srgbClr val="0070C0"/>
                </a:solidFill>
              </a:rPr>
              <a:t>precision and stability: </a:t>
            </a:r>
            <a:r>
              <a:rPr lang="en-GB" sz="1600" dirty="0">
                <a:solidFill>
                  <a:srgbClr val="0070C0"/>
                </a:solidFill>
              </a:rPr>
              <a:t>O(100 </a:t>
            </a:r>
            <a:r>
              <a:rPr lang="en-GB" sz="1600" dirty="0">
                <a:solidFill>
                  <a:srgbClr val="0070C0"/>
                </a:solidFill>
                <a:latin typeface="Symbol" panose="05050102010706020507" pitchFamily="18" charset="2"/>
              </a:rPr>
              <a:t>m</a:t>
            </a:r>
            <a:r>
              <a:rPr lang="en-GB" sz="1600" dirty="0">
                <a:solidFill>
                  <a:srgbClr val="0070C0"/>
                </a:solidFill>
              </a:rPr>
              <a:t>m) </a:t>
            </a:r>
          </a:p>
          <a:p>
            <a:pPr marL="285750" lvl="0" indent="-285750">
              <a:spcBef>
                <a:spcPts val="600"/>
              </a:spcBef>
              <a:buFont typeface="Arial" panose="020B0604020202020204" pitchFamily="34" charset="0"/>
              <a:buChar char="•"/>
            </a:pPr>
            <a:r>
              <a:rPr lang="en-GB" sz="1600" dirty="0" smtClean="0">
                <a:solidFill>
                  <a:srgbClr val="0070C0"/>
                </a:solidFill>
              </a:rPr>
              <a:t>Quite non-trivial! Subject of current studies. </a:t>
            </a:r>
          </a:p>
          <a:p>
            <a:pPr marL="285750" lvl="0" indent="-285750">
              <a:spcBef>
                <a:spcPts val="600"/>
              </a:spcBef>
              <a:buFont typeface="Arial" panose="020B0604020202020204" pitchFamily="34" charset="0"/>
              <a:buChar char="•"/>
            </a:pPr>
            <a:r>
              <a:rPr lang="en-GB" sz="1600" dirty="0" smtClean="0">
                <a:solidFill>
                  <a:srgbClr val="0070C0"/>
                </a:solidFill>
              </a:rPr>
              <a:t>Good ideas and promising results on prototype level exist.</a:t>
            </a:r>
          </a:p>
          <a:p>
            <a:pPr lvl="0">
              <a:spcBef>
                <a:spcPts val="600"/>
              </a:spcBef>
            </a:pPr>
            <a:endParaRPr lang="en-GB" sz="1600" dirty="0">
              <a:solidFill>
                <a:srgbClr val="0070C0"/>
              </a:solidFill>
            </a:endParaRPr>
          </a:p>
          <a:p>
            <a:pPr lvl="0">
              <a:spcBef>
                <a:spcPts val="600"/>
              </a:spcBef>
            </a:pPr>
            <a:r>
              <a:rPr lang="en-GB" sz="1600" b="1" dirty="0" smtClean="0">
                <a:solidFill>
                  <a:srgbClr val="0070C0"/>
                </a:solidFill>
              </a:rPr>
              <a:t>Alignment chain:</a:t>
            </a:r>
          </a:p>
          <a:p>
            <a:pPr marL="285750" lvl="0" indent="-285750">
              <a:spcBef>
                <a:spcPts val="600"/>
              </a:spcBef>
              <a:buFont typeface="Arial" panose="020B0604020202020204" pitchFamily="34" charset="0"/>
              <a:buChar char="•"/>
            </a:pPr>
            <a:r>
              <a:rPr lang="en-GB" sz="1600" dirty="0" smtClean="0">
                <a:solidFill>
                  <a:srgbClr val="0070C0"/>
                </a:solidFill>
              </a:rPr>
              <a:t>Fibres inside mat </a:t>
            </a:r>
            <a:r>
              <a:rPr lang="en-GB" sz="1600" dirty="0" smtClean="0">
                <a:solidFill>
                  <a:srgbClr val="0070C0"/>
                </a:solidFill>
                <a:sym typeface="Wingdings" panose="05000000000000000000" pitchFamily="2" charset="2"/>
              </a:rPr>
              <a:t> thread / </a:t>
            </a:r>
            <a:r>
              <a:rPr lang="en-GB" sz="1600" dirty="0" err="1" smtClean="0">
                <a:solidFill>
                  <a:srgbClr val="0070C0"/>
                </a:solidFill>
                <a:sym typeface="Wingdings" panose="05000000000000000000" pitchFamily="2" charset="2"/>
              </a:rPr>
              <a:t>coverlay</a:t>
            </a:r>
            <a:r>
              <a:rPr lang="en-GB" sz="1600" dirty="0" smtClean="0">
                <a:solidFill>
                  <a:srgbClr val="0070C0"/>
                </a:solidFill>
                <a:sym typeface="Wingdings" panose="05000000000000000000" pitchFamily="2" charset="2"/>
              </a:rPr>
              <a:t> </a:t>
            </a:r>
          </a:p>
          <a:p>
            <a:pPr marL="285750" lvl="0" indent="-285750">
              <a:spcBef>
                <a:spcPts val="600"/>
              </a:spcBef>
              <a:buFont typeface="Arial" panose="020B0604020202020204" pitchFamily="34" charset="0"/>
              <a:buChar char="•"/>
            </a:pPr>
            <a:r>
              <a:rPr lang="en-GB" sz="1600" dirty="0" smtClean="0">
                <a:solidFill>
                  <a:srgbClr val="0070C0"/>
                </a:solidFill>
                <a:sym typeface="Wingdings" panose="05000000000000000000" pitchFamily="2" charset="2"/>
              </a:rPr>
              <a:t>Sides and end faces of mats need to be cut  rely on epoxy-pins on backside of mat (or markers on </a:t>
            </a:r>
            <a:r>
              <a:rPr lang="en-GB" sz="1600" dirty="0" err="1" smtClean="0">
                <a:solidFill>
                  <a:srgbClr val="0070C0"/>
                </a:solidFill>
                <a:sym typeface="Wingdings" panose="05000000000000000000" pitchFamily="2" charset="2"/>
              </a:rPr>
              <a:t>coverlay</a:t>
            </a:r>
            <a:r>
              <a:rPr lang="en-GB" sz="1600" dirty="0" smtClean="0">
                <a:solidFill>
                  <a:srgbClr val="0070C0"/>
                </a:solidFill>
                <a:sym typeface="Wingdings" panose="05000000000000000000" pitchFamily="2" charset="2"/>
              </a:rPr>
              <a:t>).</a:t>
            </a:r>
          </a:p>
          <a:p>
            <a:pPr lvl="0">
              <a:spcBef>
                <a:spcPts val="600"/>
              </a:spcBef>
            </a:pPr>
            <a:endParaRPr lang="en-GB" sz="800" dirty="0" smtClean="0">
              <a:solidFill>
                <a:srgbClr val="0070C0"/>
              </a:solidFill>
              <a:sym typeface="Wingdings" panose="05000000000000000000" pitchFamily="2" charset="2"/>
            </a:endParaRPr>
          </a:p>
          <a:p>
            <a:pPr lvl="0">
              <a:spcBef>
                <a:spcPts val="600"/>
              </a:spcBef>
            </a:pPr>
            <a:endParaRPr lang="en-GB" sz="800" dirty="0" smtClean="0">
              <a:solidFill>
                <a:srgbClr val="0070C0"/>
              </a:solidFill>
              <a:sym typeface="Wingdings" panose="05000000000000000000" pitchFamily="2" charset="2"/>
            </a:endParaRPr>
          </a:p>
          <a:p>
            <a:pPr lvl="0">
              <a:spcBef>
                <a:spcPts val="600"/>
              </a:spcBef>
            </a:pPr>
            <a:endParaRPr lang="en-GB" sz="800" dirty="0" smtClean="0">
              <a:solidFill>
                <a:srgbClr val="0070C0"/>
              </a:solidFill>
              <a:sym typeface="Wingdings" panose="05000000000000000000" pitchFamily="2" charset="2"/>
            </a:endParaRPr>
          </a:p>
          <a:p>
            <a:pPr marL="285750" lvl="0" indent="-285750">
              <a:spcBef>
                <a:spcPts val="600"/>
              </a:spcBef>
              <a:buFont typeface="Arial" panose="020B0604020202020204" pitchFamily="34" charset="0"/>
              <a:buChar char="•"/>
            </a:pPr>
            <a:r>
              <a:rPr lang="en-GB" sz="1600" dirty="0" smtClean="0">
                <a:solidFill>
                  <a:srgbClr val="0070C0"/>
                </a:solidFill>
                <a:sym typeface="Wingdings" panose="05000000000000000000" pitchFamily="2" charset="2"/>
              </a:rPr>
              <a:t>Mount mats on support panels  rely on epoxy pins or mat precision</a:t>
            </a:r>
          </a:p>
          <a:p>
            <a:pPr marL="285750" lvl="0" indent="-285750">
              <a:spcBef>
                <a:spcPts val="600"/>
              </a:spcBef>
              <a:buFont typeface="Arial" panose="020B0604020202020204" pitchFamily="34" charset="0"/>
              <a:buChar char="•"/>
            </a:pPr>
            <a:r>
              <a:rPr lang="en-GB" sz="1600" dirty="0" smtClean="0">
                <a:solidFill>
                  <a:srgbClr val="0070C0"/>
                </a:solidFill>
                <a:sym typeface="Wingdings" panose="05000000000000000000" pitchFamily="2" charset="2"/>
              </a:rPr>
              <a:t>Mount support panels in C-frames  alignment pins.  </a:t>
            </a:r>
          </a:p>
          <a:p>
            <a:pPr marL="285750" lvl="0" indent="-285750">
              <a:spcBef>
                <a:spcPts val="600"/>
              </a:spcBef>
              <a:buFont typeface="Arial" panose="020B0604020202020204" pitchFamily="34" charset="0"/>
              <a:buChar char="•"/>
            </a:pPr>
            <a:r>
              <a:rPr lang="en-GB" sz="1600" dirty="0" smtClean="0">
                <a:solidFill>
                  <a:srgbClr val="0070C0"/>
                </a:solidFill>
                <a:sym typeface="Wingdings" panose="05000000000000000000" pitchFamily="2" charset="2"/>
              </a:rPr>
              <a:t>Offline alignment </a:t>
            </a:r>
            <a:endParaRPr lang="en-GB" sz="1600" dirty="0" smtClean="0">
              <a:solidFill>
                <a:srgbClr val="0070C0"/>
              </a:solidFill>
            </a:endParaRPr>
          </a:p>
        </p:txBody>
      </p:sp>
      <p:pic>
        <p:nvPicPr>
          <p:cNvPr id="2970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56892" y="4036988"/>
            <a:ext cx="1574304" cy="81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2351201"/>
      </p:ext>
    </p:extLst>
  </p:cSld>
  <p:clrMapOvr>
    <a:masterClrMapping/>
  </p:clrMapOvr>
  <mc:AlternateContent xmlns:mc="http://schemas.openxmlformats.org/markup-compatibility/2006" xmlns:p14="http://schemas.microsoft.com/office/powerpoint/2010/main">
    <mc:Choice Requires="p14">
      <p:transition spd="slow" p14:dur="2000" advTm="50780"/>
    </mc:Choice>
    <mc:Fallback xmlns="">
      <p:transition spd="slow" advTm="5078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026" name="Group 2"/>
          <p:cNvGrpSpPr>
            <a:grpSpLocks/>
          </p:cNvGrpSpPr>
          <p:nvPr/>
        </p:nvGrpSpPr>
        <p:grpSpPr bwMode="auto">
          <a:xfrm>
            <a:off x="184763" y="2113229"/>
            <a:ext cx="976313" cy="1314450"/>
            <a:chOff x="703" y="1787"/>
            <a:chExt cx="669" cy="871"/>
          </a:xfrm>
        </p:grpSpPr>
        <p:sp>
          <p:nvSpPr>
            <p:cNvPr id="129027" name="Text Box 3"/>
            <p:cNvSpPr txBox="1">
              <a:spLocks noChangeArrowheads="1"/>
            </p:cNvSpPr>
            <p:nvPr/>
          </p:nvSpPr>
          <p:spPr bwMode="auto">
            <a:xfrm>
              <a:off x="703" y="2355"/>
              <a:ext cx="579" cy="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ru-RU" sz="1200" b="0"/>
                <a:t>(</a:t>
              </a:r>
              <a:r>
                <a:rPr lang="el-GR" altLang="ru-RU" sz="1200" b="0">
                  <a:cs typeface="Arial" pitchFamily="34" charset="0"/>
                </a:rPr>
                <a:t>α</a:t>
              </a:r>
              <a:r>
                <a:rPr lang="ru-RU" altLang="ru-RU" sz="1200" b="0">
                  <a:cs typeface="Arial" pitchFamily="34" charset="0"/>
                </a:rPr>
                <a:t>, </a:t>
              </a:r>
              <a:r>
                <a:rPr lang="el-GR" altLang="ru-RU" sz="1200" b="0">
                  <a:cs typeface="Arial" pitchFamily="34" charset="0"/>
                </a:rPr>
                <a:t>β</a:t>
              </a:r>
              <a:r>
                <a:rPr lang="ru-RU" altLang="ru-RU" sz="1200" b="0">
                  <a:cs typeface="Arial" pitchFamily="34" charset="0"/>
                </a:rPr>
                <a:t> </a:t>
              </a:r>
              <a:r>
                <a:rPr lang="en-US" altLang="ru-RU" sz="1200" b="0">
                  <a:cs typeface="Arial" pitchFamily="34" charset="0"/>
                </a:rPr>
                <a:t>or</a:t>
              </a:r>
              <a:r>
                <a:rPr lang="ru-RU" altLang="ru-RU" sz="1200" b="0">
                  <a:cs typeface="Arial" pitchFamily="34" charset="0"/>
                </a:rPr>
                <a:t> </a:t>
              </a:r>
              <a:r>
                <a:rPr lang="el-GR" altLang="ru-RU" sz="1200" b="0">
                  <a:cs typeface="Arial" pitchFamily="34" charset="0"/>
                </a:rPr>
                <a:t>γ</a:t>
              </a:r>
              <a:r>
                <a:rPr lang="ru-RU" altLang="ru-RU" sz="1200" b="0">
                  <a:cs typeface="Arial" pitchFamily="34" charset="0"/>
                </a:rPr>
                <a:t>-</a:t>
              </a:r>
            </a:p>
            <a:p>
              <a:r>
                <a:rPr lang="en-US" altLang="ru-RU" sz="1200" b="0">
                  <a:cs typeface="Arial" pitchFamily="34" charset="0"/>
                </a:rPr>
                <a:t>radiation</a:t>
              </a:r>
              <a:r>
                <a:rPr lang="ru-RU" altLang="ru-RU" sz="1200" b="0"/>
                <a:t>)</a:t>
              </a:r>
            </a:p>
          </p:txBody>
        </p:sp>
        <p:sp>
          <p:nvSpPr>
            <p:cNvPr id="129028" name="Line 4"/>
            <p:cNvSpPr>
              <a:spLocks noChangeShapeType="1"/>
            </p:cNvSpPr>
            <p:nvPr/>
          </p:nvSpPr>
          <p:spPr bwMode="auto">
            <a:xfrm flipV="1">
              <a:off x="1066" y="1787"/>
              <a:ext cx="306" cy="10"/>
            </a:xfrm>
            <a:prstGeom prst="line">
              <a:avLst/>
            </a:prstGeom>
            <a:noFill/>
            <a:ln w="17526">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029" name="Line 5"/>
            <p:cNvSpPr>
              <a:spLocks noChangeShapeType="1"/>
            </p:cNvSpPr>
            <p:nvPr/>
          </p:nvSpPr>
          <p:spPr bwMode="auto">
            <a:xfrm flipV="1">
              <a:off x="1066" y="1923"/>
              <a:ext cx="304" cy="10"/>
            </a:xfrm>
            <a:prstGeom prst="line">
              <a:avLst/>
            </a:prstGeom>
            <a:noFill/>
            <a:ln w="17526">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030" name="Line 6"/>
            <p:cNvSpPr>
              <a:spLocks noChangeShapeType="1"/>
            </p:cNvSpPr>
            <p:nvPr/>
          </p:nvSpPr>
          <p:spPr bwMode="auto">
            <a:xfrm>
              <a:off x="1066" y="2069"/>
              <a:ext cx="304" cy="3"/>
            </a:xfrm>
            <a:prstGeom prst="line">
              <a:avLst/>
            </a:prstGeom>
            <a:noFill/>
            <a:ln w="17526">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031" name="Line 7"/>
            <p:cNvSpPr>
              <a:spLocks noChangeShapeType="1"/>
            </p:cNvSpPr>
            <p:nvPr/>
          </p:nvSpPr>
          <p:spPr bwMode="auto">
            <a:xfrm flipV="1">
              <a:off x="1066" y="2197"/>
              <a:ext cx="304" cy="8"/>
            </a:xfrm>
            <a:prstGeom prst="line">
              <a:avLst/>
            </a:prstGeom>
            <a:noFill/>
            <a:ln w="17526">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032" name="Text Box 8"/>
            <p:cNvSpPr txBox="1">
              <a:spLocks noChangeArrowheads="1"/>
            </p:cNvSpPr>
            <p:nvPr/>
          </p:nvSpPr>
          <p:spPr bwMode="auto">
            <a:xfrm>
              <a:off x="748" y="1798"/>
              <a:ext cx="311"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ru-RU" sz="3200">
                  <a:solidFill>
                    <a:srgbClr val="FF3300"/>
                  </a:solidFill>
                </a:rPr>
                <a:t>Е</a:t>
              </a:r>
            </a:p>
          </p:txBody>
        </p:sp>
      </p:grpSp>
      <p:sp>
        <p:nvSpPr>
          <p:cNvPr id="129033" name="Rectangle 9"/>
          <p:cNvSpPr>
            <a:spLocks noChangeArrowheads="1"/>
          </p:cNvSpPr>
          <p:nvPr/>
        </p:nvSpPr>
        <p:spPr bwMode="auto">
          <a:xfrm>
            <a:off x="1161076" y="1157554"/>
            <a:ext cx="5235575" cy="2681288"/>
          </a:xfrm>
          <a:prstGeom prst="rect">
            <a:avLst/>
          </a:prstGeom>
          <a:solidFill>
            <a:srgbClr val="CCFFFF">
              <a:alpha val="50000"/>
            </a:srgbClr>
          </a:solidFill>
          <a:ln w="17526">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aphicFrame>
        <p:nvGraphicFramePr>
          <p:cNvPr id="129034" name="Object 10"/>
          <p:cNvGraphicFramePr>
            <a:graphicFrameLocks noChangeAspect="1"/>
          </p:cNvGraphicFramePr>
          <p:nvPr>
            <p:extLst>
              <p:ext uri="{D42A27DB-BD31-4B8C-83A1-F6EECF244321}">
                <p14:modId xmlns:p14="http://schemas.microsoft.com/office/powerpoint/2010/main" val="565143009"/>
              </p:ext>
            </p:extLst>
          </p:nvPr>
        </p:nvGraphicFramePr>
        <p:xfrm>
          <a:off x="1170601" y="1217879"/>
          <a:ext cx="455613" cy="568325"/>
        </p:xfrm>
        <a:graphic>
          <a:graphicData uri="http://schemas.openxmlformats.org/presentationml/2006/ole">
            <mc:AlternateContent xmlns:mc="http://schemas.openxmlformats.org/markup-compatibility/2006">
              <mc:Choice xmlns:v="urn:schemas-microsoft-com:vml" Requires="v">
                <p:oleObj spid="_x0000_s25171" name="ISIS/Draw Sketch" r:id="rId4" imgW="944640" imgH="1143000" progId="ISISServer">
                  <p:embed/>
                </p:oleObj>
              </mc:Choice>
              <mc:Fallback>
                <p:oleObj name="ISIS/Draw Sketch" r:id="rId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0601" y="1217879"/>
                        <a:ext cx="455613"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35" name="Object 11"/>
          <p:cNvGraphicFramePr>
            <a:graphicFrameLocks noChangeAspect="1"/>
          </p:cNvGraphicFramePr>
          <p:nvPr>
            <p:extLst>
              <p:ext uri="{D42A27DB-BD31-4B8C-83A1-F6EECF244321}">
                <p14:modId xmlns:p14="http://schemas.microsoft.com/office/powerpoint/2010/main" val="393163674"/>
              </p:ext>
            </p:extLst>
          </p:nvPr>
        </p:nvGraphicFramePr>
        <p:xfrm>
          <a:off x="1229339" y="2046554"/>
          <a:ext cx="436562" cy="544513"/>
        </p:xfrm>
        <a:graphic>
          <a:graphicData uri="http://schemas.openxmlformats.org/presentationml/2006/ole">
            <mc:AlternateContent xmlns:mc="http://schemas.openxmlformats.org/markup-compatibility/2006">
              <mc:Choice xmlns:v="urn:schemas-microsoft-com:vml" Requires="v">
                <p:oleObj spid="_x0000_s25172" name="ISIS/Draw Sketch" r:id="rId6" imgW="944640" imgH="1143000" progId="ISISServer">
                  <p:embed/>
                </p:oleObj>
              </mc:Choice>
              <mc:Fallback>
                <p:oleObj name="ISIS/Draw Sketch" r:id="rId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9339" y="2046554"/>
                        <a:ext cx="436562"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36" name="Object 12"/>
          <p:cNvGraphicFramePr>
            <a:graphicFrameLocks noChangeAspect="1"/>
          </p:cNvGraphicFramePr>
          <p:nvPr>
            <p:extLst>
              <p:ext uri="{D42A27DB-BD31-4B8C-83A1-F6EECF244321}">
                <p14:modId xmlns:p14="http://schemas.microsoft.com/office/powerpoint/2010/main" val="2648281342"/>
              </p:ext>
            </p:extLst>
          </p:nvPr>
        </p:nvGraphicFramePr>
        <p:xfrm>
          <a:off x="1229339" y="3294329"/>
          <a:ext cx="436562" cy="544513"/>
        </p:xfrm>
        <a:graphic>
          <a:graphicData uri="http://schemas.openxmlformats.org/presentationml/2006/ole">
            <mc:AlternateContent xmlns:mc="http://schemas.openxmlformats.org/markup-compatibility/2006">
              <mc:Choice xmlns:v="urn:schemas-microsoft-com:vml" Requires="v">
                <p:oleObj spid="_x0000_s25173" name="ISIS/Draw Sketch" r:id="rId7" imgW="944640" imgH="1143000" progId="ISISServer">
                  <p:embed/>
                </p:oleObj>
              </mc:Choice>
              <mc:Fallback>
                <p:oleObj name="ISIS/Draw Sketch" r:id="rId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9339" y="3294329"/>
                        <a:ext cx="436562"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37" name="Object 13"/>
          <p:cNvGraphicFramePr>
            <a:graphicFrameLocks noChangeAspect="1"/>
          </p:cNvGraphicFramePr>
          <p:nvPr>
            <p:extLst>
              <p:ext uri="{D42A27DB-BD31-4B8C-83A1-F6EECF244321}">
                <p14:modId xmlns:p14="http://schemas.microsoft.com/office/powerpoint/2010/main" val="4241980974"/>
              </p:ext>
            </p:extLst>
          </p:nvPr>
        </p:nvGraphicFramePr>
        <p:xfrm>
          <a:off x="1626214" y="3294329"/>
          <a:ext cx="436562" cy="544513"/>
        </p:xfrm>
        <a:graphic>
          <a:graphicData uri="http://schemas.openxmlformats.org/presentationml/2006/ole">
            <mc:AlternateContent xmlns:mc="http://schemas.openxmlformats.org/markup-compatibility/2006">
              <mc:Choice xmlns:v="urn:schemas-microsoft-com:vml" Requires="v">
                <p:oleObj spid="_x0000_s25174" name="ISIS/Draw Sketch" r:id="rId8" imgW="944640" imgH="1143000" progId="ISISServer">
                  <p:embed/>
                </p:oleObj>
              </mc:Choice>
              <mc:Fallback>
                <p:oleObj name="ISIS/Draw Sketch" r:id="rId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26214" y="3294329"/>
                        <a:ext cx="436562"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38" name="Object 14"/>
          <p:cNvGraphicFramePr>
            <a:graphicFrameLocks noChangeAspect="1"/>
          </p:cNvGraphicFramePr>
          <p:nvPr>
            <p:extLst>
              <p:ext uri="{D42A27DB-BD31-4B8C-83A1-F6EECF244321}">
                <p14:modId xmlns:p14="http://schemas.microsoft.com/office/powerpoint/2010/main" val="2239681389"/>
              </p:ext>
            </p:extLst>
          </p:nvPr>
        </p:nvGraphicFramePr>
        <p:xfrm>
          <a:off x="2381864" y="3222892"/>
          <a:ext cx="436562" cy="544512"/>
        </p:xfrm>
        <a:graphic>
          <a:graphicData uri="http://schemas.openxmlformats.org/presentationml/2006/ole">
            <mc:AlternateContent xmlns:mc="http://schemas.openxmlformats.org/markup-compatibility/2006">
              <mc:Choice xmlns:v="urn:schemas-microsoft-com:vml" Requires="v">
                <p:oleObj spid="_x0000_s25175" name="ISIS/Draw Sketch" r:id="rId9" imgW="944640" imgH="1143000" progId="ISISServer">
                  <p:embed/>
                </p:oleObj>
              </mc:Choice>
              <mc:Fallback>
                <p:oleObj name="ISIS/Draw Sketch" r:id="rId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1864" y="3222892"/>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39" name="Object 15"/>
          <p:cNvGraphicFramePr>
            <a:graphicFrameLocks noChangeAspect="1"/>
          </p:cNvGraphicFramePr>
          <p:nvPr>
            <p:extLst>
              <p:ext uri="{D42A27DB-BD31-4B8C-83A1-F6EECF244321}">
                <p14:modId xmlns:p14="http://schemas.microsoft.com/office/powerpoint/2010/main" val="273189166"/>
              </p:ext>
            </p:extLst>
          </p:nvPr>
        </p:nvGraphicFramePr>
        <p:xfrm>
          <a:off x="3772514" y="3278454"/>
          <a:ext cx="438150" cy="544513"/>
        </p:xfrm>
        <a:graphic>
          <a:graphicData uri="http://schemas.openxmlformats.org/presentationml/2006/ole">
            <mc:AlternateContent xmlns:mc="http://schemas.openxmlformats.org/markup-compatibility/2006">
              <mc:Choice xmlns:v="urn:schemas-microsoft-com:vml" Requires="v">
                <p:oleObj spid="_x0000_s25176" name="ISIS/Draw Sketch" r:id="rId10" imgW="944640" imgH="1143000" progId="ISISServer">
                  <p:embed/>
                </p:oleObj>
              </mc:Choice>
              <mc:Fallback>
                <p:oleObj name="ISIS/Draw Sketch" r:id="rId1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2514" y="3278454"/>
                        <a:ext cx="438150"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40" name="Object 16"/>
          <p:cNvGraphicFramePr>
            <a:graphicFrameLocks noChangeAspect="1"/>
          </p:cNvGraphicFramePr>
          <p:nvPr>
            <p:extLst>
              <p:ext uri="{D42A27DB-BD31-4B8C-83A1-F6EECF244321}">
                <p14:modId xmlns:p14="http://schemas.microsoft.com/office/powerpoint/2010/main" val="1427404525"/>
              </p:ext>
            </p:extLst>
          </p:nvPr>
        </p:nvGraphicFramePr>
        <p:xfrm>
          <a:off x="2713651" y="3018104"/>
          <a:ext cx="436563" cy="544513"/>
        </p:xfrm>
        <a:graphic>
          <a:graphicData uri="http://schemas.openxmlformats.org/presentationml/2006/ole">
            <mc:AlternateContent xmlns:mc="http://schemas.openxmlformats.org/markup-compatibility/2006">
              <mc:Choice xmlns:v="urn:schemas-microsoft-com:vml" Requires="v">
                <p:oleObj spid="_x0000_s25177" name="ISIS/Draw Sketch" r:id="rId11" imgW="944640" imgH="1143000" progId="ISISServer">
                  <p:embed/>
                </p:oleObj>
              </mc:Choice>
              <mc:Fallback>
                <p:oleObj name="ISIS/Draw Sketch" r:id="rId1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3651" y="3018104"/>
                        <a:ext cx="436563"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41" name="Object 17"/>
          <p:cNvGraphicFramePr>
            <a:graphicFrameLocks noChangeAspect="1"/>
          </p:cNvGraphicFramePr>
          <p:nvPr>
            <p:extLst>
              <p:ext uri="{D42A27DB-BD31-4B8C-83A1-F6EECF244321}">
                <p14:modId xmlns:p14="http://schemas.microsoft.com/office/powerpoint/2010/main" val="3337043366"/>
              </p:ext>
            </p:extLst>
          </p:nvPr>
        </p:nvGraphicFramePr>
        <p:xfrm>
          <a:off x="4210664" y="3291154"/>
          <a:ext cx="436562" cy="544513"/>
        </p:xfrm>
        <a:graphic>
          <a:graphicData uri="http://schemas.openxmlformats.org/presentationml/2006/ole">
            <mc:AlternateContent xmlns:mc="http://schemas.openxmlformats.org/markup-compatibility/2006">
              <mc:Choice xmlns:v="urn:schemas-microsoft-com:vml" Requires="v">
                <p:oleObj spid="_x0000_s25178" name="ISIS/Draw Sketch" r:id="rId12" imgW="944640" imgH="1143000" progId="ISISServer">
                  <p:embed/>
                </p:oleObj>
              </mc:Choice>
              <mc:Fallback>
                <p:oleObj name="ISIS/Draw Sketch" r:id="rId1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0664" y="3291154"/>
                        <a:ext cx="436562"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42" name="Object 18"/>
          <p:cNvGraphicFramePr>
            <a:graphicFrameLocks noChangeAspect="1"/>
          </p:cNvGraphicFramePr>
          <p:nvPr>
            <p:extLst>
              <p:ext uri="{D42A27DB-BD31-4B8C-83A1-F6EECF244321}">
                <p14:modId xmlns:p14="http://schemas.microsoft.com/office/powerpoint/2010/main" val="1514561609"/>
              </p:ext>
            </p:extLst>
          </p:nvPr>
        </p:nvGraphicFramePr>
        <p:xfrm>
          <a:off x="3043851" y="3291154"/>
          <a:ext cx="436563" cy="544513"/>
        </p:xfrm>
        <a:graphic>
          <a:graphicData uri="http://schemas.openxmlformats.org/presentationml/2006/ole">
            <mc:AlternateContent xmlns:mc="http://schemas.openxmlformats.org/markup-compatibility/2006">
              <mc:Choice xmlns:v="urn:schemas-microsoft-com:vml" Requires="v">
                <p:oleObj spid="_x0000_s25179" name="ISIS/Draw Sketch" r:id="rId13" imgW="944640" imgH="1143000" progId="ISISServer">
                  <p:embed/>
                </p:oleObj>
              </mc:Choice>
              <mc:Fallback>
                <p:oleObj name="ISIS/Draw Sketch" r:id="rId1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851" y="3291154"/>
                        <a:ext cx="436563"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43" name="Object 19"/>
          <p:cNvGraphicFramePr>
            <a:graphicFrameLocks noChangeAspect="1"/>
          </p:cNvGraphicFramePr>
          <p:nvPr>
            <p:extLst>
              <p:ext uri="{D42A27DB-BD31-4B8C-83A1-F6EECF244321}">
                <p14:modId xmlns:p14="http://schemas.microsoft.com/office/powerpoint/2010/main" val="2214536789"/>
              </p:ext>
            </p:extLst>
          </p:nvPr>
        </p:nvGraphicFramePr>
        <p:xfrm>
          <a:off x="3442314" y="3086367"/>
          <a:ext cx="436562" cy="544512"/>
        </p:xfrm>
        <a:graphic>
          <a:graphicData uri="http://schemas.openxmlformats.org/presentationml/2006/ole">
            <mc:AlternateContent xmlns:mc="http://schemas.openxmlformats.org/markup-compatibility/2006">
              <mc:Choice xmlns:v="urn:schemas-microsoft-com:vml" Requires="v">
                <p:oleObj spid="_x0000_s25180" name="ISIS/Draw Sketch" r:id="rId14" imgW="944640" imgH="1143000" progId="ISISServer">
                  <p:embed/>
                </p:oleObj>
              </mc:Choice>
              <mc:Fallback>
                <p:oleObj name="ISIS/Draw Sketch" r:id="rId1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2314" y="3086367"/>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44" name="Object 20"/>
          <p:cNvGraphicFramePr>
            <a:graphicFrameLocks noChangeAspect="1"/>
          </p:cNvGraphicFramePr>
          <p:nvPr>
            <p:extLst>
              <p:ext uri="{D42A27DB-BD31-4B8C-83A1-F6EECF244321}">
                <p14:modId xmlns:p14="http://schemas.microsoft.com/office/powerpoint/2010/main" val="631279574"/>
              </p:ext>
            </p:extLst>
          </p:nvPr>
        </p:nvGraphicFramePr>
        <p:xfrm>
          <a:off x="4010639" y="2816492"/>
          <a:ext cx="438150" cy="544512"/>
        </p:xfrm>
        <a:graphic>
          <a:graphicData uri="http://schemas.openxmlformats.org/presentationml/2006/ole">
            <mc:AlternateContent xmlns:mc="http://schemas.openxmlformats.org/markup-compatibility/2006">
              <mc:Choice xmlns:v="urn:schemas-microsoft-com:vml" Requires="v">
                <p:oleObj spid="_x0000_s25181" name="ISIS/Draw Sketch" r:id="rId15" imgW="944640" imgH="1143000" progId="ISISServer">
                  <p:embed/>
                </p:oleObj>
              </mc:Choice>
              <mc:Fallback>
                <p:oleObj name="ISIS/Draw Sketch" r:id="rId1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0639" y="2816492"/>
                        <a:ext cx="438150"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45" name="Object 21"/>
          <p:cNvGraphicFramePr>
            <a:graphicFrameLocks noChangeAspect="1"/>
          </p:cNvGraphicFramePr>
          <p:nvPr>
            <p:extLst>
              <p:ext uri="{D42A27DB-BD31-4B8C-83A1-F6EECF244321}">
                <p14:modId xmlns:p14="http://schemas.microsoft.com/office/powerpoint/2010/main" val="1285711366"/>
              </p:ext>
            </p:extLst>
          </p:nvPr>
        </p:nvGraphicFramePr>
        <p:xfrm>
          <a:off x="4539276" y="2884754"/>
          <a:ext cx="438150" cy="544513"/>
        </p:xfrm>
        <a:graphic>
          <a:graphicData uri="http://schemas.openxmlformats.org/presentationml/2006/ole">
            <mc:AlternateContent xmlns:mc="http://schemas.openxmlformats.org/markup-compatibility/2006">
              <mc:Choice xmlns:v="urn:schemas-microsoft-com:vml" Requires="v">
                <p:oleObj spid="_x0000_s25182" name="ISIS/Draw Sketch" r:id="rId16" imgW="944640" imgH="1143000" progId="ISISServer">
                  <p:embed/>
                </p:oleObj>
              </mc:Choice>
              <mc:Fallback>
                <p:oleObj name="ISIS/Draw Sketch" r:id="rId1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9276" y="2884754"/>
                        <a:ext cx="438150"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46" name="Object 22"/>
          <p:cNvGraphicFramePr>
            <a:graphicFrameLocks noChangeAspect="1"/>
          </p:cNvGraphicFramePr>
          <p:nvPr>
            <p:extLst>
              <p:ext uri="{D42A27DB-BD31-4B8C-83A1-F6EECF244321}">
                <p14:modId xmlns:p14="http://schemas.microsoft.com/office/powerpoint/2010/main" val="1746913547"/>
              </p:ext>
            </p:extLst>
          </p:nvPr>
        </p:nvGraphicFramePr>
        <p:xfrm>
          <a:off x="2421551" y="2746642"/>
          <a:ext cx="436563" cy="544512"/>
        </p:xfrm>
        <a:graphic>
          <a:graphicData uri="http://schemas.openxmlformats.org/presentationml/2006/ole">
            <mc:AlternateContent xmlns:mc="http://schemas.openxmlformats.org/markup-compatibility/2006">
              <mc:Choice xmlns:v="urn:schemas-microsoft-com:vml" Requires="v">
                <p:oleObj spid="_x0000_s25183" name="ISIS/Draw Sketch" r:id="rId17" imgW="944640" imgH="1143000" progId="ISISServer">
                  <p:embed/>
                </p:oleObj>
              </mc:Choice>
              <mc:Fallback>
                <p:oleObj name="ISIS/Draw Sketch" r:id="rId1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1551" y="2746642"/>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47" name="Object 23"/>
          <p:cNvGraphicFramePr>
            <a:graphicFrameLocks noChangeAspect="1"/>
          </p:cNvGraphicFramePr>
          <p:nvPr>
            <p:extLst>
              <p:ext uri="{D42A27DB-BD31-4B8C-83A1-F6EECF244321}">
                <p14:modId xmlns:p14="http://schemas.microsoft.com/office/powerpoint/2010/main" val="3288000376"/>
              </p:ext>
            </p:extLst>
          </p:nvPr>
        </p:nvGraphicFramePr>
        <p:xfrm>
          <a:off x="2023089" y="2743467"/>
          <a:ext cx="436562" cy="544512"/>
        </p:xfrm>
        <a:graphic>
          <a:graphicData uri="http://schemas.openxmlformats.org/presentationml/2006/ole">
            <mc:AlternateContent xmlns:mc="http://schemas.openxmlformats.org/markup-compatibility/2006">
              <mc:Choice xmlns:v="urn:schemas-microsoft-com:vml" Requires="v">
                <p:oleObj spid="_x0000_s25184" name="ISIS/Draw Sketch" r:id="rId18" imgW="944640" imgH="1143000" progId="ISISServer">
                  <p:embed/>
                </p:oleObj>
              </mc:Choice>
              <mc:Fallback>
                <p:oleObj name="ISIS/Draw Sketch" r:id="rId1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3089" y="2743467"/>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48" name="Object 24"/>
          <p:cNvGraphicFramePr>
            <a:graphicFrameLocks noChangeAspect="1"/>
          </p:cNvGraphicFramePr>
          <p:nvPr>
            <p:extLst>
              <p:ext uri="{D42A27DB-BD31-4B8C-83A1-F6EECF244321}">
                <p14:modId xmlns:p14="http://schemas.microsoft.com/office/powerpoint/2010/main" val="122186096"/>
              </p:ext>
            </p:extLst>
          </p:nvPr>
        </p:nvGraphicFramePr>
        <p:xfrm>
          <a:off x="1626214" y="2884754"/>
          <a:ext cx="436562" cy="544513"/>
        </p:xfrm>
        <a:graphic>
          <a:graphicData uri="http://schemas.openxmlformats.org/presentationml/2006/ole">
            <mc:AlternateContent xmlns:mc="http://schemas.openxmlformats.org/markup-compatibility/2006">
              <mc:Choice xmlns:v="urn:schemas-microsoft-com:vml" Requires="v">
                <p:oleObj spid="_x0000_s25185" name="ISIS/Draw Sketch" r:id="rId19" imgW="944640" imgH="1143000" progId="ISISServer">
                  <p:embed/>
                </p:oleObj>
              </mc:Choice>
              <mc:Fallback>
                <p:oleObj name="ISIS/Draw Sketch" r:id="rId1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26214" y="2884754"/>
                        <a:ext cx="436562"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49" name="Object 25"/>
          <p:cNvGraphicFramePr>
            <a:graphicFrameLocks noChangeAspect="1"/>
          </p:cNvGraphicFramePr>
          <p:nvPr>
            <p:extLst>
              <p:ext uri="{D42A27DB-BD31-4B8C-83A1-F6EECF244321}">
                <p14:modId xmlns:p14="http://schemas.microsoft.com/office/powerpoint/2010/main" val="2701320539"/>
              </p:ext>
            </p:extLst>
          </p:nvPr>
        </p:nvGraphicFramePr>
        <p:xfrm>
          <a:off x="1229339" y="2870467"/>
          <a:ext cx="436562" cy="544512"/>
        </p:xfrm>
        <a:graphic>
          <a:graphicData uri="http://schemas.openxmlformats.org/presentationml/2006/ole">
            <mc:AlternateContent xmlns:mc="http://schemas.openxmlformats.org/markup-compatibility/2006">
              <mc:Choice xmlns:v="urn:schemas-microsoft-com:vml" Requires="v">
                <p:oleObj spid="_x0000_s25186" name="ISIS/Draw Sketch" r:id="rId20" imgW="944640" imgH="1143000" progId="ISISServer">
                  <p:embed/>
                </p:oleObj>
              </mc:Choice>
              <mc:Fallback>
                <p:oleObj name="ISIS/Draw Sketch" r:id="rId2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9339" y="2870467"/>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50" name="Object 26"/>
          <p:cNvGraphicFramePr>
            <a:graphicFrameLocks noChangeAspect="1"/>
          </p:cNvGraphicFramePr>
          <p:nvPr>
            <p:extLst>
              <p:ext uri="{D42A27DB-BD31-4B8C-83A1-F6EECF244321}">
                <p14:modId xmlns:p14="http://schemas.microsoft.com/office/powerpoint/2010/main" val="3627132486"/>
              </p:ext>
            </p:extLst>
          </p:nvPr>
        </p:nvGraphicFramePr>
        <p:xfrm>
          <a:off x="1958001" y="1089292"/>
          <a:ext cx="436563" cy="544512"/>
        </p:xfrm>
        <a:graphic>
          <a:graphicData uri="http://schemas.openxmlformats.org/presentationml/2006/ole">
            <mc:AlternateContent xmlns:mc="http://schemas.openxmlformats.org/markup-compatibility/2006">
              <mc:Choice xmlns:v="urn:schemas-microsoft-com:vml" Requires="v">
                <p:oleObj spid="_x0000_s25187" name="ISIS/Draw Sketch" r:id="rId21" imgW="944640" imgH="1143000" progId="ISISServer">
                  <p:embed/>
                </p:oleObj>
              </mc:Choice>
              <mc:Fallback>
                <p:oleObj name="ISIS/Draw Sketch" r:id="rId2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8001" y="1089292"/>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51" name="Object 27"/>
          <p:cNvGraphicFramePr>
            <a:graphicFrameLocks noChangeAspect="1"/>
          </p:cNvGraphicFramePr>
          <p:nvPr>
            <p:extLst>
              <p:ext uri="{D42A27DB-BD31-4B8C-83A1-F6EECF244321}">
                <p14:modId xmlns:p14="http://schemas.microsoft.com/office/powerpoint/2010/main" val="2340977944"/>
              </p:ext>
            </p:extLst>
          </p:nvPr>
        </p:nvGraphicFramePr>
        <p:xfrm>
          <a:off x="2646976" y="1089292"/>
          <a:ext cx="436563" cy="544512"/>
        </p:xfrm>
        <a:graphic>
          <a:graphicData uri="http://schemas.openxmlformats.org/presentationml/2006/ole">
            <mc:AlternateContent xmlns:mc="http://schemas.openxmlformats.org/markup-compatibility/2006">
              <mc:Choice xmlns:v="urn:schemas-microsoft-com:vml" Requires="v">
                <p:oleObj spid="_x0000_s25188" name="ISIS/Draw Sketch" r:id="rId22" imgW="944640" imgH="1143000" progId="ISISServer">
                  <p:embed/>
                </p:oleObj>
              </mc:Choice>
              <mc:Fallback>
                <p:oleObj name="ISIS/Draw Sketch" r:id="rId2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6976" y="1089292"/>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52" name="Object 28"/>
          <p:cNvGraphicFramePr>
            <a:graphicFrameLocks noChangeAspect="1"/>
          </p:cNvGraphicFramePr>
          <p:nvPr>
            <p:extLst>
              <p:ext uri="{D42A27DB-BD31-4B8C-83A1-F6EECF244321}">
                <p14:modId xmlns:p14="http://schemas.microsoft.com/office/powerpoint/2010/main" val="1435911659"/>
              </p:ext>
            </p:extLst>
          </p:nvPr>
        </p:nvGraphicFramePr>
        <p:xfrm>
          <a:off x="1229339" y="2457717"/>
          <a:ext cx="436562" cy="544512"/>
        </p:xfrm>
        <a:graphic>
          <a:graphicData uri="http://schemas.openxmlformats.org/presentationml/2006/ole">
            <mc:AlternateContent xmlns:mc="http://schemas.openxmlformats.org/markup-compatibility/2006">
              <mc:Choice xmlns:v="urn:schemas-microsoft-com:vml" Requires="v">
                <p:oleObj spid="_x0000_s25189" name="ISIS/Draw Sketch" r:id="rId23" imgW="944640" imgH="1143000" progId="ISISServer">
                  <p:embed/>
                </p:oleObj>
              </mc:Choice>
              <mc:Fallback>
                <p:oleObj name="ISIS/Draw Sketch" r:id="rId2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9339" y="2457717"/>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53" name="Object 29"/>
          <p:cNvGraphicFramePr>
            <a:graphicFrameLocks noChangeAspect="1"/>
          </p:cNvGraphicFramePr>
          <p:nvPr>
            <p:extLst>
              <p:ext uri="{D42A27DB-BD31-4B8C-83A1-F6EECF244321}">
                <p14:modId xmlns:p14="http://schemas.microsoft.com/office/powerpoint/2010/main" val="2988881568"/>
              </p:ext>
            </p:extLst>
          </p:nvPr>
        </p:nvGraphicFramePr>
        <p:xfrm>
          <a:off x="2818426" y="1994167"/>
          <a:ext cx="436563" cy="544512"/>
        </p:xfrm>
        <a:graphic>
          <a:graphicData uri="http://schemas.openxmlformats.org/presentationml/2006/ole">
            <mc:AlternateContent xmlns:mc="http://schemas.openxmlformats.org/markup-compatibility/2006">
              <mc:Choice xmlns:v="urn:schemas-microsoft-com:vml" Requires="v">
                <p:oleObj spid="_x0000_s25190" name="ISIS/Draw Sketch" r:id="rId24" imgW="944640" imgH="1143000" progId="ISISServer">
                  <p:embed/>
                </p:oleObj>
              </mc:Choice>
              <mc:Fallback>
                <p:oleObj name="ISIS/Draw Sketch" r:id="rId2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8426" y="1994167"/>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54" name="Object 30"/>
          <p:cNvGraphicFramePr>
            <a:graphicFrameLocks noChangeAspect="1"/>
          </p:cNvGraphicFramePr>
          <p:nvPr>
            <p:extLst>
              <p:ext uri="{D42A27DB-BD31-4B8C-83A1-F6EECF244321}">
                <p14:modId xmlns:p14="http://schemas.microsoft.com/office/powerpoint/2010/main" val="4238513775"/>
              </p:ext>
            </p:extLst>
          </p:nvPr>
        </p:nvGraphicFramePr>
        <p:xfrm>
          <a:off x="2288201" y="1241692"/>
          <a:ext cx="436563" cy="544512"/>
        </p:xfrm>
        <a:graphic>
          <a:graphicData uri="http://schemas.openxmlformats.org/presentationml/2006/ole">
            <mc:AlternateContent xmlns:mc="http://schemas.openxmlformats.org/markup-compatibility/2006">
              <mc:Choice xmlns:v="urn:schemas-microsoft-com:vml" Requires="v">
                <p:oleObj spid="_x0000_s25191" name="ISIS/Draw Sketch" r:id="rId25" imgW="944640" imgH="1143000" progId="ISISServer">
                  <p:embed/>
                </p:oleObj>
              </mc:Choice>
              <mc:Fallback>
                <p:oleObj name="ISIS/Draw Sketch" r:id="rId2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8201" y="1241692"/>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55" name="Object 31"/>
          <p:cNvGraphicFramePr>
            <a:graphicFrameLocks noChangeAspect="1"/>
          </p:cNvGraphicFramePr>
          <p:nvPr>
            <p:extLst>
              <p:ext uri="{D42A27DB-BD31-4B8C-83A1-F6EECF244321}">
                <p14:modId xmlns:p14="http://schemas.microsoft.com/office/powerpoint/2010/main" val="1894270533"/>
              </p:ext>
            </p:extLst>
          </p:nvPr>
        </p:nvGraphicFramePr>
        <p:xfrm>
          <a:off x="1559539" y="1089292"/>
          <a:ext cx="455612" cy="568325"/>
        </p:xfrm>
        <a:graphic>
          <a:graphicData uri="http://schemas.openxmlformats.org/presentationml/2006/ole">
            <mc:AlternateContent xmlns:mc="http://schemas.openxmlformats.org/markup-compatibility/2006">
              <mc:Choice xmlns:v="urn:schemas-microsoft-com:vml" Requires="v">
                <p:oleObj spid="_x0000_s25192" name="ISIS/Draw Sketch" r:id="rId26" imgW="944640" imgH="1143000" progId="ISISServer">
                  <p:embed/>
                </p:oleObj>
              </mc:Choice>
              <mc:Fallback>
                <p:oleObj name="ISIS/Draw Sketch" r:id="rId2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539" y="1089292"/>
                        <a:ext cx="455612"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56" name="Object 32"/>
          <p:cNvGraphicFramePr>
            <a:graphicFrameLocks noChangeAspect="1"/>
          </p:cNvGraphicFramePr>
          <p:nvPr>
            <p:extLst>
              <p:ext uri="{D42A27DB-BD31-4B8C-83A1-F6EECF244321}">
                <p14:modId xmlns:p14="http://schemas.microsoft.com/office/powerpoint/2010/main" val="1618173886"/>
              </p:ext>
            </p:extLst>
          </p:nvPr>
        </p:nvGraphicFramePr>
        <p:xfrm>
          <a:off x="4805976" y="3291154"/>
          <a:ext cx="436563" cy="544513"/>
        </p:xfrm>
        <a:graphic>
          <a:graphicData uri="http://schemas.openxmlformats.org/presentationml/2006/ole">
            <mc:AlternateContent xmlns:mc="http://schemas.openxmlformats.org/markup-compatibility/2006">
              <mc:Choice xmlns:v="urn:schemas-microsoft-com:vml" Requires="v">
                <p:oleObj spid="_x0000_s25193" name="ISIS/Draw Sketch" r:id="rId27" imgW="944640" imgH="1143000" progId="ISISServer">
                  <p:embed/>
                </p:oleObj>
              </mc:Choice>
              <mc:Fallback>
                <p:oleObj name="ISIS/Draw Sketch" r:id="rId2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5976" y="3291154"/>
                        <a:ext cx="436563"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57" name="Object 33"/>
          <p:cNvGraphicFramePr>
            <a:graphicFrameLocks noChangeAspect="1"/>
          </p:cNvGraphicFramePr>
          <p:nvPr>
            <p:extLst>
              <p:ext uri="{D42A27DB-BD31-4B8C-83A1-F6EECF244321}">
                <p14:modId xmlns:p14="http://schemas.microsoft.com/office/powerpoint/2010/main" val="2868847994"/>
              </p:ext>
            </p:extLst>
          </p:nvPr>
        </p:nvGraphicFramePr>
        <p:xfrm>
          <a:off x="5601314" y="3278454"/>
          <a:ext cx="436562" cy="544513"/>
        </p:xfrm>
        <a:graphic>
          <a:graphicData uri="http://schemas.openxmlformats.org/presentationml/2006/ole">
            <mc:AlternateContent xmlns:mc="http://schemas.openxmlformats.org/markup-compatibility/2006">
              <mc:Choice xmlns:v="urn:schemas-microsoft-com:vml" Requires="v">
                <p:oleObj spid="_x0000_s25194" name="ISIS/Draw Sketch" r:id="rId28" imgW="944640" imgH="1143000" progId="ISISServer">
                  <p:embed/>
                </p:oleObj>
              </mc:Choice>
              <mc:Fallback>
                <p:oleObj name="ISIS/Draw Sketch" r:id="rId2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01314" y="3278454"/>
                        <a:ext cx="436562"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58" name="Object 34"/>
          <p:cNvGraphicFramePr>
            <a:graphicFrameLocks noChangeAspect="1"/>
          </p:cNvGraphicFramePr>
          <p:nvPr>
            <p:extLst>
              <p:ext uri="{D42A27DB-BD31-4B8C-83A1-F6EECF244321}">
                <p14:modId xmlns:p14="http://schemas.microsoft.com/office/powerpoint/2010/main" val="3555906076"/>
              </p:ext>
            </p:extLst>
          </p:nvPr>
        </p:nvGraphicFramePr>
        <p:xfrm>
          <a:off x="5960089" y="3278454"/>
          <a:ext cx="436562" cy="544513"/>
        </p:xfrm>
        <a:graphic>
          <a:graphicData uri="http://schemas.openxmlformats.org/presentationml/2006/ole">
            <mc:AlternateContent xmlns:mc="http://schemas.openxmlformats.org/markup-compatibility/2006">
              <mc:Choice xmlns:v="urn:schemas-microsoft-com:vml" Requires="v">
                <p:oleObj spid="_x0000_s25195" name="ISIS/Draw Sketch" r:id="rId29" imgW="944640" imgH="1143000" progId="ISISServer">
                  <p:embed/>
                </p:oleObj>
              </mc:Choice>
              <mc:Fallback>
                <p:oleObj name="ISIS/Draw Sketch" r:id="rId2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0089" y="3278454"/>
                        <a:ext cx="436562"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59" name="Object 35"/>
          <p:cNvGraphicFramePr>
            <a:graphicFrameLocks noChangeAspect="1"/>
          </p:cNvGraphicFramePr>
          <p:nvPr>
            <p:extLst>
              <p:ext uri="{D42A27DB-BD31-4B8C-83A1-F6EECF244321}">
                <p14:modId xmlns:p14="http://schemas.microsoft.com/office/powerpoint/2010/main" val="2428012283"/>
              </p:ext>
            </p:extLst>
          </p:nvPr>
        </p:nvGraphicFramePr>
        <p:xfrm>
          <a:off x="5361601" y="2608529"/>
          <a:ext cx="438150" cy="544513"/>
        </p:xfrm>
        <a:graphic>
          <a:graphicData uri="http://schemas.openxmlformats.org/presentationml/2006/ole">
            <mc:AlternateContent xmlns:mc="http://schemas.openxmlformats.org/markup-compatibility/2006">
              <mc:Choice xmlns:v="urn:schemas-microsoft-com:vml" Requires="v">
                <p:oleObj spid="_x0000_s25196" name="ISIS/Draw Sketch" r:id="rId30" imgW="944640" imgH="1143000" progId="ISISServer">
                  <p:embed/>
                </p:oleObj>
              </mc:Choice>
              <mc:Fallback>
                <p:oleObj name="ISIS/Draw Sketch" r:id="rId3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1601" y="2608529"/>
                        <a:ext cx="438150"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60" name="Object 36"/>
          <p:cNvGraphicFramePr>
            <a:graphicFrameLocks noChangeAspect="1"/>
          </p:cNvGraphicFramePr>
          <p:nvPr>
            <p:extLst>
              <p:ext uri="{D42A27DB-BD31-4B8C-83A1-F6EECF244321}">
                <p14:modId xmlns:p14="http://schemas.microsoft.com/office/powerpoint/2010/main" val="629210712"/>
              </p:ext>
            </p:extLst>
          </p:nvPr>
        </p:nvGraphicFramePr>
        <p:xfrm>
          <a:off x="4964726" y="2538679"/>
          <a:ext cx="436563" cy="544513"/>
        </p:xfrm>
        <a:graphic>
          <a:graphicData uri="http://schemas.openxmlformats.org/presentationml/2006/ole">
            <mc:AlternateContent xmlns:mc="http://schemas.openxmlformats.org/markup-compatibility/2006">
              <mc:Choice xmlns:v="urn:schemas-microsoft-com:vml" Requires="v">
                <p:oleObj spid="_x0000_s25197" name="ISIS/Draw Sketch" r:id="rId31" imgW="944640" imgH="1143000" progId="ISISServer">
                  <p:embed/>
                </p:oleObj>
              </mc:Choice>
              <mc:Fallback>
                <p:oleObj name="ISIS/Draw Sketch" r:id="rId3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4726" y="2538679"/>
                        <a:ext cx="436563"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61" name="Object 37"/>
          <p:cNvGraphicFramePr>
            <a:graphicFrameLocks noChangeAspect="1"/>
          </p:cNvGraphicFramePr>
          <p:nvPr>
            <p:extLst>
              <p:ext uri="{D42A27DB-BD31-4B8C-83A1-F6EECF244321}">
                <p14:modId xmlns:p14="http://schemas.microsoft.com/office/powerpoint/2010/main" val="2628780476"/>
              </p:ext>
            </p:extLst>
          </p:nvPr>
        </p:nvGraphicFramePr>
        <p:xfrm>
          <a:off x="5599726" y="2870467"/>
          <a:ext cx="438150" cy="544512"/>
        </p:xfrm>
        <a:graphic>
          <a:graphicData uri="http://schemas.openxmlformats.org/presentationml/2006/ole">
            <mc:AlternateContent xmlns:mc="http://schemas.openxmlformats.org/markup-compatibility/2006">
              <mc:Choice xmlns:v="urn:schemas-microsoft-com:vml" Requires="v">
                <p:oleObj spid="_x0000_s25198" name="ISIS/Draw Sketch" r:id="rId32" imgW="944640" imgH="1143000" progId="ISISServer">
                  <p:embed/>
                </p:oleObj>
              </mc:Choice>
              <mc:Fallback>
                <p:oleObj name="ISIS/Draw Sketch" r:id="rId3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9726" y="2870467"/>
                        <a:ext cx="438150"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62" name="Object 38"/>
          <p:cNvGraphicFramePr>
            <a:graphicFrameLocks noChangeAspect="1"/>
          </p:cNvGraphicFramePr>
          <p:nvPr>
            <p:extLst>
              <p:ext uri="{D42A27DB-BD31-4B8C-83A1-F6EECF244321}">
                <p14:modId xmlns:p14="http://schemas.microsoft.com/office/powerpoint/2010/main" val="4096689373"/>
              </p:ext>
            </p:extLst>
          </p:nvPr>
        </p:nvGraphicFramePr>
        <p:xfrm>
          <a:off x="5958501" y="2870467"/>
          <a:ext cx="436563" cy="544512"/>
        </p:xfrm>
        <a:graphic>
          <a:graphicData uri="http://schemas.openxmlformats.org/presentationml/2006/ole">
            <mc:AlternateContent xmlns:mc="http://schemas.openxmlformats.org/markup-compatibility/2006">
              <mc:Choice xmlns:v="urn:schemas-microsoft-com:vml" Requires="v">
                <p:oleObj spid="_x0000_s25199" name="ISIS/Draw Sketch" r:id="rId33" imgW="944640" imgH="1143000" progId="ISISServer">
                  <p:embed/>
                </p:oleObj>
              </mc:Choice>
              <mc:Fallback>
                <p:oleObj name="ISIS/Draw Sketch" r:id="rId3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58501" y="2870467"/>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63" name="Object 39"/>
          <p:cNvGraphicFramePr>
            <a:graphicFrameLocks noChangeAspect="1"/>
          </p:cNvGraphicFramePr>
          <p:nvPr>
            <p:extLst>
              <p:ext uri="{D42A27DB-BD31-4B8C-83A1-F6EECF244321}">
                <p14:modId xmlns:p14="http://schemas.microsoft.com/office/powerpoint/2010/main" val="3532812347"/>
              </p:ext>
            </p:extLst>
          </p:nvPr>
        </p:nvGraphicFramePr>
        <p:xfrm>
          <a:off x="5666401" y="1241692"/>
          <a:ext cx="436563" cy="544512"/>
        </p:xfrm>
        <a:graphic>
          <a:graphicData uri="http://schemas.openxmlformats.org/presentationml/2006/ole">
            <mc:AlternateContent xmlns:mc="http://schemas.openxmlformats.org/markup-compatibility/2006">
              <mc:Choice xmlns:v="urn:schemas-microsoft-com:vml" Requires="v">
                <p:oleObj spid="_x0000_s25200" name="ISIS/Draw Sketch" r:id="rId34" imgW="944640" imgH="1143000" progId="ISISServer">
                  <p:embed/>
                </p:oleObj>
              </mc:Choice>
              <mc:Fallback>
                <p:oleObj name="ISIS/Draw Sketch" r:id="rId3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6401" y="1241692"/>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64" name="Object 40"/>
          <p:cNvGraphicFramePr>
            <a:graphicFrameLocks noChangeAspect="1"/>
          </p:cNvGraphicFramePr>
          <p:nvPr>
            <p:extLst>
              <p:ext uri="{D42A27DB-BD31-4B8C-83A1-F6EECF244321}">
                <p14:modId xmlns:p14="http://schemas.microsoft.com/office/powerpoint/2010/main" val="1370215744"/>
              </p:ext>
            </p:extLst>
          </p:nvPr>
        </p:nvGraphicFramePr>
        <p:xfrm>
          <a:off x="5361601" y="1089292"/>
          <a:ext cx="438150" cy="544512"/>
        </p:xfrm>
        <a:graphic>
          <a:graphicData uri="http://schemas.openxmlformats.org/presentationml/2006/ole">
            <mc:AlternateContent xmlns:mc="http://schemas.openxmlformats.org/markup-compatibility/2006">
              <mc:Choice xmlns:v="urn:schemas-microsoft-com:vml" Requires="v">
                <p:oleObj spid="_x0000_s25201" name="ISIS/Draw Sketch" r:id="rId35" imgW="944640" imgH="1143000" progId="ISISServer">
                  <p:embed/>
                </p:oleObj>
              </mc:Choice>
              <mc:Fallback>
                <p:oleObj name="ISIS/Draw Sketch" r:id="rId3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1601" y="1089292"/>
                        <a:ext cx="438150"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65" name="Object 41"/>
          <p:cNvGraphicFramePr>
            <a:graphicFrameLocks noChangeAspect="1"/>
          </p:cNvGraphicFramePr>
          <p:nvPr>
            <p:extLst>
              <p:ext uri="{D42A27DB-BD31-4B8C-83A1-F6EECF244321}">
                <p14:modId xmlns:p14="http://schemas.microsoft.com/office/powerpoint/2010/main" val="1031627911"/>
              </p:ext>
            </p:extLst>
          </p:nvPr>
        </p:nvGraphicFramePr>
        <p:xfrm>
          <a:off x="5998189" y="1089292"/>
          <a:ext cx="436562" cy="544512"/>
        </p:xfrm>
        <a:graphic>
          <a:graphicData uri="http://schemas.openxmlformats.org/presentationml/2006/ole">
            <mc:AlternateContent xmlns:mc="http://schemas.openxmlformats.org/markup-compatibility/2006">
              <mc:Choice xmlns:v="urn:schemas-microsoft-com:vml" Requires="v">
                <p:oleObj spid="_x0000_s25202" name="ISIS/Draw Sketch" r:id="rId36" imgW="944640" imgH="1143000" progId="ISISServer">
                  <p:embed/>
                </p:oleObj>
              </mc:Choice>
              <mc:Fallback>
                <p:oleObj name="ISIS/Draw Sketch" r:id="rId3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8189" y="1089292"/>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66" name="Object 42"/>
          <p:cNvGraphicFramePr>
            <a:graphicFrameLocks noChangeAspect="1"/>
          </p:cNvGraphicFramePr>
          <p:nvPr>
            <p:extLst>
              <p:ext uri="{D42A27DB-BD31-4B8C-83A1-F6EECF244321}">
                <p14:modId xmlns:p14="http://schemas.microsoft.com/office/powerpoint/2010/main" val="3967590332"/>
              </p:ext>
            </p:extLst>
          </p:nvPr>
        </p:nvGraphicFramePr>
        <p:xfrm>
          <a:off x="5599726" y="1789379"/>
          <a:ext cx="438150" cy="544513"/>
        </p:xfrm>
        <a:graphic>
          <a:graphicData uri="http://schemas.openxmlformats.org/presentationml/2006/ole">
            <mc:AlternateContent xmlns:mc="http://schemas.openxmlformats.org/markup-compatibility/2006">
              <mc:Choice xmlns:v="urn:schemas-microsoft-com:vml" Requires="v">
                <p:oleObj spid="_x0000_s25203" name="ISIS/Draw Sketch" r:id="rId37" imgW="944640" imgH="1143000" progId="ISISServer">
                  <p:embed/>
                </p:oleObj>
              </mc:Choice>
              <mc:Fallback>
                <p:oleObj name="ISIS/Draw Sketch" r:id="rId3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9726" y="1789379"/>
                        <a:ext cx="438150"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67" name="Object 43"/>
          <p:cNvGraphicFramePr>
            <a:graphicFrameLocks noChangeAspect="1"/>
          </p:cNvGraphicFramePr>
          <p:nvPr>
            <p:extLst>
              <p:ext uri="{D42A27DB-BD31-4B8C-83A1-F6EECF244321}">
                <p14:modId xmlns:p14="http://schemas.microsoft.com/office/powerpoint/2010/main" val="4164879620"/>
              </p:ext>
            </p:extLst>
          </p:nvPr>
        </p:nvGraphicFramePr>
        <p:xfrm>
          <a:off x="5269526" y="1568717"/>
          <a:ext cx="436563" cy="544512"/>
        </p:xfrm>
        <a:graphic>
          <a:graphicData uri="http://schemas.openxmlformats.org/presentationml/2006/ole">
            <mc:AlternateContent xmlns:mc="http://schemas.openxmlformats.org/markup-compatibility/2006">
              <mc:Choice xmlns:v="urn:schemas-microsoft-com:vml" Requires="v">
                <p:oleObj spid="_x0000_s25204" name="ISIS/Draw Sketch" r:id="rId38" imgW="944640" imgH="1143000" progId="ISISServer">
                  <p:embed/>
                </p:oleObj>
              </mc:Choice>
              <mc:Fallback>
                <p:oleObj name="ISIS/Draw Sketch" r:id="rId3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69526" y="1568717"/>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68" name="Object 44"/>
          <p:cNvGraphicFramePr>
            <a:graphicFrameLocks noChangeAspect="1"/>
          </p:cNvGraphicFramePr>
          <p:nvPr>
            <p:extLst>
              <p:ext uri="{D42A27DB-BD31-4B8C-83A1-F6EECF244321}">
                <p14:modId xmlns:p14="http://schemas.microsoft.com/office/powerpoint/2010/main" val="1963639337"/>
              </p:ext>
            </p:extLst>
          </p:nvPr>
        </p:nvGraphicFramePr>
        <p:xfrm>
          <a:off x="5998189" y="1570304"/>
          <a:ext cx="436562" cy="544513"/>
        </p:xfrm>
        <a:graphic>
          <a:graphicData uri="http://schemas.openxmlformats.org/presentationml/2006/ole">
            <mc:AlternateContent xmlns:mc="http://schemas.openxmlformats.org/markup-compatibility/2006">
              <mc:Choice xmlns:v="urn:schemas-microsoft-com:vml" Requires="v">
                <p:oleObj spid="_x0000_s25205" name="ISIS/Draw Sketch" r:id="rId39" imgW="944640" imgH="1143000" progId="ISISServer">
                  <p:embed/>
                </p:oleObj>
              </mc:Choice>
              <mc:Fallback>
                <p:oleObj name="ISIS/Draw Sketch" r:id="rId3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8189" y="1570304"/>
                        <a:ext cx="436562"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69" name="Object 45"/>
          <p:cNvGraphicFramePr>
            <a:graphicFrameLocks noChangeAspect="1"/>
          </p:cNvGraphicFramePr>
          <p:nvPr>
            <p:extLst>
              <p:ext uri="{D42A27DB-BD31-4B8C-83A1-F6EECF244321}">
                <p14:modId xmlns:p14="http://schemas.microsoft.com/office/powerpoint/2010/main" val="1241474842"/>
              </p:ext>
            </p:extLst>
          </p:nvPr>
        </p:nvGraphicFramePr>
        <p:xfrm>
          <a:off x="3547089" y="1089292"/>
          <a:ext cx="436562" cy="544512"/>
        </p:xfrm>
        <a:graphic>
          <a:graphicData uri="http://schemas.openxmlformats.org/presentationml/2006/ole">
            <mc:AlternateContent xmlns:mc="http://schemas.openxmlformats.org/markup-compatibility/2006">
              <mc:Choice xmlns:v="urn:schemas-microsoft-com:vml" Requires="v">
                <p:oleObj spid="_x0000_s25206" name="ISIS/Draw Sketch" r:id="rId40" imgW="944640" imgH="1143000" progId="ISISServer">
                  <p:embed/>
                </p:oleObj>
              </mc:Choice>
              <mc:Fallback>
                <p:oleObj name="ISIS/Draw Sketch" r:id="rId4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7089" y="1089292"/>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70" name="Object 46"/>
          <p:cNvGraphicFramePr>
            <a:graphicFrameLocks noChangeAspect="1"/>
          </p:cNvGraphicFramePr>
          <p:nvPr>
            <p:extLst>
              <p:ext uri="{D42A27DB-BD31-4B8C-83A1-F6EECF244321}">
                <p14:modId xmlns:p14="http://schemas.microsoft.com/office/powerpoint/2010/main" val="188083244"/>
              </p:ext>
            </p:extLst>
          </p:nvPr>
        </p:nvGraphicFramePr>
        <p:xfrm>
          <a:off x="3150214" y="1089292"/>
          <a:ext cx="436562" cy="544512"/>
        </p:xfrm>
        <a:graphic>
          <a:graphicData uri="http://schemas.openxmlformats.org/presentationml/2006/ole">
            <mc:AlternateContent xmlns:mc="http://schemas.openxmlformats.org/markup-compatibility/2006">
              <mc:Choice xmlns:v="urn:schemas-microsoft-com:vml" Requires="v">
                <p:oleObj spid="_x0000_s25207" name="ISIS/Draw Sketch" r:id="rId41" imgW="944640" imgH="1143000" progId="ISISServer">
                  <p:embed/>
                </p:oleObj>
              </mc:Choice>
              <mc:Fallback>
                <p:oleObj name="ISIS/Draw Sketch" r:id="rId4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0214" y="1089292"/>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71" name="Object 47"/>
          <p:cNvGraphicFramePr>
            <a:graphicFrameLocks noChangeAspect="1"/>
          </p:cNvGraphicFramePr>
          <p:nvPr>
            <p:extLst>
              <p:ext uri="{D42A27DB-BD31-4B8C-83A1-F6EECF244321}">
                <p14:modId xmlns:p14="http://schemas.microsoft.com/office/powerpoint/2010/main" val="1581131070"/>
              </p:ext>
            </p:extLst>
          </p:nvPr>
        </p:nvGraphicFramePr>
        <p:xfrm>
          <a:off x="3943964" y="1089292"/>
          <a:ext cx="436562" cy="544512"/>
        </p:xfrm>
        <a:graphic>
          <a:graphicData uri="http://schemas.openxmlformats.org/presentationml/2006/ole">
            <mc:AlternateContent xmlns:mc="http://schemas.openxmlformats.org/markup-compatibility/2006">
              <mc:Choice xmlns:v="urn:schemas-microsoft-com:vml" Requires="v">
                <p:oleObj spid="_x0000_s25208" name="ISIS/Draw Sketch" r:id="rId42" imgW="944640" imgH="1143000" progId="ISISServer">
                  <p:embed/>
                </p:oleObj>
              </mc:Choice>
              <mc:Fallback>
                <p:oleObj name="ISIS/Draw Sketch" r:id="rId4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3964" y="1089292"/>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72" name="Object 48"/>
          <p:cNvGraphicFramePr>
            <a:graphicFrameLocks noChangeAspect="1"/>
          </p:cNvGraphicFramePr>
          <p:nvPr>
            <p:extLst>
              <p:ext uri="{D42A27DB-BD31-4B8C-83A1-F6EECF244321}">
                <p14:modId xmlns:p14="http://schemas.microsoft.com/office/powerpoint/2010/main" val="156094277"/>
              </p:ext>
            </p:extLst>
          </p:nvPr>
        </p:nvGraphicFramePr>
        <p:xfrm>
          <a:off x="4672626" y="1089292"/>
          <a:ext cx="436563" cy="544512"/>
        </p:xfrm>
        <a:graphic>
          <a:graphicData uri="http://schemas.openxmlformats.org/presentationml/2006/ole">
            <mc:AlternateContent xmlns:mc="http://schemas.openxmlformats.org/markup-compatibility/2006">
              <mc:Choice xmlns:v="urn:schemas-microsoft-com:vml" Requires="v">
                <p:oleObj spid="_x0000_s25209" name="ISIS/Draw Sketch" r:id="rId43" imgW="944640" imgH="1143000" progId="ISISServer">
                  <p:embed/>
                </p:oleObj>
              </mc:Choice>
              <mc:Fallback>
                <p:oleObj name="ISIS/Draw Sketch" r:id="rId4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2626" y="1089292"/>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73" name="Object 49"/>
          <p:cNvGraphicFramePr>
            <a:graphicFrameLocks noChangeAspect="1"/>
          </p:cNvGraphicFramePr>
          <p:nvPr>
            <p:extLst>
              <p:ext uri="{D42A27DB-BD31-4B8C-83A1-F6EECF244321}">
                <p14:modId xmlns:p14="http://schemas.microsoft.com/office/powerpoint/2010/main" val="1490230969"/>
              </p:ext>
            </p:extLst>
          </p:nvPr>
        </p:nvGraphicFramePr>
        <p:xfrm>
          <a:off x="4277339" y="1089292"/>
          <a:ext cx="436562" cy="544512"/>
        </p:xfrm>
        <a:graphic>
          <a:graphicData uri="http://schemas.openxmlformats.org/presentationml/2006/ole">
            <mc:AlternateContent xmlns:mc="http://schemas.openxmlformats.org/markup-compatibility/2006">
              <mc:Choice xmlns:v="urn:schemas-microsoft-com:vml" Requires="v">
                <p:oleObj spid="_x0000_s25210" name="ISIS/Draw Sketch" r:id="rId44" imgW="944640" imgH="1143000" progId="ISISServer">
                  <p:embed/>
                </p:oleObj>
              </mc:Choice>
              <mc:Fallback>
                <p:oleObj name="ISIS/Draw Sketch" r:id="rId4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7339" y="1089292"/>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74" name="Object 50"/>
          <p:cNvGraphicFramePr>
            <a:graphicFrameLocks noChangeAspect="1"/>
          </p:cNvGraphicFramePr>
          <p:nvPr>
            <p:extLst>
              <p:ext uri="{D42A27DB-BD31-4B8C-83A1-F6EECF244321}">
                <p14:modId xmlns:p14="http://schemas.microsoft.com/office/powerpoint/2010/main" val="2145169058"/>
              </p:ext>
            </p:extLst>
          </p:nvPr>
        </p:nvGraphicFramePr>
        <p:xfrm>
          <a:off x="4964726" y="1311542"/>
          <a:ext cx="436563" cy="544512"/>
        </p:xfrm>
        <a:graphic>
          <a:graphicData uri="http://schemas.openxmlformats.org/presentationml/2006/ole">
            <mc:AlternateContent xmlns:mc="http://schemas.openxmlformats.org/markup-compatibility/2006">
              <mc:Choice xmlns:v="urn:schemas-microsoft-com:vml" Requires="v">
                <p:oleObj spid="_x0000_s25211" name="ISIS/Draw Sketch" r:id="rId45" imgW="944640" imgH="1143000" progId="ISISServer">
                  <p:embed/>
                </p:oleObj>
              </mc:Choice>
              <mc:Fallback>
                <p:oleObj name="ISIS/Draw Sketch" r:id="rId4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4726" y="1311542"/>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75" name="Object 51"/>
          <p:cNvGraphicFramePr>
            <a:graphicFrameLocks noChangeAspect="1"/>
          </p:cNvGraphicFramePr>
          <p:nvPr>
            <p:extLst>
              <p:ext uri="{D42A27DB-BD31-4B8C-83A1-F6EECF244321}">
                <p14:modId xmlns:p14="http://schemas.microsoft.com/office/powerpoint/2010/main" val="1703144168"/>
              </p:ext>
            </p:extLst>
          </p:nvPr>
        </p:nvGraphicFramePr>
        <p:xfrm>
          <a:off x="3745526" y="1513154"/>
          <a:ext cx="436563" cy="544513"/>
        </p:xfrm>
        <a:graphic>
          <a:graphicData uri="http://schemas.openxmlformats.org/presentationml/2006/ole">
            <mc:AlternateContent xmlns:mc="http://schemas.openxmlformats.org/markup-compatibility/2006">
              <mc:Choice xmlns:v="urn:schemas-microsoft-com:vml" Requires="v">
                <p:oleObj spid="_x0000_s25212" name="ISIS/Draw Sketch" r:id="rId46" imgW="944640" imgH="1143000" progId="ISISServer">
                  <p:embed/>
                </p:oleObj>
              </mc:Choice>
              <mc:Fallback>
                <p:oleObj name="ISIS/Draw Sketch" r:id="rId4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5526" y="1513154"/>
                        <a:ext cx="436563"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76" name="Object 52"/>
          <p:cNvGraphicFramePr>
            <a:graphicFrameLocks noChangeAspect="1"/>
          </p:cNvGraphicFramePr>
          <p:nvPr>
            <p:extLst>
              <p:ext uri="{D42A27DB-BD31-4B8C-83A1-F6EECF244321}">
                <p14:modId xmlns:p14="http://schemas.microsoft.com/office/powerpoint/2010/main" val="2339765146"/>
              </p:ext>
            </p:extLst>
          </p:nvPr>
        </p:nvGraphicFramePr>
        <p:xfrm>
          <a:off x="5998189" y="2049729"/>
          <a:ext cx="436562" cy="544513"/>
        </p:xfrm>
        <a:graphic>
          <a:graphicData uri="http://schemas.openxmlformats.org/presentationml/2006/ole">
            <mc:AlternateContent xmlns:mc="http://schemas.openxmlformats.org/markup-compatibility/2006">
              <mc:Choice xmlns:v="urn:schemas-microsoft-com:vml" Requires="v">
                <p:oleObj spid="_x0000_s25213" name="ISIS/Draw Sketch" r:id="rId47" imgW="944640" imgH="1143000" progId="ISISServer">
                  <p:embed/>
                </p:oleObj>
              </mc:Choice>
              <mc:Fallback>
                <p:oleObj name="ISIS/Draw Sketch" r:id="rId4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8189" y="2049729"/>
                        <a:ext cx="436562"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77" name="Object 53"/>
          <p:cNvGraphicFramePr>
            <a:graphicFrameLocks noChangeAspect="1"/>
          </p:cNvGraphicFramePr>
          <p:nvPr>
            <p:extLst>
              <p:ext uri="{D42A27DB-BD31-4B8C-83A1-F6EECF244321}">
                <p14:modId xmlns:p14="http://schemas.microsoft.com/office/powerpoint/2010/main" val="1243517633"/>
              </p:ext>
            </p:extLst>
          </p:nvPr>
        </p:nvGraphicFramePr>
        <p:xfrm>
          <a:off x="3215301" y="2046554"/>
          <a:ext cx="436563" cy="544513"/>
        </p:xfrm>
        <a:graphic>
          <a:graphicData uri="http://schemas.openxmlformats.org/presentationml/2006/ole">
            <mc:AlternateContent xmlns:mc="http://schemas.openxmlformats.org/markup-compatibility/2006">
              <mc:Choice xmlns:v="urn:schemas-microsoft-com:vml" Requires="v">
                <p:oleObj spid="_x0000_s25214" name="ISIS/Draw Sketch" r:id="rId48" imgW="944640" imgH="1143000" progId="ISISServer">
                  <p:embed/>
                </p:oleObj>
              </mc:Choice>
              <mc:Fallback>
                <p:oleObj name="ISIS/Draw Sketch" r:id="rId4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15301" y="2046554"/>
                        <a:ext cx="436563"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78" name="Object 54"/>
          <p:cNvGraphicFramePr>
            <a:graphicFrameLocks noChangeAspect="1"/>
          </p:cNvGraphicFramePr>
          <p:nvPr>
            <p:extLst>
              <p:ext uri="{D42A27DB-BD31-4B8C-83A1-F6EECF244321}">
                <p14:modId xmlns:p14="http://schemas.microsoft.com/office/powerpoint/2010/main" val="1066859538"/>
              </p:ext>
            </p:extLst>
          </p:nvPr>
        </p:nvGraphicFramePr>
        <p:xfrm>
          <a:off x="3348651" y="1568717"/>
          <a:ext cx="436563" cy="544512"/>
        </p:xfrm>
        <a:graphic>
          <a:graphicData uri="http://schemas.openxmlformats.org/presentationml/2006/ole">
            <mc:AlternateContent xmlns:mc="http://schemas.openxmlformats.org/markup-compatibility/2006">
              <mc:Choice xmlns:v="urn:schemas-microsoft-com:vml" Requires="v">
                <p:oleObj spid="_x0000_s25215" name="ISIS/Draw Sketch" r:id="rId49" imgW="944640" imgH="1143000" progId="ISISServer">
                  <p:embed/>
                </p:oleObj>
              </mc:Choice>
              <mc:Fallback>
                <p:oleObj name="ISIS/Draw Sketch" r:id="rId4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8651" y="1568717"/>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79" name="Object 55"/>
          <p:cNvGraphicFramePr>
            <a:graphicFrameLocks noChangeAspect="1"/>
          </p:cNvGraphicFramePr>
          <p:nvPr>
            <p:extLst>
              <p:ext uri="{D42A27DB-BD31-4B8C-83A1-F6EECF244321}">
                <p14:modId xmlns:p14="http://schemas.microsoft.com/office/powerpoint/2010/main" val="2821451546"/>
              </p:ext>
            </p:extLst>
          </p:nvPr>
        </p:nvGraphicFramePr>
        <p:xfrm>
          <a:off x="3547089" y="1990992"/>
          <a:ext cx="436562" cy="544512"/>
        </p:xfrm>
        <a:graphic>
          <a:graphicData uri="http://schemas.openxmlformats.org/presentationml/2006/ole">
            <mc:AlternateContent xmlns:mc="http://schemas.openxmlformats.org/markup-compatibility/2006">
              <mc:Choice xmlns:v="urn:schemas-microsoft-com:vml" Requires="v">
                <p:oleObj spid="_x0000_s25216" name="ISIS/Draw Sketch" r:id="rId50" imgW="944640" imgH="1143000" progId="ISISServer">
                  <p:embed/>
                </p:oleObj>
              </mc:Choice>
              <mc:Fallback>
                <p:oleObj name="ISIS/Draw Sketch" r:id="rId5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7089" y="1990992"/>
                        <a:ext cx="43656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80" name="Object 56"/>
          <p:cNvGraphicFramePr>
            <a:graphicFrameLocks noChangeAspect="1"/>
          </p:cNvGraphicFramePr>
          <p:nvPr>
            <p:extLst>
              <p:ext uri="{D42A27DB-BD31-4B8C-83A1-F6EECF244321}">
                <p14:modId xmlns:p14="http://schemas.microsoft.com/office/powerpoint/2010/main" val="922570616"/>
              </p:ext>
            </p:extLst>
          </p:nvPr>
        </p:nvGraphicFramePr>
        <p:xfrm>
          <a:off x="5799751" y="2403742"/>
          <a:ext cx="436563" cy="544512"/>
        </p:xfrm>
        <a:graphic>
          <a:graphicData uri="http://schemas.openxmlformats.org/presentationml/2006/ole">
            <mc:AlternateContent xmlns:mc="http://schemas.openxmlformats.org/markup-compatibility/2006">
              <mc:Choice xmlns:v="urn:schemas-microsoft-com:vml" Requires="v">
                <p:oleObj spid="_x0000_s25217" name="ISIS/Draw Sketch" r:id="rId51" imgW="944640" imgH="1143000" progId="ISISServer">
                  <p:embed/>
                </p:oleObj>
              </mc:Choice>
              <mc:Fallback>
                <p:oleObj name="ISIS/Draw Sketch" r:id="rId5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9751" y="2403742"/>
                        <a:ext cx="43656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81" name="Object 57"/>
          <p:cNvGraphicFramePr>
            <a:graphicFrameLocks noChangeAspect="1"/>
          </p:cNvGraphicFramePr>
          <p:nvPr>
            <p:extLst>
              <p:ext uri="{D42A27DB-BD31-4B8C-83A1-F6EECF244321}">
                <p14:modId xmlns:p14="http://schemas.microsoft.com/office/powerpoint/2010/main" val="3102501350"/>
              </p:ext>
            </p:extLst>
          </p:nvPr>
        </p:nvGraphicFramePr>
        <p:xfrm>
          <a:off x="1626214" y="1970354"/>
          <a:ext cx="455612" cy="568325"/>
        </p:xfrm>
        <a:graphic>
          <a:graphicData uri="http://schemas.openxmlformats.org/presentationml/2006/ole">
            <mc:AlternateContent xmlns:mc="http://schemas.openxmlformats.org/markup-compatibility/2006">
              <mc:Choice xmlns:v="urn:schemas-microsoft-com:vml" Requires="v">
                <p:oleObj spid="_x0000_s25218" name="ISIS/Draw Sketch" r:id="rId52" imgW="944640" imgH="1143000" progId="ISISServer">
                  <p:embed/>
                </p:oleObj>
              </mc:Choice>
              <mc:Fallback>
                <p:oleObj name="ISIS/Draw Sketch" r:id="rId5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26214" y="1970354"/>
                        <a:ext cx="455612"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82" name="Object 58"/>
          <p:cNvGraphicFramePr>
            <a:graphicFrameLocks noChangeAspect="1"/>
          </p:cNvGraphicFramePr>
          <p:nvPr>
            <p:extLst>
              <p:ext uri="{D42A27DB-BD31-4B8C-83A1-F6EECF244321}">
                <p14:modId xmlns:p14="http://schemas.microsoft.com/office/powerpoint/2010/main" val="2217135485"/>
              </p:ext>
            </p:extLst>
          </p:nvPr>
        </p:nvGraphicFramePr>
        <p:xfrm>
          <a:off x="2421551" y="2046554"/>
          <a:ext cx="455613" cy="568325"/>
        </p:xfrm>
        <a:graphic>
          <a:graphicData uri="http://schemas.openxmlformats.org/presentationml/2006/ole">
            <mc:AlternateContent xmlns:mc="http://schemas.openxmlformats.org/markup-compatibility/2006">
              <mc:Choice xmlns:v="urn:schemas-microsoft-com:vml" Requires="v">
                <p:oleObj spid="_x0000_s25219" name="ISIS/Draw Sketch" r:id="rId53" imgW="944640" imgH="1143000" progId="ISISServer">
                  <p:embed/>
                </p:oleObj>
              </mc:Choice>
              <mc:Fallback>
                <p:oleObj name="ISIS/Draw Sketch" r:id="rId5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1551" y="2046554"/>
                        <a:ext cx="455613"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83" name="Object 59"/>
          <p:cNvGraphicFramePr>
            <a:graphicFrameLocks noChangeAspect="1"/>
          </p:cNvGraphicFramePr>
          <p:nvPr>
            <p:extLst>
              <p:ext uri="{D42A27DB-BD31-4B8C-83A1-F6EECF244321}">
                <p14:modId xmlns:p14="http://schemas.microsoft.com/office/powerpoint/2010/main" val="1791084872"/>
              </p:ext>
            </p:extLst>
          </p:nvPr>
        </p:nvGraphicFramePr>
        <p:xfrm>
          <a:off x="2089764" y="1649679"/>
          <a:ext cx="455612" cy="569913"/>
        </p:xfrm>
        <a:graphic>
          <a:graphicData uri="http://schemas.openxmlformats.org/presentationml/2006/ole">
            <mc:AlternateContent xmlns:mc="http://schemas.openxmlformats.org/markup-compatibility/2006">
              <mc:Choice xmlns:v="urn:schemas-microsoft-com:vml" Requires="v">
                <p:oleObj spid="_x0000_s25220" name="ISIS/Draw Sketch" r:id="rId54" imgW="944640" imgH="1143000" progId="ISISServer">
                  <p:embed/>
                </p:oleObj>
              </mc:Choice>
              <mc:Fallback>
                <p:oleObj name="ISIS/Draw Sketch" r:id="rId5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89764" y="1649679"/>
                        <a:ext cx="455612"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84" name="Object 60"/>
          <p:cNvGraphicFramePr>
            <a:graphicFrameLocks noChangeAspect="1"/>
          </p:cNvGraphicFramePr>
          <p:nvPr>
            <p:extLst>
              <p:ext uri="{D42A27DB-BD31-4B8C-83A1-F6EECF244321}">
                <p14:modId xmlns:p14="http://schemas.microsoft.com/office/powerpoint/2010/main" val="252511435"/>
              </p:ext>
            </p:extLst>
          </p:nvPr>
        </p:nvGraphicFramePr>
        <p:xfrm>
          <a:off x="1634151" y="2403742"/>
          <a:ext cx="455613" cy="568325"/>
        </p:xfrm>
        <a:graphic>
          <a:graphicData uri="http://schemas.openxmlformats.org/presentationml/2006/ole">
            <mc:AlternateContent xmlns:mc="http://schemas.openxmlformats.org/markup-compatibility/2006">
              <mc:Choice xmlns:v="urn:schemas-microsoft-com:vml" Requires="v">
                <p:oleObj spid="_x0000_s25221" name="ISIS/Draw Sketch" r:id="rId55" imgW="944640" imgH="1143000" progId="ISISServer">
                  <p:embed/>
                </p:oleObj>
              </mc:Choice>
              <mc:Fallback>
                <p:oleObj name="ISIS/Draw Sketch" r:id="rId5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4151" y="2403742"/>
                        <a:ext cx="455613"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85" name="Object 61"/>
          <p:cNvGraphicFramePr>
            <a:graphicFrameLocks noChangeAspect="1"/>
          </p:cNvGraphicFramePr>
          <p:nvPr>
            <p:extLst>
              <p:ext uri="{D42A27DB-BD31-4B8C-83A1-F6EECF244321}">
                <p14:modId xmlns:p14="http://schemas.microsoft.com/office/powerpoint/2010/main" val="1674878163"/>
              </p:ext>
            </p:extLst>
          </p:nvPr>
        </p:nvGraphicFramePr>
        <p:xfrm>
          <a:off x="3878876" y="1979879"/>
          <a:ext cx="455613" cy="568325"/>
        </p:xfrm>
        <a:graphic>
          <a:graphicData uri="http://schemas.openxmlformats.org/presentationml/2006/ole">
            <mc:AlternateContent xmlns:mc="http://schemas.openxmlformats.org/markup-compatibility/2006">
              <mc:Choice xmlns:v="urn:schemas-microsoft-com:vml" Requires="v">
                <p:oleObj spid="_x0000_s25222" name="ISIS/Draw Sketch" r:id="rId56" imgW="944640" imgH="1143000" progId="ISISServer">
                  <p:embed/>
                </p:oleObj>
              </mc:Choice>
              <mc:Fallback>
                <p:oleObj name="ISIS/Draw Sketch" r:id="rId5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8876" y="1979879"/>
                        <a:ext cx="455613"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86" name="Object 62"/>
          <p:cNvGraphicFramePr>
            <a:graphicFrameLocks noChangeAspect="1"/>
          </p:cNvGraphicFramePr>
          <p:nvPr>
            <p:extLst>
              <p:ext uri="{D42A27DB-BD31-4B8C-83A1-F6EECF244321}">
                <p14:modId xmlns:p14="http://schemas.microsoft.com/office/powerpoint/2010/main" val="1033999959"/>
              </p:ext>
            </p:extLst>
          </p:nvPr>
        </p:nvGraphicFramePr>
        <p:xfrm>
          <a:off x="3686789" y="2449779"/>
          <a:ext cx="455612" cy="568325"/>
        </p:xfrm>
        <a:graphic>
          <a:graphicData uri="http://schemas.openxmlformats.org/presentationml/2006/ole">
            <mc:AlternateContent xmlns:mc="http://schemas.openxmlformats.org/markup-compatibility/2006">
              <mc:Choice xmlns:v="urn:schemas-microsoft-com:vml" Requires="v">
                <p:oleObj spid="_x0000_s25223" name="ISIS/Draw Sketch" r:id="rId57" imgW="944640" imgH="1143000" progId="ISISServer">
                  <p:embed/>
                </p:oleObj>
              </mc:Choice>
              <mc:Fallback>
                <p:oleObj name="ISIS/Draw Sketch" r:id="rId5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6789" y="2449779"/>
                        <a:ext cx="455612"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87" name="Object 63"/>
          <p:cNvGraphicFramePr>
            <a:graphicFrameLocks noChangeAspect="1"/>
          </p:cNvGraphicFramePr>
          <p:nvPr>
            <p:extLst>
              <p:ext uri="{D42A27DB-BD31-4B8C-83A1-F6EECF244321}">
                <p14:modId xmlns:p14="http://schemas.microsoft.com/office/powerpoint/2010/main" val="4144364595"/>
              </p:ext>
            </p:extLst>
          </p:nvPr>
        </p:nvGraphicFramePr>
        <p:xfrm>
          <a:off x="2893039" y="2538679"/>
          <a:ext cx="455612" cy="568325"/>
        </p:xfrm>
        <a:graphic>
          <a:graphicData uri="http://schemas.openxmlformats.org/presentationml/2006/ole">
            <mc:AlternateContent xmlns:mc="http://schemas.openxmlformats.org/markup-compatibility/2006">
              <mc:Choice xmlns:v="urn:schemas-microsoft-com:vml" Requires="v">
                <p:oleObj spid="_x0000_s25224" name="ISIS/Draw Sketch" r:id="rId58" imgW="944640" imgH="1143000" progId="ISISServer">
                  <p:embed/>
                </p:oleObj>
              </mc:Choice>
              <mc:Fallback>
                <p:oleObj name="ISIS/Draw Sketch" r:id="rId5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3039" y="2538679"/>
                        <a:ext cx="455612"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88" name="Object 64"/>
          <p:cNvGraphicFramePr>
            <a:graphicFrameLocks noChangeAspect="1"/>
          </p:cNvGraphicFramePr>
          <p:nvPr>
            <p:extLst>
              <p:ext uri="{D42A27DB-BD31-4B8C-83A1-F6EECF244321}">
                <p14:modId xmlns:p14="http://schemas.microsoft.com/office/powerpoint/2010/main" val="3541488935"/>
              </p:ext>
            </p:extLst>
          </p:nvPr>
        </p:nvGraphicFramePr>
        <p:xfrm>
          <a:off x="4210664" y="1970354"/>
          <a:ext cx="455612" cy="568325"/>
        </p:xfrm>
        <a:graphic>
          <a:graphicData uri="http://schemas.openxmlformats.org/presentationml/2006/ole">
            <mc:AlternateContent xmlns:mc="http://schemas.openxmlformats.org/markup-compatibility/2006">
              <mc:Choice xmlns:v="urn:schemas-microsoft-com:vml" Requires="v">
                <p:oleObj spid="_x0000_s25225" name="ISIS/Draw Sketch" r:id="rId59" imgW="944640" imgH="1143000" progId="ISISServer">
                  <p:embed/>
                </p:oleObj>
              </mc:Choice>
              <mc:Fallback>
                <p:oleObj name="ISIS/Draw Sketch" r:id="rId5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0664" y="1970354"/>
                        <a:ext cx="455612"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89" name="Object 65"/>
          <p:cNvGraphicFramePr>
            <a:graphicFrameLocks noChangeAspect="1"/>
          </p:cNvGraphicFramePr>
          <p:nvPr>
            <p:extLst>
              <p:ext uri="{D42A27DB-BD31-4B8C-83A1-F6EECF244321}">
                <p14:modId xmlns:p14="http://schemas.microsoft.com/office/powerpoint/2010/main" val="2247390947"/>
              </p:ext>
            </p:extLst>
          </p:nvPr>
        </p:nvGraphicFramePr>
        <p:xfrm>
          <a:off x="4672626" y="1979879"/>
          <a:ext cx="455613" cy="568325"/>
        </p:xfrm>
        <a:graphic>
          <a:graphicData uri="http://schemas.openxmlformats.org/presentationml/2006/ole">
            <mc:AlternateContent xmlns:mc="http://schemas.openxmlformats.org/markup-compatibility/2006">
              <mc:Choice xmlns:v="urn:schemas-microsoft-com:vml" Requires="v">
                <p:oleObj spid="_x0000_s25226" name="ISIS/Draw Sketch" r:id="rId60" imgW="944640" imgH="1143000" progId="ISISServer">
                  <p:embed/>
                </p:oleObj>
              </mc:Choice>
              <mc:Fallback>
                <p:oleObj name="ISIS/Draw Sketch" r:id="rId6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2626" y="1979879"/>
                        <a:ext cx="455613"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90" name="Object 66"/>
          <p:cNvGraphicFramePr>
            <a:graphicFrameLocks noChangeAspect="1"/>
          </p:cNvGraphicFramePr>
          <p:nvPr>
            <p:extLst>
              <p:ext uri="{D42A27DB-BD31-4B8C-83A1-F6EECF244321}">
                <p14:modId xmlns:p14="http://schemas.microsoft.com/office/powerpoint/2010/main" val="1512390964"/>
              </p:ext>
            </p:extLst>
          </p:nvPr>
        </p:nvGraphicFramePr>
        <p:xfrm>
          <a:off x="4672626" y="2389454"/>
          <a:ext cx="455613" cy="568325"/>
        </p:xfrm>
        <a:graphic>
          <a:graphicData uri="http://schemas.openxmlformats.org/presentationml/2006/ole">
            <mc:AlternateContent xmlns:mc="http://schemas.openxmlformats.org/markup-compatibility/2006">
              <mc:Choice xmlns:v="urn:schemas-microsoft-com:vml" Requires="v">
                <p:oleObj spid="_x0000_s25227" name="ISIS/Draw Sketch" r:id="rId61" imgW="944640" imgH="1143000" progId="ISISServer">
                  <p:embed/>
                </p:oleObj>
              </mc:Choice>
              <mc:Fallback>
                <p:oleObj name="ISIS/Draw Sketch" r:id="rId6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2626" y="2389454"/>
                        <a:ext cx="455613"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9091" name="Oval 67"/>
          <p:cNvSpPr>
            <a:spLocks noChangeArrowheads="1"/>
          </p:cNvSpPr>
          <p:nvPr/>
        </p:nvSpPr>
        <p:spPr bwMode="auto">
          <a:xfrm rot="2303710">
            <a:off x="5069501" y="3222892"/>
            <a:ext cx="596900" cy="20637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900" b="0">
                <a:solidFill>
                  <a:schemeClr val="bg1"/>
                </a:solidFill>
              </a:rPr>
              <a:t>Activator</a:t>
            </a:r>
            <a:endParaRPr lang="ru-RU" altLang="ru-RU" sz="900" b="0">
              <a:solidFill>
                <a:schemeClr val="bg1"/>
              </a:solidFill>
            </a:endParaRPr>
          </a:p>
        </p:txBody>
      </p:sp>
      <p:sp>
        <p:nvSpPr>
          <p:cNvPr id="129092" name="Oval 68"/>
          <p:cNvSpPr>
            <a:spLocks noChangeArrowheads="1"/>
          </p:cNvSpPr>
          <p:nvPr/>
        </p:nvSpPr>
        <p:spPr bwMode="auto">
          <a:xfrm rot="2628390">
            <a:off x="1891326" y="3346717"/>
            <a:ext cx="595313" cy="204787"/>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900" b="0">
                <a:solidFill>
                  <a:schemeClr val="bg1"/>
                </a:solidFill>
              </a:rPr>
              <a:t>Activator</a:t>
            </a:r>
            <a:endParaRPr lang="ru-RU" altLang="ru-RU" sz="900" b="0">
              <a:solidFill>
                <a:schemeClr val="bg1"/>
              </a:solidFill>
            </a:endParaRPr>
          </a:p>
        </p:txBody>
      </p:sp>
      <p:sp>
        <p:nvSpPr>
          <p:cNvPr id="129093" name="Oval 69"/>
          <p:cNvSpPr>
            <a:spLocks noChangeArrowheads="1"/>
          </p:cNvSpPr>
          <p:nvPr/>
        </p:nvSpPr>
        <p:spPr bwMode="auto">
          <a:xfrm rot="2522953">
            <a:off x="2885101" y="1636979"/>
            <a:ext cx="595313" cy="204788"/>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900" b="0">
                <a:solidFill>
                  <a:schemeClr val="bg1"/>
                </a:solidFill>
              </a:rPr>
              <a:t>Activator</a:t>
            </a:r>
            <a:endParaRPr lang="ru-RU" altLang="ru-RU" sz="900" b="0">
              <a:solidFill>
                <a:schemeClr val="bg1"/>
              </a:solidFill>
            </a:endParaRPr>
          </a:p>
        </p:txBody>
      </p:sp>
      <p:sp>
        <p:nvSpPr>
          <p:cNvPr id="129094" name="Oval 70"/>
          <p:cNvSpPr>
            <a:spLocks noChangeArrowheads="1"/>
          </p:cNvSpPr>
          <p:nvPr/>
        </p:nvSpPr>
        <p:spPr bwMode="auto">
          <a:xfrm rot="16652367">
            <a:off x="1881008" y="2406123"/>
            <a:ext cx="615950" cy="198437"/>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900" b="0" dirty="0">
                <a:solidFill>
                  <a:schemeClr val="bg1"/>
                </a:solidFill>
              </a:rPr>
              <a:t>Activator</a:t>
            </a:r>
            <a:endParaRPr lang="ru-RU" altLang="ru-RU" sz="900" b="0" dirty="0">
              <a:solidFill>
                <a:schemeClr val="bg1"/>
              </a:solidFill>
            </a:endParaRPr>
          </a:p>
        </p:txBody>
      </p:sp>
      <p:sp>
        <p:nvSpPr>
          <p:cNvPr id="129095" name="Oval 71"/>
          <p:cNvSpPr>
            <a:spLocks noChangeArrowheads="1"/>
          </p:cNvSpPr>
          <p:nvPr/>
        </p:nvSpPr>
        <p:spPr bwMode="auto">
          <a:xfrm>
            <a:off x="4077314" y="2594242"/>
            <a:ext cx="595312" cy="204787"/>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900" b="0">
                <a:solidFill>
                  <a:schemeClr val="bg1"/>
                </a:solidFill>
              </a:rPr>
              <a:t>Activator</a:t>
            </a:r>
            <a:endParaRPr lang="ru-RU" altLang="ru-RU" sz="900" b="0">
              <a:solidFill>
                <a:schemeClr val="bg1"/>
              </a:solidFill>
            </a:endParaRPr>
          </a:p>
        </p:txBody>
      </p:sp>
      <p:sp>
        <p:nvSpPr>
          <p:cNvPr id="129096" name="Oval 72"/>
          <p:cNvSpPr>
            <a:spLocks noChangeArrowheads="1"/>
          </p:cNvSpPr>
          <p:nvPr/>
        </p:nvSpPr>
        <p:spPr bwMode="auto">
          <a:xfrm rot="20375407">
            <a:off x="1294426" y="1717942"/>
            <a:ext cx="795338" cy="273050"/>
          </a:xfrm>
          <a:prstGeom prst="ellipse">
            <a:avLst/>
          </a:prstGeom>
          <a:solidFill>
            <a:srgbClr val="008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900" b="0">
                <a:solidFill>
                  <a:schemeClr val="bg1"/>
                </a:solidFill>
              </a:rPr>
              <a:t>Spectral</a:t>
            </a:r>
          </a:p>
          <a:p>
            <a:pPr algn="ctr"/>
            <a:r>
              <a:rPr lang="en-US" altLang="ru-RU" sz="900" b="0">
                <a:solidFill>
                  <a:schemeClr val="bg1"/>
                </a:solidFill>
              </a:rPr>
              <a:t> shifter</a:t>
            </a:r>
            <a:endParaRPr lang="ru-RU" altLang="ru-RU" sz="900" b="0">
              <a:solidFill>
                <a:schemeClr val="bg1"/>
              </a:solidFill>
            </a:endParaRPr>
          </a:p>
        </p:txBody>
      </p:sp>
      <p:sp>
        <p:nvSpPr>
          <p:cNvPr id="129097" name="Oval 73"/>
          <p:cNvSpPr>
            <a:spLocks noChangeArrowheads="1"/>
          </p:cNvSpPr>
          <p:nvPr/>
        </p:nvSpPr>
        <p:spPr bwMode="auto">
          <a:xfrm rot="604836">
            <a:off x="5069501" y="2319604"/>
            <a:ext cx="795338" cy="273050"/>
          </a:xfrm>
          <a:prstGeom prst="ellipse">
            <a:avLst/>
          </a:prstGeom>
          <a:solidFill>
            <a:srgbClr val="008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1000" b="0">
                <a:solidFill>
                  <a:schemeClr val="bg1"/>
                </a:solidFill>
              </a:rPr>
              <a:t>Spectral</a:t>
            </a:r>
          </a:p>
          <a:p>
            <a:pPr algn="ctr"/>
            <a:r>
              <a:rPr lang="en-US" altLang="ru-RU" sz="1000" b="0">
                <a:solidFill>
                  <a:schemeClr val="bg1"/>
                </a:solidFill>
              </a:rPr>
              <a:t> shifter</a:t>
            </a:r>
            <a:endParaRPr lang="ru-RU" altLang="ru-RU" sz="1000" b="0">
              <a:solidFill>
                <a:schemeClr val="bg1"/>
              </a:solidFill>
            </a:endParaRPr>
          </a:p>
        </p:txBody>
      </p:sp>
      <p:sp>
        <p:nvSpPr>
          <p:cNvPr id="129098" name="Oval 74"/>
          <p:cNvSpPr>
            <a:spLocks noChangeArrowheads="1"/>
          </p:cNvSpPr>
          <p:nvPr/>
        </p:nvSpPr>
        <p:spPr bwMode="auto">
          <a:xfrm rot="18873352">
            <a:off x="3004164" y="2886341"/>
            <a:ext cx="820738" cy="265113"/>
          </a:xfrm>
          <a:prstGeom prst="ellipse">
            <a:avLst/>
          </a:prstGeom>
          <a:solidFill>
            <a:srgbClr val="008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900" b="0">
                <a:solidFill>
                  <a:schemeClr val="bg1"/>
                </a:solidFill>
              </a:rPr>
              <a:t>Spectral</a:t>
            </a:r>
            <a:r>
              <a:rPr lang="ru-RU" altLang="ru-RU" sz="900" b="0">
                <a:solidFill>
                  <a:schemeClr val="bg1"/>
                </a:solidFill>
              </a:rPr>
              <a:t> </a:t>
            </a:r>
          </a:p>
          <a:p>
            <a:pPr algn="ctr"/>
            <a:r>
              <a:rPr lang="en-US" altLang="ru-RU" sz="900" b="0">
                <a:solidFill>
                  <a:schemeClr val="bg1"/>
                </a:solidFill>
              </a:rPr>
              <a:t>shifter</a:t>
            </a:r>
            <a:endParaRPr lang="ru-RU" altLang="ru-RU" sz="900" b="0">
              <a:solidFill>
                <a:schemeClr val="bg1"/>
              </a:solidFill>
            </a:endParaRPr>
          </a:p>
        </p:txBody>
      </p:sp>
      <p:sp>
        <p:nvSpPr>
          <p:cNvPr id="129099" name="AutoShape 75"/>
          <p:cNvSpPr>
            <a:spLocks noChangeArrowheads="1"/>
          </p:cNvSpPr>
          <p:nvPr/>
        </p:nvSpPr>
        <p:spPr bwMode="auto">
          <a:xfrm rot="7699539" flipH="1" flipV="1">
            <a:off x="1272201" y="2452954"/>
            <a:ext cx="876300" cy="361950"/>
          </a:xfrm>
          <a:prstGeom prst="curvedDownArrow">
            <a:avLst>
              <a:gd name="adj1" fmla="val 30386"/>
              <a:gd name="adj2" fmla="val 80713"/>
              <a:gd name="adj3" fmla="val 43704"/>
            </a:avLst>
          </a:prstGeom>
          <a:gradFill rotWithShape="1">
            <a:gsLst>
              <a:gs pos="0">
                <a:srgbClr val="CC00CC"/>
              </a:gs>
              <a:gs pos="100000">
                <a:srgbClr val="0000FF"/>
              </a:gs>
            </a:gsLst>
            <a:lin ang="5400000" scaled="1"/>
          </a:gra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29100" name="AutoShape 76"/>
          <p:cNvSpPr>
            <a:spLocks noChangeArrowheads="1"/>
          </p:cNvSpPr>
          <p:nvPr/>
        </p:nvSpPr>
        <p:spPr bwMode="auto">
          <a:xfrm rot="14204216" flipH="1">
            <a:off x="3685995" y="1529823"/>
            <a:ext cx="876300" cy="433388"/>
          </a:xfrm>
          <a:prstGeom prst="curvedDownArrow">
            <a:avLst>
              <a:gd name="adj1" fmla="val 25378"/>
              <a:gd name="adj2" fmla="val 67409"/>
              <a:gd name="adj3" fmla="val 43704"/>
            </a:avLst>
          </a:prstGeom>
          <a:gradFill rotWithShape="1">
            <a:gsLst>
              <a:gs pos="0">
                <a:srgbClr val="CC0099"/>
              </a:gs>
              <a:gs pos="100000">
                <a:srgbClr val="0000FF"/>
              </a:gs>
            </a:gsLst>
            <a:lin ang="5400000" scaled="1"/>
          </a:gra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29101" name="AutoShape 77"/>
          <p:cNvSpPr>
            <a:spLocks noChangeArrowheads="1"/>
          </p:cNvSpPr>
          <p:nvPr/>
        </p:nvSpPr>
        <p:spPr bwMode="auto">
          <a:xfrm rot="11627503" flipH="1" flipV="1">
            <a:off x="2346939" y="2202129"/>
            <a:ext cx="1257300" cy="412750"/>
          </a:xfrm>
          <a:prstGeom prst="curvedDownArrow">
            <a:avLst>
              <a:gd name="adj1" fmla="val 30617"/>
              <a:gd name="adj2" fmla="val 93937"/>
              <a:gd name="adj3" fmla="val 28486"/>
            </a:avLst>
          </a:prstGeom>
          <a:gradFill rotWithShape="1">
            <a:gsLst>
              <a:gs pos="0">
                <a:srgbClr val="00FF00"/>
              </a:gs>
              <a:gs pos="100000">
                <a:srgbClr val="3366FF"/>
              </a:gs>
            </a:gsLst>
            <a:lin ang="5400000" scaled="1"/>
          </a:gra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pSp>
        <p:nvGrpSpPr>
          <p:cNvPr id="129102" name="Group 78"/>
          <p:cNvGrpSpPr>
            <a:grpSpLocks/>
          </p:cNvGrpSpPr>
          <p:nvPr/>
        </p:nvGrpSpPr>
        <p:grpSpPr bwMode="auto">
          <a:xfrm>
            <a:off x="2354876" y="2464067"/>
            <a:ext cx="927100" cy="484187"/>
            <a:chOff x="1330" y="1393"/>
            <a:chExt cx="584" cy="305"/>
          </a:xfrm>
        </p:grpSpPr>
        <p:sp>
          <p:nvSpPr>
            <p:cNvPr id="129103" name="Text Box 79"/>
            <p:cNvSpPr txBox="1">
              <a:spLocks noChangeArrowheads="1"/>
            </p:cNvSpPr>
            <p:nvPr/>
          </p:nvSpPr>
          <p:spPr bwMode="auto">
            <a:xfrm>
              <a:off x="1497" y="1393"/>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ru-RU" b="0">
                  <a:solidFill>
                    <a:srgbClr val="FF3300"/>
                  </a:solidFill>
                </a:rPr>
                <a:t>R</a:t>
              </a:r>
              <a:endParaRPr lang="ru-RU" altLang="ru-RU" b="0">
                <a:solidFill>
                  <a:srgbClr val="FF3300"/>
                </a:solidFill>
              </a:endParaRPr>
            </a:p>
          </p:txBody>
        </p:sp>
        <p:sp>
          <p:nvSpPr>
            <p:cNvPr id="129104" name="Line 80"/>
            <p:cNvSpPr>
              <a:spLocks noChangeShapeType="1"/>
            </p:cNvSpPr>
            <p:nvPr/>
          </p:nvSpPr>
          <p:spPr bwMode="auto">
            <a:xfrm>
              <a:off x="1330" y="1484"/>
              <a:ext cx="584" cy="214"/>
            </a:xfrm>
            <a:prstGeom prst="line">
              <a:avLst/>
            </a:prstGeom>
            <a:noFill/>
            <a:ln w="12700">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nvGrpSpPr>
          <p:cNvPr id="129105" name="Group 81"/>
          <p:cNvGrpSpPr>
            <a:grpSpLocks/>
          </p:cNvGrpSpPr>
          <p:nvPr/>
        </p:nvGrpSpPr>
        <p:grpSpPr bwMode="auto">
          <a:xfrm>
            <a:off x="4740889" y="1771917"/>
            <a:ext cx="595312" cy="493712"/>
            <a:chOff x="2833" y="957"/>
            <a:chExt cx="375" cy="311"/>
          </a:xfrm>
        </p:grpSpPr>
        <p:sp>
          <p:nvSpPr>
            <p:cNvPr id="129106" name="Text Box 82"/>
            <p:cNvSpPr txBox="1">
              <a:spLocks noChangeArrowheads="1"/>
            </p:cNvSpPr>
            <p:nvPr/>
          </p:nvSpPr>
          <p:spPr bwMode="auto">
            <a:xfrm>
              <a:off x="2958" y="957"/>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ru-RU" b="0">
                  <a:solidFill>
                    <a:srgbClr val="FF3300"/>
                  </a:solidFill>
                </a:rPr>
                <a:t>R</a:t>
              </a:r>
              <a:endParaRPr lang="ru-RU" altLang="ru-RU" b="0">
                <a:solidFill>
                  <a:srgbClr val="FF3300"/>
                </a:solidFill>
              </a:endParaRPr>
            </a:p>
          </p:txBody>
        </p:sp>
        <p:sp>
          <p:nvSpPr>
            <p:cNvPr id="129107" name="Line 83"/>
            <p:cNvSpPr>
              <a:spLocks noChangeShapeType="1"/>
            </p:cNvSpPr>
            <p:nvPr/>
          </p:nvSpPr>
          <p:spPr bwMode="auto">
            <a:xfrm>
              <a:off x="2833" y="1010"/>
              <a:ext cx="375" cy="258"/>
            </a:xfrm>
            <a:prstGeom prst="line">
              <a:avLst/>
            </a:prstGeom>
            <a:noFill/>
            <a:ln w="12700">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sp>
        <p:nvSpPr>
          <p:cNvPr id="129108" name="AutoShape 84"/>
          <p:cNvSpPr>
            <a:spLocks noChangeArrowheads="1"/>
          </p:cNvSpPr>
          <p:nvPr/>
        </p:nvSpPr>
        <p:spPr bwMode="auto">
          <a:xfrm rot="1381633" flipV="1">
            <a:off x="4528164" y="3276867"/>
            <a:ext cx="882650" cy="428625"/>
          </a:xfrm>
          <a:prstGeom prst="curvedDownArrow">
            <a:avLst>
              <a:gd name="adj1" fmla="val 25846"/>
              <a:gd name="adj2" fmla="val 68652"/>
              <a:gd name="adj3" fmla="val 43704"/>
            </a:avLst>
          </a:prstGeom>
          <a:gradFill rotWithShape="1">
            <a:gsLst>
              <a:gs pos="0">
                <a:srgbClr val="CC0099"/>
              </a:gs>
              <a:gs pos="100000">
                <a:srgbClr val="0000FF"/>
              </a:gs>
            </a:gsLst>
            <a:lin ang="5400000" scaled="1"/>
          </a:gra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aphicFrame>
        <p:nvGraphicFramePr>
          <p:cNvPr id="129109" name="Object 85"/>
          <p:cNvGraphicFramePr>
            <a:graphicFrameLocks noChangeAspect="1"/>
          </p:cNvGraphicFramePr>
          <p:nvPr>
            <p:extLst>
              <p:ext uri="{D42A27DB-BD31-4B8C-83A1-F6EECF244321}">
                <p14:modId xmlns:p14="http://schemas.microsoft.com/office/powerpoint/2010/main" val="1845035678"/>
              </p:ext>
            </p:extLst>
          </p:nvPr>
        </p:nvGraphicFramePr>
        <p:xfrm>
          <a:off x="2513626" y="1584592"/>
          <a:ext cx="438150" cy="544512"/>
        </p:xfrm>
        <a:graphic>
          <a:graphicData uri="http://schemas.openxmlformats.org/presentationml/2006/ole">
            <mc:AlternateContent xmlns:mc="http://schemas.openxmlformats.org/markup-compatibility/2006">
              <mc:Choice xmlns:v="urn:schemas-microsoft-com:vml" Requires="v">
                <p:oleObj spid="_x0000_s25228" name="ISIS/Draw Sketch" r:id="rId62" imgW="944640" imgH="1143000" progId="ISISServer">
                  <p:embed/>
                </p:oleObj>
              </mc:Choice>
              <mc:Fallback>
                <p:oleObj name="ISIS/Draw Sketch" r:id="rId6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3626" y="1584592"/>
                        <a:ext cx="438150"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9110" name="AutoShape 86"/>
          <p:cNvSpPr>
            <a:spLocks noChangeArrowheads="1"/>
          </p:cNvSpPr>
          <p:nvPr/>
        </p:nvSpPr>
        <p:spPr bwMode="auto">
          <a:xfrm rot="12695331" flipH="1" flipV="1">
            <a:off x="4740889" y="1649679"/>
            <a:ext cx="1257300" cy="412750"/>
          </a:xfrm>
          <a:prstGeom prst="curvedDownArrow">
            <a:avLst>
              <a:gd name="adj1" fmla="val 30617"/>
              <a:gd name="adj2" fmla="val 93937"/>
              <a:gd name="adj3" fmla="val 28486"/>
            </a:avLst>
          </a:prstGeom>
          <a:gradFill rotWithShape="1">
            <a:gsLst>
              <a:gs pos="0">
                <a:srgbClr val="00FF00"/>
              </a:gs>
              <a:gs pos="100000">
                <a:srgbClr val="3366FF"/>
              </a:gs>
            </a:gsLst>
            <a:lin ang="5400000" scaled="1"/>
          </a:gra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pSp>
        <p:nvGrpSpPr>
          <p:cNvPr id="129111" name="Group 87"/>
          <p:cNvGrpSpPr>
            <a:grpSpLocks/>
          </p:cNvGrpSpPr>
          <p:nvPr/>
        </p:nvGrpSpPr>
        <p:grpSpPr bwMode="auto">
          <a:xfrm>
            <a:off x="5931517" y="1494104"/>
            <a:ext cx="892175" cy="1762125"/>
            <a:chOff x="3583" y="782"/>
            <a:chExt cx="562" cy="1110"/>
          </a:xfrm>
        </p:grpSpPr>
        <p:sp>
          <p:nvSpPr>
            <p:cNvPr id="129112" name="Text Box 88"/>
            <p:cNvSpPr txBox="1">
              <a:spLocks noChangeArrowheads="1"/>
            </p:cNvSpPr>
            <p:nvPr/>
          </p:nvSpPr>
          <p:spPr bwMode="auto">
            <a:xfrm rot="16200000">
              <a:off x="3503" y="1250"/>
              <a:ext cx="1110" cy="174"/>
            </a:xfrm>
            <a:prstGeom prst="rect">
              <a:avLst/>
            </a:prstGeom>
            <a:noFill/>
            <a:ln w="17526">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ru-RU" sz="1200" b="0" dirty="0" smtClean="0">
                  <a:solidFill>
                    <a:srgbClr val="0000FF"/>
                  </a:solidFill>
                </a:rPr>
                <a:t>Photodetector</a:t>
              </a:r>
              <a:endParaRPr lang="ru-RU" altLang="ru-RU" sz="1200" b="0" dirty="0">
                <a:solidFill>
                  <a:srgbClr val="0000FF"/>
                </a:solidFill>
              </a:endParaRPr>
            </a:p>
          </p:txBody>
        </p:sp>
        <p:sp>
          <p:nvSpPr>
            <p:cNvPr id="129113" name="AutoShape 89"/>
            <p:cNvSpPr>
              <a:spLocks noChangeArrowheads="1"/>
            </p:cNvSpPr>
            <p:nvPr/>
          </p:nvSpPr>
          <p:spPr bwMode="auto">
            <a:xfrm rot="16200000">
              <a:off x="3323" y="1226"/>
              <a:ext cx="853" cy="334"/>
            </a:xfrm>
            <a:prstGeom prst="triangle">
              <a:avLst>
                <a:gd name="adj" fmla="val 49097"/>
              </a:avLst>
            </a:prstGeom>
            <a:solidFill>
              <a:srgbClr val="00FF00"/>
            </a:solidFill>
            <a:ln w="17526">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pSp>
      <p:sp>
        <p:nvSpPr>
          <p:cNvPr id="129114" name="Oval 90"/>
          <p:cNvSpPr>
            <a:spLocks noChangeArrowheads="1"/>
          </p:cNvSpPr>
          <p:nvPr/>
        </p:nvSpPr>
        <p:spPr bwMode="auto">
          <a:xfrm rot="5400000">
            <a:off x="4332902" y="1721116"/>
            <a:ext cx="615950" cy="2000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900" b="0">
                <a:solidFill>
                  <a:schemeClr val="bg1"/>
                </a:solidFill>
              </a:rPr>
              <a:t>Activator</a:t>
            </a:r>
            <a:endParaRPr lang="ru-RU" altLang="ru-RU" sz="900" b="0">
              <a:solidFill>
                <a:schemeClr val="bg1"/>
              </a:solidFill>
            </a:endParaRPr>
          </a:p>
        </p:txBody>
      </p:sp>
      <p:sp>
        <p:nvSpPr>
          <p:cNvPr id="129116" name="Text Box 92"/>
          <p:cNvSpPr txBox="1">
            <a:spLocks noChangeArrowheads="1"/>
          </p:cNvSpPr>
          <p:nvPr/>
        </p:nvSpPr>
        <p:spPr bwMode="auto">
          <a:xfrm>
            <a:off x="1163611" y="1172763"/>
            <a:ext cx="2308758" cy="307777"/>
          </a:xfrm>
          <a:prstGeom prst="rect">
            <a:avLst/>
          </a:prstGeom>
          <a:solidFill>
            <a:srgbClr val="FFFF00"/>
          </a:solidFill>
          <a:ln>
            <a:noFill/>
          </a:ln>
          <a:effectLst/>
          <a:extLst/>
        </p:spPr>
        <p:txBody>
          <a:bodyPr wrap="square">
            <a:spAutoFit/>
          </a:bodyPr>
          <a:lstStyle/>
          <a:p>
            <a:r>
              <a:rPr lang="en-US" altLang="ru-RU" sz="1400" b="0" dirty="0"/>
              <a:t>Classical </a:t>
            </a:r>
            <a:r>
              <a:rPr lang="en-US" altLang="ru-RU" sz="1400" b="0" dirty="0" smtClean="0"/>
              <a:t>plastic scintillator</a:t>
            </a:r>
            <a:endParaRPr lang="en-US" altLang="ru-RU" sz="1400" b="0" dirty="0"/>
          </a:p>
        </p:txBody>
      </p:sp>
      <p:sp>
        <p:nvSpPr>
          <p:cNvPr id="129117" name="Text Box 93"/>
          <p:cNvSpPr txBox="1">
            <a:spLocks noChangeArrowheads="1"/>
          </p:cNvSpPr>
          <p:nvPr/>
        </p:nvSpPr>
        <p:spPr bwMode="auto">
          <a:xfrm>
            <a:off x="3015276" y="3465779"/>
            <a:ext cx="1584325" cy="287338"/>
          </a:xfrm>
          <a:prstGeom prst="rect">
            <a:avLst/>
          </a:prstGeom>
          <a:solidFill>
            <a:srgbClr val="BBE0E3"/>
          </a:solidFill>
          <a:ln w="9525">
            <a:solidFill>
              <a:srgbClr val="000000"/>
            </a:solidFill>
            <a:miter lim="800000"/>
            <a:headEnd/>
            <a:tailEnd/>
          </a:ln>
        </p:spPr>
        <p:txBody>
          <a:bodyPr lIns="18000" tIns="18000" rIns="18000" bIns="18000"/>
          <a:lstStyle/>
          <a:p>
            <a:r>
              <a:rPr lang="en-US" altLang="ru-RU">
                <a:solidFill>
                  <a:srgbClr val="FF3300"/>
                </a:solidFill>
              </a:rPr>
              <a:t>R</a:t>
            </a:r>
            <a:r>
              <a:rPr lang="ru-RU" altLang="ru-RU">
                <a:solidFill>
                  <a:srgbClr val="FF3300"/>
                </a:solidFill>
              </a:rPr>
              <a:t> </a:t>
            </a:r>
            <a:r>
              <a:rPr lang="en-US" altLang="ru-RU">
                <a:solidFill>
                  <a:srgbClr val="FF3300"/>
                </a:solidFill>
              </a:rPr>
              <a:t>&gt;&gt; </a:t>
            </a:r>
            <a:r>
              <a:rPr lang="ru-RU" altLang="ru-RU">
                <a:solidFill>
                  <a:srgbClr val="FF3300"/>
                </a:solidFill>
              </a:rPr>
              <a:t>1 - 2 </a:t>
            </a:r>
            <a:r>
              <a:rPr lang="en-US" altLang="ru-RU">
                <a:solidFill>
                  <a:srgbClr val="FF3300"/>
                </a:solidFill>
              </a:rPr>
              <a:t>nm</a:t>
            </a:r>
            <a:endParaRPr lang="en-US" altLang="ru-RU"/>
          </a:p>
        </p:txBody>
      </p:sp>
      <p:grpSp>
        <p:nvGrpSpPr>
          <p:cNvPr id="129122" name="Group 98"/>
          <p:cNvGrpSpPr>
            <a:grpSpLocks/>
          </p:cNvGrpSpPr>
          <p:nvPr/>
        </p:nvGrpSpPr>
        <p:grpSpPr bwMode="auto">
          <a:xfrm>
            <a:off x="206988" y="3905796"/>
            <a:ext cx="6681789" cy="2740025"/>
            <a:chOff x="-23" y="2551"/>
            <a:chExt cx="4209" cy="1726"/>
          </a:xfrm>
        </p:grpSpPr>
        <p:grpSp>
          <p:nvGrpSpPr>
            <p:cNvPr id="129123" name="Group 99"/>
            <p:cNvGrpSpPr>
              <a:grpSpLocks/>
            </p:cNvGrpSpPr>
            <p:nvPr/>
          </p:nvGrpSpPr>
          <p:grpSpPr bwMode="auto">
            <a:xfrm>
              <a:off x="-23" y="2551"/>
              <a:ext cx="4209" cy="1723"/>
              <a:chOff x="793" y="1153"/>
              <a:chExt cx="4552" cy="1823"/>
            </a:xfrm>
          </p:grpSpPr>
          <p:sp>
            <p:nvSpPr>
              <p:cNvPr id="129124" name="Rectangle 100"/>
              <p:cNvSpPr>
                <a:spLocks noChangeArrowheads="1"/>
              </p:cNvSpPr>
              <p:nvPr/>
            </p:nvSpPr>
            <p:spPr bwMode="auto">
              <a:xfrm>
                <a:off x="1474" y="1198"/>
                <a:ext cx="3584" cy="1778"/>
              </a:xfrm>
              <a:prstGeom prst="rect">
                <a:avLst/>
              </a:prstGeom>
              <a:solidFill>
                <a:srgbClr val="CCFFFF">
                  <a:alpha val="50000"/>
                </a:srgbClr>
              </a:solidFill>
              <a:ln w="17526">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aphicFrame>
            <p:nvGraphicFramePr>
              <p:cNvPr id="129125" name="Object 101"/>
              <p:cNvGraphicFramePr>
                <a:graphicFrameLocks noChangeAspect="1"/>
              </p:cNvGraphicFramePr>
              <p:nvPr/>
            </p:nvGraphicFramePr>
            <p:xfrm>
              <a:off x="3851" y="1527"/>
              <a:ext cx="299" cy="361"/>
            </p:xfrm>
            <a:graphic>
              <a:graphicData uri="http://schemas.openxmlformats.org/presentationml/2006/ole">
                <mc:AlternateContent xmlns:mc="http://schemas.openxmlformats.org/markup-compatibility/2006">
                  <mc:Choice xmlns:v="urn:schemas-microsoft-com:vml" Requires="v">
                    <p:oleObj spid="_x0000_s25229" name="ISIS/Draw Sketch" r:id="rId63" imgW="944640" imgH="1143000" progId="ISISServer">
                      <p:embed/>
                    </p:oleObj>
                  </mc:Choice>
                  <mc:Fallback>
                    <p:oleObj name="ISIS/Draw Sketch" r:id="rId6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1" y="1527"/>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9126" name="Text Box 102"/>
              <p:cNvSpPr txBox="1">
                <a:spLocks noChangeArrowheads="1"/>
              </p:cNvSpPr>
              <p:nvPr/>
            </p:nvSpPr>
            <p:spPr bwMode="auto">
              <a:xfrm rot="16200000">
                <a:off x="4666" y="1961"/>
                <a:ext cx="1169" cy="189"/>
              </a:xfrm>
              <a:prstGeom prst="rect">
                <a:avLst/>
              </a:prstGeom>
              <a:noFill/>
              <a:ln w="17526">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ru-RU" sz="1200" b="0" dirty="0" smtClean="0">
                    <a:solidFill>
                      <a:srgbClr val="0000FF"/>
                    </a:solidFill>
                  </a:rPr>
                  <a:t>Photodetector</a:t>
                </a:r>
                <a:endParaRPr lang="ru-RU" altLang="ru-RU" sz="1200" b="0" dirty="0">
                  <a:solidFill>
                    <a:srgbClr val="0000FF"/>
                  </a:solidFill>
                </a:endParaRPr>
              </a:p>
            </p:txBody>
          </p:sp>
          <p:graphicFrame>
            <p:nvGraphicFramePr>
              <p:cNvPr id="129127" name="Object 103"/>
              <p:cNvGraphicFramePr>
                <a:graphicFrameLocks noChangeAspect="1"/>
              </p:cNvGraphicFramePr>
              <p:nvPr/>
            </p:nvGraphicFramePr>
            <p:xfrm>
              <a:off x="1525" y="1198"/>
              <a:ext cx="312" cy="377"/>
            </p:xfrm>
            <a:graphic>
              <a:graphicData uri="http://schemas.openxmlformats.org/presentationml/2006/ole">
                <mc:AlternateContent xmlns:mc="http://schemas.openxmlformats.org/markup-compatibility/2006">
                  <mc:Choice xmlns:v="urn:schemas-microsoft-com:vml" Requires="v">
                    <p:oleObj spid="_x0000_s25230" name="ISIS/Draw Sketch" r:id="rId64" imgW="944640" imgH="1143000" progId="ISISServer">
                      <p:embed/>
                    </p:oleObj>
                  </mc:Choice>
                  <mc:Fallback>
                    <p:oleObj name="ISIS/Draw Sketch" r:id="rId6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5" y="1198"/>
                            <a:ext cx="312" cy="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28" name="Object 104"/>
              <p:cNvGraphicFramePr>
                <a:graphicFrameLocks noChangeAspect="1"/>
              </p:cNvGraphicFramePr>
              <p:nvPr/>
            </p:nvGraphicFramePr>
            <p:xfrm>
              <a:off x="1520" y="1572"/>
              <a:ext cx="299" cy="361"/>
            </p:xfrm>
            <a:graphic>
              <a:graphicData uri="http://schemas.openxmlformats.org/presentationml/2006/ole">
                <mc:AlternateContent xmlns:mc="http://schemas.openxmlformats.org/markup-compatibility/2006">
                  <mc:Choice xmlns:v="urn:schemas-microsoft-com:vml" Requires="v">
                    <p:oleObj spid="_x0000_s25231" name="ISIS/Draw Sketch" r:id="rId65" imgW="944640" imgH="1143000" progId="ISISServer">
                      <p:embed/>
                    </p:oleObj>
                  </mc:Choice>
                  <mc:Fallback>
                    <p:oleObj name="ISIS/Draw Sketch" r:id="rId6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0" y="1572"/>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29" name="Object 105"/>
              <p:cNvGraphicFramePr>
                <a:graphicFrameLocks noChangeAspect="1"/>
              </p:cNvGraphicFramePr>
              <p:nvPr/>
            </p:nvGraphicFramePr>
            <p:xfrm>
              <a:off x="1520" y="2604"/>
              <a:ext cx="299" cy="361"/>
            </p:xfrm>
            <a:graphic>
              <a:graphicData uri="http://schemas.openxmlformats.org/presentationml/2006/ole">
                <mc:AlternateContent xmlns:mc="http://schemas.openxmlformats.org/markup-compatibility/2006">
                  <mc:Choice xmlns:v="urn:schemas-microsoft-com:vml" Requires="v">
                    <p:oleObj spid="_x0000_s25232" name="ISIS/Draw Sketch" r:id="rId66" imgW="944640" imgH="1143000" progId="ISISServer">
                      <p:embed/>
                    </p:oleObj>
                  </mc:Choice>
                  <mc:Fallback>
                    <p:oleObj name="ISIS/Draw Sketch" r:id="rId6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0" y="2604"/>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30" name="Object 106"/>
              <p:cNvGraphicFramePr>
                <a:graphicFrameLocks noChangeAspect="1"/>
              </p:cNvGraphicFramePr>
              <p:nvPr/>
            </p:nvGraphicFramePr>
            <p:xfrm>
              <a:off x="2037" y="2205"/>
              <a:ext cx="299" cy="361"/>
            </p:xfrm>
            <a:graphic>
              <a:graphicData uri="http://schemas.openxmlformats.org/presentationml/2006/ole">
                <mc:AlternateContent xmlns:mc="http://schemas.openxmlformats.org/markup-compatibility/2006">
                  <mc:Choice xmlns:v="urn:schemas-microsoft-com:vml" Requires="v">
                    <p:oleObj spid="_x0000_s25233" name="ISIS/Draw Sketch" r:id="rId67" imgW="944640" imgH="1143000" progId="ISISServer">
                      <p:embed/>
                    </p:oleObj>
                  </mc:Choice>
                  <mc:Fallback>
                    <p:oleObj name="ISIS/Draw Sketch" r:id="rId6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37" y="2205"/>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31" name="Object 107"/>
              <p:cNvGraphicFramePr>
                <a:graphicFrameLocks noChangeAspect="1"/>
              </p:cNvGraphicFramePr>
              <p:nvPr/>
            </p:nvGraphicFramePr>
            <p:xfrm>
              <a:off x="1792" y="2606"/>
              <a:ext cx="299" cy="361"/>
            </p:xfrm>
            <a:graphic>
              <a:graphicData uri="http://schemas.openxmlformats.org/presentationml/2006/ole">
                <mc:AlternateContent xmlns:mc="http://schemas.openxmlformats.org/markup-compatibility/2006">
                  <mc:Choice xmlns:v="urn:schemas-microsoft-com:vml" Requires="v">
                    <p:oleObj spid="_x0000_s25234" name="ISIS/Draw Sketch" r:id="rId68" imgW="944640" imgH="1143000" progId="ISISServer">
                      <p:embed/>
                    </p:oleObj>
                  </mc:Choice>
                  <mc:Fallback>
                    <p:oleObj name="ISIS/Draw Sketch" r:id="rId6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2" y="2606"/>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32" name="Object 108"/>
              <p:cNvGraphicFramePr>
                <a:graphicFrameLocks noChangeAspect="1"/>
              </p:cNvGraphicFramePr>
              <p:nvPr/>
            </p:nvGraphicFramePr>
            <p:xfrm>
              <a:off x="2608" y="2615"/>
              <a:ext cx="299" cy="361"/>
            </p:xfrm>
            <a:graphic>
              <a:graphicData uri="http://schemas.openxmlformats.org/presentationml/2006/ole">
                <mc:AlternateContent xmlns:mc="http://schemas.openxmlformats.org/markup-compatibility/2006">
                  <mc:Choice xmlns:v="urn:schemas-microsoft-com:vml" Requires="v">
                    <p:oleObj spid="_x0000_s25235" name="ISIS/Draw Sketch" r:id="rId69" imgW="944640" imgH="1143000" progId="ISISServer">
                      <p:embed/>
                    </p:oleObj>
                  </mc:Choice>
                  <mc:Fallback>
                    <p:oleObj name="ISIS/Draw Sketch" r:id="rId6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8" y="2615"/>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33" name="Object 109"/>
              <p:cNvGraphicFramePr>
                <a:graphicFrameLocks noChangeAspect="1"/>
              </p:cNvGraphicFramePr>
              <p:nvPr/>
            </p:nvGraphicFramePr>
            <p:xfrm>
              <a:off x="2309" y="2604"/>
              <a:ext cx="299" cy="361"/>
            </p:xfrm>
            <a:graphic>
              <a:graphicData uri="http://schemas.openxmlformats.org/presentationml/2006/ole">
                <mc:AlternateContent xmlns:mc="http://schemas.openxmlformats.org/markup-compatibility/2006">
                  <mc:Choice xmlns:v="urn:schemas-microsoft-com:vml" Requires="v">
                    <p:oleObj spid="_x0000_s25236" name="ISIS/Draw Sketch" r:id="rId70" imgW="944640" imgH="1143000" progId="ISISServer">
                      <p:embed/>
                    </p:oleObj>
                  </mc:Choice>
                  <mc:Fallback>
                    <p:oleObj name="ISIS/Draw Sketch" r:id="rId7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9" y="2604"/>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34" name="Object 110"/>
              <p:cNvGraphicFramePr>
                <a:graphicFrameLocks noChangeAspect="1"/>
              </p:cNvGraphicFramePr>
              <p:nvPr/>
            </p:nvGraphicFramePr>
            <p:xfrm>
              <a:off x="3515" y="2568"/>
              <a:ext cx="299" cy="361"/>
            </p:xfrm>
            <a:graphic>
              <a:graphicData uri="http://schemas.openxmlformats.org/presentationml/2006/ole">
                <mc:AlternateContent xmlns:mc="http://schemas.openxmlformats.org/markup-compatibility/2006">
                  <mc:Choice xmlns:v="urn:schemas-microsoft-com:vml" Requires="v">
                    <p:oleObj spid="_x0000_s25237" name="ISIS/Draw Sketch" r:id="rId71" imgW="944640" imgH="1143000" progId="ISISServer">
                      <p:embed/>
                    </p:oleObj>
                  </mc:Choice>
                  <mc:Fallback>
                    <p:oleObj name="ISIS/Draw Sketch" r:id="rId7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568"/>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35" name="Object 111"/>
              <p:cNvGraphicFramePr>
                <a:graphicFrameLocks noChangeAspect="1"/>
              </p:cNvGraphicFramePr>
              <p:nvPr/>
            </p:nvGraphicFramePr>
            <p:xfrm>
              <a:off x="2899" y="2253"/>
              <a:ext cx="299" cy="361"/>
            </p:xfrm>
            <a:graphic>
              <a:graphicData uri="http://schemas.openxmlformats.org/presentationml/2006/ole">
                <mc:AlternateContent xmlns:mc="http://schemas.openxmlformats.org/markup-compatibility/2006">
                  <mc:Choice xmlns:v="urn:schemas-microsoft-com:vml" Requires="v">
                    <p:oleObj spid="_x0000_s25238" name="ISIS/Draw Sketch" r:id="rId72" imgW="944640" imgH="1143000" progId="ISISServer">
                      <p:embed/>
                    </p:oleObj>
                  </mc:Choice>
                  <mc:Fallback>
                    <p:oleObj name="ISIS/Draw Sketch" r:id="rId7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9" y="22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36" name="Object 112"/>
              <p:cNvGraphicFramePr>
                <a:graphicFrameLocks noChangeAspect="1"/>
              </p:cNvGraphicFramePr>
              <p:nvPr/>
            </p:nvGraphicFramePr>
            <p:xfrm>
              <a:off x="2517" y="2253"/>
              <a:ext cx="299" cy="361"/>
            </p:xfrm>
            <a:graphic>
              <a:graphicData uri="http://schemas.openxmlformats.org/presentationml/2006/ole">
                <mc:AlternateContent xmlns:mc="http://schemas.openxmlformats.org/markup-compatibility/2006">
                  <mc:Choice xmlns:v="urn:schemas-microsoft-com:vml" Requires="v">
                    <p:oleObj spid="_x0000_s25239" name="ISIS/Draw Sketch" r:id="rId73" imgW="944640" imgH="1143000" progId="ISISServer">
                      <p:embed/>
                    </p:oleObj>
                  </mc:Choice>
                  <mc:Fallback>
                    <p:oleObj name="ISIS/Draw Sketch" r:id="rId7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7" y="22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37" name="Object 113"/>
              <p:cNvGraphicFramePr>
                <a:graphicFrameLocks noChangeAspect="1"/>
              </p:cNvGraphicFramePr>
              <p:nvPr/>
            </p:nvGraphicFramePr>
            <p:xfrm>
              <a:off x="3216" y="2604"/>
              <a:ext cx="299" cy="361"/>
            </p:xfrm>
            <a:graphic>
              <a:graphicData uri="http://schemas.openxmlformats.org/presentationml/2006/ole">
                <mc:AlternateContent xmlns:mc="http://schemas.openxmlformats.org/markup-compatibility/2006">
                  <mc:Choice xmlns:v="urn:schemas-microsoft-com:vml" Requires="v">
                    <p:oleObj spid="_x0000_s25240" name="ISIS/Draw Sketch" r:id="rId74" imgW="944640" imgH="1143000" progId="ISISServer">
                      <p:embed/>
                    </p:oleObj>
                  </mc:Choice>
                  <mc:Fallback>
                    <p:oleObj name="ISIS/Draw Sketch" r:id="rId7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16" y="2604"/>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38" name="Object 114"/>
              <p:cNvGraphicFramePr>
                <a:graphicFrameLocks noChangeAspect="1"/>
              </p:cNvGraphicFramePr>
              <p:nvPr/>
            </p:nvGraphicFramePr>
            <p:xfrm>
              <a:off x="2899" y="2615"/>
              <a:ext cx="299" cy="361"/>
            </p:xfrm>
            <a:graphic>
              <a:graphicData uri="http://schemas.openxmlformats.org/presentationml/2006/ole">
                <mc:AlternateContent xmlns:mc="http://schemas.openxmlformats.org/markup-compatibility/2006">
                  <mc:Choice xmlns:v="urn:schemas-microsoft-com:vml" Requires="v">
                    <p:oleObj spid="_x0000_s25241" name="ISIS/Draw Sketch" r:id="rId75" imgW="944640" imgH="1143000" progId="ISISServer">
                      <p:embed/>
                    </p:oleObj>
                  </mc:Choice>
                  <mc:Fallback>
                    <p:oleObj name="ISIS/Draw Sketch" r:id="rId7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9" y="2615"/>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39" name="Object 115"/>
              <p:cNvGraphicFramePr>
                <a:graphicFrameLocks noChangeAspect="1"/>
              </p:cNvGraphicFramePr>
              <p:nvPr/>
            </p:nvGraphicFramePr>
            <p:xfrm>
              <a:off x="3742" y="2525"/>
              <a:ext cx="299" cy="361"/>
            </p:xfrm>
            <a:graphic>
              <a:graphicData uri="http://schemas.openxmlformats.org/presentationml/2006/ole">
                <mc:AlternateContent xmlns:mc="http://schemas.openxmlformats.org/markup-compatibility/2006">
                  <mc:Choice xmlns:v="urn:schemas-microsoft-com:vml" Requires="v">
                    <p:oleObj spid="_x0000_s25242" name="ISIS/Draw Sketch" r:id="rId76" imgW="944640" imgH="1143000" progId="ISISServer">
                      <p:embed/>
                    </p:oleObj>
                  </mc:Choice>
                  <mc:Fallback>
                    <p:oleObj name="ISIS/Draw Sketch" r:id="rId7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 y="2525"/>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40" name="Object 116"/>
              <p:cNvGraphicFramePr>
                <a:graphicFrameLocks noChangeAspect="1"/>
              </p:cNvGraphicFramePr>
              <p:nvPr/>
            </p:nvGraphicFramePr>
            <p:xfrm>
              <a:off x="2899" y="1481"/>
              <a:ext cx="299" cy="361"/>
            </p:xfrm>
            <a:graphic>
              <a:graphicData uri="http://schemas.openxmlformats.org/presentationml/2006/ole">
                <mc:AlternateContent xmlns:mc="http://schemas.openxmlformats.org/markup-compatibility/2006">
                  <mc:Choice xmlns:v="urn:schemas-microsoft-com:vml" Requires="v">
                    <p:oleObj spid="_x0000_s25243" name="ISIS/Draw Sketch" r:id="rId77" imgW="944640" imgH="1143000" progId="ISISServer">
                      <p:embed/>
                    </p:oleObj>
                  </mc:Choice>
                  <mc:Fallback>
                    <p:oleObj name="ISIS/Draw Sketch" r:id="rId7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9" y="1481"/>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41" name="Object 117"/>
              <p:cNvGraphicFramePr>
                <a:graphicFrameLocks noChangeAspect="1"/>
              </p:cNvGraphicFramePr>
              <p:nvPr/>
            </p:nvGraphicFramePr>
            <p:xfrm>
              <a:off x="3334" y="2296"/>
              <a:ext cx="299" cy="361"/>
            </p:xfrm>
            <a:graphic>
              <a:graphicData uri="http://schemas.openxmlformats.org/presentationml/2006/ole">
                <mc:AlternateContent xmlns:mc="http://schemas.openxmlformats.org/markup-compatibility/2006">
                  <mc:Choice xmlns:v="urn:schemas-microsoft-com:vml" Requires="v">
                    <p:oleObj spid="_x0000_s25244" name="ISIS/Draw Sketch" r:id="rId78" imgW="944640" imgH="1143000" progId="ISISServer">
                      <p:embed/>
                    </p:oleObj>
                  </mc:Choice>
                  <mc:Fallback>
                    <p:oleObj name="ISIS/Draw Sketch" r:id="rId7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4" y="2296"/>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42" name="Object 118"/>
              <p:cNvGraphicFramePr>
                <a:graphicFrameLocks noChangeAspect="1"/>
              </p:cNvGraphicFramePr>
              <p:nvPr/>
            </p:nvGraphicFramePr>
            <p:xfrm>
              <a:off x="3651" y="2205"/>
              <a:ext cx="299" cy="361"/>
            </p:xfrm>
            <a:graphic>
              <a:graphicData uri="http://schemas.openxmlformats.org/presentationml/2006/ole">
                <mc:AlternateContent xmlns:mc="http://schemas.openxmlformats.org/markup-compatibility/2006">
                  <mc:Choice xmlns:v="urn:schemas-microsoft-com:vml" Requires="v">
                    <p:oleObj spid="_x0000_s25245" name="ISIS/Draw Sketch" r:id="rId79" imgW="944640" imgH="1143000" progId="ISISServer">
                      <p:embed/>
                    </p:oleObj>
                  </mc:Choice>
                  <mc:Fallback>
                    <p:oleObj name="ISIS/Draw Sketch" r:id="rId7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1" y="2205"/>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43" name="Object 119"/>
              <p:cNvGraphicFramePr>
                <a:graphicFrameLocks noChangeAspect="1"/>
              </p:cNvGraphicFramePr>
              <p:nvPr/>
            </p:nvGraphicFramePr>
            <p:xfrm>
              <a:off x="2290" y="2298"/>
              <a:ext cx="299" cy="361"/>
            </p:xfrm>
            <a:graphic>
              <a:graphicData uri="http://schemas.openxmlformats.org/presentationml/2006/ole">
                <mc:AlternateContent xmlns:mc="http://schemas.openxmlformats.org/markup-compatibility/2006">
                  <mc:Choice xmlns:v="urn:schemas-microsoft-com:vml" Requires="v">
                    <p:oleObj spid="_x0000_s25246" name="ISIS/Draw Sketch" r:id="rId80" imgW="944640" imgH="1143000" progId="ISISServer">
                      <p:embed/>
                    </p:oleObj>
                  </mc:Choice>
                  <mc:Fallback>
                    <p:oleObj name="ISIS/Draw Sketch" r:id="rId8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0" y="2298"/>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44" name="Object 120"/>
              <p:cNvGraphicFramePr>
                <a:graphicFrameLocks noChangeAspect="1"/>
              </p:cNvGraphicFramePr>
              <p:nvPr/>
            </p:nvGraphicFramePr>
            <p:xfrm>
              <a:off x="1792" y="2296"/>
              <a:ext cx="299" cy="361"/>
            </p:xfrm>
            <a:graphic>
              <a:graphicData uri="http://schemas.openxmlformats.org/presentationml/2006/ole">
                <mc:AlternateContent xmlns:mc="http://schemas.openxmlformats.org/markup-compatibility/2006">
                  <mc:Choice xmlns:v="urn:schemas-microsoft-com:vml" Requires="v">
                    <p:oleObj spid="_x0000_s25247" name="ISIS/Draw Sketch" r:id="rId81" imgW="944640" imgH="1143000" progId="ISISServer">
                      <p:embed/>
                    </p:oleObj>
                  </mc:Choice>
                  <mc:Fallback>
                    <p:oleObj name="ISIS/Draw Sketch" r:id="rId8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2" y="2296"/>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45" name="Object 121"/>
              <p:cNvGraphicFramePr>
                <a:graphicFrameLocks noChangeAspect="1"/>
              </p:cNvGraphicFramePr>
              <p:nvPr/>
            </p:nvGraphicFramePr>
            <p:xfrm>
              <a:off x="1520" y="2296"/>
              <a:ext cx="299" cy="361"/>
            </p:xfrm>
            <a:graphic>
              <a:graphicData uri="http://schemas.openxmlformats.org/presentationml/2006/ole">
                <mc:AlternateContent xmlns:mc="http://schemas.openxmlformats.org/markup-compatibility/2006">
                  <mc:Choice xmlns:v="urn:schemas-microsoft-com:vml" Requires="v">
                    <p:oleObj spid="_x0000_s25248" name="ISIS/Draw Sketch" r:id="rId82" imgW="944640" imgH="1143000" progId="ISISServer">
                      <p:embed/>
                    </p:oleObj>
                  </mc:Choice>
                  <mc:Fallback>
                    <p:oleObj name="ISIS/Draw Sketch" r:id="rId8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0" y="2296"/>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9146" name="AutoShape 122"/>
              <p:cNvSpPr>
                <a:spLocks noChangeArrowheads="1"/>
              </p:cNvSpPr>
              <p:nvPr/>
            </p:nvSpPr>
            <p:spPr bwMode="auto">
              <a:xfrm rot="8481189" flipH="1">
                <a:off x="2889" y="2387"/>
                <a:ext cx="581" cy="297"/>
              </a:xfrm>
              <a:prstGeom prst="curvedDownArrow">
                <a:avLst>
                  <a:gd name="adj1" fmla="val 24552"/>
                  <a:gd name="adj2" fmla="val 65217"/>
                  <a:gd name="adj3" fmla="val 43704"/>
                </a:avLst>
              </a:prstGeom>
              <a:gradFill rotWithShape="1">
                <a:gsLst>
                  <a:gs pos="0">
                    <a:srgbClr val="CC0099"/>
                  </a:gs>
                  <a:gs pos="100000">
                    <a:srgbClr val="0000FF"/>
                  </a:gs>
                </a:gsLst>
                <a:lin ang="5400000" scaled="1"/>
              </a:gra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aphicFrame>
            <p:nvGraphicFramePr>
              <p:cNvPr id="129147" name="Object 123"/>
              <p:cNvGraphicFramePr>
                <a:graphicFrameLocks noChangeAspect="1"/>
              </p:cNvGraphicFramePr>
              <p:nvPr/>
            </p:nvGraphicFramePr>
            <p:xfrm>
              <a:off x="2245" y="1153"/>
              <a:ext cx="299" cy="361"/>
            </p:xfrm>
            <a:graphic>
              <a:graphicData uri="http://schemas.openxmlformats.org/presentationml/2006/ole">
                <mc:AlternateContent xmlns:mc="http://schemas.openxmlformats.org/markup-compatibility/2006">
                  <mc:Choice xmlns:v="urn:schemas-microsoft-com:vml" Requires="v">
                    <p:oleObj spid="_x0000_s25249" name="ISIS/Draw Sketch" r:id="rId83" imgW="944640" imgH="1143000" progId="ISISServer">
                      <p:embed/>
                    </p:oleObj>
                  </mc:Choice>
                  <mc:Fallback>
                    <p:oleObj name="ISIS/Draw Sketch" r:id="rId8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5" y="11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48" name="Object 124"/>
              <p:cNvGraphicFramePr>
                <a:graphicFrameLocks noChangeAspect="1"/>
              </p:cNvGraphicFramePr>
              <p:nvPr/>
            </p:nvGraphicFramePr>
            <p:xfrm>
              <a:off x="2019" y="1255"/>
              <a:ext cx="299" cy="361"/>
            </p:xfrm>
            <a:graphic>
              <a:graphicData uri="http://schemas.openxmlformats.org/presentationml/2006/ole">
                <mc:AlternateContent xmlns:mc="http://schemas.openxmlformats.org/markup-compatibility/2006">
                  <mc:Choice xmlns:v="urn:schemas-microsoft-com:vml" Requires="v">
                    <p:oleObj spid="_x0000_s25250" name="ISIS/Draw Sketch" r:id="rId84" imgW="944640" imgH="1143000" progId="ISISServer">
                      <p:embed/>
                    </p:oleObj>
                  </mc:Choice>
                  <mc:Fallback>
                    <p:oleObj name="ISIS/Draw Sketch" r:id="rId8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9" y="1255"/>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49" name="Object 125"/>
              <p:cNvGraphicFramePr>
                <a:graphicFrameLocks noChangeAspect="1"/>
              </p:cNvGraphicFramePr>
              <p:nvPr/>
            </p:nvGraphicFramePr>
            <p:xfrm>
              <a:off x="2472" y="1153"/>
              <a:ext cx="299" cy="361"/>
            </p:xfrm>
            <a:graphic>
              <a:graphicData uri="http://schemas.openxmlformats.org/presentationml/2006/ole">
                <mc:AlternateContent xmlns:mc="http://schemas.openxmlformats.org/markup-compatibility/2006">
                  <mc:Choice xmlns:v="urn:schemas-microsoft-com:vml" Requires="v">
                    <p:oleObj spid="_x0000_s25251" name="ISIS/Draw Sketch" r:id="rId85" imgW="944640" imgH="1143000" progId="ISISServer">
                      <p:embed/>
                    </p:oleObj>
                  </mc:Choice>
                  <mc:Fallback>
                    <p:oleObj name="ISIS/Draw Sketch" r:id="rId8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2" y="11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50" name="Object 126"/>
              <p:cNvGraphicFramePr>
                <a:graphicFrameLocks noChangeAspect="1"/>
              </p:cNvGraphicFramePr>
              <p:nvPr/>
            </p:nvGraphicFramePr>
            <p:xfrm>
              <a:off x="2699" y="1153"/>
              <a:ext cx="299" cy="361"/>
            </p:xfrm>
            <a:graphic>
              <a:graphicData uri="http://schemas.openxmlformats.org/presentationml/2006/ole">
                <mc:AlternateContent xmlns:mc="http://schemas.openxmlformats.org/markup-compatibility/2006">
                  <mc:Choice xmlns:v="urn:schemas-microsoft-com:vml" Requires="v">
                    <p:oleObj spid="_x0000_s25252" name="ISIS/Draw Sketch" r:id="rId86" imgW="944640" imgH="1143000" progId="ISISServer">
                      <p:embed/>
                    </p:oleObj>
                  </mc:Choice>
                  <mc:Fallback>
                    <p:oleObj name="ISIS/Draw Sketch" r:id="rId8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 y="11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51" name="Object 127"/>
              <p:cNvGraphicFramePr>
                <a:graphicFrameLocks noChangeAspect="1"/>
              </p:cNvGraphicFramePr>
              <p:nvPr/>
            </p:nvGraphicFramePr>
            <p:xfrm>
              <a:off x="1520" y="1979"/>
              <a:ext cx="299" cy="361"/>
            </p:xfrm>
            <a:graphic>
              <a:graphicData uri="http://schemas.openxmlformats.org/presentationml/2006/ole">
                <mc:AlternateContent xmlns:mc="http://schemas.openxmlformats.org/markup-compatibility/2006">
                  <mc:Choice xmlns:v="urn:schemas-microsoft-com:vml" Requires="v">
                    <p:oleObj spid="_x0000_s25253" name="ISIS/Draw Sketch" r:id="rId87" imgW="944640" imgH="1143000" progId="ISISServer">
                      <p:embed/>
                    </p:oleObj>
                  </mc:Choice>
                  <mc:Fallback>
                    <p:oleObj name="ISIS/Draw Sketch" r:id="rId8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0" y="1979"/>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52" name="Object 128"/>
              <p:cNvGraphicFramePr>
                <a:graphicFrameLocks noChangeAspect="1"/>
              </p:cNvGraphicFramePr>
              <p:nvPr/>
            </p:nvGraphicFramePr>
            <p:xfrm>
              <a:off x="2064" y="1570"/>
              <a:ext cx="299" cy="361"/>
            </p:xfrm>
            <a:graphic>
              <a:graphicData uri="http://schemas.openxmlformats.org/presentationml/2006/ole">
                <mc:AlternateContent xmlns:mc="http://schemas.openxmlformats.org/markup-compatibility/2006">
                  <mc:Choice xmlns:v="urn:schemas-microsoft-com:vml" Requires="v">
                    <p:oleObj spid="_x0000_s25254" name="ISIS/Draw Sketch" r:id="rId88" imgW="944640" imgH="1143000" progId="ISISServer">
                      <p:embed/>
                    </p:oleObj>
                  </mc:Choice>
                  <mc:Fallback>
                    <p:oleObj name="ISIS/Draw Sketch" r:id="rId8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4" y="1570"/>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53" name="Object 129"/>
              <p:cNvGraphicFramePr>
                <a:graphicFrameLocks noChangeAspect="1"/>
              </p:cNvGraphicFramePr>
              <p:nvPr/>
            </p:nvGraphicFramePr>
            <p:xfrm>
              <a:off x="2354" y="1472"/>
              <a:ext cx="299" cy="361"/>
            </p:xfrm>
            <a:graphic>
              <a:graphicData uri="http://schemas.openxmlformats.org/presentationml/2006/ole">
                <mc:AlternateContent xmlns:mc="http://schemas.openxmlformats.org/markup-compatibility/2006">
                  <mc:Choice xmlns:v="urn:schemas-microsoft-com:vml" Requires="v">
                    <p:oleObj spid="_x0000_s25255" name="ISIS/Draw Sketch" r:id="rId89" imgW="944640" imgH="1143000" progId="ISISServer">
                      <p:embed/>
                    </p:oleObj>
                  </mc:Choice>
                  <mc:Fallback>
                    <p:oleObj name="ISIS/Draw Sketch" r:id="rId8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4" y="1472"/>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54" name="Object 130"/>
              <p:cNvGraphicFramePr>
                <a:graphicFrameLocks noChangeAspect="1"/>
              </p:cNvGraphicFramePr>
              <p:nvPr/>
            </p:nvGraphicFramePr>
            <p:xfrm>
              <a:off x="1791" y="1935"/>
              <a:ext cx="299" cy="361"/>
            </p:xfrm>
            <a:graphic>
              <a:graphicData uri="http://schemas.openxmlformats.org/presentationml/2006/ole">
                <mc:AlternateContent xmlns:mc="http://schemas.openxmlformats.org/markup-compatibility/2006">
                  <mc:Choice xmlns:v="urn:schemas-microsoft-com:vml" Requires="v">
                    <p:oleObj spid="_x0000_s25256" name="ISIS/Draw Sketch" r:id="rId90" imgW="944640" imgH="1143000" progId="ISISServer">
                      <p:embed/>
                    </p:oleObj>
                  </mc:Choice>
                  <mc:Fallback>
                    <p:oleObj name="ISIS/Draw Sketch" r:id="rId9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1" y="1935"/>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55" name="Object 131"/>
              <p:cNvGraphicFramePr>
                <a:graphicFrameLocks noChangeAspect="1"/>
              </p:cNvGraphicFramePr>
              <p:nvPr/>
            </p:nvGraphicFramePr>
            <p:xfrm>
              <a:off x="1792" y="1153"/>
              <a:ext cx="312" cy="377"/>
            </p:xfrm>
            <a:graphic>
              <a:graphicData uri="http://schemas.openxmlformats.org/presentationml/2006/ole">
                <mc:AlternateContent xmlns:mc="http://schemas.openxmlformats.org/markup-compatibility/2006">
                  <mc:Choice xmlns:v="urn:schemas-microsoft-com:vml" Requires="v">
                    <p:oleObj spid="_x0000_s25257" name="ISIS/Draw Sketch" r:id="rId91" imgW="944640" imgH="1143000" progId="ISISServer">
                      <p:embed/>
                    </p:oleObj>
                  </mc:Choice>
                  <mc:Fallback>
                    <p:oleObj name="ISIS/Draw Sketch" r:id="rId9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2" y="1153"/>
                            <a:ext cx="312" cy="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56" name="Object 132"/>
              <p:cNvGraphicFramePr>
                <a:graphicFrameLocks noChangeAspect="1"/>
              </p:cNvGraphicFramePr>
              <p:nvPr/>
            </p:nvGraphicFramePr>
            <p:xfrm>
              <a:off x="1791" y="1502"/>
              <a:ext cx="312" cy="377"/>
            </p:xfrm>
            <a:graphic>
              <a:graphicData uri="http://schemas.openxmlformats.org/presentationml/2006/ole">
                <mc:AlternateContent xmlns:mc="http://schemas.openxmlformats.org/markup-compatibility/2006">
                  <mc:Choice xmlns:v="urn:schemas-microsoft-com:vml" Requires="v">
                    <p:oleObj spid="_x0000_s25258" name="ISIS/Draw Sketch" r:id="rId92" imgW="944640" imgH="1143000" progId="ISISServer">
                      <p:embed/>
                    </p:oleObj>
                  </mc:Choice>
                  <mc:Fallback>
                    <p:oleObj name="ISIS/Draw Sketch" r:id="rId9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1" y="1502"/>
                            <a:ext cx="312" cy="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57" name="Object 133"/>
              <p:cNvGraphicFramePr>
                <a:graphicFrameLocks noChangeAspect="1"/>
              </p:cNvGraphicFramePr>
              <p:nvPr/>
            </p:nvGraphicFramePr>
            <p:xfrm>
              <a:off x="2064" y="1888"/>
              <a:ext cx="299" cy="361"/>
            </p:xfrm>
            <a:graphic>
              <a:graphicData uri="http://schemas.openxmlformats.org/presentationml/2006/ole">
                <mc:AlternateContent xmlns:mc="http://schemas.openxmlformats.org/markup-compatibility/2006">
                  <mc:Choice xmlns:v="urn:schemas-microsoft-com:vml" Requires="v">
                    <p:oleObj spid="_x0000_s25259" name="ISIS/Draw Sketch" r:id="rId93" imgW="944640" imgH="1143000" progId="ISISServer">
                      <p:embed/>
                    </p:oleObj>
                  </mc:Choice>
                  <mc:Fallback>
                    <p:oleObj name="ISIS/Draw Sketch" r:id="rId9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4" y="1888"/>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58" name="Object 134"/>
              <p:cNvGraphicFramePr>
                <a:graphicFrameLocks noChangeAspect="1"/>
              </p:cNvGraphicFramePr>
              <p:nvPr/>
            </p:nvGraphicFramePr>
            <p:xfrm>
              <a:off x="3969" y="2604"/>
              <a:ext cx="299" cy="361"/>
            </p:xfrm>
            <a:graphic>
              <a:graphicData uri="http://schemas.openxmlformats.org/presentationml/2006/ole">
                <mc:AlternateContent xmlns:mc="http://schemas.openxmlformats.org/markup-compatibility/2006">
                  <mc:Choice xmlns:v="urn:schemas-microsoft-com:vml" Requires="v">
                    <p:oleObj spid="_x0000_s25260" name="ISIS/Draw Sketch" r:id="rId94" imgW="944640" imgH="1143000" progId="ISISServer">
                      <p:embed/>
                    </p:oleObj>
                  </mc:Choice>
                  <mc:Fallback>
                    <p:oleObj name="ISIS/Draw Sketch" r:id="rId9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9" y="2604"/>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59" name="Object 135"/>
              <p:cNvGraphicFramePr>
                <a:graphicFrameLocks noChangeAspect="1"/>
              </p:cNvGraphicFramePr>
              <p:nvPr/>
            </p:nvGraphicFramePr>
            <p:xfrm>
              <a:off x="4468" y="2570"/>
              <a:ext cx="299" cy="361"/>
            </p:xfrm>
            <a:graphic>
              <a:graphicData uri="http://schemas.openxmlformats.org/presentationml/2006/ole">
                <mc:AlternateContent xmlns:mc="http://schemas.openxmlformats.org/markup-compatibility/2006">
                  <mc:Choice xmlns:v="urn:schemas-microsoft-com:vml" Requires="v">
                    <p:oleObj spid="_x0000_s25261" name="ISIS/Draw Sketch" r:id="rId95" imgW="944640" imgH="1143000" progId="ISISServer">
                      <p:embed/>
                    </p:oleObj>
                  </mc:Choice>
                  <mc:Fallback>
                    <p:oleObj name="ISIS/Draw Sketch" r:id="rId9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8" y="2570"/>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60" name="Object 136"/>
              <p:cNvGraphicFramePr>
                <a:graphicFrameLocks noChangeAspect="1"/>
              </p:cNvGraphicFramePr>
              <p:nvPr/>
            </p:nvGraphicFramePr>
            <p:xfrm>
              <a:off x="4759" y="2604"/>
              <a:ext cx="299" cy="361"/>
            </p:xfrm>
            <a:graphic>
              <a:graphicData uri="http://schemas.openxmlformats.org/presentationml/2006/ole">
                <mc:AlternateContent xmlns:mc="http://schemas.openxmlformats.org/markup-compatibility/2006">
                  <mc:Choice xmlns:v="urn:schemas-microsoft-com:vml" Requires="v">
                    <p:oleObj spid="_x0000_s25262" name="ISIS/Draw Sketch" r:id="rId96" imgW="944640" imgH="1143000" progId="ISISServer">
                      <p:embed/>
                    </p:oleObj>
                  </mc:Choice>
                  <mc:Fallback>
                    <p:oleObj name="ISIS/Draw Sketch" r:id="rId9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9" y="2604"/>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61" name="Object 137"/>
              <p:cNvGraphicFramePr>
                <a:graphicFrameLocks noChangeAspect="1"/>
              </p:cNvGraphicFramePr>
              <p:nvPr/>
            </p:nvGraphicFramePr>
            <p:xfrm>
              <a:off x="4241" y="2479"/>
              <a:ext cx="299" cy="361"/>
            </p:xfrm>
            <a:graphic>
              <a:graphicData uri="http://schemas.openxmlformats.org/presentationml/2006/ole">
                <mc:AlternateContent xmlns:mc="http://schemas.openxmlformats.org/markup-compatibility/2006">
                  <mc:Choice xmlns:v="urn:schemas-microsoft-com:vml" Requires="v">
                    <p:oleObj spid="_x0000_s25263" name="ISIS/Draw Sketch" r:id="rId97" imgW="944640" imgH="1143000" progId="ISISServer">
                      <p:embed/>
                    </p:oleObj>
                  </mc:Choice>
                  <mc:Fallback>
                    <p:oleObj name="ISIS/Draw Sketch" r:id="rId9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1" y="2479"/>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62" name="Object 138"/>
              <p:cNvGraphicFramePr>
                <a:graphicFrameLocks noChangeAspect="1"/>
              </p:cNvGraphicFramePr>
              <p:nvPr/>
            </p:nvGraphicFramePr>
            <p:xfrm>
              <a:off x="3987" y="2296"/>
              <a:ext cx="299" cy="361"/>
            </p:xfrm>
            <a:graphic>
              <a:graphicData uri="http://schemas.openxmlformats.org/presentationml/2006/ole">
                <mc:AlternateContent xmlns:mc="http://schemas.openxmlformats.org/markup-compatibility/2006">
                  <mc:Choice xmlns:v="urn:schemas-microsoft-com:vml" Requires="v">
                    <p:oleObj spid="_x0000_s25264" name="ISIS/Draw Sketch" r:id="rId98" imgW="944640" imgH="1143000" progId="ISISServer">
                      <p:embed/>
                    </p:oleObj>
                  </mc:Choice>
                  <mc:Fallback>
                    <p:oleObj name="ISIS/Draw Sketch" r:id="rId9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7" y="2296"/>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63" name="Object 139"/>
              <p:cNvGraphicFramePr>
                <a:graphicFrameLocks noChangeAspect="1"/>
              </p:cNvGraphicFramePr>
              <p:nvPr/>
            </p:nvGraphicFramePr>
            <p:xfrm>
              <a:off x="4486" y="2205"/>
              <a:ext cx="299" cy="361"/>
            </p:xfrm>
            <a:graphic>
              <a:graphicData uri="http://schemas.openxmlformats.org/presentationml/2006/ole">
                <mc:AlternateContent xmlns:mc="http://schemas.openxmlformats.org/markup-compatibility/2006">
                  <mc:Choice xmlns:v="urn:schemas-microsoft-com:vml" Requires="v">
                    <p:oleObj spid="_x0000_s25265" name="ISIS/Draw Sketch" r:id="rId99" imgW="944640" imgH="1143000" progId="ISISServer">
                      <p:embed/>
                    </p:oleObj>
                  </mc:Choice>
                  <mc:Fallback>
                    <p:oleObj name="ISIS/Draw Sketch" r:id="rId9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6" y="2205"/>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64" name="Object 140"/>
              <p:cNvGraphicFramePr>
                <a:graphicFrameLocks noChangeAspect="1"/>
              </p:cNvGraphicFramePr>
              <p:nvPr/>
            </p:nvGraphicFramePr>
            <p:xfrm>
              <a:off x="4758" y="2334"/>
              <a:ext cx="299" cy="361"/>
            </p:xfrm>
            <a:graphic>
              <a:graphicData uri="http://schemas.openxmlformats.org/presentationml/2006/ole">
                <mc:AlternateContent xmlns:mc="http://schemas.openxmlformats.org/markup-compatibility/2006">
                  <mc:Choice xmlns:v="urn:schemas-microsoft-com:vml" Requires="v">
                    <p:oleObj spid="_x0000_s25266" name="ISIS/Draw Sketch" r:id="rId100" imgW="944640" imgH="1143000" progId="ISISServer">
                      <p:embed/>
                    </p:oleObj>
                  </mc:Choice>
                  <mc:Fallback>
                    <p:oleObj name="ISIS/Draw Sketch" r:id="rId10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8" y="2334"/>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65" name="Object 141"/>
              <p:cNvGraphicFramePr>
                <a:graphicFrameLocks noChangeAspect="1"/>
              </p:cNvGraphicFramePr>
              <p:nvPr/>
            </p:nvGraphicFramePr>
            <p:xfrm>
              <a:off x="4558" y="1153"/>
              <a:ext cx="299" cy="361"/>
            </p:xfrm>
            <a:graphic>
              <a:graphicData uri="http://schemas.openxmlformats.org/presentationml/2006/ole">
                <mc:AlternateContent xmlns:mc="http://schemas.openxmlformats.org/markup-compatibility/2006">
                  <mc:Choice xmlns:v="urn:schemas-microsoft-com:vml" Requires="v">
                    <p:oleObj spid="_x0000_s25267" name="ISIS/Draw Sketch" r:id="rId101" imgW="944640" imgH="1143000" progId="ISISServer">
                      <p:embed/>
                    </p:oleObj>
                  </mc:Choice>
                  <mc:Fallback>
                    <p:oleObj name="ISIS/Draw Sketch" r:id="rId10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8" y="11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66" name="Object 142"/>
              <p:cNvGraphicFramePr>
                <a:graphicFrameLocks noChangeAspect="1"/>
              </p:cNvGraphicFramePr>
              <p:nvPr/>
            </p:nvGraphicFramePr>
            <p:xfrm>
              <a:off x="4305" y="1164"/>
              <a:ext cx="299" cy="361"/>
            </p:xfrm>
            <a:graphic>
              <a:graphicData uri="http://schemas.openxmlformats.org/presentationml/2006/ole">
                <mc:AlternateContent xmlns:mc="http://schemas.openxmlformats.org/markup-compatibility/2006">
                  <mc:Choice xmlns:v="urn:schemas-microsoft-com:vml" Requires="v">
                    <p:oleObj spid="_x0000_s25268" name="ISIS/Draw Sketch" r:id="rId102" imgW="944640" imgH="1143000" progId="ISISServer">
                      <p:embed/>
                    </p:oleObj>
                  </mc:Choice>
                  <mc:Fallback>
                    <p:oleObj name="ISIS/Draw Sketch" r:id="rId10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5" y="1164"/>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67" name="Object 143"/>
              <p:cNvGraphicFramePr>
                <a:graphicFrameLocks noChangeAspect="1"/>
              </p:cNvGraphicFramePr>
              <p:nvPr/>
            </p:nvGraphicFramePr>
            <p:xfrm>
              <a:off x="4785" y="1153"/>
              <a:ext cx="299" cy="361"/>
            </p:xfrm>
            <a:graphic>
              <a:graphicData uri="http://schemas.openxmlformats.org/presentationml/2006/ole">
                <mc:AlternateContent xmlns:mc="http://schemas.openxmlformats.org/markup-compatibility/2006">
                  <mc:Choice xmlns:v="urn:schemas-microsoft-com:vml" Requires="v">
                    <p:oleObj spid="_x0000_s25269" name="ISIS/Draw Sketch" r:id="rId103" imgW="944640" imgH="1143000" progId="ISISServer">
                      <p:embed/>
                    </p:oleObj>
                  </mc:Choice>
                  <mc:Fallback>
                    <p:oleObj name="ISIS/Draw Sketch" r:id="rId10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5" y="11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68" name="Object 144"/>
              <p:cNvGraphicFramePr>
                <a:graphicFrameLocks noChangeAspect="1"/>
              </p:cNvGraphicFramePr>
              <p:nvPr/>
            </p:nvGraphicFramePr>
            <p:xfrm>
              <a:off x="4513" y="1471"/>
              <a:ext cx="299" cy="361"/>
            </p:xfrm>
            <a:graphic>
              <a:graphicData uri="http://schemas.openxmlformats.org/presentationml/2006/ole">
                <mc:AlternateContent xmlns:mc="http://schemas.openxmlformats.org/markup-compatibility/2006">
                  <mc:Choice xmlns:v="urn:schemas-microsoft-com:vml" Requires="v">
                    <p:oleObj spid="_x0000_s25270" name="ISIS/Draw Sketch" r:id="rId104" imgW="944640" imgH="1143000" progId="ISISServer">
                      <p:embed/>
                    </p:oleObj>
                  </mc:Choice>
                  <mc:Fallback>
                    <p:oleObj name="ISIS/Draw Sketch" r:id="rId10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3" y="1471"/>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69" name="Object 145"/>
              <p:cNvGraphicFramePr>
                <a:graphicFrameLocks noChangeAspect="1"/>
              </p:cNvGraphicFramePr>
              <p:nvPr/>
            </p:nvGraphicFramePr>
            <p:xfrm>
              <a:off x="4305" y="1572"/>
              <a:ext cx="299" cy="361"/>
            </p:xfrm>
            <a:graphic>
              <a:graphicData uri="http://schemas.openxmlformats.org/presentationml/2006/ole">
                <mc:AlternateContent xmlns:mc="http://schemas.openxmlformats.org/markup-compatibility/2006">
                  <mc:Choice xmlns:v="urn:schemas-microsoft-com:vml" Requires="v">
                    <p:oleObj spid="_x0000_s25271" name="ISIS/Draw Sketch" r:id="rId105" imgW="944640" imgH="1143000" progId="ISISServer">
                      <p:embed/>
                    </p:oleObj>
                  </mc:Choice>
                  <mc:Fallback>
                    <p:oleObj name="ISIS/Draw Sketch" r:id="rId10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5" y="1572"/>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70" name="Object 146"/>
              <p:cNvGraphicFramePr>
                <a:graphicFrameLocks noChangeAspect="1"/>
              </p:cNvGraphicFramePr>
              <p:nvPr/>
            </p:nvGraphicFramePr>
            <p:xfrm>
              <a:off x="4785" y="1472"/>
              <a:ext cx="299" cy="361"/>
            </p:xfrm>
            <a:graphic>
              <a:graphicData uri="http://schemas.openxmlformats.org/presentationml/2006/ole">
                <mc:AlternateContent xmlns:mc="http://schemas.openxmlformats.org/markup-compatibility/2006">
                  <mc:Choice xmlns:v="urn:schemas-microsoft-com:vml" Requires="v">
                    <p:oleObj spid="_x0000_s25272" name="ISIS/Draw Sketch" r:id="rId106" imgW="944640" imgH="1143000" progId="ISISServer">
                      <p:embed/>
                    </p:oleObj>
                  </mc:Choice>
                  <mc:Fallback>
                    <p:oleObj name="ISIS/Draw Sketch" r:id="rId10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5" y="1472"/>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71" name="Object 147"/>
              <p:cNvGraphicFramePr>
                <a:graphicFrameLocks noChangeAspect="1"/>
              </p:cNvGraphicFramePr>
              <p:nvPr/>
            </p:nvGraphicFramePr>
            <p:xfrm>
              <a:off x="3107" y="1255"/>
              <a:ext cx="299" cy="361"/>
            </p:xfrm>
            <a:graphic>
              <a:graphicData uri="http://schemas.openxmlformats.org/presentationml/2006/ole">
                <mc:AlternateContent xmlns:mc="http://schemas.openxmlformats.org/markup-compatibility/2006">
                  <mc:Choice xmlns:v="urn:schemas-microsoft-com:vml" Requires="v">
                    <p:oleObj spid="_x0000_s25273" name="ISIS/Draw Sketch" r:id="rId107" imgW="944640" imgH="1143000" progId="ISISServer">
                      <p:embed/>
                    </p:oleObj>
                  </mc:Choice>
                  <mc:Fallback>
                    <p:oleObj name="ISIS/Draw Sketch" r:id="rId10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7" y="1255"/>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72" name="Object 148"/>
              <p:cNvGraphicFramePr>
                <a:graphicFrameLocks noChangeAspect="1"/>
              </p:cNvGraphicFramePr>
              <p:nvPr/>
            </p:nvGraphicFramePr>
            <p:xfrm>
              <a:off x="2926" y="1153"/>
              <a:ext cx="299" cy="361"/>
            </p:xfrm>
            <a:graphic>
              <a:graphicData uri="http://schemas.openxmlformats.org/presentationml/2006/ole">
                <mc:AlternateContent xmlns:mc="http://schemas.openxmlformats.org/markup-compatibility/2006">
                  <mc:Choice xmlns:v="urn:schemas-microsoft-com:vml" Requires="v">
                    <p:oleObj spid="_x0000_s25274" name="ISIS/Draw Sketch" r:id="rId108" imgW="944640" imgH="1143000" progId="ISISServer">
                      <p:embed/>
                    </p:oleObj>
                  </mc:Choice>
                  <mc:Fallback>
                    <p:oleObj name="ISIS/Draw Sketch" r:id="rId10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6" y="11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73" name="Object 149"/>
              <p:cNvGraphicFramePr>
                <a:graphicFrameLocks noChangeAspect="1"/>
              </p:cNvGraphicFramePr>
              <p:nvPr/>
            </p:nvGraphicFramePr>
            <p:xfrm>
              <a:off x="3379" y="1153"/>
              <a:ext cx="299" cy="361"/>
            </p:xfrm>
            <a:graphic>
              <a:graphicData uri="http://schemas.openxmlformats.org/presentationml/2006/ole">
                <mc:AlternateContent xmlns:mc="http://schemas.openxmlformats.org/markup-compatibility/2006">
                  <mc:Choice xmlns:v="urn:schemas-microsoft-com:vml" Requires="v">
                    <p:oleObj spid="_x0000_s25275" name="ISIS/Draw Sketch" r:id="rId109" imgW="944640" imgH="1143000" progId="ISISServer">
                      <p:embed/>
                    </p:oleObj>
                  </mc:Choice>
                  <mc:Fallback>
                    <p:oleObj name="ISIS/Draw Sketch" r:id="rId10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9" y="11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74" name="Object 150"/>
              <p:cNvGraphicFramePr>
                <a:graphicFrameLocks noChangeAspect="1"/>
              </p:cNvGraphicFramePr>
              <p:nvPr/>
            </p:nvGraphicFramePr>
            <p:xfrm>
              <a:off x="3833" y="1153"/>
              <a:ext cx="299" cy="361"/>
            </p:xfrm>
            <a:graphic>
              <a:graphicData uri="http://schemas.openxmlformats.org/presentationml/2006/ole">
                <mc:AlternateContent xmlns:mc="http://schemas.openxmlformats.org/markup-compatibility/2006">
                  <mc:Choice xmlns:v="urn:schemas-microsoft-com:vml" Requires="v">
                    <p:oleObj spid="_x0000_s25276" name="ISIS/Draw Sketch" r:id="rId110" imgW="944640" imgH="1143000" progId="ISISServer">
                      <p:embed/>
                    </p:oleObj>
                  </mc:Choice>
                  <mc:Fallback>
                    <p:oleObj name="ISIS/Draw Sketch" r:id="rId11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3" y="11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75" name="Object 151"/>
              <p:cNvGraphicFramePr>
                <a:graphicFrameLocks noChangeAspect="1"/>
              </p:cNvGraphicFramePr>
              <p:nvPr/>
            </p:nvGraphicFramePr>
            <p:xfrm>
              <a:off x="3606" y="1164"/>
              <a:ext cx="299" cy="361"/>
            </p:xfrm>
            <a:graphic>
              <a:graphicData uri="http://schemas.openxmlformats.org/presentationml/2006/ole">
                <mc:AlternateContent xmlns:mc="http://schemas.openxmlformats.org/markup-compatibility/2006">
                  <mc:Choice xmlns:v="urn:schemas-microsoft-com:vml" Requires="v">
                    <p:oleObj spid="_x0000_s25277" name="ISIS/Draw Sketch" r:id="rId111" imgW="944640" imgH="1143000" progId="ISISServer">
                      <p:embed/>
                    </p:oleObj>
                  </mc:Choice>
                  <mc:Fallback>
                    <p:oleObj name="ISIS/Draw Sketch" r:id="rId11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06" y="1164"/>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76" name="Object 152"/>
              <p:cNvGraphicFramePr>
                <a:graphicFrameLocks noChangeAspect="1"/>
              </p:cNvGraphicFramePr>
              <p:nvPr/>
            </p:nvGraphicFramePr>
            <p:xfrm>
              <a:off x="4060" y="1153"/>
              <a:ext cx="299" cy="361"/>
            </p:xfrm>
            <a:graphic>
              <a:graphicData uri="http://schemas.openxmlformats.org/presentationml/2006/ole">
                <mc:AlternateContent xmlns:mc="http://schemas.openxmlformats.org/markup-compatibility/2006">
                  <mc:Choice xmlns:v="urn:schemas-microsoft-com:vml" Requires="v">
                    <p:oleObj spid="_x0000_s25278" name="ISIS/Draw Sketch" r:id="rId112" imgW="944640" imgH="1143000" progId="ISISServer">
                      <p:embed/>
                    </p:oleObj>
                  </mc:Choice>
                  <mc:Fallback>
                    <p:oleObj name="ISIS/Draw Sketch" r:id="rId11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0" y="115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77" name="Object 153"/>
              <p:cNvGraphicFramePr>
                <a:graphicFrameLocks noChangeAspect="1"/>
              </p:cNvGraphicFramePr>
              <p:nvPr/>
            </p:nvGraphicFramePr>
            <p:xfrm>
              <a:off x="2899" y="1842"/>
              <a:ext cx="299" cy="361"/>
            </p:xfrm>
            <a:graphic>
              <a:graphicData uri="http://schemas.openxmlformats.org/presentationml/2006/ole">
                <mc:AlternateContent xmlns:mc="http://schemas.openxmlformats.org/markup-compatibility/2006">
                  <mc:Choice xmlns:v="urn:schemas-microsoft-com:vml" Requires="v">
                    <p:oleObj spid="_x0000_s25279" name="ISIS/Draw Sketch" r:id="rId113" imgW="944640" imgH="1143000" progId="ISISServer">
                      <p:embed/>
                    </p:oleObj>
                  </mc:Choice>
                  <mc:Fallback>
                    <p:oleObj name="ISIS/Draw Sketch" r:id="rId11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9" y="1842"/>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78" name="Object 154"/>
              <p:cNvGraphicFramePr>
                <a:graphicFrameLocks noChangeAspect="1"/>
              </p:cNvGraphicFramePr>
              <p:nvPr/>
            </p:nvGraphicFramePr>
            <p:xfrm>
              <a:off x="4124" y="1471"/>
              <a:ext cx="299" cy="361"/>
            </p:xfrm>
            <a:graphic>
              <a:graphicData uri="http://schemas.openxmlformats.org/presentationml/2006/ole">
                <mc:AlternateContent xmlns:mc="http://schemas.openxmlformats.org/markup-compatibility/2006">
                  <mc:Choice xmlns:v="urn:schemas-microsoft-com:vml" Requires="v">
                    <p:oleObj spid="_x0000_s25280" name="ISIS/Draw Sketch" r:id="rId114" imgW="944640" imgH="1143000" progId="ISISServer">
                      <p:embed/>
                    </p:oleObj>
                  </mc:Choice>
                  <mc:Fallback>
                    <p:oleObj name="ISIS/Draw Sketch" r:id="rId114"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4" y="1471"/>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79" name="Object 155"/>
              <p:cNvGraphicFramePr>
                <a:graphicFrameLocks noChangeAspect="1"/>
              </p:cNvGraphicFramePr>
              <p:nvPr/>
            </p:nvGraphicFramePr>
            <p:xfrm>
              <a:off x="4513" y="1789"/>
              <a:ext cx="299" cy="361"/>
            </p:xfrm>
            <a:graphic>
              <a:graphicData uri="http://schemas.openxmlformats.org/presentationml/2006/ole">
                <mc:AlternateContent xmlns:mc="http://schemas.openxmlformats.org/markup-compatibility/2006">
                  <mc:Choice xmlns:v="urn:schemas-microsoft-com:vml" Requires="v">
                    <p:oleObj spid="_x0000_s25281" name="ISIS/Draw Sketch" r:id="rId115" imgW="944640" imgH="1143000" progId="ISISServer">
                      <p:embed/>
                    </p:oleObj>
                  </mc:Choice>
                  <mc:Fallback>
                    <p:oleObj name="ISIS/Draw Sketch" r:id="rId115"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3" y="1789"/>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80" name="Object 156"/>
              <p:cNvGraphicFramePr>
                <a:graphicFrameLocks noChangeAspect="1"/>
              </p:cNvGraphicFramePr>
              <p:nvPr/>
            </p:nvGraphicFramePr>
            <p:xfrm>
              <a:off x="4785" y="1790"/>
              <a:ext cx="299" cy="361"/>
            </p:xfrm>
            <a:graphic>
              <a:graphicData uri="http://schemas.openxmlformats.org/presentationml/2006/ole">
                <mc:AlternateContent xmlns:mc="http://schemas.openxmlformats.org/markup-compatibility/2006">
                  <mc:Choice xmlns:v="urn:schemas-microsoft-com:vml" Requires="v">
                    <p:oleObj spid="_x0000_s25282" name="ISIS/Draw Sketch" r:id="rId116" imgW="944640" imgH="1143000" progId="ISISServer">
                      <p:embed/>
                    </p:oleObj>
                  </mc:Choice>
                  <mc:Fallback>
                    <p:oleObj name="ISIS/Draw Sketch" r:id="rId116"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5" y="1790"/>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81" name="Object 157"/>
              <p:cNvGraphicFramePr>
                <a:graphicFrameLocks noChangeAspect="1"/>
              </p:cNvGraphicFramePr>
              <p:nvPr/>
            </p:nvGraphicFramePr>
            <p:xfrm>
              <a:off x="4332" y="2061"/>
              <a:ext cx="299" cy="361"/>
            </p:xfrm>
            <a:graphic>
              <a:graphicData uri="http://schemas.openxmlformats.org/presentationml/2006/ole">
                <mc:AlternateContent xmlns:mc="http://schemas.openxmlformats.org/markup-compatibility/2006">
                  <mc:Choice xmlns:v="urn:schemas-microsoft-com:vml" Requires="v">
                    <p:oleObj spid="_x0000_s25283" name="ISIS/Draw Sketch" r:id="rId117" imgW="944640" imgH="1143000" progId="ISISServer">
                      <p:embed/>
                    </p:oleObj>
                  </mc:Choice>
                  <mc:Fallback>
                    <p:oleObj name="ISIS/Draw Sketch" r:id="rId117"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2" y="2061"/>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82" name="Object 158"/>
              <p:cNvGraphicFramePr>
                <a:graphicFrameLocks noChangeAspect="1"/>
              </p:cNvGraphicFramePr>
              <p:nvPr/>
            </p:nvGraphicFramePr>
            <p:xfrm>
              <a:off x="2608" y="1799"/>
              <a:ext cx="299" cy="361"/>
            </p:xfrm>
            <a:graphic>
              <a:graphicData uri="http://schemas.openxmlformats.org/presentationml/2006/ole">
                <mc:AlternateContent xmlns:mc="http://schemas.openxmlformats.org/markup-compatibility/2006">
                  <mc:Choice xmlns:v="urn:schemas-microsoft-com:vml" Requires="v">
                    <p:oleObj spid="_x0000_s25284" name="ISIS/Draw Sketch" r:id="rId118" imgW="944640" imgH="1143000" progId="ISISServer">
                      <p:embed/>
                    </p:oleObj>
                  </mc:Choice>
                  <mc:Fallback>
                    <p:oleObj name="ISIS/Draw Sketch" r:id="rId118"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8" y="1799"/>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83" name="Object 159"/>
              <p:cNvGraphicFramePr>
                <a:graphicFrameLocks noChangeAspect="1"/>
              </p:cNvGraphicFramePr>
              <p:nvPr/>
            </p:nvGraphicFramePr>
            <p:xfrm>
              <a:off x="2608" y="1470"/>
              <a:ext cx="299" cy="361"/>
            </p:xfrm>
            <a:graphic>
              <a:graphicData uri="http://schemas.openxmlformats.org/presentationml/2006/ole">
                <mc:AlternateContent xmlns:mc="http://schemas.openxmlformats.org/markup-compatibility/2006">
                  <mc:Choice xmlns:v="urn:schemas-microsoft-com:vml" Requires="v">
                    <p:oleObj spid="_x0000_s25285" name="ISIS/Draw Sketch" r:id="rId119" imgW="944640" imgH="1143000" progId="ISISServer">
                      <p:embed/>
                    </p:oleObj>
                  </mc:Choice>
                  <mc:Fallback>
                    <p:oleObj name="ISIS/Draw Sketch" r:id="rId119"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8" y="1470"/>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184" name="Object 160"/>
              <p:cNvGraphicFramePr>
                <a:graphicFrameLocks noChangeAspect="1"/>
              </p:cNvGraphicFramePr>
              <p:nvPr/>
            </p:nvGraphicFramePr>
            <p:xfrm>
              <a:off x="4759" y="2060"/>
              <a:ext cx="299" cy="361"/>
            </p:xfrm>
            <a:graphic>
              <a:graphicData uri="http://schemas.openxmlformats.org/presentationml/2006/ole">
                <mc:AlternateContent xmlns:mc="http://schemas.openxmlformats.org/markup-compatibility/2006">
                  <mc:Choice xmlns:v="urn:schemas-microsoft-com:vml" Requires="v">
                    <p:oleObj spid="_x0000_s25286" name="ISIS/Draw Sketch" r:id="rId120" imgW="944640" imgH="1143000" progId="ISISServer">
                      <p:embed/>
                    </p:oleObj>
                  </mc:Choice>
                  <mc:Fallback>
                    <p:oleObj name="ISIS/Draw Sketch" r:id="rId120"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9" y="2060"/>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29185" name="Group 161"/>
              <p:cNvGrpSpPr>
                <a:grpSpLocks/>
              </p:cNvGrpSpPr>
              <p:nvPr/>
            </p:nvGrpSpPr>
            <p:grpSpPr bwMode="auto">
              <a:xfrm>
                <a:off x="3843" y="1981"/>
                <a:ext cx="108" cy="102"/>
                <a:chOff x="2554" y="2835"/>
                <a:chExt cx="87" cy="85"/>
              </a:xfrm>
            </p:grpSpPr>
            <p:sp>
              <p:nvSpPr>
                <p:cNvPr id="129186" name="Freeform 162"/>
                <p:cNvSpPr>
                  <a:spLocks/>
                </p:cNvSpPr>
                <p:nvPr/>
              </p:nvSpPr>
              <p:spPr bwMode="auto">
                <a:xfrm>
                  <a:off x="2554" y="2835"/>
                  <a:ext cx="87" cy="85"/>
                </a:xfrm>
                <a:custGeom>
                  <a:avLst/>
                  <a:gdLst>
                    <a:gd name="T0" fmla="*/ 747 w 757"/>
                    <a:gd name="T1" fmla="*/ 344 h 728"/>
                    <a:gd name="T2" fmla="*/ 360 w 757"/>
                    <a:gd name="T3" fmla="*/ 10 h 728"/>
                    <a:gd name="T4" fmla="*/ 11 w 757"/>
                    <a:gd name="T5" fmla="*/ 383 h 728"/>
                    <a:gd name="T6" fmla="*/ 398 w 757"/>
                    <a:gd name="T7" fmla="*/ 718 h 728"/>
                    <a:gd name="T8" fmla="*/ 747 w 757"/>
                    <a:gd name="T9" fmla="*/ 344 h 728"/>
                  </a:gdLst>
                  <a:ahLst/>
                  <a:cxnLst>
                    <a:cxn ang="0">
                      <a:pos x="T0" y="T1"/>
                    </a:cxn>
                    <a:cxn ang="0">
                      <a:pos x="T2" y="T3"/>
                    </a:cxn>
                    <a:cxn ang="0">
                      <a:pos x="T4" y="T5"/>
                    </a:cxn>
                    <a:cxn ang="0">
                      <a:pos x="T6" y="T7"/>
                    </a:cxn>
                    <a:cxn ang="0">
                      <a:pos x="T8" y="T9"/>
                    </a:cxn>
                  </a:cxnLst>
                  <a:rect l="0" t="0" r="r" b="b"/>
                  <a:pathLst>
                    <a:path w="757" h="728">
                      <a:moveTo>
                        <a:pt x="747" y="344"/>
                      </a:moveTo>
                      <a:cubicBezTo>
                        <a:pt x="737" y="149"/>
                        <a:pt x="564" y="0"/>
                        <a:pt x="360" y="10"/>
                      </a:cubicBezTo>
                      <a:cubicBezTo>
                        <a:pt x="157" y="21"/>
                        <a:pt x="0" y="188"/>
                        <a:pt x="11" y="383"/>
                      </a:cubicBezTo>
                      <a:cubicBezTo>
                        <a:pt x="21" y="579"/>
                        <a:pt x="194" y="728"/>
                        <a:pt x="398" y="718"/>
                      </a:cubicBezTo>
                      <a:cubicBezTo>
                        <a:pt x="601" y="707"/>
                        <a:pt x="757" y="540"/>
                        <a:pt x="747" y="344"/>
                      </a:cubicBezTo>
                    </a:path>
                  </a:pathLst>
                </a:custGeom>
                <a:solidFill>
                  <a:srgbClr val="FFFF00"/>
                </a:solidFill>
                <a:ln w="0">
                  <a:solidFill>
                    <a:srgbClr val="000000"/>
                  </a:solidFill>
                  <a:prstDash val="solid"/>
                  <a:round/>
                  <a:headEnd/>
                  <a:tailEnd/>
                </a:ln>
              </p:spPr>
              <p:txBody>
                <a:bodyPr/>
                <a:lstStyle/>
                <a:p>
                  <a:endParaRPr lang="ru-RU"/>
                </a:p>
              </p:txBody>
            </p:sp>
            <p:sp>
              <p:nvSpPr>
                <p:cNvPr id="129187" name="Freeform 163"/>
                <p:cNvSpPr>
                  <a:spLocks/>
                </p:cNvSpPr>
                <p:nvPr/>
              </p:nvSpPr>
              <p:spPr bwMode="auto">
                <a:xfrm>
                  <a:off x="2554" y="2835"/>
                  <a:ext cx="87" cy="85"/>
                </a:xfrm>
                <a:custGeom>
                  <a:avLst/>
                  <a:gdLst>
                    <a:gd name="T0" fmla="*/ 86 w 87"/>
                    <a:gd name="T1" fmla="*/ 40 h 85"/>
                    <a:gd name="T2" fmla="*/ 41 w 87"/>
                    <a:gd name="T3" fmla="*/ 1 h 85"/>
                    <a:gd name="T4" fmla="*/ 1 w 87"/>
                    <a:gd name="T5" fmla="*/ 45 h 85"/>
                    <a:gd name="T6" fmla="*/ 46 w 87"/>
                    <a:gd name="T7" fmla="*/ 84 h 85"/>
                    <a:gd name="T8" fmla="*/ 86 w 87"/>
                    <a:gd name="T9" fmla="*/ 40 h 85"/>
                  </a:gdLst>
                  <a:ahLst/>
                  <a:cxnLst>
                    <a:cxn ang="0">
                      <a:pos x="T0" y="T1"/>
                    </a:cxn>
                    <a:cxn ang="0">
                      <a:pos x="T2" y="T3"/>
                    </a:cxn>
                    <a:cxn ang="0">
                      <a:pos x="T4" y="T5"/>
                    </a:cxn>
                    <a:cxn ang="0">
                      <a:pos x="T6" y="T7"/>
                    </a:cxn>
                    <a:cxn ang="0">
                      <a:pos x="T8" y="T9"/>
                    </a:cxn>
                  </a:cxnLst>
                  <a:rect l="0" t="0" r="r" b="b"/>
                  <a:pathLst>
                    <a:path w="87" h="85">
                      <a:moveTo>
                        <a:pt x="86" y="40"/>
                      </a:moveTo>
                      <a:cubicBezTo>
                        <a:pt x="84" y="18"/>
                        <a:pt x="65" y="0"/>
                        <a:pt x="41" y="1"/>
                      </a:cubicBezTo>
                      <a:cubicBezTo>
                        <a:pt x="18" y="3"/>
                        <a:pt x="0" y="22"/>
                        <a:pt x="1" y="45"/>
                      </a:cubicBezTo>
                      <a:cubicBezTo>
                        <a:pt x="3" y="67"/>
                        <a:pt x="22" y="85"/>
                        <a:pt x="46" y="84"/>
                      </a:cubicBezTo>
                      <a:cubicBezTo>
                        <a:pt x="69" y="82"/>
                        <a:pt x="87" y="63"/>
                        <a:pt x="86" y="40"/>
                      </a:cubicBez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grpSp>
          <p:grpSp>
            <p:nvGrpSpPr>
              <p:cNvPr id="129188" name="Group 164"/>
              <p:cNvGrpSpPr>
                <a:grpSpLocks/>
              </p:cNvGrpSpPr>
              <p:nvPr/>
            </p:nvGrpSpPr>
            <p:grpSpPr bwMode="auto">
              <a:xfrm>
                <a:off x="3128" y="2040"/>
                <a:ext cx="300" cy="275"/>
                <a:chOff x="1977" y="2884"/>
                <a:chExt cx="242" cy="229"/>
              </a:xfrm>
            </p:grpSpPr>
            <p:sp>
              <p:nvSpPr>
                <p:cNvPr id="129189" name="Freeform 165"/>
                <p:cNvSpPr>
                  <a:spLocks/>
                </p:cNvSpPr>
                <p:nvPr/>
              </p:nvSpPr>
              <p:spPr bwMode="auto">
                <a:xfrm>
                  <a:off x="1977" y="2884"/>
                  <a:ext cx="242" cy="229"/>
                </a:xfrm>
                <a:custGeom>
                  <a:avLst/>
                  <a:gdLst>
                    <a:gd name="T0" fmla="*/ 0 w 242"/>
                    <a:gd name="T1" fmla="*/ 165 h 229"/>
                    <a:gd name="T2" fmla="*/ 54 w 242"/>
                    <a:gd name="T3" fmla="*/ 229 h 229"/>
                    <a:gd name="T4" fmla="*/ 242 w 242"/>
                    <a:gd name="T5" fmla="*/ 63 h 229"/>
                    <a:gd name="T6" fmla="*/ 188 w 242"/>
                    <a:gd name="T7" fmla="*/ 0 h 229"/>
                    <a:gd name="T8" fmla="*/ 0 w 242"/>
                    <a:gd name="T9" fmla="*/ 165 h 229"/>
                  </a:gdLst>
                  <a:ahLst/>
                  <a:cxnLst>
                    <a:cxn ang="0">
                      <a:pos x="T0" y="T1"/>
                    </a:cxn>
                    <a:cxn ang="0">
                      <a:pos x="T2" y="T3"/>
                    </a:cxn>
                    <a:cxn ang="0">
                      <a:pos x="T4" y="T5"/>
                    </a:cxn>
                    <a:cxn ang="0">
                      <a:pos x="T6" y="T7"/>
                    </a:cxn>
                    <a:cxn ang="0">
                      <a:pos x="T8" y="T9"/>
                    </a:cxn>
                  </a:cxnLst>
                  <a:rect l="0" t="0" r="r" b="b"/>
                  <a:pathLst>
                    <a:path w="242" h="229">
                      <a:moveTo>
                        <a:pt x="0" y="165"/>
                      </a:moveTo>
                      <a:lnTo>
                        <a:pt x="54" y="229"/>
                      </a:lnTo>
                      <a:lnTo>
                        <a:pt x="242" y="63"/>
                      </a:lnTo>
                      <a:lnTo>
                        <a:pt x="188" y="0"/>
                      </a:lnTo>
                      <a:lnTo>
                        <a:pt x="0" y="165"/>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190" name="Freeform 166"/>
                <p:cNvSpPr>
                  <a:spLocks/>
                </p:cNvSpPr>
                <p:nvPr/>
              </p:nvSpPr>
              <p:spPr bwMode="auto">
                <a:xfrm>
                  <a:off x="1977" y="2884"/>
                  <a:ext cx="242" cy="229"/>
                </a:xfrm>
                <a:custGeom>
                  <a:avLst/>
                  <a:gdLst>
                    <a:gd name="T0" fmla="*/ 0 w 242"/>
                    <a:gd name="T1" fmla="*/ 165 h 229"/>
                    <a:gd name="T2" fmla="*/ 54 w 242"/>
                    <a:gd name="T3" fmla="*/ 229 h 229"/>
                    <a:gd name="T4" fmla="*/ 242 w 242"/>
                    <a:gd name="T5" fmla="*/ 63 h 229"/>
                    <a:gd name="T6" fmla="*/ 188 w 242"/>
                    <a:gd name="T7" fmla="*/ 0 h 229"/>
                    <a:gd name="T8" fmla="*/ 0 w 242"/>
                    <a:gd name="T9" fmla="*/ 165 h 229"/>
                  </a:gdLst>
                  <a:ahLst/>
                  <a:cxnLst>
                    <a:cxn ang="0">
                      <a:pos x="T0" y="T1"/>
                    </a:cxn>
                    <a:cxn ang="0">
                      <a:pos x="T2" y="T3"/>
                    </a:cxn>
                    <a:cxn ang="0">
                      <a:pos x="T4" y="T5"/>
                    </a:cxn>
                    <a:cxn ang="0">
                      <a:pos x="T6" y="T7"/>
                    </a:cxn>
                    <a:cxn ang="0">
                      <a:pos x="T8" y="T9"/>
                    </a:cxn>
                  </a:cxnLst>
                  <a:rect l="0" t="0" r="r" b="b"/>
                  <a:pathLst>
                    <a:path w="242" h="229">
                      <a:moveTo>
                        <a:pt x="0" y="165"/>
                      </a:moveTo>
                      <a:lnTo>
                        <a:pt x="54" y="229"/>
                      </a:lnTo>
                      <a:lnTo>
                        <a:pt x="242" y="63"/>
                      </a:lnTo>
                      <a:lnTo>
                        <a:pt x="188" y="0"/>
                      </a:lnTo>
                      <a:lnTo>
                        <a:pt x="0" y="165"/>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grpSp>
          <p:grpSp>
            <p:nvGrpSpPr>
              <p:cNvPr id="129191" name="Group 167"/>
              <p:cNvGrpSpPr>
                <a:grpSpLocks/>
              </p:cNvGrpSpPr>
              <p:nvPr/>
            </p:nvGrpSpPr>
            <p:grpSpPr bwMode="auto">
              <a:xfrm>
                <a:off x="3141" y="1753"/>
                <a:ext cx="292" cy="282"/>
                <a:chOff x="1988" y="2645"/>
                <a:chExt cx="235" cy="235"/>
              </a:xfrm>
            </p:grpSpPr>
            <p:sp>
              <p:nvSpPr>
                <p:cNvPr id="129192" name="Freeform 168"/>
                <p:cNvSpPr>
                  <a:spLocks/>
                </p:cNvSpPr>
                <p:nvPr/>
              </p:nvSpPr>
              <p:spPr bwMode="auto">
                <a:xfrm>
                  <a:off x="1988" y="2645"/>
                  <a:ext cx="235" cy="235"/>
                </a:xfrm>
                <a:custGeom>
                  <a:avLst/>
                  <a:gdLst>
                    <a:gd name="T0" fmla="*/ 178 w 235"/>
                    <a:gd name="T1" fmla="*/ 235 h 235"/>
                    <a:gd name="T2" fmla="*/ 235 w 235"/>
                    <a:gd name="T3" fmla="*/ 176 h 235"/>
                    <a:gd name="T4" fmla="*/ 58 w 235"/>
                    <a:gd name="T5" fmla="*/ 0 h 235"/>
                    <a:gd name="T6" fmla="*/ 0 w 235"/>
                    <a:gd name="T7" fmla="*/ 60 h 235"/>
                    <a:gd name="T8" fmla="*/ 178 w 235"/>
                    <a:gd name="T9" fmla="*/ 235 h 235"/>
                  </a:gdLst>
                  <a:ahLst/>
                  <a:cxnLst>
                    <a:cxn ang="0">
                      <a:pos x="T0" y="T1"/>
                    </a:cxn>
                    <a:cxn ang="0">
                      <a:pos x="T2" y="T3"/>
                    </a:cxn>
                    <a:cxn ang="0">
                      <a:pos x="T4" y="T5"/>
                    </a:cxn>
                    <a:cxn ang="0">
                      <a:pos x="T6" y="T7"/>
                    </a:cxn>
                    <a:cxn ang="0">
                      <a:pos x="T8" y="T9"/>
                    </a:cxn>
                  </a:cxnLst>
                  <a:rect l="0" t="0" r="r" b="b"/>
                  <a:pathLst>
                    <a:path w="235" h="235">
                      <a:moveTo>
                        <a:pt x="178" y="235"/>
                      </a:moveTo>
                      <a:lnTo>
                        <a:pt x="235" y="176"/>
                      </a:lnTo>
                      <a:lnTo>
                        <a:pt x="58" y="0"/>
                      </a:lnTo>
                      <a:lnTo>
                        <a:pt x="0" y="60"/>
                      </a:lnTo>
                      <a:lnTo>
                        <a:pt x="178" y="235"/>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193" name="Freeform 169"/>
                <p:cNvSpPr>
                  <a:spLocks/>
                </p:cNvSpPr>
                <p:nvPr/>
              </p:nvSpPr>
              <p:spPr bwMode="auto">
                <a:xfrm>
                  <a:off x="1988" y="2645"/>
                  <a:ext cx="235" cy="235"/>
                </a:xfrm>
                <a:custGeom>
                  <a:avLst/>
                  <a:gdLst>
                    <a:gd name="T0" fmla="*/ 178 w 235"/>
                    <a:gd name="T1" fmla="*/ 235 h 235"/>
                    <a:gd name="T2" fmla="*/ 235 w 235"/>
                    <a:gd name="T3" fmla="*/ 176 h 235"/>
                    <a:gd name="T4" fmla="*/ 58 w 235"/>
                    <a:gd name="T5" fmla="*/ 0 h 235"/>
                    <a:gd name="T6" fmla="*/ 0 w 235"/>
                    <a:gd name="T7" fmla="*/ 60 h 235"/>
                    <a:gd name="T8" fmla="*/ 178 w 235"/>
                    <a:gd name="T9" fmla="*/ 235 h 235"/>
                  </a:gdLst>
                  <a:ahLst/>
                  <a:cxnLst>
                    <a:cxn ang="0">
                      <a:pos x="T0" y="T1"/>
                    </a:cxn>
                    <a:cxn ang="0">
                      <a:pos x="T2" y="T3"/>
                    </a:cxn>
                    <a:cxn ang="0">
                      <a:pos x="T4" y="T5"/>
                    </a:cxn>
                    <a:cxn ang="0">
                      <a:pos x="T6" y="T7"/>
                    </a:cxn>
                    <a:cxn ang="0">
                      <a:pos x="T8" y="T9"/>
                    </a:cxn>
                  </a:cxnLst>
                  <a:rect l="0" t="0" r="r" b="b"/>
                  <a:pathLst>
                    <a:path w="235" h="235">
                      <a:moveTo>
                        <a:pt x="178" y="235"/>
                      </a:moveTo>
                      <a:lnTo>
                        <a:pt x="235" y="176"/>
                      </a:lnTo>
                      <a:lnTo>
                        <a:pt x="58" y="0"/>
                      </a:lnTo>
                      <a:lnTo>
                        <a:pt x="0" y="60"/>
                      </a:lnTo>
                      <a:lnTo>
                        <a:pt x="178" y="235"/>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grpSp>
          <p:grpSp>
            <p:nvGrpSpPr>
              <p:cNvPr id="129194" name="Group 170"/>
              <p:cNvGrpSpPr>
                <a:grpSpLocks/>
              </p:cNvGrpSpPr>
              <p:nvPr/>
            </p:nvGrpSpPr>
            <p:grpSpPr bwMode="auto">
              <a:xfrm>
                <a:off x="3520" y="1988"/>
                <a:ext cx="307" cy="105"/>
                <a:chOff x="2293" y="2841"/>
                <a:chExt cx="248" cy="87"/>
              </a:xfrm>
            </p:grpSpPr>
            <p:sp>
              <p:nvSpPr>
                <p:cNvPr id="129195" name="Freeform 171"/>
                <p:cNvSpPr>
                  <a:spLocks/>
                </p:cNvSpPr>
                <p:nvPr/>
              </p:nvSpPr>
              <p:spPr bwMode="auto">
                <a:xfrm>
                  <a:off x="2293" y="2841"/>
                  <a:ext cx="248" cy="87"/>
                </a:xfrm>
                <a:custGeom>
                  <a:avLst/>
                  <a:gdLst>
                    <a:gd name="T0" fmla="*/ 248 w 248"/>
                    <a:gd name="T1" fmla="*/ 83 h 87"/>
                    <a:gd name="T2" fmla="*/ 247 w 248"/>
                    <a:gd name="T3" fmla="*/ 0 h 87"/>
                    <a:gd name="T4" fmla="*/ 0 w 248"/>
                    <a:gd name="T5" fmla="*/ 4 h 87"/>
                    <a:gd name="T6" fmla="*/ 1 w 248"/>
                    <a:gd name="T7" fmla="*/ 87 h 87"/>
                    <a:gd name="T8" fmla="*/ 248 w 248"/>
                    <a:gd name="T9" fmla="*/ 83 h 87"/>
                  </a:gdLst>
                  <a:ahLst/>
                  <a:cxnLst>
                    <a:cxn ang="0">
                      <a:pos x="T0" y="T1"/>
                    </a:cxn>
                    <a:cxn ang="0">
                      <a:pos x="T2" y="T3"/>
                    </a:cxn>
                    <a:cxn ang="0">
                      <a:pos x="T4" y="T5"/>
                    </a:cxn>
                    <a:cxn ang="0">
                      <a:pos x="T6" y="T7"/>
                    </a:cxn>
                    <a:cxn ang="0">
                      <a:pos x="T8" y="T9"/>
                    </a:cxn>
                  </a:cxnLst>
                  <a:rect l="0" t="0" r="r" b="b"/>
                  <a:pathLst>
                    <a:path w="248" h="87">
                      <a:moveTo>
                        <a:pt x="248" y="83"/>
                      </a:moveTo>
                      <a:lnTo>
                        <a:pt x="247" y="0"/>
                      </a:lnTo>
                      <a:lnTo>
                        <a:pt x="0" y="4"/>
                      </a:lnTo>
                      <a:lnTo>
                        <a:pt x="1" y="87"/>
                      </a:lnTo>
                      <a:lnTo>
                        <a:pt x="248" y="83"/>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196" name="Freeform 172"/>
                <p:cNvSpPr>
                  <a:spLocks/>
                </p:cNvSpPr>
                <p:nvPr/>
              </p:nvSpPr>
              <p:spPr bwMode="auto">
                <a:xfrm>
                  <a:off x="2293" y="2841"/>
                  <a:ext cx="248" cy="87"/>
                </a:xfrm>
                <a:custGeom>
                  <a:avLst/>
                  <a:gdLst>
                    <a:gd name="T0" fmla="*/ 248 w 248"/>
                    <a:gd name="T1" fmla="*/ 83 h 87"/>
                    <a:gd name="T2" fmla="*/ 247 w 248"/>
                    <a:gd name="T3" fmla="*/ 0 h 87"/>
                    <a:gd name="T4" fmla="*/ 0 w 248"/>
                    <a:gd name="T5" fmla="*/ 4 h 87"/>
                    <a:gd name="T6" fmla="*/ 1 w 248"/>
                    <a:gd name="T7" fmla="*/ 87 h 87"/>
                    <a:gd name="T8" fmla="*/ 248 w 248"/>
                    <a:gd name="T9" fmla="*/ 83 h 87"/>
                  </a:gdLst>
                  <a:ahLst/>
                  <a:cxnLst>
                    <a:cxn ang="0">
                      <a:pos x="T0" y="T1"/>
                    </a:cxn>
                    <a:cxn ang="0">
                      <a:pos x="T2" y="T3"/>
                    </a:cxn>
                    <a:cxn ang="0">
                      <a:pos x="T4" y="T5"/>
                    </a:cxn>
                    <a:cxn ang="0">
                      <a:pos x="T6" y="T7"/>
                    </a:cxn>
                    <a:cxn ang="0">
                      <a:pos x="T8" y="T9"/>
                    </a:cxn>
                  </a:cxnLst>
                  <a:rect l="0" t="0" r="r" b="b"/>
                  <a:pathLst>
                    <a:path w="248" h="87">
                      <a:moveTo>
                        <a:pt x="248" y="83"/>
                      </a:moveTo>
                      <a:lnTo>
                        <a:pt x="247" y="0"/>
                      </a:lnTo>
                      <a:lnTo>
                        <a:pt x="0" y="4"/>
                      </a:lnTo>
                      <a:lnTo>
                        <a:pt x="1" y="87"/>
                      </a:lnTo>
                      <a:lnTo>
                        <a:pt x="248" y="83"/>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grpSp>
          <p:grpSp>
            <p:nvGrpSpPr>
              <p:cNvPr id="129197" name="Group 173"/>
              <p:cNvGrpSpPr>
                <a:grpSpLocks/>
              </p:cNvGrpSpPr>
              <p:nvPr/>
            </p:nvGrpSpPr>
            <p:grpSpPr bwMode="auto">
              <a:xfrm>
                <a:off x="3392" y="1987"/>
                <a:ext cx="118" cy="114"/>
                <a:chOff x="2190" y="2840"/>
                <a:chExt cx="95" cy="95"/>
              </a:xfrm>
            </p:grpSpPr>
            <p:sp>
              <p:nvSpPr>
                <p:cNvPr id="129198" name="Freeform 174"/>
                <p:cNvSpPr>
                  <a:spLocks/>
                </p:cNvSpPr>
                <p:nvPr/>
              </p:nvSpPr>
              <p:spPr bwMode="auto">
                <a:xfrm>
                  <a:off x="2190" y="2840"/>
                  <a:ext cx="95" cy="95"/>
                </a:xfrm>
                <a:custGeom>
                  <a:avLst/>
                  <a:gdLst>
                    <a:gd name="T0" fmla="*/ 242 w 832"/>
                    <a:gd name="T1" fmla="*/ 720 h 819"/>
                    <a:gd name="T2" fmla="*/ 736 w 832"/>
                    <a:gd name="T3" fmla="*/ 588 h 819"/>
                    <a:gd name="T4" fmla="*/ 590 w 832"/>
                    <a:gd name="T5" fmla="*/ 98 h 819"/>
                    <a:gd name="T6" fmla="*/ 96 w 832"/>
                    <a:gd name="T7" fmla="*/ 230 h 819"/>
                    <a:gd name="T8" fmla="*/ 242 w 832"/>
                    <a:gd name="T9" fmla="*/ 720 h 819"/>
                  </a:gdLst>
                  <a:ahLst/>
                  <a:cxnLst>
                    <a:cxn ang="0">
                      <a:pos x="T0" y="T1"/>
                    </a:cxn>
                    <a:cxn ang="0">
                      <a:pos x="T2" y="T3"/>
                    </a:cxn>
                    <a:cxn ang="0">
                      <a:pos x="T4" y="T5"/>
                    </a:cxn>
                    <a:cxn ang="0">
                      <a:pos x="T6" y="T7"/>
                    </a:cxn>
                    <a:cxn ang="0">
                      <a:pos x="T8" y="T9"/>
                    </a:cxn>
                  </a:cxnLst>
                  <a:rect l="0" t="0" r="r" b="b"/>
                  <a:pathLst>
                    <a:path w="832" h="819">
                      <a:moveTo>
                        <a:pt x="242" y="720"/>
                      </a:moveTo>
                      <a:cubicBezTo>
                        <a:pt x="419" y="819"/>
                        <a:pt x="640" y="760"/>
                        <a:pt x="736" y="588"/>
                      </a:cubicBezTo>
                      <a:cubicBezTo>
                        <a:pt x="832" y="417"/>
                        <a:pt x="766" y="197"/>
                        <a:pt x="590" y="98"/>
                      </a:cubicBezTo>
                      <a:cubicBezTo>
                        <a:pt x="413" y="0"/>
                        <a:pt x="192" y="59"/>
                        <a:pt x="96" y="230"/>
                      </a:cubicBezTo>
                      <a:cubicBezTo>
                        <a:pt x="0" y="402"/>
                        <a:pt x="65" y="621"/>
                        <a:pt x="242" y="720"/>
                      </a:cubicBezTo>
                    </a:path>
                  </a:pathLst>
                </a:custGeom>
                <a:solidFill>
                  <a:srgbClr val="FFFF00"/>
                </a:solidFill>
                <a:ln w="0">
                  <a:solidFill>
                    <a:srgbClr val="000000"/>
                  </a:solidFill>
                  <a:prstDash val="solid"/>
                  <a:round/>
                  <a:headEnd/>
                  <a:tailEnd/>
                </a:ln>
              </p:spPr>
              <p:txBody>
                <a:bodyPr/>
                <a:lstStyle/>
                <a:p>
                  <a:endParaRPr lang="ru-RU"/>
                </a:p>
              </p:txBody>
            </p:sp>
            <p:sp>
              <p:nvSpPr>
                <p:cNvPr id="129199" name="Freeform 175"/>
                <p:cNvSpPr>
                  <a:spLocks/>
                </p:cNvSpPr>
                <p:nvPr/>
              </p:nvSpPr>
              <p:spPr bwMode="auto">
                <a:xfrm>
                  <a:off x="2190" y="2840"/>
                  <a:ext cx="95" cy="95"/>
                </a:xfrm>
                <a:custGeom>
                  <a:avLst/>
                  <a:gdLst>
                    <a:gd name="T0" fmla="*/ 28 w 95"/>
                    <a:gd name="T1" fmla="*/ 83 h 95"/>
                    <a:gd name="T2" fmla="*/ 84 w 95"/>
                    <a:gd name="T3" fmla="*/ 68 h 95"/>
                    <a:gd name="T4" fmla="*/ 67 w 95"/>
                    <a:gd name="T5" fmla="*/ 11 h 95"/>
                    <a:gd name="T6" fmla="*/ 11 w 95"/>
                    <a:gd name="T7" fmla="*/ 27 h 95"/>
                    <a:gd name="T8" fmla="*/ 28 w 95"/>
                    <a:gd name="T9" fmla="*/ 83 h 95"/>
                  </a:gdLst>
                  <a:ahLst/>
                  <a:cxnLst>
                    <a:cxn ang="0">
                      <a:pos x="T0" y="T1"/>
                    </a:cxn>
                    <a:cxn ang="0">
                      <a:pos x="T2" y="T3"/>
                    </a:cxn>
                    <a:cxn ang="0">
                      <a:pos x="T4" y="T5"/>
                    </a:cxn>
                    <a:cxn ang="0">
                      <a:pos x="T6" y="T7"/>
                    </a:cxn>
                    <a:cxn ang="0">
                      <a:pos x="T8" y="T9"/>
                    </a:cxn>
                  </a:cxnLst>
                  <a:rect l="0" t="0" r="r" b="b"/>
                  <a:pathLst>
                    <a:path w="95" h="95">
                      <a:moveTo>
                        <a:pt x="28" y="83"/>
                      </a:moveTo>
                      <a:cubicBezTo>
                        <a:pt x="48" y="95"/>
                        <a:pt x="73" y="88"/>
                        <a:pt x="84" y="68"/>
                      </a:cubicBezTo>
                      <a:cubicBezTo>
                        <a:pt x="95" y="48"/>
                        <a:pt x="87" y="23"/>
                        <a:pt x="67" y="11"/>
                      </a:cubicBezTo>
                      <a:cubicBezTo>
                        <a:pt x="47" y="0"/>
                        <a:pt x="22" y="7"/>
                        <a:pt x="11" y="27"/>
                      </a:cubicBezTo>
                      <a:cubicBezTo>
                        <a:pt x="0" y="47"/>
                        <a:pt x="7" y="72"/>
                        <a:pt x="28" y="83"/>
                      </a:cubicBez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grpSp>
          <p:grpSp>
            <p:nvGrpSpPr>
              <p:cNvPr id="129200" name="Group 176"/>
              <p:cNvGrpSpPr>
                <a:grpSpLocks/>
              </p:cNvGrpSpPr>
              <p:nvPr/>
            </p:nvGrpSpPr>
            <p:grpSpPr bwMode="auto">
              <a:xfrm>
                <a:off x="3912" y="1776"/>
                <a:ext cx="309" cy="261"/>
                <a:chOff x="2610" y="2664"/>
                <a:chExt cx="249" cy="217"/>
              </a:xfrm>
            </p:grpSpPr>
            <p:sp>
              <p:nvSpPr>
                <p:cNvPr id="129201" name="Freeform 177"/>
                <p:cNvSpPr>
                  <a:spLocks/>
                </p:cNvSpPr>
                <p:nvPr/>
              </p:nvSpPr>
              <p:spPr bwMode="auto">
                <a:xfrm>
                  <a:off x="2610" y="2664"/>
                  <a:ext cx="249" cy="217"/>
                </a:xfrm>
                <a:custGeom>
                  <a:avLst/>
                  <a:gdLst>
                    <a:gd name="T0" fmla="*/ 249 w 249"/>
                    <a:gd name="T1" fmla="*/ 67 h 217"/>
                    <a:gd name="T2" fmla="*/ 200 w 249"/>
                    <a:gd name="T3" fmla="*/ 0 h 217"/>
                    <a:gd name="T4" fmla="*/ 0 w 249"/>
                    <a:gd name="T5" fmla="*/ 150 h 217"/>
                    <a:gd name="T6" fmla="*/ 49 w 249"/>
                    <a:gd name="T7" fmla="*/ 217 h 217"/>
                    <a:gd name="T8" fmla="*/ 249 w 249"/>
                    <a:gd name="T9" fmla="*/ 67 h 217"/>
                  </a:gdLst>
                  <a:ahLst/>
                  <a:cxnLst>
                    <a:cxn ang="0">
                      <a:pos x="T0" y="T1"/>
                    </a:cxn>
                    <a:cxn ang="0">
                      <a:pos x="T2" y="T3"/>
                    </a:cxn>
                    <a:cxn ang="0">
                      <a:pos x="T4" y="T5"/>
                    </a:cxn>
                    <a:cxn ang="0">
                      <a:pos x="T6" y="T7"/>
                    </a:cxn>
                    <a:cxn ang="0">
                      <a:pos x="T8" y="T9"/>
                    </a:cxn>
                  </a:cxnLst>
                  <a:rect l="0" t="0" r="r" b="b"/>
                  <a:pathLst>
                    <a:path w="249" h="217">
                      <a:moveTo>
                        <a:pt x="249" y="67"/>
                      </a:moveTo>
                      <a:lnTo>
                        <a:pt x="200" y="0"/>
                      </a:lnTo>
                      <a:lnTo>
                        <a:pt x="0" y="150"/>
                      </a:lnTo>
                      <a:lnTo>
                        <a:pt x="49" y="217"/>
                      </a:lnTo>
                      <a:lnTo>
                        <a:pt x="249" y="67"/>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02" name="Freeform 178"/>
                <p:cNvSpPr>
                  <a:spLocks/>
                </p:cNvSpPr>
                <p:nvPr/>
              </p:nvSpPr>
              <p:spPr bwMode="auto">
                <a:xfrm>
                  <a:off x="2610" y="2664"/>
                  <a:ext cx="249" cy="217"/>
                </a:xfrm>
                <a:custGeom>
                  <a:avLst/>
                  <a:gdLst>
                    <a:gd name="T0" fmla="*/ 249 w 249"/>
                    <a:gd name="T1" fmla="*/ 67 h 217"/>
                    <a:gd name="T2" fmla="*/ 200 w 249"/>
                    <a:gd name="T3" fmla="*/ 0 h 217"/>
                    <a:gd name="T4" fmla="*/ 0 w 249"/>
                    <a:gd name="T5" fmla="*/ 150 h 217"/>
                    <a:gd name="T6" fmla="*/ 49 w 249"/>
                    <a:gd name="T7" fmla="*/ 217 h 217"/>
                    <a:gd name="T8" fmla="*/ 249 w 249"/>
                    <a:gd name="T9" fmla="*/ 67 h 217"/>
                  </a:gdLst>
                  <a:ahLst/>
                  <a:cxnLst>
                    <a:cxn ang="0">
                      <a:pos x="T0" y="T1"/>
                    </a:cxn>
                    <a:cxn ang="0">
                      <a:pos x="T2" y="T3"/>
                    </a:cxn>
                    <a:cxn ang="0">
                      <a:pos x="T4" y="T5"/>
                    </a:cxn>
                    <a:cxn ang="0">
                      <a:pos x="T6" y="T7"/>
                    </a:cxn>
                    <a:cxn ang="0">
                      <a:pos x="T8" y="T9"/>
                    </a:cxn>
                  </a:cxnLst>
                  <a:rect l="0" t="0" r="r" b="b"/>
                  <a:pathLst>
                    <a:path w="249" h="217">
                      <a:moveTo>
                        <a:pt x="249" y="67"/>
                      </a:moveTo>
                      <a:lnTo>
                        <a:pt x="200" y="0"/>
                      </a:lnTo>
                      <a:lnTo>
                        <a:pt x="0" y="150"/>
                      </a:lnTo>
                      <a:lnTo>
                        <a:pt x="49" y="217"/>
                      </a:lnTo>
                      <a:lnTo>
                        <a:pt x="249" y="67"/>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grpSp>
          <p:grpSp>
            <p:nvGrpSpPr>
              <p:cNvPr id="129203" name="Group 179"/>
              <p:cNvGrpSpPr>
                <a:grpSpLocks/>
              </p:cNvGrpSpPr>
              <p:nvPr/>
            </p:nvGrpSpPr>
            <p:grpSpPr bwMode="auto">
              <a:xfrm>
                <a:off x="3898" y="2042"/>
                <a:ext cx="277" cy="290"/>
                <a:chOff x="2598" y="2886"/>
                <a:chExt cx="224" cy="241"/>
              </a:xfrm>
            </p:grpSpPr>
            <p:sp>
              <p:nvSpPr>
                <p:cNvPr id="129204" name="Freeform 180"/>
                <p:cNvSpPr>
                  <a:spLocks/>
                </p:cNvSpPr>
                <p:nvPr/>
              </p:nvSpPr>
              <p:spPr bwMode="auto">
                <a:xfrm>
                  <a:off x="2598" y="2886"/>
                  <a:ext cx="224" cy="241"/>
                </a:xfrm>
                <a:custGeom>
                  <a:avLst/>
                  <a:gdLst>
                    <a:gd name="T0" fmla="*/ 62 w 224"/>
                    <a:gd name="T1" fmla="*/ 0 h 241"/>
                    <a:gd name="T2" fmla="*/ 0 w 224"/>
                    <a:gd name="T3" fmla="*/ 55 h 241"/>
                    <a:gd name="T4" fmla="*/ 162 w 224"/>
                    <a:gd name="T5" fmla="*/ 241 h 241"/>
                    <a:gd name="T6" fmla="*/ 224 w 224"/>
                    <a:gd name="T7" fmla="*/ 186 h 241"/>
                    <a:gd name="T8" fmla="*/ 62 w 224"/>
                    <a:gd name="T9" fmla="*/ 0 h 241"/>
                  </a:gdLst>
                  <a:ahLst/>
                  <a:cxnLst>
                    <a:cxn ang="0">
                      <a:pos x="T0" y="T1"/>
                    </a:cxn>
                    <a:cxn ang="0">
                      <a:pos x="T2" y="T3"/>
                    </a:cxn>
                    <a:cxn ang="0">
                      <a:pos x="T4" y="T5"/>
                    </a:cxn>
                    <a:cxn ang="0">
                      <a:pos x="T6" y="T7"/>
                    </a:cxn>
                    <a:cxn ang="0">
                      <a:pos x="T8" y="T9"/>
                    </a:cxn>
                  </a:cxnLst>
                  <a:rect l="0" t="0" r="r" b="b"/>
                  <a:pathLst>
                    <a:path w="224" h="241">
                      <a:moveTo>
                        <a:pt x="62" y="0"/>
                      </a:moveTo>
                      <a:lnTo>
                        <a:pt x="0" y="55"/>
                      </a:lnTo>
                      <a:lnTo>
                        <a:pt x="162" y="241"/>
                      </a:lnTo>
                      <a:lnTo>
                        <a:pt x="224" y="186"/>
                      </a:lnTo>
                      <a:lnTo>
                        <a:pt x="62" y="0"/>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05" name="Freeform 181"/>
                <p:cNvSpPr>
                  <a:spLocks/>
                </p:cNvSpPr>
                <p:nvPr/>
              </p:nvSpPr>
              <p:spPr bwMode="auto">
                <a:xfrm>
                  <a:off x="2598" y="2886"/>
                  <a:ext cx="224" cy="241"/>
                </a:xfrm>
                <a:custGeom>
                  <a:avLst/>
                  <a:gdLst>
                    <a:gd name="T0" fmla="*/ 62 w 224"/>
                    <a:gd name="T1" fmla="*/ 0 h 241"/>
                    <a:gd name="T2" fmla="*/ 0 w 224"/>
                    <a:gd name="T3" fmla="*/ 55 h 241"/>
                    <a:gd name="T4" fmla="*/ 162 w 224"/>
                    <a:gd name="T5" fmla="*/ 241 h 241"/>
                    <a:gd name="T6" fmla="*/ 224 w 224"/>
                    <a:gd name="T7" fmla="*/ 186 h 241"/>
                    <a:gd name="T8" fmla="*/ 62 w 224"/>
                    <a:gd name="T9" fmla="*/ 0 h 241"/>
                  </a:gdLst>
                  <a:ahLst/>
                  <a:cxnLst>
                    <a:cxn ang="0">
                      <a:pos x="T0" y="T1"/>
                    </a:cxn>
                    <a:cxn ang="0">
                      <a:pos x="T2" y="T3"/>
                    </a:cxn>
                    <a:cxn ang="0">
                      <a:pos x="T4" y="T5"/>
                    </a:cxn>
                    <a:cxn ang="0">
                      <a:pos x="T6" y="T7"/>
                    </a:cxn>
                    <a:cxn ang="0">
                      <a:pos x="T8" y="T9"/>
                    </a:cxn>
                  </a:cxnLst>
                  <a:rect l="0" t="0" r="r" b="b"/>
                  <a:pathLst>
                    <a:path w="224" h="241">
                      <a:moveTo>
                        <a:pt x="62" y="0"/>
                      </a:moveTo>
                      <a:lnTo>
                        <a:pt x="0" y="55"/>
                      </a:lnTo>
                      <a:lnTo>
                        <a:pt x="162" y="241"/>
                      </a:lnTo>
                      <a:lnTo>
                        <a:pt x="224" y="186"/>
                      </a:lnTo>
                      <a:lnTo>
                        <a:pt x="62" y="0"/>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grpSp>
          <p:grpSp>
            <p:nvGrpSpPr>
              <p:cNvPr id="129206" name="Group 182"/>
              <p:cNvGrpSpPr>
                <a:grpSpLocks/>
              </p:cNvGrpSpPr>
              <p:nvPr/>
            </p:nvGrpSpPr>
            <p:grpSpPr bwMode="auto">
              <a:xfrm>
                <a:off x="3323" y="1776"/>
                <a:ext cx="337" cy="198"/>
                <a:chOff x="2134" y="2664"/>
                <a:chExt cx="272" cy="165"/>
              </a:xfrm>
            </p:grpSpPr>
            <p:sp>
              <p:nvSpPr>
                <p:cNvPr id="129207" name="Freeform 183"/>
                <p:cNvSpPr>
                  <a:spLocks/>
                </p:cNvSpPr>
                <p:nvPr/>
              </p:nvSpPr>
              <p:spPr bwMode="auto">
                <a:xfrm>
                  <a:off x="2134" y="2664"/>
                  <a:ext cx="272" cy="165"/>
                </a:xfrm>
                <a:custGeom>
                  <a:avLst/>
                  <a:gdLst>
                    <a:gd name="T0" fmla="*/ 0 w 4772"/>
                    <a:gd name="T1" fmla="*/ 479 h 2847"/>
                    <a:gd name="T2" fmla="*/ 2144 w 4772"/>
                    <a:gd name="T3" fmla="*/ 561 h 2847"/>
                    <a:gd name="T4" fmla="*/ 3084 w 4772"/>
                    <a:gd name="T5" fmla="*/ 1103 h 2847"/>
                    <a:gd name="T6" fmla="*/ 4302 w 4772"/>
                    <a:gd name="T7" fmla="*/ 2576 h 2847"/>
                    <a:gd name="T8" fmla="*/ 4772 w 4772"/>
                    <a:gd name="T9" fmla="*/ 2847 h 2847"/>
                    <a:gd name="T10" fmla="*/ 3759 w 4772"/>
                    <a:gd name="T11" fmla="*/ 2648 h 2847"/>
                    <a:gd name="T12" fmla="*/ 2892 w 4772"/>
                    <a:gd name="T13" fmla="*/ 1762 h 2847"/>
                    <a:gd name="T14" fmla="*/ 3362 w 4772"/>
                    <a:gd name="T15" fmla="*/ 2033 h 2847"/>
                    <a:gd name="T16" fmla="*/ 2594 w 4772"/>
                    <a:gd name="T17" fmla="*/ 869 h 2847"/>
                    <a:gd name="T18" fmla="*/ 2594 w 4772"/>
                    <a:gd name="T19" fmla="*/ 868 h 2847"/>
                    <a:gd name="T20" fmla="*/ 940 w 4772"/>
                    <a:gd name="T21" fmla="*/ 1021 h 2847"/>
                    <a:gd name="T22" fmla="*/ 0 w 4772"/>
                    <a:gd name="T23" fmla="*/ 479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72" h="2847">
                      <a:moveTo>
                        <a:pt x="0" y="479"/>
                      </a:moveTo>
                      <a:cubicBezTo>
                        <a:pt x="276" y="0"/>
                        <a:pt x="1236" y="37"/>
                        <a:pt x="2144" y="561"/>
                      </a:cubicBezTo>
                      <a:lnTo>
                        <a:pt x="3084" y="1103"/>
                      </a:lnTo>
                      <a:cubicBezTo>
                        <a:pt x="3781" y="1506"/>
                        <a:pt x="4269" y="2095"/>
                        <a:pt x="4302" y="2576"/>
                      </a:cubicBezTo>
                      <a:lnTo>
                        <a:pt x="4772" y="2847"/>
                      </a:lnTo>
                      <a:lnTo>
                        <a:pt x="3759" y="2648"/>
                      </a:lnTo>
                      <a:lnTo>
                        <a:pt x="2892" y="1762"/>
                      </a:lnTo>
                      <a:lnTo>
                        <a:pt x="3362" y="2033"/>
                      </a:lnTo>
                      <a:cubicBezTo>
                        <a:pt x="3337" y="1671"/>
                        <a:pt x="3052" y="1238"/>
                        <a:pt x="2594" y="869"/>
                      </a:cubicBezTo>
                      <a:lnTo>
                        <a:pt x="2594" y="868"/>
                      </a:lnTo>
                      <a:cubicBezTo>
                        <a:pt x="1834" y="576"/>
                        <a:pt x="1161" y="638"/>
                        <a:pt x="940" y="1021"/>
                      </a:cubicBezTo>
                      <a:lnTo>
                        <a:pt x="0" y="479"/>
                      </a:lnTo>
                      <a:close/>
                    </a:path>
                  </a:pathLst>
                </a:custGeom>
                <a:solidFill>
                  <a:srgbClr val="FFFFFF"/>
                </a:solidFill>
                <a:ln w="0">
                  <a:solidFill>
                    <a:srgbClr val="000000"/>
                  </a:solidFill>
                  <a:prstDash val="solid"/>
                  <a:round/>
                  <a:headEnd/>
                  <a:tailEnd/>
                </a:ln>
              </p:spPr>
              <p:txBody>
                <a:bodyPr/>
                <a:lstStyle/>
                <a:p>
                  <a:endParaRPr lang="ru-RU"/>
                </a:p>
              </p:txBody>
            </p:sp>
            <p:sp>
              <p:nvSpPr>
                <p:cNvPr id="129208" name="Freeform 184"/>
                <p:cNvSpPr>
                  <a:spLocks/>
                </p:cNvSpPr>
                <p:nvPr/>
              </p:nvSpPr>
              <p:spPr bwMode="auto">
                <a:xfrm>
                  <a:off x="2134" y="2664"/>
                  <a:ext cx="148" cy="59"/>
                </a:xfrm>
                <a:custGeom>
                  <a:avLst/>
                  <a:gdLst>
                    <a:gd name="T0" fmla="*/ 0 w 2594"/>
                    <a:gd name="T1" fmla="*/ 479 h 1021"/>
                    <a:gd name="T2" fmla="*/ 2145 w 2594"/>
                    <a:gd name="T3" fmla="*/ 561 h 1021"/>
                    <a:gd name="T4" fmla="*/ 2594 w 2594"/>
                    <a:gd name="T5" fmla="*/ 869 h 1021"/>
                    <a:gd name="T6" fmla="*/ 2594 w 2594"/>
                    <a:gd name="T7" fmla="*/ 868 h 1021"/>
                    <a:gd name="T8" fmla="*/ 940 w 2594"/>
                    <a:gd name="T9" fmla="*/ 1021 h 1021"/>
                    <a:gd name="T10" fmla="*/ 0 w 2594"/>
                    <a:gd name="T11" fmla="*/ 479 h 1021"/>
                  </a:gdLst>
                  <a:ahLst/>
                  <a:cxnLst>
                    <a:cxn ang="0">
                      <a:pos x="T0" y="T1"/>
                    </a:cxn>
                    <a:cxn ang="0">
                      <a:pos x="T2" y="T3"/>
                    </a:cxn>
                    <a:cxn ang="0">
                      <a:pos x="T4" y="T5"/>
                    </a:cxn>
                    <a:cxn ang="0">
                      <a:pos x="T6" y="T7"/>
                    </a:cxn>
                    <a:cxn ang="0">
                      <a:pos x="T8" y="T9"/>
                    </a:cxn>
                    <a:cxn ang="0">
                      <a:pos x="T10" y="T11"/>
                    </a:cxn>
                  </a:cxnLst>
                  <a:rect l="0" t="0" r="r" b="b"/>
                  <a:pathLst>
                    <a:path w="2594" h="1021">
                      <a:moveTo>
                        <a:pt x="0" y="479"/>
                      </a:moveTo>
                      <a:cubicBezTo>
                        <a:pt x="276" y="0"/>
                        <a:pt x="1236" y="37"/>
                        <a:pt x="2145" y="561"/>
                      </a:cubicBezTo>
                      <a:cubicBezTo>
                        <a:pt x="2304" y="653"/>
                        <a:pt x="2455" y="757"/>
                        <a:pt x="2594" y="869"/>
                      </a:cubicBezTo>
                      <a:lnTo>
                        <a:pt x="2594" y="868"/>
                      </a:lnTo>
                      <a:cubicBezTo>
                        <a:pt x="1834" y="576"/>
                        <a:pt x="1161" y="638"/>
                        <a:pt x="940" y="1021"/>
                      </a:cubicBezTo>
                      <a:lnTo>
                        <a:pt x="0" y="479"/>
                      </a:lnTo>
                      <a:close/>
                    </a:path>
                  </a:pathLst>
                </a:custGeom>
                <a:solidFill>
                  <a:srgbClr val="CDCDCD"/>
                </a:solidFill>
                <a:ln w="0">
                  <a:solidFill>
                    <a:srgbClr val="000000"/>
                  </a:solidFill>
                  <a:prstDash val="solid"/>
                  <a:round/>
                  <a:headEnd/>
                  <a:tailEnd/>
                </a:ln>
              </p:spPr>
              <p:txBody>
                <a:bodyPr/>
                <a:lstStyle/>
                <a:p>
                  <a:endParaRPr lang="ru-RU"/>
                </a:p>
              </p:txBody>
            </p:sp>
            <p:sp>
              <p:nvSpPr>
                <p:cNvPr id="129209" name="Freeform 185"/>
                <p:cNvSpPr>
                  <a:spLocks/>
                </p:cNvSpPr>
                <p:nvPr/>
              </p:nvSpPr>
              <p:spPr bwMode="auto">
                <a:xfrm>
                  <a:off x="2134" y="2664"/>
                  <a:ext cx="272" cy="165"/>
                </a:xfrm>
                <a:custGeom>
                  <a:avLst/>
                  <a:gdLst>
                    <a:gd name="T0" fmla="*/ 0 w 4772"/>
                    <a:gd name="T1" fmla="*/ 479 h 2847"/>
                    <a:gd name="T2" fmla="*/ 2144 w 4772"/>
                    <a:gd name="T3" fmla="*/ 561 h 2847"/>
                    <a:gd name="T4" fmla="*/ 3084 w 4772"/>
                    <a:gd name="T5" fmla="*/ 1103 h 2847"/>
                    <a:gd name="T6" fmla="*/ 4302 w 4772"/>
                    <a:gd name="T7" fmla="*/ 2576 h 2847"/>
                    <a:gd name="T8" fmla="*/ 4772 w 4772"/>
                    <a:gd name="T9" fmla="*/ 2847 h 2847"/>
                    <a:gd name="T10" fmla="*/ 3759 w 4772"/>
                    <a:gd name="T11" fmla="*/ 2648 h 2847"/>
                    <a:gd name="T12" fmla="*/ 2892 w 4772"/>
                    <a:gd name="T13" fmla="*/ 1762 h 2847"/>
                    <a:gd name="T14" fmla="*/ 3362 w 4772"/>
                    <a:gd name="T15" fmla="*/ 2033 h 2847"/>
                    <a:gd name="T16" fmla="*/ 2594 w 4772"/>
                    <a:gd name="T17" fmla="*/ 869 h 2847"/>
                    <a:gd name="T18" fmla="*/ 2594 w 4772"/>
                    <a:gd name="T19" fmla="*/ 868 h 2847"/>
                    <a:gd name="T20" fmla="*/ 940 w 4772"/>
                    <a:gd name="T21" fmla="*/ 1021 h 2847"/>
                    <a:gd name="T22" fmla="*/ 0 w 4772"/>
                    <a:gd name="T23" fmla="*/ 479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72" h="2847">
                      <a:moveTo>
                        <a:pt x="0" y="479"/>
                      </a:moveTo>
                      <a:cubicBezTo>
                        <a:pt x="276" y="0"/>
                        <a:pt x="1236" y="37"/>
                        <a:pt x="2144" y="561"/>
                      </a:cubicBezTo>
                      <a:lnTo>
                        <a:pt x="3084" y="1103"/>
                      </a:lnTo>
                      <a:cubicBezTo>
                        <a:pt x="3781" y="1506"/>
                        <a:pt x="4269" y="2095"/>
                        <a:pt x="4302" y="2576"/>
                      </a:cubicBezTo>
                      <a:lnTo>
                        <a:pt x="4772" y="2847"/>
                      </a:lnTo>
                      <a:lnTo>
                        <a:pt x="3759" y="2648"/>
                      </a:lnTo>
                      <a:lnTo>
                        <a:pt x="2892" y="1762"/>
                      </a:lnTo>
                      <a:lnTo>
                        <a:pt x="3362" y="2033"/>
                      </a:lnTo>
                      <a:cubicBezTo>
                        <a:pt x="3337" y="1671"/>
                        <a:pt x="3052" y="1238"/>
                        <a:pt x="2594" y="869"/>
                      </a:cubicBezTo>
                      <a:lnTo>
                        <a:pt x="2594" y="868"/>
                      </a:lnTo>
                      <a:cubicBezTo>
                        <a:pt x="1834" y="576"/>
                        <a:pt x="1161" y="638"/>
                        <a:pt x="940" y="1021"/>
                      </a:cubicBezTo>
                      <a:lnTo>
                        <a:pt x="0" y="479"/>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10" name="Freeform 186"/>
                <p:cNvSpPr>
                  <a:spLocks/>
                </p:cNvSpPr>
                <p:nvPr/>
              </p:nvSpPr>
              <p:spPr bwMode="auto">
                <a:xfrm>
                  <a:off x="2256" y="2696"/>
                  <a:ext cx="26" cy="18"/>
                </a:xfrm>
                <a:custGeom>
                  <a:avLst/>
                  <a:gdLst>
                    <a:gd name="T0" fmla="*/ 0 w 26"/>
                    <a:gd name="T1" fmla="*/ 0 h 18"/>
                    <a:gd name="T2" fmla="*/ 26 w 26"/>
                    <a:gd name="T3" fmla="*/ 18 h 18"/>
                  </a:gdLst>
                  <a:ahLst/>
                  <a:cxnLst>
                    <a:cxn ang="0">
                      <a:pos x="T0" y="T1"/>
                    </a:cxn>
                    <a:cxn ang="0">
                      <a:pos x="T2" y="T3"/>
                    </a:cxn>
                  </a:cxnLst>
                  <a:rect l="0" t="0" r="r" b="b"/>
                  <a:pathLst>
                    <a:path w="26" h="18">
                      <a:moveTo>
                        <a:pt x="0" y="0"/>
                      </a:moveTo>
                      <a:cubicBezTo>
                        <a:pt x="9" y="6"/>
                        <a:pt x="18" y="12"/>
                        <a:pt x="26" y="18"/>
                      </a:cubicBez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grpSp>
          <p:sp>
            <p:nvSpPr>
              <p:cNvPr id="129211" name="Freeform 187"/>
              <p:cNvSpPr>
                <a:spLocks/>
              </p:cNvSpPr>
              <p:nvPr/>
            </p:nvSpPr>
            <p:spPr bwMode="auto">
              <a:xfrm>
                <a:off x="3843" y="1981"/>
                <a:ext cx="108" cy="102"/>
              </a:xfrm>
              <a:custGeom>
                <a:avLst/>
                <a:gdLst>
                  <a:gd name="T0" fmla="*/ 747 w 757"/>
                  <a:gd name="T1" fmla="*/ 344 h 728"/>
                  <a:gd name="T2" fmla="*/ 360 w 757"/>
                  <a:gd name="T3" fmla="*/ 10 h 728"/>
                  <a:gd name="T4" fmla="*/ 11 w 757"/>
                  <a:gd name="T5" fmla="*/ 383 h 728"/>
                  <a:gd name="T6" fmla="*/ 398 w 757"/>
                  <a:gd name="T7" fmla="*/ 718 h 728"/>
                  <a:gd name="T8" fmla="*/ 747 w 757"/>
                  <a:gd name="T9" fmla="*/ 344 h 728"/>
                </a:gdLst>
                <a:ahLst/>
                <a:cxnLst>
                  <a:cxn ang="0">
                    <a:pos x="T0" y="T1"/>
                  </a:cxn>
                  <a:cxn ang="0">
                    <a:pos x="T2" y="T3"/>
                  </a:cxn>
                  <a:cxn ang="0">
                    <a:pos x="T4" y="T5"/>
                  </a:cxn>
                  <a:cxn ang="0">
                    <a:pos x="T6" y="T7"/>
                  </a:cxn>
                  <a:cxn ang="0">
                    <a:pos x="T8" y="T9"/>
                  </a:cxn>
                </a:cxnLst>
                <a:rect l="0" t="0" r="r" b="b"/>
                <a:pathLst>
                  <a:path w="757" h="728">
                    <a:moveTo>
                      <a:pt x="747" y="344"/>
                    </a:moveTo>
                    <a:cubicBezTo>
                      <a:pt x="737" y="149"/>
                      <a:pt x="564" y="0"/>
                      <a:pt x="360" y="10"/>
                    </a:cubicBezTo>
                    <a:cubicBezTo>
                      <a:pt x="157" y="21"/>
                      <a:pt x="0" y="188"/>
                      <a:pt x="11" y="383"/>
                    </a:cubicBezTo>
                    <a:cubicBezTo>
                      <a:pt x="21" y="579"/>
                      <a:pt x="194" y="728"/>
                      <a:pt x="398" y="718"/>
                    </a:cubicBezTo>
                    <a:cubicBezTo>
                      <a:pt x="601" y="707"/>
                      <a:pt x="757" y="540"/>
                      <a:pt x="747" y="344"/>
                    </a:cubicBezTo>
                  </a:path>
                </a:pathLst>
              </a:custGeom>
              <a:solidFill>
                <a:srgbClr val="FFFF00"/>
              </a:solidFill>
              <a:ln w="0">
                <a:solidFill>
                  <a:srgbClr val="000000"/>
                </a:solidFill>
                <a:prstDash val="solid"/>
                <a:round/>
                <a:headEnd/>
                <a:tailEnd/>
              </a:ln>
            </p:spPr>
            <p:txBody>
              <a:bodyPr/>
              <a:lstStyle/>
              <a:p>
                <a:endParaRPr lang="ru-RU"/>
              </a:p>
            </p:txBody>
          </p:sp>
          <p:sp>
            <p:nvSpPr>
              <p:cNvPr id="129212" name="Freeform 188"/>
              <p:cNvSpPr>
                <a:spLocks/>
              </p:cNvSpPr>
              <p:nvPr/>
            </p:nvSpPr>
            <p:spPr bwMode="auto">
              <a:xfrm>
                <a:off x="3843" y="1981"/>
                <a:ext cx="108" cy="102"/>
              </a:xfrm>
              <a:custGeom>
                <a:avLst/>
                <a:gdLst>
                  <a:gd name="T0" fmla="*/ 86 w 87"/>
                  <a:gd name="T1" fmla="*/ 40 h 85"/>
                  <a:gd name="T2" fmla="*/ 41 w 87"/>
                  <a:gd name="T3" fmla="*/ 1 h 85"/>
                  <a:gd name="T4" fmla="*/ 1 w 87"/>
                  <a:gd name="T5" fmla="*/ 45 h 85"/>
                  <a:gd name="T6" fmla="*/ 46 w 87"/>
                  <a:gd name="T7" fmla="*/ 84 h 85"/>
                  <a:gd name="T8" fmla="*/ 86 w 87"/>
                  <a:gd name="T9" fmla="*/ 40 h 85"/>
                </a:gdLst>
                <a:ahLst/>
                <a:cxnLst>
                  <a:cxn ang="0">
                    <a:pos x="T0" y="T1"/>
                  </a:cxn>
                  <a:cxn ang="0">
                    <a:pos x="T2" y="T3"/>
                  </a:cxn>
                  <a:cxn ang="0">
                    <a:pos x="T4" y="T5"/>
                  </a:cxn>
                  <a:cxn ang="0">
                    <a:pos x="T6" y="T7"/>
                  </a:cxn>
                  <a:cxn ang="0">
                    <a:pos x="T8" y="T9"/>
                  </a:cxn>
                </a:cxnLst>
                <a:rect l="0" t="0" r="r" b="b"/>
                <a:pathLst>
                  <a:path w="87" h="85">
                    <a:moveTo>
                      <a:pt x="86" y="40"/>
                    </a:moveTo>
                    <a:cubicBezTo>
                      <a:pt x="84" y="18"/>
                      <a:pt x="65" y="0"/>
                      <a:pt x="41" y="1"/>
                    </a:cubicBezTo>
                    <a:cubicBezTo>
                      <a:pt x="18" y="3"/>
                      <a:pt x="0" y="22"/>
                      <a:pt x="1" y="45"/>
                    </a:cubicBezTo>
                    <a:cubicBezTo>
                      <a:pt x="3" y="67"/>
                      <a:pt x="22" y="85"/>
                      <a:pt x="46" y="84"/>
                    </a:cubicBezTo>
                    <a:cubicBezTo>
                      <a:pt x="69" y="82"/>
                      <a:pt x="87" y="63"/>
                      <a:pt x="86" y="40"/>
                    </a:cubicBez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13" name="Freeform 189"/>
              <p:cNvSpPr>
                <a:spLocks/>
              </p:cNvSpPr>
              <p:nvPr/>
            </p:nvSpPr>
            <p:spPr bwMode="auto">
              <a:xfrm>
                <a:off x="3128" y="2040"/>
                <a:ext cx="300" cy="274"/>
              </a:xfrm>
              <a:custGeom>
                <a:avLst/>
                <a:gdLst>
                  <a:gd name="T0" fmla="*/ 0 w 242"/>
                  <a:gd name="T1" fmla="*/ 165 h 229"/>
                  <a:gd name="T2" fmla="*/ 54 w 242"/>
                  <a:gd name="T3" fmla="*/ 229 h 229"/>
                  <a:gd name="T4" fmla="*/ 242 w 242"/>
                  <a:gd name="T5" fmla="*/ 63 h 229"/>
                  <a:gd name="T6" fmla="*/ 188 w 242"/>
                  <a:gd name="T7" fmla="*/ 0 h 229"/>
                  <a:gd name="T8" fmla="*/ 0 w 242"/>
                  <a:gd name="T9" fmla="*/ 165 h 229"/>
                </a:gdLst>
                <a:ahLst/>
                <a:cxnLst>
                  <a:cxn ang="0">
                    <a:pos x="T0" y="T1"/>
                  </a:cxn>
                  <a:cxn ang="0">
                    <a:pos x="T2" y="T3"/>
                  </a:cxn>
                  <a:cxn ang="0">
                    <a:pos x="T4" y="T5"/>
                  </a:cxn>
                  <a:cxn ang="0">
                    <a:pos x="T6" y="T7"/>
                  </a:cxn>
                  <a:cxn ang="0">
                    <a:pos x="T8" y="T9"/>
                  </a:cxn>
                </a:cxnLst>
                <a:rect l="0" t="0" r="r" b="b"/>
                <a:pathLst>
                  <a:path w="242" h="229">
                    <a:moveTo>
                      <a:pt x="0" y="165"/>
                    </a:moveTo>
                    <a:lnTo>
                      <a:pt x="54" y="229"/>
                    </a:lnTo>
                    <a:lnTo>
                      <a:pt x="242" y="63"/>
                    </a:lnTo>
                    <a:lnTo>
                      <a:pt x="188" y="0"/>
                    </a:lnTo>
                    <a:lnTo>
                      <a:pt x="0" y="165"/>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14" name="Freeform 190"/>
              <p:cNvSpPr>
                <a:spLocks/>
              </p:cNvSpPr>
              <p:nvPr/>
            </p:nvSpPr>
            <p:spPr bwMode="auto">
              <a:xfrm>
                <a:off x="3128" y="2040"/>
                <a:ext cx="300" cy="274"/>
              </a:xfrm>
              <a:custGeom>
                <a:avLst/>
                <a:gdLst>
                  <a:gd name="T0" fmla="*/ 0 w 242"/>
                  <a:gd name="T1" fmla="*/ 165 h 229"/>
                  <a:gd name="T2" fmla="*/ 54 w 242"/>
                  <a:gd name="T3" fmla="*/ 229 h 229"/>
                  <a:gd name="T4" fmla="*/ 242 w 242"/>
                  <a:gd name="T5" fmla="*/ 63 h 229"/>
                  <a:gd name="T6" fmla="*/ 188 w 242"/>
                  <a:gd name="T7" fmla="*/ 0 h 229"/>
                  <a:gd name="T8" fmla="*/ 0 w 242"/>
                  <a:gd name="T9" fmla="*/ 165 h 229"/>
                </a:gdLst>
                <a:ahLst/>
                <a:cxnLst>
                  <a:cxn ang="0">
                    <a:pos x="T0" y="T1"/>
                  </a:cxn>
                  <a:cxn ang="0">
                    <a:pos x="T2" y="T3"/>
                  </a:cxn>
                  <a:cxn ang="0">
                    <a:pos x="T4" y="T5"/>
                  </a:cxn>
                  <a:cxn ang="0">
                    <a:pos x="T6" y="T7"/>
                  </a:cxn>
                  <a:cxn ang="0">
                    <a:pos x="T8" y="T9"/>
                  </a:cxn>
                </a:cxnLst>
                <a:rect l="0" t="0" r="r" b="b"/>
                <a:pathLst>
                  <a:path w="242" h="229">
                    <a:moveTo>
                      <a:pt x="0" y="165"/>
                    </a:moveTo>
                    <a:lnTo>
                      <a:pt x="54" y="229"/>
                    </a:lnTo>
                    <a:lnTo>
                      <a:pt x="242" y="63"/>
                    </a:lnTo>
                    <a:lnTo>
                      <a:pt x="188" y="0"/>
                    </a:lnTo>
                    <a:lnTo>
                      <a:pt x="0" y="165"/>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15" name="Freeform 191"/>
              <p:cNvSpPr>
                <a:spLocks/>
              </p:cNvSpPr>
              <p:nvPr/>
            </p:nvSpPr>
            <p:spPr bwMode="auto">
              <a:xfrm>
                <a:off x="3141" y="1753"/>
                <a:ext cx="292" cy="282"/>
              </a:xfrm>
              <a:custGeom>
                <a:avLst/>
                <a:gdLst>
                  <a:gd name="T0" fmla="*/ 178 w 235"/>
                  <a:gd name="T1" fmla="*/ 235 h 235"/>
                  <a:gd name="T2" fmla="*/ 235 w 235"/>
                  <a:gd name="T3" fmla="*/ 176 h 235"/>
                  <a:gd name="T4" fmla="*/ 58 w 235"/>
                  <a:gd name="T5" fmla="*/ 0 h 235"/>
                  <a:gd name="T6" fmla="*/ 0 w 235"/>
                  <a:gd name="T7" fmla="*/ 60 h 235"/>
                  <a:gd name="T8" fmla="*/ 178 w 235"/>
                  <a:gd name="T9" fmla="*/ 235 h 235"/>
                </a:gdLst>
                <a:ahLst/>
                <a:cxnLst>
                  <a:cxn ang="0">
                    <a:pos x="T0" y="T1"/>
                  </a:cxn>
                  <a:cxn ang="0">
                    <a:pos x="T2" y="T3"/>
                  </a:cxn>
                  <a:cxn ang="0">
                    <a:pos x="T4" y="T5"/>
                  </a:cxn>
                  <a:cxn ang="0">
                    <a:pos x="T6" y="T7"/>
                  </a:cxn>
                  <a:cxn ang="0">
                    <a:pos x="T8" y="T9"/>
                  </a:cxn>
                </a:cxnLst>
                <a:rect l="0" t="0" r="r" b="b"/>
                <a:pathLst>
                  <a:path w="235" h="235">
                    <a:moveTo>
                      <a:pt x="178" y="235"/>
                    </a:moveTo>
                    <a:lnTo>
                      <a:pt x="235" y="176"/>
                    </a:lnTo>
                    <a:lnTo>
                      <a:pt x="58" y="0"/>
                    </a:lnTo>
                    <a:lnTo>
                      <a:pt x="0" y="60"/>
                    </a:lnTo>
                    <a:lnTo>
                      <a:pt x="178" y="235"/>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16" name="Freeform 192"/>
              <p:cNvSpPr>
                <a:spLocks/>
              </p:cNvSpPr>
              <p:nvPr/>
            </p:nvSpPr>
            <p:spPr bwMode="auto">
              <a:xfrm>
                <a:off x="3141" y="1753"/>
                <a:ext cx="292" cy="282"/>
              </a:xfrm>
              <a:custGeom>
                <a:avLst/>
                <a:gdLst>
                  <a:gd name="T0" fmla="*/ 178 w 235"/>
                  <a:gd name="T1" fmla="*/ 235 h 235"/>
                  <a:gd name="T2" fmla="*/ 235 w 235"/>
                  <a:gd name="T3" fmla="*/ 176 h 235"/>
                  <a:gd name="T4" fmla="*/ 58 w 235"/>
                  <a:gd name="T5" fmla="*/ 0 h 235"/>
                  <a:gd name="T6" fmla="*/ 0 w 235"/>
                  <a:gd name="T7" fmla="*/ 60 h 235"/>
                  <a:gd name="T8" fmla="*/ 178 w 235"/>
                  <a:gd name="T9" fmla="*/ 235 h 235"/>
                </a:gdLst>
                <a:ahLst/>
                <a:cxnLst>
                  <a:cxn ang="0">
                    <a:pos x="T0" y="T1"/>
                  </a:cxn>
                  <a:cxn ang="0">
                    <a:pos x="T2" y="T3"/>
                  </a:cxn>
                  <a:cxn ang="0">
                    <a:pos x="T4" y="T5"/>
                  </a:cxn>
                  <a:cxn ang="0">
                    <a:pos x="T6" y="T7"/>
                  </a:cxn>
                  <a:cxn ang="0">
                    <a:pos x="T8" y="T9"/>
                  </a:cxn>
                </a:cxnLst>
                <a:rect l="0" t="0" r="r" b="b"/>
                <a:pathLst>
                  <a:path w="235" h="235">
                    <a:moveTo>
                      <a:pt x="178" y="235"/>
                    </a:moveTo>
                    <a:lnTo>
                      <a:pt x="235" y="176"/>
                    </a:lnTo>
                    <a:lnTo>
                      <a:pt x="58" y="0"/>
                    </a:lnTo>
                    <a:lnTo>
                      <a:pt x="0" y="60"/>
                    </a:lnTo>
                    <a:lnTo>
                      <a:pt x="178" y="235"/>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17" name="Freeform 193"/>
              <p:cNvSpPr>
                <a:spLocks/>
              </p:cNvSpPr>
              <p:nvPr/>
            </p:nvSpPr>
            <p:spPr bwMode="auto">
              <a:xfrm>
                <a:off x="3520" y="1988"/>
                <a:ext cx="307" cy="104"/>
              </a:xfrm>
              <a:custGeom>
                <a:avLst/>
                <a:gdLst>
                  <a:gd name="T0" fmla="*/ 248 w 248"/>
                  <a:gd name="T1" fmla="*/ 83 h 87"/>
                  <a:gd name="T2" fmla="*/ 247 w 248"/>
                  <a:gd name="T3" fmla="*/ 0 h 87"/>
                  <a:gd name="T4" fmla="*/ 0 w 248"/>
                  <a:gd name="T5" fmla="*/ 4 h 87"/>
                  <a:gd name="T6" fmla="*/ 1 w 248"/>
                  <a:gd name="T7" fmla="*/ 87 h 87"/>
                  <a:gd name="T8" fmla="*/ 248 w 248"/>
                  <a:gd name="T9" fmla="*/ 83 h 87"/>
                </a:gdLst>
                <a:ahLst/>
                <a:cxnLst>
                  <a:cxn ang="0">
                    <a:pos x="T0" y="T1"/>
                  </a:cxn>
                  <a:cxn ang="0">
                    <a:pos x="T2" y="T3"/>
                  </a:cxn>
                  <a:cxn ang="0">
                    <a:pos x="T4" y="T5"/>
                  </a:cxn>
                  <a:cxn ang="0">
                    <a:pos x="T6" y="T7"/>
                  </a:cxn>
                  <a:cxn ang="0">
                    <a:pos x="T8" y="T9"/>
                  </a:cxn>
                </a:cxnLst>
                <a:rect l="0" t="0" r="r" b="b"/>
                <a:pathLst>
                  <a:path w="248" h="87">
                    <a:moveTo>
                      <a:pt x="248" y="83"/>
                    </a:moveTo>
                    <a:lnTo>
                      <a:pt x="247" y="0"/>
                    </a:lnTo>
                    <a:lnTo>
                      <a:pt x="0" y="4"/>
                    </a:lnTo>
                    <a:lnTo>
                      <a:pt x="1" y="87"/>
                    </a:lnTo>
                    <a:lnTo>
                      <a:pt x="248" y="83"/>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18" name="Freeform 194"/>
              <p:cNvSpPr>
                <a:spLocks/>
              </p:cNvSpPr>
              <p:nvPr/>
            </p:nvSpPr>
            <p:spPr bwMode="auto">
              <a:xfrm>
                <a:off x="3520" y="1988"/>
                <a:ext cx="307" cy="104"/>
              </a:xfrm>
              <a:custGeom>
                <a:avLst/>
                <a:gdLst>
                  <a:gd name="T0" fmla="*/ 248 w 248"/>
                  <a:gd name="T1" fmla="*/ 83 h 87"/>
                  <a:gd name="T2" fmla="*/ 247 w 248"/>
                  <a:gd name="T3" fmla="*/ 0 h 87"/>
                  <a:gd name="T4" fmla="*/ 0 w 248"/>
                  <a:gd name="T5" fmla="*/ 4 h 87"/>
                  <a:gd name="T6" fmla="*/ 1 w 248"/>
                  <a:gd name="T7" fmla="*/ 87 h 87"/>
                  <a:gd name="T8" fmla="*/ 248 w 248"/>
                  <a:gd name="T9" fmla="*/ 83 h 87"/>
                </a:gdLst>
                <a:ahLst/>
                <a:cxnLst>
                  <a:cxn ang="0">
                    <a:pos x="T0" y="T1"/>
                  </a:cxn>
                  <a:cxn ang="0">
                    <a:pos x="T2" y="T3"/>
                  </a:cxn>
                  <a:cxn ang="0">
                    <a:pos x="T4" y="T5"/>
                  </a:cxn>
                  <a:cxn ang="0">
                    <a:pos x="T6" y="T7"/>
                  </a:cxn>
                  <a:cxn ang="0">
                    <a:pos x="T8" y="T9"/>
                  </a:cxn>
                </a:cxnLst>
                <a:rect l="0" t="0" r="r" b="b"/>
                <a:pathLst>
                  <a:path w="248" h="87">
                    <a:moveTo>
                      <a:pt x="248" y="83"/>
                    </a:moveTo>
                    <a:lnTo>
                      <a:pt x="247" y="0"/>
                    </a:lnTo>
                    <a:lnTo>
                      <a:pt x="0" y="4"/>
                    </a:lnTo>
                    <a:lnTo>
                      <a:pt x="1" y="87"/>
                    </a:lnTo>
                    <a:lnTo>
                      <a:pt x="248" y="83"/>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19" name="Freeform 195"/>
              <p:cNvSpPr>
                <a:spLocks/>
              </p:cNvSpPr>
              <p:nvPr/>
            </p:nvSpPr>
            <p:spPr bwMode="auto">
              <a:xfrm>
                <a:off x="3392" y="1987"/>
                <a:ext cx="118" cy="114"/>
              </a:xfrm>
              <a:custGeom>
                <a:avLst/>
                <a:gdLst>
                  <a:gd name="T0" fmla="*/ 242 w 832"/>
                  <a:gd name="T1" fmla="*/ 720 h 819"/>
                  <a:gd name="T2" fmla="*/ 736 w 832"/>
                  <a:gd name="T3" fmla="*/ 588 h 819"/>
                  <a:gd name="T4" fmla="*/ 590 w 832"/>
                  <a:gd name="T5" fmla="*/ 98 h 819"/>
                  <a:gd name="T6" fmla="*/ 96 w 832"/>
                  <a:gd name="T7" fmla="*/ 230 h 819"/>
                  <a:gd name="T8" fmla="*/ 242 w 832"/>
                  <a:gd name="T9" fmla="*/ 720 h 819"/>
                </a:gdLst>
                <a:ahLst/>
                <a:cxnLst>
                  <a:cxn ang="0">
                    <a:pos x="T0" y="T1"/>
                  </a:cxn>
                  <a:cxn ang="0">
                    <a:pos x="T2" y="T3"/>
                  </a:cxn>
                  <a:cxn ang="0">
                    <a:pos x="T4" y="T5"/>
                  </a:cxn>
                  <a:cxn ang="0">
                    <a:pos x="T6" y="T7"/>
                  </a:cxn>
                  <a:cxn ang="0">
                    <a:pos x="T8" y="T9"/>
                  </a:cxn>
                </a:cxnLst>
                <a:rect l="0" t="0" r="r" b="b"/>
                <a:pathLst>
                  <a:path w="832" h="819">
                    <a:moveTo>
                      <a:pt x="242" y="720"/>
                    </a:moveTo>
                    <a:cubicBezTo>
                      <a:pt x="419" y="819"/>
                      <a:pt x="640" y="760"/>
                      <a:pt x="736" y="588"/>
                    </a:cubicBezTo>
                    <a:cubicBezTo>
                      <a:pt x="832" y="417"/>
                      <a:pt x="766" y="197"/>
                      <a:pt x="590" y="98"/>
                    </a:cubicBezTo>
                    <a:cubicBezTo>
                      <a:pt x="413" y="0"/>
                      <a:pt x="192" y="59"/>
                      <a:pt x="96" y="230"/>
                    </a:cubicBezTo>
                    <a:cubicBezTo>
                      <a:pt x="0" y="402"/>
                      <a:pt x="65" y="621"/>
                      <a:pt x="242" y="720"/>
                    </a:cubicBezTo>
                  </a:path>
                </a:pathLst>
              </a:custGeom>
              <a:solidFill>
                <a:srgbClr val="FFFF00"/>
              </a:solidFill>
              <a:ln w="0">
                <a:solidFill>
                  <a:srgbClr val="000000"/>
                </a:solidFill>
                <a:prstDash val="solid"/>
                <a:round/>
                <a:headEnd/>
                <a:tailEnd/>
              </a:ln>
            </p:spPr>
            <p:txBody>
              <a:bodyPr/>
              <a:lstStyle/>
              <a:p>
                <a:endParaRPr lang="ru-RU"/>
              </a:p>
            </p:txBody>
          </p:sp>
          <p:sp>
            <p:nvSpPr>
              <p:cNvPr id="129220" name="Freeform 196"/>
              <p:cNvSpPr>
                <a:spLocks/>
              </p:cNvSpPr>
              <p:nvPr/>
            </p:nvSpPr>
            <p:spPr bwMode="auto">
              <a:xfrm>
                <a:off x="3392" y="1987"/>
                <a:ext cx="118" cy="114"/>
              </a:xfrm>
              <a:custGeom>
                <a:avLst/>
                <a:gdLst>
                  <a:gd name="T0" fmla="*/ 28 w 95"/>
                  <a:gd name="T1" fmla="*/ 83 h 95"/>
                  <a:gd name="T2" fmla="*/ 84 w 95"/>
                  <a:gd name="T3" fmla="*/ 68 h 95"/>
                  <a:gd name="T4" fmla="*/ 67 w 95"/>
                  <a:gd name="T5" fmla="*/ 11 h 95"/>
                  <a:gd name="T6" fmla="*/ 11 w 95"/>
                  <a:gd name="T7" fmla="*/ 27 h 95"/>
                  <a:gd name="T8" fmla="*/ 28 w 95"/>
                  <a:gd name="T9" fmla="*/ 83 h 95"/>
                </a:gdLst>
                <a:ahLst/>
                <a:cxnLst>
                  <a:cxn ang="0">
                    <a:pos x="T0" y="T1"/>
                  </a:cxn>
                  <a:cxn ang="0">
                    <a:pos x="T2" y="T3"/>
                  </a:cxn>
                  <a:cxn ang="0">
                    <a:pos x="T4" y="T5"/>
                  </a:cxn>
                  <a:cxn ang="0">
                    <a:pos x="T6" y="T7"/>
                  </a:cxn>
                  <a:cxn ang="0">
                    <a:pos x="T8" y="T9"/>
                  </a:cxn>
                </a:cxnLst>
                <a:rect l="0" t="0" r="r" b="b"/>
                <a:pathLst>
                  <a:path w="95" h="95">
                    <a:moveTo>
                      <a:pt x="28" y="83"/>
                    </a:moveTo>
                    <a:cubicBezTo>
                      <a:pt x="48" y="95"/>
                      <a:pt x="73" y="88"/>
                      <a:pt x="84" y="68"/>
                    </a:cubicBezTo>
                    <a:cubicBezTo>
                      <a:pt x="95" y="48"/>
                      <a:pt x="87" y="23"/>
                      <a:pt x="67" y="11"/>
                    </a:cubicBezTo>
                    <a:cubicBezTo>
                      <a:pt x="47" y="0"/>
                      <a:pt x="22" y="7"/>
                      <a:pt x="11" y="27"/>
                    </a:cubicBezTo>
                    <a:cubicBezTo>
                      <a:pt x="0" y="47"/>
                      <a:pt x="7" y="72"/>
                      <a:pt x="28" y="83"/>
                    </a:cubicBez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21" name="Freeform 197"/>
              <p:cNvSpPr>
                <a:spLocks/>
              </p:cNvSpPr>
              <p:nvPr/>
            </p:nvSpPr>
            <p:spPr bwMode="auto">
              <a:xfrm>
                <a:off x="3913" y="1775"/>
                <a:ext cx="308" cy="261"/>
              </a:xfrm>
              <a:custGeom>
                <a:avLst/>
                <a:gdLst>
                  <a:gd name="T0" fmla="*/ 249 w 249"/>
                  <a:gd name="T1" fmla="*/ 67 h 217"/>
                  <a:gd name="T2" fmla="*/ 200 w 249"/>
                  <a:gd name="T3" fmla="*/ 0 h 217"/>
                  <a:gd name="T4" fmla="*/ 0 w 249"/>
                  <a:gd name="T5" fmla="*/ 150 h 217"/>
                  <a:gd name="T6" fmla="*/ 49 w 249"/>
                  <a:gd name="T7" fmla="*/ 217 h 217"/>
                  <a:gd name="T8" fmla="*/ 249 w 249"/>
                  <a:gd name="T9" fmla="*/ 67 h 217"/>
                </a:gdLst>
                <a:ahLst/>
                <a:cxnLst>
                  <a:cxn ang="0">
                    <a:pos x="T0" y="T1"/>
                  </a:cxn>
                  <a:cxn ang="0">
                    <a:pos x="T2" y="T3"/>
                  </a:cxn>
                  <a:cxn ang="0">
                    <a:pos x="T4" y="T5"/>
                  </a:cxn>
                  <a:cxn ang="0">
                    <a:pos x="T6" y="T7"/>
                  </a:cxn>
                  <a:cxn ang="0">
                    <a:pos x="T8" y="T9"/>
                  </a:cxn>
                </a:cxnLst>
                <a:rect l="0" t="0" r="r" b="b"/>
                <a:pathLst>
                  <a:path w="249" h="217">
                    <a:moveTo>
                      <a:pt x="249" y="67"/>
                    </a:moveTo>
                    <a:lnTo>
                      <a:pt x="200" y="0"/>
                    </a:lnTo>
                    <a:lnTo>
                      <a:pt x="0" y="150"/>
                    </a:lnTo>
                    <a:lnTo>
                      <a:pt x="49" y="217"/>
                    </a:lnTo>
                    <a:lnTo>
                      <a:pt x="249" y="67"/>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22" name="Freeform 198"/>
              <p:cNvSpPr>
                <a:spLocks/>
              </p:cNvSpPr>
              <p:nvPr/>
            </p:nvSpPr>
            <p:spPr bwMode="auto">
              <a:xfrm>
                <a:off x="3913" y="1775"/>
                <a:ext cx="308" cy="261"/>
              </a:xfrm>
              <a:custGeom>
                <a:avLst/>
                <a:gdLst>
                  <a:gd name="T0" fmla="*/ 249 w 249"/>
                  <a:gd name="T1" fmla="*/ 67 h 217"/>
                  <a:gd name="T2" fmla="*/ 200 w 249"/>
                  <a:gd name="T3" fmla="*/ 0 h 217"/>
                  <a:gd name="T4" fmla="*/ 0 w 249"/>
                  <a:gd name="T5" fmla="*/ 150 h 217"/>
                  <a:gd name="T6" fmla="*/ 49 w 249"/>
                  <a:gd name="T7" fmla="*/ 217 h 217"/>
                  <a:gd name="T8" fmla="*/ 249 w 249"/>
                  <a:gd name="T9" fmla="*/ 67 h 217"/>
                </a:gdLst>
                <a:ahLst/>
                <a:cxnLst>
                  <a:cxn ang="0">
                    <a:pos x="T0" y="T1"/>
                  </a:cxn>
                  <a:cxn ang="0">
                    <a:pos x="T2" y="T3"/>
                  </a:cxn>
                  <a:cxn ang="0">
                    <a:pos x="T4" y="T5"/>
                  </a:cxn>
                  <a:cxn ang="0">
                    <a:pos x="T6" y="T7"/>
                  </a:cxn>
                  <a:cxn ang="0">
                    <a:pos x="T8" y="T9"/>
                  </a:cxn>
                </a:cxnLst>
                <a:rect l="0" t="0" r="r" b="b"/>
                <a:pathLst>
                  <a:path w="249" h="217">
                    <a:moveTo>
                      <a:pt x="249" y="67"/>
                    </a:moveTo>
                    <a:lnTo>
                      <a:pt x="200" y="0"/>
                    </a:lnTo>
                    <a:lnTo>
                      <a:pt x="0" y="150"/>
                    </a:lnTo>
                    <a:lnTo>
                      <a:pt x="49" y="217"/>
                    </a:lnTo>
                    <a:lnTo>
                      <a:pt x="249" y="67"/>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23" name="Freeform 199"/>
              <p:cNvSpPr>
                <a:spLocks/>
              </p:cNvSpPr>
              <p:nvPr/>
            </p:nvSpPr>
            <p:spPr bwMode="auto">
              <a:xfrm>
                <a:off x="3898" y="2042"/>
                <a:ext cx="277" cy="290"/>
              </a:xfrm>
              <a:custGeom>
                <a:avLst/>
                <a:gdLst>
                  <a:gd name="T0" fmla="*/ 62 w 224"/>
                  <a:gd name="T1" fmla="*/ 0 h 241"/>
                  <a:gd name="T2" fmla="*/ 0 w 224"/>
                  <a:gd name="T3" fmla="*/ 55 h 241"/>
                  <a:gd name="T4" fmla="*/ 162 w 224"/>
                  <a:gd name="T5" fmla="*/ 241 h 241"/>
                  <a:gd name="T6" fmla="*/ 224 w 224"/>
                  <a:gd name="T7" fmla="*/ 186 h 241"/>
                  <a:gd name="T8" fmla="*/ 62 w 224"/>
                  <a:gd name="T9" fmla="*/ 0 h 241"/>
                </a:gdLst>
                <a:ahLst/>
                <a:cxnLst>
                  <a:cxn ang="0">
                    <a:pos x="T0" y="T1"/>
                  </a:cxn>
                  <a:cxn ang="0">
                    <a:pos x="T2" y="T3"/>
                  </a:cxn>
                  <a:cxn ang="0">
                    <a:pos x="T4" y="T5"/>
                  </a:cxn>
                  <a:cxn ang="0">
                    <a:pos x="T6" y="T7"/>
                  </a:cxn>
                  <a:cxn ang="0">
                    <a:pos x="T8" y="T9"/>
                  </a:cxn>
                </a:cxnLst>
                <a:rect l="0" t="0" r="r" b="b"/>
                <a:pathLst>
                  <a:path w="224" h="241">
                    <a:moveTo>
                      <a:pt x="62" y="0"/>
                    </a:moveTo>
                    <a:lnTo>
                      <a:pt x="0" y="55"/>
                    </a:lnTo>
                    <a:lnTo>
                      <a:pt x="162" y="241"/>
                    </a:lnTo>
                    <a:lnTo>
                      <a:pt x="224" y="186"/>
                    </a:lnTo>
                    <a:lnTo>
                      <a:pt x="62" y="0"/>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24" name="Freeform 200"/>
              <p:cNvSpPr>
                <a:spLocks/>
              </p:cNvSpPr>
              <p:nvPr/>
            </p:nvSpPr>
            <p:spPr bwMode="auto">
              <a:xfrm>
                <a:off x="3898" y="2042"/>
                <a:ext cx="277" cy="290"/>
              </a:xfrm>
              <a:custGeom>
                <a:avLst/>
                <a:gdLst>
                  <a:gd name="T0" fmla="*/ 62 w 224"/>
                  <a:gd name="T1" fmla="*/ 0 h 241"/>
                  <a:gd name="T2" fmla="*/ 0 w 224"/>
                  <a:gd name="T3" fmla="*/ 55 h 241"/>
                  <a:gd name="T4" fmla="*/ 162 w 224"/>
                  <a:gd name="T5" fmla="*/ 241 h 241"/>
                  <a:gd name="T6" fmla="*/ 224 w 224"/>
                  <a:gd name="T7" fmla="*/ 186 h 241"/>
                  <a:gd name="T8" fmla="*/ 62 w 224"/>
                  <a:gd name="T9" fmla="*/ 0 h 241"/>
                </a:gdLst>
                <a:ahLst/>
                <a:cxnLst>
                  <a:cxn ang="0">
                    <a:pos x="T0" y="T1"/>
                  </a:cxn>
                  <a:cxn ang="0">
                    <a:pos x="T2" y="T3"/>
                  </a:cxn>
                  <a:cxn ang="0">
                    <a:pos x="T4" y="T5"/>
                  </a:cxn>
                  <a:cxn ang="0">
                    <a:pos x="T6" y="T7"/>
                  </a:cxn>
                  <a:cxn ang="0">
                    <a:pos x="T8" y="T9"/>
                  </a:cxn>
                </a:cxnLst>
                <a:rect l="0" t="0" r="r" b="b"/>
                <a:pathLst>
                  <a:path w="224" h="241">
                    <a:moveTo>
                      <a:pt x="62" y="0"/>
                    </a:moveTo>
                    <a:lnTo>
                      <a:pt x="0" y="55"/>
                    </a:lnTo>
                    <a:lnTo>
                      <a:pt x="162" y="241"/>
                    </a:lnTo>
                    <a:lnTo>
                      <a:pt x="224" y="186"/>
                    </a:lnTo>
                    <a:lnTo>
                      <a:pt x="62" y="0"/>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25" name="Freeform 201"/>
              <p:cNvSpPr>
                <a:spLocks/>
              </p:cNvSpPr>
              <p:nvPr/>
            </p:nvSpPr>
            <p:spPr bwMode="auto">
              <a:xfrm>
                <a:off x="3323" y="1775"/>
                <a:ext cx="337" cy="198"/>
              </a:xfrm>
              <a:custGeom>
                <a:avLst/>
                <a:gdLst>
                  <a:gd name="T0" fmla="*/ 0 w 4772"/>
                  <a:gd name="T1" fmla="*/ 479 h 2847"/>
                  <a:gd name="T2" fmla="*/ 2144 w 4772"/>
                  <a:gd name="T3" fmla="*/ 561 h 2847"/>
                  <a:gd name="T4" fmla="*/ 3084 w 4772"/>
                  <a:gd name="T5" fmla="*/ 1103 h 2847"/>
                  <a:gd name="T6" fmla="*/ 4302 w 4772"/>
                  <a:gd name="T7" fmla="*/ 2576 h 2847"/>
                  <a:gd name="T8" fmla="*/ 4772 w 4772"/>
                  <a:gd name="T9" fmla="*/ 2847 h 2847"/>
                  <a:gd name="T10" fmla="*/ 3759 w 4772"/>
                  <a:gd name="T11" fmla="*/ 2648 h 2847"/>
                  <a:gd name="T12" fmla="*/ 2892 w 4772"/>
                  <a:gd name="T13" fmla="*/ 1762 h 2847"/>
                  <a:gd name="T14" fmla="*/ 3362 w 4772"/>
                  <a:gd name="T15" fmla="*/ 2033 h 2847"/>
                  <a:gd name="T16" fmla="*/ 2594 w 4772"/>
                  <a:gd name="T17" fmla="*/ 869 h 2847"/>
                  <a:gd name="T18" fmla="*/ 2594 w 4772"/>
                  <a:gd name="T19" fmla="*/ 868 h 2847"/>
                  <a:gd name="T20" fmla="*/ 940 w 4772"/>
                  <a:gd name="T21" fmla="*/ 1021 h 2847"/>
                  <a:gd name="T22" fmla="*/ 0 w 4772"/>
                  <a:gd name="T23" fmla="*/ 479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72" h="2847">
                    <a:moveTo>
                      <a:pt x="0" y="479"/>
                    </a:moveTo>
                    <a:cubicBezTo>
                      <a:pt x="276" y="0"/>
                      <a:pt x="1236" y="37"/>
                      <a:pt x="2144" y="561"/>
                    </a:cubicBezTo>
                    <a:lnTo>
                      <a:pt x="3084" y="1103"/>
                    </a:lnTo>
                    <a:cubicBezTo>
                      <a:pt x="3781" y="1506"/>
                      <a:pt x="4269" y="2095"/>
                      <a:pt x="4302" y="2576"/>
                    </a:cubicBezTo>
                    <a:lnTo>
                      <a:pt x="4772" y="2847"/>
                    </a:lnTo>
                    <a:lnTo>
                      <a:pt x="3759" y="2648"/>
                    </a:lnTo>
                    <a:lnTo>
                      <a:pt x="2892" y="1762"/>
                    </a:lnTo>
                    <a:lnTo>
                      <a:pt x="3362" y="2033"/>
                    </a:lnTo>
                    <a:cubicBezTo>
                      <a:pt x="3337" y="1671"/>
                      <a:pt x="3052" y="1238"/>
                      <a:pt x="2594" y="869"/>
                    </a:cubicBezTo>
                    <a:lnTo>
                      <a:pt x="2594" y="868"/>
                    </a:lnTo>
                    <a:cubicBezTo>
                      <a:pt x="1834" y="576"/>
                      <a:pt x="1161" y="638"/>
                      <a:pt x="940" y="1021"/>
                    </a:cubicBezTo>
                    <a:lnTo>
                      <a:pt x="0" y="479"/>
                    </a:lnTo>
                    <a:close/>
                  </a:path>
                </a:pathLst>
              </a:custGeom>
              <a:solidFill>
                <a:srgbClr val="FFFFFF"/>
              </a:solidFill>
              <a:ln w="0">
                <a:solidFill>
                  <a:srgbClr val="000000"/>
                </a:solidFill>
                <a:prstDash val="solid"/>
                <a:round/>
                <a:headEnd/>
                <a:tailEnd/>
              </a:ln>
            </p:spPr>
            <p:txBody>
              <a:bodyPr/>
              <a:lstStyle/>
              <a:p>
                <a:endParaRPr lang="ru-RU"/>
              </a:p>
            </p:txBody>
          </p:sp>
          <p:sp>
            <p:nvSpPr>
              <p:cNvPr id="129226" name="Freeform 202"/>
              <p:cNvSpPr>
                <a:spLocks/>
              </p:cNvSpPr>
              <p:nvPr/>
            </p:nvSpPr>
            <p:spPr bwMode="auto">
              <a:xfrm>
                <a:off x="3323" y="1775"/>
                <a:ext cx="183" cy="71"/>
              </a:xfrm>
              <a:custGeom>
                <a:avLst/>
                <a:gdLst>
                  <a:gd name="T0" fmla="*/ 0 w 2594"/>
                  <a:gd name="T1" fmla="*/ 479 h 1021"/>
                  <a:gd name="T2" fmla="*/ 2145 w 2594"/>
                  <a:gd name="T3" fmla="*/ 561 h 1021"/>
                  <a:gd name="T4" fmla="*/ 2594 w 2594"/>
                  <a:gd name="T5" fmla="*/ 869 h 1021"/>
                  <a:gd name="T6" fmla="*/ 2594 w 2594"/>
                  <a:gd name="T7" fmla="*/ 868 h 1021"/>
                  <a:gd name="T8" fmla="*/ 940 w 2594"/>
                  <a:gd name="T9" fmla="*/ 1021 h 1021"/>
                  <a:gd name="T10" fmla="*/ 0 w 2594"/>
                  <a:gd name="T11" fmla="*/ 479 h 1021"/>
                </a:gdLst>
                <a:ahLst/>
                <a:cxnLst>
                  <a:cxn ang="0">
                    <a:pos x="T0" y="T1"/>
                  </a:cxn>
                  <a:cxn ang="0">
                    <a:pos x="T2" y="T3"/>
                  </a:cxn>
                  <a:cxn ang="0">
                    <a:pos x="T4" y="T5"/>
                  </a:cxn>
                  <a:cxn ang="0">
                    <a:pos x="T6" y="T7"/>
                  </a:cxn>
                  <a:cxn ang="0">
                    <a:pos x="T8" y="T9"/>
                  </a:cxn>
                  <a:cxn ang="0">
                    <a:pos x="T10" y="T11"/>
                  </a:cxn>
                </a:cxnLst>
                <a:rect l="0" t="0" r="r" b="b"/>
                <a:pathLst>
                  <a:path w="2594" h="1021">
                    <a:moveTo>
                      <a:pt x="0" y="479"/>
                    </a:moveTo>
                    <a:cubicBezTo>
                      <a:pt x="276" y="0"/>
                      <a:pt x="1236" y="37"/>
                      <a:pt x="2145" y="561"/>
                    </a:cubicBezTo>
                    <a:cubicBezTo>
                      <a:pt x="2304" y="653"/>
                      <a:pt x="2455" y="757"/>
                      <a:pt x="2594" y="869"/>
                    </a:cubicBezTo>
                    <a:lnTo>
                      <a:pt x="2594" y="868"/>
                    </a:lnTo>
                    <a:cubicBezTo>
                      <a:pt x="1834" y="576"/>
                      <a:pt x="1161" y="638"/>
                      <a:pt x="940" y="1021"/>
                    </a:cubicBezTo>
                    <a:lnTo>
                      <a:pt x="0" y="479"/>
                    </a:lnTo>
                    <a:close/>
                  </a:path>
                </a:pathLst>
              </a:custGeom>
              <a:solidFill>
                <a:srgbClr val="CDCDCD"/>
              </a:solidFill>
              <a:ln w="0">
                <a:solidFill>
                  <a:srgbClr val="000000"/>
                </a:solidFill>
                <a:prstDash val="solid"/>
                <a:round/>
                <a:headEnd/>
                <a:tailEnd/>
              </a:ln>
            </p:spPr>
            <p:txBody>
              <a:bodyPr/>
              <a:lstStyle/>
              <a:p>
                <a:endParaRPr lang="ru-RU"/>
              </a:p>
            </p:txBody>
          </p:sp>
          <p:sp>
            <p:nvSpPr>
              <p:cNvPr id="129227" name="Freeform 203"/>
              <p:cNvSpPr>
                <a:spLocks/>
              </p:cNvSpPr>
              <p:nvPr/>
            </p:nvSpPr>
            <p:spPr bwMode="auto">
              <a:xfrm>
                <a:off x="3323" y="1775"/>
                <a:ext cx="337" cy="198"/>
              </a:xfrm>
              <a:custGeom>
                <a:avLst/>
                <a:gdLst>
                  <a:gd name="T0" fmla="*/ 0 w 4772"/>
                  <a:gd name="T1" fmla="*/ 479 h 2847"/>
                  <a:gd name="T2" fmla="*/ 2144 w 4772"/>
                  <a:gd name="T3" fmla="*/ 561 h 2847"/>
                  <a:gd name="T4" fmla="*/ 3084 w 4772"/>
                  <a:gd name="T5" fmla="*/ 1103 h 2847"/>
                  <a:gd name="T6" fmla="*/ 4302 w 4772"/>
                  <a:gd name="T7" fmla="*/ 2576 h 2847"/>
                  <a:gd name="T8" fmla="*/ 4772 w 4772"/>
                  <a:gd name="T9" fmla="*/ 2847 h 2847"/>
                  <a:gd name="T10" fmla="*/ 3759 w 4772"/>
                  <a:gd name="T11" fmla="*/ 2648 h 2847"/>
                  <a:gd name="T12" fmla="*/ 2892 w 4772"/>
                  <a:gd name="T13" fmla="*/ 1762 h 2847"/>
                  <a:gd name="T14" fmla="*/ 3362 w 4772"/>
                  <a:gd name="T15" fmla="*/ 2033 h 2847"/>
                  <a:gd name="T16" fmla="*/ 2594 w 4772"/>
                  <a:gd name="T17" fmla="*/ 869 h 2847"/>
                  <a:gd name="T18" fmla="*/ 2594 w 4772"/>
                  <a:gd name="T19" fmla="*/ 868 h 2847"/>
                  <a:gd name="T20" fmla="*/ 940 w 4772"/>
                  <a:gd name="T21" fmla="*/ 1021 h 2847"/>
                  <a:gd name="T22" fmla="*/ 0 w 4772"/>
                  <a:gd name="T23" fmla="*/ 479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72" h="2847">
                    <a:moveTo>
                      <a:pt x="0" y="479"/>
                    </a:moveTo>
                    <a:cubicBezTo>
                      <a:pt x="276" y="0"/>
                      <a:pt x="1236" y="37"/>
                      <a:pt x="2144" y="561"/>
                    </a:cubicBezTo>
                    <a:lnTo>
                      <a:pt x="3084" y="1103"/>
                    </a:lnTo>
                    <a:cubicBezTo>
                      <a:pt x="3781" y="1506"/>
                      <a:pt x="4269" y="2095"/>
                      <a:pt x="4302" y="2576"/>
                    </a:cubicBezTo>
                    <a:lnTo>
                      <a:pt x="4772" y="2847"/>
                    </a:lnTo>
                    <a:lnTo>
                      <a:pt x="3759" y="2648"/>
                    </a:lnTo>
                    <a:lnTo>
                      <a:pt x="2892" y="1762"/>
                    </a:lnTo>
                    <a:lnTo>
                      <a:pt x="3362" y="2033"/>
                    </a:lnTo>
                    <a:cubicBezTo>
                      <a:pt x="3337" y="1671"/>
                      <a:pt x="3052" y="1238"/>
                      <a:pt x="2594" y="869"/>
                    </a:cubicBezTo>
                    <a:lnTo>
                      <a:pt x="2594" y="868"/>
                    </a:lnTo>
                    <a:cubicBezTo>
                      <a:pt x="1834" y="576"/>
                      <a:pt x="1161" y="638"/>
                      <a:pt x="940" y="1021"/>
                    </a:cubicBezTo>
                    <a:lnTo>
                      <a:pt x="0" y="479"/>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28" name="Freeform 204"/>
              <p:cNvSpPr>
                <a:spLocks/>
              </p:cNvSpPr>
              <p:nvPr/>
            </p:nvSpPr>
            <p:spPr bwMode="auto">
              <a:xfrm>
                <a:off x="3843" y="1981"/>
                <a:ext cx="108" cy="102"/>
              </a:xfrm>
              <a:custGeom>
                <a:avLst/>
                <a:gdLst>
                  <a:gd name="T0" fmla="*/ 747 w 757"/>
                  <a:gd name="T1" fmla="*/ 344 h 728"/>
                  <a:gd name="T2" fmla="*/ 360 w 757"/>
                  <a:gd name="T3" fmla="*/ 10 h 728"/>
                  <a:gd name="T4" fmla="*/ 11 w 757"/>
                  <a:gd name="T5" fmla="*/ 383 h 728"/>
                  <a:gd name="T6" fmla="*/ 398 w 757"/>
                  <a:gd name="T7" fmla="*/ 718 h 728"/>
                  <a:gd name="T8" fmla="*/ 747 w 757"/>
                  <a:gd name="T9" fmla="*/ 344 h 728"/>
                </a:gdLst>
                <a:ahLst/>
                <a:cxnLst>
                  <a:cxn ang="0">
                    <a:pos x="T0" y="T1"/>
                  </a:cxn>
                  <a:cxn ang="0">
                    <a:pos x="T2" y="T3"/>
                  </a:cxn>
                  <a:cxn ang="0">
                    <a:pos x="T4" y="T5"/>
                  </a:cxn>
                  <a:cxn ang="0">
                    <a:pos x="T6" y="T7"/>
                  </a:cxn>
                  <a:cxn ang="0">
                    <a:pos x="T8" y="T9"/>
                  </a:cxn>
                </a:cxnLst>
                <a:rect l="0" t="0" r="r" b="b"/>
                <a:pathLst>
                  <a:path w="757" h="728">
                    <a:moveTo>
                      <a:pt x="747" y="344"/>
                    </a:moveTo>
                    <a:cubicBezTo>
                      <a:pt x="737" y="149"/>
                      <a:pt x="564" y="0"/>
                      <a:pt x="360" y="10"/>
                    </a:cubicBezTo>
                    <a:cubicBezTo>
                      <a:pt x="157" y="21"/>
                      <a:pt x="0" y="188"/>
                      <a:pt x="11" y="383"/>
                    </a:cubicBezTo>
                    <a:cubicBezTo>
                      <a:pt x="21" y="579"/>
                      <a:pt x="194" y="728"/>
                      <a:pt x="398" y="718"/>
                    </a:cubicBezTo>
                    <a:cubicBezTo>
                      <a:pt x="601" y="707"/>
                      <a:pt x="757" y="540"/>
                      <a:pt x="747" y="344"/>
                    </a:cubicBezTo>
                  </a:path>
                </a:pathLst>
              </a:custGeom>
              <a:solidFill>
                <a:srgbClr val="FFFF00"/>
              </a:solidFill>
              <a:ln w="0">
                <a:solidFill>
                  <a:srgbClr val="000000"/>
                </a:solidFill>
                <a:prstDash val="solid"/>
                <a:round/>
                <a:headEnd/>
                <a:tailEnd/>
              </a:ln>
            </p:spPr>
            <p:txBody>
              <a:bodyPr/>
              <a:lstStyle/>
              <a:p>
                <a:endParaRPr lang="ru-RU"/>
              </a:p>
            </p:txBody>
          </p:sp>
          <p:sp>
            <p:nvSpPr>
              <p:cNvPr id="129229" name="Freeform 205"/>
              <p:cNvSpPr>
                <a:spLocks/>
              </p:cNvSpPr>
              <p:nvPr/>
            </p:nvSpPr>
            <p:spPr bwMode="auto">
              <a:xfrm>
                <a:off x="3843" y="1981"/>
                <a:ext cx="108" cy="102"/>
              </a:xfrm>
              <a:custGeom>
                <a:avLst/>
                <a:gdLst>
                  <a:gd name="T0" fmla="*/ 86 w 87"/>
                  <a:gd name="T1" fmla="*/ 40 h 85"/>
                  <a:gd name="T2" fmla="*/ 41 w 87"/>
                  <a:gd name="T3" fmla="*/ 1 h 85"/>
                  <a:gd name="T4" fmla="*/ 1 w 87"/>
                  <a:gd name="T5" fmla="*/ 45 h 85"/>
                  <a:gd name="T6" fmla="*/ 46 w 87"/>
                  <a:gd name="T7" fmla="*/ 84 h 85"/>
                  <a:gd name="T8" fmla="*/ 86 w 87"/>
                  <a:gd name="T9" fmla="*/ 40 h 85"/>
                </a:gdLst>
                <a:ahLst/>
                <a:cxnLst>
                  <a:cxn ang="0">
                    <a:pos x="T0" y="T1"/>
                  </a:cxn>
                  <a:cxn ang="0">
                    <a:pos x="T2" y="T3"/>
                  </a:cxn>
                  <a:cxn ang="0">
                    <a:pos x="T4" y="T5"/>
                  </a:cxn>
                  <a:cxn ang="0">
                    <a:pos x="T6" y="T7"/>
                  </a:cxn>
                  <a:cxn ang="0">
                    <a:pos x="T8" y="T9"/>
                  </a:cxn>
                </a:cxnLst>
                <a:rect l="0" t="0" r="r" b="b"/>
                <a:pathLst>
                  <a:path w="87" h="85">
                    <a:moveTo>
                      <a:pt x="86" y="40"/>
                    </a:moveTo>
                    <a:cubicBezTo>
                      <a:pt x="84" y="18"/>
                      <a:pt x="65" y="0"/>
                      <a:pt x="41" y="1"/>
                    </a:cubicBezTo>
                    <a:cubicBezTo>
                      <a:pt x="18" y="3"/>
                      <a:pt x="0" y="22"/>
                      <a:pt x="1" y="45"/>
                    </a:cubicBezTo>
                    <a:cubicBezTo>
                      <a:pt x="3" y="67"/>
                      <a:pt x="22" y="85"/>
                      <a:pt x="46" y="84"/>
                    </a:cubicBezTo>
                    <a:cubicBezTo>
                      <a:pt x="69" y="82"/>
                      <a:pt x="87" y="63"/>
                      <a:pt x="86" y="40"/>
                    </a:cubicBez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30" name="Freeform 206"/>
              <p:cNvSpPr>
                <a:spLocks/>
              </p:cNvSpPr>
              <p:nvPr/>
            </p:nvSpPr>
            <p:spPr bwMode="auto">
              <a:xfrm>
                <a:off x="3128" y="2040"/>
                <a:ext cx="300" cy="274"/>
              </a:xfrm>
              <a:custGeom>
                <a:avLst/>
                <a:gdLst>
                  <a:gd name="T0" fmla="*/ 0 w 242"/>
                  <a:gd name="T1" fmla="*/ 165 h 229"/>
                  <a:gd name="T2" fmla="*/ 54 w 242"/>
                  <a:gd name="T3" fmla="*/ 229 h 229"/>
                  <a:gd name="T4" fmla="*/ 242 w 242"/>
                  <a:gd name="T5" fmla="*/ 63 h 229"/>
                  <a:gd name="T6" fmla="*/ 188 w 242"/>
                  <a:gd name="T7" fmla="*/ 0 h 229"/>
                  <a:gd name="T8" fmla="*/ 0 w 242"/>
                  <a:gd name="T9" fmla="*/ 165 h 229"/>
                </a:gdLst>
                <a:ahLst/>
                <a:cxnLst>
                  <a:cxn ang="0">
                    <a:pos x="T0" y="T1"/>
                  </a:cxn>
                  <a:cxn ang="0">
                    <a:pos x="T2" y="T3"/>
                  </a:cxn>
                  <a:cxn ang="0">
                    <a:pos x="T4" y="T5"/>
                  </a:cxn>
                  <a:cxn ang="0">
                    <a:pos x="T6" y="T7"/>
                  </a:cxn>
                  <a:cxn ang="0">
                    <a:pos x="T8" y="T9"/>
                  </a:cxn>
                </a:cxnLst>
                <a:rect l="0" t="0" r="r" b="b"/>
                <a:pathLst>
                  <a:path w="242" h="229">
                    <a:moveTo>
                      <a:pt x="0" y="165"/>
                    </a:moveTo>
                    <a:lnTo>
                      <a:pt x="54" y="229"/>
                    </a:lnTo>
                    <a:lnTo>
                      <a:pt x="242" y="63"/>
                    </a:lnTo>
                    <a:lnTo>
                      <a:pt x="188" y="0"/>
                    </a:lnTo>
                    <a:lnTo>
                      <a:pt x="0" y="165"/>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31" name="Freeform 207"/>
              <p:cNvSpPr>
                <a:spLocks/>
              </p:cNvSpPr>
              <p:nvPr/>
            </p:nvSpPr>
            <p:spPr bwMode="auto">
              <a:xfrm>
                <a:off x="3128" y="2040"/>
                <a:ext cx="300" cy="274"/>
              </a:xfrm>
              <a:custGeom>
                <a:avLst/>
                <a:gdLst>
                  <a:gd name="T0" fmla="*/ 0 w 242"/>
                  <a:gd name="T1" fmla="*/ 165 h 229"/>
                  <a:gd name="T2" fmla="*/ 54 w 242"/>
                  <a:gd name="T3" fmla="*/ 229 h 229"/>
                  <a:gd name="T4" fmla="*/ 242 w 242"/>
                  <a:gd name="T5" fmla="*/ 63 h 229"/>
                  <a:gd name="T6" fmla="*/ 188 w 242"/>
                  <a:gd name="T7" fmla="*/ 0 h 229"/>
                  <a:gd name="T8" fmla="*/ 0 w 242"/>
                  <a:gd name="T9" fmla="*/ 165 h 229"/>
                </a:gdLst>
                <a:ahLst/>
                <a:cxnLst>
                  <a:cxn ang="0">
                    <a:pos x="T0" y="T1"/>
                  </a:cxn>
                  <a:cxn ang="0">
                    <a:pos x="T2" y="T3"/>
                  </a:cxn>
                  <a:cxn ang="0">
                    <a:pos x="T4" y="T5"/>
                  </a:cxn>
                  <a:cxn ang="0">
                    <a:pos x="T6" y="T7"/>
                  </a:cxn>
                  <a:cxn ang="0">
                    <a:pos x="T8" y="T9"/>
                  </a:cxn>
                </a:cxnLst>
                <a:rect l="0" t="0" r="r" b="b"/>
                <a:pathLst>
                  <a:path w="242" h="229">
                    <a:moveTo>
                      <a:pt x="0" y="165"/>
                    </a:moveTo>
                    <a:lnTo>
                      <a:pt x="54" y="229"/>
                    </a:lnTo>
                    <a:lnTo>
                      <a:pt x="242" y="63"/>
                    </a:lnTo>
                    <a:lnTo>
                      <a:pt x="188" y="0"/>
                    </a:lnTo>
                    <a:lnTo>
                      <a:pt x="0" y="165"/>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32" name="Freeform 208"/>
              <p:cNvSpPr>
                <a:spLocks/>
              </p:cNvSpPr>
              <p:nvPr/>
            </p:nvSpPr>
            <p:spPr bwMode="auto">
              <a:xfrm>
                <a:off x="3141" y="1753"/>
                <a:ext cx="292" cy="282"/>
              </a:xfrm>
              <a:custGeom>
                <a:avLst/>
                <a:gdLst>
                  <a:gd name="T0" fmla="*/ 178 w 235"/>
                  <a:gd name="T1" fmla="*/ 235 h 235"/>
                  <a:gd name="T2" fmla="*/ 235 w 235"/>
                  <a:gd name="T3" fmla="*/ 176 h 235"/>
                  <a:gd name="T4" fmla="*/ 58 w 235"/>
                  <a:gd name="T5" fmla="*/ 0 h 235"/>
                  <a:gd name="T6" fmla="*/ 0 w 235"/>
                  <a:gd name="T7" fmla="*/ 60 h 235"/>
                  <a:gd name="T8" fmla="*/ 178 w 235"/>
                  <a:gd name="T9" fmla="*/ 235 h 235"/>
                </a:gdLst>
                <a:ahLst/>
                <a:cxnLst>
                  <a:cxn ang="0">
                    <a:pos x="T0" y="T1"/>
                  </a:cxn>
                  <a:cxn ang="0">
                    <a:pos x="T2" y="T3"/>
                  </a:cxn>
                  <a:cxn ang="0">
                    <a:pos x="T4" y="T5"/>
                  </a:cxn>
                  <a:cxn ang="0">
                    <a:pos x="T6" y="T7"/>
                  </a:cxn>
                  <a:cxn ang="0">
                    <a:pos x="T8" y="T9"/>
                  </a:cxn>
                </a:cxnLst>
                <a:rect l="0" t="0" r="r" b="b"/>
                <a:pathLst>
                  <a:path w="235" h="235">
                    <a:moveTo>
                      <a:pt x="178" y="235"/>
                    </a:moveTo>
                    <a:lnTo>
                      <a:pt x="235" y="176"/>
                    </a:lnTo>
                    <a:lnTo>
                      <a:pt x="58" y="0"/>
                    </a:lnTo>
                    <a:lnTo>
                      <a:pt x="0" y="60"/>
                    </a:lnTo>
                    <a:lnTo>
                      <a:pt x="178" y="235"/>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33" name="Freeform 209"/>
              <p:cNvSpPr>
                <a:spLocks/>
              </p:cNvSpPr>
              <p:nvPr/>
            </p:nvSpPr>
            <p:spPr bwMode="auto">
              <a:xfrm>
                <a:off x="3141" y="1753"/>
                <a:ext cx="292" cy="282"/>
              </a:xfrm>
              <a:custGeom>
                <a:avLst/>
                <a:gdLst>
                  <a:gd name="T0" fmla="*/ 178 w 235"/>
                  <a:gd name="T1" fmla="*/ 235 h 235"/>
                  <a:gd name="T2" fmla="*/ 235 w 235"/>
                  <a:gd name="T3" fmla="*/ 176 h 235"/>
                  <a:gd name="T4" fmla="*/ 58 w 235"/>
                  <a:gd name="T5" fmla="*/ 0 h 235"/>
                  <a:gd name="T6" fmla="*/ 0 w 235"/>
                  <a:gd name="T7" fmla="*/ 60 h 235"/>
                  <a:gd name="T8" fmla="*/ 178 w 235"/>
                  <a:gd name="T9" fmla="*/ 235 h 235"/>
                </a:gdLst>
                <a:ahLst/>
                <a:cxnLst>
                  <a:cxn ang="0">
                    <a:pos x="T0" y="T1"/>
                  </a:cxn>
                  <a:cxn ang="0">
                    <a:pos x="T2" y="T3"/>
                  </a:cxn>
                  <a:cxn ang="0">
                    <a:pos x="T4" y="T5"/>
                  </a:cxn>
                  <a:cxn ang="0">
                    <a:pos x="T6" y="T7"/>
                  </a:cxn>
                  <a:cxn ang="0">
                    <a:pos x="T8" y="T9"/>
                  </a:cxn>
                </a:cxnLst>
                <a:rect l="0" t="0" r="r" b="b"/>
                <a:pathLst>
                  <a:path w="235" h="235">
                    <a:moveTo>
                      <a:pt x="178" y="235"/>
                    </a:moveTo>
                    <a:lnTo>
                      <a:pt x="235" y="176"/>
                    </a:lnTo>
                    <a:lnTo>
                      <a:pt x="58" y="0"/>
                    </a:lnTo>
                    <a:lnTo>
                      <a:pt x="0" y="60"/>
                    </a:lnTo>
                    <a:lnTo>
                      <a:pt x="178" y="235"/>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34" name="Freeform 210"/>
              <p:cNvSpPr>
                <a:spLocks/>
              </p:cNvSpPr>
              <p:nvPr/>
            </p:nvSpPr>
            <p:spPr bwMode="auto">
              <a:xfrm>
                <a:off x="3520" y="1988"/>
                <a:ext cx="307" cy="104"/>
              </a:xfrm>
              <a:custGeom>
                <a:avLst/>
                <a:gdLst>
                  <a:gd name="T0" fmla="*/ 248 w 248"/>
                  <a:gd name="T1" fmla="*/ 83 h 87"/>
                  <a:gd name="T2" fmla="*/ 247 w 248"/>
                  <a:gd name="T3" fmla="*/ 0 h 87"/>
                  <a:gd name="T4" fmla="*/ 0 w 248"/>
                  <a:gd name="T5" fmla="*/ 4 h 87"/>
                  <a:gd name="T6" fmla="*/ 1 w 248"/>
                  <a:gd name="T7" fmla="*/ 87 h 87"/>
                  <a:gd name="T8" fmla="*/ 248 w 248"/>
                  <a:gd name="T9" fmla="*/ 83 h 87"/>
                </a:gdLst>
                <a:ahLst/>
                <a:cxnLst>
                  <a:cxn ang="0">
                    <a:pos x="T0" y="T1"/>
                  </a:cxn>
                  <a:cxn ang="0">
                    <a:pos x="T2" y="T3"/>
                  </a:cxn>
                  <a:cxn ang="0">
                    <a:pos x="T4" y="T5"/>
                  </a:cxn>
                  <a:cxn ang="0">
                    <a:pos x="T6" y="T7"/>
                  </a:cxn>
                  <a:cxn ang="0">
                    <a:pos x="T8" y="T9"/>
                  </a:cxn>
                </a:cxnLst>
                <a:rect l="0" t="0" r="r" b="b"/>
                <a:pathLst>
                  <a:path w="248" h="87">
                    <a:moveTo>
                      <a:pt x="248" y="83"/>
                    </a:moveTo>
                    <a:lnTo>
                      <a:pt x="247" y="0"/>
                    </a:lnTo>
                    <a:lnTo>
                      <a:pt x="0" y="4"/>
                    </a:lnTo>
                    <a:lnTo>
                      <a:pt x="1" y="87"/>
                    </a:lnTo>
                    <a:lnTo>
                      <a:pt x="248" y="83"/>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35" name="Freeform 211"/>
              <p:cNvSpPr>
                <a:spLocks/>
              </p:cNvSpPr>
              <p:nvPr/>
            </p:nvSpPr>
            <p:spPr bwMode="auto">
              <a:xfrm>
                <a:off x="3520" y="1988"/>
                <a:ext cx="307" cy="104"/>
              </a:xfrm>
              <a:custGeom>
                <a:avLst/>
                <a:gdLst>
                  <a:gd name="T0" fmla="*/ 248 w 248"/>
                  <a:gd name="T1" fmla="*/ 83 h 87"/>
                  <a:gd name="T2" fmla="*/ 247 w 248"/>
                  <a:gd name="T3" fmla="*/ 0 h 87"/>
                  <a:gd name="T4" fmla="*/ 0 w 248"/>
                  <a:gd name="T5" fmla="*/ 4 h 87"/>
                  <a:gd name="T6" fmla="*/ 1 w 248"/>
                  <a:gd name="T7" fmla="*/ 87 h 87"/>
                  <a:gd name="T8" fmla="*/ 248 w 248"/>
                  <a:gd name="T9" fmla="*/ 83 h 87"/>
                </a:gdLst>
                <a:ahLst/>
                <a:cxnLst>
                  <a:cxn ang="0">
                    <a:pos x="T0" y="T1"/>
                  </a:cxn>
                  <a:cxn ang="0">
                    <a:pos x="T2" y="T3"/>
                  </a:cxn>
                  <a:cxn ang="0">
                    <a:pos x="T4" y="T5"/>
                  </a:cxn>
                  <a:cxn ang="0">
                    <a:pos x="T6" y="T7"/>
                  </a:cxn>
                  <a:cxn ang="0">
                    <a:pos x="T8" y="T9"/>
                  </a:cxn>
                </a:cxnLst>
                <a:rect l="0" t="0" r="r" b="b"/>
                <a:pathLst>
                  <a:path w="248" h="87">
                    <a:moveTo>
                      <a:pt x="248" y="83"/>
                    </a:moveTo>
                    <a:lnTo>
                      <a:pt x="247" y="0"/>
                    </a:lnTo>
                    <a:lnTo>
                      <a:pt x="0" y="4"/>
                    </a:lnTo>
                    <a:lnTo>
                      <a:pt x="1" y="87"/>
                    </a:lnTo>
                    <a:lnTo>
                      <a:pt x="248" y="83"/>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36" name="Freeform 212"/>
              <p:cNvSpPr>
                <a:spLocks/>
              </p:cNvSpPr>
              <p:nvPr/>
            </p:nvSpPr>
            <p:spPr bwMode="auto">
              <a:xfrm>
                <a:off x="3392" y="1987"/>
                <a:ext cx="118" cy="114"/>
              </a:xfrm>
              <a:custGeom>
                <a:avLst/>
                <a:gdLst>
                  <a:gd name="T0" fmla="*/ 242 w 832"/>
                  <a:gd name="T1" fmla="*/ 720 h 819"/>
                  <a:gd name="T2" fmla="*/ 736 w 832"/>
                  <a:gd name="T3" fmla="*/ 588 h 819"/>
                  <a:gd name="T4" fmla="*/ 590 w 832"/>
                  <a:gd name="T5" fmla="*/ 98 h 819"/>
                  <a:gd name="T6" fmla="*/ 96 w 832"/>
                  <a:gd name="T7" fmla="*/ 230 h 819"/>
                  <a:gd name="T8" fmla="*/ 242 w 832"/>
                  <a:gd name="T9" fmla="*/ 720 h 819"/>
                </a:gdLst>
                <a:ahLst/>
                <a:cxnLst>
                  <a:cxn ang="0">
                    <a:pos x="T0" y="T1"/>
                  </a:cxn>
                  <a:cxn ang="0">
                    <a:pos x="T2" y="T3"/>
                  </a:cxn>
                  <a:cxn ang="0">
                    <a:pos x="T4" y="T5"/>
                  </a:cxn>
                  <a:cxn ang="0">
                    <a:pos x="T6" y="T7"/>
                  </a:cxn>
                  <a:cxn ang="0">
                    <a:pos x="T8" y="T9"/>
                  </a:cxn>
                </a:cxnLst>
                <a:rect l="0" t="0" r="r" b="b"/>
                <a:pathLst>
                  <a:path w="832" h="819">
                    <a:moveTo>
                      <a:pt x="242" y="720"/>
                    </a:moveTo>
                    <a:cubicBezTo>
                      <a:pt x="419" y="819"/>
                      <a:pt x="640" y="760"/>
                      <a:pt x="736" y="588"/>
                    </a:cubicBezTo>
                    <a:cubicBezTo>
                      <a:pt x="832" y="417"/>
                      <a:pt x="766" y="197"/>
                      <a:pt x="590" y="98"/>
                    </a:cubicBezTo>
                    <a:cubicBezTo>
                      <a:pt x="413" y="0"/>
                      <a:pt x="192" y="59"/>
                      <a:pt x="96" y="230"/>
                    </a:cubicBezTo>
                    <a:cubicBezTo>
                      <a:pt x="0" y="402"/>
                      <a:pt x="65" y="621"/>
                      <a:pt x="242" y="720"/>
                    </a:cubicBezTo>
                  </a:path>
                </a:pathLst>
              </a:custGeom>
              <a:solidFill>
                <a:srgbClr val="FFFF00"/>
              </a:solidFill>
              <a:ln w="0">
                <a:solidFill>
                  <a:srgbClr val="000000"/>
                </a:solidFill>
                <a:prstDash val="solid"/>
                <a:round/>
                <a:headEnd/>
                <a:tailEnd/>
              </a:ln>
            </p:spPr>
            <p:txBody>
              <a:bodyPr/>
              <a:lstStyle/>
              <a:p>
                <a:endParaRPr lang="ru-RU"/>
              </a:p>
            </p:txBody>
          </p:sp>
          <p:sp>
            <p:nvSpPr>
              <p:cNvPr id="129237" name="Freeform 213"/>
              <p:cNvSpPr>
                <a:spLocks/>
              </p:cNvSpPr>
              <p:nvPr/>
            </p:nvSpPr>
            <p:spPr bwMode="auto">
              <a:xfrm>
                <a:off x="3392" y="1987"/>
                <a:ext cx="118" cy="114"/>
              </a:xfrm>
              <a:custGeom>
                <a:avLst/>
                <a:gdLst>
                  <a:gd name="T0" fmla="*/ 28 w 95"/>
                  <a:gd name="T1" fmla="*/ 83 h 95"/>
                  <a:gd name="T2" fmla="*/ 84 w 95"/>
                  <a:gd name="T3" fmla="*/ 68 h 95"/>
                  <a:gd name="T4" fmla="*/ 67 w 95"/>
                  <a:gd name="T5" fmla="*/ 11 h 95"/>
                  <a:gd name="T6" fmla="*/ 11 w 95"/>
                  <a:gd name="T7" fmla="*/ 27 h 95"/>
                  <a:gd name="T8" fmla="*/ 28 w 95"/>
                  <a:gd name="T9" fmla="*/ 83 h 95"/>
                </a:gdLst>
                <a:ahLst/>
                <a:cxnLst>
                  <a:cxn ang="0">
                    <a:pos x="T0" y="T1"/>
                  </a:cxn>
                  <a:cxn ang="0">
                    <a:pos x="T2" y="T3"/>
                  </a:cxn>
                  <a:cxn ang="0">
                    <a:pos x="T4" y="T5"/>
                  </a:cxn>
                  <a:cxn ang="0">
                    <a:pos x="T6" y="T7"/>
                  </a:cxn>
                  <a:cxn ang="0">
                    <a:pos x="T8" y="T9"/>
                  </a:cxn>
                </a:cxnLst>
                <a:rect l="0" t="0" r="r" b="b"/>
                <a:pathLst>
                  <a:path w="95" h="95">
                    <a:moveTo>
                      <a:pt x="28" y="83"/>
                    </a:moveTo>
                    <a:cubicBezTo>
                      <a:pt x="48" y="95"/>
                      <a:pt x="73" y="88"/>
                      <a:pt x="84" y="68"/>
                    </a:cubicBezTo>
                    <a:cubicBezTo>
                      <a:pt x="95" y="48"/>
                      <a:pt x="87" y="23"/>
                      <a:pt x="67" y="11"/>
                    </a:cubicBezTo>
                    <a:cubicBezTo>
                      <a:pt x="47" y="0"/>
                      <a:pt x="22" y="7"/>
                      <a:pt x="11" y="27"/>
                    </a:cubicBezTo>
                    <a:cubicBezTo>
                      <a:pt x="0" y="47"/>
                      <a:pt x="7" y="72"/>
                      <a:pt x="28" y="83"/>
                    </a:cubicBez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38" name="Freeform 214"/>
              <p:cNvSpPr>
                <a:spLocks/>
              </p:cNvSpPr>
              <p:nvPr/>
            </p:nvSpPr>
            <p:spPr bwMode="auto">
              <a:xfrm>
                <a:off x="3913" y="1775"/>
                <a:ext cx="308" cy="261"/>
              </a:xfrm>
              <a:custGeom>
                <a:avLst/>
                <a:gdLst>
                  <a:gd name="T0" fmla="*/ 249 w 249"/>
                  <a:gd name="T1" fmla="*/ 67 h 217"/>
                  <a:gd name="T2" fmla="*/ 200 w 249"/>
                  <a:gd name="T3" fmla="*/ 0 h 217"/>
                  <a:gd name="T4" fmla="*/ 0 w 249"/>
                  <a:gd name="T5" fmla="*/ 150 h 217"/>
                  <a:gd name="T6" fmla="*/ 49 w 249"/>
                  <a:gd name="T7" fmla="*/ 217 h 217"/>
                  <a:gd name="T8" fmla="*/ 249 w 249"/>
                  <a:gd name="T9" fmla="*/ 67 h 217"/>
                </a:gdLst>
                <a:ahLst/>
                <a:cxnLst>
                  <a:cxn ang="0">
                    <a:pos x="T0" y="T1"/>
                  </a:cxn>
                  <a:cxn ang="0">
                    <a:pos x="T2" y="T3"/>
                  </a:cxn>
                  <a:cxn ang="0">
                    <a:pos x="T4" y="T5"/>
                  </a:cxn>
                  <a:cxn ang="0">
                    <a:pos x="T6" y="T7"/>
                  </a:cxn>
                  <a:cxn ang="0">
                    <a:pos x="T8" y="T9"/>
                  </a:cxn>
                </a:cxnLst>
                <a:rect l="0" t="0" r="r" b="b"/>
                <a:pathLst>
                  <a:path w="249" h="217">
                    <a:moveTo>
                      <a:pt x="249" y="67"/>
                    </a:moveTo>
                    <a:lnTo>
                      <a:pt x="200" y="0"/>
                    </a:lnTo>
                    <a:lnTo>
                      <a:pt x="0" y="150"/>
                    </a:lnTo>
                    <a:lnTo>
                      <a:pt x="49" y="217"/>
                    </a:lnTo>
                    <a:lnTo>
                      <a:pt x="249" y="67"/>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39" name="Freeform 215"/>
              <p:cNvSpPr>
                <a:spLocks/>
              </p:cNvSpPr>
              <p:nvPr/>
            </p:nvSpPr>
            <p:spPr bwMode="auto">
              <a:xfrm>
                <a:off x="3913" y="1775"/>
                <a:ext cx="308" cy="261"/>
              </a:xfrm>
              <a:custGeom>
                <a:avLst/>
                <a:gdLst>
                  <a:gd name="T0" fmla="*/ 249 w 249"/>
                  <a:gd name="T1" fmla="*/ 67 h 217"/>
                  <a:gd name="T2" fmla="*/ 200 w 249"/>
                  <a:gd name="T3" fmla="*/ 0 h 217"/>
                  <a:gd name="T4" fmla="*/ 0 w 249"/>
                  <a:gd name="T5" fmla="*/ 150 h 217"/>
                  <a:gd name="T6" fmla="*/ 49 w 249"/>
                  <a:gd name="T7" fmla="*/ 217 h 217"/>
                  <a:gd name="T8" fmla="*/ 249 w 249"/>
                  <a:gd name="T9" fmla="*/ 67 h 217"/>
                </a:gdLst>
                <a:ahLst/>
                <a:cxnLst>
                  <a:cxn ang="0">
                    <a:pos x="T0" y="T1"/>
                  </a:cxn>
                  <a:cxn ang="0">
                    <a:pos x="T2" y="T3"/>
                  </a:cxn>
                  <a:cxn ang="0">
                    <a:pos x="T4" y="T5"/>
                  </a:cxn>
                  <a:cxn ang="0">
                    <a:pos x="T6" y="T7"/>
                  </a:cxn>
                  <a:cxn ang="0">
                    <a:pos x="T8" y="T9"/>
                  </a:cxn>
                </a:cxnLst>
                <a:rect l="0" t="0" r="r" b="b"/>
                <a:pathLst>
                  <a:path w="249" h="217">
                    <a:moveTo>
                      <a:pt x="249" y="67"/>
                    </a:moveTo>
                    <a:lnTo>
                      <a:pt x="200" y="0"/>
                    </a:lnTo>
                    <a:lnTo>
                      <a:pt x="0" y="150"/>
                    </a:lnTo>
                    <a:lnTo>
                      <a:pt x="49" y="217"/>
                    </a:lnTo>
                    <a:lnTo>
                      <a:pt x="249" y="67"/>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40" name="Freeform 216"/>
              <p:cNvSpPr>
                <a:spLocks/>
              </p:cNvSpPr>
              <p:nvPr/>
            </p:nvSpPr>
            <p:spPr bwMode="auto">
              <a:xfrm>
                <a:off x="3898" y="2042"/>
                <a:ext cx="277" cy="290"/>
              </a:xfrm>
              <a:custGeom>
                <a:avLst/>
                <a:gdLst>
                  <a:gd name="T0" fmla="*/ 62 w 224"/>
                  <a:gd name="T1" fmla="*/ 0 h 241"/>
                  <a:gd name="T2" fmla="*/ 0 w 224"/>
                  <a:gd name="T3" fmla="*/ 55 h 241"/>
                  <a:gd name="T4" fmla="*/ 162 w 224"/>
                  <a:gd name="T5" fmla="*/ 241 h 241"/>
                  <a:gd name="T6" fmla="*/ 224 w 224"/>
                  <a:gd name="T7" fmla="*/ 186 h 241"/>
                  <a:gd name="T8" fmla="*/ 62 w 224"/>
                  <a:gd name="T9" fmla="*/ 0 h 241"/>
                </a:gdLst>
                <a:ahLst/>
                <a:cxnLst>
                  <a:cxn ang="0">
                    <a:pos x="T0" y="T1"/>
                  </a:cxn>
                  <a:cxn ang="0">
                    <a:pos x="T2" y="T3"/>
                  </a:cxn>
                  <a:cxn ang="0">
                    <a:pos x="T4" y="T5"/>
                  </a:cxn>
                  <a:cxn ang="0">
                    <a:pos x="T6" y="T7"/>
                  </a:cxn>
                  <a:cxn ang="0">
                    <a:pos x="T8" y="T9"/>
                  </a:cxn>
                </a:cxnLst>
                <a:rect l="0" t="0" r="r" b="b"/>
                <a:pathLst>
                  <a:path w="224" h="241">
                    <a:moveTo>
                      <a:pt x="62" y="0"/>
                    </a:moveTo>
                    <a:lnTo>
                      <a:pt x="0" y="55"/>
                    </a:lnTo>
                    <a:lnTo>
                      <a:pt x="162" y="241"/>
                    </a:lnTo>
                    <a:lnTo>
                      <a:pt x="224" y="186"/>
                    </a:lnTo>
                    <a:lnTo>
                      <a:pt x="62" y="0"/>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9241" name="Freeform 217"/>
              <p:cNvSpPr>
                <a:spLocks/>
              </p:cNvSpPr>
              <p:nvPr/>
            </p:nvSpPr>
            <p:spPr bwMode="auto">
              <a:xfrm>
                <a:off x="3898" y="2042"/>
                <a:ext cx="277" cy="290"/>
              </a:xfrm>
              <a:custGeom>
                <a:avLst/>
                <a:gdLst>
                  <a:gd name="T0" fmla="*/ 62 w 224"/>
                  <a:gd name="T1" fmla="*/ 0 h 241"/>
                  <a:gd name="T2" fmla="*/ 0 w 224"/>
                  <a:gd name="T3" fmla="*/ 55 h 241"/>
                  <a:gd name="T4" fmla="*/ 162 w 224"/>
                  <a:gd name="T5" fmla="*/ 241 h 241"/>
                  <a:gd name="T6" fmla="*/ 224 w 224"/>
                  <a:gd name="T7" fmla="*/ 186 h 241"/>
                  <a:gd name="T8" fmla="*/ 62 w 224"/>
                  <a:gd name="T9" fmla="*/ 0 h 241"/>
                </a:gdLst>
                <a:ahLst/>
                <a:cxnLst>
                  <a:cxn ang="0">
                    <a:pos x="T0" y="T1"/>
                  </a:cxn>
                  <a:cxn ang="0">
                    <a:pos x="T2" y="T3"/>
                  </a:cxn>
                  <a:cxn ang="0">
                    <a:pos x="T4" y="T5"/>
                  </a:cxn>
                  <a:cxn ang="0">
                    <a:pos x="T6" y="T7"/>
                  </a:cxn>
                  <a:cxn ang="0">
                    <a:pos x="T8" y="T9"/>
                  </a:cxn>
                </a:cxnLst>
                <a:rect l="0" t="0" r="r" b="b"/>
                <a:pathLst>
                  <a:path w="224" h="241">
                    <a:moveTo>
                      <a:pt x="62" y="0"/>
                    </a:moveTo>
                    <a:lnTo>
                      <a:pt x="0" y="55"/>
                    </a:lnTo>
                    <a:lnTo>
                      <a:pt x="162" y="241"/>
                    </a:lnTo>
                    <a:lnTo>
                      <a:pt x="224" y="186"/>
                    </a:lnTo>
                    <a:lnTo>
                      <a:pt x="62" y="0"/>
                    </a:lnTo>
                    <a:close/>
                  </a:path>
                </a:pathLst>
              </a:custGeom>
              <a:noFill/>
              <a:ln w="4763"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29242" name="Rectangle 218"/>
              <p:cNvSpPr>
                <a:spLocks noChangeArrowheads="1"/>
              </p:cNvSpPr>
              <p:nvPr/>
            </p:nvSpPr>
            <p:spPr bwMode="auto">
              <a:xfrm>
                <a:off x="2396" y="2182"/>
                <a:ext cx="431" cy="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ru-RU" sz="1200">
                    <a:solidFill>
                      <a:srgbClr val="3366FF"/>
                    </a:solidFill>
                  </a:rPr>
                  <a:t>activator</a:t>
                </a:r>
                <a:endParaRPr lang="ru-RU" altLang="ru-RU" sz="1200"/>
              </a:p>
            </p:txBody>
          </p:sp>
          <p:sp>
            <p:nvSpPr>
              <p:cNvPr id="129243" name="Freeform 219"/>
              <p:cNvSpPr>
                <a:spLocks/>
              </p:cNvSpPr>
              <p:nvPr/>
            </p:nvSpPr>
            <p:spPr bwMode="auto">
              <a:xfrm>
                <a:off x="3323" y="1775"/>
                <a:ext cx="337" cy="198"/>
              </a:xfrm>
              <a:custGeom>
                <a:avLst/>
                <a:gdLst>
                  <a:gd name="T0" fmla="*/ 0 w 4772"/>
                  <a:gd name="T1" fmla="*/ 479 h 2847"/>
                  <a:gd name="T2" fmla="*/ 2144 w 4772"/>
                  <a:gd name="T3" fmla="*/ 561 h 2847"/>
                  <a:gd name="T4" fmla="*/ 3084 w 4772"/>
                  <a:gd name="T5" fmla="*/ 1103 h 2847"/>
                  <a:gd name="T6" fmla="*/ 4302 w 4772"/>
                  <a:gd name="T7" fmla="*/ 2576 h 2847"/>
                  <a:gd name="T8" fmla="*/ 4772 w 4772"/>
                  <a:gd name="T9" fmla="*/ 2847 h 2847"/>
                  <a:gd name="T10" fmla="*/ 3759 w 4772"/>
                  <a:gd name="T11" fmla="*/ 2648 h 2847"/>
                  <a:gd name="T12" fmla="*/ 2892 w 4772"/>
                  <a:gd name="T13" fmla="*/ 1762 h 2847"/>
                  <a:gd name="T14" fmla="*/ 3362 w 4772"/>
                  <a:gd name="T15" fmla="*/ 2033 h 2847"/>
                  <a:gd name="T16" fmla="*/ 2594 w 4772"/>
                  <a:gd name="T17" fmla="*/ 869 h 2847"/>
                  <a:gd name="T18" fmla="*/ 2594 w 4772"/>
                  <a:gd name="T19" fmla="*/ 868 h 2847"/>
                  <a:gd name="T20" fmla="*/ 940 w 4772"/>
                  <a:gd name="T21" fmla="*/ 1021 h 2847"/>
                  <a:gd name="T22" fmla="*/ 0 w 4772"/>
                  <a:gd name="T23" fmla="*/ 479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72" h="2847">
                    <a:moveTo>
                      <a:pt x="0" y="479"/>
                    </a:moveTo>
                    <a:cubicBezTo>
                      <a:pt x="276" y="0"/>
                      <a:pt x="1236" y="37"/>
                      <a:pt x="2144" y="561"/>
                    </a:cubicBezTo>
                    <a:lnTo>
                      <a:pt x="3084" y="1103"/>
                    </a:lnTo>
                    <a:cubicBezTo>
                      <a:pt x="3781" y="1506"/>
                      <a:pt x="4269" y="2095"/>
                      <a:pt x="4302" y="2576"/>
                    </a:cubicBezTo>
                    <a:lnTo>
                      <a:pt x="4772" y="2847"/>
                    </a:lnTo>
                    <a:lnTo>
                      <a:pt x="3759" y="2648"/>
                    </a:lnTo>
                    <a:lnTo>
                      <a:pt x="2892" y="1762"/>
                    </a:lnTo>
                    <a:lnTo>
                      <a:pt x="3362" y="2033"/>
                    </a:lnTo>
                    <a:cubicBezTo>
                      <a:pt x="3337" y="1671"/>
                      <a:pt x="3052" y="1238"/>
                      <a:pt x="2594" y="869"/>
                    </a:cubicBezTo>
                    <a:lnTo>
                      <a:pt x="2594" y="868"/>
                    </a:lnTo>
                    <a:cubicBezTo>
                      <a:pt x="1834" y="576"/>
                      <a:pt x="1161" y="638"/>
                      <a:pt x="940" y="1021"/>
                    </a:cubicBezTo>
                    <a:lnTo>
                      <a:pt x="0" y="479"/>
                    </a:lnTo>
                    <a:close/>
                  </a:path>
                </a:pathLst>
              </a:custGeom>
              <a:gradFill rotWithShape="1">
                <a:gsLst>
                  <a:gs pos="0">
                    <a:srgbClr val="0000FF"/>
                  </a:gs>
                  <a:gs pos="100000">
                    <a:srgbClr val="00FF00"/>
                  </a:gs>
                </a:gsLst>
                <a:lin ang="5400000" scaled="1"/>
              </a:gradFill>
              <a:ln w="0">
                <a:solidFill>
                  <a:srgbClr val="000000"/>
                </a:solidFill>
                <a:prstDash val="solid"/>
                <a:round/>
                <a:headEnd/>
                <a:tailEnd/>
              </a:ln>
            </p:spPr>
            <p:txBody>
              <a:bodyPr/>
              <a:lstStyle/>
              <a:p>
                <a:endParaRPr lang="ru-RU"/>
              </a:p>
            </p:txBody>
          </p:sp>
          <p:sp>
            <p:nvSpPr>
              <p:cNvPr id="129244" name="Line 220"/>
              <p:cNvSpPr>
                <a:spLocks noChangeShapeType="1"/>
              </p:cNvSpPr>
              <p:nvPr/>
            </p:nvSpPr>
            <p:spPr bwMode="auto">
              <a:xfrm>
                <a:off x="2925" y="2251"/>
                <a:ext cx="160" cy="0"/>
              </a:xfrm>
              <a:prstGeom prst="line">
                <a:avLst/>
              </a:prstGeom>
              <a:noFill/>
              <a:ln w="19050">
                <a:solidFill>
                  <a:srgbClr val="0000FF"/>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245" name="Rectangle 221"/>
              <p:cNvSpPr>
                <a:spLocks noChangeArrowheads="1"/>
              </p:cNvSpPr>
              <p:nvPr/>
            </p:nvSpPr>
            <p:spPr bwMode="auto">
              <a:xfrm>
                <a:off x="3471" y="1480"/>
                <a:ext cx="438"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ru-RU" sz="1200">
                    <a:solidFill>
                      <a:srgbClr val="009900"/>
                    </a:solidFill>
                  </a:rPr>
                  <a:t>Spectral </a:t>
                </a:r>
              </a:p>
              <a:p>
                <a:pPr algn="ctr"/>
                <a:r>
                  <a:rPr lang="en-US" altLang="ru-RU" sz="1200">
                    <a:solidFill>
                      <a:srgbClr val="009900"/>
                    </a:solidFill>
                  </a:rPr>
                  <a:t>shifter</a:t>
                </a:r>
                <a:endParaRPr lang="ru-RU" altLang="ru-RU" sz="1200">
                  <a:solidFill>
                    <a:srgbClr val="009900"/>
                  </a:solidFill>
                </a:endParaRPr>
              </a:p>
            </p:txBody>
          </p:sp>
          <p:sp>
            <p:nvSpPr>
              <p:cNvPr id="129246" name="Line 222"/>
              <p:cNvSpPr>
                <a:spLocks noChangeShapeType="1"/>
              </p:cNvSpPr>
              <p:nvPr/>
            </p:nvSpPr>
            <p:spPr bwMode="auto">
              <a:xfrm>
                <a:off x="3698" y="1726"/>
                <a:ext cx="0" cy="207"/>
              </a:xfrm>
              <a:prstGeom prst="line">
                <a:avLst/>
              </a:prstGeom>
              <a:noFill/>
              <a:ln w="19050">
                <a:solidFill>
                  <a:srgbClr val="008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247" name="AutoShape 223"/>
              <p:cNvSpPr>
                <a:spLocks noChangeArrowheads="1"/>
              </p:cNvSpPr>
              <p:nvPr/>
            </p:nvSpPr>
            <p:spPr bwMode="auto">
              <a:xfrm rot="11225456" flipH="1" flipV="1">
                <a:off x="2699" y="1470"/>
                <a:ext cx="581" cy="247"/>
              </a:xfrm>
              <a:prstGeom prst="curvedDownArrow">
                <a:avLst>
                  <a:gd name="adj1" fmla="val 29523"/>
                  <a:gd name="adj2" fmla="val 78418"/>
                  <a:gd name="adj3" fmla="val 43704"/>
                </a:avLst>
              </a:prstGeom>
              <a:gradFill rotWithShape="1">
                <a:gsLst>
                  <a:gs pos="0">
                    <a:srgbClr val="CC00CC"/>
                  </a:gs>
                  <a:gs pos="100000">
                    <a:srgbClr val="0000FF"/>
                  </a:gs>
                </a:gsLst>
                <a:lin ang="5400000" scaled="1"/>
              </a:gra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29248" name="Text Box 224"/>
              <p:cNvSpPr txBox="1">
                <a:spLocks noChangeArrowheads="1"/>
              </p:cNvSpPr>
              <p:nvPr/>
            </p:nvSpPr>
            <p:spPr bwMode="auto">
              <a:xfrm>
                <a:off x="3470" y="2156"/>
                <a:ext cx="212" cy="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ru-RU" b="0">
                    <a:solidFill>
                      <a:srgbClr val="FF3300"/>
                    </a:solidFill>
                  </a:rPr>
                  <a:t>L</a:t>
                </a:r>
                <a:endParaRPr lang="ru-RU" altLang="ru-RU" b="0">
                  <a:solidFill>
                    <a:srgbClr val="FF3300"/>
                  </a:solidFill>
                </a:endParaRPr>
              </a:p>
            </p:txBody>
          </p:sp>
          <p:sp>
            <p:nvSpPr>
              <p:cNvPr id="129249" name="Line 225"/>
              <p:cNvSpPr>
                <a:spLocks noChangeShapeType="1"/>
              </p:cNvSpPr>
              <p:nvPr/>
            </p:nvSpPr>
            <p:spPr bwMode="auto">
              <a:xfrm flipV="1">
                <a:off x="3334" y="2115"/>
                <a:ext cx="317" cy="135"/>
              </a:xfrm>
              <a:prstGeom prst="line">
                <a:avLst/>
              </a:prstGeom>
              <a:noFill/>
              <a:ln w="12700">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250" name="AutoShape 226"/>
              <p:cNvSpPr>
                <a:spLocks noChangeArrowheads="1"/>
              </p:cNvSpPr>
              <p:nvPr/>
            </p:nvSpPr>
            <p:spPr bwMode="auto">
              <a:xfrm rot="16200000">
                <a:off x="4473" y="1883"/>
                <a:ext cx="898" cy="363"/>
              </a:xfrm>
              <a:prstGeom prst="triangle">
                <a:avLst>
                  <a:gd name="adj" fmla="val 49097"/>
                </a:avLst>
              </a:prstGeom>
              <a:solidFill>
                <a:srgbClr val="00FF00"/>
              </a:solidFill>
              <a:ln w="17526">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aphicFrame>
            <p:nvGraphicFramePr>
              <p:cNvPr id="129251" name="Object 227"/>
              <p:cNvGraphicFramePr>
                <a:graphicFrameLocks noChangeAspect="1"/>
              </p:cNvGraphicFramePr>
              <p:nvPr/>
            </p:nvGraphicFramePr>
            <p:xfrm>
              <a:off x="2354" y="1842"/>
              <a:ext cx="299" cy="361"/>
            </p:xfrm>
            <a:graphic>
              <a:graphicData uri="http://schemas.openxmlformats.org/presentationml/2006/ole">
                <mc:AlternateContent xmlns:mc="http://schemas.openxmlformats.org/markup-compatibility/2006">
                  <mc:Choice xmlns:v="urn:schemas-microsoft-com:vml" Requires="v">
                    <p:oleObj spid="_x0000_s25287" name="ISIS/Draw Sketch" r:id="rId121" imgW="944640" imgH="1143000" progId="ISISServer">
                      <p:embed/>
                    </p:oleObj>
                  </mc:Choice>
                  <mc:Fallback>
                    <p:oleObj name="ISIS/Draw Sketch" r:id="rId121"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4" y="1842"/>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252" name="Object 228"/>
              <p:cNvGraphicFramePr>
                <a:graphicFrameLocks noChangeAspect="1"/>
              </p:cNvGraphicFramePr>
              <p:nvPr/>
            </p:nvGraphicFramePr>
            <p:xfrm>
              <a:off x="4105" y="1890"/>
              <a:ext cx="299" cy="361"/>
            </p:xfrm>
            <a:graphic>
              <a:graphicData uri="http://schemas.openxmlformats.org/presentationml/2006/ole">
                <mc:AlternateContent xmlns:mc="http://schemas.openxmlformats.org/markup-compatibility/2006">
                  <mc:Choice xmlns:v="urn:schemas-microsoft-com:vml" Requires="v">
                    <p:oleObj spid="_x0000_s25288" name="ISIS/Draw Sketch" r:id="rId122" imgW="944640" imgH="1143000" progId="ISISServer">
                      <p:embed/>
                    </p:oleObj>
                  </mc:Choice>
                  <mc:Fallback>
                    <p:oleObj name="ISIS/Draw Sketch" r:id="rId122"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5" y="1890"/>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253" name="Object 229"/>
              <p:cNvGraphicFramePr>
                <a:graphicFrameLocks noChangeAspect="1"/>
              </p:cNvGraphicFramePr>
              <p:nvPr/>
            </p:nvGraphicFramePr>
            <p:xfrm>
              <a:off x="2064" y="2523"/>
              <a:ext cx="299" cy="361"/>
            </p:xfrm>
            <a:graphic>
              <a:graphicData uri="http://schemas.openxmlformats.org/presentationml/2006/ole">
                <mc:AlternateContent xmlns:mc="http://schemas.openxmlformats.org/markup-compatibility/2006">
                  <mc:Choice xmlns:v="urn:schemas-microsoft-com:vml" Requires="v">
                    <p:oleObj spid="_x0000_s25289" name="ISIS/Draw Sketch" r:id="rId123" imgW="944640" imgH="1143000" progId="ISISServer">
                      <p:embed/>
                    </p:oleObj>
                  </mc:Choice>
                  <mc:Fallback>
                    <p:oleObj name="ISIS/Draw Sketch" r:id="rId123" imgW="944640" imgH="1143000" progId="ISISServer">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4" y="2523"/>
                            <a:ext cx="299"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29254" name="Group 230"/>
              <p:cNvGrpSpPr>
                <a:grpSpLocks/>
              </p:cNvGrpSpPr>
              <p:nvPr/>
            </p:nvGrpSpPr>
            <p:grpSpPr bwMode="auto">
              <a:xfrm>
                <a:off x="793" y="1787"/>
                <a:ext cx="669" cy="872"/>
                <a:chOff x="703" y="1787"/>
                <a:chExt cx="669" cy="872"/>
              </a:xfrm>
            </p:grpSpPr>
            <p:sp>
              <p:nvSpPr>
                <p:cNvPr id="129255" name="Text Box 231"/>
                <p:cNvSpPr txBox="1">
                  <a:spLocks noChangeArrowheads="1"/>
                </p:cNvSpPr>
                <p:nvPr/>
              </p:nvSpPr>
              <p:spPr bwMode="auto">
                <a:xfrm>
                  <a:off x="703" y="2354"/>
                  <a:ext cx="575" cy="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ru-RU" sz="1200" b="0"/>
                    <a:t>(</a:t>
                  </a:r>
                  <a:r>
                    <a:rPr lang="el-GR" altLang="ru-RU" sz="1200" b="0">
                      <a:cs typeface="Arial" pitchFamily="34" charset="0"/>
                    </a:rPr>
                    <a:t>α</a:t>
                  </a:r>
                  <a:r>
                    <a:rPr lang="ru-RU" altLang="ru-RU" sz="1200" b="0">
                      <a:cs typeface="Arial" pitchFamily="34" charset="0"/>
                    </a:rPr>
                    <a:t>, </a:t>
                  </a:r>
                  <a:r>
                    <a:rPr lang="el-GR" altLang="ru-RU" sz="1200" b="0">
                      <a:cs typeface="Arial" pitchFamily="34" charset="0"/>
                    </a:rPr>
                    <a:t>β</a:t>
                  </a:r>
                  <a:r>
                    <a:rPr lang="ru-RU" altLang="ru-RU" sz="1200" b="0">
                      <a:cs typeface="Arial" pitchFamily="34" charset="0"/>
                    </a:rPr>
                    <a:t> </a:t>
                  </a:r>
                  <a:r>
                    <a:rPr lang="en-US" altLang="ru-RU" sz="1200" b="0">
                      <a:cs typeface="Arial" pitchFamily="34" charset="0"/>
                    </a:rPr>
                    <a:t>or</a:t>
                  </a:r>
                  <a:r>
                    <a:rPr lang="ru-RU" altLang="ru-RU" sz="1200" b="0">
                      <a:cs typeface="Arial" pitchFamily="34" charset="0"/>
                    </a:rPr>
                    <a:t> </a:t>
                  </a:r>
                  <a:r>
                    <a:rPr lang="el-GR" altLang="ru-RU" sz="1200" b="0">
                      <a:cs typeface="Arial" pitchFamily="34" charset="0"/>
                    </a:rPr>
                    <a:t>γ</a:t>
                  </a:r>
                  <a:r>
                    <a:rPr lang="ru-RU" altLang="ru-RU" sz="1200" b="0">
                      <a:cs typeface="Arial" pitchFamily="34" charset="0"/>
                    </a:rPr>
                    <a:t>-</a:t>
                  </a:r>
                </a:p>
                <a:p>
                  <a:r>
                    <a:rPr lang="en-US" altLang="ru-RU" sz="1200" b="0">
                      <a:cs typeface="Arial" pitchFamily="34" charset="0"/>
                    </a:rPr>
                    <a:t>radiation</a:t>
                  </a:r>
                  <a:r>
                    <a:rPr lang="ru-RU" altLang="ru-RU" sz="1200" b="0"/>
                    <a:t>)</a:t>
                  </a:r>
                </a:p>
              </p:txBody>
            </p:sp>
            <p:sp>
              <p:nvSpPr>
                <p:cNvPr id="129256" name="Line 232"/>
                <p:cNvSpPr>
                  <a:spLocks noChangeShapeType="1"/>
                </p:cNvSpPr>
                <p:nvPr/>
              </p:nvSpPr>
              <p:spPr bwMode="auto">
                <a:xfrm flipV="1">
                  <a:off x="1066" y="1787"/>
                  <a:ext cx="306" cy="10"/>
                </a:xfrm>
                <a:prstGeom prst="line">
                  <a:avLst/>
                </a:prstGeom>
                <a:noFill/>
                <a:ln w="17526">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257" name="Line 233"/>
                <p:cNvSpPr>
                  <a:spLocks noChangeShapeType="1"/>
                </p:cNvSpPr>
                <p:nvPr/>
              </p:nvSpPr>
              <p:spPr bwMode="auto">
                <a:xfrm flipV="1">
                  <a:off x="1066" y="1923"/>
                  <a:ext cx="304" cy="10"/>
                </a:xfrm>
                <a:prstGeom prst="line">
                  <a:avLst/>
                </a:prstGeom>
                <a:noFill/>
                <a:ln w="17526">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258" name="Line 234"/>
                <p:cNvSpPr>
                  <a:spLocks noChangeShapeType="1"/>
                </p:cNvSpPr>
                <p:nvPr/>
              </p:nvSpPr>
              <p:spPr bwMode="auto">
                <a:xfrm>
                  <a:off x="1066" y="2069"/>
                  <a:ext cx="304" cy="3"/>
                </a:xfrm>
                <a:prstGeom prst="line">
                  <a:avLst/>
                </a:prstGeom>
                <a:noFill/>
                <a:ln w="17526">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259" name="Line 235"/>
                <p:cNvSpPr>
                  <a:spLocks noChangeShapeType="1"/>
                </p:cNvSpPr>
                <p:nvPr/>
              </p:nvSpPr>
              <p:spPr bwMode="auto">
                <a:xfrm flipV="1">
                  <a:off x="1066" y="2197"/>
                  <a:ext cx="304" cy="8"/>
                </a:xfrm>
                <a:prstGeom prst="line">
                  <a:avLst/>
                </a:prstGeom>
                <a:noFill/>
                <a:ln w="17526">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9260" name="Text Box 236"/>
                <p:cNvSpPr txBox="1">
                  <a:spLocks noChangeArrowheads="1"/>
                </p:cNvSpPr>
                <p:nvPr/>
              </p:nvSpPr>
              <p:spPr bwMode="auto">
                <a:xfrm>
                  <a:off x="749" y="1797"/>
                  <a:ext cx="311" cy="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7526">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ru-RU" sz="3200">
                      <a:solidFill>
                        <a:srgbClr val="FF3300"/>
                      </a:solidFill>
                    </a:rPr>
                    <a:t>Е</a:t>
                  </a:r>
                </a:p>
              </p:txBody>
            </p:sp>
          </p:grpSp>
        </p:grpSp>
        <p:sp>
          <p:nvSpPr>
            <p:cNvPr id="129261" name="Text Box 237"/>
            <p:cNvSpPr txBox="1">
              <a:spLocks noChangeArrowheads="1"/>
            </p:cNvSpPr>
            <p:nvPr/>
          </p:nvSpPr>
          <p:spPr bwMode="auto">
            <a:xfrm>
              <a:off x="630" y="2603"/>
              <a:ext cx="1029" cy="8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ru-RU" sz="1400" b="0" dirty="0"/>
                <a:t>New </a:t>
              </a:r>
              <a:r>
                <a:rPr lang="en-US" altLang="ru-RU" sz="1400" b="0" dirty="0" smtClean="0"/>
                <a:t>plastic scintillator </a:t>
              </a:r>
              <a:r>
                <a:rPr lang="en-US" altLang="ru-RU" sz="1400" b="0" dirty="0"/>
                <a:t>with nanostructured </a:t>
              </a:r>
              <a:r>
                <a:rPr lang="en-US" altLang="ru-RU" sz="1400" b="0" dirty="0" err="1" smtClean="0"/>
                <a:t>organosilicon</a:t>
              </a:r>
              <a:r>
                <a:rPr lang="en-US" altLang="ru-RU" sz="1400" b="0" dirty="0" smtClean="0"/>
                <a:t> luminophores (NOLs)</a:t>
              </a:r>
              <a:endParaRPr lang="en-US" altLang="ru-RU" sz="1400" b="0" dirty="0"/>
            </a:p>
          </p:txBody>
        </p:sp>
        <p:sp>
          <p:nvSpPr>
            <p:cNvPr id="129262" name="Text Box 238"/>
            <p:cNvSpPr txBox="1">
              <a:spLocks noChangeArrowheads="1"/>
            </p:cNvSpPr>
            <p:nvPr/>
          </p:nvSpPr>
          <p:spPr bwMode="auto">
            <a:xfrm>
              <a:off x="2513" y="3929"/>
              <a:ext cx="1278" cy="181"/>
            </a:xfrm>
            <a:prstGeom prst="rect">
              <a:avLst/>
            </a:prstGeom>
            <a:solidFill>
              <a:srgbClr val="BBE0E3"/>
            </a:solidFill>
            <a:ln w="9525">
              <a:solidFill>
                <a:srgbClr val="000000"/>
              </a:solidFill>
              <a:miter lim="800000"/>
              <a:headEnd/>
              <a:tailEnd/>
            </a:ln>
          </p:spPr>
          <p:txBody>
            <a:bodyPr lIns="18000" tIns="18000" rIns="18000" bIns="18000"/>
            <a:lstStyle/>
            <a:p>
              <a:r>
                <a:rPr lang="en-US" altLang="ru-RU">
                  <a:solidFill>
                    <a:srgbClr val="FF3300"/>
                  </a:solidFill>
                </a:rPr>
                <a:t>L</a:t>
              </a:r>
              <a:r>
                <a:rPr lang="ru-RU" altLang="ru-RU">
                  <a:solidFill>
                    <a:srgbClr val="FF3300"/>
                  </a:solidFill>
                </a:rPr>
                <a:t> </a:t>
              </a:r>
              <a:r>
                <a:rPr lang="en-US" altLang="ru-RU">
                  <a:solidFill>
                    <a:srgbClr val="FF3300"/>
                  </a:solidFill>
                </a:rPr>
                <a:t>= </a:t>
              </a:r>
              <a:r>
                <a:rPr lang="ru-RU" altLang="ru-RU">
                  <a:solidFill>
                    <a:srgbClr val="FF3300"/>
                  </a:solidFill>
                </a:rPr>
                <a:t>1 - 2 </a:t>
              </a:r>
              <a:r>
                <a:rPr lang="en-US" altLang="ru-RU">
                  <a:solidFill>
                    <a:srgbClr val="FF3300"/>
                  </a:solidFill>
                </a:rPr>
                <a:t>nm &lt;&lt; R</a:t>
              </a:r>
              <a:endParaRPr lang="en-US" altLang="ru-RU"/>
            </a:p>
          </p:txBody>
        </p:sp>
        <p:sp>
          <p:nvSpPr>
            <p:cNvPr id="129263" name="Rectangle 239"/>
            <p:cNvSpPr>
              <a:spLocks noChangeArrowheads="1"/>
            </p:cNvSpPr>
            <p:nvPr/>
          </p:nvSpPr>
          <p:spPr bwMode="auto">
            <a:xfrm>
              <a:off x="612" y="4065"/>
              <a:ext cx="168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ru-RU" sz="1600" b="0" i="1" dirty="0"/>
                <a:t>Patent RU</a:t>
              </a:r>
              <a:r>
                <a:rPr lang="ru-RU" altLang="ru-RU" sz="1600" b="0" dirty="0"/>
                <a:t> 2380726 </a:t>
              </a:r>
              <a:r>
                <a:rPr lang="en-US" altLang="ru-RU" sz="1600" b="0" dirty="0"/>
                <a:t>(</a:t>
              </a:r>
              <a:r>
                <a:rPr lang="ru-RU" altLang="ru-RU" sz="1600" b="0" dirty="0"/>
                <a:t>2010</a:t>
              </a:r>
              <a:r>
                <a:rPr lang="en-US" altLang="ru-RU" sz="1600" b="0" dirty="0"/>
                <a:t>)</a:t>
              </a:r>
              <a:r>
                <a:rPr lang="en-US" altLang="ru-RU" sz="1600" dirty="0"/>
                <a:t> </a:t>
              </a:r>
            </a:p>
          </p:txBody>
        </p:sp>
      </p:grpSp>
      <p:sp>
        <p:nvSpPr>
          <p:cNvPr id="46" name="Номер слайда 45"/>
          <p:cNvSpPr txBox="1">
            <a:spLocks noGrp="1"/>
          </p:cNvSpPr>
          <p:nvPr/>
        </p:nvSpPr>
        <p:spPr>
          <a:xfrm>
            <a:off x="8562268" y="6555488"/>
            <a:ext cx="369887" cy="365125"/>
          </a:xfrm>
          <a:prstGeom prst="rect">
            <a:avLst/>
          </a:prstGeom>
          <a:noFill/>
        </p:spPr>
        <p:txBody>
          <a:bodyPr anchor="ctr"/>
          <a:lstStyle/>
          <a:p>
            <a:pPr algn="r" fontAlgn="auto">
              <a:spcBef>
                <a:spcPts val="0"/>
              </a:spcBef>
              <a:spcAft>
                <a:spcPts val="0"/>
              </a:spcAft>
              <a:defRPr/>
            </a:pPr>
            <a:fld id="{B6AD77FD-3D8A-4D32-ACE7-73FEABC640F5}" type="slidenum">
              <a:rPr lang="ru-RU" sz="1200" b="0">
                <a:solidFill>
                  <a:schemeClr val="bg1"/>
                </a:solidFill>
                <a:latin typeface="+mn-lt"/>
              </a:rPr>
              <a:pPr algn="r" fontAlgn="auto">
                <a:spcBef>
                  <a:spcPts val="0"/>
                </a:spcBef>
                <a:spcAft>
                  <a:spcPts val="0"/>
                </a:spcAft>
                <a:defRPr/>
              </a:pPr>
              <a:t>29</a:t>
            </a:fld>
            <a:endParaRPr lang="ru-RU" sz="1200" b="0" dirty="0">
              <a:solidFill>
                <a:schemeClr val="bg1"/>
              </a:solidFill>
              <a:latin typeface="+mn-lt"/>
            </a:endParaRPr>
          </a:p>
        </p:txBody>
      </p:sp>
      <p:sp>
        <p:nvSpPr>
          <p:cNvPr id="3" name="Прямоугольник 2"/>
          <p:cNvSpPr/>
          <p:nvPr/>
        </p:nvSpPr>
        <p:spPr>
          <a:xfrm>
            <a:off x="7164288" y="1824834"/>
            <a:ext cx="1700212" cy="1077218"/>
          </a:xfrm>
          <a:prstGeom prst="rect">
            <a:avLst/>
          </a:prstGeom>
        </p:spPr>
        <p:txBody>
          <a:bodyPr wrap="square">
            <a:spAutoFit/>
          </a:bodyPr>
          <a:lstStyle/>
          <a:p>
            <a:r>
              <a:rPr lang="en-US" altLang="ru-RU" sz="1600" b="0" dirty="0" smtClean="0">
                <a:solidFill>
                  <a:srgbClr val="0070C0"/>
                </a:solidFill>
              </a:rPr>
              <a:t>Light output is </a:t>
            </a:r>
            <a:r>
              <a:rPr lang="en-US" altLang="ru-RU" sz="1600" dirty="0" smtClean="0">
                <a:solidFill>
                  <a:srgbClr val="0070C0"/>
                </a:solidFill>
              </a:rPr>
              <a:t>45-65</a:t>
            </a:r>
            <a:r>
              <a:rPr lang="en-US" altLang="ru-RU" sz="1600" dirty="0">
                <a:solidFill>
                  <a:srgbClr val="0070C0"/>
                </a:solidFill>
              </a:rPr>
              <a:t>% </a:t>
            </a:r>
            <a:r>
              <a:rPr lang="en-US" altLang="ru-RU" sz="1600" b="0" dirty="0">
                <a:solidFill>
                  <a:srgbClr val="0070C0"/>
                </a:solidFill>
              </a:rPr>
              <a:t>relative to the </a:t>
            </a:r>
            <a:r>
              <a:rPr lang="en-US" altLang="ru-RU" sz="1600" b="0" dirty="0" err="1" smtClean="0">
                <a:solidFill>
                  <a:srgbClr val="0070C0"/>
                </a:solidFill>
              </a:rPr>
              <a:t>anthracene</a:t>
            </a:r>
            <a:r>
              <a:rPr lang="en-US" altLang="ru-RU" sz="1600" b="0" dirty="0" smtClean="0">
                <a:solidFill>
                  <a:srgbClr val="0070C0"/>
                </a:solidFill>
              </a:rPr>
              <a:t> standard.</a:t>
            </a:r>
            <a:endParaRPr lang="ru-RU" sz="1600" b="0" dirty="0">
              <a:solidFill>
                <a:srgbClr val="0070C0"/>
              </a:solidFill>
            </a:endParaRPr>
          </a:p>
        </p:txBody>
      </p:sp>
      <p:sp>
        <p:nvSpPr>
          <p:cNvPr id="242" name="Прямоугольник 241"/>
          <p:cNvSpPr/>
          <p:nvPr/>
        </p:nvSpPr>
        <p:spPr>
          <a:xfrm>
            <a:off x="7164288" y="4607927"/>
            <a:ext cx="1846331" cy="1077218"/>
          </a:xfrm>
          <a:prstGeom prst="rect">
            <a:avLst/>
          </a:prstGeom>
        </p:spPr>
        <p:txBody>
          <a:bodyPr wrap="square">
            <a:spAutoFit/>
          </a:bodyPr>
          <a:lstStyle/>
          <a:p>
            <a:r>
              <a:rPr lang="en-US" altLang="ru-RU" sz="1600" b="0" dirty="0" smtClean="0">
                <a:solidFill>
                  <a:srgbClr val="0070C0"/>
                </a:solidFill>
              </a:rPr>
              <a:t>Light output is </a:t>
            </a:r>
            <a:r>
              <a:rPr lang="en-US" altLang="ru-RU" sz="1600" dirty="0" smtClean="0">
                <a:solidFill>
                  <a:srgbClr val="0070C0"/>
                </a:solidFill>
              </a:rPr>
              <a:t>90-120% </a:t>
            </a:r>
            <a:r>
              <a:rPr lang="en-US" altLang="ru-RU" sz="1600" b="0" dirty="0">
                <a:solidFill>
                  <a:srgbClr val="0070C0"/>
                </a:solidFill>
              </a:rPr>
              <a:t>relative to the </a:t>
            </a:r>
            <a:r>
              <a:rPr lang="en-US" altLang="ru-RU" sz="1600" b="0" dirty="0" err="1" smtClean="0">
                <a:solidFill>
                  <a:srgbClr val="0070C0"/>
                </a:solidFill>
              </a:rPr>
              <a:t>anthracene</a:t>
            </a:r>
            <a:r>
              <a:rPr lang="en-US" altLang="ru-RU" sz="1600" b="0" dirty="0" smtClean="0">
                <a:solidFill>
                  <a:srgbClr val="0070C0"/>
                </a:solidFill>
              </a:rPr>
              <a:t> standard.</a:t>
            </a:r>
            <a:endParaRPr lang="ru-RU" sz="1600" b="0" dirty="0">
              <a:solidFill>
                <a:srgbClr val="0070C0"/>
              </a:solidFill>
            </a:endParaRPr>
          </a:p>
        </p:txBody>
      </p:sp>
      <p:sp>
        <p:nvSpPr>
          <p:cNvPr id="239" name="TextBox 238"/>
          <p:cNvSpPr txBox="1"/>
          <p:nvPr/>
        </p:nvSpPr>
        <p:spPr>
          <a:xfrm>
            <a:off x="1115616" y="188640"/>
            <a:ext cx="5709383" cy="646331"/>
          </a:xfrm>
          <a:prstGeom prst="rect">
            <a:avLst/>
          </a:prstGeom>
          <a:noFill/>
        </p:spPr>
        <p:txBody>
          <a:bodyPr wrap="none" rtlCol="0">
            <a:spAutoFit/>
          </a:bodyPr>
          <a:lstStyle/>
          <a:p>
            <a:r>
              <a:rPr lang="en-GB" sz="1600" dirty="0" smtClean="0">
                <a:solidFill>
                  <a:srgbClr val="0070C0"/>
                </a:solidFill>
              </a:rPr>
              <a:t>A new but still unproven approach for scintillating fibres:</a:t>
            </a:r>
          </a:p>
          <a:p>
            <a:r>
              <a:rPr lang="en-US" altLang="ru-RU" sz="2000" dirty="0">
                <a:solidFill>
                  <a:srgbClr val="0070C0"/>
                </a:solidFill>
              </a:rPr>
              <a:t>Nanostructured </a:t>
            </a:r>
            <a:r>
              <a:rPr lang="en-US" altLang="ru-RU" sz="2000" dirty="0" err="1">
                <a:solidFill>
                  <a:srgbClr val="0070C0"/>
                </a:solidFill>
              </a:rPr>
              <a:t>organosilicon</a:t>
            </a:r>
            <a:r>
              <a:rPr lang="en-US" altLang="ru-RU" sz="2000" dirty="0">
                <a:solidFill>
                  <a:srgbClr val="0070C0"/>
                </a:solidFill>
              </a:rPr>
              <a:t> </a:t>
            </a:r>
            <a:r>
              <a:rPr lang="en-US" altLang="ru-RU" sz="2000" dirty="0" err="1">
                <a:solidFill>
                  <a:srgbClr val="0070C0"/>
                </a:solidFill>
              </a:rPr>
              <a:t>luminophores</a:t>
            </a:r>
            <a:r>
              <a:rPr lang="en-US" altLang="ru-RU" sz="2000" dirty="0">
                <a:solidFill>
                  <a:srgbClr val="0070C0"/>
                </a:solidFill>
              </a:rPr>
              <a:t> (NOLs) </a:t>
            </a:r>
            <a:r>
              <a:rPr lang="en-GB" sz="2000" dirty="0" smtClean="0">
                <a:solidFill>
                  <a:srgbClr val="0070C0"/>
                </a:solidFill>
              </a:rPr>
              <a:t>  </a:t>
            </a:r>
          </a:p>
        </p:txBody>
      </p:sp>
      <p:sp>
        <p:nvSpPr>
          <p:cNvPr id="240" name="Rectangle 239"/>
          <p:cNvSpPr/>
          <p:nvPr/>
        </p:nvSpPr>
        <p:spPr>
          <a:xfrm>
            <a:off x="1243626" y="832080"/>
            <a:ext cx="5743880" cy="246221"/>
          </a:xfrm>
          <a:prstGeom prst="rect">
            <a:avLst/>
          </a:prstGeom>
        </p:spPr>
        <p:txBody>
          <a:bodyPr wrap="none">
            <a:spAutoFit/>
          </a:bodyPr>
          <a:lstStyle/>
          <a:p>
            <a:r>
              <a:rPr lang="en-US" sz="1000" dirty="0"/>
              <a:t>S.A. </a:t>
            </a:r>
            <a:r>
              <a:rPr lang="en-GB" sz="1000" dirty="0" err="1"/>
              <a:t>Ponomarenko</a:t>
            </a:r>
            <a:r>
              <a:rPr lang="en-GB" sz="1000" i="1" dirty="0"/>
              <a:t> </a:t>
            </a:r>
            <a:r>
              <a:rPr lang="en-GB" sz="1000" i="1" dirty="0" smtClean="0"/>
              <a:t> et al. </a:t>
            </a:r>
            <a:r>
              <a:rPr lang="en-GB" sz="1000" i="1" dirty="0"/>
              <a:t>, </a:t>
            </a:r>
            <a:r>
              <a:rPr lang="en-GB" sz="1000" i="1" dirty="0" err="1"/>
              <a:t>Enikolopov</a:t>
            </a:r>
            <a:r>
              <a:rPr lang="en-GB" sz="1000" i="1" dirty="0"/>
              <a:t> Institute of Synthetic Polymer Materials, Russian Academy of </a:t>
            </a:r>
            <a:r>
              <a:rPr lang="en-GB" sz="1000" i="1" dirty="0" smtClean="0"/>
              <a:t>Sciences</a:t>
            </a:r>
            <a:endParaRPr lang="en-GB" sz="1000" dirty="0"/>
          </a:p>
        </p:txBody>
      </p:sp>
      <p:sp>
        <p:nvSpPr>
          <p:cNvPr id="241"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243" name="Oval 70"/>
          <p:cNvSpPr>
            <a:spLocks noChangeArrowheads="1"/>
          </p:cNvSpPr>
          <p:nvPr/>
        </p:nvSpPr>
        <p:spPr bwMode="auto">
          <a:xfrm>
            <a:off x="6979095" y="1078301"/>
            <a:ext cx="615950" cy="198437"/>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900" b="0" dirty="0">
                <a:solidFill>
                  <a:schemeClr val="bg1"/>
                </a:solidFill>
              </a:rPr>
              <a:t>Activator</a:t>
            </a:r>
            <a:endParaRPr lang="ru-RU" altLang="ru-RU" sz="900" b="0" dirty="0">
              <a:solidFill>
                <a:schemeClr val="bg1"/>
              </a:solidFill>
            </a:endParaRPr>
          </a:p>
        </p:txBody>
      </p:sp>
      <p:sp>
        <p:nvSpPr>
          <p:cNvPr id="244" name="Oval 70"/>
          <p:cNvSpPr>
            <a:spLocks noChangeArrowheads="1"/>
          </p:cNvSpPr>
          <p:nvPr/>
        </p:nvSpPr>
        <p:spPr bwMode="auto">
          <a:xfrm>
            <a:off x="8014394" y="1078301"/>
            <a:ext cx="615950" cy="198437"/>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ru-RU" sz="900" b="0" dirty="0" smtClean="0">
                <a:solidFill>
                  <a:schemeClr val="bg1"/>
                </a:solidFill>
              </a:rPr>
              <a:t>Scintillator</a:t>
            </a:r>
            <a:endParaRPr lang="ru-RU" altLang="ru-RU" sz="900" b="0" dirty="0">
              <a:solidFill>
                <a:schemeClr val="bg1"/>
              </a:solidFill>
            </a:endParaRPr>
          </a:p>
        </p:txBody>
      </p:sp>
      <p:sp>
        <p:nvSpPr>
          <p:cNvPr id="2" name="TextBox 1"/>
          <p:cNvSpPr txBox="1"/>
          <p:nvPr/>
        </p:nvSpPr>
        <p:spPr>
          <a:xfrm>
            <a:off x="7702252" y="1018828"/>
            <a:ext cx="287258" cy="338554"/>
          </a:xfrm>
          <a:prstGeom prst="rect">
            <a:avLst/>
          </a:prstGeom>
          <a:noFill/>
        </p:spPr>
        <p:txBody>
          <a:bodyPr wrap="none" rtlCol="0">
            <a:spAutoFit/>
          </a:bodyPr>
          <a:lstStyle/>
          <a:p>
            <a:r>
              <a:rPr lang="en-GB" sz="1600" dirty="0" smtClean="0">
                <a:solidFill>
                  <a:srgbClr val="0070C0"/>
                </a:solidFill>
              </a:rPr>
              <a:t>=</a:t>
            </a:r>
          </a:p>
        </p:txBody>
      </p:sp>
      <p:sp>
        <p:nvSpPr>
          <p:cNvPr id="4" name="TextBox 3"/>
          <p:cNvSpPr txBox="1"/>
          <p:nvPr/>
        </p:nvSpPr>
        <p:spPr>
          <a:xfrm>
            <a:off x="7452320" y="1268760"/>
            <a:ext cx="865943" cy="261610"/>
          </a:xfrm>
          <a:prstGeom prst="rect">
            <a:avLst/>
          </a:prstGeom>
          <a:noFill/>
        </p:spPr>
        <p:txBody>
          <a:bodyPr wrap="none" rtlCol="0">
            <a:spAutoFit/>
          </a:bodyPr>
          <a:lstStyle/>
          <a:p>
            <a:r>
              <a:rPr lang="en-GB" sz="1050" dirty="0" smtClean="0">
                <a:solidFill>
                  <a:srgbClr val="0070C0"/>
                </a:solidFill>
              </a:rPr>
              <a:t>(see slide 7)</a:t>
            </a:r>
          </a:p>
        </p:txBody>
      </p:sp>
      <p:sp>
        <p:nvSpPr>
          <p:cNvPr id="5" name="Slide Number Placeholder 4"/>
          <p:cNvSpPr>
            <a:spLocks noGrp="1"/>
          </p:cNvSpPr>
          <p:nvPr>
            <p:ph type="sldNum" sz="quarter" idx="12"/>
          </p:nvPr>
        </p:nvSpPr>
        <p:spPr/>
        <p:txBody>
          <a:bodyPr/>
          <a:lstStyle/>
          <a:p>
            <a:fld id="{5BE96148-625D-4FCA-B5A1-9F166C6BE2FA}" type="slidenum">
              <a:rPr lang="en-GB" smtClean="0"/>
              <a:pPr/>
              <a:t>29</a:t>
            </a:fld>
            <a:endParaRPr lang="en-GB"/>
          </a:p>
        </p:txBody>
      </p:sp>
    </p:spTree>
    <p:extLst>
      <p:ext uri="{BB962C8B-B14F-4D97-AF65-F5344CB8AC3E}">
        <p14:creationId xmlns:p14="http://schemas.microsoft.com/office/powerpoint/2010/main" val="12405331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9026"/>
                                        </p:tgtEl>
                                        <p:attrNameLst>
                                          <p:attrName>style.visibility</p:attrName>
                                        </p:attrNameLst>
                                      </p:cBhvr>
                                      <p:to>
                                        <p:strVal val="visible"/>
                                      </p:to>
                                    </p:set>
                                    <p:animEffect transition="in" filter="wipe(left)">
                                      <p:cBhvr>
                                        <p:cTn id="7" dur="500"/>
                                        <p:tgtEl>
                                          <p:spTgt spid="1290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9099"/>
                                        </p:tgtEl>
                                        <p:attrNameLst>
                                          <p:attrName>style.visibility</p:attrName>
                                        </p:attrNameLst>
                                      </p:cBhvr>
                                      <p:to>
                                        <p:strVal val="visible"/>
                                      </p:to>
                                    </p:set>
                                    <p:animEffect transition="in" filter="wipe(down)">
                                      <p:cBhvr>
                                        <p:cTn id="12" dur="500"/>
                                        <p:tgtEl>
                                          <p:spTgt spid="129099"/>
                                        </p:tgtEl>
                                      </p:cBhvr>
                                    </p:animEffect>
                                  </p:childTnLst>
                                </p:cTn>
                              </p:par>
                            </p:childTnLst>
                          </p:cTn>
                        </p:par>
                        <p:par>
                          <p:cTn id="13" fill="hold" nodeType="afterGroup">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129100"/>
                                        </p:tgtEl>
                                        <p:attrNameLst>
                                          <p:attrName>style.visibility</p:attrName>
                                        </p:attrNameLst>
                                      </p:cBhvr>
                                      <p:to>
                                        <p:strVal val="visible"/>
                                      </p:to>
                                    </p:set>
                                    <p:animEffect transition="in" filter="wipe(up)">
                                      <p:cBhvr>
                                        <p:cTn id="16" dur="500"/>
                                        <p:tgtEl>
                                          <p:spTgt spid="129100"/>
                                        </p:tgtEl>
                                      </p:cBhvr>
                                    </p:animEffect>
                                  </p:childTnLst>
                                </p:cTn>
                              </p:par>
                            </p:childTnLst>
                          </p:cTn>
                        </p:par>
                        <p:par>
                          <p:cTn id="17" fill="hold" nodeType="afterGroup">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29108"/>
                                        </p:tgtEl>
                                        <p:attrNameLst>
                                          <p:attrName>style.visibility</p:attrName>
                                        </p:attrNameLst>
                                      </p:cBhvr>
                                      <p:to>
                                        <p:strVal val="visible"/>
                                      </p:to>
                                    </p:set>
                                    <p:animEffect transition="in" filter="wipe(left)">
                                      <p:cBhvr>
                                        <p:cTn id="20" dur="500"/>
                                        <p:tgtEl>
                                          <p:spTgt spid="12910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29101"/>
                                        </p:tgtEl>
                                        <p:attrNameLst>
                                          <p:attrName>style.visibility</p:attrName>
                                        </p:attrNameLst>
                                      </p:cBhvr>
                                      <p:to>
                                        <p:strVal val="visible"/>
                                      </p:to>
                                    </p:set>
                                    <p:animEffect transition="in" filter="wipe(left)">
                                      <p:cBhvr>
                                        <p:cTn id="25" dur="500"/>
                                        <p:tgtEl>
                                          <p:spTgt spid="129101"/>
                                        </p:tgtEl>
                                      </p:cBhvr>
                                    </p:animEffect>
                                  </p:childTnLst>
                                </p:cTn>
                              </p:par>
                            </p:childTnLst>
                          </p:cTn>
                        </p:par>
                        <p:par>
                          <p:cTn id="26" fill="hold" nodeType="afterGroup">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129110"/>
                                        </p:tgtEl>
                                        <p:attrNameLst>
                                          <p:attrName>style.visibility</p:attrName>
                                        </p:attrNameLst>
                                      </p:cBhvr>
                                      <p:to>
                                        <p:strVal val="visible"/>
                                      </p:to>
                                    </p:set>
                                    <p:animEffect transition="in" filter="wipe(left)">
                                      <p:cBhvr>
                                        <p:cTn id="29" dur="500"/>
                                        <p:tgtEl>
                                          <p:spTgt spid="129110"/>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nodeType="clickEffect">
                                  <p:stCondLst>
                                    <p:cond delay="0"/>
                                  </p:stCondLst>
                                  <p:childTnLst>
                                    <p:set>
                                      <p:cBhvr>
                                        <p:cTn id="33" dur="1" fill="hold">
                                          <p:stCondLst>
                                            <p:cond delay="0"/>
                                          </p:stCondLst>
                                        </p:cTn>
                                        <p:tgtEl>
                                          <p:spTgt spid="129111"/>
                                        </p:tgtEl>
                                        <p:attrNameLst>
                                          <p:attrName>style.visibility</p:attrName>
                                        </p:attrNameLst>
                                      </p:cBhvr>
                                      <p:to>
                                        <p:strVal val="visible"/>
                                      </p:to>
                                    </p:set>
                                    <p:animEffect transition="in" filter="wipe(left)">
                                      <p:cBhvr>
                                        <p:cTn id="34" dur="500"/>
                                        <p:tgtEl>
                                          <p:spTgt spid="129111"/>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129102"/>
                                        </p:tgtEl>
                                        <p:attrNameLst>
                                          <p:attrName>style.visibility</p:attrName>
                                        </p:attrNameLst>
                                      </p:cBhvr>
                                      <p:to>
                                        <p:strVal val="visible"/>
                                      </p:to>
                                    </p:set>
                                    <p:animEffect transition="in" filter="wipe(left)">
                                      <p:cBhvr>
                                        <p:cTn id="39" dur="500"/>
                                        <p:tgtEl>
                                          <p:spTgt spid="129102"/>
                                        </p:tgtEl>
                                      </p:cBhvr>
                                    </p:animEffect>
                                  </p:childTnLst>
                                </p:cTn>
                              </p:par>
                            </p:childTnLst>
                          </p:cTn>
                        </p:par>
                        <p:par>
                          <p:cTn id="40" fill="hold" nodeType="afterGroup">
                            <p:stCondLst>
                              <p:cond delay="500"/>
                            </p:stCondLst>
                            <p:childTnLst>
                              <p:par>
                                <p:cTn id="41" presetID="22" presetClass="entr" presetSubtype="8" fill="hold" nodeType="afterEffect">
                                  <p:stCondLst>
                                    <p:cond delay="0"/>
                                  </p:stCondLst>
                                  <p:childTnLst>
                                    <p:set>
                                      <p:cBhvr>
                                        <p:cTn id="42" dur="1" fill="hold">
                                          <p:stCondLst>
                                            <p:cond delay="0"/>
                                          </p:stCondLst>
                                        </p:cTn>
                                        <p:tgtEl>
                                          <p:spTgt spid="129105"/>
                                        </p:tgtEl>
                                        <p:attrNameLst>
                                          <p:attrName>style.visibility</p:attrName>
                                        </p:attrNameLst>
                                      </p:cBhvr>
                                      <p:to>
                                        <p:strVal val="visible"/>
                                      </p:to>
                                    </p:set>
                                    <p:animEffect transition="in" filter="wipe(left)">
                                      <p:cBhvr>
                                        <p:cTn id="43" dur="500"/>
                                        <p:tgtEl>
                                          <p:spTgt spid="129105"/>
                                        </p:tgtEl>
                                      </p:cBhvr>
                                    </p:animEffect>
                                  </p:childTnLst>
                                </p:cTn>
                              </p:par>
                            </p:childTnLst>
                          </p:cTn>
                        </p:par>
                        <p:par>
                          <p:cTn id="44" fill="hold" nodeType="afterGroup">
                            <p:stCondLst>
                              <p:cond delay="1000"/>
                            </p:stCondLst>
                            <p:childTnLst>
                              <p:par>
                                <p:cTn id="45" presetID="22" presetClass="entr" presetSubtype="1" fill="hold" grpId="0" nodeType="afterEffect">
                                  <p:stCondLst>
                                    <p:cond delay="0"/>
                                  </p:stCondLst>
                                  <p:childTnLst>
                                    <p:set>
                                      <p:cBhvr>
                                        <p:cTn id="46" dur="1" fill="hold">
                                          <p:stCondLst>
                                            <p:cond delay="0"/>
                                          </p:stCondLst>
                                        </p:cTn>
                                        <p:tgtEl>
                                          <p:spTgt spid="129117"/>
                                        </p:tgtEl>
                                        <p:attrNameLst>
                                          <p:attrName>style.visibility</p:attrName>
                                        </p:attrNameLst>
                                      </p:cBhvr>
                                      <p:to>
                                        <p:strVal val="visible"/>
                                      </p:to>
                                    </p:set>
                                    <p:animEffect transition="in" filter="wipe(up)">
                                      <p:cBhvr>
                                        <p:cTn id="47" dur="500"/>
                                        <p:tgtEl>
                                          <p:spTgt spid="12911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nodeType="clickEffect">
                                  <p:stCondLst>
                                    <p:cond delay="0"/>
                                  </p:stCondLst>
                                  <p:childTnLst>
                                    <p:set>
                                      <p:cBhvr>
                                        <p:cTn id="51" dur="1" fill="hold">
                                          <p:stCondLst>
                                            <p:cond delay="0"/>
                                          </p:stCondLst>
                                        </p:cTn>
                                        <p:tgtEl>
                                          <p:spTgt spid="129122"/>
                                        </p:tgtEl>
                                        <p:attrNameLst>
                                          <p:attrName>style.visibility</p:attrName>
                                        </p:attrNameLst>
                                      </p:cBhvr>
                                      <p:to>
                                        <p:strVal val="visible"/>
                                      </p:to>
                                    </p:set>
                                    <p:animEffect transition="in" filter="wipe(up)">
                                      <p:cBhvr>
                                        <p:cTn id="52" dur="2000"/>
                                        <p:tgtEl>
                                          <p:spTgt spid="129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99" grpId="0" animBg="1"/>
      <p:bldP spid="129100" grpId="0" animBg="1"/>
      <p:bldP spid="129101" grpId="0" animBg="1"/>
      <p:bldP spid="129108" grpId="0" animBg="1"/>
      <p:bldP spid="129110" grpId="0" animBg="1"/>
      <p:bldP spid="1291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a:p>
        </p:txBody>
      </p:sp>
      <p:sp>
        <p:nvSpPr>
          <p:cNvPr id="3" name="Slide Number Placeholder 2"/>
          <p:cNvSpPr>
            <a:spLocks noGrp="1"/>
          </p:cNvSpPr>
          <p:nvPr>
            <p:ph type="sldNum" sz="quarter" idx="12"/>
          </p:nvPr>
        </p:nvSpPr>
        <p:spPr/>
        <p:txBody>
          <a:bodyPr/>
          <a:lstStyle/>
          <a:p>
            <a:fld id="{5BE96148-625D-4FCA-B5A1-9F166C6BE2FA}" type="slidenum">
              <a:rPr lang="en-GB" smtClean="0"/>
              <a:t>3</a:t>
            </a:fld>
            <a:endParaRPr lang="en-GB"/>
          </a:p>
        </p:txBody>
      </p:sp>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l="3596" t="14278"/>
          <a:stretch>
            <a:fillRect/>
          </a:stretch>
        </p:blipFill>
        <p:spPr bwMode="auto">
          <a:xfrm>
            <a:off x="977106" y="1736749"/>
            <a:ext cx="7189787" cy="450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5" name="Rectangle 4"/>
          <p:cNvSpPr>
            <a:spLocks/>
          </p:cNvSpPr>
          <p:nvPr/>
        </p:nvSpPr>
        <p:spPr bwMode="auto">
          <a:xfrm>
            <a:off x="6808831" y="3501008"/>
            <a:ext cx="26543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000" kern="1200">
                <a:solidFill>
                  <a:srgbClr val="000000"/>
                </a:solidFill>
                <a:latin typeface="Times New Roman" charset="0"/>
                <a:ea typeface="ヒラギノ明朝 ProN W3" charset="0"/>
                <a:cs typeface="ヒラギノ明朝 ProN W3" charset="0"/>
                <a:sym typeface="Times New Roman" charset="0"/>
              </a:defRPr>
            </a:lvl1pPr>
            <a:lvl2pPr marL="457200" algn="ctr" rtl="0" fontAlgn="base">
              <a:spcBef>
                <a:spcPct val="0"/>
              </a:spcBef>
              <a:spcAft>
                <a:spcPct val="0"/>
              </a:spcAft>
              <a:defRPr sz="2000" kern="1200">
                <a:solidFill>
                  <a:srgbClr val="000000"/>
                </a:solidFill>
                <a:latin typeface="Times New Roman" charset="0"/>
                <a:ea typeface="ヒラギノ明朝 ProN W3" charset="0"/>
                <a:cs typeface="ヒラギノ明朝 ProN W3" charset="0"/>
                <a:sym typeface="Times New Roman" charset="0"/>
              </a:defRPr>
            </a:lvl2pPr>
            <a:lvl3pPr marL="914400" algn="ctr" rtl="0" fontAlgn="base">
              <a:spcBef>
                <a:spcPct val="0"/>
              </a:spcBef>
              <a:spcAft>
                <a:spcPct val="0"/>
              </a:spcAft>
              <a:defRPr sz="2000" kern="1200">
                <a:solidFill>
                  <a:srgbClr val="000000"/>
                </a:solidFill>
                <a:latin typeface="Times New Roman" charset="0"/>
                <a:ea typeface="ヒラギノ明朝 ProN W3" charset="0"/>
                <a:cs typeface="ヒラギノ明朝 ProN W3" charset="0"/>
                <a:sym typeface="Times New Roman" charset="0"/>
              </a:defRPr>
            </a:lvl3pPr>
            <a:lvl4pPr marL="1371600" algn="ctr" rtl="0" fontAlgn="base">
              <a:spcBef>
                <a:spcPct val="0"/>
              </a:spcBef>
              <a:spcAft>
                <a:spcPct val="0"/>
              </a:spcAft>
              <a:defRPr sz="2000" kern="1200">
                <a:solidFill>
                  <a:srgbClr val="000000"/>
                </a:solidFill>
                <a:latin typeface="Times New Roman" charset="0"/>
                <a:ea typeface="ヒラギノ明朝 ProN W3" charset="0"/>
                <a:cs typeface="ヒラギノ明朝 ProN W3" charset="0"/>
                <a:sym typeface="Times New Roman" charset="0"/>
              </a:defRPr>
            </a:lvl4pPr>
            <a:lvl5pPr marL="1828800" algn="ctr" rtl="0" fontAlgn="base">
              <a:spcBef>
                <a:spcPct val="0"/>
              </a:spcBef>
              <a:spcAft>
                <a:spcPct val="0"/>
              </a:spcAft>
              <a:defRPr sz="2000" kern="1200">
                <a:solidFill>
                  <a:srgbClr val="000000"/>
                </a:solidFill>
                <a:latin typeface="Times New Roman" charset="0"/>
                <a:ea typeface="ヒラギノ明朝 ProN W3" charset="0"/>
                <a:cs typeface="ヒラギノ明朝 ProN W3" charset="0"/>
                <a:sym typeface="Times New Roman" charset="0"/>
              </a:defRPr>
            </a:lvl5pPr>
            <a:lvl6pPr marL="2286000" algn="l" defTabSz="914400" rtl="0" eaLnBrk="1" latinLnBrk="0" hangingPunct="1">
              <a:defRPr sz="2000" kern="1200">
                <a:solidFill>
                  <a:srgbClr val="000000"/>
                </a:solidFill>
                <a:latin typeface="Times New Roman" charset="0"/>
                <a:ea typeface="ヒラギノ明朝 ProN W3" charset="0"/>
                <a:cs typeface="ヒラギノ明朝 ProN W3" charset="0"/>
                <a:sym typeface="Times New Roman" charset="0"/>
              </a:defRPr>
            </a:lvl6pPr>
            <a:lvl7pPr marL="2743200" algn="l" defTabSz="914400" rtl="0" eaLnBrk="1" latinLnBrk="0" hangingPunct="1">
              <a:defRPr sz="2000" kern="1200">
                <a:solidFill>
                  <a:srgbClr val="000000"/>
                </a:solidFill>
                <a:latin typeface="Times New Roman" charset="0"/>
                <a:ea typeface="ヒラギノ明朝 ProN W3" charset="0"/>
                <a:cs typeface="ヒラギノ明朝 ProN W3" charset="0"/>
                <a:sym typeface="Times New Roman" charset="0"/>
              </a:defRPr>
            </a:lvl7pPr>
            <a:lvl8pPr marL="3200400" algn="l" defTabSz="914400" rtl="0" eaLnBrk="1" latinLnBrk="0" hangingPunct="1">
              <a:defRPr sz="2000" kern="1200">
                <a:solidFill>
                  <a:srgbClr val="000000"/>
                </a:solidFill>
                <a:latin typeface="Times New Roman" charset="0"/>
                <a:ea typeface="ヒラギノ明朝 ProN W3" charset="0"/>
                <a:cs typeface="ヒラギノ明朝 ProN W3" charset="0"/>
                <a:sym typeface="Times New Roman" charset="0"/>
              </a:defRPr>
            </a:lvl8pPr>
            <a:lvl9pPr marL="3657600" algn="l" defTabSz="914400" rtl="0" eaLnBrk="1" latinLnBrk="0" hangingPunct="1">
              <a:defRPr sz="2000" kern="1200">
                <a:solidFill>
                  <a:srgbClr val="000000"/>
                </a:solidFill>
                <a:latin typeface="Times New Roman" charset="0"/>
                <a:ea typeface="ヒラギノ明朝 ProN W3" charset="0"/>
                <a:cs typeface="ヒラギノ明朝 ProN W3" charset="0"/>
                <a:sym typeface="Times New Roman" charset="0"/>
              </a:defRPr>
            </a:lvl9pPr>
          </a:lstStyle>
          <a:p>
            <a:pPr algn="ctr"/>
            <a:r>
              <a:rPr lang="en-US" altLang="en-US" sz="900" dirty="0">
                <a:cs typeface="Times New Roman" charset="0"/>
              </a:rPr>
              <a:t>LHCb Tracker Upgrade TDR</a:t>
            </a:r>
          </a:p>
          <a:p>
            <a:pPr algn="ctr"/>
            <a:r>
              <a:rPr lang="en-US" altLang="en-US" sz="900" dirty="0">
                <a:cs typeface="Times New Roman" charset="0"/>
              </a:rPr>
              <a:t>CERN/LHCC 2014-001</a:t>
            </a:r>
          </a:p>
          <a:p>
            <a:pPr algn="ctr"/>
            <a:r>
              <a:rPr lang="en-US" altLang="en-US" sz="900" dirty="0">
                <a:cs typeface="Times New Roman" charset="0"/>
              </a:rPr>
              <a:t>LHCb TDR 15</a:t>
            </a:r>
          </a:p>
        </p:txBody>
      </p:sp>
      <p:sp>
        <p:nvSpPr>
          <p:cNvPr id="7" name="TextBox 6"/>
          <p:cNvSpPr txBox="1"/>
          <p:nvPr/>
        </p:nvSpPr>
        <p:spPr>
          <a:xfrm>
            <a:off x="1763688" y="461863"/>
            <a:ext cx="4225196" cy="830997"/>
          </a:xfrm>
          <a:prstGeom prst="rect">
            <a:avLst/>
          </a:prstGeom>
          <a:noFill/>
        </p:spPr>
        <p:txBody>
          <a:bodyPr wrap="none" rtlCol="0">
            <a:spAutoFit/>
          </a:bodyPr>
          <a:lstStyle/>
          <a:p>
            <a:r>
              <a:rPr lang="en-GB" sz="2400" b="1" dirty="0" smtClean="0">
                <a:solidFill>
                  <a:srgbClr val="0070C0"/>
                </a:solidFill>
              </a:rPr>
              <a:t>Major tracking upgrade of LHCb</a:t>
            </a:r>
          </a:p>
          <a:p>
            <a:r>
              <a:rPr lang="en-GB" sz="2400" b="1" dirty="0" smtClean="0">
                <a:solidFill>
                  <a:srgbClr val="0070C0"/>
                </a:solidFill>
              </a:rPr>
              <a:t>(for after LS2, ≥2020, 50fb</a:t>
            </a:r>
            <a:r>
              <a:rPr lang="en-GB" sz="2400" b="1" baseline="30000" dirty="0" smtClean="0">
                <a:solidFill>
                  <a:srgbClr val="0070C0"/>
                </a:solidFill>
              </a:rPr>
              <a:t>-1</a:t>
            </a:r>
            <a:r>
              <a:rPr lang="en-GB" sz="2400" b="1" dirty="0" smtClean="0">
                <a:solidFill>
                  <a:srgbClr val="0070C0"/>
                </a:solidFill>
              </a:rPr>
              <a:t>)</a:t>
            </a:r>
          </a:p>
        </p:txBody>
      </p:sp>
      <p:grpSp>
        <p:nvGrpSpPr>
          <p:cNvPr id="22" name="Group 21"/>
          <p:cNvGrpSpPr/>
          <p:nvPr/>
        </p:nvGrpSpPr>
        <p:grpSpPr>
          <a:xfrm>
            <a:off x="395536" y="2093947"/>
            <a:ext cx="8748465" cy="4215373"/>
            <a:chOff x="395536" y="2093947"/>
            <a:chExt cx="8748465" cy="4215373"/>
          </a:xfrm>
        </p:grpSpPr>
        <p:sp>
          <p:nvSpPr>
            <p:cNvPr id="8" name="TextBox 7"/>
            <p:cNvSpPr txBox="1"/>
            <p:nvPr/>
          </p:nvSpPr>
          <p:spPr>
            <a:xfrm>
              <a:off x="395536" y="2093947"/>
              <a:ext cx="3543599" cy="830997"/>
            </a:xfrm>
            <a:prstGeom prst="rect">
              <a:avLst/>
            </a:prstGeom>
            <a:noFill/>
          </p:spPr>
          <p:txBody>
            <a:bodyPr wrap="none" rtlCol="0">
              <a:spAutoFit/>
            </a:bodyPr>
            <a:lstStyle/>
            <a:p>
              <a:pPr marL="285750" indent="-285750">
                <a:buFont typeface="Arial" panose="020B0604020202020204" pitchFamily="34" charset="0"/>
                <a:buChar char="•"/>
              </a:pPr>
              <a:r>
                <a:rPr lang="en-GB" sz="1600" dirty="0" smtClean="0">
                  <a:solidFill>
                    <a:schemeClr val="accent3">
                      <a:lumMod val="50000"/>
                    </a:schemeClr>
                  </a:solidFill>
                </a:rPr>
                <a:t>New VELO, Si pixel based</a:t>
              </a:r>
            </a:p>
            <a:p>
              <a:pPr marL="285750" indent="-285750">
                <a:buFont typeface="Arial" panose="020B0604020202020204" pitchFamily="34" charset="0"/>
                <a:buChar char="•"/>
              </a:pPr>
              <a:r>
                <a:rPr lang="en-GB" sz="1600" dirty="0" smtClean="0">
                  <a:solidFill>
                    <a:schemeClr val="accent2">
                      <a:lumMod val="75000"/>
                    </a:schemeClr>
                  </a:solidFill>
                </a:rPr>
                <a:t>New Upstream tracker (UT), Si-</a:t>
              </a:r>
              <a:r>
                <a:rPr lang="en-GB" sz="1600" dirty="0" err="1" smtClean="0">
                  <a:solidFill>
                    <a:schemeClr val="accent2">
                      <a:lumMod val="75000"/>
                    </a:schemeClr>
                  </a:solidFill>
                  <a:latin typeface="Symbol" panose="05050102010706020507" pitchFamily="18" charset="2"/>
                </a:rPr>
                <a:t>m</a:t>
              </a:r>
              <a:r>
                <a:rPr lang="en-GB" sz="1600" dirty="0" err="1" smtClean="0">
                  <a:solidFill>
                    <a:schemeClr val="accent2">
                      <a:lumMod val="75000"/>
                    </a:schemeClr>
                  </a:solidFill>
                </a:rPr>
                <a:t>strip</a:t>
              </a:r>
              <a:endParaRPr lang="en-GB" sz="1600" dirty="0" smtClean="0">
                <a:solidFill>
                  <a:schemeClr val="accent2">
                    <a:lumMod val="75000"/>
                  </a:schemeClr>
                </a:solidFill>
              </a:endParaRPr>
            </a:p>
            <a:p>
              <a:pPr marL="285750" indent="-285750">
                <a:buFont typeface="Arial" panose="020B0604020202020204" pitchFamily="34" charset="0"/>
                <a:buChar char="•"/>
              </a:pPr>
              <a:r>
                <a:rPr lang="en-GB" sz="1600" dirty="0" smtClean="0">
                  <a:solidFill>
                    <a:schemeClr val="accent4">
                      <a:lumMod val="75000"/>
                    </a:schemeClr>
                  </a:solidFill>
                </a:rPr>
                <a:t>SciFi Tracker, scintillating fibres</a:t>
              </a:r>
            </a:p>
          </p:txBody>
        </p:sp>
        <p:grpSp>
          <p:nvGrpSpPr>
            <p:cNvPr id="18" name="Group 17"/>
            <p:cNvGrpSpPr/>
            <p:nvPr/>
          </p:nvGrpSpPr>
          <p:grpSpPr>
            <a:xfrm>
              <a:off x="611560" y="2204863"/>
              <a:ext cx="8532441" cy="4104457"/>
              <a:chOff x="611559" y="2132856"/>
              <a:chExt cx="8532441" cy="4104457"/>
            </a:xfrm>
          </p:grpSpPr>
          <p:grpSp>
            <p:nvGrpSpPr>
              <p:cNvPr id="16" name="Group 15"/>
              <p:cNvGrpSpPr/>
              <p:nvPr/>
            </p:nvGrpSpPr>
            <p:grpSpPr>
              <a:xfrm>
                <a:off x="611559" y="2132856"/>
                <a:ext cx="8532441" cy="4104457"/>
                <a:chOff x="611559" y="2132856"/>
                <a:chExt cx="8532441" cy="4104457"/>
              </a:xfrm>
            </p:grpSpPr>
            <p:sp>
              <p:nvSpPr>
                <p:cNvPr id="12" name="Rectangle 11"/>
                <p:cNvSpPr/>
                <p:nvPr/>
              </p:nvSpPr>
              <p:spPr>
                <a:xfrm>
                  <a:off x="4211960" y="2132856"/>
                  <a:ext cx="4932040" cy="4104456"/>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2483768" y="2881039"/>
                  <a:ext cx="1229144" cy="3356274"/>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p:cNvSpPr/>
                <p:nvPr/>
              </p:nvSpPr>
              <p:spPr>
                <a:xfrm>
                  <a:off x="611559" y="4559176"/>
                  <a:ext cx="1920969" cy="1678136"/>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611560" y="2881038"/>
                  <a:ext cx="1920969" cy="972113"/>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1900238" y="3696521"/>
                <a:ext cx="338137" cy="972113"/>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Rounded Rectangle 9"/>
            <p:cNvSpPr/>
            <p:nvPr/>
          </p:nvSpPr>
          <p:spPr>
            <a:xfrm>
              <a:off x="2100481" y="3619152"/>
              <a:ext cx="432048" cy="1105991"/>
            </a:xfrm>
            <a:prstGeom prst="roundRect">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p:cNvSpPr/>
            <p:nvPr/>
          </p:nvSpPr>
          <p:spPr>
            <a:xfrm>
              <a:off x="1115616" y="3887239"/>
              <a:ext cx="864096" cy="595362"/>
            </a:xfrm>
            <a:prstGeom prst="roundRect">
              <a:avLst/>
            </a:prstGeom>
            <a:no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ounded Rectangle 10"/>
            <p:cNvSpPr/>
            <p:nvPr/>
          </p:nvSpPr>
          <p:spPr>
            <a:xfrm>
              <a:off x="3635896" y="2881039"/>
              <a:ext cx="648072" cy="2492177"/>
            </a:xfrm>
            <a:prstGeom prst="roundRect">
              <a:avLst/>
            </a:prstGeom>
            <a:no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TextBox 19"/>
          <p:cNvSpPr txBox="1"/>
          <p:nvPr/>
        </p:nvSpPr>
        <p:spPr>
          <a:xfrm>
            <a:off x="395536" y="1412775"/>
            <a:ext cx="6696744" cy="584775"/>
          </a:xfrm>
          <a:prstGeom prst="rect">
            <a:avLst/>
          </a:prstGeom>
          <a:noFill/>
        </p:spPr>
        <p:txBody>
          <a:bodyPr wrap="square" rtlCol="0">
            <a:spAutoFit/>
          </a:bodyPr>
          <a:lstStyle/>
          <a:p>
            <a:r>
              <a:rPr lang="en-GB" sz="1600" dirty="0" smtClean="0">
                <a:solidFill>
                  <a:srgbClr val="0070C0"/>
                </a:solidFill>
              </a:rPr>
              <a:t>Aim for the same performance at high luminosity (2·10</a:t>
            </a:r>
            <a:r>
              <a:rPr lang="en-GB" sz="1600" baseline="30000" dirty="0" smtClean="0">
                <a:solidFill>
                  <a:srgbClr val="0070C0"/>
                </a:solidFill>
              </a:rPr>
              <a:t>33</a:t>
            </a:r>
            <a:r>
              <a:rPr lang="en-GB" sz="1600" dirty="0" smtClean="0">
                <a:solidFill>
                  <a:srgbClr val="0070C0"/>
                </a:solidFill>
              </a:rPr>
              <a:t> cm</a:t>
            </a:r>
            <a:r>
              <a:rPr lang="en-GB" sz="1600" baseline="30000" dirty="0" smtClean="0">
                <a:solidFill>
                  <a:srgbClr val="0070C0"/>
                </a:solidFill>
              </a:rPr>
              <a:t>-2</a:t>
            </a:r>
            <a:r>
              <a:rPr lang="en-GB" sz="1600" dirty="0" smtClean="0">
                <a:solidFill>
                  <a:srgbClr val="0070C0"/>
                </a:solidFill>
              </a:rPr>
              <a:t>s</a:t>
            </a:r>
            <a:r>
              <a:rPr lang="en-GB" sz="1600" baseline="30000" dirty="0" smtClean="0">
                <a:solidFill>
                  <a:srgbClr val="0070C0"/>
                </a:solidFill>
              </a:rPr>
              <a:t>-1</a:t>
            </a:r>
            <a:r>
              <a:rPr lang="en-GB" sz="1600" dirty="0" smtClean="0">
                <a:solidFill>
                  <a:srgbClr val="0070C0"/>
                </a:solidFill>
              </a:rPr>
              <a:t>, 25 </a:t>
            </a:r>
            <a:r>
              <a:rPr lang="en-GB" sz="1600" dirty="0">
                <a:solidFill>
                  <a:srgbClr val="0070C0"/>
                </a:solidFill>
              </a:rPr>
              <a:t>n</a:t>
            </a:r>
            <a:r>
              <a:rPr lang="en-GB" sz="1600" dirty="0" smtClean="0">
                <a:solidFill>
                  <a:srgbClr val="0070C0"/>
                </a:solidFill>
              </a:rPr>
              <a:t>s, </a:t>
            </a:r>
            <a:r>
              <a:rPr lang="en-GB" sz="1600" dirty="0" smtClean="0">
                <a:solidFill>
                  <a:srgbClr val="0070C0"/>
                </a:solidFill>
                <a:latin typeface="Symbol" panose="05050102010706020507" pitchFamily="18" charset="2"/>
              </a:rPr>
              <a:t>n</a:t>
            </a:r>
            <a:r>
              <a:rPr lang="en-GB" sz="1600" dirty="0" smtClean="0">
                <a:solidFill>
                  <a:srgbClr val="0070C0"/>
                </a:solidFill>
              </a:rPr>
              <a:t> =7.6) as under current conditions (&lt;4·10</a:t>
            </a:r>
            <a:r>
              <a:rPr lang="en-GB" sz="1600" baseline="30000" dirty="0" smtClean="0">
                <a:solidFill>
                  <a:srgbClr val="0070C0"/>
                </a:solidFill>
              </a:rPr>
              <a:t>32</a:t>
            </a:r>
            <a:r>
              <a:rPr lang="en-GB" sz="1600" dirty="0" smtClean="0">
                <a:solidFill>
                  <a:srgbClr val="0070C0"/>
                </a:solidFill>
              </a:rPr>
              <a:t>, 50 </a:t>
            </a:r>
            <a:r>
              <a:rPr lang="en-GB" sz="1600" dirty="0">
                <a:solidFill>
                  <a:srgbClr val="0070C0"/>
                </a:solidFill>
              </a:rPr>
              <a:t>n</a:t>
            </a:r>
            <a:r>
              <a:rPr lang="en-GB" sz="1600" dirty="0" smtClean="0">
                <a:solidFill>
                  <a:srgbClr val="0070C0"/>
                </a:solidFill>
              </a:rPr>
              <a:t>s,  </a:t>
            </a:r>
            <a:r>
              <a:rPr lang="en-GB" sz="1600" dirty="0" smtClean="0">
                <a:solidFill>
                  <a:srgbClr val="0070C0"/>
                </a:solidFill>
                <a:latin typeface="Symbol" panose="05050102010706020507" pitchFamily="18" charset="2"/>
              </a:rPr>
              <a:t>m</a:t>
            </a:r>
            <a:r>
              <a:rPr lang="en-GB" sz="1600" dirty="0" smtClean="0">
                <a:solidFill>
                  <a:srgbClr val="0070C0"/>
                </a:solidFill>
              </a:rPr>
              <a:t>=1.7).</a:t>
            </a:r>
          </a:p>
        </p:txBody>
      </p:sp>
      <p:pic>
        <p:nvPicPr>
          <p:cNvPr id="6"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4288" y="980728"/>
            <a:ext cx="1866900"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nvGrpSpPr>
          <p:cNvPr id="23" name="Group 22"/>
          <p:cNvGrpSpPr/>
          <p:nvPr/>
        </p:nvGrpSpPr>
        <p:grpSpPr>
          <a:xfrm>
            <a:off x="323528" y="5445225"/>
            <a:ext cx="8424936" cy="1084474"/>
            <a:chOff x="323528" y="5445225"/>
            <a:chExt cx="8424936" cy="1084474"/>
          </a:xfrm>
        </p:grpSpPr>
        <p:sp>
          <p:nvSpPr>
            <p:cNvPr id="19" name="TextBox 18"/>
            <p:cNvSpPr txBox="1"/>
            <p:nvPr/>
          </p:nvSpPr>
          <p:spPr>
            <a:xfrm>
              <a:off x="323528" y="5944924"/>
              <a:ext cx="8424936" cy="584775"/>
            </a:xfrm>
            <a:prstGeom prst="rect">
              <a:avLst/>
            </a:prstGeom>
            <a:noFill/>
          </p:spPr>
          <p:txBody>
            <a:bodyPr wrap="square" rtlCol="0">
              <a:spAutoFit/>
            </a:bodyPr>
            <a:lstStyle/>
            <a:p>
              <a:r>
                <a:rPr lang="en-GB" sz="1600" dirty="0" smtClean="0">
                  <a:solidFill>
                    <a:schemeClr val="accent4">
                      <a:lumMod val="75000"/>
                    </a:schemeClr>
                  </a:solidFill>
                </a:rPr>
                <a:t>Currently in place: </a:t>
              </a:r>
              <a:r>
                <a:rPr lang="en-GB" sz="1600" dirty="0" smtClean="0">
                  <a:solidFill>
                    <a:schemeClr val="accent4">
                      <a:lumMod val="75000"/>
                    </a:schemeClr>
                  </a:solidFill>
                </a:rPr>
                <a:t>Outer Tracker (OT) = Straw tube gas detectors (Ø 4.9 mm)</a:t>
              </a:r>
            </a:p>
            <a:p>
              <a:r>
                <a:rPr lang="en-GB" sz="1600" dirty="0">
                  <a:solidFill>
                    <a:schemeClr val="accent4">
                      <a:lumMod val="75000"/>
                    </a:schemeClr>
                  </a:solidFill>
                </a:rPr>
                <a:t> </a:t>
              </a:r>
              <a:r>
                <a:rPr lang="en-GB" sz="1600" dirty="0" smtClean="0">
                  <a:solidFill>
                    <a:schemeClr val="accent4">
                      <a:lumMod val="75000"/>
                    </a:schemeClr>
                  </a:solidFill>
                </a:rPr>
                <a:t>                             +  Inner Tracker (IT) = Silicon </a:t>
              </a:r>
              <a:r>
                <a:rPr lang="en-GB" sz="1600" dirty="0" err="1" smtClean="0">
                  <a:solidFill>
                    <a:schemeClr val="accent4">
                      <a:lumMod val="75000"/>
                    </a:schemeClr>
                  </a:solidFill>
                  <a:latin typeface="Symbol" panose="05050102010706020507" pitchFamily="18" charset="2"/>
                </a:rPr>
                <a:t>m</a:t>
              </a:r>
              <a:r>
                <a:rPr lang="en-GB" sz="1600" dirty="0" err="1" smtClean="0">
                  <a:solidFill>
                    <a:schemeClr val="accent4">
                      <a:lumMod val="75000"/>
                    </a:schemeClr>
                  </a:solidFill>
                </a:rPr>
                <a:t>strips</a:t>
              </a:r>
              <a:r>
                <a:rPr lang="en-GB" sz="1600" dirty="0" smtClean="0">
                  <a:solidFill>
                    <a:schemeClr val="accent4">
                      <a:lumMod val="75000"/>
                    </a:schemeClr>
                  </a:solidFill>
                </a:rPr>
                <a:t> (pitch = 200 </a:t>
              </a:r>
              <a:r>
                <a:rPr lang="en-GB" sz="1600" dirty="0" smtClean="0">
                  <a:solidFill>
                    <a:schemeClr val="accent4">
                      <a:lumMod val="75000"/>
                    </a:schemeClr>
                  </a:solidFill>
                  <a:latin typeface="Symbol" panose="05050102010706020507" pitchFamily="18" charset="2"/>
                </a:rPr>
                <a:t>m</a:t>
              </a:r>
              <a:r>
                <a:rPr lang="en-GB" sz="1600" dirty="0" smtClean="0">
                  <a:solidFill>
                    <a:schemeClr val="accent4">
                      <a:lumMod val="75000"/>
                    </a:schemeClr>
                  </a:solidFill>
                </a:rPr>
                <a:t>m)</a:t>
              </a:r>
              <a:endParaRPr lang="en-GB" sz="1600" dirty="0" smtClean="0">
                <a:solidFill>
                  <a:schemeClr val="accent4">
                    <a:lumMod val="75000"/>
                  </a:schemeClr>
                </a:solidFill>
              </a:endParaRPr>
            </a:p>
          </p:txBody>
        </p:sp>
        <p:sp>
          <p:nvSpPr>
            <p:cNvPr id="21" name="Right Arrow 20"/>
            <p:cNvSpPr/>
            <p:nvPr/>
          </p:nvSpPr>
          <p:spPr>
            <a:xfrm rot="16200000">
              <a:off x="3763220" y="5558292"/>
              <a:ext cx="487621" cy="261487"/>
            </a:xfrm>
            <a:prstGeom prst="rightArrow">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custDataLst>
      <p:tags r:id="rId1"/>
    </p:custDataLst>
    <p:extLst>
      <p:ext uri="{BB962C8B-B14F-4D97-AF65-F5344CB8AC3E}">
        <p14:creationId xmlns:p14="http://schemas.microsoft.com/office/powerpoint/2010/main" val="1013344350"/>
      </p:ext>
    </p:extLst>
  </p:cSld>
  <p:clrMapOvr>
    <a:masterClrMapping/>
  </p:clrMapOvr>
  <mc:AlternateContent xmlns:mc="http://schemas.openxmlformats.org/markup-compatibility/2006" xmlns:p14="http://schemas.microsoft.com/office/powerpoint/2010/main">
    <mc:Choice Requires="p14">
      <p:transition spd="slow" p14:dur="2000" advTm="2872"/>
    </mc:Choice>
    <mc:Fallback xmlns="">
      <p:transition spd="slow" advTm="287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pPr/>
              <a:t>30</a:t>
            </a:fld>
            <a:endParaRPr lang="en-GB"/>
          </a:p>
        </p:txBody>
      </p:sp>
      <p:graphicFrame>
        <p:nvGraphicFramePr>
          <p:cNvPr id="4" name="Object 3"/>
          <p:cNvGraphicFramePr>
            <a:graphicFrameLocks noChangeAspect="1"/>
          </p:cNvGraphicFramePr>
          <p:nvPr>
            <p:extLst>
              <p:ext uri="{D42A27DB-BD31-4B8C-83A1-F6EECF244321}">
                <p14:modId xmlns:p14="http://schemas.microsoft.com/office/powerpoint/2010/main" val="2928266553"/>
              </p:ext>
            </p:extLst>
          </p:nvPr>
        </p:nvGraphicFramePr>
        <p:xfrm>
          <a:off x="107504" y="1340768"/>
          <a:ext cx="4667250" cy="3606800"/>
        </p:xfrm>
        <a:graphic>
          <a:graphicData uri="http://schemas.openxmlformats.org/presentationml/2006/ole">
            <mc:AlternateContent xmlns:mc="http://schemas.openxmlformats.org/markup-compatibility/2006">
              <mc:Choice xmlns:v="urn:schemas-microsoft-com:vml" Requires="v">
                <p:oleObj spid="_x0000_s21534" name="Graph" r:id="rId3" imgW="4023360" imgH="3108960" progId="Origin50.Graph">
                  <p:embed/>
                </p:oleObj>
              </mc:Choice>
              <mc:Fallback>
                <p:oleObj name="Graph" r:id="rId3" imgW="4023360" imgH="3108960" progId="Origin50.Graph">
                  <p:embed/>
                  <p:pic>
                    <p:nvPicPr>
                      <p:cNvPr id="0" name="Объект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340768"/>
                        <a:ext cx="4667250"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276987019"/>
              </p:ext>
            </p:extLst>
          </p:nvPr>
        </p:nvGraphicFramePr>
        <p:xfrm>
          <a:off x="4504755" y="1348557"/>
          <a:ext cx="4679950" cy="3614737"/>
        </p:xfrm>
        <a:graphic>
          <a:graphicData uri="http://schemas.openxmlformats.org/presentationml/2006/ole">
            <mc:AlternateContent xmlns:mc="http://schemas.openxmlformats.org/markup-compatibility/2006">
              <mc:Choice xmlns:v="urn:schemas-microsoft-com:vml" Requires="v">
                <p:oleObj spid="_x0000_s21535" name="Graph" r:id="rId5" imgW="4023360" imgH="3108960" progId="Origin50.Graph">
                  <p:embed/>
                </p:oleObj>
              </mc:Choice>
              <mc:Fallback>
                <p:oleObj name="Graph" r:id="rId5" imgW="4023360" imgH="3108960" progId="Origin50.Graph">
                  <p:embed/>
                  <p:pic>
                    <p:nvPicPr>
                      <p:cNvPr id="0" name="Объект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4755" y="1348557"/>
                        <a:ext cx="4679950" cy="361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5"/>
          <p:cNvSpPr/>
          <p:nvPr/>
        </p:nvSpPr>
        <p:spPr>
          <a:xfrm>
            <a:off x="1780448" y="4869160"/>
            <a:ext cx="5743880" cy="246221"/>
          </a:xfrm>
          <a:prstGeom prst="rect">
            <a:avLst/>
          </a:prstGeom>
        </p:spPr>
        <p:txBody>
          <a:bodyPr wrap="none">
            <a:spAutoFit/>
          </a:bodyPr>
          <a:lstStyle/>
          <a:p>
            <a:r>
              <a:rPr lang="en-US" sz="1000" dirty="0"/>
              <a:t>S.A. </a:t>
            </a:r>
            <a:r>
              <a:rPr lang="en-GB" sz="1000" dirty="0" err="1"/>
              <a:t>Ponomarenko</a:t>
            </a:r>
            <a:r>
              <a:rPr lang="en-GB" sz="1000" i="1" dirty="0"/>
              <a:t> </a:t>
            </a:r>
            <a:r>
              <a:rPr lang="en-GB" sz="1000" i="1" dirty="0" smtClean="0"/>
              <a:t> et al. </a:t>
            </a:r>
            <a:r>
              <a:rPr lang="en-GB" sz="1000" i="1" dirty="0"/>
              <a:t>, </a:t>
            </a:r>
            <a:r>
              <a:rPr lang="en-GB" sz="1000" i="1" dirty="0" err="1"/>
              <a:t>Enikolopov</a:t>
            </a:r>
            <a:r>
              <a:rPr lang="en-GB" sz="1000" i="1" dirty="0"/>
              <a:t> Institute of Synthetic Polymer Materials, Russian Academy of </a:t>
            </a:r>
            <a:r>
              <a:rPr lang="en-GB" sz="1000" i="1" dirty="0" smtClean="0"/>
              <a:t>Sciences</a:t>
            </a:r>
            <a:endParaRPr lang="en-GB" sz="1000" dirty="0"/>
          </a:p>
        </p:txBody>
      </p:sp>
      <p:sp>
        <p:nvSpPr>
          <p:cNvPr id="7" name="Rectangle 6"/>
          <p:cNvSpPr/>
          <p:nvPr/>
        </p:nvSpPr>
        <p:spPr>
          <a:xfrm>
            <a:off x="423689" y="1126485"/>
            <a:ext cx="4572000" cy="307777"/>
          </a:xfrm>
          <a:prstGeom prst="rect">
            <a:avLst/>
          </a:prstGeom>
        </p:spPr>
        <p:txBody>
          <a:bodyPr>
            <a:spAutoFit/>
          </a:bodyPr>
          <a:lstStyle/>
          <a:p>
            <a:pPr algn="ctr"/>
            <a:r>
              <a:rPr lang="en-US" sz="1400" dirty="0" smtClean="0"/>
              <a:t>Comparison of light yield from 5.49 MeV </a:t>
            </a:r>
            <a:r>
              <a:rPr lang="en-US" sz="1400" dirty="0" smtClean="0">
                <a:latin typeface="Symbol" panose="05050102010706020507" pitchFamily="18" charset="2"/>
              </a:rPr>
              <a:t>a</a:t>
            </a:r>
            <a:r>
              <a:rPr lang="en-US" sz="1400" dirty="0" smtClean="0"/>
              <a:t> particles </a:t>
            </a:r>
            <a:endParaRPr lang="ru-RU" sz="1400" dirty="0"/>
          </a:p>
        </p:txBody>
      </p:sp>
      <p:sp>
        <p:nvSpPr>
          <p:cNvPr id="8" name="TextBox 7"/>
          <p:cNvSpPr txBox="1"/>
          <p:nvPr/>
        </p:nvSpPr>
        <p:spPr>
          <a:xfrm>
            <a:off x="971600" y="2420888"/>
            <a:ext cx="900118" cy="461665"/>
          </a:xfrm>
          <a:prstGeom prst="rect">
            <a:avLst/>
          </a:prstGeom>
          <a:noFill/>
        </p:spPr>
        <p:txBody>
          <a:bodyPr wrap="none" rtlCol="0">
            <a:spAutoFit/>
          </a:bodyPr>
          <a:lstStyle/>
          <a:p>
            <a:r>
              <a:rPr lang="en-GB" sz="1200" dirty="0" smtClean="0"/>
              <a:t>"Standard </a:t>
            </a:r>
          </a:p>
          <a:p>
            <a:r>
              <a:rPr lang="en-GB" sz="1200" dirty="0" smtClean="0"/>
              <a:t>scintillator"</a:t>
            </a:r>
          </a:p>
        </p:txBody>
      </p:sp>
      <p:sp>
        <p:nvSpPr>
          <p:cNvPr id="9" name="TextBox 8"/>
          <p:cNvSpPr txBox="1"/>
          <p:nvPr/>
        </p:nvSpPr>
        <p:spPr>
          <a:xfrm>
            <a:off x="3635896" y="2420888"/>
            <a:ext cx="900118" cy="461665"/>
          </a:xfrm>
          <a:prstGeom prst="rect">
            <a:avLst/>
          </a:prstGeom>
          <a:noFill/>
        </p:spPr>
        <p:txBody>
          <a:bodyPr wrap="none" rtlCol="0">
            <a:spAutoFit/>
          </a:bodyPr>
          <a:lstStyle/>
          <a:p>
            <a:r>
              <a:rPr lang="en-GB" sz="1200" dirty="0" smtClean="0">
                <a:solidFill>
                  <a:srgbClr val="FF0000"/>
                </a:solidFill>
              </a:rPr>
              <a:t>"NOL  </a:t>
            </a:r>
          </a:p>
          <a:p>
            <a:r>
              <a:rPr lang="en-GB" sz="1200" dirty="0" smtClean="0">
                <a:solidFill>
                  <a:srgbClr val="FF0000"/>
                </a:solidFill>
              </a:rPr>
              <a:t>scintillator"</a:t>
            </a:r>
          </a:p>
        </p:txBody>
      </p:sp>
      <p:sp>
        <p:nvSpPr>
          <p:cNvPr id="10" name="Rectangle 9"/>
          <p:cNvSpPr/>
          <p:nvPr/>
        </p:nvSpPr>
        <p:spPr>
          <a:xfrm>
            <a:off x="4608512" y="1126485"/>
            <a:ext cx="4572000" cy="307777"/>
          </a:xfrm>
          <a:prstGeom prst="rect">
            <a:avLst/>
          </a:prstGeom>
        </p:spPr>
        <p:txBody>
          <a:bodyPr>
            <a:spAutoFit/>
          </a:bodyPr>
          <a:lstStyle/>
          <a:p>
            <a:pPr algn="ctr"/>
            <a:r>
              <a:rPr lang="en-US" sz="1400" dirty="0" smtClean="0"/>
              <a:t>Comparison of scintillation decay time</a:t>
            </a:r>
            <a:endParaRPr lang="ru-RU" sz="1400" dirty="0"/>
          </a:p>
        </p:txBody>
      </p:sp>
      <p:sp>
        <p:nvSpPr>
          <p:cNvPr id="11" name="TextBox 10"/>
          <p:cNvSpPr txBox="1"/>
          <p:nvPr/>
        </p:nvSpPr>
        <p:spPr>
          <a:xfrm>
            <a:off x="827584" y="5445224"/>
            <a:ext cx="4581319" cy="830997"/>
          </a:xfrm>
          <a:prstGeom prst="rect">
            <a:avLst/>
          </a:prstGeom>
          <a:noFill/>
        </p:spPr>
        <p:txBody>
          <a:bodyPr wrap="none" rtlCol="0">
            <a:spAutoFit/>
          </a:bodyPr>
          <a:lstStyle/>
          <a:p>
            <a:pPr marL="285750" indent="-285750">
              <a:buFont typeface="Arial" panose="020B0604020202020204" pitchFamily="34" charset="0"/>
              <a:buChar char="•"/>
            </a:pPr>
            <a:r>
              <a:rPr lang="en-GB" sz="1600" dirty="0" smtClean="0">
                <a:solidFill>
                  <a:srgbClr val="0070C0"/>
                </a:solidFill>
              </a:rPr>
              <a:t>Potentially very interesting!</a:t>
            </a:r>
          </a:p>
          <a:p>
            <a:pPr marL="285750" indent="-285750">
              <a:buFont typeface="Arial" panose="020B0604020202020204" pitchFamily="34" charset="0"/>
              <a:buChar char="•"/>
            </a:pPr>
            <a:r>
              <a:rPr lang="en-GB" sz="1600" dirty="0" smtClean="0">
                <a:solidFill>
                  <a:srgbClr val="0070C0"/>
                </a:solidFill>
              </a:rPr>
              <a:t>How will the material behave in fibre geometry ? </a:t>
            </a:r>
          </a:p>
          <a:p>
            <a:pPr marL="285750" indent="-285750">
              <a:buFont typeface="Arial" panose="020B0604020202020204" pitchFamily="34" charset="0"/>
              <a:buChar char="•"/>
            </a:pPr>
            <a:r>
              <a:rPr lang="en-GB" sz="1600" dirty="0" smtClean="0">
                <a:solidFill>
                  <a:srgbClr val="0070C0"/>
                </a:solidFill>
              </a:rPr>
              <a:t>Radiation hardness ?  </a:t>
            </a:r>
          </a:p>
        </p:txBody>
      </p:sp>
      <p:sp>
        <p:nvSpPr>
          <p:cNvPr id="12" name="TextBox 11"/>
          <p:cNvSpPr txBox="1"/>
          <p:nvPr/>
        </p:nvSpPr>
        <p:spPr>
          <a:xfrm>
            <a:off x="2843808" y="548680"/>
            <a:ext cx="3422347" cy="369332"/>
          </a:xfrm>
          <a:prstGeom prst="rect">
            <a:avLst/>
          </a:prstGeom>
          <a:noFill/>
        </p:spPr>
        <p:txBody>
          <a:bodyPr wrap="none" rtlCol="0">
            <a:spAutoFit/>
          </a:bodyPr>
          <a:lstStyle/>
          <a:p>
            <a:r>
              <a:rPr lang="en-GB" dirty="0" smtClean="0">
                <a:solidFill>
                  <a:srgbClr val="0070C0"/>
                </a:solidFill>
              </a:rPr>
              <a:t>Measurements on scintillator tiles </a:t>
            </a:r>
          </a:p>
        </p:txBody>
      </p:sp>
    </p:spTree>
    <p:extLst>
      <p:ext uri="{BB962C8B-B14F-4D97-AF65-F5344CB8AC3E}">
        <p14:creationId xmlns:p14="http://schemas.microsoft.com/office/powerpoint/2010/main" val="19241979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31</a:t>
            </a:fld>
            <a:endParaRPr lang="en-GB"/>
          </a:p>
        </p:txBody>
      </p:sp>
      <p:sp>
        <p:nvSpPr>
          <p:cNvPr id="4" name="TextBox 3"/>
          <p:cNvSpPr txBox="1"/>
          <p:nvPr/>
        </p:nvSpPr>
        <p:spPr>
          <a:xfrm>
            <a:off x="1259632" y="620688"/>
            <a:ext cx="2492349" cy="400110"/>
          </a:xfrm>
          <a:prstGeom prst="rect">
            <a:avLst/>
          </a:prstGeom>
          <a:noFill/>
        </p:spPr>
        <p:txBody>
          <a:bodyPr wrap="none" rtlCol="0">
            <a:spAutoFit/>
          </a:bodyPr>
          <a:lstStyle/>
          <a:p>
            <a:r>
              <a:rPr lang="en-GB" sz="2000" b="1" dirty="0" smtClean="0">
                <a:solidFill>
                  <a:srgbClr val="0070C0"/>
                </a:solidFill>
              </a:rPr>
              <a:t>Where do we stand ? </a:t>
            </a:r>
          </a:p>
        </p:txBody>
      </p:sp>
      <p:sp>
        <p:nvSpPr>
          <p:cNvPr id="7" name="Rectangle 6"/>
          <p:cNvSpPr/>
          <p:nvPr/>
        </p:nvSpPr>
        <p:spPr>
          <a:xfrm>
            <a:off x="2771800" y="1214676"/>
            <a:ext cx="6048672" cy="4524315"/>
          </a:xfrm>
          <a:prstGeom prst="rect">
            <a:avLst/>
          </a:prstGeom>
        </p:spPr>
        <p:txBody>
          <a:bodyPr wrap="square">
            <a:spAutoFit/>
          </a:bodyPr>
          <a:lstStyle/>
          <a:p>
            <a:r>
              <a:rPr lang="en-GB" sz="1600" dirty="0">
                <a:solidFill>
                  <a:srgbClr val="0070C0"/>
                </a:solidFill>
              </a:rPr>
              <a:t>Learned how to make </a:t>
            </a:r>
            <a:r>
              <a:rPr lang="en-GB" sz="1600" b="1" dirty="0">
                <a:solidFill>
                  <a:srgbClr val="0070C0"/>
                </a:solidFill>
              </a:rPr>
              <a:t>13 cm wide and &gt;2.5 m long fibre </a:t>
            </a:r>
            <a:r>
              <a:rPr lang="en-GB" sz="1600" b="1" dirty="0" smtClean="0">
                <a:solidFill>
                  <a:srgbClr val="0070C0"/>
                </a:solidFill>
              </a:rPr>
              <a:t>mats</a:t>
            </a:r>
            <a:r>
              <a:rPr lang="en-GB" sz="1600" dirty="0" smtClean="0">
                <a:solidFill>
                  <a:srgbClr val="0070C0"/>
                </a:solidFill>
              </a:rPr>
              <a:t>. Current </a:t>
            </a:r>
            <a:r>
              <a:rPr lang="en-GB" sz="1600" dirty="0">
                <a:solidFill>
                  <a:srgbClr val="0070C0"/>
                </a:solidFill>
              </a:rPr>
              <a:t>focus: machining and precision assembly of mats on panels. Aim to </a:t>
            </a:r>
            <a:r>
              <a:rPr lang="en-GB" sz="1600" dirty="0" smtClean="0">
                <a:solidFill>
                  <a:srgbClr val="0070C0"/>
                </a:solidFill>
              </a:rPr>
              <a:t>test </a:t>
            </a:r>
            <a:r>
              <a:rPr lang="en-GB" sz="1600" dirty="0">
                <a:solidFill>
                  <a:srgbClr val="0070C0"/>
                </a:solidFill>
              </a:rPr>
              <a:t>them in SPS beam in autumn. </a:t>
            </a:r>
          </a:p>
          <a:p>
            <a:pPr lvl="1"/>
            <a:endParaRPr lang="en-GB" sz="1600" dirty="0">
              <a:solidFill>
                <a:srgbClr val="0070C0"/>
              </a:solidFill>
            </a:endParaRPr>
          </a:p>
          <a:p>
            <a:r>
              <a:rPr lang="en-GB" sz="1600" dirty="0" smtClean="0">
                <a:solidFill>
                  <a:srgbClr val="0070C0"/>
                </a:solidFill>
              </a:rPr>
              <a:t>64-ch</a:t>
            </a:r>
            <a:r>
              <a:rPr lang="en-GB" sz="1600" dirty="0">
                <a:solidFill>
                  <a:srgbClr val="0070C0"/>
                </a:solidFill>
              </a:rPr>
              <a:t>. SiPM arrays from Hamamatsu and KETEK successfully tested. First </a:t>
            </a:r>
            <a:r>
              <a:rPr lang="en-GB" sz="1600" dirty="0" smtClean="0">
                <a:solidFill>
                  <a:srgbClr val="0070C0"/>
                </a:solidFill>
              </a:rPr>
              <a:t>128-ch</a:t>
            </a:r>
            <a:r>
              <a:rPr lang="en-GB" sz="1600" dirty="0">
                <a:solidFill>
                  <a:srgbClr val="0070C0"/>
                </a:solidFill>
              </a:rPr>
              <a:t>. arrays from KETEK </a:t>
            </a:r>
            <a:r>
              <a:rPr lang="en-GB" sz="1600" dirty="0" smtClean="0">
                <a:solidFill>
                  <a:srgbClr val="0070C0"/>
                </a:solidFill>
              </a:rPr>
              <a:t>look promising. Expect new arrays from Hamamatsu soon. </a:t>
            </a:r>
            <a:r>
              <a:rPr lang="en-GB" sz="1600" b="1" dirty="0" smtClean="0">
                <a:solidFill>
                  <a:srgbClr val="0070C0"/>
                </a:solidFill>
              </a:rPr>
              <a:t>Increased </a:t>
            </a:r>
            <a:r>
              <a:rPr lang="en-GB" sz="1600" b="1" dirty="0">
                <a:solidFill>
                  <a:srgbClr val="0070C0"/>
                </a:solidFill>
              </a:rPr>
              <a:t>PDE </a:t>
            </a:r>
            <a:r>
              <a:rPr lang="en-GB" sz="1600" b="1" dirty="0" smtClean="0">
                <a:solidFill>
                  <a:srgbClr val="0070C0"/>
                </a:solidFill>
              </a:rPr>
              <a:t>and(!) </a:t>
            </a:r>
            <a:r>
              <a:rPr lang="en-GB" sz="1600" b="1" dirty="0">
                <a:solidFill>
                  <a:srgbClr val="0070C0"/>
                </a:solidFill>
              </a:rPr>
              <a:t>reduced XT. </a:t>
            </a:r>
          </a:p>
          <a:p>
            <a:pPr marL="285750" indent="-285750">
              <a:buFont typeface="Arial" panose="020B0604020202020204" pitchFamily="34" charset="0"/>
              <a:buChar char="•"/>
            </a:pPr>
            <a:endParaRPr lang="en-GB" sz="1600" dirty="0">
              <a:solidFill>
                <a:srgbClr val="0070C0"/>
              </a:solidFill>
            </a:endParaRPr>
          </a:p>
          <a:p>
            <a:r>
              <a:rPr lang="en-GB" sz="1600" dirty="0" smtClean="0">
                <a:solidFill>
                  <a:srgbClr val="0070C0"/>
                </a:solidFill>
              </a:rPr>
              <a:t>Single </a:t>
            </a:r>
            <a:r>
              <a:rPr lang="en-GB" sz="1600" dirty="0">
                <a:solidFill>
                  <a:srgbClr val="0070C0"/>
                </a:solidFill>
              </a:rPr>
              <a:t>channel of PACIFIC being tested. 8-channel version submitted a </a:t>
            </a:r>
            <a:r>
              <a:rPr lang="en-GB" sz="1600" dirty="0" smtClean="0">
                <a:solidFill>
                  <a:srgbClr val="0070C0"/>
                </a:solidFill>
              </a:rPr>
              <a:t>few days </a:t>
            </a:r>
            <a:r>
              <a:rPr lang="en-GB" sz="1600" dirty="0">
                <a:solidFill>
                  <a:srgbClr val="0070C0"/>
                </a:solidFill>
              </a:rPr>
              <a:t>ago</a:t>
            </a:r>
            <a:r>
              <a:rPr lang="en-GB" sz="1600" dirty="0" smtClean="0">
                <a:solidFill>
                  <a:srgbClr val="0070C0"/>
                </a:solidFill>
              </a:rPr>
              <a:t>. Full scale prototype ASIC in 2015.  </a:t>
            </a:r>
            <a:endParaRPr lang="en-GB" sz="1600" dirty="0">
              <a:solidFill>
                <a:srgbClr val="0070C0"/>
              </a:solidFill>
            </a:endParaRPr>
          </a:p>
          <a:p>
            <a:pPr marL="285750" indent="-285750">
              <a:buFont typeface="Arial" panose="020B0604020202020204" pitchFamily="34" charset="0"/>
              <a:buChar char="•"/>
            </a:pPr>
            <a:endParaRPr lang="en-GB" sz="1600" dirty="0">
              <a:solidFill>
                <a:srgbClr val="0070C0"/>
              </a:solidFill>
            </a:endParaRPr>
          </a:p>
          <a:p>
            <a:r>
              <a:rPr lang="en-GB" sz="1600" dirty="0" smtClean="0">
                <a:solidFill>
                  <a:srgbClr val="0070C0"/>
                </a:solidFill>
              </a:rPr>
              <a:t>Efforts </a:t>
            </a:r>
            <a:r>
              <a:rPr lang="en-GB" sz="1600" dirty="0">
                <a:solidFill>
                  <a:srgbClr val="0070C0"/>
                </a:solidFill>
              </a:rPr>
              <a:t>for overall detector design, Readout Box, mechanics getting in full </a:t>
            </a:r>
            <a:r>
              <a:rPr lang="en-GB" sz="1600" dirty="0" smtClean="0">
                <a:solidFill>
                  <a:srgbClr val="0070C0"/>
                </a:solidFill>
              </a:rPr>
              <a:t>swing</a:t>
            </a:r>
            <a:r>
              <a:rPr lang="en-GB" sz="1600" dirty="0">
                <a:solidFill>
                  <a:srgbClr val="0070C0"/>
                </a:solidFill>
              </a:rPr>
              <a:t>. Lots of challenges like beam pipe hole, cooling (insulation, </a:t>
            </a:r>
            <a:r>
              <a:rPr lang="en-GB" sz="1600" dirty="0" smtClean="0">
                <a:solidFill>
                  <a:srgbClr val="0070C0"/>
                </a:solidFill>
              </a:rPr>
              <a:t>condensation).</a:t>
            </a:r>
          </a:p>
          <a:p>
            <a:endParaRPr lang="en-GB" sz="1600" dirty="0">
              <a:solidFill>
                <a:srgbClr val="0070C0"/>
              </a:solidFill>
            </a:endParaRPr>
          </a:p>
          <a:p>
            <a:r>
              <a:rPr lang="en-GB" sz="1600" dirty="0" smtClean="0">
                <a:solidFill>
                  <a:srgbClr val="0070C0"/>
                </a:solidFill>
              </a:rPr>
              <a:t>Starting to think of tooling, logistics and QA. Mass production of fibre mats</a:t>
            </a:r>
            <a:r>
              <a:rPr lang="en-GB" sz="1600" dirty="0">
                <a:solidFill>
                  <a:srgbClr val="0070C0"/>
                </a:solidFill>
              </a:rPr>
              <a:t> </a:t>
            </a:r>
            <a:r>
              <a:rPr lang="en-GB" sz="1600" dirty="0" smtClean="0">
                <a:solidFill>
                  <a:srgbClr val="0070C0"/>
                </a:solidFill>
              </a:rPr>
              <a:t>and modules will require sustained efforts and tight quality control.       </a:t>
            </a:r>
            <a:endParaRPr lang="en-GB" dirty="0"/>
          </a:p>
        </p:txBody>
      </p:sp>
      <p:sp>
        <p:nvSpPr>
          <p:cNvPr id="8" name="Rectangle 7"/>
          <p:cNvSpPr/>
          <p:nvPr/>
        </p:nvSpPr>
        <p:spPr>
          <a:xfrm>
            <a:off x="432048" y="1196752"/>
            <a:ext cx="2073758" cy="4031873"/>
          </a:xfrm>
          <a:prstGeom prst="rect">
            <a:avLst/>
          </a:prstGeom>
        </p:spPr>
        <p:txBody>
          <a:bodyPr wrap="square">
            <a:spAutoFit/>
          </a:bodyPr>
          <a:lstStyle/>
          <a:p>
            <a:pPr marL="285750" indent="-285750">
              <a:buFont typeface="Arial" panose="020B0604020202020204" pitchFamily="34" charset="0"/>
              <a:buChar char="•"/>
            </a:pPr>
            <a:r>
              <a:rPr lang="en-GB" sz="1600" b="1" dirty="0">
                <a:solidFill>
                  <a:srgbClr val="0070C0"/>
                </a:solidFill>
              </a:rPr>
              <a:t>Fibre </a:t>
            </a:r>
            <a:r>
              <a:rPr lang="en-GB" sz="1600" b="1" dirty="0" smtClean="0">
                <a:solidFill>
                  <a:srgbClr val="0070C0"/>
                </a:solidFill>
              </a:rPr>
              <a:t>modules</a:t>
            </a:r>
            <a:endParaRPr lang="en-GB" sz="1600" dirty="0">
              <a:solidFill>
                <a:srgbClr val="0070C0"/>
              </a:solidFill>
            </a:endParaRPr>
          </a:p>
          <a:p>
            <a:pPr marL="285750" indent="-285750">
              <a:buFont typeface="Arial" panose="020B0604020202020204" pitchFamily="34" charset="0"/>
              <a:buChar char="•"/>
            </a:pPr>
            <a:endParaRPr lang="en-GB" sz="1600" b="1" dirty="0" smtClean="0">
              <a:solidFill>
                <a:srgbClr val="0070C0"/>
              </a:solidFill>
            </a:endParaRPr>
          </a:p>
          <a:p>
            <a:pPr marL="285750" indent="-285750">
              <a:buFont typeface="Arial" panose="020B0604020202020204" pitchFamily="34" charset="0"/>
              <a:buChar char="•"/>
            </a:pPr>
            <a:endParaRPr lang="en-GB" sz="1600" b="1" dirty="0">
              <a:solidFill>
                <a:srgbClr val="0070C0"/>
              </a:solidFill>
            </a:endParaRPr>
          </a:p>
          <a:p>
            <a:endParaRPr lang="en-GB" sz="1600" b="1" dirty="0">
              <a:solidFill>
                <a:srgbClr val="0070C0"/>
              </a:solidFill>
            </a:endParaRPr>
          </a:p>
          <a:p>
            <a:pPr marL="285750" indent="-285750">
              <a:buFont typeface="Arial" panose="020B0604020202020204" pitchFamily="34" charset="0"/>
              <a:buChar char="•"/>
            </a:pPr>
            <a:r>
              <a:rPr lang="en-GB" sz="1600" b="1" dirty="0" smtClean="0">
                <a:solidFill>
                  <a:srgbClr val="0070C0"/>
                </a:solidFill>
              </a:rPr>
              <a:t>SiPMs</a:t>
            </a:r>
            <a:r>
              <a:rPr lang="en-GB" sz="1600" dirty="0">
                <a:solidFill>
                  <a:srgbClr val="0070C0"/>
                </a:solidFill>
              </a:rPr>
              <a:t>		</a:t>
            </a:r>
          </a:p>
          <a:p>
            <a:pPr marL="285750" indent="-285750">
              <a:buFont typeface="Arial" panose="020B0604020202020204" pitchFamily="34" charset="0"/>
              <a:buChar char="•"/>
            </a:pPr>
            <a:endParaRPr lang="en-GB" sz="1600" b="1" dirty="0" smtClean="0">
              <a:solidFill>
                <a:srgbClr val="0070C0"/>
              </a:solidFill>
            </a:endParaRPr>
          </a:p>
          <a:p>
            <a:pPr marL="285750" indent="-285750">
              <a:buFont typeface="Arial" panose="020B0604020202020204" pitchFamily="34" charset="0"/>
              <a:buChar char="•"/>
            </a:pPr>
            <a:endParaRPr lang="en-GB" sz="1600" b="1" dirty="0">
              <a:solidFill>
                <a:srgbClr val="0070C0"/>
              </a:solidFill>
            </a:endParaRPr>
          </a:p>
          <a:p>
            <a:endParaRPr lang="en-GB" sz="1600" b="1" dirty="0">
              <a:solidFill>
                <a:srgbClr val="0070C0"/>
              </a:solidFill>
            </a:endParaRPr>
          </a:p>
          <a:p>
            <a:pPr marL="285750" indent="-285750">
              <a:buFont typeface="Arial" panose="020B0604020202020204" pitchFamily="34" charset="0"/>
              <a:buChar char="•"/>
            </a:pPr>
            <a:r>
              <a:rPr lang="en-GB" sz="1600" b="1" dirty="0" smtClean="0">
                <a:solidFill>
                  <a:srgbClr val="0070C0"/>
                </a:solidFill>
              </a:rPr>
              <a:t>RO </a:t>
            </a:r>
            <a:r>
              <a:rPr lang="en-GB" sz="1600" b="1" dirty="0">
                <a:solidFill>
                  <a:srgbClr val="0070C0"/>
                </a:solidFill>
              </a:rPr>
              <a:t>electronics</a:t>
            </a:r>
            <a:r>
              <a:rPr lang="en-GB" sz="1600" dirty="0">
                <a:solidFill>
                  <a:srgbClr val="0070C0"/>
                </a:solidFill>
              </a:rPr>
              <a:t>	</a:t>
            </a:r>
          </a:p>
          <a:p>
            <a:pPr marL="285750" indent="-285750">
              <a:buFont typeface="Arial" panose="020B0604020202020204" pitchFamily="34" charset="0"/>
              <a:buChar char="•"/>
            </a:pPr>
            <a:endParaRPr lang="en-GB" sz="1600" b="1" dirty="0" smtClean="0">
              <a:solidFill>
                <a:srgbClr val="0070C0"/>
              </a:solidFill>
            </a:endParaRPr>
          </a:p>
          <a:p>
            <a:endParaRPr lang="en-GB" sz="1600" b="1" dirty="0" smtClean="0">
              <a:solidFill>
                <a:srgbClr val="0070C0"/>
              </a:solidFill>
            </a:endParaRPr>
          </a:p>
          <a:p>
            <a:pPr marL="285750" indent="-285750">
              <a:buFont typeface="Arial" panose="020B0604020202020204" pitchFamily="34" charset="0"/>
              <a:buChar char="•"/>
            </a:pPr>
            <a:r>
              <a:rPr lang="en-GB" sz="1600" b="1" dirty="0" smtClean="0">
                <a:solidFill>
                  <a:srgbClr val="0070C0"/>
                </a:solidFill>
              </a:rPr>
              <a:t>Design</a:t>
            </a:r>
            <a:r>
              <a:rPr lang="en-GB" sz="1600" b="1" dirty="0">
                <a:solidFill>
                  <a:srgbClr val="0070C0"/>
                </a:solidFill>
              </a:rPr>
              <a:t>	</a:t>
            </a:r>
            <a:endParaRPr lang="en-GB" sz="1600" b="1" dirty="0" smtClean="0">
              <a:solidFill>
                <a:srgbClr val="0070C0"/>
              </a:solidFill>
            </a:endParaRPr>
          </a:p>
          <a:p>
            <a:pPr marL="285750" indent="-285750">
              <a:buFont typeface="Arial" panose="020B0604020202020204" pitchFamily="34" charset="0"/>
              <a:buChar char="•"/>
            </a:pPr>
            <a:endParaRPr lang="en-GB" sz="1600" b="1" dirty="0">
              <a:solidFill>
                <a:srgbClr val="0070C0"/>
              </a:solidFill>
            </a:endParaRPr>
          </a:p>
          <a:p>
            <a:pPr marL="285750" indent="-285750">
              <a:buFont typeface="Arial" panose="020B0604020202020204" pitchFamily="34" charset="0"/>
              <a:buChar char="•"/>
            </a:pPr>
            <a:endParaRPr lang="en-GB" sz="1600" b="1" dirty="0" smtClean="0">
              <a:solidFill>
                <a:srgbClr val="0070C0"/>
              </a:solidFill>
            </a:endParaRPr>
          </a:p>
          <a:p>
            <a:pPr marL="285750" indent="-285750">
              <a:buFont typeface="Arial" panose="020B0604020202020204" pitchFamily="34" charset="0"/>
              <a:buChar char="•"/>
            </a:pPr>
            <a:endParaRPr lang="en-GB" sz="1600" b="1" dirty="0">
              <a:solidFill>
                <a:srgbClr val="0070C0"/>
              </a:solidFill>
            </a:endParaRPr>
          </a:p>
          <a:p>
            <a:pPr marL="285750" indent="-285750">
              <a:buFont typeface="Arial" panose="020B0604020202020204" pitchFamily="34" charset="0"/>
              <a:buChar char="•"/>
            </a:pPr>
            <a:r>
              <a:rPr lang="en-GB" sz="1600" b="1" dirty="0" smtClean="0">
                <a:solidFill>
                  <a:srgbClr val="0070C0"/>
                </a:solidFill>
              </a:rPr>
              <a:t>Production</a:t>
            </a:r>
            <a:r>
              <a:rPr lang="en-GB" sz="1600" dirty="0">
                <a:solidFill>
                  <a:srgbClr val="0070C0"/>
                </a:solidFill>
              </a:rPr>
              <a:t>	</a:t>
            </a:r>
            <a:endParaRPr lang="en-GB" dirty="0"/>
          </a:p>
        </p:txBody>
      </p:sp>
    </p:spTree>
    <p:extLst>
      <p:ext uri="{BB962C8B-B14F-4D97-AF65-F5344CB8AC3E}">
        <p14:creationId xmlns:p14="http://schemas.microsoft.com/office/powerpoint/2010/main" val="529387660"/>
      </p:ext>
    </p:extLst>
  </p:cSld>
  <p:clrMapOvr>
    <a:masterClrMapping/>
  </p:clrMapOvr>
  <mc:AlternateContent xmlns:mc="http://schemas.openxmlformats.org/markup-compatibility/2006" xmlns:p14="http://schemas.microsoft.com/office/powerpoint/2010/main">
    <mc:Choice Requires="p14">
      <p:transition spd="slow" p14:dur="2000" advTm="76332"/>
    </mc:Choice>
    <mc:Fallback xmlns="">
      <p:transition spd="slow" advTm="76332"/>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32</a:t>
            </a:fld>
            <a:endParaRPr lang="en-GB"/>
          </a:p>
        </p:txBody>
      </p:sp>
      <p:sp>
        <p:nvSpPr>
          <p:cNvPr id="4" name="TextBox 3"/>
          <p:cNvSpPr txBox="1"/>
          <p:nvPr/>
        </p:nvSpPr>
        <p:spPr>
          <a:xfrm>
            <a:off x="1259632" y="620688"/>
            <a:ext cx="5063309" cy="400110"/>
          </a:xfrm>
          <a:prstGeom prst="rect">
            <a:avLst/>
          </a:prstGeom>
          <a:noFill/>
        </p:spPr>
        <p:txBody>
          <a:bodyPr wrap="none" rtlCol="0">
            <a:spAutoFit/>
          </a:bodyPr>
          <a:lstStyle/>
          <a:p>
            <a:r>
              <a:rPr lang="en-GB" sz="2000" b="1" dirty="0" smtClean="0">
                <a:solidFill>
                  <a:srgbClr val="0070C0"/>
                </a:solidFill>
              </a:rPr>
              <a:t>Where do we stand and what can we expect? </a:t>
            </a:r>
          </a:p>
        </p:txBody>
      </p:sp>
      <p:sp>
        <p:nvSpPr>
          <p:cNvPr id="5" name="TextBox 4"/>
          <p:cNvSpPr txBox="1"/>
          <p:nvPr/>
        </p:nvSpPr>
        <p:spPr>
          <a:xfrm>
            <a:off x="611560" y="1052736"/>
            <a:ext cx="7848871" cy="584775"/>
          </a:xfrm>
          <a:prstGeom prst="rect">
            <a:avLst/>
          </a:prstGeom>
          <a:noFill/>
        </p:spPr>
        <p:txBody>
          <a:bodyPr wrap="square" rtlCol="0">
            <a:spAutoFit/>
          </a:bodyPr>
          <a:lstStyle/>
          <a:p>
            <a:r>
              <a:rPr lang="en-GB" sz="1600" dirty="0" smtClean="0">
                <a:solidFill>
                  <a:srgbClr val="0070C0"/>
                </a:solidFill>
              </a:rPr>
              <a:t>Non-irradiated 2.5 m long 5-layer mat + 2011 technology SiPM array, </a:t>
            </a:r>
          </a:p>
          <a:p>
            <a:r>
              <a:rPr lang="en-GB" sz="1600" dirty="0" smtClean="0">
                <a:solidFill>
                  <a:srgbClr val="0070C0"/>
                </a:solidFill>
              </a:rPr>
              <a:t>measured with 1.5 MeV e</a:t>
            </a:r>
            <a:r>
              <a:rPr lang="en-GB" sz="1600" baseline="30000" dirty="0" smtClean="0">
                <a:solidFill>
                  <a:srgbClr val="0070C0"/>
                </a:solidFill>
              </a:rPr>
              <a:t>-</a:t>
            </a:r>
            <a:r>
              <a:rPr lang="en-GB" sz="1600" dirty="0" smtClean="0">
                <a:solidFill>
                  <a:srgbClr val="0070C0"/>
                </a:solidFill>
              </a:rPr>
              <a:t> in lab (from energy filtered Sr-90 source).</a:t>
            </a:r>
          </a:p>
        </p:txBody>
      </p:sp>
      <p:sp>
        <p:nvSpPr>
          <p:cNvPr id="16" name="TextBox 15"/>
          <p:cNvSpPr txBox="1"/>
          <p:nvPr/>
        </p:nvSpPr>
        <p:spPr>
          <a:xfrm>
            <a:off x="2339752" y="4808299"/>
            <a:ext cx="606256" cy="338554"/>
          </a:xfrm>
          <a:prstGeom prst="rect">
            <a:avLst/>
          </a:prstGeom>
          <a:noFill/>
        </p:spPr>
        <p:txBody>
          <a:bodyPr wrap="none" rtlCol="0">
            <a:spAutoFit/>
          </a:bodyPr>
          <a:lstStyle/>
          <a:p>
            <a:r>
              <a:rPr lang="en-GB" sz="1600" dirty="0" smtClean="0">
                <a:solidFill>
                  <a:srgbClr val="0070C0"/>
                </a:solidFill>
              </a:rPr>
              <a:t>SiPM</a:t>
            </a:r>
          </a:p>
        </p:txBody>
      </p:sp>
      <p:cxnSp>
        <p:nvCxnSpPr>
          <p:cNvPr id="19" name="Straight Arrow Connector 18"/>
          <p:cNvCxnSpPr/>
          <p:nvPr/>
        </p:nvCxnSpPr>
        <p:spPr>
          <a:xfrm flipH="1">
            <a:off x="2339752" y="5085184"/>
            <a:ext cx="166054"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012160" y="4808299"/>
            <a:ext cx="716735" cy="338554"/>
          </a:xfrm>
          <a:prstGeom prst="rect">
            <a:avLst/>
          </a:prstGeom>
          <a:noFill/>
        </p:spPr>
        <p:txBody>
          <a:bodyPr wrap="none" rtlCol="0">
            <a:spAutoFit/>
          </a:bodyPr>
          <a:lstStyle/>
          <a:p>
            <a:r>
              <a:rPr lang="en-GB" sz="1600" dirty="0" smtClean="0">
                <a:solidFill>
                  <a:srgbClr val="0070C0"/>
                </a:solidFill>
              </a:rPr>
              <a:t>mirror</a:t>
            </a:r>
          </a:p>
        </p:txBody>
      </p:sp>
      <p:cxnSp>
        <p:nvCxnSpPr>
          <p:cNvPr id="22" name="Straight Arrow Connector 21"/>
          <p:cNvCxnSpPr/>
          <p:nvPr/>
        </p:nvCxnSpPr>
        <p:spPr>
          <a:xfrm>
            <a:off x="6491231" y="5146853"/>
            <a:ext cx="313017" cy="3703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805779" y="4126785"/>
            <a:ext cx="2283830" cy="307777"/>
          </a:xfrm>
          <a:prstGeom prst="rect">
            <a:avLst/>
          </a:prstGeom>
          <a:noFill/>
        </p:spPr>
        <p:txBody>
          <a:bodyPr wrap="none" rtlCol="0">
            <a:spAutoFit/>
          </a:bodyPr>
          <a:lstStyle/>
          <a:p>
            <a:r>
              <a:rPr lang="en-GB" sz="1400" dirty="0" smtClean="0">
                <a:solidFill>
                  <a:srgbClr val="0070C0"/>
                </a:solidFill>
                <a:sym typeface="Wingdings" panose="05000000000000000000" pitchFamily="2" charset="2"/>
              </a:rPr>
              <a:t> </a:t>
            </a:r>
            <a:r>
              <a:rPr lang="en-GB" sz="1400" dirty="0" smtClean="0">
                <a:solidFill>
                  <a:srgbClr val="0070C0"/>
                </a:solidFill>
              </a:rPr>
              <a:t>measured in lab (Sr-90 e</a:t>
            </a:r>
            <a:r>
              <a:rPr lang="en-GB" sz="1400" baseline="30000" dirty="0" smtClean="0">
                <a:solidFill>
                  <a:srgbClr val="0070C0"/>
                </a:solidFill>
              </a:rPr>
              <a:t>-</a:t>
            </a:r>
            <a:r>
              <a:rPr lang="en-GB" sz="1400" dirty="0" smtClean="0">
                <a:solidFill>
                  <a:srgbClr val="0070C0"/>
                </a:solidFill>
              </a:rPr>
              <a:t>)</a:t>
            </a:r>
          </a:p>
        </p:txBody>
      </p:sp>
      <p:sp>
        <p:nvSpPr>
          <p:cNvPr id="26" name="TextBox 25"/>
          <p:cNvSpPr txBox="1"/>
          <p:nvPr/>
        </p:nvSpPr>
        <p:spPr>
          <a:xfrm>
            <a:off x="6804248" y="3130327"/>
            <a:ext cx="2304256" cy="954107"/>
          </a:xfrm>
          <a:prstGeom prst="rect">
            <a:avLst/>
          </a:prstGeom>
          <a:noFill/>
        </p:spPr>
        <p:txBody>
          <a:bodyPr wrap="square" rtlCol="0">
            <a:spAutoFit/>
          </a:bodyPr>
          <a:lstStyle/>
          <a:p>
            <a:r>
              <a:rPr lang="en-GB" sz="1400" dirty="0" smtClean="0">
                <a:solidFill>
                  <a:srgbClr val="0070C0"/>
                </a:solidFill>
                <a:sym typeface="Wingdings" panose="05000000000000000000" pitchFamily="2" charset="2"/>
              </a:rPr>
              <a:t> e</a:t>
            </a:r>
            <a:r>
              <a:rPr lang="en-GB" sz="1400" dirty="0" smtClean="0">
                <a:solidFill>
                  <a:srgbClr val="0070C0"/>
                </a:solidFill>
              </a:rPr>
              <a:t>xpected gain from non-irradiated 6-layer mat, 2014 SiPM technology, H.E. hadrons</a:t>
            </a:r>
          </a:p>
        </p:txBody>
      </p:sp>
      <p:sp>
        <p:nvSpPr>
          <p:cNvPr id="6" name="Arc 5"/>
          <p:cNvSpPr/>
          <p:nvPr/>
        </p:nvSpPr>
        <p:spPr>
          <a:xfrm rot="10800000" flipH="1">
            <a:off x="6332325" y="3107060"/>
            <a:ext cx="470830" cy="1327502"/>
          </a:xfrm>
          <a:prstGeom prst="arc">
            <a:avLst>
              <a:gd name="adj1" fmla="val 17275455"/>
              <a:gd name="adj2" fmla="val 4522177"/>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aphicFrame>
        <p:nvGraphicFramePr>
          <p:cNvPr id="14" name="Chart 13"/>
          <p:cNvGraphicFramePr>
            <a:graphicFrameLocks/>
          </p:cNvGraphicFramePr>
          <p:nvPr>
            <p:extLst>
              <p:ext uri="{D42A27DB-BD31-4B8C-83A1-F6EECF244321}">
                <p14:modId xmlns:p14="http://schemas.microsoft.com/office/powerpoint/2010/main" val="2924237373"/>
              </p:ext>
            </p:extLst>
          </p:nvPr>
        </p:nvGraphicFramePr>
        <p:xfrm>
          <a:off x="1476789" y="1916832"/>
          <a:ext cx="6118412" cy="4193242"/>
        </p:xfrm>
        <a:graphic>
          <a:graphicData uri="http://schemas.openxmlformats.org/drawingml/2006/chart">
            <c:chart xmlns:c="http://schemas.openxmlformats.org/drawingml/2006/chart" xmlns:r="http://schemas.openxmlformats.org/officeDocument/2006/relationships" r:id="rId2"/>
          </a:graphicData>
        </a:graphic>
      </p:graphicFrame>
      <p:sp>
        <p:nvSpPr>
          <p:cNvPr id="15" name="Arc 14"/>
          <p:cNvSpPr/>
          <p:nvPr/>
        </p:nvSpPr>
        <p:spPr>
          <a:xfrm flipH="1">
            <a:off x="5796135" y="3068960"/>
            <a:ext cx="326815" cy="769667"/>
          </a:xfrm>
          <a:prstGeom prst="arc">
            <a:avLst>
              <a:gd name="adj1" fmla="val 17275455"/>
              <a:gd name="adj2" fmla="val 4522177"/>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Arc 17"/>
          <p:cNvSpPr/>
          <p:nvPr/>
        </p:nvSpPr>
        <p:spPr>
          <a:xfrm flipH="1">
            <a:off x="3583277" y="2492896"/>
            <a:ext cx="163408" cy="481635"/>
          </a:xfrm>
          <a:prstGeom prst="arc">
            <a:avLst>
              <a:gd name="adj1" fmla="val 17275455"/>
              <a:gd name="adj2" fmla="val 4522177"/>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TextBox 19"/>
          <p:cNvSpPr txBox="1"/>
          <p:nvPr/>
        </p:nvSpPr>
        <p:spPr>
          <a:xfrm rot="1057311">
            <a:off x="3738108" y="2868717"/>
            <a:ext cx="2088232" cy="523220"/>
          </a:xfrm>
          <a:prstGeom prst="rect">
            <a:avLst/>
          </a:prstGeom>
          <a:noFill/>
        </p:spPr>
        <p:txBody>
          <a:bodyPr wrap="square" rtlCol="0">
            <a:spAutoFit/>
          </a:bodyPr>
          <a:lstStyle/>
          <a:p>
            <a:r>
              <a:rPr lang="en-GB" sz="1400" dirty="0" smtClean="0">
                <a:solidFill>
                  <a:srgbClr val="0070C0"/>
                </a:solidFill>
              </a:rPr>
              <a:t>Expected loss due to radiation damage (50 fb</a:t>
            </a:r>
            <a:r>
              <a:rPr lang="en-GB" sz="1400" baseline="30000" dirty="0" smtClean="0">
                <a:solidFill>
                  <a:srgbClr val="0070C0"/>
                </a:solidFill>
              </a:rPr>
              <a:t>-1</a:t>
            </a:r>
            <a:r>
              <a:rPr lang="en-GB" sz="1400" dirty="0" smtClean="0">
                <a:solidFill>
                  <a:srgbClr val="0070C0"/>
                </a:solidFill>
              </a:rPr>
              <a:t>)</a:t>
            </a:r>
          </a:p>
        </p:txBody>
      </p:sp>
    </p:spTree>
    <p:extLst>
      <p:ext uri="{BB962C8B-B14F-4D97-AF65-F5344CB8AC3E}">
        <p14:creationId xmlns:p14="http://schemas.microsoft.com/office/powerpoint/2010/main" val="769316230"/>
      </p:ext>
    </p:extLst>
  </p:cSld>
  <p:clrMapOvr>
    <a:masterClrMapping/>
  </p:clrMapOvr>
  <mc:AlternateContent xmlns:mc="http://schemas.openxmlformats.org/markup-compatibility/2006" xmlns:p14="http://schemas.microsoft.com/office/powerpoint/2010/main">
    <mc:Choice Requires="p14">
      <p:transition spd="slow" p14:dur="2000" advTm="56388"/>
    </mc:Choice>
    <mc:Fallback xmlns="">
      <p:transition spd="slow" advTm="56388"/>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1739" y="1052469"/>
            <a:ext cx="3533879" cy="3024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0624" y="3821562"/>
            <a:ext cx="3533376" cy="29413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r>
              <a:rPr lang="en-GB" smtClean="0"/>
              <a:t>Christian Joram   CERN   PH/DT         20 August 2014</a:t>
            </a:r>
            <a:endParaRPr lang="en-GB"/>
          </a:p>
        </p:txBody>
      </p:sp>
      <p:sp>
        <p:nvSpPr>
          <p:cNvPr id="3" name="Slide Number Placeholder 2"/>
          <p:cNvSpPr>
            <a:spLocks noGrp="1"/>
          </p:cNvSpPr>
          <p:nvPr>
            <p:ph type="sldNum" sz="quarter" idx="12"/>
          </p:nvPr>
        </p:nvSpPr>
        <p:spPr/>
        <p:txBody>
          <a:bodyPr/>
          <a:lstStyle/>
          <a:p>
            <a:fld id="{5BE96148-625D-4FCA-B5A1-9F166C6BE2FA}" type="slidenum">
              <a:rPr lang="en-GB" smtClean="0"/>
              <a:t>4</a:t>
            </a:fld>
            <a:endParaRPr lang="en-GB"/>
          </a:p>
        </p:txBody>
      </p:sp>
      <p:sp>
        <p:nvSpPr>
          <p:cNvPr id="4" name="TextBox 3"/>
          <p:cNvSpPr txBox="1"/>
          <p:nvPr/>
        </p:nvSpPr>
        <p:spPr>
          <a:xfrm>
            <a:off x="539552" y="1052736"/>
            <a:ext cx="2710807" cy="461665"/>
          </a:xfrm>
          <a:prstGeom prst="rect">
            <a:avLst/>
          </a:prstGeom>
          <a:solidFill>
            <a:schemeClr val="bg1"/>
          </a:solidFill>
        </p:spPr>
        <p:txBody>
          <a:bodyPr wrap="none" rtlCol="0">
            <a:spAutoFit/>
          </a:bodyPr>
          <a:lstStyle/>
          <a:p>
            <a:r>
              <a:rPr lang="en-GB" sz="2400" b="1" dirty="0" smtClean="0">
                <a:solidFill>
                  <a:srgbClr val="0070C0"/>
                </a:solidFill>
              </a:rPr>
              <a:t>Main requirements </a:t>
            </a:r>
          </a:p>
        </p:txBody>
      </p:sp>
      <p:sp>
        <p:nvSpPr>
          <p:cNvPr id="5" name="Rectangle 2"/>
          <p:cNvSpPr txBox="1">
            <a:spLocks noChangeArrowheads="1"/>
          </p:cNvSpPr>
          <p:nvPr/>
        </p:nvSpPr>
        <p:spPr>
          <a:xfrm>
            <a:off x="539552" y="1596440"/>
            <a:ext cx="8178800" cy="6146800"/>
          </a:xfrm>
          <a:prstGeom prst="rect">
            <a:avLst/>
          </a:prstGeom>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en-US" sz="1800" b="1" dirty="0" smtClean="0">
                <a:solidFill>
                  <a:srgbClr val="0070C0"/>
                </a:solidFill>
              </a:rPr>
              <a:t>Detector intrinsic performance: measure </a:t>
            </a:r>
            <a:r>
              <a:rPr lang="en-US" altLang="en-US" sz="1800" b="1" dirty="0" err="1" smtClean="0">
                <a:solidFill>
                  <a:srgbClr val="0070C0"/>
                </a:solidFill>
              </a:rPr>
              <a:t>x,x</a:t>
            </a:r>
            <a:r>
              <a:rPr lang="en-US" altLang="en-US" sz="1800" b="1" dirty="0" smtClean="0">
                <a:solidFill>
                  <a:srgbClr val="0070C0"/>
                </a:solidFill>
              </a:rPr>
              <a:t>' (</a:t>
            </a:r>
            <a:r>
              <a:rPr lang="en-US" altLang="en-US" sz="1800" b="1" dirty="0" err="1" smtClean="0">
                <a:solidFill>
                  <a:srgbClr val="0070C0"/>
                </a:solidFill>
              </a:rPr>
              <a:t>y,y</a:t>
            </a:r>
            <a:r>
              <a:rPr lang="en-US" altLang="en-US" sz="1800" b="1" dirty="0" smtClean="0">
                <a:solidFill>
                  <a:srgbClr val="0070C0"/>
                </a:solidFill>
              </a:rPr>
              <a:t>') with </a:t>
            </a:r>
          </a:p>
          <a:p>
            <a:pPr marL="182563" indent="-182563"/>
            <a:r>
              <a:rPr lang="en-US" altLang="en-US" sz="1600" dirty="0" smtClean="0">
                <a:solidFill>
                  <a:srgbClr val="0070C0"/>
                </a:solidFill>
              </a:rPr>
              <a:t>high hit efficiency(~99%)</a:t>
            </a:r>
          </a:p>
          <a:p>
            <a:pPr marL="182563" indent="-182563"/>
            <a:r>
              <a:rPr lang="en-US" altLang="en-US" sz="1600" dirty="0" smtClean="0">
                <a:solidFill>
                  <a:srgbClr val="0070C0"/>
                </a:solidFill>
              </a:rPr>
              <a:t>low noise cluster rate (&lt;10% of signal at any location)</a:t>
            </a:r>
          </a:p>
          <a:p>
            <a:pPr marL="182563" indent="-182563"/>
            <a:r>
              <a:rPr lang="en-US" altLang="en-US" sz="1600" dirty="0" err="1" smtClean="0">
                <a:solidFill>
                  <a:srgbClr val="0070C0"/>
                </a:solidFill>
                <a:latin typeface="Symbol" panose="05050102010706020507" pitchFamily="18" charset="2"/>
              </a:rPr>
              <a:t>s</a:t>
            </a:r>
            <a:r>
              <a:rPr lang="en-US" altLang="en-US" sz="1600" baseline="-25000" dirty="0" err="1" smtClean="0">
                <a:solidFill>
                  <a:srgbClr val="0070C0"/>
                </a:solidFill>
              </a:rPr>
              <a:t>x</a:t>
            </a:r>
            <a:r>
              <a:rPr lang="en-US" altLang="en-US" sz="1600" dirty="0" smtClean="0">
                <a:solidFill>
                  <a:srgbClr val="0070C0"/>
                </a:solidFill>
              </a:rPr>
              <a:t> &lt; 100μm </a:t>
            </a:r>
            <a:r>
              <a:rPr lang="en-US" altLang="en-US" sz="1600" dirty="0">
                <a:solidFill>
                  <a:srgbClr val="0070C0"/>
                </a:solidFill>
              </a:rPr>
              <a:t>(</a:t>
            </a:r>
            <a:r>
              <a:rPr lang="en-US" altLang="en-US" sz="1600" dirty="0" smtClean="0">
                <a:solidFill>
                  <a:srgbClr val="0070C0"/>
                </a:solidFill>
              </a:rPr>
              <a:t>bending plane)</a:t>
            </a:r>
          </a:p>
          <a:p>
            <a:pPr marL="182563" indent="-182563"/>
            <a:r>
              <a:rPr lang="en-US" altLang="en-US" sz="1600" dirty="0" smtClean="0">
                <a:solidFill>
                  <a:srgbClr val="0070C0"/>
                </a:solidFill>
              </a:rPr>
              <a:t>X/X</a:t>
            </a:r>
            <a:r>
              <a:rPr lang="en-US" altLang="en-US" sz="1600" baseline="-6000" dirty="0" smtClean="0">
                <a:solidFill>
                  <a:srgbClr val="0070C0"/>
                </a:solidFill>
              </a:rPr>
              <a:t>0</a:t>
            </a:r>
            <a:r>
              <a:rPr lang="en-US" altLang="en-US" sz="1600" dirty="0" smtClean="0">
                <a:solidFill>
                  <a:srgbClr val="0070C0"/>
                </a:solidFill>
              </a:rPr>
              <a:t> ≤ 1% per detection layer</a:t>
            </a:r>
          </a:p>
          <a:p>
            <a:pPr marL="182563" indent="-182563"/>
            <a:endParaRPr lang="en-US" altLang="en-US" sz="1600" dirty="0" smtClean="0">
              <a:solidFill>
                <a:srgbClr val="0070C0"/>
              </a:solidFill>
            </a:endParaRPr>
          </a:p>
          <a:p>
            <a:pPr marL="0" indent="0">
              <a:buNone/>
            </a:pPr>
            <a:r>
              <a:rPr lang="en-US" altLang="en-US" sz="1800" b="1" dirty="0" smtClean="0">
                <a:solidFill>
                  <a:srgbClr val="0070C0"/>
                </a:solidFill>
              </a:rPr>
              <a:t>Constraints</a:t>
            </a:r>
          </a:p>
          <a:p>
            <a:pPr marL="182563" indent="-182563"/>
            <a:r>
              <a:rPr lang="en-US" altLang="en-US" sz="1600" dirty="0" smtClean="0">
                <a:solidFill>
                  <a:srgbClr val="0070C0"/>
                </a:solidFill>
              </a:rPr>
              <a:t>40MHz readout </a:t>
            </a:r>
          </a:p>
          <a:p>
            <a:pPr marL="182563" indent="-182563"/>
            <a:r>
              <a:rPr lang="en-US" altLang="en-US" sz="1600" dirty="0" smtClean="0">
                <a:solidFill>
                  <a:srgbClr val="0070C0"/>
                </a:solidFill>
              </a:rPr>
              <a:t>geometrical coverage: 6(x) x 5(y) m</a:t>
            </a:r>
            <a:r>
              <a:rPr lang="en-US" altLang="en-US" sz="1600" baseline="30000" dirty="0" smtClean="0">
                <a:solidFill>
                  <a:srgbClr val="0070C0"/>
                </a:solidFill>
              </a:rPr>
              <a:t>2</a:t>
            </a:r>
          </a:p>
          <a:p>
            <a:pPr marL="182563" indent="-182563"/>
            <a:r>
              <a:rPr lang="en-US" altLang="en-US" sz="1600" dirty="0" smtClean="0">
                <a:solidFill>
                  <a:srgbClr val="0070C0"/>
                </a:solidFill>
              </a:rPr>
              <a:t>fit in between magnet and RICH2</a:t>
            </a:r>
            <a:endParaRPr lang="en-US" altLang="en-US" sz="1600" baseline="30000" dirty="0" smtClean="0">
              <a:solidFill>
                <a:srgbClr val="0070C0"/>
              </a:solidFill>
            </a:endParaRPr>
          </a:p>
          <a:p>
            <a:pPr marL="182563" indent="-182563"/>
            <a:r>
              <a:rPr lang="en-US" altLang="en-US" sz="1600" dirty="0" smtClean="0">
                <a:solidFill>
                  <a:srgbClr val="0070C0"/>
                </a:solidFill>
              </a:rPr>
              <a:t>radiation environment:</a:t>
            </a:r>
          </a:p>
          <a:p>
            <a:pPr marL="742950" lvl="3" indent="-285750">
              <a:buFont typeface="Calibri" panose="020F0502020204030204" pitchFamily="34" charset="0"/>
              <a:buChar char="₋"/>
            </a:pPr>
            <a:r>
              <a:rPr lang="en-US" altLang="en-US" sz="1400" dirty="0" smtClean="0">
                <a:solidFill>
                  <a:srgbClr val="0070C0"/>
                </a:solidFill>
              </a:rPr>
              <a:t>≤ 10</a:t>
            </a:r>
            <a:r>
              <a:rPr lang="en-US" altLang="en-US" sz="1400" baseline="30000" dirty="0" smtClean="0">
                <a:solidFill>
                  <a:srgbClr val="0070C0"/>
                </a:solidFill>
              </a:rPr>
              <a:t>12</a:t>
            </a:r>
            <a:r>
              <a:rPr lang="en-US" altLang="en-US" sz="1400" dirty="0" smtClean="0">
                <a:solidFill>
                  <a:srgbClr val="0070C0"/>
                </a:solidFill>
              </a:rPr>
              <a:t> 1MeV </a:t>
            </a:r>
            <a:r>
              <a:rPr lang="en-US" altLang="en-US" sz="1400" dirty="0" err="1" smtClean="0">
                <a:solidFill>
                  <a:srgbClr val="0070C0"/>
                </a:solidFill>
              </a:rPr>
              <a:t>n</a:t>
            </a:r>
            <a:r>
              <a:rPr lang="en-US" altLang="en-US" sz="1400" baseline="-25000" dirty="0" err="1" smtClean="0">
                <a:solidFill>
                  <a:srgbClr val="0070C0"/>
                </a:solidFill>
              </a:rPr>
              <a:t>eq</a:t>
            </a:r>
            <a:r>
              <a:rPr lang="en-US" altLang="en-US" sz="1400" dirty="0" smtClean="0">
                <a:solidFill>
                  <a:srgbClr val="0070C0"/>
                </a:solidFill>
              </a:rPr>
              <a:t> / cm</a:t>
            </a:r>
            <a:r>
              <a:rPr lang="en-US" altLang="en-US" sz="1400" baseline="30000" dirty="0" smtClean="0">
                <a:solidFill>
                  <a:srgbClr val="0070C0"/>
                </a:solidFill>
              </a:rPr>
              <a:t>2 </a:t>
            </a:r>
            <a:r>
              <a:rPr lang="en-US" altLang="en-US" sz="1400" dirty="0" smtClean="0">
                <a:solidFill>
                  <a:srgbClr val="0070C0"/>
                </a:solidFill>
              </a:rPr>
              <a:t>at the location of the </a:t>
            </a:r>
          </a:p>
          <a:p>
            <a:pPr marL="457200" lvl="3" indent="0">
              <a:buNone/>
            </a:pPr>
            <a:r>
              <a:rPr lang="en-US" altLang="en-US" sz="1400" dirty="0" smtClean="0">
                <a:solidFill>
                  <a:srgbClr val="0070C0"/>
                </a:solidFill>
              </a:rPr>
              <a:t>       photo-detectors</a:t>
            </a:r>
            <a:endParaRPr lang="en-US" altLang="en-US" sz="1400" baseline="30000" dirty="0" smtClean="0">
              <a:solidFill>
                <a:srgbClr val="0070C0"/>
              </a:solidFill>
            </a:endParaRPr>
          </a:p>
          <a:p>
            <a:pPr marL="742950" lvl="3" indent="-285750">
              <a:buFont typeface="Calibri" panose="020F0502020204030204" pitchFamily="34" charset="0"/>
              <a:buChar char="₋"/>
            </a:pPr>
            <a:r>
              <a:rPr lang="en-US" altLang="en-US" sz="1400" dirty="0" smtClean="0">
                <a:solidFill>
                  <a:srgbClr val="0070C0"/>
                </a:solidFill>
              </a:rPr>
              <a:t>≤ 80Gy at the location of the photo-detectors</a:t>
            </a:r>
          </a:p>
          <a:p>
            <a:pPr marL="742950" lvl="3" indent="-285750">
              <a:buFont typeface="Calibri" panose="020F0502020204030204" pitchFamily="34" charset="0"/>
              <a:buChar char="₋"/>
            </a:pPr>
            <a:r>
              <a:rPr lang="en-US" altLang="en-US" sz="1400" dirty="0" smtClean="0">
                <a:solidFill>
                  <a:srgbClr val="0070C0"/>
                </a:solidFill>
              </a:rPr>
              <a:t>≤ 35kGy peak dose for the scintillating </a:t>
            </a:r>
            <a:r>
              <a:rPr lang="en-US" altLang="en-US" sz="1400" dirty="0" err="1" smtClean="0">
                <a:solidFill>
                  <a:srgbClr val="0070C0"/>
                </a:solidFill>
              </a:rPr>
              <a:t>fibres</a:t>
            </a:r>
            <a:endParaRPr lang="en-US" altLang="en-US" sz="1400" dirty="0">
              <a:solidFill>
                <a:srgbClr val="0070C0"/>
              </a:solidFill>
            </a:endParaRPr>
          </a:p>
          <a:p>
            <a:pPr marL="182563" indent="-182563">
              <a:buNone/>
            </a:pPr>
            <a:r>
              <a:rPr lang="en-US" altLang="en-US" sz="1600" b="1" dirty="0" smtClean="0">
                <a:solidFill>
                  <a:srgbClr val="0070C0"/>
                </a:solidFill>
                <a:sym typeface="Wingdings" panose="05000000000000000000" pitchFamily="2" charset="2"/>
              </a:rPr>
              <a:t></a:t>
            </a:r>
            <a:r>
              <a:rPr lang="en-US" altLang="en-US" sz="1600" b="1" dirty="0" smtClean="0">
                <a:solidFill>
                  <a:srgbClr val="0070C0"/>
                </a:solidFill>
              </a:rPr>
              <a:t>low temperature operation of photodetectors</a:t>
            </a:r>
            <a:endParaRPr lang="en-US" altLang="en-US" sz="1600" b="1" dirty="0">
              <a:solidFill>
                <a:srgbClr val="0070C0"/>
              </a:solidFill>
            </a:endParaRPr>
          </a:p>
        </p:txBody>
      </p:sp>
      <p:sp>
        <p:nvSpPr>
          <p:cNvPr id="8" name="Line 5"/>
          <p:cNvSpPr>
            <a:spLocks noChangeShapeType="1"/>
          </p:cNvSpPr>
          <p:nvPr/>
        </p:nvSpPr>
        <p:spPr bwMode="auto">
          <a:xfrm flipH="1">
            <a:off x="4499991" y="3025160"/>
            <a:ext cx="2767414" cy="2060024"/>
          </a:xfrm>
          <a:prstGeom prst="line">
            <a:avLst/>
          </a:prstGeom>
          <a:noFill/>
          <a:ln w="25400" cap="flat">
            <a:solidFill>
              <a:srgbClr val="FF0000"/>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sz="1200"/>
          </a:p>
        </p:txBody>
      </p:sp>
      <p:sp>
        <p:nvSpPr>
          <p:cNvPr id="10" name="Rectangle 7"/>
          <p:cNvSpPr>
            <a:spLocks/>
          </p:cNvSpPr>
          <p:nvPr/>
        </p:nvSpPr>
        <p:spPr bwMode="auto">
          <a:xfrm>
            <a:off x="6475080" y="837025"/>
            <a:ext cx="169206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Times New Roman" pitchFamily="18" charset="0"/>
              </a:defRPr>
            </a:lvl1pPr>
            <a:lvl2pPr algn="l">
              <a:defRPr sz="1200">
                <a:solidFill>
                  <a:schemeClr val="tx1"/>
                </a:solidFill>
                <a:latin typeface="Times New Roman" pitchFamily="18" charset="0"/>
              </a:defRPr>
            </a:lvl2pPr>
            <a:lvl3pPr algn="l">
              <a:defRPr sz="1200">
                <a:solidFill>
                  <a:schemeClr val="tx1"/>
                </a:solidFill>
                <a:latin typeface="Times New Roman" pitchFamily="18" charset="0"/>
              </a:defRPr>
            </a:lvl3pPr>
            <a:lvl4pPr algn="l">
              <a:defRPr sz="1200">
                <a:solidFill>
                  <a:schemeClr val="tx1"/>
                </a:solidFill>
                <a:latin typeface="Times New Roman" pitchFamily="18" charset="0"/>
              </a:defRPr>
            </a:lvl4pPr>
            <a:lvl5pPr algn="l">
              <a:defRPr sz="1200">
                <a:solidFill>
                  <a:schemeClr val="tx1"/>
                </a:solidFill>
                <a:latin typeface="Times New Roman" pitchFamily="18" charset="0"/>
              </a:defRPr>
            </a:lvl5pPr>
            <a:lvl6pPr fontAlgn="base">
              <a:spcBef>
                <a:spcPct val="0"/>
              </a:spcBef>
              <a:spcAft>
                <a:spcPct val="0"/>
              </a:spcAft>
              <a:defRPr sz="1200">
                <a:solidFill>
                  <a:schemeClr val="tx1"/>
                </a:solidFill>
                <a:latin typeface="Times New Roman" pitchFamily="18" charset="0"/>
              </a:defRPr>
            </a:lvl6pPr>
            <a:lvl7pPr fontAlgn="base">
              <a:spcBef>
                <a:spcPct val="0"/>
              </a:spcBef>
              <a:spcAft>
                <a:spcPct val="0"/>
              </a:spcAft>
              <a:defRPr sz="1200">
                <a:solidFill>
                  <a:schemeClr val="tx1"/>
                </a:solidFill>
                <a:latin typeface="Times New Roman" pitchFamily="18" charset="0"/>
              </a:defRPr>
            </a:lvl7pPr>
            <a:lvl8pPr fontAlgn="base">
              <a:spcBef>
                <a:spcPct val="0"/>
              </a:spcBef>
              <a:spcAft>
                <a:spcPct val="0"/>
              </a:spcAft>
              <a:defRPr sz="1200">
                <a:solidFill>
                  <a:schemeClr val="tx1"/>
                </a:solidFill>
                <a:latin typeface="Times New Roman" pitchFamily="18" charset="0"/>
              </a:defRPr>
            </a:lvl8pPr>
            <a:lvl9pPr fontAlgn="base">
              <a:spcBef>
                <a:spcPct val="0"/>
              </a:spcBef>
              <a:spcAft>
                <a:spcPct val="0"/>
              </a:spcAft>
              <a:defRPr sz="1200">
                <a:solidFill>
                  <a:schemeClr val="tx1"/>
                </a:solidFill>
                <a:latin typeface="Times New Roman" pitchFamily="18" charset="0"/>
              </a:defRPr>
            </a:lvl9pPr>
          </a:lstStyle>
          <a:p>
            <a:pPr algn="ctr"/>
            <a:r>
              <a:rPr lang="en-US" altLang="en-US" sz="1400" dirty="0">
                <a:latin typeface="+mn-lt"/>
                <a:cs typeface="Times New Roman" pitchFamily="18" charset="0"/>
              </a:rPr>
              <a:t>LHCb FLUKA simulation</a:t>
            </a:r>
          </a:p>
        </p:txBody>
      </p:sp>
      <p:sp>
        <p:nvSpPr>
          <p:cNvPr id="11" name="Rectangle 10"/>
          <p:cNvSpPr/>
          <p:nvPr/>
        </p:nvSpPr>
        <p:spPr>
          <a:xfrm>
            <a:off x="6583330" y="1962552"/>
            <a:ext cx="1368152" cy="720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6583330" y="2930292"/>
            <a:ext cx="1368152" cy="720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6583330" y="2034560"/>
            <a:ext cx="1368152" cy="8957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6595844" y="4708748"/>
            <a:ext cx="1368152" cy="720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6598570" y="5676488"/>
            <a:ext cx="1368152" cy="720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6598570" y="4780756"/>
            <a:ext cx="1368152" cy="8957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Line 5"/>
          <p:cNvSpPr>
            <a:spLocks noChangeShapeType="1"/>
          </p:cNvSpPr>
          <p:nvPr/>
        </p:nvSpPr>
        <p:spPr bwMode="auto">
          <a:xfrm flipH="1">
            <a:off x="4716016" y="4718114"/>
            <a:ext cx="1867314" cy="863217"/>
          </a:xfrm>
          <a:prstGeom prst="line">
            <a:avLst/>
          </a:prstGeom>
          <a:noFill/>
          <a:ln w="25400" cap="flat">
            <a:solidFill>
              <a:srgbClr val="FF0000"/>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sz="1200"/>
          </a:p>
        </p:txBody>
      </p:sp>
      <p:sp>
        <p:nvSpPr>
          <p:cNvPr id="20" name="Line 5"/>
          <p:cNvSpPr>
            <a:spLocks noChangeShapeType="1"/>
          </p:cNvSpPr>
          <p:nvPr/>
        </p:nvSpPr>
        <p:spPr bwMode="auto">
          <a:xfrm flipH="1">
            <a:off x="4628951" y="5213382"/>
            <a:ext cx="2535334" cy="591882"/>
          </a:xfrm>
          <a:prstGeom prst="line">
            <a:avLst/>
          </a:prstGeom>
          <a:noFill/>
          <a:ln w="25400" cap="flat">
            <a:solidFill>
              <a:srgbClr val="FF0000"/>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sz="1200"/>
          </a:p>
        </p:txBody>
      </p:sp>
    </p:spTree>
    <p:extLst>
      <p:ext uri="{BB962C8B-B14F-4D97-AF65-F5344CB8AC3E}">
        <p14:creationId xmlns:p14="http://schemas.microsoft.com/office/powerpoint/2010/main" val="2829780599"/>
      </p:ext>
    </p:extLst>
  </p:cSld>
  <p:clrMapOvr>
    <a:masterClrMapping/>
  </p:clrMapOvr>
  <mc:AlternateContent xmlns:mc="http://schemas.openxmlformats.org/markup-compatibility/2006" xmlns:p14="http://schemas.microsoft.com/office/powerpoint/2010/main">
    <mc:Choice Requires="p14">
      <p:transition spd="slow" p14:dur="2000" advTm="108996"/>
    </mc:Choice>
    <mc:Fallback xmlns="">
      <p:transition spd="slow" advTm="108996"/>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5</a:t>
            </a:fld>
            <a:endParaRPr lang="en-GB"/>
          </a:p>
        </p:txBody>
      </p:sp>
      <p:sp>
        <p:nvSpPr>
          <p:cNvPr id="4" name="Rectangle 1"/>
          <p:cNvSpPr txBox="1">
            <a:spLocks noChangeArrowheads="1"/>
          </p:cNvSpPr>
          <p:nvPr/>
        </p:nvSpPr>
        <p:spPr>
          <a:xfrm>
            <a:off x="971600" y="332656"/>
            <a:ext cx="4614095" cy="576064"/>
          </a:xfrm>
          <a:prstGeom prst="rect">
            <a:avLst/>
          </a:prstGeom>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65100" indent="0">
              <a:buNone/>
            </a:pPr>
            <a:r>
              <a:rPr lang="en-US" altLang="en-US" sz="1800" b="1" dirty="0" smtClean="0">
                <a:solidFill>
                  <a:srgbClr val="0070C0"/>
                </a:solidFill>
              </a:rPr>
              <a:t>General layout of the detector geometry: </a:t>
            </a:r>
          </a:p>
          <a:p>
            <a:pPr marL="165100" indent="0">
              <a:buNone/>
            </a:pPr>
            <a:r>
              <a:rPr lang="en-US" altLang="en-US" sz="1800" dirty="0" smtClean="0">
                <a:solidFill>
                  <a:srgbClr val="0070C0"/>
                </a:solidFill>
              </a:rPr>
              <a:t>3 stations with 4 planes each X-U-V-X </a:t>
            </a:r>
            <a:endParaRPr lang="en-US" altLang="en-US" sz="1800" dirty="0">
              <a:solidFill>
                <a:srgbClr val="0070C0"/>
              </a:solidFill>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134194"/>
            <a:ext cx="8026400" cy="539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4121588341"/>
      </p:ext>
    </p:extLst>
  </p:cSld>
  <p:clrMapOvr>
    <a:masterClrMapping/>
  </p:clrMapOvr>
  <mc:AlternateContent xmlns:mc="http://schemas.openxmlformats.org/markup-compatibility/2006" xmlns:p14="http://schemas.microsoft.com/office/powerpoint/2010/main">
    <mc:Choice Requires="p14">
      <p:transition spd="slow" p14:dur="2000" advTm="20979"/>
    </mc:Choice>
    <mc:Fallback xmlns="">
      <p:transition spd="slow" advTm="20979"/>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ube 16"/>
          <p:cNvSpPr/>
          <p:nvPr/>
        </p:nvSpPr>
        <p:spPr>
          <a:xfrm>
            <a:off x="2485357" y="5339878"/>
            <a:ext cx="576064" cy="249362"/>
          </a:xfrm>
          <a:prstGeom prst="cube">
            <a:avLst>
              <a:gd name="adj" fmla="val 10860"/>
            </a:avLst>
          </a:prstGeom>
          <a:solidFill>
            <a:schemeClr val="accent3">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6</a:t>
            </a:fld>
            <a:endParaRPr lang="en-GB"/>
          </a:p>
        </p:txBody>
      </p:sp>
      <p:pic>
        <p:nvPicPr>
          <p:cNvPr id="5"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2030" r="12531"/>
          <a:stretch/>
        </p:blipFill>
        <p:spPr bwMode="auto">
          <a:xfrm>
            <a:off x="3635896" y="908720"/>
            <a:ext cx="5524500" cy="551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7" name="Rectangle 4"/>
          <p:cNvSpPr>
            <a:spLocks/>
          </p:cNvSpPr>
          <p:nvPr/>
        </p:nvSpPr>
        <p:spPr bwMode="auto">
          <a:xfrm>
            <a:off x="-10740" y="7605464"/>
            <a:ext cx="59690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marL="152400" indent="-152400" algn="l">
              <a:defRPr sz="1200">
                <a:solidFill>
                  <a:schemeClr val="tx1"/>
                </a:solidFill>
                <a:latin typeface="Times New Roman" pitchFamily="18" charset="0"/>
              </a:defRPr>
            </a:lvl1pPr>
            <a:lvl2pPr algn="l">
              <a:defRPr sz="1200">
                <a:solidFill>
                  <a:schemeClr val="tx1"/>
                </a:solidFill>
                <a:latin typeface="Times New Roman" pitchFamily="18" charset="0"/>
              </a:defRPr>
            </a:lvl2pPr>
            <a:lvl3pPr algn="l">
              <a:defRPr sz="1200">
                <a:solidFill>
                  <a:schemeClr val="tx1"/>
                </a:solidFill>
                <a:latin typeface="Times New Roman" pitchFamily="18" charset="0"/>
              </a:defRPr>
            </a:lvl3pPr>
            <a:lvl4pPr algn="l">
              <a:defRPr sz="1200">
                <a:solidFill>
                  <a:schemeClr val="tx1"/>
                </a:solidFill>
                <a:latin typeface="Times New Roman" pitchFamily="18" charset="0"/>
              </a:defRPr>
            </a:lvl4pPr>
            <a:lvl5pPr algn="l">
              <a:defRPr sz="1200">
                <a:solidFill>
                  <a:schemeClr val="tx1"/>
                </a:solidFill>
                <a:latin typeface="Times New Roman" pitchFamily="18" charset="0"/>
              </a:defRPr>
            </a:lvl5pPr>
            <a:lvl6pPr fontAlgn="base">
              <a:spcBef>
                <a:spcPct val="0"/>
              </a:spcBef>
              <a:spcAft>
                <a:spcPct val="0"/>
              </a:spcAft>
              <a:defRPr sz="1200">
                <a:solidFill>
                  <a:schemeClr val="tx1"/>
                </a:solidFill>
                <a:latin typeface="Times New Roman" pitchFamily="18" charset="0"/>
              </a:defRPr>
            </a:lvl6pPr>
            <a:lvl7pPr fontAlgn="base">
              <a:spcBef>
                <a:spcPct val="0"/>
              </a:spcBef>
              <a:spcAft>
                <a:spcPct val="0"/>
              </a:spcAft>
              <a:defRPr sz="1200">
                <a:solidFill>
                  <a:schemeClr val="tx1"/>
                </a:solidFill>
                <a:latin typeface="Times New Roman" pitchFamily="18" charset="0"/>
              </a:defRPr>
            </a:lvl7pPr>
            <a:lvl8pPr fontAlgn="base">
              <a:spcBef>
                <a:spcPct val="0"/>
              </a:spcBef>
              <a:spcAft>
                <a:spcPct val="0"/>
              </a:spcAft>
              <a:defRPr sz="1200">
                <a:solidFill>
                  <a:schemeClr val="tx1"/>
                </a:solidFill>
                <a:latin typeface="Times New Roman" pitchFamily="18" charset="0"/>
              </a:defRPr>
            </a:lvl8pPr>
            <a:lvl9pPr fontAlgn="base">
              <a:spcBef>
                <a:spcPct val="0"/>
              </a:spcBef>
              <a:spcAft>
                <a:spcPct val="0"/>
              </a:spcAft>
              <a:defRPr sz="1200">
                <a:solidFill>
                  <a:schemeClr val="tx1"/>
                </a:solidFill>
                <a:latin typeface="Times New Roman" pitchFamily="18" charset="0"/>
              </a:defRPr>
            </a:lvl9pPr>
          </a:lstStyle>
          <a:p>
            <a:pPr>
              <a:buSzPct val="125000"/>
              <a:buFont typeface="Times New Roman" pitchFamily="18" charset="0"/>
              <a:buChar char="•"/>
            </a:pPr>
            <a:endParaRPr lang="en-US" altLang="en-US" sz="2000" dirty="0">
              <a:cs typeface="Times New Roman" pitchFamily="18" charset="0"/>
            </a:endParaRPr>
          </a:p>
        </p:txBody>
      </p:sp>
      <p:sp>
        <p:nvSpPr>
          <p:cNvPr id="9" name="AutoShape 6"/>
          <p:cNvSpPr>
            <a:spLocks/>
          </p:cNvSpPr>
          <p:nvPr/>
        </p:nvSpPr>
        <p:spPr bwMode="auto">
          <a:xfrm rot="16200000">
            <a:off x="4269358" y="3221708"/>
            <a:ext cx="889000" cy="304800"/>
          </a:xfrm>
          <a:custGeom>
            <a:avLst/>
            <a:gdLst/>
            <a:ahLst/>
            <a:cxnLst/>
            <a:rect l="0" t="0" r="r" b="b"/>
            <a:pathLst>
              <a:path w="21600" h="21600">
                <a:moveTo>
                  <a:pt x="0" y="0"/>
                </a:moveTo>
                <a:lnTo>
                  <a:pt x="21600" y="0"/>
                </a:lnTo>
                <a:lnTo>
                  <a:pt x="21600" y="21600"/>
                </a:lnTo>
                <a:lnTo>
                  <a:pt x="0" y="21600"/>
                </a:lnTo>
                <a:close/>
                <a:moveTo>
                  <a:pt x="0" y="0"/>
                </a:move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Times New Roman" pitchFamily="18" charset="0"/>
              </a:defRPr>
            </a:lvl1pPr>
            <a:lvl2pPr algn="l">
              <a:defRPr sz="1200">
                <a:solidFill>
                  <a:schemeClr val="tx1"/>
                </a:solidFill>
                <a:latin typeface="Times New Roman" pitchFamily="18" charset="0"/>
              </a:defRPr>
            </a:lvl2pPr>
            <a:lvl3pPr algn="l">
              <a:defRPr sz="1200">
                <a:solidFill>
                  <a:schemeClr val="tx1"/>
                </a:solidFill>
                <a:latin typeface="Times New Roman" pitchFamily="18" charset="0"/>
              </a:defRPr>
            </a:lvl3pPr>
            <a:lvl4pPr algn="l">
              <a:defRPr sz="1200">
                <a:solidFill>
                  <a:schemeClr val="tx1"/>
                </a:solidFill>
                <a:latin typeface="Times New Roman" pitchFamily="18" charset="0"/>
              </a:defRPr>
            </a:lvl4pPr>
            <a:lvl5pPr algn="l">
              <a:defRPr sz="1200">
                <a:solidFill>
                  <a:schemeClr val="tx1"/>
                </a:solidFill>
                <a:latin typeface="Times New Roman" pitchFamily="18" charset="0"/>
              </a:defRPr>
            </a:lvl5pPr>
            <a:lvl6pPr fontAlgn="base">
              <a:spcBef>
                <a:spcPct val="0"/>
              </a:spcBef>
              <a:spcAft>
                <a:spcPct val="0"/>
              </a:spcAft>
              <a:defRPr sz="1200">
                <a:solidFill>
                  <a:schemeClr val="tx1"/>
                </a:solidFill>
                <a:latin typeface="Times New Roman" pitchFamily="18" charset="0"/>
              </a:defRPr>
            </a:lvl6pPr>
            <a:lvl7pPr fontAlgn="base">
              <a:spcBef>
                <a:spcPct val="0"/>
              </a:spcBef>
              <a:spcAft>
                <a:spcPct val="0"/>
              </a:spcAft>
              <a:defRPr sz="1200">
                <a:solidFill>
                  <a:schemeClr val="tx1"/>
                </a:solidFill>
                <a:latin typeface="Times New Roman" pitchFamily="18" charset="0"/>
              </a:defRPr>
            </a:lvl7pPr>
            <a:lvl8pPr fontAlgn="base">
              <a:spcBef>
                <a:spcPct val="0"/>
              </a:spcBef>
              <a:spcAft>
                <a:spcPct val="0"/>
              </a:spcAft>
              <a:defRPr sz="1200">
                <a:solidFill>
                  <a:schemeClr val="tx1"/>
                </a:solidFill>
                <a:latin typeface="Times New Roman" pitchFamily="18" charset="0"/>
              </a:defRPr>
            </a:lvl8pPr>
            <a:lvl9pPr fontAlgn="base">
              <a:spcBef>
                <a:spcPct val="0"/>
              </a:spcBef>
              <a:spcAft>
                <a:spcPct val="0"/>
              </a:spcAft>
              <a:defRPr sz="1200">
                <a:solidFill>
                  <a:schemeClr val="tx1"/>
                </a:solidFill>
                <a:latin typeface="Times New Roman" pitchFamily="18" charset="0"/>
              </a:defRPr>
            </a:lvl9pPr>
          </a:lstStyle>
          <a:p>
            <a:pPr algn="ctr"/>
            <a:r>
              <a:rPr lang="en-US" altLang="en-US" sz="1400">
                <a:solidFill>
                  <a:srgbClr val="FFFFFF"/>
                </a:solidFill>
                <a:latin typeface="Times New Roman Bold" charset="0"/>
                <a:cs typeface="Times New Roman Bold" charset="0"/>
                <a:sym typeface="Times New Roman Bold" charset="0"/>
              </a:rPr>
              <a:t>1 module</a:t>
            </a:r>
          </a:p>
        </p:txBody>
      </p:sp>
      <p:sp>
        <p:nvSpPr>
          <p:cNvPr id="10" name="Freeform 7"/>
          <p:cNvSpPr>
            <a:spLocks/>
          </p:cNvSpPr>
          <p:nvPr/>
        </p:nvSpPr>
        <p:spPr bwMode="auto">
          <a:xfrm>
            <a:off x="4574721" y="1722710"/>
            <a:ext cx="287337" cy="277813"/>
          </a:xfrm>
          <a:custGeom>
            <a:avLst/>
            <a:gdLst>
              <a:gd name="T0" fmla="*/ 254 w 21600"/>
              <a:gd name="T1" fmla="*/ 0 h 21600"/>
              <a:gd name="T2" fmla="*/ 21600 w 21600"/>
              <a:gd name="T3" fmla="*/ 9688 h 21600"/>
              <a:gd name="T4" fmla="*/ 21079 w 21600"/>
              <a:gd name="T5" fmla="*/ 21600 h 21600"/>
              <a:gd name="T6" fmla="*/ 0 w 21600"/>
              <a:gd name="T7" fmla="*/ 11799 h 21600"/>
              <a:gd name="T8" fmla="*/ 254 w 21600"/>
              <a:gd name="T9" fmla="*/ 0 h 21600"/>
              <a:gd name="T10" fmla="*/ 254 w 21600"/>
              <a:gd name="T11" fmla="*/ 0 h 21600"/>
            </a:gdLst>
            <a:ahLst/>
            <a:cxnLst>
              <a:cxn ang="0">
                <a:pos x="T0" y="T1"/>
              </a:cxn>
              <a:cxn ang="0">
                <a:pos x="T2" y="T3"/>
              </a:cxn>
              <a:cxn ang="0">
                <a:pos x="T4" y="T5"/>
              </a:cxn>
              <a:cxn ang="0">
                <a:pos x="T6" y="T7"/>
              </a:cxn>
              <a:cxn ang="0">
                <a:pos x="T8" y="T9"/>
              </a:cxn>
              <a:cxn ang="0">
                <a:pos x="T10" y="T11"/>
              </a:cxn>
            </a:cxnLst>
            <a:rect l="0" t="0" r="r" b="b"/>
            <a:pathLst>
              <a:path w="21600" h="21600">
                <a:moveTo>
                  <a:pt x="254" y="0"/>
                </a:moveTo>
                <a:lnTo>
                  <a:pt x="21600" y="9688"/>
                </a:lnTo>
                <a:lnTo>
                  <a:pt x="21079" y="21600"/>
                </a:lnTo>
                <a:lnTo>
                  <a:pt x="0" y="11799"/>
                </a:lnTo>
                <a:lnTo>
                  <a:pt x="254" y="0"/>
                </a:lnTo>
                <a:close/>
                <a:moveTo>
                  <a:pt x="254" y="0"/>
                </a:moveTo>
              </a:path>
            </a:pathLst>
          </a:custGeom>
          <a:gradFill rotWithShape="0">
            <a:gsLst>
              <a:gs pos="0">
                <a:srgbClr val="1FE80D"/>
              </a:gs>
              <a:gs pos="100000">
                <a:srgbClr val="464658"/>
              </a:gs>
            </a:gsLst>
            <a:lin ang="0" scaled="1"/>
          </a:gradFill>
          <a:ln w="12700" cap="flat">
            <a:solidFill>
              <a:schemeClr val="tx1"/>
            </a:solidFill>
            <a:prstDash val="solid"/>
            <a:miter lim="800000"/>
            <a:headEnd type="none" w="med" len="med"/>
            <a:tailEnd type="none" w="med" len="med"/>
          </a:ln>
        </p:spPr>
        <p:txBody>
          <a:bodyPr lIns="0" tIns="0" rIns="0" bIns="0"/>
          <a:lstStyle/>
          <a:p>
            <a:endParaRPr lang="en-GB"/>
          </a:p>
        </p:txBody>
      </p:sp>
      <p:sp>
        <p:nvSpPr>
          <p:cNvPr id="11" name="Freeform 8"/>
          <p:cNvSpPr>
            <a:spLocks/>
          </p:cNvSpPr>
          <p:nvPr/>
        </p:nvSpPr>
        <p:spPr bwMode="auto">
          <a:xfrm>
            <a:off x="4579737" y="4755834"/>
            <a:ext cx="285750" cy="279400"/>
          </a:xfrm>
          <a:custGeom>
            <a:avLst/>
            <a:gdLst>
              <a:gd name="T0" fmla="*/ 254 w 21600"/>
              <a:gd name="T1" fmla="*/ 0 h 21600"/>
              <a:gd name="T2" fmla="*/ 21600 w 21600"/>
              <a:gd name="T3" fmla="*/ 9688 h 21600"/>
              <a:gd name="T4" fmla="*/ 21079 w 21600"/>
              <a:gd name="T5" fmla="*/ 21600 h 21600"/>
              <a:gd name="T6" fmla="*/ 0 w 21600"/>
              <a:gd name="T7" fmla="*/ 11799 h 21600"/>
              <a:gd name="T8" fmla="*/ 254 w 21600"/>
              <a:gd name="T9" fmla="*/ 0 h 21600"/>
              <a:gd name="T10" fmla="*/ 254 w 21600"/>
              <a:gd name="T11" fmla="*/ 0 h 21600"/>
            </a:gdLst>
            <a:ahLst/>
            <a:cxnLst>
              <a:cxn ang="0">
                <a:pos x="T0" y="T1"/>
              </a:cxn>
              <a:cxn ang="0">
                <a:pos x="T2" y="T3"/>
              </a:cxn>
              <a:cxn ang="0">
                <a:pos x="T4" y="T5"/>
              </a:cxn>
              <a:cxn ang="0">
                <a:pos x="T6" y="T7"/>
              </a:cxn>
              <a:cxn ang="0">
                <a:pos x="T8" y="T9"/>
              </a:cxn>
              <a:cxn ang="0">
                <a:pos x="T10" y="T11"/>
              </a:cxn>
            </a:cxnLst>
            <a:rect l="0" t="0" r="r" b="b"/>
            <a:pathLst>
              <a:path w="21600" h="21600">
                <a:moveTo>
                  <a:pt x="254" y="0"/>
                </a:moveTo>
                <a:lnTo>
                  <a:pt x="21600" y="9688"/>
                </a:lnTo>
                <a:lnTo>
                  <a:pt x="21079" y="21600"/>
                </a:lnTo>
                <a:lnTo>
                  <a:pt x="0" y="11799"/>
                </a:lnTo>
                <a:lnTo>
                  <a:pt x="254" y="0"/>
                </a:lnTo>
                <a:close/>
                <a:moveTo>
                  <a:pt x="254" y="0"/>
                </a:moveTo>
              </a:path>
            </a:pathLst>
          </a:custGeom>
          <a:gradFill rotWithShape="0">
            <a:gsLst>
              <a:gs pos="0">
                <a:srgbClr val="1FE80D"/>
              </a:gs>
              <a:gs pos="100000">
                <a:srgbClr val="464658"/>
              </a:gs>
            </a:gsLst>
            <a:lin ang="0" scaled="1"/>
          </a:gradFill>
          <a:ln w="12700" cap="flat">
            <a:solidFill>
              <a:schemeClr val="tx1"/>
            </a:solidFill>
            <a:prstDash val="solid"/>
            <a:miter lim="800000"/>
            <a:headEnd type="none" w="med" len="med"/>
            <a:tailEnd type="none" w="med" len="med"/>
          </a:ln>
        </p:spPr>
        <p:txBody>
          <a:bodyPr lIns="0" tIns="0" rIns="0" bIns="0"/>
          <a:lstStyle/>
          <a:p>
            <a:endParaRPr lang="en-GB"/>
          </a:p>
        </p:txBody>
      </p:sp>
      <p:sp>
        <p:nvSpPr>
          <p:cNvPr id="18" name="Cube 17"/>
          <p:cNvSpPr/>
          <p:nvPr/>
        </p:nvSpPr>
        <p:spPr>
          <a:xfrm>
            <a:off x="2483768" y="3701777"/>
            <a:ext cx="576064" cy="1675408"/>
          </a:xfrm>
          <a:prstGeom prst="cube">
            <a:avLst>
              <a:gd name="adj" fmla="val 5130"/>
            </a:avLst>
          </a:prstGeom>
          <a:solidFill>
            <a:schemeClr val="tx1">
              <a:lumMod val="75000"/>
              <a:lumOff val="2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ube 18"/>
          <p:cNvSpPr/>
          <p:nvPr/>
        </p:nvSpPr>
        <p:spPr>
          <a:xfrm>
            <a:off x="2484262" y="3038419"/>
            <a:ext cx="576064" cy="693073"/>
          </a:xfrm>
          <a:prstGeom prst="cube">
            <a:avLst>
              <a:gd name="adj" fmla="val 5130"/>
            </a:avLst>
          </a:prstGeom>
          <a:solidFill>
            <a:schemeClr val="tx1">
              <a:lumMod val="75000"/>
              <a:lumOff val="2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5"/>
          <p:cNvSpPr>
            <a:spLocks/>
          </p:cNvSpPr>
          <p:nvPr/>
        </p:nvSpPr>
        <p:spPr bwMode="auto">
          <a:xfrm>
            <a:off x="4589262" y="1692000"/>
            <a:ext cx="276225" cy="3365500"/>
          </a:xfrm>
          <a:custGeom>
            <a:avLst/>
            <a:gdLst>
              <a:gd name="T0" fmla="*/ 0 w 21600"/>
              <a:gd name="T1" fmla="*/ 0 h 21600"/>
              <a:gd name="T2" fmla="*/ 21600 w 21600"/>
              <a:gd name="T3" fmla="*/ 871 h 21600"/>
              <a:gd name="T4" fmla="*/ 21195 w 21600"/>
              <a:gd name="T5" fmla="*/ 21600 h 21600"/>
              <a:gd name="T6" fmla="*/ 289 w 21600"/>
              <a:gd name="T7" fmla="*/ 20689 h 21600"/>
              <a:gd name="T8" fmla="*/ 0 w 21600"/>
              <a:gd name="T9" fmla="*/ 0 h 21600"/>
              <a:gd name="T10" fmla="*/ 0 w 21600"/>
              <a:gd name="T11" fmla="*/ 0 h 21600"/>
            </a:gdLst>
            <a:ahLst/>
            <a:cxnLst>
              <a:cxn ang="0">
                <a:pos x="T0" y="T1"/>
              </a:cxn>
              <a:cxn ang="0">
                <a:pos x="T2" y="T3"/>
              </a:cxn>
              <a:cxn ang="0">
                <a:pos x="T4" y="T5"/>
              </a:cxn>
              <a:cxn ang="0">
                <a:pos x="T6" y="T7"/>
              </a:cxn>
              <a:cxn ang="0">
                <a:pos x="T8" y="T9"/>
              </a:cxn>
              <a:cxn ang="0">
                <a:pos x="T10" y="T11"/>
              </a:cxn>
            </a:cxnLst>
            <a:rect l="0" t="0" r="r" b="b"/>
            <a:pathLst>
              <a:path w="21600" h="21600">
                <a:moveTo>
                  <a:pt x="0" y="0"/>
                </a:moveTo>
                <a:lnTo>
                  <a:pt x="21600" y="871"/>
                </a:lnTo>
                <a:lnTo>
                  <a:pt x="21195" y="21600"/>
                </a:lnTo>
                <a:lnTo>
                  <a:pt x="289" y="20689"/>
                </a:lnTo>
                <a:lnTo>
                  <a:pt x="0" y="0"/>
                </a:lnTo>
                <a:close/>
                <a:moveTo>
                  <a:pt x="0" y="0"/>
                </a:moveTo>
              </a:path>
            </a:pathLst>
          </a:custGeom>
          <a:noFill/>
          <a:ln w="38100" cap="flat">
            <a:solidFill>
              <a:srgbClr val="FF0000"/>
            </a:solidFill>
            <a:prstDash val="solid"/>
            <a:miter lim="800000"/>
            <a:headEnd type="none" w="med" len="med"/>
            <a:tailEnd type="none" w="med" len="med"/>
          </a:ln>
        </p:spPr>
        <p:txBody>
          <a:bodyPr lIns="0" tIns="0" rIns="0" bIns="0"/>
          <a:lstStyle/>
          <a:p>
            <a:endParaRPr lang="en-GB"/>
          </a:p>
        </p:txBody>
      </p:sp>
      <p:sp>
        <p:nvSpPr>
          <p:cNvPr id="20" name="TextBox 19"/>
          <p:cNvSpPr txBox="1"/>
          <p:nvPr/>
        </p:nvSpPr>
        <p:spPr>
          <a:xfrm rot="16200000">
            <a:off x="8285753" y="4119173"/>
            <a:ext cx="1042273" cy="338554"/>
          </a:xfrm>
          <a:prstGeom prst="rect">
            <a:avLst/>
          </a:prstGeom>
          <a:noFill/>
        </p:spPr>
        <p:txBody>
          <a:bodyPr wrap="none" rtlCol="0">
            <a:spAutoFit/>
          </a:bodyPr>
          <a:lstStyle/>
          <a:p>
            <a:r>
              <a:rPr lang="en-GB" sz="1600" dirty="0" smtClean="0"/>
              <a:t>2 x ~2.5 m</a:t>
            </a:r>
          </a:p>
        </p:txBody>
      </p:sp>
      <p:sp>
        <p:nvSpPr>
          <p:cNvPr id="21" name="TextBox 20"/>
          <p:cNvSpPr txBox="1"/>
          <p:nvPr/>
        </p:nvSpPr>
        <p:spPr>
          <a:xfrm>
            <a:off x="4778174" y="5783972"/>
            <a:ext cx="886781" cy="338554"/>
          </a:xfrm>
          <a:prstGeom prst="rect">
            <a:avLst/>
          </a:prstGeom>
          <a:solidFill>
            <a:schemeClr val="bg1"/>
          </a:solidFill>
        </p:spPr>
        <p:txBody>
          <a:bodyPr wrap="none" rtlCol="0">
            <a:spAutoFit/>
          </a:bodyPr>
          <a:lstStyle/>
          <a:p>
            <a:r>
              <a:rPr lang="en-GB" sz="1600" dirty="0" smtClean="0"/>
              <a:t>2 x ~3 m</a:t>
            </a:r>
          </a:p>
        </p:txBody>
      </p:sp>
      <p:sp>
        <p:nvSpPr>
          <p:cNvPr id="22" name="TextBox 21"/>
          <p:cNvSpPr txBox="1"/>
          <p:nvPr/>
        </p:nvSpPr>
        <p:spPr>
          <a:xfrm>
            <a:off x="2756378" y="1164948"/>
            <a:ext cx="847220" cy="338554"/>
          </a:xfrm>
          <a:prstGeom prst="rect">
            <a:avLst/>
          </a:prstGeom>
          <a:noFill/>
        </p:spPr>
        <p:txBody>
          <a:bodyPr wrap="none" rtlCol="0">
            <a:spAutoFit/>
          </a:bodyPr>
          <a:lstStyle/>
          <a:p>
            <a:r>
              <a:rPr lang="en-GB" sz="1600" dirty="0" smtClean="0"/>
              <a:t>readout</a:t>
            </a:r>
          </a:p>
        </p:txBody>
      </p:sp>
      <p:sp>
        <p:nvSpPr>
          <p:cNvPr id="23" name="TextBox 22"/>
          <p:cNvSpPr txBox="1"/>
          <p:nvPr/>
        </p:nvSpPr>
        <p:spPr>
          <a:xfrm>
            <a:off x="3059832" y="4033422"/>
            <a:ext cx="847220" cy="338554"/>
          </a:xfrm>
          <a:prstGeom prst="rect">
            <a:avLst/>
          </a:prstGeom>
          <a:noFill/>
        </p:spPr>
        <p:txBody>
          <a:bodyPr wrap="none" rtlCol="0">
            <a:spAutoFit/>
          </a:bodyPr>
          <a:lstStyle/>
          <a:p>
            <a:r>
              <a:rPr lang="en-GB" sz="1600" dirty="0" smtClean="0"/>
              <a:t>readout</a:t>
            </a:r>
          </a:p>
        </p:txBody>
      </p:sp>
      <p:sp>
        <p:nvSpPr>
          <p:cNvPr id="24" name="TextBox 23"/>
          <p:cNvSpPr txBox="1"/>
          <p:nvPr/>
        </p:nvSpPr>
        <p:spPr>
          <a:xfrm>
            <a:off x="107504" y="1628800"/>
            <a:ext cx="2236083" cy="4493538"/>
          </a:xfrm>
          <a:prstGeom prst="rect">
            <a:avLst/>
          </a:prstGeom>
          <a:noFill/>
        </p:spPr>
        <p:txBody>
          <a:bodyPr wrap="square" rtlCol="0">
            <a:spAutoFit/>
          </a:bodyPr>
          <a:lstStyle/>
          <a:p>
            <a:pPr marL="285750" indent="-285750">
              <a:spcAft>
                <a:spcPts val="600"/>
              </a:spcAft>
              <a:buSzPct val="125000"/>
              <a:buFont typeface="Arial" panose="020B0604020202020204" pitchFamily="34" charset="0"/>
              <a:buChar char="•"/>
            </a:pPr>
            <a:r>
              <a:rPr lang="en-US" altLang="en-US" sz="1600" dirty="0" smtClean="0">
                <a:solidFill>
                  <a:srgbClr val="0070C0"/>
                </a:solidFill>
                <a:latin typeface="+mn-lt"/>
                <a:cs typeface="Times New Roman" pitchFamily="18" charset="0"/>
              </a:rPr>
              <a:t>10 or 12 (almost) identical modules per detection plane</a:t>
            </a:r>
          </a:p>
          <a:p>
            <a:pPr marL="285750" indent="-285750">
              <a:spcAft>
                <a:spcPts val="600"/>
              </a:spcAft>
              <a:buSzPct val="125000"/>
              <a:buFont typeface="Arial" panose="020B0604020202020204" pitchFamily="34" charset="0"/>
              <a:buChar char="•"/>
            </a:pPr>
            <a:r>
              <a:rPr lang="en-US" altLang="en-US" sz="1600" dirty="0" err="1" smtClean="0">
                <a:solidFill>
                  <a:srgbClr val="0070C0"/>
                </a:solidFill>
                <a:cs typeface="Times New Roman" pitchFamily="18" charset="0"/>
              </a:rPr>
              <a:t>Fibre</a:t>
            </a:r>
            <a:r>
              <a:rPr lang="en-US" altLang="en-US" sz="1600" dirty="0" smtClean="0">
                <a:solidFill>
                  <a:srgbClr val="0070C0"/>
                </a:solidFill>
                <a:cs typeface="Times New Roman" pitchFamily="18" charset="0"/>
              </a:rPr>
              <a:t> ribbons (mats) run in vertical direction. </a:t>
            </a:r>
          </a:p>
          <a:p>
            <a:pPr marL="285750" indent="-285750">
              <a:spcAft>
                <a:spcPts val="600"/>
              </a:spcAft>
              <a:buSzPct val="125000"/>
              <a:buFont typeface="Arial" panose="020B0604020202020204" pitchFamily="34" charset="0"/>
              <a:buChar char="•"/>
            </a:pPr>
            <a:r>
              <a:rPr lang="en-US" altLang="en-US" sz="1600" dirty="0" err="1">
                <a:solidFill>
                  <a:srgbClr val="0070C0"/>
                </a:solidFill>
                <a:cs typeface="Times New Roman" pitchFamily="18" charset="0"/>
              </a:rPr>
              <a:t>fibres</a:t>
            </a:r>
            <a:r>
              <a:rPr lang="en-US" altLang="en-US" sz="1600" dirty="0">
                <a:solidFill>
                  <a:srgbClr val="0070C0"/>
                </a:solidFill>
                <a:cs typeface="Times New Roman" pitchFamily="18" charset="0"/>
              </a:rPr>
              <a:t> interrupted in mid-plane (y=0) and mirrored</a:t>
            </a:r>
          </a:p>
          <a:p>
            <a:pPr marL="285750" indent="-285750">
              <a:spcAft>
                <a:spcPts val="600"/>
              </a:spcAft>
              <a:buSzPct val="125000"/>
              <a:buFont typeface="Arial" panose="020B0604020202020204" pitchFamily="34" charset="0"/>
              <a:buChar char="•"/>
            </a:pPr>
            <a:r>
              <a:rPr lang="en-US" altLang="en-US" sz="1600" dirty="0" err="1" smtClean="0">
                <a:solidFill>
                  <a:srgbClr val="0070C0"/>
                </a:solidFill>
                <a:cs typeface="Times New Roman" pitchFamily="18" charset="0"/>
              </a:rPr>
              <a:t>f</a:t>
            </a:r>
            <a:r>
              <a:rPr lang="en-US" altLang="en-US" sz="1600" dirty="0" err="1" smtClean="0">
                <a:solidFill>
                  <a:srgbClr val="0070C0"/>
                </a:solidFill>
                <a:latin typeface="+mn-lt"/>
                <a:cs typeface="Times New Roman" pitchFamily="18" charset="0"/>
              </a:rPr>
              <a:t>ibres</a:t>
            </a:r>
            <a:r>
              <a:rPr lang="en-US" altLang="en-US" sz="1600" dirty="0" smtClean="0">
                <a:solidFill>
                  <a:srgbClr val="0070C0"/>
                </a:solidFill>
                <a:latin typeface="+mn-lt"/>
                <a:cs typeface="Times New Roman" pitchFamily="18" charset="0"/>
              </a:rPr>
              <a:t> read out at top and bottom</a:t>
            </a:r>
          </a:p>
          <a:p>
            <a:pPr marL="285750" indent="-285750">
              <a:spcAft>
                <a:spcPts val="600"/>
              </a:spcAft>
              <a:buSzPct val="125000"/>
              <a:buFont typeface="Arial" panose="020B0604020202020204" pitchFamily="34" charset="0"/>
              <a:buChar char="•"/>
            </a:pPr>
            <a:r>
              <a:rPr lang="en-US" altLang="en-US" sz="1600" dirty="0" smtClean="0">
                <a:solidFill>
                  <a:srgbClr val="0070C0"/>
                </a:solidFill>
                <a:cs typeface="Times New Roman" pitchFamily="18" charset="0"/>
              </a:rPr>
              <a:t>photodetectors</a:t>
            </a:r>
            <a:r>
              <a:rPr lang="en-US" altLang="en-US" sz="1600" dirty="0" smtClean="0">
                <a:solidFill>
                  <a:srgbClr val="0070C0"/>
                </a:solidFill>
                <a:latin typeface="+mn-lt"/>
                <a:cs typeface="Times New Roman" pitchFamily="18" charset="0"/>
              </a:rPr>
              <a:t> + FE electronics + services in a “Readout Box”</a:t>
            </a:r>
          </a:p>
          <a:p>
            <a:pPr marL="285750" indent="-285750">
              <a:spcAft>
                <a:spcPts val="600"/>
              </a:spcAft>
              <a:buSzPct val="125000"/>
              <a:buFont typeface="Arial" panose="020B0604020202020204" pitchFamily="34" charset="0"/>
              <a:buChar char="•"/>
            </a:pPr>
            <a:endParaRPr lang="en-US" altLang="en-US" sz="1600" dirty="0" smtClean="0">
              <a:solidFill>
                <a:srgbClr val="0070C0"/>
              </a:solidFill>
              <a:latin typeface="+mn-lt"/>
              <a:cs typeface="Times New Roman" pitchFamily="18" charset="0"/>
            </a:endParaRPr>
          </a:p>
          <a:p>
            <a:pPr marL="285750" indent="-285750">
              <a:spcAft>
                <a:spcPts val="600"/>
              </a:spcAft>
              <a:buSzPct val="125000"/>
              <a:buFont typeface="Arial" panose="020B0604020202020204" pitchFamily="34" charset="0"/>
              <a:buChar char="•"/>
            </a:pPr>
            <a:endParaRPr lang="en-US" altLang="en-US" sz="1600" dirty="0" smtClean="0">
              <a:solidFill>
                <a:srgbClr val="0070C0"/>
              </a:solidFill>
              <a:latin typeface="+mn-lt"/>
              <a:cs typeface="Times New Roman" pitchFamily="18" charset="0"/>
            </a:endParaRPr>
          </a:p>
        </p:txBody>
      </p:sp>
      <p:sp>
        <p:nvSpPr>
          <p:cNvPr id="25" name="Rectangle 24"/>
          <p:cNvSpPr/>
          <p:nvPr/>
        </p:nvSpPr>
        <p:spPr>
          <a:xfrm>
            <a:off x="6516216" y="1164948"/>
            <a:ext cx="2196179" cy="338554"/>
          </a:xfrm>
          <a:prstGeom prst="rect">
            <a:avLst/>
          </a:prstGeom>
        </p:spPr>
        <p:txBody>
          <a:bodyPr wrap="none">
            <a:spAutoFit/>
          </a:bodyPr>
          <a:lstStyle/>
          <a:p>
            <a:pPr lvl="0">
              <a:spcAft>
                <a:spcPts val="600"/>
              </a:spcAft>
              <a:buSzPct val="125000"/>
            </a:pPr>
            <a:r>
              <a:rPr lang="en-US" altLang="en-US" sz="1600" dirty="0" smtClean="0">
                <a:solidFill>
                  <a:srgbClr val="0070C0"/>
                </a:solidFill>
                <a:cs typeface="Times New Roman" pitchFamily="18" charset="0"/>
              </a:rPr>
              <a:t>stereo </a:t>
            </a:r>
            <a:r>
              <a:rPr lang="en-US" altLang="en-US" sz="1600" dirty="0">
                <a:solidFill>
                  <a:srgbClr val="0070C0"/>
                </a:solidFill>
                <a:cs typeface="Times New Roman" pitchFamily="18" charset="0"/>
              </a:rPr>
              <a:t>angle ± 5</a:t>
            </a:r>
            <a:r>
              <a:rPr lang="en-US" altLang="en-US" sz="1600" dirty="0" smtClean="0">
                <a:solidFill>
                  <a:srgbClr val="0070C0"/>
                </a:solidFill>
                <a:cs typeface="Times New Roman" pitchFamily="18" charset="0"/>
              </a:rPr>
              <a:t>°  (</a:t>
            </a:r>
            <a:r>
              <a:rPr lang="en-US" altLang="en-US" sz="1600" dirty="0" err="1" smtClean="0">
                <a:solidFill>
                  <a:srgbClr val="0070C0"/>
                </a:solidFill>
                <a:cs typeface="Times New Roman" pitchFamily="18" charset="0"/>
              </a:rPr>
              <a:t>prel</a:t>
            </a:r>
            <a:r>
              <a:rPr lang="en-US" altLang="en-US" sz="1600" dirty="0" smtClean="0">
                <a:solidFill>
                  <a:srgbClr val="0070C0"/>
                </a:solidFill>
                <a:cs typeface="Times New Roman" pitchFamily="18" charset="0"/>
              </a:rPr>
              <a:t>.)</a:t>
            </a:r>
            <a:endParaRPr lang="en-US" altLang="en-US" sz="1600" dirty="0">
              <a:solidFill>
                <a:srgbClr val="0070C0"/>
              </a:solidFill>
              <a:cs typeface="Times New Roman" pitchFamily="18" charset="0"/>
            </a:endParaRPr>
          </a:p>
        </p:txBody>
      </p:sp>
      <p:cxnSp>
        <p:nvCxnSpPr>
          <p:cNvPr id="27" name="Straight Arrow Connector 26"/>
          <p:cNvCxnSpPr/>
          <p:nvPr/>
        </p:nvCxnSpPr>
        <p:spPr>
          <a:xfrm flipV="1">
            <a:off x="1403648" y="3731494"/>
            <a:ext cx="1080120" cy="10078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17" idx="2"/>
          </p:cNvCxnSpPr>
          <p:nvPr/>
        </p:nvCxnSpPr>
        <p:spPr>
          <a:xfrm>
            <a:off x="2051720" y="5339878"/>
            <a:ext cx="433637" cy="13822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3131840" y="2084663"/>
            <a:ext cx="1447897" cy="26421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343587" y="5678778"/>
            <a:ext cx="973343" cy="338554"/>
          </a:xfrm>
          <a:prstGeom prst="rect">
            <a:avLst/>
          </a:prstGeom>
          <a:noFill/>
        </p:spPr>
        <p:txBody>
          <a:bodyPr wrap="none" rtlCol="0">
            <a:spAutoFit/>
          </a:bodyPr>
          <a:lstStyle/>
          <a:p>
            <a:r>
              <a:rPr lang="en-GB" sz="1600" dirty="0" smtClean="0"/>
              <a:t>~540 mm</a:t>
            </a:r>
          </a:p>
        </p:txBody>
      </p:sp>
      <p:sp>
        <p:nvSpPr>
          <p:cNvPr id="4" name="TextBox 3"/>
          <p:cNvSpPr txBox="1"/>
          <p:nvPr/>
        </p:nvSpPr>
        <p:spPr>
          <a:xfrm>
            <a:off x="3873692" y="786190"/>
            <a:ext cx="388248" cy="338554"/>
          </a:xfrm>
          <a:prstGeom prst="rect">
            <a:avLst/>
          </a:prstGeom>
          <a:noFill/>
        </p:spPr>
        <p:txBody>
          <a:bodyPr wrap="none" rtlCol="0">
            <a:spAutoFit/>
          </a:bodyPr>
          <a:lstStyle/>
          <a:p>
            <a:r>
              <a:rPr lang="en-GB" sz="1600" dirty="0" smtClean="0">
                <a:solidFill>
                  <a:srgbClr val="0070C0"/>
                </a:solidFill>
              </a:rPr>
              <a:t>T1</a:t>
            </a:r>
          </a:p>
        </p:txBody>
      </p:sp>
      <p:sp>
        <p:nvSpPr>
          <p:cNvPr id="26" name="TextBox 25"/>
          <p:cNvSpPr txBox="1"/>
          <p:nvPr/>
        </p:nvSpPr>
        <p:spPr>
          <a:xfrm>
            <a:off x="4441304" y="714182"/>
            <a:ext cx="388248" cy="338554"/>
          </a:xfrm>
          <a:prstGeom prst="rect">
            <a:avLst/>
          </a:prstGeom>
          <a:noFill/>
        </p:spPr>
        <p:txBody>
          <a:bodyPr wrap="none" rtlCol="0">
            <a:spAutoFit/>
          </a:bodyPr>
          <a:lstStyle/>
          <a:p>
            <a:r>
              <a:rPr lang="en-GB" sz="1600" dirty="0" smtClean="0">
                <a:solidFill>
                  <a:srgbClr val="0070C0"/>
                </a:solidFill>
              </a:rPr>
              <a:t>T2</a:t>
            </a:r>
          </a:p>
        </p:txBody>
      </p:sp>
      <p:sp>
        <p:nvSpPr>
          <p:cNvPr id="29" name="TextBox 28"/>
          <p:cNvSpPr txBox="1"/>
          <p:nvPr/>
        </p:nvSpPr>
        <p:spPr>
          <a:xfrm>
            <a:off x="5076056" y="642174"/>
            <a:ext cx="388248" cy="338554"/>
          </a:xfrm>
          <a:prstGeom prst="rect">
            <a:avLst/>
          </a:prstGeom>
          <a:noFill/>
        </p:spPr>
        <p:txBody>
          <a:bodyPr wrap="none" rtlCol="0">
            <a:spAutoFit/>
          </a:bodyPr>
          <a:lstStyle/>
          <a:p>
            <a:r>
              <a:rPr lang="en-GB" sz="1600" dirty="0" smtClean="0">
                <a:solidFill>
                  <a:srgbClr val="0070C0"/>
                </a:solidFill>
              </a:rPr>
              <a:t>T3</a:t>
            </a:r>
          </a:p>
        </p:txBody>
      </p:sp>
      <p:sp>
        <p:nvSpPr>
          <p:cNvPr id="16" name="Right Brace 15"/>
          <p:cNvSpPr/>
          <p:nvPr/>
        </p:nvSpPr>
        <p:spPr>
          <a:xfrm rot="16200000">
            <a:off x="3956057" y="956423"/>
            <a:ext cx="142246" cy="51357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 name="Right Brace 33"/>
          <p:cNvSpPr/>
          <p:nvPr/>
        </p:nvSpPr>
        <p:spPr>
          <a:xfrm rot="16200000">
            <a:off x="4541641" y="867072"/>
            <a:ext cx="142246" cy="51357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Right Brace 34"/>
          <p:cNvSpPr/>
          <p:nvPr/>
        </p:nvSpPr>
        <p:spPr>
          <a:xfrm rot="16200000">
            <a:off x="5252201" y="796833"/>
            <a:ext cx="142246" cy="51357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14" name="Group 13"/>
          <p:cNvGrpSpPr/>
          <p:nvPr/>
        </p:nvGrpSpPr>
        <p:grpSpPr>
          <a:xfrm>
            <a:off x="2537140" y="2420888"/>
            <a:ext cx="455255" cy="671132"/>
            <a:chOff x="1619672" y="1277723"/>
            <a:chExt cx="498021" cy="734177"/>
          </a:xfrm>
        </p:grpSpPr>
        <p:grpSp>
          <p:nvGrpSpPr>
            <p:cNvPr id="55" name="Group 54"/>
            <p:cNvGrpSpPr/>
            <p:nvPr/>
          </p:nvGrpSpPr>
          <p:grpSpPr>
            <a:xfrm>
              <a:off x="1835696" y="1277723"/>
              <a:ext cx="281997" cy="734177"/>
              <a:chOff x="1259632" y="932579"/>
              <a:chExt cx="470148" cy="1199908"/>
            </a:xfrm>
          </p:grpSpPr>
          <p:sp>
            <p:nvSpPr>
              <p:cNvPr id="56" name="Can 55"/>
              <p:cNvSpPr/>
              <p:nvPr/>
            </p:nvSpPr>
            <p:spPr>
              <a:xfrm>
                <a:off x="1259632" y="934966"/>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Can 56"/>
              <p:cNvSpPr/>
              <p:nvPr/>
            </p:nvSpPr>
            <p:spPr>
              <a:xfrm>
                <a:off x="1331640" y="932579"/>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Can 57"/>
              <p:cNvSpPr/>
              <p:nvPr/>
            </p:nvSpPr>
            <p:spPr>
              <a:xfrm>
                <a:off x="1405682" y="937295"/>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Can 58"/>
              <p:cNvSpPr/>
              <p:nvPr/>
            </p:nvSpPr>
            <p:spPr>
              <a:xfrm>
                <a:off x="1477690" y="941258"/>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Can 59"/>
              <p:cNvSpPr/>
              <p:nvPr/>
            </p:nvSpPr>
            <p:spPr>
              <a:xfrm>
                <a:off x="1551856" y="943645"/>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Can 60"/>
              <p:cNvSpPr/>
              <p:nvPr/>
            </p:nvSpPr>
            <p:spPr>
              <a:xfrm>
                <a:off x="1293540" y="954540"/>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Can 61"/>
              <p:cNvSpPr/>
              <p:nvPr/>
            </p:nvSpPr>
            <p:spPr>
              <a:xfrm>
                <a:off x="1365548" y="952153"/>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Can 62"/>
              <p:cNvSpPr/>
              <p:nvPr/>
            </p:nvSpPr>
            <p:spPr>
              <a:xfrm>
                <a:off x="1439590" y="956869"/>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Can 63"/>
              <p:cNvSpPr/>
              <p:nvPr/>
            </p:nvSpPr>
            <p:spPr>
              <a:xfrm>
                <a:off x="1511598" y="960832"/>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Can 64"/>
              <p:cNvSpPr/>
              <p:nvPr/>
            </p:nvSpPr>
            <p:spPr>
              <a:xfrm>
                <a:off x="1585764" y="963219"/>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Can 65"/>
              <p:cNvSpPr/>
              <p:nvPr/>
            </p:nvSpPr>
            <p:spPr>
              <a:xfrm>
                <a:off x="1331640" y="983115"/>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Can 66"/>
              <p:cNvSpPr/>
              <p:nvPr/>
            </p:nvSpPr>
            <p:spPr>
              <a:xfrm>
                <a:off x="1403648" y="980728"/>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Can 67"/>
              <p:cNvSpPr/>
              <p:nvPr/>
            </p:nvSpPr>
            <p:spPr>
              <a:xfrm>
                <a:off x="1477690" y="985444"/>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Can 68"/>
              <p:cNvSpPr/>
              <p:nvPr/>
            </p:nvSpPr>
            <p:spPr>
              <a:xfrm>
                <a:off x="1549698" y="989407"/>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Can 69"/>
              <p:cNvSpPr/>
              <p:nvPr/>
            </p:nvSpPr>
            <p:spPr>
              <a:xfrm>
                <a:off x="1623864" y="991794"/>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Can 70"/>
              <p:cNvSpPr/>
              <p:nvPr/>
            </p:nvSpPr>
            <p:spPr>
              <a:xfrm>
                <a:off x="1365548" y="1002689"/>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Can 71"/>
              <p:cNvSpPr/>
              <p:nvPr/>
            </p:nvSpPr>
            <p:spPr>
              <a:xfrm>
                <a:off x="1437556" y="1000302"/>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Can 72"/>
              <p:cNvSpPr/>
              <p:nvPr/>
            </p:nvSpPr>
            <p:spPr>
              <a:xfrm>
                <a:off x="1511598" y="1005018"/>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Can 73"/>
              <p:cNvSpPr/>
              <p:nvPr/>
            </p:nvSpPr>
            <p:spPr>
              <a:xfrm>
                <a:off x="1583606" y="1008981"/>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Can 74"/>
              <p:cNvSpPr/>
              <p:nvPr/>
            </p:nvSpPr>
            <p:spPr>
              <a:xfrm>
                <a:off x="1657772" y="1011368"/>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 name="Group 11"/>
            <p:cNvGrpSpPr/>
            <p:nvPr/>
          </p:nvGrpSpPr>
          <p:grpSpPr>
            <a:xfrm>
              <a:off x="1619672" y="1280812"/>
              <a:ext cx="281997" cy="719711"/>
              <a:chOff x="1259632" y="932579"/>
              <a:chExt cx="470148" cy="1199908"/>
            </a:xfrm>
          </p:grpSpPr>
          <p:sp>
            <p:nvSpPr>
              <p:cNvPr id="6" name="Can 5"/>
              <p:cNvSpPr/>
              <p:nvPr/>
            </p:nvSpPr>
            <p:spPr>
              <a:xfrm>
                <a:off x="1259632" y="934966"/>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Can 35"/>
              <p:cNvSpPr/>
              <p:nvPr/>
            </p:nvSpPr>
            <p:spPr>
              <a:xfrm>
                <a:off x="1331640" y="932579"/>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Can 36"/>
              <p:cNvSpPr/>
              <p:nvPr/>
            </p:nvSpPr>
            <p:spPr>
              <a:xfrm>
                <a:off x="1405682" y="937295"/>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Can 37"/>
              <p:cNvSpPr/>
              <p:nvPr/>
            </p:nvSpPr>
            <p:spPr>
              <a:xfrm>
                <a:off x="1477690" y="941258"/>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Can 38"/>
              <p:cNvSpPr/>
              <p:nvPr/>
            </p:nvSpPr>
            <p:spPr>
              <a:xfrm>
                <a:off x="1551856" y="943645"/>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Can 39"/>
              <p:cNvSpPr/>
              <p:nvPr/>
            </p:nvSpPr>
            <p:spPr>
              <a:xfrm>
                <a:off x="1293540" y="954540"/>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Can 40"/>
              <p:cNvSpPr/>
              <p:nvPr/>
            </p:nvSpPr>
            <p:spPr>
              <a:xfrm>
                <a:off x="1365548" y="952153"/>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Can 41"/>
              <p:cNvSpPr/>
              <p:nvPr/>
            </p:nvSpPr>
            <p:spPr>
              <a:xfrm>
                <a:off x="1439590" y="956869"/>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Can 42"/>
              <p:cNvSpPr/>
              <p:nvPr/>
            </p:nvSpPr>
            <p:spPr>
              <a:xfrm>
                <a:off x="1511598" y="960832"/>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Can 43"/>
              <p:cNvSpPr/>
              <p:nvPr/>
            </p:nvSpPr>
            <p:spPr>
              <a:xfrm>
                <a:off x="1585764" y="963219"/>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Can 44"/>
              <p:cNvSpPr/>
              <p:nvPr/>
            </p:nvSpPr>
            <p:spPr>
              <a:xfrm>
                <a:off x="1331640" y="983115"/>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Can 45"/>
              <p:cNvSpPr/>
              <p:nvPr/>
            </p:nvSpPr>
            <p:spPr>
              <a:xfrm>
                <a:off x="1403648" y="980728"/>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Can 46"/>
              <p:cNvSpPr/>
              <p:nvPr/>
            </p:nvSpPr>
            <p:spPr>
              <a:xfrm>
                <a:off x="1477690" y="985444"/>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Can 47"/>
              <p:cNvSpPr/>
              <p:nvPr/>
            </p:nvSpPr>
            <p:spPr>
              <a:xfrm>
                <a:off x="1549698" y="989407"/>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Can 48"/>
              <p:cNvSpPr/>
              <p:nvPr/>
            </p:nvSpPr>
            <p:spPr>
              <a:xfrm>
                <a:off x="1623864" y="991794"/>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Can 49"/>
              <p:cNvSpPr/>
              <p:nvPr/>
            </p:nvSpPr>
            <p:spPr>
              <a:xfrm>
                <a:off x="1365548" y="1002689"/>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Can 50"/>
              <p:cNvSpPr/>
              <p:nvPr/>
            </p:nvSpPr>
            <p:spPr>
              <a:xfrm>
                <a:off x="1437556" y="1000302"/>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Can 51"/>
              <p:cNvSpPr/>
              <p:nvPr/>
            </p:nvSpPr>
            <p:spPr>
              <a:xfrm>
                <a:off x="1511598" y="1005018"/>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Can 52"/>
              <p:cNvSpPr/>
              <p:nvPr/>
            </p:nvSpPr>
            <p:spPr>
              <a:xfrm>
                <a:off x="1583606" y="1008981"/>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Can 53"/>
              <p:cNvSpPr/>
              <p:nvPr/>
            </p:nvSpPr>
            <p:spPr>
              <a:xfrm>
                <a:off x="1657772" y="1011368"/>
                <a:ext cx="72008" cy="1121119"/>
              </a:xfrm>
              <a:prstGeom prst="can">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98" name="Cube 97"/>
          <p:cNvSpPr/>
          <p:nvPr/>
        </p:nvSpPr>
        <p:spPr>
          <a:xfrm>
            <a:off x="2483768" y="2396510"/>
            <a:ext cx="576064" cy="693073"/>
          </a:xfrm>
          <a:prstGeom prst="cube">
            <a:avLst>
              <a:gd name="adj" fmla="val 5130"/>
            </a:avLst>
          </a:prstGeom>
          <a:solidFill>
            <a:schemeClr val="tx1">
              <a:lumMod val="75000"/>
              <a:lumOff val="2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Cube 96"/>
          <p:cNvSpPr/>
          <p:nvPr/>
        </p:nvSpPr>
        <p:spPr>
          <a:xfrm>
            <a:off x="2483768" y="2060848"/>
            <a:ext cx="576064" cy="693073"/>
          </a:xfrm>
          <a:prstGeom prst="cube">
            <a:avLst>
              <a:gd name="adj" fmla="val 5130"/>
            </a:avLst>
          </a:prstGeom>
          <a:solidFill>
            <a:schemeClr val="tx1">
              <a:lumMod val="75000"/>
              <a:lumOff val="2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ube 14"/>
          <p:cNvSpPr/>
          <p:nvPr/>
        </p:nvSpPr>
        <p:spPr>
          <a:xfrm>
            <a:off x="2484135" y="1835301"/>
            <a:ext cx="576064" cy="249362"/>
          </a:xfrm>
          <a:prstGeom prst="cube">
            <a:avLst>
              <a:gd name="adj" fmla="val 10860"/>
            </a:avLst>
          </a:prstGeom>
          <a:solidFill>
            <a:schemeClr val="accent3">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ustDataLst>
      <p:tags r:id="rId1"/>
    </p:custDataLst>
    <p:extLst>
      <p:ext uri="{BB962C8B-B14F-4D97-AF65-F5344CB8AC3E}">
        <p14:creationId xmlns:p14="http://schemas.microsoft.com/office/powerpoint/2010/main" val="741587875"/>
      </p:ext>
    </p:extLst>
  </p:cSld>
  <p:clrMapOvr>
    <a:masterClrMapping/>
  </p:clrMapOvr>
  <mc:AlternateContent xmlns:mc="http://schemas.openxmlformats.org/markup-compatibility/2006" xmlns:p14="http://schemas.microsoft.com/office/powerpoint/2010/main">
    <mc:Choice Requires="p14">
      <p:transition spd="slow" p14:dur="2000" advTm="45845"/>
    </mc:Choice>
    <mc:Fallback xmlns="">
      <p:transition spd="slow" advTm="4584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7</a:t>
            </a:fld>
            <a:endParaRPr lang="en-GB"/>
          </a:p>
        </p:txBody>
      </p:sp>
      <p:pic>
        <p:nvPicPr>
          <p:cNvPr id="1945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1065094"/>
            <a:ext cx="7857505" cy="5264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108271" y="815609"/>
            <a:ext cx="5350824" cy="338554"/>
          </a:xfrm>
          <a:prstGeom prst="rect">
            <a:avLst/>
          </a:prstGeom>
          <a:noFill/>
        </p:spPr>
        <p:txBody>
          <a:bodyPr wrap="none" rtlCol="0">
            <a:spAutoFit/>
          </a:bodyPr>
          <a:lstStyle/>
          <a:p>
            <a:r>
              <a:rPr lang="en-GB" sz="1600" dirty="0" smtClean="0">
                <a:solidFill>
                  <a:srgbClr val="0070C0"/>
                </a:solidFill>
              </a:rPr>
              <a:t>Material distribution X/X</a:t>
            </a:r>
            <a:r>
              <a:rPr lang="en-GB" sz="1600" baseline="-25000" dirty="0" smtClean="0">
                <a:solidFill>
                  <a:srgbClr val="0070C0"/>
                </a:solidFill>
              </a:rPr>
              <a:t>0 </a:t>
            </a:r>
            <a:r>
              <a:rPr lang="en-GB" sz="1600" dirty="0" smtClean="0">
                <a:solidFill>
                  <a:srgbClr val="0070C0"/>
                </a:solidFill>
              </a:rPr>
              <a:t>of station T1 (with 4 planes X-U-V-X)</a:t>
            </a:r>
          </a:p>
        </p:txBody>
      </p:sp>
      <p:sp>
        <p:nvSpPr>
          <p:cNvPr id="5" name="TextBox 4"/>
          <p:cNvSpPr txBox="1"/>
          <p:nvPr/>
        </p:nvSpPr>
        <p:spPr>
          <a:xfrm>
            <a:off x="2339752" y="1362254"/>
            <a:ext cx="1386918" cy="338554"/>
          </a:xfrm>
          <a:prstGeom prst="rect">
            <a:avLst/>
          </a:prstGeom>
          <a:noFill/>
        </p:spPr>
        <p:txBody>
          <a:bodyPr wrap="none" rtlCol="0">
            <a:spAutoFit/>
          </a:bodyPr>
          <a:lstStyle/>
          <a:p>
            <a:r>
              <a:rPr lang="en-GB" sz="1600" dirty="0" smtClean="0">
                <a:solidFill>
                  <a:schemeClr val="bg1"/>
                </a:solidFill>
              </a:rPr>
              <a:t>&lt;X/X0&gt; = 2.6%</a:t>
            </a:r>
          </a:p>
        </p:txBody>
      </p:sp>
      <p:grpSp>
        <p:nvGrpSpPr>
          <p:cNvPr id="10" name="Group 9"/>
          <p:cNvGrpSpPr/>
          <p:nvPr/>
        </p:nvGrpSpPr>
        <p:grpSpPr>
          <a:xfrm>
            <a:off x="539551" y="1268760"/>
            <a:ext cx="6912769" cy="5384050"/>
            <a:chOff x="539551" y="1268760"/>
            <a:chExt cx="6912769" cy="5384050"/>
          </a:xfrm>
        </p:grpSpPr>
        <p:sp>
          <p:nvSpPr>
            <p:cNvPr id="6" name="TextBox 5"/>
            <p:cNvSpPr txBox="1"/>
            <p:nvPr/>
          </p:nvSpPr>
          <p:spPr>
            <a:xfrm>
              <a:off x="539551" y="6068035"/>
              <a:ext cx="6647974" cy="584775"/>
            </a:xfrm>
            <a:prstGeom prst="rect">
              <a:avLst/>
            </a:prstGeom>
            <a:noFill/>
          </p:spPr>
          <p:txBody>
            <a:bodyPr wrap="none" rtlCol="0">
              <a:spAutoFit/>
            </a:bodyPr>
            <a:lstStyle/>
            <a:p>
              <a:r>
                <a:rPr lang="en-GB" sz="1600" dirty="0" smtClean="0">
                  <a:solidFill>
                    <a:srgbClr val="0070C0"/>
                  </a:solidFill>
                </a:rPr>
                <a:t>Plot is a bit optimistic:   6th fibre layer in central modules not included</a:t>
              </a:r>
            </a:p>
            <a:p>
              <a:r>
                <a:rPr lang="en-GB" sz="1600" dirty="0">
                  <a:solidFill>
                    <a:srgbClr val="0070C0"/>
                  </a:solidFill>
                </a:rPr>
                <a:t>	</a:t>
              </a:r>
              <a:r>
                <a:rPr lang="en-GB" sz="1600" dirty="0" smtClean="0">
                  <a:solidFill>
                    <a:srgbClr val="0070C0"/>
                  </a:solidFill>
                </a:rPr>
                <a:t>	   Fibre end pieces in </a:t>
              </a:r>
              <a:r>
                <a:rPr lang="en-GB" sz="1600" dirty="0" err="1" smtClean="0">
                  <a:solidFill>
                    <a:srgbClr val="0070C0"/>
                  </a:solidFill>
                </a:rPr>
                <a:t>midplane</a:t>
              </a:r>
              <a:r>
                <a:rPr lang="en-GB" sz="1600" dirty="0" smtClean="0">
                  <a:solidFill>
                    <a:srgbClr val="0070C0"/>
                  </a:solidFill>
                </a:rPr>
                <a:t> (y=0) not included 	</a:t>
              </a:r>
            </a:p>
          </p:txBody>
        </p:sp>
        <p:sp>
          <p:nvSpPr>
            <p:cNvPr id="7" name="Rectangle 6"/>
            <p:cNvSpPr/>
            <p:nvPr/>
          </p:nvSpPr>
          <p:spPr>
            <a:xfrm>
              <a:off x="4041656" y="1268760"/>
              <a:ext cx="1224136" cy="4464496"/>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p:cNvCxnSpPr/>
            <p:nvPr/>
          </p:nvCxnSpPr>
          <p:spPr>
            <a:xfrm>
              <a:off x="1907704" y="3501008"/>
              <a:ext cx="5544616" cy="0"/>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920799361"/>
      </p:ext>
    </p:extLst>
  </p:cSld>
  <p:clrMapOvr>
    <a:masterClrMapping/>
  </p:clrMapOvr>
  <mc:AlternateContent xmlns:mc="http://schemas.openxmlformats.org/markup-compatibility/2006" xmlns:p14="http://schemas.microsoft.com/office/powerpoint/2010/main">
    <mc:Choice Requires="p14">
      <p:transition spd="slow" p14:dur="2000" advTm="42403"/>
    </mc:Choice>
    <mc:Fallback xmlns="">
      <p:transition spd="slow" advTm="4240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8</a:t>
            </a:fld>
            <a:endParaRPr lang="en-GB" dirty="0"/>
          </a:p>
        </p:txBody>
      </p:sp>
      <p:sp>
        <p:nvSpPr>
          <p:cNvPr id="4" name="TextBox 3"/>
          <p:cNvSpPr txBox="1"/>
          <p:nvPr/>
        </p:nvSpPr>
        <p:spPr>
          <a:xfrm>
            <a:off x="1000703" y="272496"/>
            <a:ext cx="3038139" cy="707886"/>
          </a:xfrm>
          <a:prstGeom prst="rect">
            <a:avLst/>
          </a:prstGeom>
          <a:noFill/>
        </p:spPr>
        <p:txBody>
          <a:bodyPr wrap="none" rtlCol="0">
            <a:spAutoFit/>
          </a:bodyPr>
          <a:lstStyle/>
          <a:p>
            <a:r>
              <a:rPr lang="en-GB" sz="2000" b="1" dirty="0" smtClean="0">
                <a:solidFill>
                  <a:srgbClr val="0070C0"/>
                </a:solidFill>
              </a:rPr>
              <a:t>Technology: </a:t>
            </a:r>
          </a:p>
          <a:p>
            <a:r>
              <a:rPr lang="en-GB" sz="2000" b="1" dirty="0" smtClean="0">
                <a:solidFill>
                  <a:srgbClr val="0070C0"/>
                </a:solidFill>
              </a:rPr>
              <a:t>Fibres </a:t>
            </a:r>
            <a:r>
              <a:rPr lang="en-GB" sz="2000" b="1" dirty="0" smtClean="0">
                <a:solidFill>
                  <a:srgbClr val="0070C0"/>
                </a:solidFill>
              </a:rPr>
              <a:t>and photodetectors </a:t>
            </a:r>
          </a:p>
        </p:txBody>
      </p:sp>
      <p:sp>
        <p:nvSpPr>
          <p:cNvPr id="5" name="TextBox 4"/>
          <p:cNvSpPr txBox="1"/>
          <p:nvPr/>
        </p:nvSpPr>
        <p:spPr>
          <a:xfrm>
            <a:off x="323529" y="1199654"/>
            <a:ext cx="4392488" cy="1077218"/>
          </a:xfrm>
          <a:prstGeom prst="rect">
            <a:avLst/>
          </a:prstGeom>
          <a:noFill/>
        </p:spPr>
        <p:txBody>
          <a:bodyPr wrap="square" rtlCol="0">
            <a:spAutoFit/>
          </a:bodyPr>
          <a:lstStyle/>
          <a:p>
            <a:r>
              <a:rPr lang="en-GB" sz="1600" dirty="0" smtClean="0">
                <a:solidFill>
                  <a:srgbClr val="0070C0"/>
                </a:solidFill>
              </a:rPr>
              <a:t>The SciFi tracker is  following the technology developed by the Aachen group for the </a:t>
            </a:r>
            <a:r>
              <a:rPr lang="en-GB" sz="1600" b="1" dirty="0" smtClean="0">
                <a:solidFill>
                  <a:srgbClr val="0070C0"/>
                </a:solidFill>
              </a:rPr>
              <a:t>PERDaix detector</a:t>
            </a:r>
            <a:r>
              <a:rPr lang="en-GB" sz="1600" dirty="0" smtClean="0">
                <a:solidFill>
                  <a:srgbClr val="0070C0"/>
                </a:solidFill>
              </a:rPr>
              <a:t> (prototype balloon experiment)  </a:t>
            </a:r>
          </a:p>
          <a:p>
            <a:endParaRPr lang="en-GB" sz="1600" dirty="0">
              <a:solidFill>
                <a:srgbClr val="0070C0"/>
              </a:solidFill>
            </a:endParaRPr>
          </a:p>
        </p:txBody>
      </p:sp>
      <p:sp>
        <p:nvSpPr>
          <p:cNvPr id="6" name="Rectangle 5"/>
          <p:cNvSpPr/>
          <p:nvPr/>
        </p:nvSpPr>
        <p:spPr>
          <a:xfrm>
            <a:off x="366234" y="2037977"/>
            <a:ext cx="2329484" cy="400110"/>
          </a:xfrm>
          <a:prstGeom prst="rect">
            <a:avLst/>
          </a:prstGeom>
        </p:spPr>
        <p:txBody>
          <a:bodyPr wrap="none">
            <a:spAutoFit/>
          </a:bodyPr>
          <a:lstStyle/>
          <a:p>
            <a:r>
              <a:rPr lang="en-GB" sz="1000" dirty="0" smtClean="0"/>
              <a:t>B. </a:t>
            </a:r>
            <a:r>
              <a:rPr lang="en-GB" sz="1000" dirty="0" err="1" smtClean="0"/>
              <a:t>Beischer</a:t>
            </a:r>
            <a:r>
              <a:rPr lang="en-GB" sz="1000" dirty="0" smtClean="0"/>
              <a:t> et al., A </a:t>
            </a:r>
            <a:r>
              <a:rPr lang="en-GB" sz="1000" dirty="0"/>
              <a:t>622 (2010) </a:t>
            </a:r>
            <a:r>
              <a:rPr lang="en-GB" sz="1000" dirty="0" smtClean="0"/>
              <a:t>542–554</a:t>
            </a:r>
          </a:p>
          <a:p>
            <a:r>
              <a:rPr lang="en-GB" sz="1000" dirty="0" smtClean="0"/>
              <a:t>G.R. Yearwood, PhD thesis, Aachen, 2013</a:t>
            </a:r>
            <a:endParaRPr lang="en-GB" sz="1000"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340" y="2401091"/>
            <a:ext cx="2942258" cy="42139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p:cNvCxnSpPr/>
          <p:nvPr/>
        </p:nvCxnSpPr>
        <p:spPr>
          <a:xfrm>
            <a:off x="1854844" y="3438846"/>
            <a:ext cx="182625" cy="295232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048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3848" y="2083732"/>
            <a:ext cx="1313789" cy="136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5662181" y="178234"/>
            <a:ext cx="2448963" cy="4053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88" name="TextBox 20487"/>
          <p:cNvSpPr txBox="1"/>
          <p:nvPr/>
        </p:nvSpPr>
        <p:spPr>
          <a:xfrm>
            <a:off x="4860031" y="3463691"/>
            <a:ext cx="4053261" cy="584775"/>
          </a:xfrm>
          <a:prstGeom prst="rect">
            <a:avLst/>
          </a:prstGeom>
          <a:noFill/>
        </p:spPr>
        <p:txBody>
          <a:bodyPr wrap="square" rtlCol="0">
            <a:spAutoFit/>
          </a:bodyPr>
          <a:lstStyle/>
          <a:p>
            <a:r>
              <a:rPr lang="en-GB" sz="1600" dirty="0" smtClean="0">
                <a:solidFill>
                  <a:srgbClr val="0070C0"/>
                </a:solidFill>
              </a:rPr>
              <a:t>PERDaix: 860 mm (L) x 32 mm (W) bi-layer module in stereo geometry.</a:t>
            </a:r>
          </a:p>
        </p:txBody>
      </p:sp>
      <p:sp>
        <p:nvSpPr>
          <p:cNvPr id="20492" name="Rectangle 20491"/>
          <p:cNvSpPr/>
          <p:nvPr/>
        </p:nvSpPr>
        <p:spPr>
          <a:xfrm>
            <a:off x="3635896" y="4077072"/>
            <a:ext cx="5400599" cy="2539157"/>
          </a:xfrm>
          <a:prstGeom prst="rect">
            <a:avLst/>
          </a:prstGeom>
        </p:spPr>
        <p:txBody>
          <a:bodyPr wrap="square">
            <a:spAutoFit/>
          </a:bodyPr>
          <a:lstStyle/>
          <a:p>
            <a:pPr marL="285750" lvl="0" indent="-285750">
              <a:spcAft>
                <a:spcPts val="600"/>
              </a:spcAft>
              <a:buFont typeface="Arial" panose="020B0604020202020204" pitchFamily="34" charset="0"/>
              <a:buChar char="•"/>
            </a:pPr>
            <a:r>
              <a:rPr lang="en-GB" sz="1600" dirty="0" smtClean="0">
                <a:solidFill>
                  <a:srgbClr val="0070C0"/>
                </a:solidFill>
              </a:rPr>
              <a:t>5 staggered layers of Ø250 </a:t>
            </a:r>
            <a:r>
              <a:rPr lang="en-GB" sz="1600" dirty="0" smtClean="0">
                <a:solidFill>
                  <a:srgbClr val="0070C0"/>
                </a:solidFill>
                <a:latin typeface="Symbol" panose="05050102010706020507" pitchFamily="18" charset="2"/>
              </a:rPr>
              <a:t>m</a:t>
            </a:r>
            <a:r>
              <a:rPr lang="en-GB" sz="1600" dirty="0" smtClean="0">
                <a:solidFill>
                  <a:srgbClr val="0070C0"/>
                </a:solidFill>
              </a:rPr>
              <a:t>m fibres form a ribbon (or mat)</a:t>
            </a:r>
          </a:p>
          <a:p>
            <a:pPr marL="285750" lvl="0" indent="-285750">
              <a:spcAft>
                <a:spcPts val="600"/>
              </a:spcAft>
              <a:buFont typeface="Arial" panose="020B0604020202020204" pitchFamily="34" charset="0"/>
              <a:buChar char="•"/>
            </a:pPr>
            <a:r>
              <a:rPr lang="en-GB" sz="1600" dirty="0" smtClean="0">
                <a:solidFill>
                  <a:srgbClr val="0070C0"/>
                </a:solidFill>
              </a:rPr>
              <a:t>Readout by arrays of SiPMs. 1 SiPM channel extends over the full height of the mat. </a:t>
            </a:r>
          </a:p>
          <a:p>
            <a:pPr marL="285750" lvl="0" indent="-285750">
              <a:spcAft>
                <a:spcPts val="600"/>
              </a:spcAft>
              <a:buFont typeface="Arial" panose="020B0604020202020204" pitchFamily="34" charset="0"/>
              <a:buChar char="•"/>
            </a:pPr>
            <a:r>
              <a:rPr lang="en-GB" sz="1600" dirty="0" smtClean="0">
                <a:solidFill>
                  <a:srgbClr val="0070C0"/>
                </a:solidFill>
              </a:rPr>
              <a:t>Pitch of SiPM array should be similar to fibre pitch. Light is then spread over few SiPM channels. </a:t>
            </a:r>
            <a:r>
              <a:rPr lang="en-GB" sz="1600" dirty="0" err="1" smtClean="0">
                <a:solidFill>
                  <a:srgbClr val="0070C0"/>
                </a:solidFill>
              </a:rPr>
              <a:t>Centroiding</a:t>
            </a:r>
            <a:r>
              <a:rPr lang="en-GB" sz="1600" dirty="0" smtClean="0">
                <a:solidFill>
                  <a:srgbClr val="0070C0"/>
                </a:solidFill>
              </a:rPr>
              <a:t> can be used to push the resolution beyond p/</a:t>
            </a:r>
            <a:r>
              <a:rPr lang="en-GB" sz="1600" dirty="0" err="1" smtClean="0">
                <a:solidFill>
                  <a:srgbClr val="0070C0"/>
                </a:solidFill>
              </a:rPr>
              <a:t>sqrt</a:t>
            </a:r>
            <a:r>
              <a:rPr lang="en-GB" sz="1600" dirty="0" smtClean="0">
                <a:solidFill>
                  <a:srgbClr val="0070C0"/>
                </a:solidFill>
              </a:rPr>
              <a:t>(12).</a:t>
            </a:r>
          </a:p>
          <a:p>
            <a:pPr marL="285750" lvl="0" indent="-285750">
              <a:spcAft>
                <a:spcPts val="600"/>
              </a:spcAft>
              <a:buFont typeface="Arial" panose="020B0604020202020204" pitchFamily="34" charset="0"/>
              <a:buChar char="•"/>
            </a:pPr>
            <a:r>
              <a:rPr lang="en-GB" sz="1600" dirty="0" smtClean="0">
                <a:solidFill>
                  <a:srgbClr val="0070C0"/>
                </a:solidFill>
              </a:rPr>
              <a:t>Hits consist of clusters with typical size = 2. This is an efficient approach to suppress noise hits (=single pixels in 1 channel).  </a:t>
            </a:r>
            <a:endParaRPr lang="en-GB" sz="1600" dirty="0"/>
          </a:p>
        </p:txBody>
      </p:sp>
      <p:sp>
        <p:nvSpPr>
          <p:cNvPr id="20493" name="Oval 20492"/>
          <p:cNvSpPr/>
          <p:nvPr/>
        </p:nvSpPr>
        <p:spPr>
          <a:xfrm>
            <a:off x="5364088" y="2083732"/>
            <a:ext cx="432048"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495" name="Straight Arrow Connector 20494"/>
          <p:cNvCxnSpPr>
            <a:stCxn id="20493" idx="2"/>
          </p:cNvCxnSpPr>
          <p:nvPr/>
        </p:nvCxnSpPr>
        <p:spPr>
          <a:xfrm flipH="1">
            <a:off x="4572000" y="2299756"/>
            <a:ext cx="792088" cy="46805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9905752"/>
      </p:ext>
    </p:extLst>
  </p:cSld>
  <p:clrMapOvr>
    <a:masterClrMapping/>
  </p:clrMapOvr>
  <mc:AlternateContent xmlns:mc="http://schemas.openxmlformats.org/markup-compatibility/2006" xmlns:p14="http://schemas.microsoft.com/office/powerpoint/2010/main">
    <mc:Choice Requires="p14">
      <p:transition spd="slow" p14:dur="2000" advTm="6884"/>
    </mc:Choice>
    <mc:Fallback xmlns="">
      <p:transition spd="slow" advTm="6884"/>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Christian Joram   CERN   PH/DT         20 August 2014</a:t>
            </a:r>
            <a:endParaRPr lang="en-GB" dirty="0"/>
          </a:p>
        </p:txBody>
      </p:sp>
      <p:sp>
        <p:nvSpPr>
          <p:cNvPr id="3" name="Slide Number Placeholder 2"/>
          <p:cNvSpPr>
            <a:spLocks noGrp="1"/>
          </p:cNvSpPr>
          <p:nvPr>
            <p:ph type="sldNum" sz="quarter" idx="12"/>
          </p:nvPr>
        </p:nvSpPr>
        <p:spPr/>
        <p:txBody>
          <a:bodyPr/>
          <a:lstStyle/>
          <a:p>
            <a:fld id="{5BE96148-625D-4FCA-B5A1-9F166C6BE2FA}" type="slidenum">
              <a:rPr lang="en-GB" smtClean="0"/>
              <a:t>9</a:t>
            </a:fld>
            <a:endParaRPr lang="en-GB"/>
          </a:p>
        </p:txBody>
      </p:sp>
      <p:sp>
        <p:nvSpPr>
          <p:cNvPr id="4" name="TextBox 3"/>
          <p:cNvSpPr txBox="1"/>
          <p:nvPr/>
        </p:nvSpPr>
        <p:spPr>
          <a:xfrm>
            <a:off x="899592" y="714182"/>
            <a:ext cx="2880917" cy="400110"/>
          </a:xfrm>
          <a:prstGeom prst="rect">
            <a:avLst/>
          </a:prstGeom>
          <a:noFill/>
        </p:spPr>
        <p:txBody>
          <a:bodyPr wrap="none" rtlCol="0">
            <a:spAutoFit/>
          </a:bodyPr>
          <a:lstStyle/>
          <a:p>
            <a:r>
              <a:rPr lang="en-GB" sz="2000" b="1" dirty="0" smtClean="0">
                <a:solidFill>
                  <a:srgbClr val="0070C0"/>
                </a:solidFill>
              </a:rPr>
              <a:t>LHCb SciFi module design</a:t>
            </a:r>
          </a:p>
        </p:txBody>
      </p:sp>
      <p:sp>
        <p:nvSpPr>
          <p:cNvPr id="7" name="Rectangle 6"/>
          <p:cNvSpPr/>
          <p:nvPr/>
        </p:nvSpPr>
        <p:spPr>
          <a:xfrm>
            <a:off x="402854" y="3927827"/>
            <a:ext cx="7272808" cy="2523768"/>
          </a:xfrm>
          <a:prstGeom prst="rect">
            <a:avLst/>
          </a:prstGeom>
        </p:spPr>
        <p:txBody>
          <a:bodyPr wrap="square">
            <a:spAutoFit/>
          </a:bodyPr>
          <a:lstStyle/>
          <a:p>
            <a:pPr>
              <a:spcAft>
                <a:spcPts val="600"/>
              </a:spcAft>
            </a:pPr>
            <a:r>
              <a:rPr lang="en-GB" sz="1600" b="1" dirty="0" smtClean="0">
                <a:solidFill>
                  <a:srgbClr val="0070C0"/>
                </a:solidFill>
              </a:rPr>
              <a:t>LHCb SciFi main design parameters </a:t>
            </a:r>
          </a:p>
          <a:p>
            <a:pPr marL="285750" indent="-285750">
              <a:spcAft>
                <a:spcPts val="600"/>
              </a:spcAft>
              <a:buFont typeface="Arial" panose="020B0604020202020204" pitchFamily="34" charset="0"/>
              <a:buChar char="•"/>
            </a:pPr>
            <a:r>
              <a:rPr lang="en-GB" sz="1600" dirty="0" smtClean="0">
                <a:solidFill>
                  <a:srgbClr val="0070C0"/>
                </a:solidFill>
              </a:rPr>
              <a:t>Round </a:t>
            </a:r>
            <a:r>
              <a:rPr lang="en-GB" sz="1600" dirty="0">
                <a:solidFill>
                  <a:srgbClr val="0070C0"/>
                </a:solidFill>
              </a:rPr>
              <a:t>d</a:t>
            </a:r>
            <a:r>
              <a:rPr lang="en-GB" sz="1600" dirty="0" smtClean="0">
                <a:solidFill>
                  <a:srgbClr val="0070C0"/>
                </a:solidFill>
              </a:rPr>
              <a:t>ouble cladded fibres of Ø250 </a:t>
            </a:r>
            <a:r>
              <a:rPr lang="en-GB" sz="1600" dirty="0" smtClean="0">
                <a:solidFill>
                  <a:srgbClr val="0070C0"/>
                </a:solidFill>
                <a:latin typeface="Symbol" panose="05050102010706020507" pitchFamily="18" charset="2"/>
              </a:rPr>
              <a:t>m</a:t>
            </a:r>
            <a:r>
              <a:rPr lang="en-GB" sz="1600" dirty="0" smtClean="0">
                <a:solidFill>
                  <a:srgbClr val="0070C0"/>
                </a:solidFill>
              </a:rPr>
              <a:t>m, L = 2500 mm, mirrored</a:t>
            </a:r>
          </a:p>
          <a:p>
            <a:pPr marL="285750" indent="-285750">
              <a:spcAft>
                <a:spcPts val="600"/>
              </a:spcAft>
              <a:buFont typeface="Arial" panose="020B0604020202020204" pitchFamily="34" charset="0"/>
              <a:buChar char="•"/>
            </a:pPr>
            <a:r>
              <a:rPr lang="en-GB" sz="1600" dirty="0" smtClean="0">
                <a:solidFill>
                  <a:srgbClr val="0070C0"/>
                </a:solidFill>
              </a:rPr>
              <a:t>13 cm wide fibre mats made of 5 (or 6) staggered layers.  </a:t>
            </a:r>
            <a:endParaRPr lang="en-GB" sz="1600" dirty="0">
              <a:solidFill>
                <a:srgbClr val="0070C0"/>
              </a:solidFill>
            </a:endParaRPr>
          </a:p>
          <a:p>
            <a:pPr marL="285750" indent="-285750">
              <a:spcAft>
                <a:spcPts val="600"/>
              </a:spcAft>
              <a:buFont typeface="Arial" panose="020B0604020202020204" pitchFamily="34" charset="0"/>
              <a:buChar char="•"/>
            </a:pPr>
            <a:r>
              <a:rPr lang="en-GB" sz="1600" dirty="0" smtClean="0">
                <a:solidFill>
                  <a:srgbClr val="0070C0"/>
                </a:solidFill>
              </a:rPr>
              <a:t>4 mats are assembled on the same support structure and form a 54 cm wide module. </a:t>
            </a:r>
          </a:p>
          <a:p>
            <a:pPr marL="285750" lvl="0" indent="-285750">
              <a:spcAft>
                <a:spcPts val="600"/>
              </a:spcAft>
              <a:buFont typeface="Arial" panose="020B0604020202020204" pitchFamily="34" charset="0"/>
              <a:buChar char="•"/>
            </a:pPr>
            <a:r>
              <a:rPr lang="en-GB" sz="1600" dirty="0" smtClean="0">
                <a:solidFill>
                  <a:srgbClr val="0070C0"/>
                </a:solidFill>
              </a:rPr>
              <a:t>Readout </a:t>
            </a:r>
            <a:r>
              <a:rPr lang="en-GB" sz="1600" dirty="0">
                <a:solidFill>
                  <a:srgbClr val="0070C0"/>
                </a:solidFill>
              </a:rPr>
              <a:t>by arrays of SiPMs. </a:t>
            </a:r>
            <a:r>
              <a:rPr lang="en-GB" sz="1600" dirty="0" smtClean="0">
                <a:solidFill>
                  <a:srgbClr val="0070C0"/>
                </a:solidFill>
              </a:rPr>
              <a:t>128 channels. Pitch of SiPM = 250 </a:t>
            </a:r>
            <a:r>
              <a:rPr lang="en-GB" sz="1600" dirty="0" smtClean="0">
                <a:solidFill>
                  <a:srgbClr val="0070C0"/>
                </a:solidFill>
                <a:latin typeface="Symbol" panose="05050102010706020507" pitchFamily="18" charset="2"/>
              </a:rPr>
              <a:t>m</a:t>
            </a:r>
            <a:r>
              <a:rPr lang="en-GB" sz="1600" dirty="0" smtClean="0">
                <a:solidFill>
                  <a:srgbClr val="0070C0"/>
                </a:solidFill>
              </a:rPr>
              <a:t>m. </a:t>
            </a:r>
          </a:p>
          <a:p>
            <a:pPr marL="285750" lvl="0" indent="-285750">
              <a:spcAft>
                <a:spcPts val="600"/>
              </a:spcAft>
              <a:buFont typeface="Arial" panose="020B0604020202020204" pitchFamily="34" charset="0"/>
              <a:buChar char="•"/>
            </a:pPr>
            <a:endParaRPr lang="en-GB" sz="1600" dirty="0">
              <a:solidFill>
                <a:srgbClr val="0070C0"/>
              </a:solidFill>
            </a:endParaRPr>
          </a:p>
          <a:p>
            <a:pPr lvl="0">
              <a:spcAft>
                <a:spcPts val="600"/>
              </a:spcAft>
            </a:pPr>
            <a:r>
              <a:rPr lang="en-GB" sz="1600" dirty="0" smtClean="0">
                <a:solidFill>
                  <a:srgbClr val="0070C0"/>
                </a:solidFill>
                <a:sym typeface="Wingdings" panose="05000000000000000000" pitchFamily="2" charset="2"/>
              </a:rPr>
              <a:t> &gt;10,000 km of fibres</a:t>
            </a:r>
            <a:endParaRPr lang="en-GB" sz="1600" dirty="0" smtClean="0">
              <a:solidFill>
                <a:srgbClr val="0070C0"/>
              </a:solidFill>
            </a:endParaRPr>
          </a:p>
        </p:txBody>
      </p:sp>
      <p:sp>
        <p:nvSpPr>
          <p:cNvPr id="8" name="TextBox 7"/>
          <p:cNvSpPr txBox="1"/>
          <p:nvPr/>
        </p:nvSpPr>
        <p:spPr>
          <a:xfrm>
            <a:off x="432148" y="1268760"/>
            <a:ext cx="2919967" cy="338554"/>
          </a:xfrm>
          <a:prstGeom prst="rect">
            <a:avLst/>
          </a:prstGeom>
          <a:noFill/>
        </p:spPr>
        <p:txBody>
          <a:bodyPr wrap="none" rtlCol="0">
            <a:spAutoFit/>
          </a:bodyPr>
          <a:lstStyle/>
          <a:p>
            <a:r>
              <a:rPr lang="en-GB" sz="1600" b="1" dirty="0" smtClean="0">
                <a:solidFill>
                  <a:srgbClr val="0070C0"/>
                </a:solidFill>
              </a:rPr>
              <a:t>What is different from PERDaix?</a:t>
            </a:r>
          </a:p>
        </p:txBody>
      </p:sp>
      <p:graphicFrame>
        <p:nvGraphicFramePr>
          <p:cNvPr id="10" name="Table 9"/>
          <p:cNvGraphicFramePr>
            <a:graphicFrameLocks noGrp="1"/>
          </p:cNvGraphicFramePr>
          <p:nvPr>
            <p:extLst>
              <p:ext uri="{D42A27DB-BD31-4B8C-83A1-F6EECF244321}">
                <p14:modId xmlns:p14="http://schemas.microsoft.com/office/powerpoint/2010/main" val="923295574"/>
              </p:ext>
            </p:extLst>
          </p:nvPr>
        </p:nvGraphicFramePr>
        <p:xfrm>
          <a:off x="539551" y="1673751"/>
          <a:ext cx="6120681" cy="2011680"/>
        </p:xfrm>
        <a:graphic>
          <a:graphicData uri="http://schemas.openxmlformats.org/drawingml/2006/table">
            <a:tbl>
              <a:tblPr firstRow="1" bandRow="1">
                <a:tableStyleId>{D7AC3CCA-C797-4891-BE02-D94E43425B78}</a:tableStyleId>
              </a:tblPr>
              <a:tblGrid>
                <a:gridCol w="2040227"/>
                <a:gridCol w="2040227"/>
                <a:gridCol w="2040227"/>
              </a:tblGrid>
              <a:tr h="235837">
                <a:tc>
                  <a:txBody>
                    <a:bodyPr/>
                    <a:lstStyle/>
                    <a:p>
                      <a:endParaRPr lang="en-GB" sz="1600" b="1" dirty="0">
                        <a:solidFill>
                          <a:srgbClr val="0070C0"/>
                        </a:solidFill>
                      </a:endParaRPr>
                    </a:p>
                  </a:txBody>
                  <a:tcPr/>
                </a:tc>
                <a:tc>
                  <a:txBody>
                    <a:bodyPr/>
                    <a:lstStyle/>
                    <a:p>
                      <a:r>
                        <a:rPr lang="en-GB" sz="1600" b="1" dirty="0" smtClean="0">
                          <a:solidFill>
                            <a:srgbClr val="0070C0"/>
                          </a:solidFill>
                        </a:rPr>
                        <a:t>PERDaix</a:t>
                      </a:r>
                      <a:endParaRPr lang="en-GB" sz="1600" b="1" dirty="0">
                        <a:solidFill>
                          <a:srgbClr val="0070C0"/>
                        </a:solidFill>
                      </a:endParaRPr>
                    </a:p>
                  </a:txBody>
                  <a:tcPr/>
                </a:tc>
                <a:tc>
                  <a:txBody>
                    <a:bodyPr/>
                    <a:lstStyle/>
                    <a:p>
                      <a:r>
                        <a:rPr lang="en-GB" sz="1600" b="1" dirty="0" smtClean="0">
                          <a:solidFill>
                            <a:srgbClr val="0070C0"/>
                          </a:solidFill>
                        </a:rPr>
                        <a:t>LHCb</a:t>
                      </a:r>
                      <a:r>
                        <a:rPr lang="en-GB" sz="1600" b="1" baseline="0" dirty="0" smtClean="0">
                          <a:solidFill>
                            <a:srgbClr val="0070C0"/>
                          </a:solidFill>
                        </a:rPr>
                        <a:t> SciFi</a:t>
                      </a:r>
                      <a:endParaRPr lang="en-GB" sz="1600" b="1" dirty="0">
                        <a:solidFill>
                          <a:srgbClr val="0070C0"/>
                        </a:solidFill>
                      </a:endParaRPr>
                    </a:p>
                  </a:txBody>
                  <a:tcPr/>
                </a:tc>
              </a:tr>
              <a:tr h="235837">
                <a:tc>
                  <a:txBody>
                    <a:bodyPr/>
                    <a:lstStyle/>
                    <a:p>
                      <a:r>
                        <a:rPr lang="en-GB" sz="1600" b="1" dirty="0" smtClean="0">
                          <a:solidFill>
                            <a:srgbClr val="0070C0"/>
                          </a:solidFill>
                        </a:rPr>
                        <a:t>Module</a:t>
                      </a:r>
                      <a:r>
                        <a:rPr lang="en-GB" sz="1600" b="1" baseline="0" dirty="0" smtClean="0">
                          <a:solidFill>
                            <a:srgbClr val="0070C0"/>
                          </a:solidFill>
                        </a:rPr>
                        <a:t> l</a:t>
                      </a:r>
                      <a:r>
                        <a:rPr lang="en-GB" sz="1600" b="1" dirty="0" smtClean="0">
                          <a:solidFill>
                            <a:srgbClr val="0070C0"/>
                          </a:solidFill>
                        </a:rPr>
                        <a:t>ength</a:t>
                      </a:r>
                      <a:endParaRPr lang="en-GB" sz="1600" b="1" dirty="0">
                        <a:solidFill>
                          <a:srgbClr val="0070C0"/>
                        </a:solidFill>
                      </a:endParaRPr>
                    </a:p>
                  </a:txBody>
                  <a:tcPr/>
                </a:tc>
                <a:tc>
                  <a:txBody>
                    <a:bodyPr/>
                    <a:lstStyle/>
                    <a:p>
                      <a:r>
                        <a:rPr lang="en-GB" sz="1600" b="0" dirty="0" smtClean="0">
                          <a:solidFill>
                            <a:srgbClr val="0070C0"/>
                          </a:solidFill>
                        </a:rPr>
                        <a:t>39.5</a:t>
                      </a:r>
                      <a:r>
                        <a:rPr lang="en-GB" sz="1600" b="0" baseline="0" dirty="0" smtClean="0">
                          <a:solidFill>
                            <a:srgbClr val="0070C0"/>
                          </a:solidFill>
                        </a:rPr>
                        <a:t> / </a:t>
                      </a:r>
                      <a:r>
                        <a:rPr lang="en-GB" sz="1600" b="0" dirty="0" smtClean="0">
                          <a:solidFill>
                            <a:srgbClr val="0070C0"/>
                          </a:solidFill>
                        </a:rPr>
                        <a:t>86 cm</a:t>
                      </a:r>
                      <a:endParaRPr lang="en-GB" sz="1600" b="0" dirty="0">
                        <a:solidFill>
                          <a:srgbClr val="0070C0"/>
                        </a:solidFill>
                      </a:endParaRPr>
                    </a:p>
                  </a:txBody>
                  <a:tcPr/>
                </a:tc>
                <a:tc>
                  <a:txBody>
                    <a:bodyPr/>
                    <a:lstStyle/>
                    <a:p>
                      <a:r>
                        <a:rPr lang="en-GB" sz="1600" b="0" dirty="0" smtClean="0">
                          <a:solidFill>
                            <a:srgbClr val="0070C0"/>
                          </a:solidFill>
                        </a:rPr>
                        <a:t>2 x 250 cm</a:t>
                      </a:r>
                    </a:p>
                  </a:txBody>
                  <a:tcPr/>
                </a:tc>
              </a:tr>
              <a:tr h="235837">
                <a:tc>
                  <a:txBody>
                    <a:bodyPr/>
                    <a:lstStyle/>
                    <a:p>
                      <a:r>
                        <a:rPr lang="en-GB" sz="1600" b="1" dirty="0" smtClean="0">
                          <a:solidFill>
                            <a:srgbClr val="0070C0"/>
                          </a:solidFill>
                        </a:rPr>
                        <a:t>Detector surface</a:t>
                      </a:r>
                      <a:endParaRPr lang="en-GB" sz="1600" b="1" dirty="0">
                        <a:solidFill>
                          <a:srgbClr val="0070C0"/>
                        </a:solidFill>
                      </a:endParaRPr>
                    </a:p>
                  </a:txBody>
                  <a:tcPr/>
                </a:tc>
                <a:tc>
                  <a:txBody>
                    <a:bodyPr/>
                    <a:lstStyle/>
                    <a:p>
                      <a:r>
                        <a:rPr lang="en-GB" sz="1600" b="0" dirty="0" smtClean="0">
                          <a:solidFill>
                            <a:srgbClr val="0070C0"/>
                          </a:solidFill>
                        </a:rPr>
                        <a:t>0.25 m</a:t>
                      </a:r>
                      <a:r>
                        <a:rPr lang="en-GB" sz="1600" b="0" baseline="30000" dirty="0" smtClean="0">
                          <a:solidFill>
                            <a:srgbClr val="0070C0"/>
                          </a:solidFill>
                        </a:rPr>
                        <a:t>2</a:t>
                      </a:r>
                      <a:endParaRPr lang="en-GB" sz="1600" b="0" baseline="30000" dirty="0">
                        <a:solidFill>
                          <a:srgbClr val="0070C0"/>
                        </a:solidFill>
                      </a:endParaRPr>
                    </a:p>
                  </a:txBody>
                  <a:tcPr/>
                </a:tc>
                <a:tc>
                  <a:txBody>
                    <a:bodyPr/>
                    <a:lstStyle/>
                    <a:p>
                      <a:r>
                        <a:rPr lang="en-GB" sz="1600" b="0" dirty="0" smtClean="0">
                          <a:solidFill>
                            <a:srgbClr val="0070C0"/>
                          </a:solidFill>
                        </a:rPr>
                        <a:t>~360 m</a:t>
                      </a:r>
                      <a:r>
                        <a:rPr lang="en-GB" sz="1600" b="0" baseline="30000" dirty="0" smtClean="0">
                          <a:solidFill>
                            <a:srgbClr val="0070C0"/>
                          </a:solidFill>
                        </a:rPr>
                        <a:t>2</a:t>
                      </a:r>
                    </a:p>
                  </a:txBody>
                  <a:tcPr/>
                </a:tc>
              </a:tr>
              <a:tr h="235837">
                <a:tc>
                  <a:txBody>
                    <a:bodyPr/>
                    <a:lstStyle/>
                    <a:p>
                      <a:r>
                        <a:rPr lang="en-GB" sz="1600" b="1" dirty="0" smtClean="0">
                          <a:solidFill>
                            <a:srgbClr val="0070C0"/>
                          </a:solidFill>
                        </a:rPr>
                        <a:t>Radiation</a:t>
                      </a:r>
                      <a:endParaRPr lang="en-GB" sz="1600" b="1" dirty="0">
                        <a:solidFill>
                          <a:srgbClr val="0070C0"/>
                        </a:solidFill>
                      </a:endParaRPr>
                    </a:p>
                  </a:txBody>
                  <a:tcPr/>
                </a:tc>
                <a:tc>
                  <a:txBody>
                    <a:bodyPr/>
                    <a:lstStyle/>
                    <a:p>
                      <a:r>
                        <a:rPr lang="en-GB" sz="1600" b="0" dirty="0" smtClean="0">
                          <a:solidFill>
                            <a:srgbClr val="0070C0"/>
                          </a:solidFill>
                        </a:rPr>
                        <a:t>none</a:t>
                      </a:r>
                      <a:endParaRPr lang="en-GB" sz="1600" b="0" dirty="0">
                        <a:solidFill>
                          <a:srgbClr val="0070C0"/>
                        </a:solidFill>
                      </a:endParaRPr>
                    </a:p>
                  </a:txBody>
                  <a:tcPr/>
                </a:tc>
                <a:tc>
                  <a:txBody>
                    <a:bodyPr/>
                    <a:lstStyle/>
                    <a:p>
                      <a:r>
                        <a:rPr lang="en-GB" sz="1600" b="0" dirty="0" smtClean="0">
                          <a:solidFill>
                            <a:srgbClr val="0070C0"/>
                          </a:solidFill>
                        </a:rPr>
                        <a:t>10</a:t>
                      </a:r>
                      <a:r>
                        <a:rPr lang="en-GB" sz="1600" b="0" baseline="30000" dirty="0" smtClean="0">
                          <a:solidFill>
                            <a:srgbClr val="0070C0"/>
                          </a:solidFill>
                        </a:rPr>
                        <a:t>4</a:t>
                      </a:r>
                      <a:r>
                        <a:rPr lang="en-GB" sz="1600" b="0" baseline="0" dirty="0" smtClean="0">
                          <a:solidFill>
                            <a:srgbClr val="0070C0"/>
                          </a:solidFill>
                        </a:rPr>
                        <a:t> </a:t>
                      </a:r>
                      <a:r>
                        <a:rPr lang="en-GB" sz="1600" b="0" dirty="0" err="1" smtClean="0">
                          <a:solidFill>
                            <a:srgbClr val="0070C0"/>
                          </a:solidFill>
                        </a:rPr>
                        <a:t>Gy</a:t>
                      </a:r>
                      <a:r>
                        <a:rPr lang="en-GB" sz="1600" b="0" dirty="0" smtClean="0">
                          <a:solidFill>
                            <a:srgbClr val="0070C0"/>
                          </a:solidFill>
                        </a:rPr>
                        <a:t>, 10</a:t>
                      </a:r>
                      <a:r>
                        <a:rPr lang="en-GB" sz="1600" b="0" baseline="30000" dirty="0" smtClean="0">
                          <a:solidFill>
                            <a:srgbClr val="0070C0"/>
                          </a:solidFill>
                        </a:rPr>
                        <a:t>12</a:t>
                      </a:r>
                      <a:r>
                        <a:rPr lang="en-GB" sz="1600" b="0" dirty="0" smtClean="0">
                          <a:solidFill>
                            <a:srgbClr val="0070C0"/>
                          </a:solidFill>
                        </a:rPr>
                        <a:t> n/cm2</a:t>
                      </a:r>
                      <a:endParaRPr lang="en-GB" sz="1600" b="0" dirty="0">
                        <a:solidFill>
                          <a:srgbClr val="0070C0"/>
                        </a:solidFill>
                      </a:endParaRPr>
                    </a:p>
                  </a:txBody>
                  <a:tcPr/>
                </a:tc>
              </a:tr>
              <a:tr h="235837">
                <a:tc>
                  <a:txBody>
                    <a:bodyPr/>
                    <a:lstStyle/>
                    <a:p>
                      <a:r>
                        <a:rPr lang="en-GB" sz="1600" b="1" dirty="0" smtClean="0">
                          <a:solidFill>
                            <a:srgbClr val="0070C0"/>
                          </a:solidFill>
                        </a:rPr>
                        <a:t>Multiplicity</a:t>
                      </a:r>
                      <a:r>
                        <a:rPr lang="en-GB" sz="1600" b="1" baseline="0" dirty="0" smtClean="0">
                          <a:solidFill>
                            <a:srgbClr val="0070C0"/>
                          </a:solidFill>
                        </a:rPr>
                        <a:t> </a:t>
                      </a:r>
                      <a:endParaRPr lang="en-GB" sz="1600" b="1" dirty="0">
                        <a:solidFill>
                          <a:srgbClr val="0070C0"/>
                        </a:solidFill>
                      </a:endParaRPr>
                    </a:p>
                  </a:txBody>
                  <a:tcPr/>
                </a:tc>
                <a:tc>
                  <a:txBody>
                    <a:bodyPr/>
                    <a:lstStyle/>
                    <a:p>
                      <a:r>
                        <a:rPr lang="en-GB" sz="1600" b="0" dirty="0" smtClean="0">
                          <a:solidFill>
                            <a:srgbClr val="0070C0"/>
                          </a:solidFill>
                        </a:rPr>
                        <a:t>1</a:t>
                      </a:r>
                      <a:endParaRPr lang="en-GB" sz="1600" b="0" dirty="0">
                        <a:solidFill>
                          <a:srgbClr val="0070C0"/>
                        </a:solidFill>
                      </a:endParaRPr>
                    </a:p>
                  </a:txBody>
                  <a:tcPr/>
                </a:tc>
                <a:tc>
                  <a:txBody>
                    <a:bodyPr/>
                    <a:lstStyle/>
                    <a:p>
                      <a:r>
                        <a:rPr lang="en-GB" sz="1600" b="0" dirty="0" smtClean="0">
                          <a:solidFill>
                            <a:srgbClr val="0070C0"/>
                          </a:solidFill>
                        </a:rPr>
                        <a:t>A</a:t>
                      </a:r>
                      <a:r>
                        <a:rPr lang="en-GB" sz="1600" b="0" baseline="0" dirty="0" smtClean="0">
                          <a:solidFill>
                            <a:srgbClr val="0070C0"/>
                          </a:solidFill>
                        </a:rPr>
                        <a:t> few hundred</a:t>
                      </a:r>
                      <a:endParaRPr lang="en-GB" sz="1600" b="0" dirty="0">
                        <a:solidFill>
                          <a:srgbClr val="0070C0"/>
                        </a:solidFill>
                      </a:endParaRPr>
                    </a:p>
                  </a:txBody>
                  <a:tcPr/>
                </a:tc>
              </a:tr>
              <a:tr h="235837">
                <a:tc>
                  <a:txBody>
                    <a:bodyPr/>
                    <a:lstStyle/>
                    <a:p>
                      <a:r>
                        <a:rPr lang="en-GB" sz="1600" b="1" dirty="0" smtClean="0">
                          <a:solidFill>
                            <a:srgbClr val="0070C0"/>
                          </a:solidFill>
                        </a:rPr>
                        <a:t>Readout</a:t>
                      </a:r>
                      <a:endParaRPr lang="en-GB" sz="1600" b="1" dirty="0">
                        <a:solidFill>
                          <a:srgbClr val="0070C0"/>
                        </a:solidFill>
                      </a:endParaRPr>
                    </a:p>
                  </a:txBody>
                  <a:tcPr/>
                </a:tc>
                <a:tc>
                  <a:txBody>
                    <a:bodyPr/>
                    <a:lstStyle/>
                    <a:p>
                      <a:r>
                        <a:rPr lang="en-GB" sz="1600" b="0" dirty="0" smtClean="0">
                          <a:solidFill>
                            <a:srgbClr val="0070C0"/>
                          </a:solidFill>
                        </a:rPr>
                        <a:t>rel. slow</a:t>
                      </a:r>
                      <a:endParaRPr lang="en-GB" sz="1600" b="0" dirty="0">
                        <a:solidFill>
                          <a:srgbClr val="0070C0"/>
                        </a:solidFill>
                      </a:endParaRPr>
                    </a:p>
                  </a:txBody>
                  <a:tcPr/>
                </a:tc>
                <a:tc>
                  <a:txBody>
                    <a:bodyPr/>
                    <a:lstStyle/>
                    <a:p>
                      <a:r>
                        <a:rPr lang="en-GB" sz="1600" b="0" dirty="0" smtClean="0">
                          <a:solidFill>
                            <a:srgbClr val="0070C0"/>
                          </a:solidFill>
                        </a:rPr>
                        <a:t>40 MHz</a:t>
                      </a:r>
                    </a:p>
                  </a:txBody>
                  <a:tcPr/>
                </a:tc>
              </a:tr>
            </a:tbl>
          </a:graphicData>
        </a:graphic>
      </p:graphicFrame>
      <p:sp>
        <p:nvSpPr>
          <p:cNvPr id="13" name="Cube 12"/>
          <p:cNvSpPr/>
          <p:nvPr/>
        </p:nvSpPr>
        <p:spPr>
          <a:xfrm>
            <a:off x="7811073" y="4967766"/>
            <a:ext cx="576064" cy="249362"/>
          </a:xfrm>
          <a:prstGeom prst="cube">
            <a:avLst>
              <a:gd name="adj" fmla="val 10860"/>
            </a:avLst>
          </a:prstGeom>
          <a:solidFill>
            <a:schemeClr val="accent3">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ube 13"/>
          <p:cNvSpPr/>
          <p:nvPr/>
        </p:nvSpPr>
        <p:spPr>
          <a:xfrm>
            <a:off x="7809484" y="3329665"/>
            <a:ext cx="576064" cy="1675408"/>
          </a:xfrm>
          <a:prstGeom prst="cube">
            <a:avLst>
              <a:gd name="adj" fmla="val 5130"/>
            </a:avLst>
          </a:prstGeom>
          <a:solidFill>
            <a:schemeClr val="tx1">
              <a:lumMod val="75000"/>
              <a:lumOff val="2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ube 14"/>
          <p:cNvSpPr/>
          <p:nvPr/>
        </p:nvSpPr>
        <p:spPr>
          <a:xfrm>
            <a:off x="7812360" y="1683973"/>
            <a:ext cx="576064" cy="1675408"/>
          </a:xfrm>
          <a:prstGeom prst="cube">
            <a:avLst>
              <a:gd name="adj" fmla="val 5130"/>
            </a:avLst>
          </a:prstGeom>
          <a:solidFill>
            <a:schemeClr val="tx1">
              <a:lumMod val="75000"/>
              <a:lumOff val="2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ube 15"/>
          <p:cNvSpPr/>
          <p:nvPr/>
        </p:nvSpPr>
        <p:spPr>
          <a:xfrm>
            <a:off x="7809851" y="1463189"/>
            <a:ext cx="576064" cy="249362"/>
          </a:xfrm>
          <a:prstGeom prst="cube">
            <a:avLst>
              <a:gd name="adj" fmla="val 10860"/>
            </a:avLst>
          </a:prstGeom>
          <a:solidFill>
            <a:schemeClr val="accent3">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a:xfrm>
            <a:off x="8084343" y="1717314"/>
            <a:ext cx="1222" cy="32822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231980" y="1715097"/>
            <a:ext cx="1222" cy="32822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945628" y="1719860"/>
            <a:ext cx="1222" cy="32822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7809484" y="3358462"/>
            <a:ext cx="576064" cy="254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8532440" y="1712551"/>
            <a:ext cx="0" cy="3284842"/>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rot="16200000">
            <a:off x="8169791" y="3079214"/>
            <a:ext cx="1079142" cy="338554"/>
          </a:xfrm>
          <a:prstGeom prst="rect">
            <a:avLst/>
          </a:prstGeom>
          <a:noFill/>
        </p:spPr>
        <p:txBody>
          <a:bodyPr wrap="none" rtlCol="0">
            <a:spAutoFit/>
          </a:bodyPr>
          <a:lstStyle/>
          <a:p>
            <a:r>
              <a:rPr lang="en-GB" sz="1600" dirty="0" smtClean="0"/>
              <a:t>2 x 250 cm</a:t>
            </a:r>
          </a:p>
        </p:txBody>
      </p:sp>
      <p:sp>
        <p:nvSpPr>
          <p:cNvPr id="30" name="TextBox 29"/>
          <p:cNvSpPr txBox="1"/>
          <p:nvPr/>
        </p:nvSpPr>
        <p:spPr>
          <a:xfrm>
            <a:off x="7755586" y="5227233"/>
            <a:ext cx="689612" cy="338554"/>
          </a:xfrm>
          <a:prstGeom prst="rect">
            <a:avLst/>
          </a:prstGeom>
          <a:noFill/>
        </p:spPr>
        <p:txBody>
          <a:bodyPr wrap="none" rtlCol="0">
            <a:spAutoFit/>
          </a:bodyPr>
          <a:lstStyle/>
          <a:p>
            <a:r>
              <a:rPr lang="en-GB" sz="1600" dirty="0" smtClean="0"/>
              <a:t>54 cm</a:t>
            </a:r>
          </a:p>
        </p:txBody>
      </p:sp>
      <p:sp>
        <p:nvSpPr>
          <p:cNvPr id="28" name="TextBox 27"/>
          <p:cNvSpPr txBox="1"/>
          <p:nvPr/>
        </p:nvSpPr>
        <p:spPr>
          <a:xfrm>
            <a:off x="7452320" y="1114292"/>
            <a:ext cx="1236236" cy="338554"/>
          </a:xfrm>
          <a:prstGeom prst="rect">
            <a:avLst/>
          </a:prstGeom>
          <a:noFill/>
        </p:spPr>
        <p:txBody>
          <a:bodyPr wrap="none" rtlCol="0">
            <a:spAutoFit/>
          </a:bodyPr>
          <a:lstStyle/>
          <a:p>
            <a:r>
              <a:rPr lang="en-GB" sz="1600" dirty="0" smtClean="0">
                <a:solidFill>
                  <a:srgbClr val="0070C0"/>
                </a:solidFill>
              </a:rPr>
              <a:t>SciFi module</a:t>
            </a:r>
          </a:p>
        </p:txBody>
      </p:sp>
    </p:spTree>
    <p:extLst>
      <p:ext uri="{BB962C8B-B14F-4D97-AF65-F5344CB8AC3E}">
        <p14:creationId xmlns:p14="http://schemas.microsoft.com/office/powerpoint/2010/main" val="2286484954"/>
      </p:ext>
    </p:extLst>
  </p:cSld>
  <p:clrMapOvr>
    <a:masterClrMapping/>
  </p:clrMapOvr>
  <mc:AlternateContent xmlns:mc="http://schemas.openxmlformats.org/markup-compatibility/2006" xmlns:p14="http://schemas.microsoft.com/office/powerpoint/2010/main">
    <mc:Choice Requires="p14">
      <p:transition spd="slow" p14:dur="2000" advTm="83476"/>
    </mc:Choice>
    <mc:Fallback xmlns="">
      <p:transition spd="slow" advTm="83476"/>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5.4"/>
</p:tagLst>
</file>

<file path=ppt/tags/tag2.xml><?xml version="1.0" encoding="utf-8"?>
<p:tagLst xmlns:a="http://schemas.openxmlformats.org/drawingml/2006/main" xmlns:r="http://schemas.openxmlformats.org/officeDocument/2006/relationships" xmlns:p="http://schemas.openxmlformats.org/presentationml/2006/main">
  <p:tag name="TIMING" val="|14.5"/>
</p:tagLst>
</file>

<file path=ppt/tags/tag3.xml><?xml version="1.0" encoding="utf-8"?>
<p:tagLst xmlns:a="http://schemas.openxmlformats.org/drawingml/2006/main" xmlns:r="http://schemas.openxmlformats.org/officeDocument/2006/relationships" xmlns:p="http://schemas.openxmlformats.org/presentationml/2006/main">
  <p:tag name="TIMING" val="|21.1|20.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600" dirty="0" smtClean="0">
            <a:solidFill>
              <a:srgbClr val="0070C0"/>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32877</TotalTime>
  <Words>3043</Words>
  <Application>Microsoft Office PowerPoint</Application>
  <PresentationFormat>On-screen Show (4:3)</PresentationFormat>
  <Paragraphs>485</Paragraphs>
  <Slides>32</Slides>
  <Notes>29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32</vt:i4>
      </vt:variant>
    </vt:vector>
  </HeadingPairs>
  <TitlesOfParts>
    <vt:vector size="35" baseType="lpstr">
      <vt:lpstr>Office Theme</vt:lpstr>
      <vt:lpstr>ISIS/Draw Sketch</vt:lpstr>
      <vt:lpstr>Graph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Christian Joram</dc:creator>
  <cp:lastModifiedBy>Christian Joram</cp:lastModifiedBy>
  <cp:revision>227</cp:revision>
  <dcterms:created xsi:type="dcterms:W3CDTF">2014-04-25T09:47:03Z</dcterms:created>
  <dcterms:modified xsi:type="dcterms:W3CDTF">2014-08-20T14:14:22Z</dcterms:modified>
</cp:coreProperties>
</file>