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  <p:sldMasterId id="2147483657" r:id="rId2"/>
    <p:sldMasterId id="2147483659" r:id="rId3"/>
    <p:sldMasterId id="2147483661" r:id="rId4"/>
    <p:sldMasterId id="2147483663" r:id="rId5"/>
    <p:sldMasterId id="2147483665" r:id="rId6"/>
    <p:sldMasterId id="2147483667" r:id="rId7"/>
  </p:sldMasterIdLst>
  <p:notesMasterIdLst>
    <p:notesMasterId r:id="rId31"/>
  </p:notesMasterIdLst>
  <p:handoutMasterIdLst>
    <p:handoutMasterId r:id="rId32"/>
  </p:handoutMasterIdLst>
  <p:sldIdLst>
    <p:sldId id="1988" r:id="rId8"/>
    <p:sldId id="2011" r:id="rId9"/>
    <p:sldId id="2030" r:id="rId10"/>
    <p:sldId id="2046" r:id="rId11"/>
    <p:sldId id="2048" r:id="rId12"/>
    <p:sldId id="2047" r:id="rId13"/>
    <p:sldId id="2027" r:id="rId14"/>
    <p:sldId id="2026" r:id="rId15"/>
    <p:sldId id="2031" r:id="rId16"/>
    <p:sldId id="2033" r:id="rId17"/>
    <p:sldId id="2035" r:id="rId18"/>
    <p:sldId id="2028" r:id="rId19"/>
    <p:sldId id="2042" r:id="rId20"/>
    <p:sldId id="2036" r:id="rId21"/>
    <p:sldId id="2037" r:id="rId22"/>
    <p:sldId id="2038" r:id="rId23"/>
    <p:sldId id="2039" r:id="rId24"/>
    <p:sldId id="2040" r:id="rId25"/>
    <p:sldId id="2041" r:id="rId26"/>
    <p:sldId id="2044" r:id="rId27"/>
    <p:sldId id="2045" r:id="rId28"/>
    <p:sldId id="2029" r:id="rId29"/>
    <p:sldId id="2034" r:id="rId30"/>
  </p:sldIdLst>
  <p:sldSz cx="9144000" cy="6858000" type="screen4x3"/>
  <p:notesSz cx="7315200" cy="9601200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6FF66"/>
    <a:srgbClr val="0066CC"/>
    <a:srgbClr val="FF9900"/>
    <a:srgbClr val="990099"/>
    <a:srgbClr val="FF5050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50" autoAdjust="0"/>
    <p:restoredTop sz="92917" autoAdjust="0"/>
  </p:normalViewPr>
  <p:slideViewPr>
    <p:cSldViewPr snapToGrid="0">
      <p:cViewPr varScale="1">
        <p:scale>
          <a:sx n="110" d="100"/>
          <a:sy n="110" d="100"/>
        </p:scale>
        <p:origin x="-1224" y="-78"/>
      </p:cViewPr>
      <p:guideLst>
        <p:guide orient="horz" pos="1334"/>
        <p:guide pos="3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3" d="100"/>
          <a:sy n="123" d="100"/>
        </p:scale>
        <p:origin x="-4050" y="-114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70138" cy="479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 altLang="en-US"/>
          </a:p>
        </p:txBody>
      </p:sp>
      <p:sp>
        <p:nvSpPr>
          <p:cNvPr id="4404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427" y="0"/>
            <a:ext cx="3170138" cy="479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2C2321C-CF18-4D30-A7BA-5029DBEE2953}" type="datetime1">
              <a:rPr lang="en-GB" altLang="en-US"/>
              <a:pPr/>
              <a:t>18/08/2014</a:t>
            </a:fld>
            <a:endParaRPr lang="de-DE" altLang="en-US"/>
          </a:p>
        </p:txBody>
      </p:sp>
      <p:sp>
        <p:nvSpPr>
          <p:cNvPr id="4404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120172"/>
            <a:ext cx="3170138" cy="479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r>
              <a:rPr lang="de-DE" altLang="en-US"/>
              <a:t>huuigoug</a:t>
            </a:r>
          </a:p>
        </p:txBody>
      </p:sp>
      <p:sp>
        <p:nvSpPr>
          <p:cNvPr id="4404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427" y="9120172"/>
            <a:ext cx="3170138" cy="479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D509A49-609D-463D-83C8-12F5A6E778D2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7800702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70138" cy="479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 defTabSz="990600">
              <a:defRPr sz="1300"/>
            </a:lvl1pPr>
          </a:lstStyle>
          <a:p>
            <a:endParaRPr lang="de-DE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427" y="0"/>
            <a:ext cx="3170138" cy="479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64EB1B96-8B30-44FC-BDBB-938ADEE0D8D3}" type="datetime1">
              <a:rPr lang="en-GB" altLang="en-US"/>
              <a:pPr/>
              <a:t>18/08/2014</a:t>
            </a:fld>
            <a:endParaRPr lang="de-DE" alt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797425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194" y="4560086"/>
            <a:ext cx="5852814" cy="4320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Textmasterformate durch Klicken bearbeiten</a:t>
            </a:r>
          </a:p>
          <a:p>
            <a:pPr lvl="1"/>
            <a:r>
              <a:rPr lang="de-DE" altLang="en-US" smtClean="0"/>
              <a:t>Zweite Ebene</a:t>
            </a:r>
          </a:p>
          <a:p>
            <a:pPr lvl="2"/>
            <a:r>
              <a:rPr lang="de-DE" altLang="en-US" smtClean="0"/>
              <a:t>Dritte Ebene</a:t>
            </a:r>
          </a:p>
          <a:p>
            <a:pPr lvl="3"/>
            <a:r>
              <a:rPr lang="de-DE" altLang="en-US" smtClean="0"/>
              <a:t>Vierte Ebene</a:t>
            </a:r>
          </a:p>
          <a:p>
            <a:pPr lvl="4"/>
            <a:r>
              <a:rPr lang="de-DE" altLang="en-US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20172"/>
            <a:ext cx="3170138" cy="479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 defTabSz="990600">
              <a:defRPr sz="1300"/>
            </a:lvl1pPr>
          </a:lstStyle>
          <a:p>
            <a:r>
              <a:rPr lang="de-DE" altLang="en-US"/>
              <a:t>huuigoug</a:t>
            </a:r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427" y="9120172"/>
            <a:ext cx="3170138" cy="479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9BF3F255-3566-47F2-8D55-9E5BAB5EFA01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760590561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44182C8B-436E-4FDD-811F-93D8D3C1CEFE}" type="datetime1">
              <a:rPr lang="en-GB" altLang="en-US"/>
              <a:pPr/>
              <a:t>18/08/2014</a:t>
            </a:fld>
            <a:endParaRPr lang="de-DE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de-DE" altLang="en-US"/>
              <a:t>huuigoug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34C147-F3D8-4DF5-9753-B93093D394E1}" type="slidenum">
              <a:rPr lang="de-DE" altLang="en-US"/>
              <a:pPr/>
              <a:t>1</a:t>
            </a:fld>
            <a:endParaRPr lang="de-DE" altLang="en-US"/>
          </a:p>
        </p:txBody>
      </p:sp>
      <p:sp>
        <p:nvSpPr>
          <p:cNvPr id="450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799013" cy="3598863"/>
          </a:xfrm>
          <a:ln/>
        </p:spPr>
      </p:sp>
      <p:sp>
        <p:nvSpPr>
          <p:cNvPr id="450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561" y="4560086"/>
            <a:ext cx="5362081" cy="4320317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2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pn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2.png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2.png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3794" name="Rectangle 2"/>
          <p:cNvSpPr>
            <a:spLocks noChangeArrowheads="1"/>
          </p:cNvSpPr>
          <p:nvPr/>
        </p:nvSpPr>
        <p:spPr bwMode="auto">
          <a:xfrm>
            <a:off x="250825" y="368300"/>
            <a:ext cx="8642350" cy="2089150"/>
          </a:xfrm>
          <a:prstGeom prst="rect">
            <a:avLst/>
          </a:prstGeom>
          <a:solidFill>
            <a:srgbClr val="E6001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z="1800"/>
          </a:p>
        </p:txBody>
      </p:sp>
      <p:sp>
        <p:nvSpPr>
          <p:cNvPr id="25937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58775" y="692150"/>
            <a:ext cx="6734175" cy="577850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altLang="en-US" noProof="0" smtClean="0"/>
              <a:t>Titelmasterformat durch Klicken bearbeiten</a:t>
            </a:r>
          </a:p>
        </p:txBody>
      </p:sp>
      <p:sp>
        <p:nvSpPr>
          <p:cNvPr id="25937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58775" y="1449388"/>
            <a:ext cx="6734175" cy="944562"/>
          </a:xfrm>
        </p:spPr>
        <p:txBody>
          <a:bodyPr lIns="0" tIns="0" rIns="0" bIns="0"/>
          <a:lstStyle>
            <a:lvl1pPr marL="0" indent="0">
              <a:spcBef>
                <a:spcPct val="0"/>
              </a:spcBef>
              <a:buFont typeface="Arial" charset="0"/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altLang="en-US" noProof="0" smtClean="0"/>
              <a:t>Formatvorlage des </a:t>
            </a:r>
          </a:p>
          <a:p>
            <a:pPr lvl="0"/>
            <a:r>
              <a:rPr lang="de-DE" altLang="en-US" noProof="0" smtClean="0"/>
              <a:t>Untertitelmasters durch </a:t>
            </a:r>
          </a:p>
          <a:p>
            <a:pPr lvl="0"/>
            <a:r>
              <a:rPr lang="de-DE" altLang="en-US" noProof="0" smtClean="0"/>
              <a:t>Klicken bearbeiten</a:t>
            </a:r>
          </a:p>
        </p:txBody>
      </p:sp>
      <p:sp>
        <p:nvSpPr>
          <p:cNvPr id="2593797" name="Rectangle 5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E6001A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B5B5B5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593798" name="Picture 6" descr="tud_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53"/>
          <a:stretch>
            <a:fillRect/>
          </a:stretch>
        </p:blipFill>
        <p:spPr bwMode="auto">
          <a:xfrm>
            <a:off x="7172325" y="657225"/>
            <a:ext cx="187325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93799" name="Line 7"/>
          <p:cNvSpPr>
            <a:spLocks noChangeShapeType="1"/>
          </p:cNvSpPr>
          <p:nvPr/>
        </p:nvSpPr>
        <p:spPr bwMode="auto">
          <a:xfrm>
            <a:off x="252413" y="648970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93800" name="Line 8"/>
          <p:cNvSpPr>
            <a:spLocks noChangeShapeType="1"/>
          </p:cNvSpPr>
          <p:nvPr/>
        </p:nvSpPr>
        <p:spPr bwMode="auto">
          <a:xfrm>
            <a:off x="252413" y="648970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93802" name="Rectangle 10"/>
          <p:cNvSpPr>
            <a:spLocks noChangeArrowheads="1"/>
          </p:cNvSpPr>
          <p:nvPr/>
        </p:nvSpPr>
        <p:spPr bwMode="auto">
          <a:xfrm>
            <a:off x="250825" y="360363"/>
            <a:ext cx="8640763" cy="1428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93803" name="Rectangle 11"/>
          <p:cNvSpPr>
            <a:spLocks noChangeArrowheads="1"/>
          </p:cNvSpPr>
          <p:nvPr/>
        </p:nvSpPr>
        <p:spPr bwMode="auto">
          <a:xfrm>
            <a:off x="250825" y="2457450"/>
            <a:ext cx="8640763" cy="79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593804" name="Picture 12" descr="TEMF-Logo06b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025" y="6510338"/>
            <a:ext cx="30956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93806" name="Rectangle 1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FB18 | TEMF | © 2008 T. Weiland – </a:t>
            </a:r>
            <a:r>
              <a:rPr lang="en-US" altLang="en-US"/>
              <a:t>Material shall not be copied, reproduced or distributed. </a:t>
            </a:r>
            <a:r>
              <a:rPr lang="de-DE" altLang="en-US"/>
              <a:t>| </a:t>
            </a:r>
            <a:fld id="{986A06B5-1892-4D3F-A40E-9C934184F08F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FB18 | TEMF | © 2008 T. Weiland – </a:t>
            </a:r>
            <a:r>
              <a:rPr lang="en-US" altLang="en-US"/>
              <a:t>Material shall not be copied, reproduced or distributed. </a:t>
            </a:r>
            <a:r>
              <a:rPr lang="de-DE" altLang="en-US"/>
              <a:t>| </a:t>
            </a:r>
            <a:fld id="{B424A85C-755D-4FF3-9908-035983C2C0C0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318757684"/>
      </p:ext>
    </p:extLst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2588" y="488950"/>
            <a:ext cx="2159000" cy="5892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88950"/>
            <a:ext cx="6329363" cy="5892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FB18 | TEMF | © 2008 T. Weiland – </a:t>
            </a:r>
            <a:r>
              <a:rPr lang="en-US" altLang="en-US"/>
              <a:t>Material shall not be copied, reproduced or distributed. </a:t>
            </a:r>
            <a:r>
              <a:rPr lang="de-DE" altLang="en-US"/>
              <a:t>| </a:t>
            </a:r>
            <a:fld id="{C441375D-AED1-480C-98D5-5D6316292370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4234850579"/>
      </p:ext>
    </p:extLst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63202" name="Picture 2" descr="TEMF Gebäude Hintergr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0" r="2411" b="745"/>
          <a:stretch>
            <a:fillRect/>
          </a:stretch>
        </p:blipFill>
        <p:spPr bwMode="auto">
          <a:xfrm>
            <a:off x="250825" y="2465388"/>
            <a:ext cx="8642350" cy="402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63203" name="Rectangle 3"/>
          <p:cNvSpPr>
            <a:spLocks noChangeArrowheads="1"/>
          </p:cNvSpPr>
          <p:nvPr/>
        </p:nvSpPr>
        <p:spPr bwMode="auto">
          <a:xfrm>
            <a:off x="250825" y="368300"/>
            <a:ext cx="8642350" cy="2089150"/>
          </a:xfrm>
          <a:prstGeom prst="rect">
            <a:avLst/>
          </a:prstGeom>
          <a:solidFill>
            <a:srgbClr val="E6001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z="1800"/>
          </a:p>
        </p:txBody>
      </p:sp>
      <p:sp>
        <p:nvSpPr>
          <p:cNvPr id="376320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58775" y="692150"/>
            <a:ext cx="6734175" cy="577850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altLang="en-US" noProof="0" smtClean="0"/>
              <a:t>Titelmasterformat durch Klicken bearbeiten</a:t>
            </a:r>
          </a:p>
        </p:txBody>
      </p:sp>
      <p:sp>
        <p:nvSpPr>
          <p:cNvPr id="376320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58775" y="1449388"/>
            <a:ext cx="6734175" cy="944562"/>
          </a:xfrm>
        </p:spPr>
        <p:txBody>
          <a:bodyPr lIns="0" tIns="0" rIns="0" bIns="0"/>
          <a:lstStyle>
            <a:lvl1pPr marL="0" indent="0">
              <a:spcBef>
                <a:spcPct val="0"/>
              </a:spcBef>
              <a:buFont typeface="Arial" charset="0"/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altLang="en-US" noProof="0" smtClean="0"/>
              <a:t>Formatvorlage des </a:t>
            </a:r>
          </a:p>
          <a:p>
            <a:pPr lvl="0"/>
            <a:r>
              <a:rPr lang="de-DE" altLang="en-US" noProof="0" smtClean="0"/>
              <a:t>Untertitelmasters durch </a:t>
            </a:r>
          </a:p>
          <a:p>
            <a:pPr lvl="0"/>
            <a:r>
              <a:rPr lang="de-DE" altLang="en-US" noProof="0" smtClean="0"/>
              <a:t>Klicken bearbeiten</a:t>
            </a:r>
          </a:p>
        </p:txBody>
      </p:sp>
      <p:sp>
        <p:nvSpPr>
          <p:cNvPr id="3763206" name="Rectangle 6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E6001A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B5B5B5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763207" name="Picture 7" descr="tud_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53"/>
          <a:stretch>
            <a:fillRect/>
          </a:stretch>
        </p:blipFill>
        <p:spPr bwMode="auto">
          <a:xfrm>
            <a:off x="7172325" y="657225"/>
            <a:ext cx="187325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63208" name="Line 8"/>
          <p:cNvSpPr>
            <a:spLocks noChangeShapeType="1"/>
          </p:cNvSpPr>
          <p:nvPr/>
        </p:nvSpPr>
        <p:spPr bwMode="auto">
          <a:xfrm>
            <a:off x="252413" y="648970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3209" name="Line 9"/>
          <p:cNvSpPr>
            <a:spLocks noChangeShapeType="1"/>
          </p:cNvSpPr>
          <p:nvPr/>
        </p:nvSpPr>
        <p:spPr bwMode="auto">
          <a:xfrm>
            <a:off x="252413" y="648970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3210" name="Rectangle 10"/>
          <p:cNvSpPr>
            <a:spLocks noGrp="1" noChangeArrowheads="1"/>
          </p:cNvSpPr>
          <p:nvPr>
            <p:ph type="ftr" sz="quarter" idx="3"/>
          </p:nvPr>
        </p:nvSpPr>
        <p:spPr>
          <a:xfrm>
            <a:off x="358775" y="6510338"/>
            <a:ext cx="8532813" cy="231775"/>
          </a:xfrm>
        </p:spPr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060A3D7E-4BCA-4EDC-8FAE-CF740FD23AF2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  <p:sp>
        <p:nvSpPr>
          <p:cNvPr id="3763211" name="Rectangle 11"/>
          <p:cNvSpPr>
            <a:spLocks noChangeArrowheads="1"/>
          </p:cNvSpPr>
          <p:nvPr/>
        </p:nvSpPr>
        <p:spPr bwMode="auto">
          <a:xfrm>
            <a:off x="250825" y="360363"/>
            <a:ext cx="8640763" cy="1428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63212" name="Rectangle 12"/>
          <p:cNvSpPr>
            <a:spLocks noChangeArrowheads="1"/>
          </p:cNvSpPr>
          <p:nvPr/>
        </p:nvSpPr>
        <p:spPr bwMode="auto">
          <a:xfrm>
            <a:off x="250825" y="2457450"/>
            <a:ext cx="8640763" cy="79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763213" name="Picture 13" descr="TEMF-Logo06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025" y="6510338"/>
            <a:ext cx="30956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63214" name="Picture 14" descr="TEMF-Logo06b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025" y="6510338"/>
            <a:ext cx="30956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© Prof. Dr.-Ing. T. Weiland |  ICEAA 2009 Turin  |  </a:t>
            </a:r>
            <a:fld id="{D748C49F-35AD-444E-939D-86D4528F6DAB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462762099"/>
      </p:ext>
    </p:extLst>
  </p:cSld>
  <p:clrMapOvr>
    <a:masterClrMapping/>
  </p:clrMapOvr>
  <p:transition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© Prof. Dr.-Ing. T. Weiland |  ICEAA 2009 Turin  |  </a:t>
            </a:r>
            <a:fld id="{15DD8B19-8990-49EA-A3F6-76401F07B5B8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4246674325"/>
      </p:ext>
    </p:extLst>
  </p:cSld>
  <p:clrMapOvr>
    <a:masterClrMapping/>
  </p:clrMapOvr>
  <p:transition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592263"/>
            <a:ext cx="4243388" cy="4789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92263"/>
            <a:ext cx="4244975" cy="4789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© Prof. Dr.-Ing. T. Weiland |  ICEAA 2009 Turin  |  </a:t>
            </a:r>
            <a:fld id="{4BF56B34-0AE7-4517-B539-FCBCDACD3A33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4010825143"/>
      </p:ext>
    </p:extLst>
  </p:cSld>
  <p:clrMapOvr>
    <a:masterClrMapping/>
  </p:clrMapOvr>
  <p:transition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© Prof. Dr.-Ing. T. Weiland |  ICEAA 2009 Turin  |  </a:t>
            </a:r>
            <a:fld id="{EA970A26-031C-43AF-BE09-BEF32A7D360D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775401059"/>
      </p:ext>
    </p:extLst>
  </p:cSld>
  <p:clrMapOvr>
    <a:masterClrMapping/>
  </p:clrMapOvr>
  <p:transition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© Prof. Dr.-Ing. T. Weiland |  ICEAA 2009 Turin  |  </a:t>
            </a:r>
            <a:fld id="{7716882B-DB11-44F0-8080-7DB8B71EA416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724003125"/>
      </p:ext>
    </p:extLst>
  </p:cSld>
  <p:clrMapOvr>
    <a:masterClrMapping/>
  </p:clrMapOvr>
  <p:transition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© Prof. Dr.-Ing. T. Weiland |  ICEAA 2009 Turin  |  </a:t>
            </a:r>
            <a:fld id="{253D4DD1-35FB-4AEB-98BA-558EBEBBDF16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377586485"/>
      </p:ext>
    </p:extLst>
  </p:cSld>
  <p:clrMapOvr>
    <a:masterClrMapping/>
  </p:clrMapOvr>
  <p:transition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© Prof. Dr.-Ing. T. Weiland |  ICEAA 2009 Turin  |  </a:t>
            </a:r>
            <a:fld id="{B28A2BA3-298B-4E0B-B872-E151124FD12E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874288848"/>
      </p:ext>
    </p:extLst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FB18 | TEMF | © 2008 T. Weiland – </a:t>
            </a:r>
            <a:r>
              <a:rPr lang="en-US" altLang="en-US"/>
              <a:t>Material shall not be copied, reproduced or distributed. </a:t>
            </a:r>
            <a:r>
              <a:rPr lang="de-DE" altLang="en-US"/>
              <a:t>| </a:t>
            </a:r>
            <a:fld id="{131F9385-CE85-41F5-8DF8-681FE49F8F8E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542915647"/>
      </p:ext>
    </p:extLst>
  </p:cSld>
  <p:clrMapOvr>
    <a:masterClrMapping/>
  </p:clrMapOvr>
  <p:transition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© Prof. Dr.-Ing. T. Weiland |  ICEAA 2009 Turin  |  </a:t>
            </a:r>
            <a:fld id="{3ADFBE74-AFB8-458C-B883-1511F9D4B27E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649684540"/>
      </p:ext>
    </p:extLst>
  </p:cSld>
  <p:clrMapOvr>
    <a:masterClrMapping/>
  </p:clrMapOvr>
  <p:transition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© Prof. Dr.-Ing. T. Weiland |  ICEAA 2009 Turin  |  </a:t>
            </a:r>
            <a:fld id="{3115958F-15DF-40DC-A6F0-7046A13DDF40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982084061"/>
      </p:ext>
    </p:extLst>
  </p:cSld>
  <p:clrMapOvr>
    <a:masterClrMapping/>
  </p:clrMapOvr>
  <p:transition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2588" y="488950"/>
            <a:ext cx="2159000" cy="5892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88950"/>
            <a:ext cx="6329363" cy="5892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© Prof. Dr.-Ing. T. Weiland |  ICEAA 2009 Turin  |  </a:t>
            </a:r>
            <a:fld id="{3D40E2E7-2A01-460B-BECF-DFF5E32041C0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963650699"/>
      </p:ext>
    </p:extLst>
  </p:cSld>
  <p:clrMapOvr>
    <a:masterClrMapping/>
  </p:clrMapOvr>
  <p:transition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31138" name="Picture 2" descr="TEMF Gebäude Hintergr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0" r="2411" b="745"/>
          <a:stretch>
            <a:fillRect/>
          </a:stretch>
        </p:blipFill>
        <p:spPr bwMode="auto">
          <a:xfrm>
            <a:off x="250825" y="2465388"/>
            <a:ext cx="8642350" cy="402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31139" name="Rectangle 3"/>
          <p:cNvSpPr>
            <a:spLocks noChangeArrowheads="1"/>
          </p:cNvSpPr>
          <p:nvPr/>
        </p:nvSpPr>
        <p:spPr bwMode="auto">
          <a:xfrm>
            <a:off x="250825" y="368300"/>
            <a:ext cx="8642350" cy="2089150"/>
          </a:xfrm>
          <a:prstGeom prst="rect">
            <a:avLst/>
          </a:prstGeom>
          <a:solidFill>
            <a:srgbClr val="E6001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z="1800"/>
          </a:p>
        </p:txBody>
      </p:sp>
      <p:sp>
        <p:nvSpPr>
          <p:cNvPr id="393114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58775" y="692150"/>
            <a:ext cx="6734175" cy="577850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altLang="en-US" noProof="0" smtClean="0"/>
              <a:t>Titelmasterformat durch Klicken bearbeiten</a:t>
            </a:r>
          </a:p>
        </p:txBody>
      </p:sp>
      <p:sp>
        <p:nvSpPr>
          <p:cNvPr id="393114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58775" y="1449388"/>
            <a:ext cx="6734175" cy="944562"/>
          </a:xfrm>
        </p:spPr>
        <p:txBody>
          <a:bodyPr lIns="0" tIns="0" rIns="0" bIns="0"/>
          <a:lstStyle>
            <a:lvl1pPr marL="0" indent="0">
              <a:spcBef>
                <a:spcPct val="0"/>
              </a:spcBef>
              <a:buFont typeface="Arial" charset="0"/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altLang="en-US" noProof="0" smtClean="0"/>
              <a:t>Formatvorlage des </a:t>
            </a:r>
          </a:p>
          <a:p>
            <a:pPr lvl="0"/>
            <a:r>
              <a:rPr lang="de-DE" altLang="en-US" noProof="0" smtClean="0"/>
              <a:t>Untertitelmasters durch </a:t>
            </a:r>
          </a:p>
          <a:p>
            <a:pPr lvl="0"/>
            <a:r>
              <a:rPr lang="de-DE" altLang="en-US" noProof="0" smtClean="0"/>
              <a:t>Klicken bearbeiten</a:t>
            </a:r>
          </a:p>
        </p:txBody>
      </p:sp>
      <p:sp>
        <p:nvSpPr>
          <p:cNvPr id="3931142" name="Rectangle 6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E6001A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B5B5B5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931143" name="Picture 7" descr="tud_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53"/>
          <a:stretch>
            <a:fillRect/>
          </a:stretch>
        </p:blipFill>
        <p:spPr bwMode="auto">
          <a:xfrm>
            <a:off x="7172325" y="657225"/>
            <a:ext cx="187325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31144" name="Line 8"/>
          <p:cNvSpPr>
            <a:spLocks noChangeShapeType="1"/>
          </p:cNvSpPr>
          <p:nvPr/>
        </p:nvSpPr>
        <p:spPr bwMode="auto">
          <a:xfrm>
            <a:off x="252413" y="648970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1145" name="Line 9"/>
          <p:cNvSpPr>
            <a:spLocks noChangeShapeType="1"/>
          </p:cNvSpPr>
          <p:nvPr/>
        </p:nvSpPr>
        <p:spPr bwMode="auto">
          <a:xfrm>
            <a:off x="252413" y="648970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1146" name="Rectangle 10"/>
          <p:cNvSpPr>
            <a:spLocks noGrp="1" noChangeArrowheads="1"/>
          </p:cNvSpPr>
          <p:nvPr>
            <p:ph type="ftr" sz="quarter" idx="3"/>
          </p:nvPr>
        </p:nvSpPr>
        <p:spPr>
          <a:xfrm>
            <a:off x="358775" y="6510338"/>
            <a:ext cx="8532813" cy="231775"/>
          </a:xfrm>
        </p:spPr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88BD5546-64E0-4631-BD1D-51E7373AFBF0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  <p:sp>
        <p:nvSpPr>
          <p:cNvPr id="3931147" name="Rectangle 11"/>
          <p:cNvSpPr>
            <a:spLocks noChangeArrowheads="1"/>
          </p:cNvSpPr>
          <p:nvPr/>
        </p:nvSpPr>
        <p:spPr bwMode="auto">
          <a:xfrm>
            <a:off x="250825" y="360363"/>
            <a:ext cx="8640763" cy="1428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31148" name="Rectangle 12"/>
          <p:cNvSpPr>
            <a:spLocks noChangeArrowheads="1"/>
          </p:cNvSpPr>
          <p:nvPr/>
        </p:nvSpPr>
        <p:spPr bwMode="auto">
          <a:xfrm>
            <a:off x="250825" y="2457450"/>
            <a:ext cx="8640763" cy="79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931149" name="Picture 13" descr="TEMF-Logo06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025" y="6510338"/>
            <a:ext cx="30956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31150" name="Picture 14" descr="TEMF-Logo06b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025" y="6510338"/>
            <a:ext cx="30956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2EFC60D9-4B4B-4166-B731-19BF2EC25017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134410045"/>
      </p:ext>
    </p:extLst>
  </p:cSld>
  <p:clrMapOvr>
    <a:masterClrMapping/>
  </p:clrMapOvr>
  <p:transition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07CC04B2-132B-4A2C-8398-BA332AFDC576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688622034"/>
      </p:ext>
    </p:extLst>
  </p:cSld>
  <p:clrMapOvr>
    <a:masterClrMapping/>
  </p:clrMapOvr>
  <p:transition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592263"/>
            <a:ext cx="4243388" cy="4789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92263"/>
            <a:ext cx="4244975" cy="4789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AE3C2296-41F7-4DEA-A09F-F758327F67C7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736906478"/>
      </p:ext>
    </p:extLst>
  </p:cSld>
  <p:clrMapOvr>
    <a:masterClrMapping/>
  </p:clrMapOvr>
  <p:transition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01B46459-E1D8-4E8C-AB82-18684DD47E98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141717543"/>
      </p:ext>
    </p:extLst>
  </p:cSld>
  <p:clrMapOvr>
    <a:masterClrMapping/>
  </p:clrMapOvr>
  <p:transition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A4372333-61B3-4F5E-8DFC-B038E90085E3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4177812560"/>
      </p:ext>
    </p:extLst>
  </p:cSld>
  <p:clrMapOvr>
    <a:masterClrMapping/>
  </p:clrMapOvr>
  <p:transition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B3EB140D-DE98-4710-9478-487C20F41FF6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4285714215"/>
      </p:ext>
    </p:extLst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FB18 | TEMF | © 2008 T. Weiland – </a:t>
            </a:r>
            <a:r>
              <a:rPr lang="en-US" altLang="en-US"/>
              <a:t>Material shall not be copied, reproduced or distributed. </a:t>
            </a:r>
            <a:r>
              <a:rPr lang="de-DE" altLang="en-US"/>
              <a:t>| </a:t>
            </a:r>
            <a:fld id="{159FF2EF-9287-4534-A445-818D70EA2DCB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103083979"/>
      </p:ext>
    </p:extLst>
  </p:cSld>
  <p:clrMapOvr>
    <a:masterClrMapping/>
  </p:clrMapOvr>
  <p:transition advClick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14B519DD-3928-44B2-907B-14C3A6F70FDF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49719570"/>
      </p:ext>
    </p:extLst>
  </p:cSld>
  <p:clrMapOvr>
    <a:masterClrMapping/>
  </p:clrMapOvr>
  <p:transition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38C89F3C-671D-4B22-81D1-A50687E79020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975564765"/>
      </p:ext>
    </p:extLst>
  </p:cSld>
  <p:clrMapOvr>
    <a:masterClrMapping/>
  </p:clrMapOvr>
  <p:transition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6074817B-AB48-415A-9D97-9DAF43469C9F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197353437"/>
      </p:ext>
    </p:extLst>
  </p:cSld>
  <p:clrMapOvr>
    <a:masterClrMapping/>
  </p:clrMapOvr>
  <p:transition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2588" y="488950"/>
            <a:ext cx="2159000" cy="5892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88950"/>
            <a:ext cx="6329363" cy="5892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1BEDEB76-6DC9-406B-AB94-AD017FC0C566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664600637"/>
      </p:ext>
    </p:extLst>
  </p:cSld>
  <p:clrMapOvr>
    <a:masterClrMapping/>
  </p:clrMapOvr>
  <p:transition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34210" name="Picture 2" descr="TEMF Gebäude Hintergr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0" r="2411" b="745"/>
          <a:stretch>
            <a:fillRect/>
          </a:stretch>
        </p:blipFill>
        <p:spPr bwMode="auto">
          <a:xfrm>
            <a:off x="250825" y="2465388"/>
            <a:ext cx="8642350" cy="402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34211" name="Rectangle 3"/>
          <p:cNvSpPr>
            <a:spLocks noChangeArrowheads="1"/>
          </p:cNvSpPr>
          <p:nvPr/>
        </p:nvSpPr>
        <p:spPr bwMode="auto">
          <a:xfrm>
            <a:off x="250825" y="368300"/>
            <a:ext cx="8642350" cy="2089150"/>
          </a:xfrm>
          <a:prstGeom prst="rect">
            <a:avLst/>
          </a:prstGeom>
          <a:solidFill>
            <a:srgbClr val="E6001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z="1800"/>
          </a:p>
        </p:txBody>
      </p:sp>
      <p:sp>
        <p:nvSpPr>
          <p:cNvPr id="393421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58775" y="692150"/>
            <a:ext cx="6734175" cy="577850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altLang="en-US" noProof="0" smtClean="0"/>
              <a:t>Titelmasterformat durch Klicken bearbeiten</a:t>
            </a:r>
          </a:p>
        </p:txBody>
      </p:sp>
      <p:sp>
        <p:nvSpPr>
          <p:cNvPr id="393421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58775" y="1449388"/>
            <a:ext cx="6734175" cy="944562"/>
          </a:xfrm>
        </p:spPr>
        <p:txBody>
          <a:bodyPr lIns="0" tIns="0" rIns="0" bIns="0"/>
          <a:lstStyle>
            <a:lvl1pPr marL="0" indent="0">
              <a:spcBef>
                <a:spcPct val="0"/>
              </a:spcBef>
              <a:buFont typeface="Arial" charset="0"/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altLang="en-US" noProof="0" smtClean="0"/>
              <a:t>Formatvorlage des </a:t>
            </a:r>
          </a:p>
          <a:p>
            <a:pPr lvl="0"/>
            <a:r>
              <a:rPr lang="de-DE" altLang="en-US" noProof="0" smtClean="0"/>
              <a:t>Untertitelmasters durch </a:t>
            </a:r>
          </a:p>
          <a:p>
            <a:pPr lvl="0"/>
            <a:r>
              <a:rPr lang="de-DE" altLang="en-US" noProof="0" smtClean="0"/>
              <a:t>Klicken bearbeiten</a:t>
            </a:r>
          </a:p>
        </p:txBody>
      </p:sp>
      <p:sp>
        <p:nvSpPr>
          <p:cNvPr id="3934214" name="Rectangle 6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E6001A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B5B5B5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934215" name="Picture 7" descr="tud_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53"/>
          <a:stretch>
            <a:fillRect/>
          </a:stretch>
        </p:blipFill>
        <p:spPr bwMode="auto">
          <a:xfrm>
            <a:off x="7172325" y="657225"/>
            <a:ext cx="187325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34216" name="Line 8"/>
          <p:cNvSpPr>
            <a:spLocks noChangeShapeType="1"/>
          </p:cNvSpPr>
          <p:nvPr/>
        </p:nvSpPr>
        <p:spPr bwMode="auto">
          <a:xfrm>
            <a:off x="252413" y="648970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4217" name="Line 9"/>
          <p:cNvSpPr>
            <a:spLocks noChangeShapeType="1"/>
          </p:cNvSpPr>
          <p:nvPr/>
        </p:nvSpPr>
        <p:spPr bwMode="auto">
          <a:xfrm>
            <a:off x="252413" y="648970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4218" name="Rectangle 10"/>
          <p:cNvSpPr>
            <a:spLocks noGrp="1" noChangeArrowheads="1"/>
          </p:cNvSpPr>
          <p:nvPr>
            <p:ph type="ftr" sz="quarter" idx="3"/>
          </p:nvPr>
        </p:nvSpPr>
        <p:spPr>
          <a:xfrm>
            <a:off x="358775" y="6510338"/>
            <a:ext cx="8532813" cy="231775"/>
          </a:xfrm>
        </p:spPr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DD88B252-69C1-486A-AA05-22DC8C3363BC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  <p:sp>
        <p:nvSpPr>
          <p:cNvPr id="3934219" name="Rectangle 11"/>
          <p:cNvSpPr>
            <a:spLocks noChangeArrowheads="1"/>
          </p:cNvSpPr>
          <p:nvPr/>
        </p:nvSpPr>
        <p:spPr bwMode="auto">
          <a:xfrm>
            <a:off x="250825" y="360363"/>
            <a:ext cx="8640763" cy="1428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34220" name="Rectangle 12"/>
          <p:cNvSpPr>
            <a:spLocks noChangeArrowheads="1"/>
          </p:cNvSpPr>
          <p:nvPr/>
        </p:nvSpPr>
        <p:spPr bwMode="auto">
          <a:xfrm>
            <a:off x="250825" y="2457450"/>
            <a:ext cx="8640763" cy="79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934221" name="Picture 13" descr="TEMF-Logo06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025" y="6510338"/>
            <a:ext cx="30956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34222" name="Picture 14" descr="TEMF-Logo06b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025" y="6510338"/>
            <a:ext cx="30956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F8C45A7E-E54D-43FD-B99E-43EEE29D7E0F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564444343"/>
      </p:ext>
    </p:extLst>
  </p:cSld>
  <p:clrMapOvr>
    <a:masterClrMapping/>
  </p:clrMapOvr>
  <p:transition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9BC0F402-FC8F-4CD2-9041-4E9DFC29D276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129621140"/>
      </p:ext>
    </p:extLst>
  </p:cSld>
  <p:clrMapOvr>
    <a:masterClrMapping/>
  </p:clrMapOvr>
  <p:transition advClick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592263"/>
            <a:ext cx="4243388" cy="4789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92263"/>
            <a:ext cx="4244975" cy="4789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0D19EB0F-DEB2-493A-BBB0-CB690B739505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229441303"/>
      </p:ext>
    </p:extLst>
  </p:cSld>
  <p:clrMapOvr>
    <a:masterClrMapping/>
  </p:clrMapOvr>
  <p:transition advClick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F6582FC3-CFD5-4A76-B0EC-643E7C8D0E42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793466578"/>
      </p:ext>
    </p:extLst>
  </p:cSld>
  <p:clrMapOvr>
    <a:masterClrMapping/>
  </p:clrMapOvr>
  <p:transition advClick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5ED80D74-734F-4136-863A-4F70DC51E2B3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148026221"/>
      </p:ext>
    </p:extLst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592263"/>
            <a:ext cx="4243388" cy="4789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92263"/>
            <a:ext cx="4244975" cy="4789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FB18 | TEMF | © 2008 T. Weiland – </a:t>
            </a:r>
            <a:r>
              <a:rPr lang="en-US" altLang="en-US"/>
              <a:t>Material shall not be copied, reproduced or distributed. </a:t>
            </a:r>
            <a:r>
              <a:rPr lang="de-DE" altLang="en-US"/>
              <a:t>| </a:t>
            </a:r>
            <a:fld id="{12544C11-1406-4509-9E33-06E43B902EE9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320657564"/>
      </p:ext>
    </p:extLst>
  </p:cSld>
  <p:clrMapOvr>
    <a:masterClrMapping/>
  </p:clrMapOvr>
  <p:transition advClick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5C97C58A-E80F-4FCB-B9D1-C85546C518BF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668099473"/>
      </p:ext>
    </p:extLst>
  </p:cSld>
  <p:clrMapOvr>
    <a:masterClrMapping/>
  </p:clrMapOvr>
  <p:transition advClick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72C1B4E4-233A-4EAE-923E-763547BAE71E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4161715121"/>
      </p:ext>
    </p:extLst>
  </p:cSld>
  <p:clrMapOvr>
    <a:masterClrMapping/>
  </p:clrMapOvr>
  <p:transition advClick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86916194-F728-45B5-A41C-1E379B660EB7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19984760"/>
      </p:ext>
    </p:extLst>
  </p:cSld>
  <p:clrMapOvr>
    <a:masterClrMapping/>
  </p:clrMapOvr>
  <p:transition advClick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6AD1486D-E162-46D9-A9D9-365E94528972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335498604"/>
      </p:ext>
    </p:extLst>
  </p:cSld>
  <p:clrMapOvr>
    <a:masterClrMapping/>
  </p:clrMapOvr>
  <p:transition advClick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2588" y="488950"/>
            <a:ext cx="2159000" cy="5892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88950"/>
            <a:ext cx="6329363" cy="5892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748CCFCA-0AD0-4251-B154-74CCC518F0AC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63082191"/>
      </p:ext>
    </p:extLst>
  </p:cSld>
  <p:clrMapOvr>
    <a:masterClrMapping/>
  </p:clrMapOvr>
  <p:transition advClick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250825" y="488950"/>
            <a:ext cx="8640763" cy="5892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58775" y="6510338"/>
            <a:ext cx="8534400" cy="231775"/>
          </a:xfrm>
        </p:spPr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539046D5-7DCA-4396-B61F-D0333822EF09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742845694"/>
      </p:ext>
    </p:extLst>
  </p:cSld>
  <p:clrMapOvr>
    <a:masterClrMapping/>
  </p:clrMapOvr>
  <p:transition advClick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FEEF877F-DB85-4AA0-9E10-F51B9C0734FA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190978589"/>
      </p:ext>
    </p:extLst>
  </p:cSld>
  <p:clrMapOvr>
    <a:masterClrMapping/>
  </p:clrMapOvr>
  <p:transition advClick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4CD9E088-C880-46B6-9C1E-47EE41C87A43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837258037"/>
      </p:ext>
    </p:extLst>
  </p:cSld>
  <p:clrMapOvr>
    <a:masterClrMapping/>
  </p:clrMapOvr>
  <p:transition advClick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EC81B476-FADC-4CE7-8C6A-828CFA35DDAB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4202941888"/>
      </p:ext>
    </p:extLst>
  </p:cSld>
  <p:clrMapOvr>
    <a:masterClrMapping/>
  </p:clrMapOvr>
  <p:transition advClick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592263"/>
            <a:ext cx="4243388" cy="4789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92263"/>
            <a:ext cx="4244975" cy="4789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23A357CE-2360-4034-B7B3-2C288B29FDDE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999115835"/>
      </p:ext>
    </p:extLst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FB18 | TEMF | © 2008 T. Weiland – </a:t>
            </a:r>
            <a:r>
              <a:rPr lang="en-US" altLang="en-US"/>
              <a:t>Material shall not be copied, reproduced or distributed. </a:t>
            </a:r>
            <a:r>
              <a:rPr lang="de-DE" altLang="en-US"/>
              <a:t>| </a:t>
            </a:r>
            <a:fld id="{FC5CA6CC-EBAA-4F32-87AD-9A728F38713A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993638930"/>
      </p:ext>
    </p:extLst>
  </p:cSld>
  <p:clrMapOvr>
    <a:masterClrMapping/>
  </p:clrMapOvr>
  <p:transition advClick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B3F0062B-64B8-404F-8210-BA8C9240C523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816446019"/>
      </p:ext>
    </p:extLst>
  </p:cSld>
  <p:clrMapOvr>
    <a:masterClrMapping/>
  </p:clrMapOvr>
  <p:transition advClick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2D0B554B-D589-49B9-B2F9-D2028E35088F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77019901"/>
      </p:ext>
    </p:extLst>
  </p:cSld>
  <p:clrMapOvr>
    <a:masterClrMapping/>
  </p:clrMapOvr>
  <p:transition advClick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3F22F1FA-5D5F-4351-8839-50604F7848DD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175316949"/>
      </p:ext>
    </p:extLst>
  </p:cSld>
  <p:clrMapOvr>
    <a:masterClrMapping/>
  </p:clrMapOvr>
  <p:transition advClick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3F7ABD5F-90BB-417B-922B-E210002274DC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216662677"/>
      </p:ext>
    </p:extLst>
  </p:cSld>
  <p:clrMapOvr>
    <a:masterClrMapping/>
  </p:clrMapOvr>
  <p:transition advClick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F23E77CE-68B9-4181-8ABF-8B44DE0FD213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819094889"/>
      </p:ext>
    </p:extLst>
  </p:cSld>
  <p:clrMapOvr>
    <a:masterClrMapping/>
  </p:clrMapOvr>
  <p:transition advClick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42B6DA0D-5FCD-4184-88C8-D6420D4E6617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324066731"/>
      </p:ext>
    </p:extLst>
  </p:cSld>
  <p:clrMapOvr>
    <a:masterClrMapping/>
  </p:clrMapOvr>
  <p:transition advClick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2588" y="488950"/>
            <a:ext cx="2159000" cy="5892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88950"/>
            <a:ext cx="6329363" cy="5892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2EC5985C-07C8-424F-81B7-CB0741C70D72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782235688"/>
      </p:ext>
    </p:extLst>
  </p:cSld>
  <p:clrMapOvr>
    <a:masterClrMapping/>
  </p:clrMapOvr>
  <p:transition advClick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44450" name="Picture 2" descr="TEMF Gebäude Hintergr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0" r="2411" b="745"/>
          <a:stretch>
            <a:fillRect/>
          </a:stretch>
        </p:blipFill>
        <p:spPr bwMode="auto">
          <a:xfrm>
            <a:off x="250825" y="2465388"/>
            <a:ext cx="8642350" cy="402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44451" name="Rectangle 3"/>
          <p:cNvSpPr>
            <a:spLocks noChangeArrowheads="1"/>
          </p:cNvSpPr>
          <p:nvPr/>
        </p:nvSpPr>
        <p:spPr bwMode="auto">
          <a:xfrm>
            <a:off x="250825" y="368300"/>
            <a:ext cx="8642350" cy="2089150"/>
          </a:xfrm>
          <a:prstGeom prst="rect">
            <a:avLst/>
          </a:prstGeom>
          <a:solidFill>
            <a:srgbClr val="E6001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z="1800"/>
          </a:p>
        </p:txBody>
      </p:sp>
      <p:sp>
        <p:nvSpPr>
          <p:cNvPr id="39444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58775" y="692150"/>
            <a:ext cx="6734175" cy="577850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altLang="en-US" noProof="0" smtClean="0"/>
              <a:t>Titelmasterformat durch Klicken bearbeiten</a:t>
            </a:r>
          </a:p>
        </p:txBody>
      </p:sp>
      <p:sp>
        <p:nvSpPr>
          <p:cNvPr id="39444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58775" y="1449388"/>
            <a:ext cx="6734175" cy="944562"/>
          </a:xfrm>
        </p:spPr>
        <p:txBody>
          <a:bodyPr lIns="0" tIns="0" rIns="0" bIns="0"/>
          <a:lstStyle>
            <a:lvl1pPr marL="0" indent="0">
              <a:spcBef>
                <a:spcPct val="0"/>
              </a:spcBef>
              <a:buFont typeface="Arial" charset="0"/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altLang="en-US" noProof="0" smtClean="0"/>
              <a:t>Formatvorlage des </a:t>
            </a:r>
          </a:p>
          <a:p>
            <a:pPr lvl="0"/>
            <a:r>
              <a:rPr lang="de-DE" altLang="en-US" noProof="0" smtClean="0"/>
              <a:t>Untertitelmasters durch </a:t>
            </a:r>
          </a:p>
          <a:p>
            <a:pPr lvl="0"/>
            <a:r>
              <a:rPr lang="de-DE" altLang="en-US" noProof="0" smtClean="0"/>
              <a:t>Klicken bearbeiten</a:t>
            </a:r>
          </a:p>
        </p:txBody>
      </p:sp>
      <p:sp>
        <p:nvSpPr>
          <p:cNvPr id="3944454" name="Rectangle 6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E6001A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B5B5B5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944455" name="Picture 7" descr="tud_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53"/>
          <a:stretch>
            <a:fillRect/>
          </a:stretch>
        </p:blipFill>
        <p:spPr bwMode="auto">
          <a:xfrm>
            <a:off x="7172325" y="657225"/>
            <a:ext cx="187325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44456" name="Line 8"/>
          <p:cNvSpPr>
            <a:spLocks noChangeShapeType="1"/>
          </p:cNvSpPr>
          <p:nvPr/>
        </p:nvSpPr>
        <p:spPr bwMode="auto">
          <a:xfrm>
            <a:off x="252413" y="648970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4457" name="Line 9"/>
          <p:cNvSpPr>
            <a:spLocks noChangeShapeType="1"/>
          </p:cNvSpPr>
          <p:nvPr/>
        </p:nvSpPr>
        <p:spPr bwMode="auto">
          <a:xfrm>
            <a:off x="252413" y="648970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4458" name="Rectangle 10"/>
          <p:cNvSpPr>
            <a:spLocks noGrp="1" noChangeArrowheads="1"/>
          </p:cNvSpPr>
          <p:nvPr>
            <p:ph type="ftr" sz="quarter" idx="3"/>
          </p:nvPr>
        </p:nvSpPr>
        <p:spPr>
          <a:xfrm>
            <a:off x="358775" y="6510338"/>
            <a:ext cx="8532813" cy="231775"/>
          </a:xfrm>
        </p:spPr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AB7B1568-7988-443E-B894-51F33BE94B15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  <p:sp>
        <p:nvSpPr>
          <p:cNvPr id="3944459" name="Rectangle 11"/>
          <p:cNvSpPr>
            <a:spLocks noChangeArrowheads="1"/>
          </p:cNvSpPr>
          <p:nvPr/>
        </p:nvSpPr>
        <p:spPr bwMode="auto">
          <a:xfrm>
            <a:off x="250825" y="360363"/>
            <a:ext cx="8640763" cy="1428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44460" name="Rectangle 12"/>
          <p:cNvSpPr>
            <a:spLocks noChangeArrowheads="1"/>
          </p:cNvSpPr>
          <p:nvPr/>
        </p:nvSpPr>
        <p:spPr bwMode="auto">
          <a:xfrm>
            <a:off x="250825" y="2457450"/>
            <a:ext cx="8640763" cy="79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944461" name="Picture 13" descr="TEMF-Logo06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025" y="6510338"/>
            <a:ext cx="30956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44462" name="Picture 14" descr="TEMF-Logo06b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025" y="6510338"/>
            <a:ext cx="30956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034DD0B7-D443-4C5F-8C90-105F030338A8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881301313"/>
      </p:ext>
    </p:extLst>
  </p:cSld>
  <p:clrMapOvr>
    <a:masterClrMapping/>
  </p:clrMapOvr>
  <p:transition advClick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9E8C0700-6855-46A6-BFE8-C422E5F55B3A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606809875"/>
      </p:ext>
    </p:extLst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FB18 | TEMF | © 2008 T. Weiland – </a:t>
            </a:r>
            <a:r>
              <a:rPr lang="en-US" altLang="en-US"/>
              <a:t>Material shall not be copied, reproduced or distributed. </a:t>
            </a:r>
            <a:r>
              <a:rPr lang="de-DE" altLang="en-US"/>
              <a:t>| </a:t>
            </a:r>
            <a:fld id="{657B42E2-EE06-4392-9A23-DAE8A76300C5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478160954"/>
      </p:ext>
    </p:extLst>
  </p:cSld>
  <p:clrMapOvr>
    <a:masterClrMapping/>
  </p:clrMapOvr>
  <p:transition advClick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592263"/>
            <a:ext cx="4243388" cy="4789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92263"/>
            <a:ext cx="4244975" cy="4789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EAEE7266-B8BC-4B10-8B7F-E565B018FEF2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418313489"/>
      </p:ext>
    </p:extLst>
  </p:cSld>
  <p:clrMapOvr>
    <a:masterClrMapping/>
  </p:clrMapOvr>
  <p:transition advClick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62C2D08C-C4BB-4F26-A278-678D199F7FFE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900243100"/>
      </p:ext>
    </p:extLst>
  </p:cSld>
  <p:clrMapOvr>
    <a:masterClrMapping/>
  </p:clrMapOvr>
  <p:transition advClick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7F0F9035-A0D5-49B2-B8CB-0782B28F2434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234633322"/>
      </p:ext>
    </p:extLst>
  </p:cSld>
  <p:clrMapOvr>
    <a:masterClrMapping/>
  </p:clrMapOvr>
  <p:transition advClick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6852107B-94DB-4A34-A187-E49DB8BB2EA4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471577139"/>
      </p:ext>
    </p:extLst>
  </p:cSld>
  <p:clrMapOvr>
    <a:masterClrMapping/>
  </p:clrMapOvr>
  <p:transition advClick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0598AE85-F1F4-477F-B486-C99F6F4EBEB7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740158699"/>
      </p:ext>
    </p:extLst>
  </p:cSld>
  <p:clrMapOvr>
    <a:masterClrMapping/>
  </p:clrMapOvr>
  <p:transition advClick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549516B0-67E6-446D-BCBE-8DC3268F7986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692103562"/>
      </p:ext>
    </p:extLst>
  </p:cSld>
  <p:clrMapOvr>
    <a:masterClrMapping/>
  </p:clrMapOvr>
  <p:transition advClick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050D1743-AA32-4092-9B07-C6EB364C446A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429637614"/>
      </p:ext>
    </p:extLst>
  </p:cSld>
  <p:clrMapOvr>
    <a:masterClrMapping/>
  </p:clrMapOvr>
  <p:transition advClick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2588" y="488950"/>
            <a:ext cx="2159000" cy="5892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88950"/>
            <a:ext cx="6329363" cy="5892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36E3C5E0-1347-46A5-A77D-B6EAB8A2F22F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285141331"/>
      </p:ext>
    </p:extLst>
  </p:cSld>
  <p:clrMapOvr>
    <a:masterClrMapping/>
  </p:clrMapOvr>
  <p:transition advClick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47522" name="Picture 2" descr="TEMF Gebäude Hintergr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0" r="2411" b="745"/>
          <a:stretch>
            <a:fillRect/>
          </a:stretch>
        </p:blipFill>
        <p:spPr bwMode="auto">
          <a:xfrm>
            <a:off x="250825" y="2465388"/>
            <a:ext cx="8642350" cy="402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47523" name="Rectangle 3"/>
          <p:cNvSpPr>
            <a:spLocks noChangeArrowheads="1"/>
          </p:cNvSpPr>
          <p:nvPr/>
        </p:nvSpPr>
        <p:spPr bwMode="auto">
          <a:xfrm>
            <a:off x="250825" y="368300"/>
            <a:ext cx="8642350" cy="2089150"/>
          </a:xfrm>
          <a:prstGeom prst="rect">
            <a:avLst/>
          </a:prstGeom>
          <a:solidFill>
            <a:srgbClr val="E6001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z="1800"/>
          </a:p>
        </p:txBody>
      </p:sp>
      <p:sp>
        <p:nvSpPr>
          <p:cNvPr id="39475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58775" y="692150"/>
            <a:ext cx="6734175" cy="577850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altLang="en-US" noProof="0" smtClean="0"/>
              <a:t>Titelmasterformat durch Klicken bearbeiten</a:t>
            </a:r>
          </a:p>
        </p:txBody>
      </p:sp>
      <p:sp>
        <p:nvSpPr>
          <p:cNvPr id="39475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58775" y="1449388"/>
            <a:ext cx="6734175" cy="944562"/>
          </a:xfrm>
        </p:spPr>
        <p:txBody>
          <a:bodyPr lIns="0" tIns="0" rIns="0" bIns="0"/>
          <a:lstStyle>
            <a:lvl1pPr marL="0" indent="0">
              <a:spcBef>
                <a:spcPct val="0"/>
              </a:spcBef>
              <a:buFont typeface="Arial" charset="0"/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altLang="en-US" noProof="0" smtClean="0"/>
              <a:t>Formatvorlage des </a:t>
            </a:r>
          </a:p>
          <a:p>
            <a:pPr lvl="0"/>
            <a:r>
              <a:rPr lang="de-DE" altLang="en-US" noProof="0" smtClean="0"/>
              <a:t>Untertitelmasters durch </a:t>
            </a:r>
          </a:p>
          <a:p>
            <a:pPr lvl="0"/>
            <a:r>
              <a:rPr lang="de-DE" altLang="en-US" noProof="0" smtClean="0"/>
              <a:t>Klicken bearbeiten</a:t>
            </a:r>
          </a:p>
        </p:txBody>
      </p:sp>
      <p:sp>
        <p:nvSpPr>
          <p:cNvPr id="3947526" name="Rectangle 6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E6001A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B5B5B5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947527" name="Picture 7" descr="tud_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53"/>
          <a:stretch>
            <a:fillRect/>
          </a:stretch>
        </p:blipFill>
        <p:spPr bwMode="auto">
          <a:xfrm>
            <a:off x="7172325" y="657225"/>
            <a:ext cx="187325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47528" name="Line 8"/>
          <p:cNvSpPr>
            <a:spLocks noChangeShapeType="1"/>
          </p:cNvSpPr>
          <p:nvPr/>
        </p:nvSpPr>
        <p:spPr bwMode="auto">
          <a:xfrm>
            <a:off x="252413" y="648970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7529" name="Line 9"/>
          <p:cNvSpPr>
            <a:spLocks noChangeShapeType="1"/>
          </p:cNvSpPr>
          <p:nvPr/>
        </p:nvSpPr>
        <p:spPr bwMode="auto">
          <a:xfrm>
            <a:off x="252413" y="648970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7531" name="Rectangle 11"/>
          <p:cNvSpPr>
            <a:spLocks noChangeArrowheads="1"/>
          </p:cNvSpPr>
          <p:nvPr/>
        </p:nvSpPr>
        <p:spPr bwMode="auto">
          <a:xfrm>
            <a:off x="250825" y="360363"/>
            <a:ext cx="8640763" cy="1428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47532" name="Rectangle 12"/>
          <p:cNvSpPr>
            <a:spLocks noChangeArrowheads="1"/>
          </p:cNvSpPr>
          <p:nvPr/>
        </p:nvSpPr>
        <p:spPr bwMode="auto">
          <a:xfrm>
            <a:off x="250825" y="2457450"/>
            <a:ext cx="8640763" cy="793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947533" name="Picture 13" descr="TEMF-Logo06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025" y="6510338"/>
            <a:ext cx="30956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47534" name="Picture 14" descr="TEMF-Logo06b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025" y="6510338"/>
            <a:ext cx="30956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ctangle 17"/>
          <p:cNvSpPr>
            <a:spLocks noChangeArrowheads="1"/>
          </p:cNvSpPr>
          <p:nvPr/>
        </p:nvSpPr>
        <p:spPr bwMode="auto">
          <a:xfrm>
            <a:off x="231775" y="6559550"/>
            <a:ext cx="853281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fld id="{37F3D4C3-682E-41E7-964B-61E85BA7BEB1}" type="datetime4">
              <a:rPr lang="de-DE" altLang="en-US" sz="1000"/>
              <a:pPr algn="l"/>
              <a:t>18. August 2014</a:t>
            </a:fld>
            <a:r>
              <a:rPr lang="de-DE" altLang="en-US" sz="1000"/>
              <a:t>  |  TU Darmstadt  |  Fachbereich 18  |  Institut Theorie Elektromagnetischer Felder  |  © Prof. Dr.-Ing. Thomas Weiland  |  </a:t>
            </a:r>
            <a:fld id="{B527C658-B07D-4785-8B31-15FBFB116A54}" type="slidenum">
              <a:rPr lang="de-DE" altLang="en-US" sz="1000"/>
              <a:pPr algn="l"/>
              <a:t>‹#›</a:t>
            </a:fld>
            <a:endParaRPr lang="de-DE" altLang="en-US" sz="1000"/>
          </a:p>
          <a:p>
            <a:pPr algn="l"/>
            <a:endParaRPr lang="de-DE" altLang="en-US" sz="100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B88E1CF-749C-4E67-ABD2-A5DC926FFDB7}" type="datetime4">
              <a:rPr lang="de-DE" altLang="en-US"/>
              <a:pPr/>
              <a:t>18. August 2014</a:t>
            </a:fld>
            <a:r>
              <a:rPr lang="de-DE" altLang="en-US"/>
              <a:t>  |  TU Darmstadt  |  Fachbereich 18  |  Institut Theorie Elektromagnetischer Felder  |  © Prof. Dr.-Ing. Thomas Weiland  |  </a:t>
            </a:r>
            <a:fld id="{B49BCEDC-FD6A-44AB-B8C6-777BB5CB3B62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957210296"/>
      </p:ext>
    </p:extLst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FB18 | TEMF | © 2008 T. Weiland – </a:t>
            </a:r>
            <a:r>
              <a:rPr lang="en-US" altLang="en-US"/>
              <a:t>Material shall not be copied, reproduced or distributed. </a:t>
            </a:r>
            <a:r>
              <a:rPr lang="de-DE" altLang="en-US"/>
              <a:t>| </a:t>
            </a:r>
            <a:fld id="{888F26F2-E48C-4394-8872-56BB7F7BCD18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940073183"/>
      </p:ext>
    </p:extLst>
  </p:cSld>
  <p:clrMapOvr>
    <a:masterClrMapping/>
  </p:clrMapOvr>
  <p:transition advClick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B88E1CF-749C-4E67-ABD2-A5DC926FFDB7}" type="datetime4">
              <a:rPr lang="de-DE" altLang="en-US"/>
              <a:pPr/>
              <a:t>18. August 2014</a:t>
            </a:fld>
            <a:r>
              <a:rPr lang="de-DE" altLang="en-US"/>
              <a:t>  |  TU Darmstadt  |  Fachbereich 18  |  Institut Theorie Elektromagnetischer Felder  |  © Prof. Dr.-Ing. Thomas Weiland  |  </a:t>
            </a:r>
            <a:fld id="{3BE2B2D1-2DE7-4647-B2AD-ABBA287F8C1D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42383691"/>
      </p:ext>
    </p:extLst>
  </p:cSld>
  <p:clrMapOvr>
    <a:masterClrMapping/>
  </p:clrMapOvr>
  <p:transition advClick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592263"/>
            <a:ext cx="4243388" cy="4789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92263"/>
            <a:ext cx="4244975" cy="4789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B88E1CF-749C-4E67-ABD2-A5DC926FFDB7}" type="datetime4">
              <a:rPr lang="de-DE" altLang="en-US"/>
              <a:pPr/>
              <a:t>18. August 2014</a:t>
            </a:fld>
            <a:r>
              <a:rPr lang="de-DE" altLang="en-US"/>
              <a:t>  |  TU Darmstadt  |  Fachbereich 18  |  Institut Theorie Elektromagnetischer Felder  |  © Prof. Dr.-Ing. Thomas Weiland  |  </a:t>
            </a:r>
            <a:fld id="{E2802A36-5CAC-4C70-9937-C1ED30796F19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767002601"/>
      </p:ext>
    </p:extLst>
  </p:cSld>
  <p:clrMapOvr>
    <a:masterClrMapping/>
  </p:clrMapOvr>
  <p:transition advClick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B88E1CF-749C-4E67-ABD2-A5DC926FFDB7}" type="datetime4">
              <a:rPr lang="de-DE" altLang="en-US"/>
              <a:pPr/>
              <a:t>18. August 2014</a:t>
            </a:fld>
            <a:r>
              <a:rPr lang="de-DE" altLang="en-US"/>
              <a:t>  |  TU Darmstadt  |  Fachbereich 18  |  Institut Theorie Elektromagnetischer Felder  |  © Prof. Dr.-Ing. Thomas Weiland  |  </a:t>
            </a:r>
            <a:fld id="{048E5B68-ED32-46AE-995F-FFC38960AC2D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799419714"/>
      </p:ext>
    </p:extLst>
  </p:cSld>
  <p:clrMapOvr>
    <a:masterClrMapping/>
  </p:clrMapOvr>
  <p:transition advClick="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B88E1CF-749C-4E67-ABD2-A5DC926FFDB7}" type="datetime4">
              <a:rPr lang="de-DE" altLang="en-US"/>
              <a:pPr/>
              <a:t>18. August 2014</a:t>
            </a:fld>
            <a:r>
              <a:rPr lang="de-DE" altLang="en-US"/>
              <a:t>  |  TU Darmstadt  |  Fachbereich 18  |  Institut Theorie Elektromagnetischer Felder  |  © Prof. Dr.-Ing. Thomas Weiland  |  </a:t>
            </a:r>
            <a:fld id="{ACFCBBDC-FC32-4222-BA5E-B45FE07BBCCB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147907354"/>
      </p:ext>
    </p:extLst>
  </p:cSld>
  <p:clrMapOvr>
    <a:masterClrMapping/>
  </p:clrMapOvr>
  <p:transition advClick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B88E1CF-749C-4E67-ABD2-A5DC926FFDB7}" type="datetime4">
              <a:rPr lang="de-DE" altLang="en-US"/>
              <a:pPr/>
              <a:t>18. August 2014</a:t>
            </a:fld>
            <a:r>
              <a:rPr lang="de-DE" altLang="en-US"/>
              <a:t>  |  TU Darmstadt  |  Fachbereich 18  |  Institut Theorie Elektromagnetischer Felder  |  © Prof. Dr.-Ing. Thomas Weiland  |  </a:t>
            </a:r>
            <a:fld id="{3A1D4510-3610-46DE-94B6-E38D184DE711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337936370"/>
      </p:ext>
    </p:extLst>
  </p:cSld>
  <p:clrMapOvr>
    <a:masterClrMapping/>
  </p:clrMapOvr>
  <p:transition advClick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B88E1CF-749C-4E67-ABD2-A5DC926FFDB7}" type="datetime4">
              <a:rPr lang="de-DE" altLang="en-US"/>
              <a:pPr/>
              <a:t>18. August 2014</a:t>
            </a:fld>
            <a:r>
              <a:rPr lang="de-DE" altLang="en-US"/>
              <a:t>  |  TU Darmstadt  |  Fachbereich 18  |  Institut Theorie Elektromagnetischer Felder  |  © Prof. Dr.-Ing. Thomas Weiland  |  </a:t>
            </a:r>
            <a:fld id="{F3B0E822-069B-4889-B1D5-CB0516B50F52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533541244"/>
      </p:ext>
    </p:extLst>
  </p:cSld>
  <p:clrMapOvr>
    <a:masterClrMapping/>
  </p:clrMapOvr>
  <p:transition advClick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B88E1CF-749C-4E67-ABD2-A5DC926FFDB7}" type="datetime4">
              <a:rPr lang="de-DE" altLang="en-US"/>
              <a:pPr/>
              <a:t>18. August 2014</a:t>
            </a:fld>
            <a:r>
              <a:rPr lang="de-DE" altLang="en-US"/>
              <a:t>  |  TU Darmstadt  |  Fachbereich 18  |  Institut Theorie Elektromagnetischer Felder  |  © Prof. Dr.-Ing. Thomas Weiland  |  </a:t>
            </a:r>
            <a:fld id="{492F250C-017B-44B2-8F4F-84494A7561DF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090833922"/>
      </p:ext>
    </p:extLst>
  </p:cSld>
  <p:clrMapOvr>
    <a:masterClrMapping/>
  </p:clrMapOvr>
  <p:transition advClick="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B88E1CF-749C-4E67-ABD2-A5DC926FFDB7}" type="datetime4">
              <a:rPr lang="de-DE" altLang="en-US"/>
              <a:pPr/>
              <a:t>18. August 2014</a:t>
            </a:fld>
            <a:r>
              <a:rPr lang="de-DE" altLang="en-US"/>
              <a:t>  |  TU Darmstadt  |  Fachbereich 18  |  Institut Theorie Elektromagnetischer Felder  |  © Prof. Dr.-Ing. Thomas Weiland  |  </a:t>
            </a:r>
            <a:fld id="{14D2E8A1-E8C3-4C82-AA03-804459C3AEAC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335157680"/>
      </p:ext>
    </p:extLst>
  </p:cSld>
  <p:clrMapOvr>
    <a:masterClrMapping/>
  </p:clrMapOvr>
  <p:transition advClick="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2588" y="488950"/>
            <a:ext cx="2159000" cy="5892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488950"/>
            <a:ext cx="6329363" cy="5892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B88E1CF-749C-4E67-ABD2-A5DC926FFDB7}" type="datetime4">
              <a:rPr lang="de-DE" altLang="en-US"/>
              <a:pPr/>
              <a:t>18. August 2014</a:t>
            </a:fld>
            <a:r>
              <a:rPr lang="de-DE" altLang="en-US"/>
              <a:t>  |  TU Darmstadt  |  Fachbereich 18  |  Institut Theorie Elektromagnetischer Felder  |  © Prof. Dr.-Ing. Thomas Weiland  |  </a:t>
            </a:r>
            <a:fld id="{AC4D591D-AB0E-4D4A-BCD2-BD5C55C8AC38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4152174163"/>
      </p:ext>
    </p:extLst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FB18 | TEMF | © 2008 T. Weiland – </a:t>
            </a:r>
            <a:r>
              <a:rPr lang="en-US" altLang="en-US"/>
              <a:t>Material shall not be copied, reproduced or distributed. </a:t>
            </a:r>
            <a:r>
              <a:rPr lang="de-DE" altLang="en-US"/>
              <a:t>| </a:t>
            </a:r>
            <a:fld id="{FD72B803-0EAB-4007-8239-6225AD2604D0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329467018"/>
      </p:ext>
    </p:extLst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April 19. 2012  |  TU Darmstadt  |  FB18 | TEMF | © 2008 T. Weiland – </a:t>
            </a:r>
            <a:r>
              <a:rPr lang="en-US" altLang="en-US"/>
              <a:t>Material shall not be copied, reproduced or distributed. </a:t>
            </a:r>
            <a:r>
              <a:rPr lang="de-DE" altLang="en-US"/>
              <a:t>| </a:t>
            </a:r>
            <a:fld id="{433B3E31-214B-4106-AB58-7CF640F877CC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290742424"/>
      </p:ext>
    </p:extLst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2770" name="Rectangle 2"/>
          <p:cNvSpPr>
            <a:spLocks noChangeArrowheads="1"/>
          </p:cNvSpPr>
          <p:nvPr/>
        </p:nvSpPr>
        <p:spPr bwMode="auto">
          <a:xfrm>
            <a:off x="250825" y="368300"/>
            <a:ext cx="8642350" cy="108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503E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9277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488950"/>
            <a:ext cx="687705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Titelmasterformat durch Klicken bearbeiten</a:t>
            </a:r>
          </a:p>
        </p:txBody>
      </p:sp>
      <p:sp>
        <p:nvSpPr>
          <p:cNvPr id="25927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592263"/>
            <a:ext cx="8640763" cy="478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Textmasterformate durch Klicken bearbeiten</a:t>
            </a:r>
          </a:p>
          <a:p>
            <a:pPr lvl="1"/>
            <a:r>
              <a:rPr lang="de-DE" altLang="en-US" smtClean="0"/>
              <a:t>Zweite Ebene</a:t>
            </a:r>
          </a:p>
          <a:p>
            <a:pPr lvl="2"/>
            <a:r>
              <a:rPr lang="de-DE" altLang="en-US" smtClean="0"/>
              <a:t>Dritte Ebene</a:t>
            </a:r>
          </a:p>
        </p:txBody>
      </p:sp>
      <p:sp>
        <p:nvSpPr>
          <p:cNvPr id="25927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775" y="6510338"/>
            <a:ext cx="85344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000"/>
            </a:lvl1pPr>
          </a:lstStyle>
          <a:p>
            <a:r>
              <a:rPr lang="de-DE" altLang="en-US"/>
              <a:t>April 19. 2012  |  TU Darmstadt  |  FB18 | TEMF | © 2008 T. Weiland – </a:t>
            </a:r>
            <a:r>
              <a:rPr lang="en-US" altLang="en-US"/>
              <a:t>Material shall not be copied, reproduced or distributed. </a:t>
            </a:r>
            <a:r>
              <a:rPr lang="de-DE" altLang="en-US"/>
              <a:t>| </a:t>
            </a:r>
            <a:fld id="{FCE9F0D2-43CA-426A-BA5C-FFBC8D64A7F2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  <p:sp>
        <p:nvSpPr>
          <p:cNvPr id="2592774" name="Rectangle 6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E6001A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B5B5B5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592775" name="Picture 7" descr="tud_logo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53"/>
          <a:stretch>
            <a:fillRect/>
          </a:stretch>
        </p:blipFill>
        <p:spPr bwMode="auto">
          <a:xfrm>
            <a:off x="7167563" y="512763"/>
            <a:ext cx="187325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92776" name="Line 8"/>
          <p:cNvSpPr>
            <a:spLocks noChangeShapeType="1"/>
          </p:cNvSpPr>
          <p:nvPr/>
        </p:nvSpPr>
        <p:spPr bwMode="auto">
          <a:xfrm>
            <a:off x="250825" y="1449388"/>
            <a:ext cx="8640763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92777" name="Line 9"/>
          <p:cNvSpPr>
            <a:spLocks noChangeShapeType="1"/>
          </p:cNvSpPr>
          <p:nvPr/>
        </p:nvSpPr>
        <p:spPr bwMode="auto">
          <a:xfrm>
            <a:off x="252413" y="648970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92778" name="Rectangle 10"/>
          <p:cNvSpPr>
            <a:spLocks noChangeArrowheads="1"/>
          </p:cNvSpPr>
          <p:nvPr/>
        </p:nvSpPr>
        <p:spPr bwMode="auto">
          <a:xfrm>
            <a:off x="250825" y="366713"/>
            <a:ext cx="8640763" cy="1428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592779" name="Picture 11" descr="TEMF-Logo06b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025" y="6510338"/>
            <a:ext cx="30956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ransition advClick="0"/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179388" indent="-179388" algn="l" rtl="0" fontAlgn="base">
        <a:spcBef>
          <a:spcPct val="20000"/>
        </a:spcBef>
        <a:spcAft>
          <a:spcPct val="0"/>
        </a:spcAft>
        <a:buFont typeface="Arial" charset="0"/>
        <a:buChar char="▪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349250" indent="-168275" algn="l" rtl="0" fontAlgn="base">
        <a:spcBef>
          <a:spcPct val="20000"/>
        </a:spcBef>
        <a:spcAft>
          <a:spcPct val="0"/>
        </a:spcAft>
        <a:buChar char="-"/>
        <a:defRPr sz="2400">
          <a:solidFill>
            <a:schemeClr val="tx1"/>
          </a:solidFill>
          <a:latin typeface="+mn-lt"/>
        </a:defRPr>
      </a:lvl2pPr>
      <a:lvl3pPr marL="538163" indent="-187325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717550" indent="-173038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4pPr>
      <a:lvl5pPr marL="9080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5pPr>
      <a:lvl6pPr marL="13652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6pPr>
      <a:lvl7pPr marL="18224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7pPr>
      <a:lvl8pPr marL="22796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8pPr>
      <a:lvl9pPr marL="27368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2178" name="Rectangle 2"/>
          <p:cNvSpPr>
            <a:spLocks noChangeArrowheads="1"/>
          </p:cNvSpPr>
          <p:nvPr/>
        </p:nvSpPr>
        <p:spPr bwMode="auto">
          <a:xfrm>
            <a:off x="250825" y="368300"/>
            <a:ext cx="8642350" cy="108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503E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6217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488950"/>
            <a:ext cx="687705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Titelmasterformat durch Klicken bearbeiten</a:t>
            </a:r>
          </a:p>
        </p:txBody>
      </p:sp>
      <p:sp>
        <p:nvSpPr>
          <p:cNvPr id="376218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592263"/>
            <a:ext cx="8640763" cy="478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Textmasterformate durch Klicken bearbeiten</a:t>
            </a:r>
          </a:p>
          <a:p>
            <a:pPr lvl="1"/>
            <a:r>
              <a:rPr lang="de-DE" altLang="en-US" smtClean="0"/>
              <a:t>Zweite Ebene</a:t>
            </a:r>
          </a:p>
          <a:p>
            <a:pPr lvl="2"/>
            <a:r>
              <a:rPr lang="de-DE" altLang="en-US" smtClean="0"/>
              <a:t>Dritte Ebene</a:t>
            </a:r>
          </a:p>
        </p:txBody>
      </p:sp>
      <p:sp>
        <p:nvSpPr>
          <p:cNvPr id="3762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775" y="6510338"/>
            <a:ext cx="85344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000"/>
            </a:lvl1pPr>
          </a:lstStyle>
          <a:p>
            <a:r>
              <a:rPr lang="de-DE" altLang="en-US"/>
              <a:t>April 19. 2012  |  TU Darmstadt  |  © Prof. Dr.-Ing. T. Weiland |  ICEAA 2009 Turin  |  </a:t>
            </a:r>
            <a:fld id="{5FB5C3EE-FF29-4A9B-BB75-6E2330AD6418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  <p:sp>
        <p:nvSpPr>
          <p:cNvPr id="3762182" name="Rectangle 6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E6001A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B5B5B5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762183" name="Picture 7" descr="tud_logo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53"/>
          <a:stretch>
            <a:fillRect/>
          </a:stretch>
        </p:blipFill>
        <p:spPr bwMode="auto">
          <a:xfrm>
            <a:off x="7167563" y="512763"/>
            <a:ext cx="187325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62184" name="Line 8"/>
          <p:cNvSpPr>
            <a:spLocks noChangeShapeType="1"/>
          </p:cNvSpPr>
          <p:nvPr/>
        </p:nvSpPr>
        <p:spPr bwMode="auto">
          <a:xfrm>
            <a:off x="250825" y="1449388"/>
            <a:ext cx="8640763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2185" name="Line 9"/>
          <p:cNvSpPr>
            <a:spLocks noChangeShapeType="1"/>
          </p:cNvSpPr>
          <p:nvPr/>
        </p:nvSpPr>
        <p:spPr bwMode="auto">
          <a:xfrm>
            <a:off x="252413" y="648970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2186" name="Rectangle 10"/>
          <p:cNvSpPr>
            <a:spLocks noChangeArrowheads="1"/>
          </p:cNvSpPr>
          <p:nvPr/>
        </p:nvSpPr>
        <p:spPr bwMode="auto">
          <a:xfrm>
            <a:off x="250825" y="366713"/>
            <a:ext cx="8640763" cy="1428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762187" name="Picture 11" descr="TEMF-Logo06b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025" y="6510338"/>
            <a:ext cx="30956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62188" name="Picture 12" descr="TEMF-Logo06b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025" y="6510338"/>
            <a:ext cx="30956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ransition advClick="0"/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179388" indent="-179388" algn="l" rtl="0" fontAlgn="base">
        <a:spcBef>
          <a:spcPct val="20000"/>
        </a:spcBef>
        <a:spcAft>
          <a:spcPct val="0"/>
        </a:spcAft>
        <a:buFont typeface="Arial" charset="0"/>
        <a:buChar char="▪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349250" indent="-168275" algn="l" rtl="0" fontAlgn="base">
        <a:spcBef>
          <a:spcPct val="20000"/>
        </a:spcBef>
        <a:spcAft>
          <a:spcPct val="0"/>
        </a:spcAft>
        <a:buChar char="-"/>
        <a:defRPr sz="2400">
          <a:solidFill>
            <a:schemeClr val="tx1"/>
          </a:solidFill>
          <a:latin typeface="+mn-lt"/>
        </a:defRPr>
      </a:lvl2pPr>
      <a:lvl3pPr marL="538163" indent="-187325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717550" indent="-173038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4pPr>
      <a:lvl5pPr marL="9080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5pPr>
      <a:lvl6pPr marL="13652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6pPr>
      <a:lvl7pPr marL="18224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7pPr>
      <a:lvl8pPr marL="22796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8pPr>
      <a:lvl9pPr marL="27368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0114" name="Rectangle 2"/>
          <p:cNvSpPr>
            <a:spLocks noChangeArrowheads="1"/>
          </p:cNvSpPr>
          <p:nvPr/>
        </p:nvSpPr>
        <p:spPr bwMode="auto">
          <a:xfrm>
            <a:off x="250825" y="368300"/>
            <a:ext cx="8642350" cy="108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503E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3011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488950"/>
            <a:ext cx="687705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Titelmasterformat durch Klicken bearbeiten</a:t>
            </a:r>
          </a:p>
        </p:txBody>
      </p:sp>
      <p:sp>
        <p:nvSpPr>
          <p:cNvPr id="393011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592263"/>
            <a:ext cx="8640763" cy="478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Textmasterformate durch Klicken bearbeiten</a:t>
            </a:r>
          </a:p>
          <a:p>
            <a:pPr lvl="1"/>
            <a:r>
              <a:rPr lang="de-DE" altLang="en-US" smtClean="0"/>
              <a:t>Zweite Ebene</a:t>
            </a:r>
          </a:p>
          <a:p>
            <a:pPr lvl="2"/>
            <a:r>
              <a:rPr lang="de-DE" altLang="en-US" smtClean="0"/>
              <a:t>Dritte Ebene</a:t>
            </a:r>
          </a:p>
        </p:txBody>
      </p:sp>
      <p:sp>
        <p:nvSpPr>
          <p:cNvPr id="39301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775" y="6510338"/>
            <a:ext cx="85344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000"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649C582C-2BC1-4DC5-8300-4699C966C1B9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  <p:sp>
        <p:nvSpPr>
          <p:cNvPr id="3930118" name="Rectangle 6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E6001A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B5B5B5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930119" name="Picture 7" descr="tud_logo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53"/>
          <a:stretch>
            <a:fillRect/>
          </a:stretch>
        </p:blipFill>
        <p:spPr bwMode="auto">
          <a:xfrm>
            <a:off x="7167563" y="512763"/>
            <a:ext cx="187325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30120" name="Line 8"/>
          <p:cNvSpPr>
            <a:spLocks noChangeShapeType="1"/>
          </p:cNvSpPr>
          <p:nvPr/>
        </p:nvSpPr>
        <p:spPr bwMode="auto">
          <a:xfrm>
            <a:off x="250825" y="1449388"/>
            <a:ext cx="8640763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0121" name="Line 9"/>
          <p:cNvSpPr>
            <a:spLocks noChangeShapeType="1"/>
          </p:cNvSpPr>
          <p:nvPr/>
        </p:nvSpPr>
        <p:spPr bwMode="auto">
          <a:xfrm>
            <a:off x="252413" y="648970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0122" name="Rectangle 10"/>
          <p:cNvSpPr>
            <a:spLocks noChangeArrowheads="1"/>
          </p:cNvSpPr>
          <p:nvPr/>
        </p:nvSpPr>
        <p:spPr bwMode="auto">
          <a:xfrm>
            <a:off x="250825" y="366713"/>
            <a:ext cx="8640763" cy="1428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930123" name="Picture 11" descr="TEMF-Logo06b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025" y="6510338"/>
            <a:ext cx="30956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30124" name="Picture 12" descr="TEMF-Logo06b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025" y="6510338"/>
            <a:ext cx="30956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ransition advClick="0"/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179388" indent="-179388" algn="l" rtl="0" fontAlgn="base">
        <a:spcBef>
          <a:spcPct val="20000"/>
        </a:spcBef>
        <a:spcAft>
          <a:spcPct val="0"/>
        </a:spcAft>
        <a:buFont typeface="Arial" charset="0"/>
        <a:buChar char="▪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349250" indent="-168275" algn="l" rtl="0" fontAlgn="base">
        <a:spcBef>
          <a:spcPct val="20000"/>
        </a:spcBef>
        <a:spcAft>
          <a:spcPct val="0"/>
        </a:spcAft>
        <a:buChar char="-"/>
        <a:defRPr sz="2400">
          <a:solidFill>
            <a:schemeClr val="tx1"/>
          </a:solidFill>
          <a:latin typeface="+mn-lt"/>
        </a:defRPr>
      </a:lvl2pPr>
      <a:lvl3pPr marL="538163" indent="-187325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717550" indent="-173038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4pPr>
      <a:lvl5pPr marL="9080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5pPr>
      <a:lvl6pPr marL="13652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6pPr>
      <a:lvl7pPr marL="18224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7pPr>
      <a:lvl8pPr marL="22796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8pPr>
      <a:lvl9pPr marL="27368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3186" name="Rectangle 2"/>
          <p:cNvSpPr>
            <a:spLocks noChangeArrowheads="1"/>
          </p:cNvSpPr>
          <p:nvPr/>
        </p:nvSpPr>
        <p:spPr bwMode="auto">
          <a:xfrm>
            <a:off x="250825" y="368300"/>
            <a:ext cx="8642350" cy="108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503E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3318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488950"/>
            <a:ext cx="687705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Titelmasterformat durch Klicken bearbeiten</a:t>
            </a:r>
          </a:p>
        </p:txBody>
      </p:sp>
      <p:sp>
        <p:nvSpPr>
          <p:cNvPr id="393318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592263"/>
            <a:ext cx="8640763" cy="478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Textmasterformate durch Klicken bearbeiten</a:t>
            </a:r>
          </a:p>
          <a:p>
            <a:pPr lvl="1"/>
            <a:r>
              <a:rPr lang="de-DE" altLang="en-US" smtClean="0"/>
              <a:t>Zweite Ebene</a:t>
            </a:r>
          </a:p>
          <a:p>
            <a:pPr lvl="2"/>
            <a:r>
              <a:rPr lang="de-DE" altLang="en-US" smtClean="0"/>
              <a:t>Dritte Ebene</a:t>
            </a:r>
          </a:p>
        </p:txBody>
      </p:sp>
      <p:sp>
        <p:nvSpPr>
          <p:cNvPr id="39331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775" y="6510338"/>
            <a:ext cx="85344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000"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8961EC35-2FCD-441A-AE0E-9DF275FE212C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  <p:sp>
        <p:nvSpPr>
          <p:cNvPr id="3933190" name="Rectangle 6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E6001A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B5B5B5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933191" name="Picture 7" descr="tud_logo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53"/>
          <a:stretch>
            <a:fillRect/>
          </a:stretch>
        </p:blipFill>
        <p:spPr bwMode="auto">
          <a:xfrm>
            <a:off x="7167563" y="512763"/>
            <a:ext cx="187325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33192" name="Line 8"/>
          <p:cNvSpPr>
            <a:spLocks noChangeShapeType="1"/>
          </p:cNvSpPr>
          <p:nvPr/>
        </p:nvSpPr>
        <p:spPr bwMode="auto">
          <a:xfrm>
            <a:off x="250825" y="1449388"/>
            <a:ext cx="8640763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3193" name="Line 9"/>
          <p:cNvSpPr>
            <a:spLocks noChangeShapeType="1"/>
          </p:cNvSpPr>
          <p:nvPr/>
        </p:nvSpPr>
        <p:spPr bwMode="auto">
          <a:xfrm>
            <a:off x="252413" y="648970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3194" name="Rectangle 10"/>
          <p:cNvSpPr>
            <a:spLocks noChangeArrowheads="1"/>
          </p:cNvSpPr>
          <p:nvPr/>
        </p:nvSpPr>
        <p:spPr bwMode="auto">
          <a:xfrm>
            <a:off x="250825" y="366713"/>
            <a:ext cx="8640763" cy="1428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933195" name="Picture 11" descr="TEMF-Logo06b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025" y="6510338"/>
            <a:ext cx="30956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33196" name="Picture 12" descr="TEMF-Logo06b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025" y="6510338"/>
            <a:ext cx="30956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40" r:id="rId12"/>
  </p:sldLayoutIdLst>
  <p:transition advClick="0"/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179388" indent="-179388" algn="l" rtl="0" fontAlgn="base">
        <a:spcBef>
          <a:spcPct val="20000"/>
        </a:spcBef>
        <a:spcAft>
          <a:spcPct val="0"/>
        </a:spcAft>
        <a:buFont typeface="Arial" charset="0"/>
        <a:buChar char="▪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349250" indent="-168275" algn="l" rtl="0" fontAlgn="base">
        <a:spcBef>
          <a:spcPct val="20000"/>
        </a:spcBef>
        <a:spcAft>
          <a:spcPct val="0"/>
        </a:spcAft>
        <a:buChar char="-"/>
        <a:defRPr sz="2400">
          <a:solidFill>
            <a:schemeClr val="tx1"/>
          </a:solidFill>
          <a:latin typeface="+mn-lt"/>
        </a:defRPr>
      </a:lvl2pPr>
      <a:lvl3pPr marL="538163" indent="-187325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717550" indent="-173038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4pPr>
      <a:lvl5pPr marL="9080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5pPr>
      <a:lvl6pPr marL="13652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6pPr>
      <a:lvl7pPr marL="18224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7pPr>
      <a:lvl8pPr marL="22796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8pPr>
      <a:lvl9pPr marL="27368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6258" name="Rectangle 2"/>
          <p:cNvSpPr>
            <a:spLocks noChangeArrowheads="1"/>
          </p:cNvSpPr>
          <p:nvPr/>
        </p:nvSpPr>
        <p:spPr bwMode="auto">
          <a:xfrm>
            <a:off x="250825" y="368300"/>
            <a:ext cx="8642350" cy="108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503E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3625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488950"/>
            <a:ext cx="687705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Titelmasterformat durch Klicken bearbeiten</a:t>
            </a:r>
          </a:p>
        </p:txBody>
      </p:sp>
      <p:sp>
        <p:nvSpPr>
          <p:cNvPr id="393626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592263"/>
            <a:ext cx="8640763" cy="478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Textmasterformate durch Klicken bearbeiten</a:t>
            </a:r>
          </a:p>
          <a:p>
            <a:pPr lvl="1"/>
            <a:r>
              <a:rPr lang="de-DE" altLang="en-US" smtClean="0"/>
              <a:t>Zweite Ebene</a:t>
            </a:r>
          </a:p>
          <a:p>
            <a:pPr lvl="2"/>
            <a:r>
              <a:rPr lang="de-DE" altLang="en-US" smtClean="0"/>
              <a:t>Dritte Ebene</a:t>
            </a:r>
          </a:p>
        </p:txBody>
      </p:sp>
      <p:sp>
        <p:nvSpPr>
          <p:cNvPr id="39362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775" y="6510338"/>
            <a:ext cx="85344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000"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79B060EC-08DA-4BCD-A14A-75873004C1C6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  <p:sp>
        <p:nvSpPr>
          <p:cNvPr id="3936262" name="Rectangle 6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E6001A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B5B5B5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936263" name="Picture 7" descr="tud_logo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53"/>
          <a:stretch>
            <a:fillRect/>
          </a:stretch>
        </p:blipFill>
        <p:spPr bwMode="auto">
          <a:xfrm>
            <a:off x="7167563" y="512763"/>
            <a:ext cx="187325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36264" name="Line 8"/>
          <p:cNvSpPr>
            <a:spLocks noChangeShapeType="1"/>
          </p:cNvSpPr>
          <p:nvPr/>
        </p:nvSpPr>
        <p:spPr bwMode="auto">
          <a:xfrm>
            <a:off x="250825" y="1449388"/>
            <a:ext cx="8640763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6265" name="Line 9"/>
          <p:cNvSpPr>
            <a:spLocks noChangeShapeType="1"/>
          </p:cNvSpPr>
          <p:nvPr/>
        </p:nvSpPr>
        <p:spPr bwMode="auto">
          <a:xfrm>
            <a:off x="252413" y="648970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6266" name="Rectangle 10"/>
          <p:cNvSpPr>
            <a:spLocks noChangeArrowheads="1"/>
          </p:cNvSpPr>
          <p:nvPr/>
        </p:nvSpPr>
        <p:spPr bwMode="auto">
          <a:xfrm>
            <a:off x="250825" y="366713"/>
            <a:ext cx="8640763" cy="1428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936267" name="Picture 11" descr="TEMF-Logo06b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025" y="6510338"/>
            <a:ext cx="30956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36268" name="Picture 12" descr="TEMF-Logo06b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025" y="6510338"/>
            <a:ext cx="30956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advClick="0"/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179388" indent="-179388" algn="l" rtl="0" fontAlgn="base">
        <a:spcBef>
          <a:spcPct val="20000"/>
        </a:spcBef>
        <a:spcAft>
          <a:spcPct val="0"/>
        </a:spcAft>
        <a:buFont typeface="Arial" charset="0"/>
        <a:buChar char="▪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349250" indent="-168275" algn="l" rtl="0" fontAlgn="base">
        <a:spcBef>
          <a:spcPct val="20000"/>
        </a:spcBef>
        <a:spcAft>
          <a:spcPct val="0"/>
        </a:spcAft>
        <a:buChar char="-"/>
        <a:defRPr sz="2400">
          <a:solidFill>
            <a:schemeClr val="tx1"/>
          </a:solidFill>
          <a:latin typeface="+mn-lt"/>
        </a:defRPr>
      </a:lvl2pPr>
      <a:lvl3pPr marL="538163" indent="-187325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717550" indent="-173038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4pPr>
      <a:lvl5pPr marL="9080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5pPr>
      <a:lvl6pPr marL="13652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6pPr>
      <a:lvl7pPr marL="18224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7pPr>
      <a:lvl8pPr marL="22796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8pPr>
      <a:lvl9pPr marL="27368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3426" name="Rectangle 2"/>
          <p:cNvSpPr>
            <a:spLocks noChangeArrowheads="1"/>
          </p:cNvSpPr>
          <p:nvPr/>
        </p:nvSpPr>
        <p:spPr bwMode="auto">
          <a:xfrm>
            <a:off x="250825" y="368300"/>
            <a:ext cx="8642350" cy="108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503E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434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488950"/>
            <a:ext cx="687705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Titelmasterformat durch Klicken bearbeiten</a:t>
            </a:r>
          </a:p>
        </p:txBody>
      </p:sp>
      <p:sp>
        <p:nvSpPr>
          <p:cNvPr id="39434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592263"/>
            <a:ext cx="8640763" cy="478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Textmasterformate durch Klicken bearbeiten</a:t>
            </a:r>
          </a:p>
          <a:p>
            <a:pPr lvl="1"/>
            <a:r>
              <a:rPr lang="de-DE" altLang="en-US" smtClean="0"/>
              <a:t>Zweite Ebene</a:t>
            </a:r>
          </a:p>
          <a:p>
            <a:pPr lvl="2"/>
            <a:r>
              <a:rPr lang="de-DE" altLang="en-US" smtClean="0"/>
              <a:t>Dritte Ebene</a:t>
            </a:r>
          </a:p>
        </p:txBody>
      </p:sp>
      <p:sp>
        <p:nvSpPr>
          <p:cNvPr id="39434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775" y="6510338"/>
            <a:ext cx="85344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000"/>
            </a:lvl1pPr>
          </a:lstStyle>
          <a:p>
            <a:r>
              <a:rPr lang="de-DE" altLang="en-US"/>
              <a:t>April 19. 2012  |  TU Darmstadt  |  Computational Electromagnetics Laboratory (TEMF)  |  Piotr Szwangruber  |  </a:t>
            </a:r>
            <a:fld id="{956D161A-0E57-4BA4-980B-1E2D782FEAF6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  <p:sp>
        <p:nvSpPr>
          <p:cNvPr id="3943430" name="Rectangle 6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E6001A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B5B5B5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943431" name="Picture 7" descr="tud_logo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53"/>
          <a:stretch>
            <a:fillRect/>
          </a:stretch>
        </p:blipFill>
        <p:spPr bwMode="auto">
          <a:xfrm>
            <a:off x="7167563" y="512763"/>
            <a:ext cx="187325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43432" name="Line 8"/>
          <p:cNvSpPr>
            <a:spLocks noChangeShapeType="1"/>
          </p:cNvSpPr>
          <p:nvPr/>
        </p:nvSpPr>
        <p:spPr bwMode="auto">
          <a:xfrm>
            <a:off x="250825" y="1449388"/>
            <a:ext cx="8640763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3433" name="Line 9"/>
          <p:cNvSpPr>
            <a:spLocks noChangeShapeType="1"/>
          </p:cNvSpPr>
          <p:nvPr/>
        </p:nvSpPr>
        <p:spPr bwMode="auto">
          <a:xfrm>
            <a:off x="252413" y="648970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3434" name="Rectangle 10"/>
          <p:cNvSpPr>
            <a:spLocks noChangeArrowheads="1"/>
          </p:cNvSpPr>
          <p:nvPr/>
        </p:nvSpPr>
        <p:spPr bwMode="auto">
          <a:xfrm>
            <a:off x="250825" y="366713"/>
            <a:ext cx="8640763" cy="1428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943435" name="Picture 11" descr="TEMF-Logo06b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025" y="6510338"/>
            <a:ext cx="30956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43436" name="Picture 12" descr="TEMF-Logo06b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025" y="6510338"/>
            <a:ext cx="30956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ransition advClick="0"/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179388" indent="-179388" algn="l" rtl="0" fontAlgn="base">
        <a:spcBef>
          <a:spcPct val="20000"/>
        </a:spcBef>
        <a:spcAft>
          <a:spcPct val="0"/>
        </a:spcAft>
        <a:buFont typeface="Arial" charset="0"/>
        <a:buChar char="▪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349250" indent="-168275" algn="l" rtl="0" fontAlgn="base">
        <a:spcBef>
          <a:spcPct val="20000"/>
        </a:spcBef>
        <a:spcAft>
          <a:spcPct val="0"/>
        </a:spcAft>
        <a:buChar char="-"/>
        <a:defRPr sz="2400">
          <a:solidFill>
            <a:schemeClr val="tx1"/>
          </a:solidFill>
          <a:latin typeface="+mn-lt"/>
        </a:defRPr>
      </a:lvl2pPr>
      <a:lvl3pPr marL="538163" indent="-187325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717550" indent="-173038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4pPr>
      <a:lvl5pPr marL="9080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5pPr>
      <a:lvl6pPr marL="13652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6pPr>
      <a:lvl7pPr marL="18224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7pPr>
      <a:lvl8pPr marL="22796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8pPr>
      <a:lvl9pPr marL="27368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6498" name="Rectangle 2"/>
          <p:cNvSpPr>
            <a:spLocks noChangeArrowheads="1"/>
          </p:cNvSpPr>
          <p:nvPr/>
        </p:nvSpPr>
        <p:spPr bwMode="auto">
          <a:xfrm>
            <a:off x="250825" y="368300"/>
            <a:ext cx="8642350" cy="108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503E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464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488950"/>
            <a:ext cx="687705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Titelmasterformat durch Klicken bearbeiten</a:t>
            </a:r>
          </a:p>
        </p:txBody>
      </p:sp>
      <p:sp>
        <p:nvSpPr>
          <p:cNvPr id="39465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592263"/>
            <a:ext cx="8640763" cy="478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Textmasterformate durch Klicken bearbeiten</a:t>
            </a:r>
          </a:p>
          <a:p>
            <a:pPr lvl="1"/>
            <a:r>
              <a:rPr lang="de-DE" altLang="en-US" smtClean="0"/>
              <a:t>Zweite Ebene</a:t>
            </a:r>
          </a:p>
          <a:p>
            <a:pPr lvl="2"/>
            <a:r>
              <a:rPr lang="de-DE" altLang="en-US" smtClean="0"/>
              <a:t>Dritte Ebene</a:t>
            </a:r>
          </a:p>
        </p:txBody>
      </p:sp>
      <p:sp>
        <p:nvSpPr>
          <p:cNvPr id="39465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0188" y="6557963"/>
            <a:ext cx="8534400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000"/>
            </a:lvl1pPr>
          </a:lstStyle>
          <a:p>
            <a:fld id="{EB88E1CF-749C-4E67-ABD2-A5DC926FFDB7}" type="datetime4">
              <a:rPr lang="de-DE" altLang="en-US"/>
              <a:pPr/>
              <a:t>18. August 2014</a:t>
            </a:fld>
            <a:r>
              <a:rPr lang="de-DE" altLang="en-US"/>
              <a:t>  |  TU Darmstadt  |  Fachbereich 18  |  Institut Theorie Elektromagnetischer Felder  |  © Prof. Dr.-Ing. Thomas Weiland  |  </a:t>
            </a:r>
            <a:fld id="{8F7013AC-3769-4A42-AB35-7D2449672F6E}" type="slidenum">
              <a:rPr lang="de-DE" altLang="en-US"/>
              <a:pPr/>
              <a:t>‹#›</a:t>
            </a:fld>
            <a:endParaRPr lang="de-DE" altLang="en-US"/>
          </a:p>
          <a:p>
            <a:endParaRPr lang="de-DE" altLang="en-US"/>
          </a:p>
        </p:txBody>
      </p:sp>
      <p:sp>
        <p:nvSpPr>
          <p:cNvPr id="3946502" name="Rectangle 6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E6001A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B5B5B5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946503" name="Picture 7" descr="tud_logo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53"/>
          <a:stretch>
            <a:fillRect/>
          </a:stretch>
        </p:blipFill>
        <p:spPr bwMode="auto">
          <a:xfrm>
            <a:off x="7167563" y="512763"/>
            <a:ext cx="187325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46504" name="Line 8"/>
          <p:cNvSpPr>
            <a:spLocks noChangeShapeType="1"/>
          </p:cNvSpPr>
          <p:nvPr/>
        </p:nvSpPr>
        <p:spPr bwMode="auto">
          <a:xfrm>
            <a:off x="250825" y="1449388"/>
            <a:ext cx="8640763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6505" name="Line 9"/>
          <p:cNvSpPr>
            <a:spLocks noChangeShapeType="1"/>
          </p:cNvSpPr>
          <p:nvPr/>
        </p:nvSpPr>
        <p:spPr bwMode="auto">
          <a:xfrm>
            <a:off x="252413" y="648970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6506" name="Rectangle 10"/>
          <p:cNvSpPr>
            <a:spLocks noChangeArrowheads="1"/>
          </p:cNvSpPr>
          <p:nvPr/>
        </p:nvSpPr>
        <p:spPr bwMode="auto">
          <a:xfrm>
            <a:off x="250825" y="366713"/>
            <a:ext cx="8640763" cy="1428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946507" name="Picture 11" descr="TEMF-Logo06b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025" y="6510338"/>
            <a:ext cx="30956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46508" name="Picture 12" descr="TEMF-Logo06b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025" y="6510338"/>
            <a:ext cx="30956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ransition advClick="0"/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179388" indent="-179388" algn="l" rtl="0" fontAlgn="base">
        <a:spcBef>
          <a:spcPct val="20000"/>
        </a:spcBef>
        <a:spcAft>
          <a:spcPct val="0"/>
        </a:spcAft>
        <a:buFont typeface="Arial" charset="0"/>
        <a:buChar char="▪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349250" indent="-168275" algn="l" rtl="0" fontAlgn="base">
        <a:spcBef>
          <a:spcPct val="20000"/>
        </a:spcBef>
        <a:spcAft>
          <a:spcPct val="0"/>
        </a:spcAft>
        <a:buChar char="-"/>
        <a:defRPr sz="2400">
          <a:solidFill>
            <a:schemeClr val="tx1"/>
          </a:solidFill>
          <a:latin typeface="+mn-lt"/>
        </a:defRPr>
      </a:lvl2pPr>
      <a:lvl3pPr marL="538163" indent="-187325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717550" indent="-173038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4pPr>
      <a:lvl5pPr marL="9080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5pPr>
      <a:lvl6pPr marL="13652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6pPr>
      <a:lvl7pPr marL="18224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7pPr>
      <a:lvl8pPr marL="22796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8pPr>
      <a:lvl9pPr marL="27368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28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3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5.jpeg"/><Relationship Id="rId7" Type="http://schemas.openxmlformats.org/officeDocument/2006/relationships/image" Target="../media/image3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6.jpeg"/><Relationship Id="rId9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4.png"/><Relationship Id="rId7" Type="http://schemas.openxmlformats.org/officeDocument/2006/relationships/image" Target="../media/image4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41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4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4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51.wmf"/><Relationship Id="rId5" Type="http://schemas.openxmlformats.org/officeDocument/2006/relationships/image" Target="../media/image50.png"/><Relationship Id="rId4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53.wmf"/><Relationship Id="rId5" Type="http://schemas.openxmlformats.org/officeDocument/2006/relationships/image" Target="../media/image52.pn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5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57.png"/><Relationship Id="rId4" Type="http://schemas.openxmlformats.org/officeDocument/2006/relationships/image" Target="../media/image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6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.jpeg"/><Relationship Id="rId7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8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9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5.jpe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1.png"/><Relationship Id="rId11" Type="http://schemas.openxmlformats.org/officeDocument/2006/relationships/image" Target="../media/image16.emf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6.jpe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2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2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altLang="en-US" dirty="0" smtClean="0"/>
              <a:t>August 18th 2014  </a:t>
            </a:r>
            <a:r>
              <a:rPr lang="de-DE" altLang="en-US" dirty="0"/>
              <a:t>| TEMF TU </a:t>
            </a:r>
            <a:r>
              <a:rPr lang="de-DE" altLang="en-US" dirty="0" smtClean="0"/>
              <a:t>Darmstadt  /  GSI |  </a:t>
            </a:r>
            <a:r>
              <a:rPr lang="de-DE" altLang="en-US" dirty="0"/>
              <a:t>Piotr Szwangruber  |  </a:t>
            </a:r>
            <a:fld id="{A918B04F-9520-419F-B35C-DDE24565C6D8}" type="slidenum">
              <a:rPr lang="de-DE" altLang="en-US"/>
              <a:pPr/>
              <a:t>1</a:t>
            </a:fld>
            <a:endParaRPr lang="de-DE" altLang="en-US" dirty="0"/>
          </a:p>
          <a:p>
            <a:endParaRPr lang="de-DE" altLang="en-US" dirty="0"/>
          </a:p>
        </p:txBody>
      </p:sp>
      <p:sp>
        <p:nvSpPr>
          <p:cNvPr id="4508680" name="Rectangle 8"/>
          <p:cNvSpPr>
            <a:spLocks noGrp="1" noChangeArrowheads="1"/>
          </p:cNvSpPr>
          <p:nvPr>
            <p:ph type="ctrTitle"/>
          </p:nvPr>
        </p:nvSpPr>
        <p:spPr>
          <a:xfrm>
            <a:off x="971251" y="1554792"/>
            <a:ext cx="6734175" cy="577850"/>
          </a:xfrm>
        </p:spPr>
        <p:txBody>
          <a:bodyPr/>
          <a:lstStyle/>
          <a:p>
            <a:r>
              <a:rPr lang="de-DE" altLang="en-US" sz="4000" dirty="0" err="1" smtClean="0"/>
              <a:t>Quench</a:t>
            </a:r>
            <a:r>
              <a:rPr lang="de-DE" altLang="en-US" sz="4000" dirty="0" smtClean="0"/>
              <a:t> Simulation at GSI</a:t>
            </a:r>
            <a:endParaRPr lang="en-US" altLang="en-US" sz="4000" dirty="0"/>
          </a:p>
        </p:txBody>
      </p:sp>
      <p:pic>
        <p:nvPicPr>
          <p:cNvPr id="4508682" name="Picture 10" descr="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25" y="6546850"/>
            <a:ext cx="765175" cy="239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8683" name="Picture 11" descr="FAIR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238" y="6508750"/>
            <a:ext cx="444500" cy="317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8684" name="Picture 12" descr="image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25" y="6121400"/>
            <a:ext cx="1311275" cy="327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0763" y="4770408"/>
            <a:ext cx="5118083" cy="166471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altLang="en-US" dirty="0" smtClean="0"/>
              <a:t>June 18th 2014  </a:t>
            </a:r>
            <a:r>
              <a:rPr lang="de-DE" altLang="en-US" dirty="0"/>
              <a:t>|  </a:t>
            </a:r>
            <a:r>
              <a:rPr lang="de-DE" altLang="en-US" dirty="0" smtClean="0"/>
              <a:t>TEMF TU Darmstadt  /  GSI  </a:t>
            </a:r>
            <a:r>
              <a:rPr lang="de-DE" altLang="en-US" dirty="0"/>
              <a:t>|  </a:t>
            </a:r>
            <a:r>
              <a:rPr lang="de-DE" altLang="en-US" dirty="0" smtClean="0"/>
              <a:t>Piotr </a:t>
            </a:r>
            <a:r>
              <a:rPr lang="de-DE" altLang="en-US" dirty="0"/>
              <a:t>Szwangruber  |  </a:t>
            </a:r>
            <a:fld id="{BF20DEAD-3935-4673-BADE-40C67DD0C68B}" type="slidenum">
              <a:rPr lang="de-DE" altLang="en-US"/>
              <a:pPr/>
              <a:t>10</a:t>
            </a:fld>
            <a:endParaRPr lang="de-DE" altLang="en-US" dirty="0"/>
          </a:p>
          <a:p>
            <a:endParaRPr lang="de-DE" altLang="en-US" dirty="0"/>
          </a:p>
        </p:txBody>
      </p:sp>
      <p:pic>
        <p:nvPicPr>
          <p:cNvPr id="4448260" name="Picture 4" descr="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25" y="6546850"/>
            <a:ext cx="765175" cy="239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1" name="Picture 5" descr="FAIR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238" y="6508750"/>
            <a:ext cx="444500" cy="317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2" name="Picture 6" descr="image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25" y="6121400"/>
            <a:ext cx="1311275" cy="327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3864" y="488950"/>
            <a:ext cx="7502525" cy="838200"/>
          </a:xfrm>
        </p:spPr>
        <p:txBody>
          <a:bodyPr/>
          <a:lstStyle/>
          <a:p>
            <a:r>
              <a:rPr lang="en-US" dirty="0" smtClean="0"/>
              <a:t>FAIR Project: </a:t>
            </a:r>
            <a:r>
              <a:rPr lang="en-US" dirty="0" smtClean="0"/>
              <a:t>SIS100 </a:t>
            </a:r>
            <a:r>
              <a:rPr lang="en-US" dirty="0" err="1" smtClean="0"/>
              <a:t>quadrupole</a:t>
            </a:r>
            <a:r>
              <a:rPr lang="en-US" dirty="0" smtClean="0"/>
              <a:t> magnets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818" y="1562295"/>
            <a:ext cx="2802952" cy="3350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225" y="1562295"/>
            <a:ext cx="3764840" cy="4287328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 bwMode="auto">
          <a:xfrm>
            <a:off x="6763753" y="1702524"/>
            <a:ext cx="2195093" cy="1191816"/>
          </a:xfrm>
          <a:prstGeom prst="roundRect">
            <a:avLst/>
          </a:pr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19050" cap="flat" cmpd="sng" algn="ctr">
            <a:solidFill>
              <a:schemeClr val="tx1"/>
            </a:solidFill>
            <a:prstDash val="solid"/>
            <a:round/>
            <a:headEnd type="stealth" w="lg" len="lg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1D Simulation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Insulated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wire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aseline="0" dirty="0" smtClean="0"/>
              <a:t>and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23 wires + </a:t>
            </a:r>
            <a:r>
              <a:rPr kumimoji="0" lang="en-US" sz="16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CuNi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tube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2781" y="2126907"/>
            <a:ext cx="430887" cy="2839881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 smtClean="0"/>
              <a:t>up to 84 </a:t>
            </a:r>
            <a:r>
              <a:rPr lang="en-US" dirty="0" err="1" smtClean="0"/>
              <a:t>quadrupoles</a:t>
            </a:r>
            <a:r>
              <a:rPr lang="en-US" dirty="0" smtClean="0"/>
              <a:t> in series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3150" y="5919783"/>
            <a:ext cx="38076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 </a:t>
            </a:r>
            <a:r>
              <a:rPr lang="en-US" dirty="0" err="1" smtClean="0"/>
              <a:t>quadrupole</a:t>
            </a:r>
            <a:r>
              <a:rPr lang="en-US" dirty="0" smtClean="0"/>
              <a:t> circuits: QD, F1 and F2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52480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altLang="en-US" dirty="0" smtClean="0"/>
              <a:t>June 18th 2014  </a:t>
            </a:r>
            <a:r>
              <a:rPr lang="de-DE" altLang="en-US" dirty="0"/>
              <a:t>|  </a:t>
            </a:r>
            <a:r>
              <a:rPr lang="de-DE" altLang="en-US" dirty="0" smtClean="0"/>
              <a:t>TEMF TU Darmstadt  /  GSI  </a:t>
            </a:r>
            <a:r>
              <a:rPr lang="de-DE" altLang="en-US" dirty="0"/>
              <a:t>|  </a:t>
            </a:r>
            <a:r>
              <a:rPr lang="de-DE" altLang="en-US" dirty="0" smtClean="0"/>
              <a:t>Piotr </a:t>
            </a:r>
            <a:r>
              <a:rPr lang="de-DE" altLang="en-US" dirty="0"/>
              <a:t>Szwangruber  |  </a:t>
            </a:r>
            <a:fld id="{BF20DEAD-3935-4673-BADE-40C67DD0C68B}" type="slidenum">
              <a:rPr lang="de-DE" altLang="en-US"/>
              <a:pPr/>
              <a:t>11</a:t>
            </a:fld>
            <a:endParaRPr lang="de-DE" altLang="en-US" dirty="0"/>
          </a:p>
          <a:p>
            <a:endParaRPr lang="de-DE" altLang="en-US" dirty="0"/>
          </a:p>
        </p:txBody>
      </p:sp>
      <p:pic>
        <p:nvPicPr>
          <p:cNvPr id="4448260" name="Picture 4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25" y="6546850"/>
            <a:ext cx="765175" cy="239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1" name="Picture 5" descr="FAIR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238" y="6508750"/>
            <a:ext cx="444500" cy="317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2" name="Picture 6" descr="imag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25" y="6121400"/>
            <a:ext cx="1311275" cy="327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3864" y="488950"/>
            <a:ext cx="7502525" cy="838200"/>
          </a:xfrm>
        </p:spPr>
        <p:txBody>
          <a:bodyPr/>
          <a:lstStyle/>
          <a:p>
            <a:r>
              <a:rPr lang="en-US" dirty="0" smtClean="0"/>
              <a:t>FAIR Project: </a:t>
            </a:r>
            <a:r>
              <a:rPr lang="en-US" dirty="0" smtClean="0"/>
              <a:t>SIS100 corrector magnets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78" y="1600769"/>
            <a:ext cx="2597798" cy="4684143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681" y="2208362"/>
            <a:ext cx="3372503" cy="3343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713985" y="1643275"/>
            <a:ext cx="229462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Chromaticity </a:t>
            </a:r>
            <a:r>
              <a:rPr lang="en-US" dirty="0" err="1" smtClean="0"/>
              <a:t>sextupole</a:t>
            </a:r>
            <a:r>
              <a:rPr lang="en-US" dirty="0" smtClean="0"/>
              <a:t> magnets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Steering magnets    (2 dipoles)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err="1" smtClean="0"/>
              <a:t>Multipole</a:t>
            </a:r>
            <a:r>
              <a:rPr lang="en-US" dirty="0" smtClean="0"/>
              <a:t> corrector magnets (</a:t>
            </a:r>
            <a:r>
              <a:rPr lang="en-US" dirty="0" err="1" smtClean="0"/>
              <a:t>Quadrupole</a:t>
            </a:r>
            <a:r>
              <a:rPr lang="en-US" dirty="0" smtClean="0"/>
              <a:t> + </a:t>
            </a:r>
            <a:r>
              <a:rPr lang="en-US" dirty="0" err="1" smtClean="0"/>
              <a:t>Sextupole</a:t>
            </a:r>
            <a:r>
              <a:rPr lang="en-US" dirty="0" smtClean="0"/>
              <a:t> + </a:t>
            </a:r>
            <a:r>
              <a:rPr lang="en-US" dirty="0" err="1" smtClean="0"/>
              <a:t>Octupole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7196704" y="5137028"/>
            <a:ext cx="1515496" cy="646986"/>
          </a:xfrm>
          <a:prstGeom prst="roundRect">
            <a:avLst/>
          </a:pr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19050" cap="flat" cmpd="sng" algn="ctr">
            <a:solidFill>
              <a:schemeClr val="tx1"/>
            </a:solidFill>
            <a:prstDash val="solid"/>
            <a:round/>
            <a:headEnd type="stealth" w="lg" len="lg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1D Simulation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Insulated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wire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84881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altLang="en-US" dirty="0" smtClean="0"/>
              <a:t>June 18th 2014  </a:t>
            </a:r>
            <a:r>
              <a:rPr lang="de-DE" altLang="en-US" dirty="0"/>
              <a:t>|  </a:t>
            </a:r>
            <a:r>
              <a:rPr lang="de-DE" altLang="en-US" dirty="0" smtClean="0"/>
              <a:t>TEMF TU Darmstadt  /  GSI  </a:t>
            </a:r>
            <a:r>
              <a:rPr lang="de-DE" altLang="en-US" dirty="0"/>
              <a:t>|  </a:t>
            </a:r>
            <a:r>
              <a:rPr lang="de-DE" altLang="en-US" dirty="0" smtClean="0"/>
              <a:t>Piotr </a:t>
            </a:r>
            <a:r>
              <a:rPr lang="de-DE" altLang="en-US" dirty="0"/>
              <a:t>Szwangruber  |  </a:t>
            </a:r>
            <a:fld id="{BF20DEAD-3935-4673-BADE-40C67DD0C68B}" type="slidenum">
              <a:rPr lang="de-DE" altLang="en-US"/>
              <a:pPr/>
              <a:t>12</a:t>
            </a:fld>
            <a:endParaRPr lang="de-DE" altLang="en-US" dirty="0"/>
          </a:p>
          <a:p>
            <a:endParaRPr lang="de-DE" altLang="en-US" dirty="0"/>
          </a:p>
        </p:txBody>
      </p:sp>
      <p:pic>
        <p:nvPicPr>
          <p:cNvPr id="4448260" name="Picture 4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25" y="6546850"/>
            <a:ext cx="765175" cy="239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1" name="Picture 5" descr="FAIR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238" y="6508750"/>
            <a:ext cx="444500" cy="317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2" name="Picture 6" descr="imag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25" y="6121400"/>
            <a:ext cx="1311275" cy="327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6877050" cy="838200"/>
          </a:xfrm>
        </p:spPr>
        <p:txBody>
          <a:bodyPr/>
          <a:lstStyle/>
          <a:p>
            <a:r>
              <a:rPr lang="en-US" dirty="0" smtClean="0"/>
              <a:t>FAIR Project: </a:t>
            </a:r>
            <a:r>
              <a:rPr lang="en-US" dirty="0" smtClean="0"/>
              <a:t>SIS300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225" y="1682151"/>
            <a:ext cx="5413889" cy="4312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5056" y="2081090"/>
            <a:ext cx="32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Rutherford cable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604" y="130909"/>
            <a:ext cx="2249938" cy="155124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85167" y="452591"/>
            <a:ext cx="369332" cy="907877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200" dirty="0" smtClean="0"/>
              <a:t>TEVATRON</a:t>
            </a:r>
            <a:endParaRPr lang="en-US" sz="1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056" y="2724755"/>
            <a:ext cx="3027872" cy="209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785131" y="5656453"/>
            <a:ext cx="194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 err="1"/>
              <a:t>Arjan</a:t>
            </a:r>
            <a:r>
              <a:rPr lang="en-US" dirty="0"/>
              <a:t> </a:t>
            </a:r>
            <a:r>
              <a:rPr lang="en-US" dirty="0" err="1" smtClean="0"/>
              <a:t>Verweij’s</a:t>
            </a:r>
            <a:r>
              <a:rPr lang="en-US" dirty="0" smtClean="0"/>
              <a:t> talk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 bwMode="auto">
          <a:xfrm>
            <a:off x="552090" y="5695096"/>
            <a:ext cx="1026544" cy="261268"/>
          </a:xfrm>
          <a:prstGeom prst="rightArrow">
            <a:avLst/>
          </a:pr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19050" cap="flat" cmpd="sng" algn="ctr">
            <a:solidFill>
              <a:schemeClr val="tx1"/>
            </a:solidFill>
            <a:prstDash val="solid"/>
            <a:round/>
            <a:headEnd type="stealth" w="lg" len="lg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98871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altLang="en-US" dirty="0" smtClean="0"/>
              <a:t>June 18th 2014  </a:t>
            </a:r>
            <a:r>
              <a:rPr lang="de-DE" altLang="en-US" dirty="0"/>
              <a:t>|  </a:t>
            </a:r>
            <a:r>
              <a:rPr lang="de-DE" altLang="en-US" dirty="0" smtClean="0"/>
              <a:t>TEMF TU Darmstadt  /  GSI  </a:t>
            </a:r>
            <a:r>
              <a:rPr lang="de-DE" altLang="en-US" dirty="0"/>
              <a:t>|  </a:t>
            </a:r>
            <a:r>
              <a:rPr lang="de-DE" altLang="en-US" dirty="0" smtClean="0"/>
              <a:t>Piotr </a:t>
            </a:r>
            <a:r>
              <a:rPr lang="de-DE" altLang="en-US" dirty="0"/>
              <a:t>Szwangruber  |  </a:t>
            </a:r>
            <a:fld id="{BF20DEAD-3935-4673-BADE-40C67DD0C68B}" type="slidenum">
              <a:rPr lang="de-DE" altLang="en-US"/>
              <a:pPr/>
              <a:t>13</a:t>
            </a:fld>
            <a:endParaRPr lang="de-DE" altLang="en-US" dirty="0"/>
          </a:p>
          <a:p>
            <a:endParaRPr lang="de-DE" altLang="en-US" dirty="0"/>
          </a:p>
        </p:txBody>
      </p:sp>
      <p:pic>
        <p:nvPicPr>
          <p:cNvPr id="4448260" name="Picture 4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25" y="6546850"/>
            <a:ext cx="765175" cy="239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1" name="Picture 5" descr="FAIR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238" y="6508750"/>
            <a:ext cx="444500" cy="317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2" name="Picture 6" descr="imag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25" y="6121400"/>
            <a:ext cx="1311275" cy="327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6877050" cy="838200"/>
          </a:xfrm>
        </p:spPr>
        <p:txBody>
          <a:bodyPr/>
          <a:lstStyle/>
          <a:p>
            <a:r>
              <a:rPr lang="en-US" sz="2400" dirty="0" smtClean="0"/>
              <a:t>FAIR Project: </a:t>
            </a:r>
            <a:r>
              <a:rPr lang="en-US" sz="2400" dirty="0" smtClean="0"/>
              <a:t>other superconducting magnets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06835" y="1682152"/>
            <a:ext cx="745446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High Energy Beam Transfer Line (HEBT)</a:t>
            </a:r>
          </a:p>
          <a:p>
            <a:pPr marL="742950" lvl="1" indent="-285750" algn="l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SIS300 type magnets (Rutherford cable), line to CBM and beam dump</a:t>
            </a:r>
          </a:p>
          <a:p>
            <a:pPr marL="285750" indent="-285750" algn="l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CBM Dipole</a:t>
            </a:r>
          </a:p>
          <a:p>
            <a:pPr marL="742950" lvl="1" indent="-285750" algn="l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potted coil, “wire in channel”, similar to Super-FRS, 5.15 MJ</a:t>
            </a:r>
          </a:p>
          <a:p>
            <a:pPr marL="285750" indent="-285750" algn="l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err="1" smtClean="0"/>
              <a:t>Quadrupoles</a:t>
            </a:r>
            <a:r>
              <a:rPr lang="en-US" dirty="0" smtClean="0"/>
              <a:t> of </a:t>
            </a:r>
            <a:r>
              <a:rPr lang="en-US" dirty="0" err="1" smtClean="0"/>
              <a:t>HEDgeHOB</a:t>
            </a:r>
            <a:r>
              <a:rPr lang="en-US" dirty="0" smtClean="0"/>
              <a:t> final focusing system (Rutherford cable)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60265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altLang="en-US" dirty="0" smtClean="0"/>
              <a:t>June 18th 2014  </a:t>
            </a:r>
            <a:r>
              <a:rPr lang="de-DE" altLang="en-US" dirty="0"/>
              <a:t>|  </a:t>
            </a:r>
            <a:r>
              <a:rPr lang="de-DE" altLang="en-US" dirty="0" smtClean="0"/>
              <a:t>TEMF TU Darmstadt  /  GSI  </a:t>
            </a:r>
            <a:r>
              <a:rPr lang="de-DE" altLang="en-US" dirty="0"/>
              <a:t>|  </a:t>
            </a:r>
            <a:r>
              <a:rPr lang="de-DE" altLang="en-US" dirty="0" smtClean="0"/>
              <a:t>Piotr </a:t>
            </a:r>
            <a:r>
              <a:rPr lang="de-DE" altLang="en-US" dirty="0"/>
              <a:t>Szwangruber  |  </a:t>
            </a:r>
            <a:fld id="{BF20DEAD-3935-4673-BADE-40C67DD0C68B}" type="slidenum">
              <a:rPr lang="de-DE" altLang="en-US"/>
              <a:pPr/>
              <a:t>14</a:t>
            </a:fld>
            <a:endParaRPr lang="de-DE" altLang="en-US" dirty="0"/>
          </a:p>
          <a:p>
            <a:endParaRPr lang="de-DE" altLang="en-US" dirty="0"/>
          </a:p>
        </p:txBody>
      </p:sp>
      <p:pic>
        <p:nvPicPr>
          <p:cNvPr id="4448260" name="Picture 4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25" y="6546850"/>
            <a:ext cx="765175" cy="239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1" name="Picture 5" descr="FAIR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238" y="6508750"/>
            <a:ext cx="444500" cy="317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2" name="Picture 6" descr="imag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25" y="6121400"/>
            <a:ext cx="1311275" cy="327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6877050" cy="838200"/>
          </a:xfrm>
        </p:spPr>
        <p:txBody>
          <a:bodyPr/>
          <a:lstStyle/>
          <a:p>
            <a:r>
              <a:rPr lang="en-US" dirty="0" smtClean="0"/>
              <a:t>GSI Quench Program</a:t>
            </a:r>
            <a:endParaRPr lang="en-US" dirty="0"/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371" y="1460922"/>
            <a:ext cx="4522576" cy="2065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49" y="4961416"/>
            <a:ext cx="7077075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49" y="5628165"/>
            <a:ext cx="4883749" cy="644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222" y="2016942"/>
            <a:ext cx="3308805" cy="237226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24" y="3301827"/>
            <a:ext cx="4578141" cy="164172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306932" y="5043390"/>
            <a:ext cx="1823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@ microscopic scale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411512" y="5701004"/>
            <a:ext cx="1823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@ macroscopic scale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18002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279" y="3801374"/>
            <a:ext cx="6889300" cy="2563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altLang="en-US" dirty="0" smtClean="0"/>
              <a:t>June 18th 2014  </a:t>
            </a:r>
            <a:r>
              <a:rPr lang="de-DE" altLang="en-US" dirty="0"/>
              <a:t>|  </a:t>
            </a:r>
            <a:r>
              <a:rPr lang="de-DE" altLang="en-US" dirty="0" smtClean="0"/>
              <a:t>TEMF TU Darmstadt  /  GSI  </a:t>
            </a:r>
            <a:r>
              <a:rPr lang="de-DE" altLang="en-US" dirty="0"/>
              <a:t>|  </a:t>
            </a:r>
            <a:r>
              <a:rPr lang="de-DE" altLang="en-US" dirty="0" smtClean="0"/>
              <a:t>Piotr </a:t>
            </a:r>
            <a:r>
              <a:rPr lang="de-DE" altLang="en-US" dirty="0"/>
              <a:t>Szwangruber  |  </a:t>
            </a:r>
            <a:fld id="{BF20DEAD-3935-4673-BADE-40C67DD0C68B}" type="slidenum">
              <a:rPr lang="de-DE" altLang="en-US"/>
              <a:pPr/>
              <a:t>15</a:t>
            </a:fld>
            <a:endParaRPr lang="de-DE" altLang="en-US" dirty="0"/>
          </a:p>
          <a:p>
            <a:endParaRPr lang="de-DE" altLang="en-US" dirty="0"/>
          </a:p>
        </p:txBody>
      </p:sp>
      <p:pic>
        <p:nvPicPr>
          <p:cNvPr id="4448260" name="Picture 4" descr="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25" y="6546850"/>
            <a:ext cx="765175" cy="239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1" name="Picture 5" descr="FAIR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238" y="6508750"/>
            <a:ext cx="444500" cy="317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2" name="Picture 6" descr="image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25" y="6121400"/>
            <a:ext cx="1311275" cy="327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6877050" cy="838200"/>
          </a:xfrm>
        </p:spPr>
        <p:txBody>
          <a:bodyPr/>
          <a:lstStyle/>
          <a:p>
            <a:r>
              <a:rPr lang="en-US" dirty="0" smtClean="0"/>
              <a:t>Heat-balance equation (implicit method)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1519328"/>
            <a:ext cx="7800975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8363" y="3290978"/>
            <a:ext cx="48672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49" y="4206659"/>
            <a:ext cx="2873525" cy="2078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ounded Rectangle 3"/>
          <p:cNvSpPr/>
          <p:nvPr/>
        </p:nvSpPr>
        <p:spPr bwMode="auto">
          <a:xfrm>
            <a:off x="226105" y="2875470"/>
            <a:ext cx="1220392" cy="646986"/>
          </a:xfrm>
          <a:prstGeom prst="roundRect">
            <a:avLst/>
          </a:pr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19050" cap="flat" cmpd="sng" algn="ctr">
            <a:solidFill>
              <a:schemeClr val="tx1"/>
            </a:solidFill>
            <a:prstDash val="solid"/>
            <a:round/>
            <a:headEnd type="stealth" w="lg" len="lg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– position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j – time</a:t>
            </a:r>
          </a:p>
        </p:txBody>
      </p:sp>
    </p:spTree>
    <p:extLst>
      <p:ext uri="{BB962C8B-B14F-4D97-AF65-F5344CB8AC3E}">
        <p14:creationId xmlns:p14="http://schemas.microsoft.com/office/powerpoint/2010/main" val="396243367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altLang="en-US" dirty="0" smtClean="0"/>
              <a:t>June 18th 2014  </a:t>
            </a:r>
            <a:r>
              <a:rPr lang="de-DE" altLang="en-US" dirty="0"/>
              <a:t>|  </a:t>
            </a:r>
            <a:r>
              <a:rPr lang="de-DE" altLang="en-US" dirty="0" smtClean="0"/>
              <a:t>TEMF TU Darmstadt  /  GSI  </a:t>
            </a:r>
            <a:r>
              <a:rPr lang="de-DE" altLang="en-US" dirty="0"/>
              <a:t>|  </a:t>
            </a:r>
            <a:r>
              <a:rPr lang="de-DE" altLang="en-US" dirty="0" smtClean="0"/>
              <a:t>Piotr </a:t>
            </a:r>
            <a:r>
              <a:rPr lang="de-DE" altLang="en-US" dirty="0"/>
              <a:t>Szwangruber  |  </a:t>
            </a:r>
            <a:fld id="{BF20DEAD-3935-4673-BADE-40C67DD0C68B}" type="slidenum">
              <a:rPr lang="de-DE" altLang="en-US"/>
              <a:pPr/>
              <a:t>16</a:t>
            </a:fld>
            <a:endParaRPr lang="de-DE" altLang="en-US" dirty="0"/>
          </a:p>
          <a:p>
            <a:endParaRPr lang="de-DE" altLang="en-US" dirty="0"/>
          </a:p>
        </p:txBody>
      </p:sp>
      <p:pic>
        <p:nvPicPr>
          <p:cNvPr id="4448260" name="Picture 4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25" y="6546850"/>
            <a:ext cx="765175" cy="239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1" name="Picture 5" descr="FAIR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238" y="6508750"/>
            <a:ext cx="444500" cy="317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2" name="Picture 6" descr="imag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25" y="6121400"/>
            <a:ext cx="1311275" cy="327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6877050" cy="838200"/>
          </a:xfrm>
        </p:spPr>
        <p:txBody>
          <a:bodyPr/>
          <a:lstStyle/>
          <a:p>
            <a:r>
              <a:rPr lang="en-US" dirty="0" smtClean="0"/>
              <a:t>GSI Quench Program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23" y="1999531"/>
            <a:ext cx="6686550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324" y="2066206"/>
            <a:ext cx="1981200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110" y="4612528"/>
            <a:ext cx="40671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0165" y="1538752"/>
            <a:ext cx="29761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Equation matrix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 bwMode="auto">
          <a:xfrm>
            <a:off x="226105" y="4488609"/>
            <a:ext cx="1220392" cy="646986"/>
          </a:xfrm>
          <a:prstGeom prst="roundRect">
            <a:avLst/>
          </a:pr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19050" cap="flat" cmpd="sng" algn="ctr">
            <a:solidFill>
              <a:schemeClr val="tx1"/>
            </a:solidFill>
            <a:prstDash val="solid"/>
            <a:round/>
            <a:headEnd type="stealth" w="lg" len="lg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– position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j – time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81556" y="4676614"/>
            <a:ext cx="1785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compute: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89521" y="4150055"/>
            <a:ext cx="33554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Initial temperature profile is known!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 bwMode="auto">
          <a:xfrm>
            <a:off x="1301036" y="5391510"/>
            <a:ext cx="721878" cy="246811"/>
          </a:xfrm>
          <a:prstGeom prst="rightArrow">
            <a:avLst/>
          </a:pr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19050" cap="flat" cmpd="sng" algn="ctr">
            <a:solidFill>
              <a:schemeClr val="tx1"/>
            </a:solidFill>
            <a:prstDash val="solid"/>
            <a:round/>
            <a:headEnd type="stealth" w="lg" len="lg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00330" y="5345638"/>
            <a:ext cx="3296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then electrical equation is updated</a:t>
            </a:r>
            <a:endParaRPr lang="en-US" dirty="0"/>
          </a:p>
        </p:txBody>
      </p:sp>
      <p:sp>
        <p:nvSpPr>
          <p:cNvPr id="22" name="Right Arrow 21"/>
          <p:cNvSpPr/>
          <p:nvPr/>
        </p:nvSpPr>
        <p:spPr bwMode="auto">
          <a:xfrm>
            <a:off x="1321117" y="5804619"/>
            <a:ext cx="721878" cy="246811"/>
          </a:xfrm>
          <a:prstGeom prst="rightArrow">
            <a:avLst/>
          </a:pr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19050" cap="flat" cmpd="sng" algn="ctr">
            <a:solidFill>
              <a:schemeClr val="tx1"/>
            </a:solidFill>
            <a:prstDash val="solid"/>
            <a:round/>
            <a:headEnd type="stealth" w="lg" len="lg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00330" y="5684192"/>
            <a:ext cx="60695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to avoid high jumps in temperature, an adaptive time stepping algorithm is applied (max </a:t>
            </a:r>
            <a:r>
              <a:rPr lang="en-US" dirty="0" err="1" smtClean="0"/>
              <a:t>dT</a:t>
            </a:r>
            <a:r>
              <a:rPr lang="en-US" dirty="0" smtClean="0"/>
              <a:t> is fixed)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37385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altLang="en-US" dirty="0" smtClean="0"/>
              <a:t>June 18th 2014  </a:t>
            </a:r>
            <a:r>
              <a:rPr lang="de-DE" altLang="en-US" dirty="0"/>
              <a:t>|  </a:t>
            </a:r>
            <a:r>
              <a:rPr lang="de-DE" altLang="en-US" dirty="0" smtClean="0"/>
              <a:t>TEMF TU Darmstadt  /  GSI  </a:t>
            </a:r>
            <a:r>
              <a:rPr lang="de-DE" altLang="en-US" dirty="0"/>
              <a:t>|  </a:t>
            </a:r>
            <a:r>
              <a:rPr lang="de-DE" altLang="en-US" dirty="0" smtClean="0"/>
              <a:t>Piotr </a:t>
            </a:r>
            <a:r>
              <a:rPr lang="de-DE" altLang="en-US" dirty="0"/>
              <a:t>Szwangruber  |  </a:t>
            </a:r>
            <a:fld id="{BF20DEAD-3935-4673-BADE-40C67DD0C68B}" type="slidenum">
              <a:rPr lang="de-DE" altLang="en-US"/>
              <a:pPr/>
              <a:t>17</a:t>
            </a:fld>
            <a:endParaRPr lang="de-DE" altLang="en-US" dirty="0"/>
          </a:p>
          <a:p>
            <a:endParaRPr lang="de-DE" altLang="en-US" dirty="0"/>
          </a:p>
        </p:txBody>
      </p:sp>
      <p:pic>
        <p:nvPicPr>
          <p:cNvPr id="4448260" name="Picture 4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25" y="6546850"/>
            <a:ext cx="765175" cy="239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1" name="Picture 5" descr="FAIR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238" y="6508750"/>
            <a:ext cx="444500" cy="317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2" name="Picture 6" descr="imag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25" y="6121400"/>
            <a:ext cx="1311275" cy="327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6877050" cy="838200"/>
          </a:xfrm>
        </p:spPr>
        <p:txBody>
          <a:bodyPr/>
          <a:lstStyle/>
          <a:p>
            <a:r>
              <a:rPr lang="en-US" dirty="0" smtClean="0"/>
              <a:t>3D Simulation vs. measurements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616" y="1554788"/>
            <a:ext cx="4364966" cy="410617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077" y="1554788"/>
            <a:ext cx="4408923" cy="4026501"/>
          </a:xfrm>
          <a:prstGeom prst="rect">
            <a:avLst/>
          </a:prstGeom>
        </p:spPr>
      </p:pic>
      <p:pic>
        <p:nvPicPr>
          <p:cNvPr id="13" name="Picture 25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8822" y="5727699"/>
            <a:ext cx="2154238" cy="55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27552" y="5797044"/>
            <a:ext cx="28632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Super-FRS dipole (prototype)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193099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altLang="en-US" dirty="0" smtClean="0"/>
              <a:t>June 18th 2014  </a:t>
            </a:r>
            <a:r>
              <a:rPr lang="de-DE" altLang="en-US" dirty="0"/>
              <a:t>|  </a:t>
            </a:r>
            <a:r>
              <a:rPr lang="de-DE" altLang="en-US" dirty="0" smtClean="0"/>
              <a:t>TEMF TU Darmstadt  /  GSI  </a:t>
            </a:r>
            <a:r>
              <a:rPr lang="de-DE" altLang="en-US" dirty="0"/>
              <a:t>|  </a:t>
            </a:r>
            <a:r>
              <a:rPr lang="de-DE" altLang="en-US" dirty="0" smtClean="0"/>
              <a:t>Piotr </a:t>
            </a:r>
            <a:r>
              <a:rPr lang="de-DE" altLang="en-US" dirty="0"/>
              <a:t>Szwangruber  |  </a:t>
            </a:r>
            <a:fld id="{BF20DEAD-3935-4673-BADE-40C67DD0C68B}" type="slidenum">
              <a:rPr lang="de-DE" altLang="en-US"/>
              <a:pPr/>
              <a:t>18</a:t>
            </a:fld>
            <a:endParaRPr lang="de-DE" altLang="en-US" dirty="0"/>
          </a:p>
          <a:p>
            <a:endParaRPr lang="de-DE" altLang="en-US" dirty="0"/>
          </a:p>
        </p:txBody>
      </p:sp>
      <p:pic>
        <p:nvPicPr>
          <p:cNvPr id="4448260" name="Picture 4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25" y="6546850"/>
            <a:ext cx="765175" cy="239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1" name="Picture 5" descr="FAIR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238" y="6508750"/>
            <a:ext cx="444500" cy="317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2" name="Picture 6" descr="imag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25" y="6121400"/>
            <a:ext cx="1311275" cy="327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6877050" cy="838200"/>
          </a:xfrm>
        </p:spPr>
        <p:txBody>
          <a:bodyPr/>
          <a:lstStyle/>
          <a:p>
            <a:r>
              <a:rPr lang="en-US" dirty="0" smtClean="0"/>
              <a:t>3D Simulation vs. measurements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263" y="1523566"/>
            <a:ext cx="7470475" cy="4148871"/>
          </a:xfrm>
          <a:prstGeom prst="rect">
            <a:avLst/>
          </a:prstGeom>
        </p:spPr>
      </p:pic>
      <p:pic>
        <p:nvPicPr>
          <p:cNvPr id="10" name="Picture 25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5072" y="5698986"/>
            <a:ext cx="3781882" cy="585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91121" y="5797044"/>
            <a:ext cx="28632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Super-FRS dipole (prototype)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59825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altLang="en-US" dirty="0" smtClean="0"/>
              <a:t>June 18th 2014  </a:t>
            </a:r>
            <a:r>
              <a:rPr lang="de-DE" altLang="en-US" dirty="0"/>
              <a:t>|  </a:t>
            </a:r>
            <a:r>
              <a:rPr lang="de-DE" altLang="en-US" dirty="0" smtClean="0"/>
              <a:t>TEMF TU Darmstadt  /  GSI  </a:t>
            </a:r>
            <a:r>
              <a:rPr lang="de-DE" altLang="en-US" dirty="0"/>
              <a:t>|  </a:t>
            </a:r>
            <a:r>
              <a:rPr lang="de-DE" altLang="en-US" dirty="0" smtClean="0"/>
              <a:t>Piotr </a:t>
            </a:r>
            <a:r>
              <a:rPr lang="de-DE" altLang="en-US" dirty="0"/>
              <a:t>Szwangruber  |  </a:t>
            </a:r>
            <a:fld id="{BF20DEAD-3935-4673-BADE-40C67DD0C68B}" type="slidenum">
              <a:rPr lang="de-DE" altLang="en-US"/>
              <a:pPr/>
              <a:t>19</a:t>
            </a:fld>
            <a:endParaRPr lang="de-DE" altLang="en-US" dirty="0"/>
          </a:p>
          <a:p>
            <a:endParaRPr lang="de-DE" altLang="en-US" dirty="0"/>
          </a:p>
        </p:txBody>
      </p:sp>
      <p:pic>
        <p:nvPicPr>
          <p:cNvPr id="4448260" name="Picture 4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25" y="6546850"/>
            <a:ext cx="765175" cy="239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1" name="Picture 5" descr="FAIR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238" y="6508750"/>
            <a:ext cx="444500" cy="317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2" name="Picture 6" descr="imag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25" y="6121400"/>
            <a:ext cx="1311275" cy="327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6877050" cy="838200"/>
          </a:xfrm>
        </p:spPr>
        <p:txBody>
          <a:bodyPr/>
          <a:lstStyle/>
          <a:p>
            <a:r>
              <a:rPr lang="en-US" dirty="0" smtClean="0"/>
              <a:t>3D Simulation vs. measurements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586" y="1599525"/>
            <a:ext cx="7021902" cy="3830984"/>
          </a:xfrm>
          <a:prstGeom prst="rect">
            <a:avLst/>
          </a:prstGeom>
        </p:spPr>
      </p:pic>
      <p:pic>
        <p:nvPicPr>
          <p:cNvPr id="9" name="Picture 25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7536" y="5852715"/>
            <a:ext cx="2535767" cy="537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27552" y="5774312"/>
            <a:ext cx="28632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Super-FRS dipole (prototype)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59862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altLang="en-US" dirty="0" smtClean="0"/>
              <a:t>June 18th 2014  </a:t>
            </a:r>
            <a:r>
              <a:rPr lang="de-DE" altLang="en-US" dirty="0"/>
              <a:t>|  </a:t>
            </a:r>
            <a:r>
              <a:rPr lang="de-DE" altLang="en-US" dirty="0" smtClean="0"/>
              <a:t>TEMF TU Darmstadt  /  GSI  </a:t>
            </a:r>
            <a:r>
              <a:rPr lang="de-DE" altLang="en-US" dirty="0"/>
              <a:t>|  </a:t>
            </a:r>
            <a:r>
              <a:rPr lang="de-DE" altLang="en-US" dirty="0" smtClean="0"/>
              <a:t>Piotr </a:t>
            </a:r>
            <a:r>
              <a:rPr lang="de-DE" altLang="en-US" dirty="0"/>
              <a:t>Szwangruber  |  </a:t>
            </a:r>
            <a:fld id="{BF20DEAD-3935-4673-BADE-40C67DD0C68B}" type="slidenum">
              <a:rPr lang="de-DE" altLang="en-US"/>
              <a:pPr/>
              <a:t>2</a:t>
            </a:fld>
            <a:endParaRPr lang="de-DE" altLang="en-US" dirty="0"/>
          </a:p>
          <a:p>
            <a:endParaRPr lang="de-DE" altLang="en-US" dirty="0"/>
          </a:p>
        </p:txBody>
      </p:sp>
      <p:pic>
        <p:nvPicPr>
          <p:cNvPr id="4448260" name="Picture 4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25" y="6546850"/>
            <a:ext cx="765175" cy="239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1" name="Picture 5" descr="FAIR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238" y="6508750"/>
            <a:ext cx="444500" cy="317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2" name="Picture 6" descr="imag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25" y="6121400"/>
            <a:ext cx="1311275" cy="327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638" y="1562919"/>
            <a:ext cx="6364287" cy="4885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6877050" cy="838200"/>
          </a:xfrm>
        </p:spPr>
        <p:txBody>
          <a:bodyPr/>
          <a:lstStyle/>
          <a:p>
            <a:r>
              <a:rPr lang="en-US" dirty="0" smtClean="0"/>
              <a:t>FAIR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06826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altLang="en-US" dirty="0" smtClean="0"/>
              <a:t>June 18th 2014  </a:t>
            </a:r>
            <a:r>
              <a:rPr lang="de-DE" altLang="en-US" dirty="0"/>
              <a:t>|  </a:t>
            </a:r>
            <a:r>
              <a:rPr lang="de-DE" altLang="en-US" dirty="0" smtClean="0"/>
              <a:t>TEMF TU Darmstadt  /  GSI  </a:t>
            </a:r>
            <a:r>
              <a:rPr lang="de-DE" altLang="en-US" dirty="0"/>
              <a:t>|  </a:t>
            </a:r>
            <a:r>
              <a:rPr lang="de-DE" altLang="en-US" dirty="0" smtClean="0"/>
              <a:t>Piotr </a:t>
            </a:r>
            <a:r>
              <a:rPr lang="de-DE" altLang="en-US" dirty="0"/>
              <a:t>Szwangruber  |  </a:t>
            </a:r>
            <a:fld id="{BF20DEAD-3935-4673-BADE-40C67DD0C68B}" type="slidenum">
              <a:rPr lang="de-DE" altLang="en-US"/>
              <a:pPr/>
              <a:t>20</a:t>
            </a:fld>
            <a:endParaRPr lang="de-DE" altLang="en-US" dirty="0"/>
          </a:p>
          <a:p>
            <a:endParaRPr lang="de-DE" altLang="en-US" dirty="0"/>
          </a:p>
        </p:txBody>
      </p:sp>
      <p:pic>
        <p:nvPicPr>
          <p:cNvPr id="4448260" name="Picture 4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25" y="6546850"/>
            <a:ext cx="765175" cy="239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1" name="Picture 5" descr="FAIR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238" y="6508750"/>
            <a:ext cx="444500" cy="317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2" name="Picture 6" descr="imag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25" y="6121400"/>
            <a:ext cx="1311275" cy="327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6877050" cy="838200"/>
          </a:xfrm>
        </p:spPr>
        <p:txBody>
          <a:bodyPr/>
          <a:lstStyle/>
          <a:p>
            <a:r>
              <a:rPr lang="en-US" dirty="0" smtClean="0"/>
              <a:t>1D Simulation vs. measurements:</a:t>
            </a:r>
            <a:br>
              <a:rPr lang="en-US" dirty="0" smtClean="0"/>
            </a:br>
            <a:r>
              <a:rPr lang="en-US" dirty="0" smtClean="0"/>
              <a:t>SIS100 </a:t>
            </a:r>
            <a:r>
              <a:rPr lang="en-US" dirty="0" err="1" smtClean="0"/>
              <a:t>FoS</a:t>
            </a:r>
            <a:r>
              <a:rPr lang="en-US" dirty="0" smtClean="0"/>
              <a:t> dipole and 2 layer prototype</a:t>
            </a:r>
            <a:endParaRPr lang="en-US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9857" y="1756563"/>
            <a:ext cx="4173468" cy="2844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445" y="1889210"/>
            <a:ext cx="1956306" cy="210441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969657" y="1418008"/>
            <a:ext cx="17716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layer prototype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633" y="4252275"/>
            <a:ext cx="4658940" cy="2152813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 bwMode="auto">
          <a:xfrm flipH="1">
            <a:off x="5417389" y="5328682"/>
            <a:ext cx="552268" cy="283450"/>
          </a:xfrm>
          <a:prstGeom prst="rightArrow">
            <a:avLst/>
          </a:pr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19050" cap="flat" cmpd="sng" algn="ctr">
            <a:solidFill>
              <a:schemeClr val="tx1"/>
            </a:solidFill>
            <a:prstDash val="solid"/>
            <a:round/>
            <a:headEnd type="stealth" w="lg" len="lg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38427" y="5296714"/>
            <a:ext cx="11624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FoS</a:t>
            </a:r>
            <a:r>
              <a:rPr lang="en-US" dirty="0" smtClean="0"/>
              <a:t> dipole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55947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altLang="en-US" dirty="0" smtClean="0"/>
              <a:t>June 18th 2014  </a:t>
            </a:r>
            <a:r>
              <a:rPr lang="de-DE" altLang="en-US" dirty="0"/>
              <a:t>|  </a:t>
            </a:r>
            <a:r>
              <a:rPr lang="de-DE" altLang="en-US" dirty="0" smtClean="0"/>
              <a:t>TEMF TU Darmstadt  /  GSI  </a:t>
            </a:r>
            <a:r>
              <a:rPr lang="de-DE" altLang="en-US" dirty="0"/>
              <a:t>|  </a:t>
            </a:r>
            <a:r>
              <a:rPr lang="de-DE" altLang="en-US" dirty="0" smtClean="0"/>
              <a:t>Piotr </a:t>
            </a:r>
            <a:r>
              <a:rPr lang="de-DE" altLang="en-US" dirty="0"/>
              <a:t>Szwangruber  |  </a:t>
            </a:r>
            <a:fld id="{BF20DEAD-3935-4673-BADE-40C67DD0C68B}" type="slidenum">
              <a:rPr lang="de-DE" altLang="en-US"/>
              <a:pPr/>
              <a:t>21</a:t>
            </a:fld>
            <a:endParaRPr lang="de-DE" altLang="en-US" dirty="0"/>
          </a:p>
          <a:p>
            <a:endParaRPr lang="de-DE" altLang="en-US" dirty="0"/>
          </a:p>
        </p:txBody>
      </p:sp>
      <p:pic>
        <p:nvPicPr>
          <p:cNvPr id="4448260" name="Picture 4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25" y="6546850"/>
            <a:ext cx="765175" cy="239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1" name="Picture 5" descr="FAIR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238" y="6508750"/>
            <a:ext cx="444500" cy="317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2" name="Picture 6" descr="imag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25" y="6121400"/>
            <a:ext cx="1311275" cy="327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6877050" cy="838200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62308" y="1871932"/>
            <a:ext cx="854015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One need to perform at least simplified quench calculation before the experiment.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Expected max. temp. and max voltages (coil-to-ground and coil-to-coil) need to be known in advance	        </a:t>
            </a:r>
            <a:r>
              <a:rPr lang="en-US" dirty="0" smtClean="0">
                <a:solidFill>
                  <a:srgbClr val="FF0000"/>
                </a:solidFill>
              </a:rPr>
              <a:t>safety of the machine and personnel!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err="1" smtClean="0"/>
              <a:t>Tmax</a:t>
            </a:r>
            <a:r>
              <a:rPr lang="en-US" dirty="0" smtClean="0"/>
              <a:t> &lt; 300 (350) K, sometimes lower &lt; 100 K; High Voltage (HV)! Insulation? Electrical sockets?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HV? 	He gas in the cryostat?	 			     </a:t>
            </a:r>
            <a:r>
              <a:rPr lang="en-US" dirty="0" err="1" smtClean="0"/>
              <a:t>Paschen</a:t>
            </a:r>
            <a:r>
              <a:rPr lang="en-US" dirty="0" smtClean="0"/>
              <a:t> effect!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S</a:t>
            </a:r>
            <a:r>
              <a:rPr lang="en-US" dirty="0" smtClean="0"/>
              <a:t>mall change in MIITs value </a:t>
            </a:r>
          </a:p>
          <a:p>
            <a:pPr algn="l">
              <a:lnSpc>
                <a:spcPct val="150000"/>
              </a:lnSpc>
            </a:pPr>
            <a:r>
              <a:rPr lang="en-US" dirty="0"/>
              <a:t> </a:t>
            </a:r>
            <a:r>
              <a:rPr lang="en-US" dirty="0" smtClean="0"/>
              <a:t>     corresponds in a big change in </a:t>
            </a:r>
            <a:r>
              <a:rPr lang="en-US" dirty="0" err="1" smtClean="0"/>
              <a:t>Tmax</a:t>
            </a:r>
            <a:r>
              <a:rPr lang="en-US" dirty="0" smtClean="0"/>
              <a:t>.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 Quench calculation is a part of the machine design!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 bwMode="auto">
          <a:xfrm>
            <a:off x="1828799" y="2782018"/>
            <a:ext cx="733246" cy="232914"/>
          </a:xfrm>
          <a:prstGeom prst="rightArrow">
            <a:avLst/>
          </a:pr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19050" cap="flat" cmpd="sng" algn="ctr">
            <a:solidFill>
              <a:schemeClr val="tx1"/>
            </a:solidFill>
            <a:prstDash val="solid"/>
            <a:round/>
            <a:headEnd type="stealth" w="lg" len="lg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ight Arrow 6"/>
          <p:cNvSpPr/>
          <p:nvPr/>
        </p:nvSpPr>
        <p:spPr bwMode="auto">
          <a:xfrm>
            <a:off x="3562710" y="3907766"/>
            <a:ext cx="552091" cy="103517"/>
          </a:xfrm>
          <a:prstGeom prst="rightArrow">
            <a:avLst/>
          </a:pr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19050" cap="flat" cmpd="sng" algn="ctr">
            <a:solidFill>
              <a:schemeClr val="tx1"/>
            </a:solidFill>
            <a:prstDash val="solid"/>
            <a:round/>
            <a:headEnd type="stealth" w="lg" len="lg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2400" y="3390181"/>
            <a:ext cx="2743725" cy="2063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74418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altLang="en-US" dirty="0" smtClean="0"/>
              <a:t>June 18th 2014  </a:t>
            </a:r>
            <a:r>
              <a:rPr lang="de-DE" altLang="en-US" dirty="0"/>
              <a:t>|  </a:t>
            </a:r>
            <a:r>
              <a:rPr lang="de-DE" altLang="en-US" dirty="0" smtClean="0"/>
              <a:t>TEMF TU Darmstadt  /  GSI  </a:t>
            </a:r>
            <a:r>
              <a:rPr lang="de-DE" altLang="en-US" dirty="0"/>
              <a:t>|  </a:t>
            </a:r>
            <a:r>
              <a:rPr lang="de-DE" altLang="en-US" dirty="0" smtClean="0"/>
              <a:t>Piotr </a:t>
            </a:r>
            <a:r>
              <a:rPr lang="de-DE" altLang="en-US" dirty="0"/>
              <a:t>Szwangruber  |  </a:t>
            </a:r>
            <a:fld id="{BF20DEAD-3935-4673-BADE-40C67DD0C68B}" type="slidenum">
              <a:rPr lang="de-DE" altLang="en-US"/>
              <a:pPr/>
              <a:t>22</a:t>
            </a:fld>
            <a:endParaRPr lang="de-DE" altLang="en-US" dirty="0"/>
          </a:p>
          <a:p>
            <a:endParaRPr lang="de-DE" altLang="en-US" dirty="0"/>
          </a:p>
        </p:txBody>
      </p:sp>
      <p:pic>
        <p:nvPicPr>
          <p:cNvPr id="4448260" name="Picture 4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25" y="6546850"/>
            <a:ext cx="765175" cy="239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1" name="Picture 5" descr="FAIR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238" y="6508750"/>
            <a:ext cx="444500" cy="317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2" name="Picture 6" descr="imag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25" y="6121400"/>
            <a:ext cx="1311275" cy="327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250418" y="3259723"/>
            <a:ext cx="664316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en-US" sz="4400" b="1" dirty="0"/>
              <a:t>Thank you for attention!</a:t>
            </a:r>
          </a:p>
        </p:txBody>
      </p:sp>
    </p:spTree>
    <p:extLst>
      <p:ext uri="{BB962C8B-B14F-4D97-AF65-F5344CB8AC3E}">
        <p14:creationId xmlns:p14="http://schemas.microsoft.com/office/powerpoint/2010/main" val="208247993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altLang="en-US" dirty="0" smtClean="0"/>
              <a:t>June 18th 2014  </a:t>
            </a:r>
            <a:r>
              <a:rPr lang="de-DE" altLang="en-US" dirty="0"/>
              <a:t>|  </a:t>
            </a:r>
            <a:r>
              <a:rPr lang="de-DE" altLang="en-US" dirty="0" smtClean="0"/>
              <a:t>TEMF TU Darmstadt  /  GSI  </a:t>
            </a:r>
            <a:r>
              <a:rPr lang="de-DE" altLang="en-US" dirty="0"/>
              <a:t>|  </a:t>
            </a:r>
            <a:r>
              <a:rPr lang="de-DE" altLang="en-US" dirty="0" smtClean="0"/>
              <a:t>Piotr </a:t>
            </a:r>
            <a:r>
              <a:rPr lang="de-DE" altLang="en-US" dirty="0"/>
              <a:t>Szwangruber  |  </a:t>
            </a:r>
            <a:fld id="{BF20DEAD-3935-4673-BADE-40C67DD0C68B}" type="slidenum">
              <a:rPr lang="de-DE" altLang="en-US"/>
              <a:pPr/>
              <a:t>23</a:t>
            </a:fld>
            <a:endParaRPr lang="de-DE" altLang="en-US" dirty="0"/>
          </a:p>
          <a:p>
            <a:endParaRPr lang="de-DE" altLang="en-US" dirty="0"/>
          </a:p>
        </p:txBody>
      </p:sp>
      <p:pic>
        <p:nvPicPr>
          <p:cNvPr id="4448260" name="Picture 4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25" y="6546850"/>
            <a:ext cx="765175" cy="239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1" name="Picture 5" descr="FAIR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238" y="6508750"/>
            <a:ext cx="444500" cy="317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2" name="Picture 6" descr="imag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25" y="6121400"/>
            <a:ext cx="1311275" cy="327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6877050" cy="838200"/>
          </a:xfrm>
        </p:spPr>
        <p:txBody>
          <a:bodyPr/>
          <a:lstStyle/>
          <a:p>
            <a:r>
              <a:rPr lang="en-US" dirty="0" smtClean="0"/>
              <a:t>Quench Detection</a:t>
            </a:r>
            <a:endParaRPr lang="en-US" dirty="0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449" y="5458757"/>
            <a:ext cx="2412700" cy="662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7299" y="2191109"/>
            <a:ext cx="5321809" cy="3021129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521" y="1578635"/>
            <a:ext cx="3489326" cy="2487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592" y="4139565"/>
            <a:ext cx="2568926" cy="2145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54405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altLang="en-US" dirty="0" smtClean="0"/>
              <a:t>June 18th 2014  </a:t>
            </a:r>
            <a:r>
              <a:rPr lang="de-DE" altLang="en-US" dirty="0"/>
              <a:t>|  </a:t>
            </a:r>
            <a:r>
              <a:rPr lang="de-DE" altLang="en-US" dirty="0" smtClean="0"/>
              <a:t>TEMF TU Darmstadt  /  GSI  </a:t>
            </a:r>
            <a:r>
              <a:rPr lang="de-DE" altLang="en-US" dirty="0"/>
              <a:t>|  </a:t>
            </a:r>
            <a:r>
              <a:rPr lang="de-DE" altLang="en-US" dirty="0" smtClean="0"/>
              <a:t>Piotr </a:t>
            </a:r>
            <a:r>
              <a:rPr lang="de-DE" altLang="en-US" dirty="0"/>
              <a:t>Szwangruber  |  </a:t>
            </a:r>
            <a:fld id="{BF20DEAD-3935-4673-BADE-40C67DD0C68B}" type="slidenum">
              <a:rPr lang="de-DE" altLang="en-US"/>
              <a:pPr/>
              <a:t>3</a:t>
            </a:fld>
            <a:endParaRPr lang="de-DE" altLang="en-US" dirty="0"/>
          </a:p>
          <a:p>
            <a:endParaRPr lang="de-DE" altLang="en-US" dirty="0"/>
          </a:p>
        </p:txBody>
      </p:sp>
      <p:pic>
        <p:nvPicPr>
          <p:cNvPr id="4448260" name="Picture 4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25" y="6546850"/>
            <a:ext cx="765175" cy="239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1" name="Picture 5" descr="FAIR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238" y="6508750"/>
            <a:ext cx="444500" cy="317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2" name="Picture 6" descr="imag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25" y="6121400"/>
            <a:ext cx="1311275" cy="327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6877050" cy="838200"/>
          </a:xfrm>
        </p:spPr>
        <p:txBody>
          <a:bodyPr/>
          <a:lstStyle/>
          <a:p>
            <a:r>
              <a:rPr lang="en-US" dirty="0" smtClean="0"/>
              <a:t>Quench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6762" y="1914525"/>
            <a:ext cx="838543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A sudden transition from the superconducting state to the normal-conducting state.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Quench causes: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conductor movement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eddy currents in the conductor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beam losses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poor cooling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560" y="2945575"/>
            <a:ext cx="4170774" cy="279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60138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altLang="en-US" dirty="0" smtClean="0"/>
              <a:t>June 18th 2014  </a:t>
            </a:r>
            <a:r>
              <a:rPr lang="de-DE" altLang="en-US" dirty="0"/>
              <a:t>|  </a:t>
            </a:r>
            <a:r>
              <a:rPr lang="de-DE" altLang="en-US" dirty="0" smtClean="0"/>
              <a:t>TEMF TU Darmstadt  /  GSI  </a:t>
            </a:r>
            <a:r>
              <a:rPr lang="de-DE" altLang="en-US" dirty="0"/>
              <a:t>|  </a:t>
            </a:r>
            <a:r>
              <a:rPr lang="de-DE" altLang="en-US" dirty="0" smtClean="0"/>
              <a:t>Piotr </a:t>
            </a:r>
            <a:r>
              <a:rPr lang="de-DE" altLang="en-US" dirty="0"/>
              <a:t>Szwangruber  |  </a:t>
            </a:r>
            <a:fld id="{BF20DEAD-3935-4673-BADE-40C67DD0C68B}" type="slidenum">
              <a:rPr lang="de-DE" altLang="en-US"/>
              <a:pPr/>
              <a:t>4</a:t>
            </a:fld>
            <a:endParaRPr lang="de-DE" altLang="en-US" dirty="0"/>
          </a:p>
          <a:p>
            <a:endParaRPr lang="de-DE" altLang="en-US" dirty="0"/>
          </a:p>
        </p:txBody>
      </p:sp>
      <p:pic>
        <p:nvPicPr>
          <p:cNvPr id="4448260" name="Picture 4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25" y="6546850"/>
            <a:ext cx="765175" cy="239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1" name="Picture 5" descr="FAIR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238" y="6508750"/>
            <a:ext cx="444500" cy="317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2" name="Picture 6" descr="imag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25" y="6121400"/>
            <a:ext cx="1311275" cy="327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6877050" cy="838200"/>
          </a:xfrm>
        </p:spPr>
        <p:txBody>
          <a:bodyPr/>
          <a:lstStyle/>
          <a:p>
            <a:r>
              <a:rPr lang="en-US" sz="2400" dirty="0" smtClean="0"/>
              <a:t>Self-protecting and not self protecting magnets</a:t>
            </a:r>
            <a:endParaRPr lang="en-US" sz="24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92" y="1654997"/>
            <a:ext cx="5854850" cy="3758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207536" y="1746309"/>
            <a:ext cx="281840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 max. temp. &lt; 300 (350) K</a:t>
            </a:r>
          </a:p>
          <a:p>
            <a:r>
              <a:rPr lang="en-US" dirty="0" smtClean="0"/>
              <a:t>and</a:t>
            </a:r>
          </a:p>
          <a:p>
            <a:r>
              <a:rPr lang="en-US" dirty="0" smtClean="0"/>
              <a:t>max. voltages</a:t>
            </a:r>
          </a:p>
          <a:p>
            <a:r>
              <a:rPr lang="en-US" dirty="0" smtClean="0"/>
              <a:t> (coil-to-ground, coil-to-coil)</a:t>
            </a:r>
          </a:p>
          <a:p>
            <a:r>
              <a:rPr lang="en-US" dirty="0" smtClean="0"/>
              <a:t>do not damage the insulation</a:t>
            </a:r>
            <a:endParaRPr lang="en-US" dirty="0"/>
          </a:p>
        </p:txBody>
      </p:sp>
      <p:sp>
        <p:nvSpPr>
          <p:cNvPr id="3" name="Down Arrow 2"/>
          <p:cNvSpPr/>
          <p:nvPr/>
        </p:nvSpPr>
        <p:spPr bwMode="auto">
          <a:xfrm>
            <a:off x="7616736" y="3191774"/>
            <a:ext cx="379502" cy="664234"/>
          </a:xfrm>
          <a:prstGeom prst="downArrow">
            <a:avLst/>
          </a:pr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19050" cap="flat" cmpd="sng" algn="ctr">
            <a:solidFill>
              <a:schemeClr val="tx1"/>
            </a:solidFill>
            <a:prstDash val="solid"/>
            <a:round/>
            <a:headEnd type="stealth" w="lg" len="lg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21903" y="4198941"/>
            <a:ext cx="26404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magnet / group of magnets</a:t>
            </a:r>
          </a:p>
          <a:p>
            <a:r>
              <a:rPr lang="en-US" dirty="0" smtClean="0"/>
              <a:t>is self protecting</a:t>
            </a:r>
            <a:endParaRPr lang="en-US" dirty="0"/>
          </a:p>
        </p:txBody>
      </p:sp>
      <p:sp>
        <p:nvSpPr>
          <p:cNvPr id="13" name="Down Arrow 12"/>
          <p:cNvSpPr/>
          <p:nvPr/>
        </p:nvSpPr>
        <p:spPr bwMode="auto">
          <a:xfrm>
            <a:off x="7548113" y="4917057"/>
            <a:ext cx="508449" cy="621101"/>
          </a:xfrm>
          <a:prstGeom prst="downArrow">
            <a:avLst/>
          </a:pr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19050" cap="flat" cmpd="sng" algn="ctr">
            <a:solidFill>
              <a:schemeClr val="tx1"/>
            </a:solidFill>
            <a:prstDash val="solid"/>
            <a:round/>
            <a:headEnd type="stealth" w="lg" len="lg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87186" y="5662180"/>
            <a:ext cx="6303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 not</a:t>
            </a:r>
            <a:endParaRPr lang="en-US" dirty="0"/>
          </a:p>
        </p:txBody>
      </p:sp>
      <p:sp>
        <p:nvSpPr>
          <p:cNvPr id="15" name="Right Arrow 14"/>
          <p:cNvSpPr/>
          <p:nvPr/>
        </p:nvSpPr>
        <p:spPr bwMode="auto">
          <a:xfrm flipH="1">
            <a:off x="6352926" y="5662180"/>
            <a:ext cx="957533" cy="459220"/>
          </a:xfrm>
          <a:prstGeom prst="rightArrow">
            <a:avLst/>
          </a:pr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16200000" scaled="0"/>
          </a:gradFill>
          <a:ln w="19050" cap="flat" cmpd="sng" algn="ctr">
            <a:solidFill>
              <a:schemeClr val="tx1"/>
            </a:solidFill>
            <a:prstDash val="solid"/>
            <a:round/>
            <a:headEnd type="stealth" w="lg" len="lg"/>
            <a:tailEnd type="stealth" w="lg" len="lg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17917" y="5722513"/>
            <a:ext cx="5189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Quench protection is required</a:t>
            </a:r>
          </a:p>
          <a:p>
            <a:pPr algn="r"/>
            <a:r>
              <a:rPr lang="en-US" dirty="0" smtClean="0"/>
              <a:t>dump resistors, cold diodes, quench heaters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56061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altLang="en-US" dirty="0" smtClean="0"/>
              <a:t>June 18th 2014  </a:t>
            </a:r>
            <a:r>
              <a:rPr lang="de-DE" altLang="en-US" dirty="0"/>
              <a:t>|  </a:t>
            </a:r>
            <a:r>
              <a:rPr lang="de-DE" altLang="en-US" dirty="0" smtClean="0"/>
              <a:t>TEMF TU Darmstadt  /  GSI  </a:t>
            </a:r>
            <a:r>
              <a:rPr lang="de-DE" altLang="en-US" dirty="0"/>
              <a:t>|  </a:t>
            </a:r>
            <a:r>
              <a:rPr lang="de-DE" altLang="en-US" dirty="0" smtClean="0"/>
              <a:t>Piotr </a:t>
            </a:r>
            <a:r>
              <a:rPr lang="de-DE" altLang="en-US" dirty="0"/>
              <a:t>Szwangruber  |  </a:t>
            </a:r>
            <a:fld id="{BF20DEAD-3935-4673-BADE-40C67DD0C68B}" type="slidenum">
              <a:rPr lang="de-DE" altLang="en-US"/>
              <a:pPr/>
              <a:t>5</a:t>
            </a:fld>
            <a:endParaRPr lang="de-DE" altLang="en-US" dirty="0"/>
          </a:p>
          <a:p>
            <a:endParaRPr lang="de-DE" altLang="en-US" dirty="0"/>
          </a:p>
        </p:txBody>
      </p:sp>
      <p:pic>
        <p:nvPicPr>
          <p:cNvPr id="4448260" name="Picture 4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25" y="6546850"/>
            <a:ext cx="765175" cy="239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1" name="Picture 5" descr="FAIR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238" y="6508750"/>
            <a:ext cx="444500" cy="317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2" name="Picture 6" descr="imag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25" y="6121400"/>
            <a:ext cx="1311275" cy="327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58774" y="488950"/>
            <a:ext cx="8284893" cy="838200"/>
          </a:xfrm>
        </p:spPr>
        <p:txBody>
          <a:bodyPr/>
          <a:lstStyle/>
          <a:p>
            <a:r>
              <a:rPr lang="en-US" sz="2400" dirty="0" smtClean="0"/>
              <a:t>Self-protecting and not self protecting magnets:</a:t>
            </a:r>
            <a:br>
              <a:rPr lang="en-US" sz="2400" dirty="0" smtClean="0"/>
            </a:br>
            <a:r>
              <a:rPr lang="en-US" sz="2400" dirty="0" smtClean="0"/>
              <a:t>Tau and </a:t>
            </a:r>
            <a:r>
              <a:rPr lang="en-US" sz="2400" i="1" dirty="0" smtClean="0"/>
              <a:t>MIIT</a:t>
            </a:r>
            <a:r>
              <a:rPr lang="en-US" sz="2400" dirty="0" smtClean="0"/>
              <a:t>s</a:t>
            </a:r>
            <a:endParaRPr lang="en-US" sz="2400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545" y="1335297"/>
            <a:ext cx="4304649" cy="2218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694" y="3268873"/>
            <a:ext cx="40005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5469" y="1460296"/>
            <a:ext cx="3960014" cy="2823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1187" y="1525078"/>
            <a:ext cx="18002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380" y="4283553"/>
            <a:ext cx="3603099" cy="1321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ight Arrow 6"/>
          <p:cNvSpPr/>
          <p:nvPr/>
        </p:nvSpPr>
        <p:spPr bwMode="auto">
          <a:xfrm>
            <a:off x="4403176" y="5013090"/>
            <a:ext cx="1009291" cy="336509"/>
          </a:xfrm>
          <a:prstGeom prst="rightArrow">
            <a:avLst/>
          </a:pr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19050" cap="flat" cmpd="sng" algn="ctr">
            <a:solidFill>
              <a:schemeClr val="tx1"/>
            </a:solidFill>
            <a:prstDash val="solid"/>
            <a:round/>
            <a:headEnd type="stealth" w="lg" len="lg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684" y="5514059"/>
            <a:ext cx="3884493" cy="870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9079" y="4283553"/>
            <a:ext cx="2701659" cy="2044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2718" y="5243347"/>
            <a:ext cx="2027687" cy="541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19"/>
          <p:cNvSpPr/>
          <p:nvPr/>
        </p:nvSpPr>
        <p:spPr bwMode="auto">
          <a:xfrm>
            <a:off x="529694" y="3310117"/>
            <a:ext cx="4000500" cy="746186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stealth" w="lg" len="lg"/>
            <a:tailEnd type="stealth" w="lg" len="lg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020618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altLang="en-US" dirty="0" smtClean="0"/>
              <a:t>June 18th 2014  </a:t>
            </a:r>
            <a:r>
              <a:rPr lang="de-DE" altLang="en-US" dirty="0"/>
              <a:t>|  </a:t>
            </a:r>
            <a:r>
              <a:rPr lang="de-DE" altLang="en-US" dirty="0" smtClean="0"/>
              <a:t>TEMF TU Darmstadt  /  GSI  </a:t>
            </a:r>
            <a:r>
              <a:rPr lang="de-DE" altLang="en-US" dirty="0"/>
              <a:t>|  </a:t>
            </a:r>
            <a:r>
              <a:rPr lang="de-DE" altLang="en-US" dirty="0" smtClean="0"/>
              <a:t>Piotr </a:t>
            </a:r>
            <a:r>
              <a:rPr lang="de-DE" altLang="en-US" dirty="0"/>
              <a:t>Szwangruber  |  </a:t>
            </a:r>
            <a:fld id="{BF20DEAD-3935-4673-BADE-40C67DD0C68B}" type="slidenum">
              <a:rPr lang="de-DE" altLang="en-US"/>
              <a:pPr/>
              <a:t>6</a:t>
            </a:fld>
            <a:endParaRPr lang="de-DE" altLang="en-US" dirty="0"/>
          </a:p>
          <a:p>
            <a:endParaRPr lang="de-DE" altLang="en-US" dirty="0"/>
          </a:p>
        </p:txBody>
      </p:sp>
      <p:pic>
        <p:nvPicPr>
          <p:cNvPr id="4448260" name="Picture 4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25" y="6546850"/>
            <a:ext cx="765175" cy="239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1" name="Picture 5" descr="FAIR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238" y="6508750"/>
            <a:ext cx="444500" cy="317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2" name="Picture 6" descr="imag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25" y="6121400"/>
            <a:ext cx="1311275" cy="327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6877050" cy="838200"/>
          </a:xfrm>
        </p:spPr>
        <p:txBody>
          <a:bodyPr/>
          <a:lstStyle/>
          <a:p>
            <a:r>
              <a:rPr lang="en-US" sz="2400" dirty="0" smtClean="0"/>
              <a:t>Self-protecting and not self protecting magnets</a:t>
            </a:r>
            <a:br>
              <a:rPr lang="en-US" sz="2400" dirty="0" smtClean="0"/>
            </a:br>
            <a:r>
              <a:rPr lang="en-US" sz="2400" dirty="0" smtClean="0"/>
              <a:t>@ FAIR</a:t>
            </a: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646981" y="1846053"/>
            <a:ext cx="6753944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All Super-FRS magnets </a:t>
            </a:r>
            <a:r>
              <a:rPr lang="en-US" dirty="0" smtClean="0">
                <a:solidFill>
                  <a:srgbClr val="66FF66"/>
                </a:solidFill>
              </a:rPr>
              <a:t>- self protecting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SIS100 rings (dipole ring, </a:t>
            </a:r>
            <a:r>
              <a:rPr lang="en-US" dirty="0" err="1" smtClean="0"/>
              <a:t>quadrupoles</a:t>
            </a:r>
            <a:r>
              <a:rPr lang="en-US" dirty="0" smtClean="0"/>
              <a:t> rings, chromaticity </a:t>
            </a:r>
            <a:r>
              <a:rPr lang="en-US" dirty="0" err="1" smtClean="0"/>
              <a:t>sextupoles</a:t>
            </a:r>
            <a:r>
              <a:rPr lang="en-US" dirty="0" smtClean="0"/>
              <a:t> -  6 magnets in series, other correctors) </a:t>
            </a:r>
            <a:r>
              <a:rPr lang="en-US" dirty="0" smtClean="0">
                <a:solidFill>
                  <a:srgbClr val="FF0000"/>
                </a:solidFill>
              </a:rPr>
              <a:t>– not self-protecting</a:t>
            </a:r>
          </a:p>
          <a:p>
            <a:pPr marL="742950" lvl="1" indent="-285750"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single SIS100 dipole almost self-protecting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SIS300 magnets  </a:t>
            </a:r>
            <a:r>
              <a:rPr lang="en-US" dirty="0">
                <a:solidFill>
                  <a:srgbClr val="FF0000"/>
                </a:solidFill>
              </a:rPr>
              <a:t>– not </a:t>
            </a:r>
            <a:r>
              <a:rPr lang="en-US" dirty="0" smtClean="0">
                <a:solidFill>
                  <a:srgbClr val="FF0000"/>
                </a:solidFill>
              </a:rPr>
              <a:t>self-protecting</a:t>
            </a:r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74178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altLang="en-US" dirty="0" smtClean="0"/>
              <a:t>June 18th 2014  </a:t>
            </a:r>
            <a:r>
              <a:rPr lang="de-DE" altLang="en-US" dirty="0"/>
              <a:t>|  </a:t>
            </a:r>
            <a:r>
              <a:rPr lang="de-DE" altLang="en-US" dirty="0" smtClean="0"/>
              <a:t>TEMF TU Darmstadt  /  GSI  </a:t>
            </a:r>
            <a:r>
              <a:rPr lang="de-DE" altLang="en-US" dirty="0"/>
              <a:t>|  </a:t>
            </a:r>
            <a:r>
              <a:rPr lang="de-DE" altLang="en-US" dirty="0" smtClean="0"/>
              <a:t>Piotr </a:t>
            </a:r>
            <a:r>
              <a:rPr lang="de-DE" altLang="en-US" dirty="0"/>
              <a:t>Szwangruber  |  </a:t>
            </a:r>
            <a:fld id="{BF20DEAD-3935-4673-BADE-40C67DD0C68B}" type="slidenum">
              <a:rPr lang="de-DE" altLang="en-US"/>
              <a:pPr/>
              <a:t>7</a:t>
            </a:fld>
            <a:endParaRPr lang="de-DE" altLang="en-US" dirty="0"/>
          </a:p>
          <a:p>
            <a:endParaRPr lang="de-DE" altLang="en-US" dirty="0"/>
          </a:p>
        </p:txBody>
      </p:sp>
      <p:pic>
        <p:nvPicPr>
          <p:cNvPr id="4448260" name="Picture 4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25" y="6546850"/>
            <a:ext cx="765175" cy="239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1" name="Picture 5" descr="FAIR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238" y="6508750"/>
            <a:ext cx="444500" cy="317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2" name="Picture 6" descr="imag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25" y="6121400"/>
            <a:ext cx="1311275" cy="327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6877050" cy="838200"/>
          </a:xfrm>
        </p:spPr>
        <p:txBody>
          <a:bodyPr/>
          <a:lstStyle/>
          <a:p>
            <a:r>
              <a:rPr lang="en-US" dirty="0" smtClean="0"/>
              <a:t>FAIR Project: Super-FRS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362" y="3614228"/>
            <a:ext cx="3625526" cy="2443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735" y="2514654"/>
            <a:ext cx="4544947" cy="312327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9995" y="1654665"/>
            <a:ext cx="2880743" cy="193233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682537" y="1186960"/>
            <a:ext cx="26356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Super-FRS dipole (66 um)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6045" y="1654665"/>
            <a:ext cx="5007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Potted coil: 28 layers, 20 turns/layer</a:t>
            </a:r>
          </a:p>
          <a:p>
            <a:pPr algn="l"/>
            <a:r>
              <a:rPr lang="en-US" dirty="0" smtClean="0"/>
              <a:t>In= 232 A, </a:t>
            </a:r>
            <a:r>
              <a:rPr lang="en-US" dirty="0" err="1" smtClean="0"/>
              <a:t>Emag</a:t>
            </a:r>
            <a:r>
              <a:rPr lang="en-US" dirty="0" smtClean="0"/>
              <a:t>=414 kJ</a:t>
            </a:r>
          </a:p>
          <a:p>
            <a:pPr algn="l"/>
            <a:r>
              <a:rPr lang="en-US" dirty="0" smtClean="0"/>
              <a:t>DC machine 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 bwMode="auto">
          <a:xfrm>
            <a:off x="2036065" y="5748140"/>
            <a:ext cx="1487275" cy="374571"/>
          </a:xfrm>
          <a:prstGeom prst="roundRect">
            <a:avLst/>
          </a:pr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19050" cap="flat" cmpd="sng" algn="ctr">
            <a:solidFill>
              <a:schemeClr val="tx1"/>
            </a:solidFill>
            <a:prstDash val="solid"/>
            <a:round/>
            <a:headEnd type="stealth" w="lg" len="lg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3</a:t>
            </a:r>
            <a:r>
              <a:rPr lang="en-US" dirty="0" smtClean="0"/>
              <a:t>D Simulation</a:t>
            </a:r>
          </a:p>
        </p:txBody>
      </p:sp>
    </p:spTree>
    <p:extLst>
      <p:ext uri="{BB962C8B-B14F-4D97-AF65-F5344CB8AC3E}">
        <p14:creationId xmlns:p14="http://schemas.microsoft.com/office/powerpoint/2010/main" val="300239061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altLang="en-US" dirty="0" smtClean="0"/>
              <a:t>June 18th 2014  </a:t>
            </a:r>
            <a:r>
              <a:rPr lang="de-DE" altLang="en-US" dirty="0"/>
              <a:t>|  </a:t>
            </a:r>
            <a:r>
              <a:rPr lang="de-DE" altLang="en-US" dirty="0" smtClean="0"/>
              <a:t>TEMF TU Darmstadt  /  GSI  </a:t>
            </a:r>
            <a:r>
              <a:rPr lang="de-DE" altLang="en-US" dirty="0"/>
              <a:t>|  </a:t>
            </a:r>
            <a:r>
              <a:rPr lang="de-DE" altLang="en-US" dirty="0" smtClean="0"/>
              <a:t>Piotr </a:t>
            </a:r>
            <a:r>
              <a:rPr lang="de-DE" altLang="en-US" dirty="0"/>
              <a:t>Szwangruber  |  </a:t>
            </a:r>
            <a:fld id="{BF20DEAD-3935-4673-BADE-40C67DD0C68B}" type="slidenum">
              <a:rPr lang="de-DE" altLang="en-US"/>
              <a:pPr/>
              <a:t>8</a:t>
            </a:fld>
            <a:endParaRPr lang="de-DE" altLang="en-US" dirty="0"/>
          </a:p>
          <a:p>
            <a:endParaRPr lang="de-DE" altLang="en-US" dirty="0"/>
          </a:p>
        </p:txBody>
      </p:sp>
      <p:pic>
        <p:nvPicPr>
          <p:cNvPr id="4448260" name="Picture 4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25" y="6546850"/>
            <a:ext cx="765175" cy="239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1" name="Picture 5" descr="FAIR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238" y="6508750"/>
            <a:ext cx="444500" cy="317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2" name="Picture 6" descr="imag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25" y="6121400"/>
            <a:ext cx="1311275" cy="327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6877050" cy="838200"/>
          </a:xfrm>
        </p:spPr>
        <p:txBody>
          <a:bodyPr/>
          <a:lstStyle/>
          <a:p>
            <a:r>
              <a:rPr lang="en-US" dirty="0" smtClean="0"/>
              <a:t>FAIR Project: </a:t>
            </a:r>
            <a:r>
              <a:rPr lang="en-US" dirty="0" smtClean="0"/>
              <a:t>SIS100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546" y="1504083"/>
            <a:ext cx="5046453" cy="3389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201" y="4380920"/>
            <a:ext cx="4506942" cy="2067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702" y="1639019"/>
            <a:ext cx="2453502" cy="26392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744529" y="4893617"/>
            <a:ext cx="41597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/>
              <a:t>SIS100 </a:t>
            </a:r>
            <a:r>
              <a:rPr lang="en-US" dirty="0" smtClean="0"/>
              <a:t>dipole </a:t>
            </a:r>
            <a:r>
              <a:rPr lang="en-US" dirty="0"/>
              <a:t>(2 layer prototype, 4.3 um)</a:t>
            </a:r>
          </a:p>
          <a:p>
            <a:pPr algn="l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93344" y="1940943"/>
            <a:ext cx="430887" cy="1846053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dirty="0" err="1" smtClean="0"/>
              <a:t>Nuclotron</a:t>
            </a:r>
            <a:r>
              <a:rPr lang="en-US" dirty="0" smtClean="0"/>
              <a:t> cable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64404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altLang="en-US" dirty="0" smtClean="0"/>
              <a:t>June 18th 2014  </a:t>
            </a:r>
            <a:r>
              <a:rPr lang="de-DE" altLang="en-US" dirty="0"/>
              <a:t>|  </a:t>
            </a:r>
            <a:r>
              <a:rPr lang="de-DE" altLang="en-US" dirty="0" smtClean="0"/>
              <a:t>TEMF TU Darmstadt  /  GSI  </a:t>
            </a:r>
            <a:r>
              <a:rPr lang="de-DE" altLang="en-US" dirty="0"/>
              <a:t>|  </a:t>
            </a:r>
            <a:r>
              <a:rPr lang="de-DE" altLang="en-US" dirty="0" smtClean="0"/>
              <a:t>Piotr </a:t>
            </a:r>
            <a:r>
              <a:rPr lang="de-DE" altLang="en-US" dirty="0"/>
              <a:t>Szwangruber  |  </a:t>
            </a:r>
            <a:fld id="{BF20DEAD-3935-4673-BADE-40C67DD0C68B}" type="slidenum">
              <a:rPr lang="de-DE" altLang="en-US"/>
              <a:pPr/>
              <a:t>9</a:t>
            </a:fld>
            <a:endParaRPr lang="de-DE" altLang="en-US" dirty="0"/>
          </a:p>
          <a:p>
            <a:endParaRPr lang="de-DE" altLang="en-US" dirty="0"/>
          </a:p>
        </p:txBody>
      </p:sp>
      <p:pic>
        <p:nvPicPr>
          <p:cNvPr id="4448260" name="Picture 4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25" y="6546850"/>
            <a:ext cx="765175" cy="239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1" name="Picture 5" descr="FAIR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238" y="6508750"/>
            <a:ext cx="444500" cy="317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48262" name="Picture 6" descr="imag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25" y="6121400"/>
            <a:ext cx="1311275" cy="327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6877050" cy="838200"/>
          </a:xfrm>
        </p:spPr>
        <p:txBody>
          <a:bodyPr/>
          <a:lstStyle/>
          <a:p>
            <a:r>
              <a:rPr lang="en-US" sz="2400" dirty="0" smtClean="0"/>
              <a:t>FAIR Project: </a:t>
            </a:r>
            <a:r>
              <a:rPr lang="en-US" sz="2400" dirty="0" smtClean="0"/>
              <a:t>SIS100 </a:t>
            </a:r>
            <a:r>
              <a:rPr lang="en-US" sz="2400" dirty="0"/>
              <a:t>dipole magnets</a:t>
            </a:r>
            <a:br>
              <a:rPr lang="en-US" sz="2400" dirty="0"/>
            </a:br>
            <a:r>
              <a:rPr lang="en-US" sz="2400" dirty="0"/>
              <a:t>fast cycling 2 T/s -&gt; 28 kA/s, one dipole = 47 kJ 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039818" y="1636895"/>
            <a:ext cx="19046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FoS</a:t>
            </a:r>
            <a:r>
              <a:rPr lang="en-US" dirty="0" smtClean="0"/>
              <a:t> dipole magnet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864" y="2144233"/>
            <a:ext cx="3842165" cy="37869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205" y="1636895"/>
            <a:ext cx="3714011" cy="4484505"/>
          </a:xfrm>
          <a:prstGeom prst="rect">
            <a:avLst/>
          </a:prstGeom>
        </p:spPr>
      </p:pic>
      <p:sp>
        <p:nvSpPr>
          <p:cNvPr id="17" name="Rounded Rectangle 16"/>
          <p:cNvSpPr/>
          <p:nvPr/>
        </p:nvSpPr>
        <p:spPr bwMode="auto">
          <a:xfrm>
            <a:off x="3261429" y="1548325"/>
            <a:ext cx="2195093" cy="1191816"/>
          </a:xfrm>
          <a:prstGeom prst="roundRect">
            <a:avLst/>
          </a:pr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19050" cap="flat" cmpd="sng" algn="ctr">
            <a:solidFill>
              <a:schemeClr val="tx1"/>
            </a:solidFill>
            <a:prstDash val="solid"/>
            <a:round/>
            <a:headEnd type="stealth" w="lg" len="lg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1D Simulation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Insulated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wire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aseline="0" dirty="0" smtClean="0"/>
              <a:t>and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23 wires + </a:t>
            </a:r>
            <a:r>
              <a:rPr kumimoji="0" lang="en-US" sz="16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CuNi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tube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1224" y="6109871"/>
            <a:ext cx="42277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 smtClean="0"/>
              <a:t>13.1 kA, 1.9 T, </a:t>
            </a:r>
            <a:r>
              <a:rPr lang="en-US" sz="1200" dirty="0" err="1" smtClean="0"/>
              <a:t>CuMn</a:t>
            </a:r>
            <a:r>
              <a:rPr lang="en-US" sz="1200" dirty="0" smtClean="0"/>
              <a:t> matrix in order to reduce AC losses 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8496756" y="2144233"/>
            <a:ext cx="430887" cy="195983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 smtClean="0"/>
              <a:t>109 dipoles in series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5373" y="5573567"/>
            <a:ext cx="1574816" cy="530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454971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UD-TEMF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DCA00"/>
      </a:accent1>
      <a:accent2>
        <a:srgbClr val="243572"/>
      </a:accent2>
      <a:accent3>
        <a:srgbClr val="FFFFFF"/>
      </a:accent3>
      <a:accent4>
        <a:srgbClr val="000000"/>
      </a:accent4>
      <a:accent5>
        <a:srgbClr val="FEE1AA"/>
      </a:accent5>
      <a:accent6>
        <a:srgbClr val="202F67"/>
      </a:accent6>
      <a:hlink>
        <a:srgbClr val="00715E"/>
      </a:hlink>
      <a:folHlink>
        <a:srgbClr val="E6001A"/>
      </a:folHlink>
    </a:clrScheme>
    <a:fontScheme name="TUD-TEM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5400000" scaled="1"/>
        </a:gradFill>
        <a:ln w="19050" cap="flat" cmpd="sng" algn="ctr">
          <a:solidFill>
            <a:schemeClr val="tx1"/>
          </a:solidFill>
          <a:prstDash val="solid"/>
          <a:round/>
          <a:headEnd type="stealth" w="lg" len="lg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5400000" scaled="1"/>
        </a:gradFill>
        <a:ln w="19050" cap="flat" cmpd="sng" algn="ctr">
          <a:solidFill>
            <a:schemeClr val="tx1"/>
          </a:solidFill>
          <a:prstDash val="solid"/>
          <a:round/>
          <a:headEnd type="stealth" w="lg" len="lg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UD-TEMF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UD-TEMF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UD-TEMF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UD-TEMF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UD-TEMF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UD-TEMF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UD-TEMF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UD-TEMF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UD-TEMF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UD-TEMF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UD-TEMF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UD-TEMF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UD-TEMF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E269"/>
        </a:accent1>
        <a:accent2>
          <a:srgbClr val="243572"/>
        </a:accent2>
        <a:accent3>
          <a:srgbClr val="FFFFFF"/>
        </a:accent3>
        <a:accent4>
          <a:srgbClr val="000000"/>
        </a:accent4>
        <a:accent5>
          <a:srgbClr val="FFEEB9"/>
        </a:accent5>
        <a:accent6>
          <a:srgbClr val="202F67"/>
        </a:accent6>
        <a:hlink>
          <a:srgbClr val="00715E"/>
        </a:hlink>
        <a:folHlink>
          <a:srgbClr val="E600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owerpointvorlag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DCA00"/>
      </a:accent1>
      <a:accent2>
        <a:srgbClr val="243572"/>
      </a:accent2>
      <a:accent3>
        <a:srgbClr val="FFFFFF"/>
      </a:accent3>
      <a:accent4>
        <a:srgbClr val="000000"/>
      </a:accent4>
      <a:accent5>
        <a:srgbClr val="FEE1AA"/>
      </a:accent5>
      <a:accent6>
        <a:srgbClr val="202F67"/>
      </a:accent6>
      <a:hlink>
        <a:srgbClr val="00715E"/>
      </a:hlink>
      <a:folHlink>
        <a:srgbClr val="E6001A"/>
      </a:folHlink>
    </a:clrScheme>
    <a:fontScheme name="powerpoint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5400000" scaled="1"/>
        </a:gradFill>
        <a:ln w="19050" cap="flat" cmpd="sng" algn="ctr">
          <a:solidFill>
            <a:schemeClr val="tx1"/>
          </a:solidFill>
          <a:prstDash val="solid"/>
          <a:round/>
          <a:headEnd type="stealth" w="lg" len="lg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5400000" scaled="1"/>
        </a:gradFill>
        <a:ln w="19050" cap="flat" cmpd="sng" algn="ctr">
          <a:solidFill>
            <a:schemeClr val="tx1"/>
          </a:solidFill>
          <a:prstDash val="solid"/>
          <a:round/>
          <a:headEnd type="stealth" w="lg" len="lg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vorl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E269"/>
        </a:accent1>
        <a:accent2>
          <a:srgbClr val="243572"/>
        </a:accent2>
        <a:accent3>
          <a:srgbClr val="FFFFFF"/>
        </a:accent3>
        <a:accent4>
          <a:srgbClr val="000000"/>
        </a:accent4>
        <a:accent5>
          <a:srgbClr val="FFEEB9"/>
        </a:accent5>
        <a:accent6>
          <a:srgbClr val="202F67"/>
        </a:accent6>
        <a:hlink>
          <a:srgbClr val="00715E"/>
        </a:hlink>
        <a:folHlink>
          <a:srgbClr val="E600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powerpointvorlag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DCA00"/>
      </a:accent1>
      <a:accent2>
        <a:srgbClr val="243572"/>
      </a:accent2>
      <a:accent3>
        <a:srgbClr val="FFFFFF"/>
      </a:accent3>
      <a:accent4>
        <a:srgbClr val="000000"/>
      </a:accent4>
      <a:accent5>
        <a:srgbClr val="FEE1AA"/>
      </a:accent5>
      <a:accent6>
        <a:srgbClr val="202F67"/>
      </a:accent6>
      <a:hlink>
        <a:srgbClr val="00715E"/>
      </a:hlink>
      <a:folHlink>
        <a:srgbClr val="E6001A"/>
      </a:folHlink>
    </a:clrScheme>
    <a:fontScheme name="1_powerpoint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5400000" scaled="1"/>
        </a:gradFill>
        <a:ln w="19050" cap="flat" cmpd="sng" algn="ctr">
          <a:solidFill>
            <a:schemeClr val="tx1"/>
          </a:solidFill>
          <a:prstDash val="solid"/>
          <a:round/>
          <a:headEnd type="stealth" w="lg" len="lg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5400000" scaled="1"/>
        </a:gradFill>
        <a:ln w="19050" cap="flat" cmpd="sng" algn="ctr">
          <a:solidFill>
            <a:schemeClr val="tx1"/>
          </a:solidFill>
          <a:prstDash val="solid"/>
          <a:round/>
          <a:headEnd type="stealth" w="lg" len="lg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powerpointvorl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owerpointvorlag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owerpointvorlag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owerpointvorlag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owerpointvorlag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owerpointvorlag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owerpointvorlag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owerpointvorlag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owerpointvorlag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owerpointvorlag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owerpointvorlag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owerpointvorlag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owerpointvorlag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E269"/>
        </a:accent1>
        <a:accent2>
          <a:srgbClr val="243572"/>
        </a:accent2>
        <a:accent3>
          <a:srgbClr val="FFFFFF"/>
        </a:accent3>
        <a:accent4>
          <a:srgbClr val="000000"/>
        </a:accent4>
        <a:accent5>
          <a:srgbClr val="FFEEB9"/>
        </a:accent5>
        <a:accent6>
          <a:srgbClr val="202F67"/>
        </a:accent6>
        <a:hlink>
          <a:srgbClr val="00715E"/>
        </a:hlink>
        <a:folHlink>
          <a:srgbClr val="E600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powerpointvorlag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DCA00"/>
      </a:accent1>
      <a:accent2>
        <a:srgbClr val="243572"/>
      </a:accent2>
      <a:accent3>
        <a:srgbClr val="FFFFFF"/>
      </a:accent3>
      <a:accent4>
        <a:srgbClr val="000000"/>
      </a:accent4>
      <a:accent5>
        <a:srgbClr val="FEE1AA"/>
      </a:accent5>
      <a:accent6>
        <a:srgbClr val="202F67"/>
      </a:accent6>
      <a:hlink>
        <a:srgbClr val="00715E"/>
      </a:hlink>
      <a:folHlink>
        <a:srgbClr val="E6001A"/>
      </a:folHlink>
    </a:clrScheme>
    <a:fontScheme name="2_powerpoint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5400000" scaled="1"/>
        </a:gradFill>
        <a:ln w="19050" cap="flat" cmpd="sng" algn="ctr">
          <a:solidFill>
            <a:schemeClr val="tx1"/>
          </a:solidFill>
          <a:prstDash val="solid"/>
          <a:round/>
          <a:headEnd type="stealth" w="lg" len="lg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5400000" scaled="1"/>
        </a:gradFill>
        <a:ln w="19050" cap="flat" cmpd="sng" algn="ctr">
          <a:solidFill>
            <a:schemeClr val="tx1"/>
          </a:solidFill>
          <a:prstDash val="solid"/>
          <a:round/>
          <a:headEnd type="stealth" w="lg" len="lg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powerpointvorl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owerpointvorlag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owerpointvorlag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owerpointvorlag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owerpointvorlag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powerpointvorlag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owerpointvorlag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owerpointvorlag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owerpointvorlag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owerpointvorlag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owerpointvorlag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owerpointvorlag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powerpointvorlag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E269"/>
        </a:accent1>
        <a:accent2>
          <a:srgbClr val="243572"/>
        </a:accent2>
        <a:accent3>
          <a:srgbClr val="FFFFFF"/>
        </a:accent3>
        <a:accent4>
          <a:srgbClr val="000000"/>
        </a:accent4>
        <a:accent5>
          <a:srgbClr val="FFEEB9"/>
        </a:accent5>
        <a:accent6>
          <a:srgbClr val="202F67"/>
        </a:accent6>
        <a:hlink>
          <a:srgbClr val="00715E"/>
        </a:hlink>
        <a:folHlink>
          <a:srgbClr val="E600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powerpointvorlag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DCA00"/>
      </a:accent1>
      <a:accent2>
        <a:srgbClr val="243572"/>
      </a:accent2>
      <a:accent3>
        <a:srgbClr val="FFFFFF"/>
      </a:accent3>
      <a:accent4>
        <a:srgbClr val="000000"/>
      </a:accent4>
      <a:accent5>
        <a:srgbClr val="FEE1AA"/>
      </a:accent5>
      <a:accent6>
        <a:srgbClr val="202F67"/>
      </a:accent6>
      <a:hlink>
        <a:srgbClr val="00715E"/>
      </a:hlink>
      <a:folHlink>
        <a:srgbClr val="E6001A"/>
      </a:folHlink>
    </a:clrScheme>
    <a:fontScheme name="3_powerpoint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5400000" scaled="1"/>
        </a:gradFill>
        <a:ln w="19050" cap="flat" cmpd="sng" algn="ctr">
          <a:solidFill>
            <a:schemeClr val="tx1"/>
          </a:solidFill>
          <a:prstDash val="solid"/>
          <a:round/>
          <a:headEnd type="stealth" w="lg" len="lg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5400000" scaled="1"/>
        </a:gradFill>
        <a:ln w="19050" cap="flat" cmpd="sng" algn="ctr">
          <a:solidFill>
            <a:schemeClr val="tx1"/>
          </a:solidFill>
          <a:prstDash val="solid"/>
          <a:round/>
          <a:headEnd type="stealth" w="lg" len="lg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3_powerpointvorl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owerpointvorlag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owerpointvorlag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owerpointvorlag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owerpointvorlag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owerpointvorlag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owerpointvorlag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owerpointvorlag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owerpointvorlag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owerpointvorlag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owerpointvorlag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owerpointvorlag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owerpointvorlag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E269"/>
        </a:accent1>
        <a:accent2>
          <a:srgbClr val="243572"/>
        </a:accent2>
        <a:accent3>
          <a:srgbClr val="FFFFFF"/>
        </a:accent3>
        <a:accent4>
          <a:srgbClr val="000000"/>
        </a:accent4>
        <a:accent5>
          <a:srgbClr val="FFEEB9"/>
        </a:accent5>
        <a:accent6>
          <a:srgbClr val="202F67"/>
        </a:accent6>
        <a:hlink>
          <a:srgbClr val="00715E"/>
        </a:hlink>
        <a:folHlink>
          <a:srgbClr val="E600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powerpointvorlag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DCA00"/>
      </a:accent1>
      <a:accent2>
        <a:srgbClr val="243572"/>
      </a:accent2>
      <a:accent3>
        <a:srgbClr val="FFFFFF"/>
      </a:accent3>
      <a:accent4>
        <a:srgbClr val="000000"/>
      </a:accent4>
      <a:accent5>
        <a:srgbClr val="FEE1AA"/>
      </a:accent5>
      <a:accent6>
        <a:srgbClr val="202F67"/>
      </a:accent6>
      <a:hlink>
        <a:srgbClr val="00715E"/>
      </a:hlink>
      <a:folHlink>
        <a:srgbClr val="E6001A"/>
      </a:folHlink>
    </a:clrScheme>
    <a:fontScheme name="4_powerpoint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5400000" scaled="1"/>
        </a:gradFill>
        <a:ln w="19050" cap="flat" cmpd="sng" algn="ctr">
          <a:solidFill>
            <a:schemeClr val="tx1"/>
          </a:solidFill>
          <a:prstDash val="solid"/>
          <a:round/>
          <a:headEnd type="stealth" w="lg" len="lg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5400000" scaled="1"/>
        </a:gradFill>
        <a:ln w="19050" cap="flat" cmpd="sng" algn="ctr">
          <a:solidFill>
            <a:schemeClr val="tx1"/>
          </a:solidFill>
          <a:prstDash val="solid"/>
          <a:round/>
          <a:headEnd type="stealth" w="lg" len="lg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4_powerpointvorl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powerpointvorlag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powerpointvorlag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powerpointvorlag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powerpointvorlag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powerpointvorlag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powerpointvorlag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powerpointvorlag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powerpointvorlag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powerpointvorlag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powerpointvorlag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powerpointvorlag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powerpointvorlag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E269"/>
        </a:accent1>
        <a:accent2>
          <a:srgbClr val="243572"/>
        </a:accent2>
        <a:accent3>
          <a:srgbClr val="FFFFFF"/>
        </a:accent3>
        <a:accent4>
          <a:srgbClr val="000000"/>
        </a:accent4>
        <a:accent5>
          <a:srgbClr val="FFEEB9"/>
        </a:accent5>
        <a:accent6>
          <a:srgbClr val="202F67"/>
        </a:accent6>
        <a:hlink>
          <a:srgbClr val="00715E"/>
        </a:hlink>
        <a:folHlink>
          <a:srgbClr val="E600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powerpointvorlage">
  <a:themeElements>
    <a:clrScheme name="5_powerpointvorlage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E269"/>
      </a:accent1>
      <a:accent2>
        <a:srgbClr val="243572"/>
      </a:accent2>
      <a:accent3>
        <a:srgbClr val="FFFFFF"/>
      </a:accent3>
      <a:accent4>
        <a:srgbClr val="000000"/>
      </a:accent4>
      <a:accent5>
        <a:srgbClr val="FFEEB9"/>
      </a:accent5>
      <a:accent6>
        <a:srgbClr val="202F67"/>
      </a:accent6>
      <a:hlink>
        <a:srgbClr val="00715E"/>
      </a:hlink>
      <a:folHlink>
        <a:srgbClr val="E6001A"/>
      </a:folHlink>
    </a:clrScheme>
    <a:fontScheme name="5_powerpoint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5400000" scaled="1"/>
        </a:gradFill>
        <a:ln w="19050" cap="flat" cmpd="sng" algn="ctr">
          <a:solidFill>
            <a:schemeClr val="tx1"/>
          </a:solidFill>
          <a:prstDash val="solid"/>
          <a:round/>
          <a:headEnd type="stealth" w="lg" len="lg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5400000" scaled="1"/>
        </a:gradFill>
        <a:ln w="19050" cap="flat" cmpd="sng" algn="ctr">
          <a:solidFill>
            <a:schemeClr val="tx1"/>
          </a:solidFill>
          <a:prstDash val="solid"/>
          <a:round/>
          <a:headEnd type="stealth" w="lg" len="lg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5_powerpointvorl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powerpointvorlag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powerpointvorlag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powerpointvorlag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powerpointvorlag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powerpointvorlag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powerpointvorlag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powerpointvorlag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powerpointvorlag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powerpointvorlag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powerpointvorlag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powerpointvorlag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powerpointvorlag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E269"/>
        </a:accent1>
        <a:accent2>
          <a:srgbClr val="243572"/>
        </a:accent2>
        <a:accent3>
          <a:srgbClr val="FFFFFF"/>
        </a:accent3>
        <a:accent4>
          <a:srgbClr val="000000"/>
        </a:accent4>
        <a:accent5>
          <a:srgbClr val="FFEEB9"/>
        </a:accent5>
        <a:accent6>
          <a:srgbClr val="202F67"/>
        </a:accent6>
        <a:hlink>
          <a:srgbClr val="00715E"/>
        </a:hlink>
        <a:folHlink>
          <a:srgbClr val="E600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TEMF_Template_2007-11-12</Template>
  <TotalTime>0</TotalTime>
  <Words>819</Words>
  <Application>Microsoft Office PowerPoint</Application>
  <PresentationFormat>On-screen Show (4:3)</PresentationFormat>
  <Paragraphs>128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TUD-TEMF</vt:lpstr>
      <vt:lpstr>powerpointvorlage</vt:lpstr>
      <vt:lpstr>1_powerpointvorlage</vt:lpstr>
      <vt:lpstr>2_powerpointvorlage</vt:lpstr>
      <vt:lpstr>3_powerpointvorlage</vt:lpstr>
      <vt:lpstr>4_powerpointvorlage</vt:lpstr>
      <vt:lpstr>5_powerpointvorlage</vt:lpstr>
      <vt:lpstr>Quench Simulation at GSI</vt:lpstr>
      <vt:lpstr>FAIR Project</vt:lpstr>
      <vt:lpstr>Quench</vt:lpstr>
      <vt:lpstr>Self-protecting and not self protecting magnets</vt:lpstr>
      <vt:lpstr>Self-protecting and not self protecting magnets: Tau and MIITs</vt:lpstr>
      <vt:lpstr>Self-protecting and not self protecting magnets @ FAIR</vt:lpstr>
      <vt:lpstr>FAIR Project: Super-FRS</vt:lpstr>
      <vt:lpstr>FAIR Project: SIS100 </vt:lpstr>
      <vt:lpstr>FAIR Project: SIS100 dipole magnets fast cycling 2 T/s -&gt; 28 kA/s, one dipole = 47 kJ </vt:lpstr>
      <vt:lpstr>FAIR Project: SIS100 quadrupole magnets </vt:lpstr>
      <vt:lpstr>FAIR Project: SIS100 corrector magnets</vt:lpstr>
      <vt:lpstr>FAIR Project: SIS300</vt:lpstr>
      <vt:lpstr>FAIR Project: other superconducting magnets</vt:lpstr>
      <vt:lpstr>GSI Quench Program</vt:lpstr>
      <vt:lpstr>Heat-balance equation (implicit method)</vt:lpstr>
      <vt:lpstr>GSI Quench Program</vt:lpstr>
      <vt:lpstr>3D Simulation vs. measurements</vt:lpstr>
      <vt:lpstr>3D Simulation vs. measurements</vt:lpstr>
      <vt:lpstr>3D Simulation vs. measurements</vt:lpstr>
      <vt:lpstr>1D Simulation vs. measurements: SIS100 FoS dipole and 2 layer prototype</vt:lpstr>
      <vt:lpstr>Conclusion</vt:lpstr>
      <vt:lpstr>PowerPoint Presentation</vt:lpstr>
      <vt:lpstr>Quench Detection</vt:lpstr>
    </vt:vector>
  </TitlesOfParts>
  <Company>TUD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Thomas Weiland</dc:creator>
  <cp:lastModifiedBy>Szwangruber, Piotr</cp:lastModifiedBy>
  <cp:revision>509</cp:revision>
  <cp:lastPrinted>2014-08-18T10:19:36Z</cp:lastPrinted>
  <dcterms:created xsi:type="dcterms:W3CDTF">2008-04-21T14:48:29Z</dcterms:created>
  <dcterms:modified xsi:type="dcterms:W3CDTF">2014-08-18T10:20:56Z</dcterms:modified>
</cp:coreProperties>
</file>