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83" r:id="rId6"/>
    <p:sldId id="307" r:id="rId7"/>
    <p:sldId id="261" r:id="rId8"/>
    <p:sldId id="288" r:id="rId9"/>
    <p:sldId id="292" r:id="rId10"/>
    <p:sldId id="266" r:id="rId11"/>
    <p:sldId id="268" r:id="rId12"/>
    <p:sldId id="270" r:id="rId13"/>
    <p:sldId id="272" r:id="rId14"/>
    <p:sldId id="285" r:id="rId15"/>
    <p:sldId id="287" r:id="rId16"/>
    <p:sldId id="278" r:id="rId17"/>
    <p:sldId id="277" r:id="rId18"/>
    <p:sldId id="281" r:id="rId19"/>
    <p:sldId id="280" r:id="rId20"/>
    <p:sldId id="308" r:id="rId21"/>
    <p:sldId id="282" r:id="rId22"/>
    <p:sldId id="2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761" autoAdjust="0"/>
  </p:normalViewPr>
  <p:slideViewPr>
    <p:cSldViewPr snapToGrid="0" snapToObjects="1">
      <p:cViewPr varScale="1">
        <p:scale>
          <a:sx n="52" d="100"/>
          <a:sy n="52" d="100"/>
        </p:scale>
        <p:origin x="172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3CF9CB-E094-417E-A983-A2C9CE319B4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7ABD6B4-E809-456A-89E8-EB6960D06033}">
      <dgm:prSet phldrT="[Tekst]"/>
      <dgm:spPr/>
      <dgm:t>
        <a:bodyPr/>
        <a:lstStyle/>
        <a:p>
          <a:r>
            <a:rPr lang="en-US" noProof="0" dirty="0" smtClean="0">
              <a:latin typeface="Calibri" panose="020F0502020204030204" pitchFamily="34" charset="0"/>
            </a:rPr>
            <a:t>Quench Simulation Framework</a:t>
          </a:r>
          <a:endParaRPr lang="en-US" noProof="0" dirty="0">
            <a:latin typeface="Calibri" panose="020F0502020204030204" pitchFamily="34" charset="0"/>
          </a:endParaRPr>
        </a:p>
      </dgm:t>
    </dgm:pt>
    <dgm:pt modelId="{46AEABD3-5B0D-4FDF-92CA-250E5D70B4FE}" type="sibTrans" cxnId="{FFB7ADEE-AB10-4DB9-984A-7D21369BE3E2}">
      <dgm:prSet/>
      <dgm:spPr/>
      <dgm:t>
        <a:bodyPr/>
        <a:lstStyle/>
        <a:p>
          <a:endParaRPr lang="pl-PL"/>
        </a:p>
      </dgm:t>
    </dgm:pt>
    <dgm:pt modelId="{E4C931F7-0895-49B1-9EB9-2668B49E2D11}" type="parTrans" cxnId="{FFB7ADEE-AB10-4DB9-984A-7D21369BE3E2}">
      <dgm:prSet/>
      <dgm:spPr/>
      <dgm:t>
        <a:bodyPr/>
        <a:lstStyle/>
        <a:p>
          <a:endParaRPr lang="pl-PL"/>
        </a:p>
      </dgm:t>
    </dgm:pt>
    <dgm:pt modelId="{6461324C-300B-46C8-BFB5-5502E6B08923}" type="pres">
      <dgm:prSet presAssocID="{6D3CF9CB-E094-417E-A983-A2C9CE319B4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671F3E25-51FF-4A6B-B0BD-B286988EE0D8}" type="pres">
      <dgm:prSet presAssocID="{6D3CF9CB-E094-417E-A983-A2C9CE319B43}" presName="ellipse" presStyleLbl="trBgShp" presStyleIdx="0" presStyleCnt="1" custScaleX="8373" custScaleY="29821" custLinFactY="100000" custLinFactNeighborX="77281" custLinFactNeighborY="114454"/>
      <dgm:spPr>
        <a:noFill/>
      </dgm:spPr>
      <dgm:t>
        <a:bodyPr/>
        <a:lstStyle/>
        <a:p>
          <a:endParaRPr lang="pl-PL"/>
        </a:p>
      </dgm:t>
    </dgm:pt>
    <dgm:pt modelId="{31F4E7B2-0BC2-4E7B-A779-D46EBED855CD}" type="pres">
      <dgm:prSet presAssocID="{6D3CF9CB-E094-417E-A983-A2C9CE319B43}" presName="arrow1" presStyleLbl="fgShp" presStyleIdx="0" presStyleCnt="1" custScaleY="76593" custLinFactNeighborX="-2788" custLinFactNeighborY="28863"/>
      <dgm:spPr/>
    </dgm:pt>
    <dgm:pt modelId="{056DA1ED-8495-4C2E-8A9C-761F113E4FA3}" type="pres">
      <dgm:prSet presAssocID="{6D3CF9CB-E094-417E-A983-A2C9CE319B43}" presName="rectangle" presStyleLbl="revTx" presStyleIdx="0" presStyleCnt="1" custScaleX="166627" custScaleY="92211" custLinFactNeighborX="-1033" custLinFactNeighborY="1545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A01A12-FEBC-4B05-8F40-2B55793E2027}" type="pres">
      <dgm:prSet presAssocID="{6D3CF9CB-E094-417E-A983-A2C9CE319B43}" presName="funnel" presStyleLbl="trAlignAcc1" presStyleIdx="0" presStyleCnt="1" custScaleX="111625" custScaleY="117757" custLinFactNeighborX="1937" custLinFactNeighborY="-187"/>
      <dgm:spPr/>
    </dgm:pt>
  </dgm:ptLst>
  <dgm:cxnLst>
    <dgm:cxn modelId="{44424874-C9D0-4316-A8F5-C975C4A3AFC6}" type="presOf" srcId="{67ABD6B4-E809-456A-89E8-EB6960D06033}" destId="{056DA1ED-8495-4C2E-8A9C-761F113E4FA3}" srcOrd="0" destOrd="0" presId="urn:microsoft.com/office/officeart/2005/8/layout/funnel1"/>
    <dgm:cxn modelId="{FFB7ADEE-AB10-4DB9-984A-7D21369BE3E2}" srcId="{6D3CF9CB-E094-417E-A983-A2C9CE319B43}" destId="{67ABD6B4-E809-456A-89E8-EB6960D06033}" srcOrd="0" destOrd="0" parTransId="{E4C931F7-0895-49B1-9EB9-2668B49E2D11}" sibTransId="{46AEABD3-5B0D-4FDF-92CA-250E5D70B4FE}"/>
    <dgm:cxn modelId="{12F79900-348D-41B0-B19C-BA61C0D4D6BA}" type="presOf" srcId="{6D3CF9CB-E094-417E-A983-A2C9CE319B43}" destId="{6461324C-300B-46C8-BFB5-5502E6B08923}" srcOrd="0" destOrd="0" presId="urn:microsoft.com/office/officeart/2005/8/layout/funnel1"/>
    <dgm:cxn modelId="{13825C4E-88B2-415E-B2E4-2247E481BA15}" type="presParOf" srcId="{6461324C-300B-46C8-BFB5-5502E6B08923}" destId="{671F3E25-51FF-4A6B-B0BD-B286988EE0D8}" srcOrd="0" destOrd="0" presId="urn:microsoft.com/office/officeart/2005/8/layout/funnel1"/>
    <dgm:cxn modelId="{96274BEA-B8EE-4571-AD8C-DDECC1949100}" type="presParOf" srcId="{6461324C-300B-46C8-BFB5-5502E6B08923}" destId="{31F4E7B2-0BC2-4E7B-A779-D46EBED855CD}" srcOrd="1" destOrd="0" presId="urn:microsoft.com/office/officeart/2005/8/layout/funnel1"/>
    <dgm:cxn modelId="{AE91F321-B2CB-4F56-95C6-5127448FE41D}" type="presParOf" srcId="{6461324C-300B-46C8-BFB5-5502E6B08923}" destId="{056DA1ED-8495-4C2E-8A9C-761F113E4FA3}" srcOrd="2" destOrd="0" presId="urn:microsoft.com/office/officeart/2005/8/layout/funnel1"/>
    <dgm:cxn modelId="{BBCE0F66-3662-44EF-9157-E804B6DE5C6C}" type="presParOf" srcId="{6461324C-300B-46C8-BFB5-5502E6B08923}" destId="{33A01A12-FEBC-4B05-8F40-2B55793E2027}" srcOrd="3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6A154-FDC2-4237-B072-ECA5AC3F7A82}" type="datetimeFigureOut">
              <a:rPr lang="pl-PL" smtClean="0"/>
              <a:t>2014-08-17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2D8FD-1671-4BFB-B185-F5F981149DA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9408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Good</a:t>
            </a:r>
            <a:r>
              <a:rPr lang="pl-PL" dirty="0" smtClean="0"/>
              <a:t> </a:t>
            </a:r>
            <a:r>
              <a:rPr lang="pl-PL" dirty="0" err="1" smtClean="0"/>
              <a:t>afternoon</a:t>
            </a:r>
            <a:r>
              <a:rPr lang="pl-PL" dirty="0" smtClean="0"/>
              <a:t> </a:t>
            </a:r>
            <a:r>
              <a:rPr lang="pl-PL" baseline="0" dirty="0" smtClean="0"/>
              <a:t>and </a:t>
            </a:r>
            <a:r>
              <a:rPr lang="pl-PL" baseline="0" dirty="0" err="1" smtClean="0"/>
              <a:t>thanks</a:t>
            </a:r>
            <a:r>
              <a:rPr lang="pl-PL" baseline="0" dirty="0" smtClean="0"/>
              <a:t> for </a:t>
            </a:r>
            <a:r>
              <a:rPr lang="pl-PL" baseline="0" dirty="0" err="1" smtClean="0"/>
              <a:t>coming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I </a:t>
            </a:r>
            <a:r>
              <a:rPr lang="pl-PL" baseline="0" dirty="0" err="1" smtClean="0"/>
              <a:t>have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pleasure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present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today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summary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project</a:t>
            </a:r>
            <a:r>
              <a:rPr lang="pl-PL" baseline="0" dirty="0" smtClean="0"/>
              <a:t> I </a:t>
            </a:r>
            <a:r>
              <a:rPr lang="pl-PL" baseline="0" dirty="0" err="1" smtClean="0"/>
              <a:t>did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together</a:t>
            </a:r>
            <a:r>
              <a:rPr lang="pl-PL" baseline="0" dirty="0" smtClean="0"/>
              <a:t> with </a:t>
            </a:r>
            <a:r>
              <a:rPr lang="pl-PL" baseline="0" dirty="0" err="1" smtClean="0"/>
              <a:t>Emmanuele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Ravaioli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I </a:t>
            </a:r>
            <a:r>
              <a:rPr lang="pl-PL" baseline="0" dirty="0" err="1" smtClean="0"/>
              <a:t>will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describe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automated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object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oriented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simulation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framework</a:t>
            </a:r>
            <a:r>
              <a:rPr lang="pl-PL" baseline="0" dirty="0" smtClean="0"/>
              <a:t>.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52D8FD-1671-4BFB-B185-F5F981149DAF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28043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200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In order to </a:t>
            </a:r>
            <a:r>
              <a:rPr lang="pl-PL" dirty="0" err="1" smtClean="0"/>
              <a:t>improve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users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performace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also</a:t>
            </a:r>
            <a:r>
              <a:rPr lang="pl-PL" baseline="0" dirty="0" smtClean="0"/>
              <a:t> </a:t>
            </a:r>
            <a:r>
              <a:rPr lang="pl-PL" baseline="0" dirty="0" err="1" smtClean="0"/>
              <a:t>going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build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Graphical</a:t>
            </a:r>
            <a:r>
              <a:rPr lang="pl-PL" baseline="0" dirty="0" smtClean="0"/>
              <a:t> User Interface.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973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imagine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following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circuit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composed</a:t>
            </a:r>
            <a:r>
              <a:rPr lang="pl-PL" baseline="0" dirty="0" smtClean="0"/>
              <a:t> of the </a:t>
            </a:r>
            <a:r>
              <a:rPr lang="pl-PL" baseline="0" dirty="0" err="1" smtClean="0"/>
              <a:t>two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connected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power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converters</a:t>
            </a:r>
            <a:r>
              <a:rPr lang="pl-PL" baseline="0" dirty="0" smtClean="0"/>
              <a:t> by </a:t>
            </a:r>
            <a:r>
              <a:rPr lang="pl-PL" baseline="0" dirty="0" err="1" smtClean="0"/>
              <a:t>current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leads</a:t>
            </a:r>
            <a:r>
              <a:rPr lang="pl-PL" baseline="0" dirty="0" smtClean="0"/>
              <a:t>. The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bypassed</a:t>
            </a:r>
            <a:r>
              <a:rPr lang="pl-PL" baseline="0" dirty="0" smtClean="0"/>
              <a:t> by </a:t>
            </a:r>
            <a:r>
              <a:rPr lang="pl-PL" baseline="0" dirty="0" err="1" smtClean="0"/>
              <a:t>antiparallel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diodes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additionally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protected</a:t>
            </a:r>
            <a:r>
              <a:rPr lang="pl-PL" baseline="0" dirty="0" smtClean="0"/>
              <a:t> by the CLIQ. </a:t>
            </a:r>
            <a:endParaRPr lang="pl-PL" baseline="0" dirty="0"/>
          </a:p>
          <a:p>
            <a:r>
              <a:rPr lang="pl-PL" baseline="0" dirty="0" err="1" smtClean="0"/>
              <a:t>Currently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developing a </a:t>
            </a:r>
            <a:r>
              <a:rPr lang="pl-PL" baseline="0" dirty="0" err="1" smtClean="0"/>
              <a:t>well-known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concept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netlist</a:t>
            </a:r>
            <a:r>
              <a:rPr lang="pl-PL" baseline="0" dirty="0" smtClean="0"/>
              <a:t> – </a:t>
            </a:r>
            <a:r>
              <a:rPr lang="pl-PL" baseline="0" dirty="0" err="1" smtClean="0"/>
              <a:t>using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simple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function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connect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electrically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thermally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elements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everyone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write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simple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statements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describe</a:t>
            </a:r>
            <a:r>
              <a:rPr lang="pl-PL" baseline="0" dirty="0" smtClean="0"/>
              <a:t> the model and </a:t>
            </a:r>
            <a:r>
              <a:rPr lang="pl-PL" baseline="0" dirty="0" err="1" smtClean="0"/>
              <a:t>create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custom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circuit</a:t>
            </a:r>
            <a:r>
              <a:rPr lang="pl-PL" baseline="0" dirty="0" smtClean="0"/>
              <a:t>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8004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685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1167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2130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44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During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presentation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I’d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like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answer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following</a:t>
            </a:r>
            <a:r>
              <a:rPr lang="pl-PL" baseline="0" dirty="0" smtClean="0"/>
              <a:t> 5 </a:t>
            </a:r>
            <a:r>
              <a:rPr lang="pl-PL" baseline="0" dirty="0" err="1" smtClean="0"/>
              <a:t>questions</a:t>
            </a:r>
            <a:endParaRPr lang="pl-PL" baseline="0" dirty="0" smtClean="0"/>
          </a:p>
          <a:p>
            <a:r>
              <a:rPr lang="pl-PL" baseline="0" dirty="0" err="1" smtClean="0"/>
              <a:t>What</a:t>
            </a:r>
            <a:r>
              <a:rPr lang="pl-PL" baseline="0" dirty="0" smtClean="0"/>
              <a:t>? –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purpose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framework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simulating</a:t>
            </a:r>
            <a:endParaRPr lang="pl-PL" baseline="0" dirty="0" smtClean="0"/>
          </a:p>
          <a:p>
            <a:r>
              <a:rPr lang="pl-PL" baseline="0" dirty="0" err="1" smtClean="0"/>
              <a:t>Why</a:t>
            </a:r>
            <a:r>
              <a:rPr lang="pl-PL" baseline="0" dirty="0" smtClean="0"/>
              <a:t>? – </a:t>
            </a:r>
            <a:r>
              <a:rPr lang="pl-PL" baseline="0" dirty="0" err="1" smtClean="0"/>
              <a:t>Why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need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models</a:t>
            </a:r>
            <a:r>
              <a:rPr lang="pl-PL" baseline="0" dirty="0" smtClean="0"/>
              <a:t> and </a:t>
            </a:r>
          </a:p>
          <a:p>
            <a:r>
              <a:rPr lang="pl-PL" baseline="0" dirty="0" smtClean="0"/>
              <a:t>How? – How </a:t>
            </a:r>
            <a:r>
              <a:rPr lang="pl-PL" baseline="0" dirty="0" err="1" smtClean="0"/>
              <a:t>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implemented</a:t>
            </a:r>
            <a:endParaRPr lang="pl-PL" baseline="0" dirty="0" smtClean="0"/>
          </a:p>
          <a:p>
            <a:r>
              <a:rPr lang="pl-PL" baseline="0" dirty="0" smtClean="0"/>
              <a:t>How? – How </a:t>
            </a:r>
            <a:r>
              <a:rPr lang="pl-PL" baseline="0" dirty="0" err="1" smtClean="0"/>
              <a:t>does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performs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results</a:t>
            </a:r>
            <a:endParaRPr lang="pl-PL" baseline="0" dirty="0" smtClean="0"/>
          </a:p>
          <a:p>
            <a:r>
              <a:rPr lang="pl-PL" baseline="0" dirty="0" err="1" smtClean="0"/>
              <a:t>What’s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next</a:t>
            </a:r>
            <a:r>
              <a:rPr lang="pl-PL" baseline="0" dirty="0" smtClean="0"/>
              <a:t>? – </a:t>
            </a:r>
            <a:r>
              <a:rPr lang="pl-PL" baseline="0" dirty="0" err="1" smtClean="0"/>
              <a:t>Where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now</a:t>
            </a:r>
            <a:r>
              <a:rPr lang="pl-PL" baseline="0" dirty="0" smtClean="0"/>
              <a:t>, and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plans</a:t>
            </a:r>
            <a:r>
              <a:rPr lang="pl-PL" baseline="0" dirty="0" smtClean="0"/>
              <a:t> for the </a:t>
            </a:r>
            <a:r>
              <a:rPr lang="pl-PL" baseline="0" dirty="0" err="1" smtClean="0"/>
              <a:t>future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8990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50" dirty="0" smtClean="0"/>
              <a:t>(electrical transients, quench back, quench limits, </a:t>
            </a:r>
            <a:r>
              <a:rPr lang="en-US" sz="1350" dirty="0" err="1" smtClean="0"/>
              <a:t>Ohmic</a:t>
            </a:r>
            <a:r>
              <a:rPr lang="en-US" sz="1350" dirty="0" smtClean="0"/>
              <a:t> loss, heat propagation, coupling loss, </a:t>
            </a:r>
            <a:r>
              <a:rPr lang="en-US" sz="1350" dirty="0" err="1" smtClean="0"/>
              <a:t>etc</a:t>
            </a:r>
            <a:r>
              <a:rPr lang="en-US" sz="1350" dirty="0" smtClean="0"/>
              <a:t>)</a:t>
            </a:r>
            <a:endParaRPr lang="en-GB" sz="135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()</a:t>
            </a:r>
            <a:endParaRPr lang="pl-PL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err="1" smtClean="0"/>
              <a:t>Study</a:t>
            </a:r>
            <a:r>
              <a:rPr lang="pl-PL" sz="1200" dirty="0" smtClean="0"/>
              <a:t> of </a:t>
            </a:r>
            <a:r>
              <a:rPr lang="pl-PL" sz="1200" dirty="0" err="1" smtClean="0"/>
              <a:t>new</a:t>
            </a:r>
            <a:r>
              <a:rPr lang="pl-PL" sz="1200" dirty="0" smtClean="0"/>
              <a:t> </a:t>
            </a:r>
            <a:r>
              <a:rPr lang="pl-PL" sz="1200" dirty="0" err="1" smtClean="0"/>
              <a:t>protection</a:t>
            </a:r>
            <a:r>
              <a:rPr lang="pl-PL" sz="1200" dirty="0" smtClean="0"/>
              <a:t> </a:t>
            </a:r>
            <a:r>
              <a:rPr lang="pl-PL" sz="1200" dirty="0" err="1" smtClean="0"/>
              <a:t>methods</a:t>
            </a:r>
            <a:r>
              <a:rPr lang="pl-PL" sz="1200" dirty="0" smtClean="0"/>
              <a:t>, Design of </a:t>
            </a:r>
            <a:r>
              <a:rPr lang="pl-PL" sz="1200" dirty="0" err="1" smtClean="0"/>
              <a:t>electrical</a:t>
            </a:r>
            <a:r>
              <a:rPr lang="pl-PL" sz="1200" dirty="0" smtClean="0"/>
              <a:t> </a:t>
            </a:r>
            <a:r>
              <a:rPr lang="pl-PL" sz="1200" dirty="0" err="1" smtClean="0"/>
              <a:t>circuits</a:t>
            </a:r>
            <a:r>
              <a:rPr lang="pl-PL" sz="1200" dirty="0" smtClean="0"/>
              <a:t> with S.C. </a:t>
            </a:r>
            <a:r>
              <a:rPr lang="pl-PL" sz="1200" dirty="0" err="1" smtClean="0"/>
              <a:t>magnets</a:t>
            </a:r>
            <a:r>
              <a:rPr lang="pl-PL" sz="1200" dirty="0" smtClean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dirty="0" smtClean="0"/>
              <a:t>New magnet model </a:t>
            </a:r>
            <a:r>
              <a:rPr lang="pl-PL" sz="1200" dirty="0" err="1" smtClean="0"/>
              <a:t>ready</a:t>
            </a:r>
            <a:r>
              <a:rPr lang="pl-PL" sz="1200" dirty="0" smtClean="0"/>
              <a:t> in 1-2 </a:t>
            </a:r>
            <a:r>
              <a:rPr lang="pl-PL" sz="1200" dirty="0" err="1" smtClean="0"/>
              <a:t>days</a:t>
            </a:r>
            <a:r>
              <a:rPr lang="pl-PL" sz="1200" dirty="0" smtClean="0"/>
              <a:t>; </a:t>
            </a:r>
            <a:r>
              <a:rPr lang="pl-PL" sz="1200" dirty="0" err="1" smtClean="0"/>
              <a:t>complete</a:t>
            </a:r>
            <a:r>
              <a:rPr lang="pl-PL" sz="1200" dirty="0" smtClean="0"/>
              <a:t> </a:t>
            </a:r>
            <a:r>
              <a:rPr lang="pl-PL" sz="1200" dirty="0" err="1" smtClean="0"/>
              <a:t>simulation</a:t>
            </a:r>
            <a:r>
              <a:rPr lang="pl-PL" sz="1200" dirty="0" smtClean="0"/>
              <a:t> run in &lt; 1 </a:t>
            </a:r>
            <a:r>
              <a:rPr lang="pl-PL" sz="1200" dirty="0" err="1" smtClean="0"/>
              <a:t>hour</a:t>
            </a:r>
            <a:endParaRPr lang="pl-PL" sz="1200" dirty="0" smtClean="0"/>
          </a:p>
          <a:p>
            <a:pPr lvl="0"/>
            <a:r>
              <a:rPr lang="en-US" sz="1350" dirty="0" smtClean="0"/>
              <a:t>Approach: Find smart ways to reproduce complex behaviors with a limited number of equations / components</a:t>
            </a:r>
            <a:endParaRPr lang="en-GB" sz="1350" dirty="0" smtClean="0"/>
          </a:p>
          <a:p>
            <a:pPr lvl="1"/>
            <a:r>
              <a:rPr lang="en-US" sz="1350" dirty="0" smtClean="0"/>
              <a:t>Understand the physics</a:t>
            </a:r>
            <a:endParaRPr lang="en-GB" sz="1350" dirty="0" smtClean="0"/>
          </a:p>
          <a:p>
            <a:pPr lvl="1"/>
            <a:r>
              <a:rPr lang="en-US" sz="1350" dirty="0" smtClean="0"/>
              <a:t>Reproduce complex problems with simple lumped-element circuits of inductors, resistors, </a:t>
            </a:r>
            <a:r>
              <a:rPr lang="en-US" sz="1350" dirty="0" err="1" smtClean="0"/>
              <a:t>etc</a:t>
            </a:r>
            <a:endParaRPr lang="en-GB" sz="1350" dirty="0" smtClean="0"/>
          </a:p>
          <a:p>
            <a:pPr lvl="1"/>
            <a:r>
              <a:rPr lang="en-US" sz="1350" dirty="0" smtClean="0"/>
              <a:t>Rely on existing solvers (PSpice, Simulink, </a:t>
            </a:r>
            <a:r>
              <a:rPr lang="en-US" sz="1350" dirty="0" err="1" smtClean="0"/>
              <a:t>Simplorer</a:t>
            </a:r>
            <a:r>
              <a:rPr lang="en-US" sz="1350" dirty="0" smtClean="0"/>
              <a:t>, </a:t>
            </a:r>
            <a:r>
              <a:rPr lang="en-US" sz="1350" dirty="0" err="1" smtClean="0"/>
              <a:t>etc</a:t>
            </a:r>
            <a:r>
              <a:rPr lang="en-US" sz="1350" dirty="0" smtClean="0"/>
              <a:t>) to couple together and solve equations from different domains</a:t>
            </a:r>
            <a:endParaRPr lang="en-GB" sz="1350" dirty="0" smtClean="0"/>
          </a:p>
          <a:p>
            <a:pPr lvl="1"/>
            <a:r>
              <a:rPr lang="en-US" sz="1350" dirty="0" smtClean="0"/>
              <a:t>Very efficient in terms of time required to solve the problem</a:t>
            </a:r>
            <a:endParaRPr lang="en-GB" sz="135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44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modeling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electrical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thermal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behavior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superconducting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magnets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using</a:t>
            </a:r>
            <a:r>
              <a:rPr lang="pl-PL" baseline="0" dirty="0" smtClean="0"/>
              <a:t> 2D </a:t>
            </a:r>
            <a:r>
              <a:rPr lang="pl-PL" baseline="0" dirty="0" err="1" smtClean="0"/>
              <a:t>models</a:t>
            </a:r>
            <a:r>
              <a:rPr lang="pl-PL" baseline="0" dirty="0" smtClean="0"/>
              <a:t>. </a:t>
            </a:r>
            <a:r>
              <a:rPr lang="pl-PL" baseline="0" dirty="0" err="1" smtClean="0"/>
              <a:t>Hence</a:t>
            </a:r>
            <a:r>
              <a:rPr lang="pl-PL" baseline="0" dirty="0" smtClean="0"/>
              <a:t> the magnet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splitted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into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poles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even</a:t>
            </a:r>
            <a:r>
              <a:rPr lang="pl-PL" baseline="0" dirty="0" smtClean="0"/>
              <a:t> half-</a:t>
            </a:r>
            <a:r>
              <a:rPr lang="pl-PL" baseline="0" dirty="0" err="1" smtClean="0"/>
              <a:t>poles</a:t>
            </a:r>
            <a:r>
              <a:rPr lang="pl-PL" baseline="0" dirty="0" smtClean="0"/>
              <a:t>. </a:t>
            </a:r>
            <a:r>
              <a:rPr lang="pl-PL" baseline="0" dirty="0" err="1" smtClean="0"/>
              <a:t>This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call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electrical</a:t>
            </a:r>
            <a:r>
              <a:rPr lang="pl-PL" baseline="0" dirty="0" smtClean="0"/>
              <a:t> part. And </a:t>
            </a:r>
            <a:r>
              <a:rPr lang="pl-PL" baseline="0" dirty="0" err="1" smtClean="0"/>
              <a:t>each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electrical</a:t>
            </a:r>
            <a:r>
              <a:rPr lang="pl-PL" baseline="0" dirty="0" smtClean="0"/>
              <a:t> part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then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divided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into</a:t>
            </a:r>
            <a:r>
              <a:rPr lang="pl-PL" baseline="0" dirty="0" smtClean="0"/>
              <a:t> cables. </a:t>
            </a:r>
            <a:r>
              <a:rPr lang="pl-PL" baseline="0" dirty="0" err="1" smtClean="0"/>
              <a:t>Hence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have</a:t>
            </a:r>
            <a:r>
              <a:rPr lang="pl-PL" baseline="0" dirty="0" smtClean="0"/>
              <a:t> maximum 36 cables.</a:t>
            </a:r>
          </a:p>
          <a:p>
            <a:r>
              <a:rPr lang="pl-PL" baseline="0" dirty="0" smtClean="0"/>
              <a:t>We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also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divide</a:t>
            </a:r>
            <a:r>
              <a:rPr lang="pl-PL" baseline="0" dirty="0" smtClean="0"/>
              <a:t> model </a:t>
            </a:r>
            <a:r>
              <a:rPr lang="pl-PL" baseline="0" dirty="0" err="1" smtClean="0"/>
              <a:t>into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electrical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parts</a:t>
            </a:r>
            <a:r>
              <a:rPr lang="pl-PL" baseline="0" dirty="0" smtClean="0"/>
              <a:t>.</a:t>
            </a:r>
          </a:p>
          <a:p>
            <a:r>
              <a:rPr lang="pl-PL" baseline="0" dirty="0" err="1" smtClean="0"/>
              <a:t>Different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connection</a:t>
            </a:r>
            <a:r>
              <a:rPr lang="pl-PL" baseline="0" dirty="0" smtClean="0"/>
              <a:t> order</a:t>
            </a:r>
          </a:p>
          <a:p>
            <a:r>
              <a:rPr lang="pl-PL" baseline="0" dirty="0" smtClean="0"/>
              <a:t>We are modeling </a:t>
            </a:r>
            <a:r>
              <a:rPr lang="en-GB" baseline="0" dirty="0" smtClean="0"/>
              <a:t>IFCL (</a:t>
            </a:r>
            <a:r>
              <a:rPr lang="en-GB" baseline="0" dirty="0" err="1" smtClean="0"/>
              <a:t>x,y</a:t>
            </a:r>
            <a:r>
              <a:rPr lang="en-GB" baseline="0" dirty="0" smtClean="0"/>
              <a:t>), ISCL, and take into account material properties, etc.</a:t>
            </a:r>
            <a:endParaRPr lang="pl-PL" baseline="0" dirty="0" smtClean="0"/>
          </a:p>
          <a:p>
            <a:endParaRPr lang="pl-PL" baseline="0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234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350" dirty="0" smtClean="0"/>
              <a:t>Approach: </a:t>
            </a:r>
            <a:endParaRPr lang="pl-PL" sz="1350" dirty="0" smtClean="0"/>
          </a:p>
          <a:p>
            <a:pPr lvl="0"/>
            <a:r>
              <a:rPr lang="en-US" sz="1350" dirty="0" smtClean="0"/>
              <a:t>Find smart ways to reproduce complex behaviors with a limited number of equations / components</a:t>
            </a:r>
            <a:endParaRPr lang="pl-PL" sz="1350" dirty="0" smtClean="0"/>
          </a:p>
          <a:p>
            <a:pPr lvl="0"/>
            <a:r>
              <a:rPr lang="en-US" sz="1350" dirty="0" smtClean="0"/>
              <a:t>Understand the physics</a:t>
            </a:r>
            <a:endParaRPr lang="pl-PL" sz="1350" dirty="0" smtClean="0"/>
          </a:p>
          <a:p>
            <a:pPr lvl="0"/>
            <a:r>
              <a:rPr lang="en-US" sz="1350" dirty="0" smtClean="0"/>
              <a:t>Reproduce complex problems with simple lumped-element circuits of inductors, resistors,</a:t>
            </a:r>
            <a:r>
              <a:rPr lang="pl-PL" sz="1350" dirty="0" smtClean="0"/>
              <a:t> </a:t>
            </a:r>
            <a:r>
              <a:rPr lang="pl-PL" sz="1350" dirty="0" err="1" smtClean="0"/>
              <a:t>thermal</a:t>
            </a:r>
            <a:r>
              <a:rPr lang="pl-PL" sz="1350" dirty="0" smtClean="0"/>
              <a:t> </a:t>
            </a:r>
            <a:r>
              <a:rPr lang="pl-PL" sz="1350" dirty="0" err="1" smtClean="0"/>
              <a:t>masses</a:t>
            </a:r>
            <a:r>
              <a:rPr lang="en-US" sz="1350" dirty="0" smtClean="0"/>
              <a:t> </a:t>
            </a:r>
            <a:r>
              <a:rPr lang="en-US" sz="1350" dirty="0" err="1" smtClean="0"/>
              <a:t>etc</a:t>
            </a:r>
            <a:endParaRPr lang="pl-PL" sz="1350" dirty="0" smtClean="0"/>
          </a:p>
          <a:p>
            <a:pPr lvl="0"/>
            <a:r>
              <a:rPr lang="en-US" sz="1350" dirty="0" smtClean="0"/>
              <a:t>Rely on existing solvers (PSpice, Simulink, </a:t>
            </a:r>
            <a:r>
              <a:rPr lang="en-US" sz="1350" dirty="0" err="1" smtClean="0"/>
              <a:t>Simplorer</a:t>
            </a:r>
            <a:r>
              <a:rPr lang="en-US" sz="1350" dirty="0" smtClean="0"/>
              <a:t>, </a:t>
            </a:r>
            <a:r>
              <a:rPr lang="en-US" sz="1350" dirty="0" err="1" smtClean="0"/>
              <a:t>etc</a:t>
            </a:r>
            <a:r>
              <a:rPr lang="en-US" sz="1350" dirty="0" smtClean="0"/>
              <a:t>) to couple together and solve equations from different domains</a:t>
            </a:r>
            <a:endParaRPr lang="pl-PL" sz="1350" dirty="0" smtClean="0"/>
          </a:p>
          <a:p>
            <a:pPr lvl="0"/>
            <a:r>
              <a:rPr lang="pl-PL" sz="1350" dirty="0" err="1" smtClean="0"/>
              <a:t>This</a:t>
            </a:r>
            <a:r>
              <a:rPr lang="pl-PL" sz="1350" baseline="0" dirty="0" smtClean="0"/>
              <a:t> </a:t>
            </a:r>
            <a:r>
              <a:rPr lang="pl-PL" sz="1350" baseline="0" dirty="0" err="1" smtClean="0"/>
              <a:t>approach</a:t>
            </a:r>
            <a:r>
              <a:rPr lang="pl-PL" sz="1350" baseline="0" dirty="0" smtClean="0"/>
              <a:t> </a:t>
            </a:r>
            <a:r>
              <a:rPr lang="pl-PL" sz="1350" baseline="0" dirty="0" err="1" smtClean="0"/>
              <a:t>is</a:t>
            </a:r>
            <a:r>
              <a:rPr lang="pl-PL" sz="1350" baseline="0" dirty="0" smtClean="0"/>
              <a:t> v</a:t>
            </a:r>
            <a:r>
              <a:rPr lang="en-US" sz="1350" dirty="0" err="1" smtClean="0"/>
              <a:t>ery</a:t>
            </a:r>
            <a:r>
              <a:rPr lang="en-US" sz="1350" dirty="0" smtClean="0"/>
              <a:t> efficient in terms of time required to solve the problem</a:t>
            </a:r>
            <a:endParaRPr lang="en-GB" sz="135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2442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Modularity</a:t>
            </a:r>
            <a:r>
              <a:rPr lang="pl-PL" sz="1200" dirty="0" smtClean="0"/>
              <a:t> – </a:t>
            </a:r>
            <a:r>
              <a:rPr lang="pl-PL" sz="1200" dirty="0" err="1" smtClean="0"/>
              <a:t>user</a:t>
            </a:r>
            <a:r>
              <a:rPr lang="pl-PL" sz="1200" dirty="0" smtClean="0"/>
              <a:t> </a:t>
            </a:r>
            <a:r>
              <a:rPr lang="pl-PL" sz="1200" dirty="0" err="1" smtClean="0"/>
              <a:t>may</a:t>
            </a:r>
            <a:r>
              <a:rPr lang="pl-PL" sz="1200" dirty="0" smtClean="0"/>
              <a:t> want to </a:t>
            </a:r>
            <a:r>
              <a:rPr lang="pl-PL" sz="1200" dirty="0" err="1" smtClean="0"/>
              <a:t>connect</a:t>
            </a:r>
            <a:r>
              <a:rPr lang="pl-PL" sz="1200" dirty="0" smtClean="0"/>
              <a:t> </a:t>
            </a:r>
            <a:r>
              <a:rPr lang="pl-PL" sz="1200" dirty="0" err="1" smtClean="0"/>
              <a:t>different</a:t>
            </a:r>
            <a:r>
              <a:rPr lang="pl-PL" sz="1200" dirty="0" smtClean="0"/>
              <a:t> devices</a:t>
            </a:r>
            <a:r>
              <a:rPr lang="pl-PL" sz="1200" baseline="0" dirty="0" smtClean="0"/>
              <a:t> to the magnet.</a:t>
            </a:r>
            <a:endParaRPr lang="en-GB" sz="1200" dirty="0" smtClean="0"/>
          </a:p>
          <a:p>
            <a:pPr marL="214308" marR="0" indent="-2143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 smtClean="0"/>
              <a:t>Scalability</a:t>
            </a:r>
            <a:r>
              <a:rPr lang="pl-PL" sz="1200" dirty="0" smtClean="0"/>
              <a:t> -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often the limit to the number of blocks wasn’t set by the software but by the time required to copy/paste hundreds of elements!</a:t>
            </a:r>
            <a:endParaRPr lang="en-GB" sz="1200" dirty="0" smtClean="0"/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Library of reusable components</a:t>
            </a:r>
            <a:r>
              <a:rPr lang="pl-PL" sz="1200" dirty="0" smtClean="0"/>
              <a:t> – much </a:t>
            </a:r>
            <a:r>
              <a:rPr lang="pl-PL" sz="1200" dirty="0" err="1" smtClean="0"/>
              <a:t>faster</a:t>
            </a:r>
            <a:r>
              <a:rPr lang="pl-PL" sz="1200" dirty="0" smtClean="0"/>
              <a:t> to </a:t>
            </a:r>
            <a:r>
              <a:rPr lang="pl-PL" sz="1200" dirty="0" err="1" smtClean="0"/>
              <a:t>fix</a:t>
            </a:r>
            <a:r>
              <a:rPr lang="pl-PL" sz="1200" dirty="0" smtClean="0"/>
              <a:t> </a:t>
            </a:r>
            <a:r>
              <a:rPr lang="pl-PL" sz="1200" dirty="0" err="1" smtClean="0"/>
              <a:t>problems</a:t>
            </a:r>
            <a:r>
              <a:rPr lang="pl-PL" sz="1200" dirty="0" smtClean="0"/>
              <a:t>, and </a:t>
            </a:r>
            <a:r>
              <a:rPr lang="pl-PL" sz="1200" dirty="0" err="1" smtClean="0"/>
              <a:t>update</a:t>
            </a:r>
            <a:r>
              <a:rPr lang="pl-PL" sz="1200" dirty="0" smtClean="0"/>
              <a:t> </a:t>
            </a:r>
            <a:r>
              <a:rPr lang="pl-PL" sz="1200" dirty="0" err="1" smtClean="0"/>
              <a:t>all</a:t>
            </a:r>
            <a:r>
              <a:rPr lang="pl-PL" sz="1200" baseline="0" dirty="0" smtClean="0"/>
              <a:t> </a:t>
            </a:r>
            <a:r>
              <a:rPr lang="pl-PL" sz="1200" baseline="0" dirty="0" err="1" smtClean="0"/>
              <a:t>elements</a:t>
            </a:r>
            <a:endParaRPr lang="en-GB" sz="1200" dirty="0" smtClean="0"/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Convenient User Interface</a:t>
            </a:r>
            <a:r>
              <a:rPr lang="pl-PL" sz="1200" dirty="0" smtClean="0"/>
              <a:t> - </a:t>
            </a:r>
            <a:endParaRPr lang="en-GB" sz="1200" dirty="0" smtClean="0"/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Automatic Model Design</a:t>
            </a:r>
            <a:r>
              <a:rPr lang="pl-PL" sz="1200" dirty="0" smtClean="0"/>
              <a:t> – </a:t>
            </a:r>
            <a:r>
              <a:rPr lang="pl-PL" sz="1200" dirty="0" err="1" smtClean="0"/>
              <a:t>all</a:t>
            </a:r>
            <a:r>
              <a:rPr lang="pl-PL" sz="1200" dirty="0" smtClean="0"/>
              <a:t> </a:t>
            </a:r>
            <a:r>
              <a:rPr lang="pl-PL" sz="1200" dirty="0" err="1" smtClean="0"/>
              <a:t>blocks</a:t>
            </a:r>
            <a:r>
              <a:rPr lang="pl-PL" sz="1200" dirty="0" smtClean="0"/>
              <a:t> </a:t>
            </a:r>
            <a:r>
              <a:rPr lang="pl-PL" sz="1200" dirty="0" err="1" smtClean="0"/>
              <a:t>should</a:t>
            </a:r>
            <a:r>
              <a:rPr lang="pl-PL" sz="1200" dirty="0" smtClean="0"/>
              <a:t> be </a:t>
            </a:r>
            <a:r>
              <a:rPr lang="pl-PL" sz="1200" dirty="0" err="1" smtClean="0"/>
              <a:t>placed</a:t>
            </a:r>
            <a:r>
              <a:rPr lang="pl-PL" sz="1200" dirty="0" smtClean="0"/>
              <a:t> and </a:t>
            </a:r>
            <a:r>
              <a:rPr lang="pl-PL" sz="1200" dirty="0" err="1" smtClean="0"/>
              <a:t>connected</a:t>
            </a:r>
            <a:r>
              <a:rPr lang="pl-PL" sz="1200" dirty="0" smtClean="0"/>
              <a:t> on the </a:t>
            </a:r>
            <a:r>
              <a:rPr lang="pl-PL" sz="1200" dirty="0" err="1" smtClean="0"/>
              <a:t>schematic</a:t>
            </a:r>
            <a:endParaRPr lang="en-GB" sz="1200" dirty="0" smtClean="0"/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1200" dirty="0" smtClean="0"/>
              <a:t>Parametric Sweep</a:t>
            </a:r>
            <a:r>
              <a:rPr lang="pl-PL" sz="1200" dirty="0" smtClean="0"/>
              <a:t> – to </a:t>
            </a:r>
            <a:r>
              <a:rPr lang="pl-PL" sz="1200" dirty="0" err="1" smtClean="0"/>
              <a:t>simplify</a:t>
            </a:r>
            <a:r>
              <a:rPr lang="pl-PL" sz="1200" dirty="0" smtClean="0"/>
              <a:t> </a:t>
            </a:r>
            <a:r>
              <a:rPr lang="pl-PL" sz="1200" dirty="0" err="1" smtClean="0"/>
              <a:t>parameters</a:t>
            </a:r>
            <a:r>
              <a:rPr lang="pl-PL" sz="1200" dirty="0" smtClean="0"/>
              <a:t> </a:t>
            </a:r>
            <a:r>
              <a:rPr lang="pl-PL" sz="1200" dirty="0" err="1" smtClean="0"/>
              <a:t>selection</a:t>
            </a:r>
            <a:endParaRPr lang="en-GB" sz="1200" dirty="0" smtClean="0"/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pl-PL" sz="120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25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We </a:t>
            </a:r>
            <a:r>
              <a:rPr lang="pl-PL" dirty="0" err="1" smtClean="0"/>
              <a:t>started</a:t>
            </a:r>
            <a:r>
              <a:rPr lang="pl-PL" dirty="0" smtClean="0"/>
              <a:t> with developing </a:t>
            </a:r>
            <a:r>
              <a:rPr lang="pl-PL" dirty="0" err="1" smtClean="0"/>
              <a:t>library</a:t>
            </a:r>
            <a:r>
              <a:rPr lang="pl-PL" dirty="0" smtClean="0"/>
              <a:t> of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reusable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components</a:t>
            </a:r>
            <a:r>
              <a:rPr lang="pl-PL" baseline="0" dirty="0" smtClean="0"/>
              <a:t> in order to </a:t>
            </a:r>
            <a:r>
              <a:rPr lang="pl-PL" baseline="0" dirty="0" err="1" smtClean="0"/>
              <a:t>firstly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validate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Pspice</a:t>
            </a:r>
            <a:r>
              <a:rPr lang="pl-PL" baseline="0" dirty="0" smtClean="0"/>
              <a:t> and Simulink in order to </a:t>
            </a:r>
            <a:r>
              <a:rPr lang="pl-PL" baseline="0" dirty="0" err="1" smtClean="0"/>
              <a:t>prove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that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software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handle the </a:t>
            </a:r>
            <a:r>
              <a:rPr lang="pl-PL" baseline="0" dirty="0" err="1" smtClean="0"/>
              <a:t>simulations</a:t>
            </a:r>
            <a:r>
              <a:rPr lang="pl-PL" baseline="0" dirty="0" smtClean="0"/>
              <a:t>.</a:t>
            </a:r>
          </a:p>
          <a:p>
            <a:r>
              <a:rPr lang="pl-PL" baseline="0" dirty="0" err="1" smtClean="0"/>
              <a:t>However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since</a:t>
            </a:r>
            <a:r>
              <a:rPr lang="pl-PL" baseline="0" dirty="0" smtClean="0"/>
              <a:t> Simulink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a part of Matlab environment we </a:t>
            </a:r>
            <a:r>
              <a:rPr lang="pl-PL" baseline="0" dirty="0" err="1" smtClean="0"/>
              <a:t>can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write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some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code</a:t>
            </a:r>
            <a:r>
              <a:rPr lang="pl-PL" baseline="0" dirty="0" smtClean="0"/>
              <a:t> to do the </a:t>
            </a:r>
            <a:r>
              <a:rPr lang="pl-PL" baseline="0" dirty="0" err="1" smtClean="0"/>
              <a:t>job</a:t>
            </a:r>
            <a:r>
              <a:rPr lang="pl-PL" baseline="0" dirty="0" smtClean="0"/>
              <a:t> for </a:t>
            </a:r>
            <a:r>
              <a:rPr lang="pl-PL" baseline="0" dirty="0" err="1" smtClean="0"/>
              <a:t>us</a:t>
            </a:r>
            <a:r>
              <a:rPr lang="pl-PL" baseline="0" dirty="0" smtClean="0"/>
              <a:t> – </a:t>
            </a:r>
            <a:r>
              <a:rPr lang="pl-PL" baseline="0" dirty="0" err="1" smtClean="0"/>
              <a:t>automate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process</a:t>
            </a:r>
            <a:r>
              <a:rPr lang="pl-PL" baseline="0" dirty="0" smtClean="0"/>
              <a:t>.</a:t>
            </a:r>
          </a:p>
          <a:p>
            <a:r>
              <a:rPr lang="pl-PL" baseline="0" dirty="0" smtClean="0"/>
              <a:t>We </a:t>
            </a:r>
            <a:r>
              <a:rPr lang="pl-PL" baseline="0" dirty="0" err="1" smtClean="0"/>
              <a:t>decided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use</a:t>
            </a:r>
            <a:r>
              <a:rPr lang="pl-PL" baseline="0" dirty="0" smtClean="0"/>
              <a:t> Excel to </a:t>
            </a:r>
            <a:r>
              <a:rPr lang="pl-PL" baseline="0" dirty="0" err="1" smtClean="0"/>
              <a:t>describe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models</a:t>
            </a:r>
            <a:r>
              <a:rPr lang="pl-PL" baseline="0" dirty="0" smtClean="0"/>
              <a:t>, as </a:t>
            </a:r>
            <a:r>
              <a:rPr lang="pl-PL" baseline="0" dirty="0" err="1" smtClean="0"/>
              <a:t>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convenient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tool</a:t>
            </a:r>
            <a:r>
              <a:rPr lang="pl-PL" baseline="0" dirty="0" smtClean="0"/>
              <a:t>. In the end we </a:t>
            </a:r>
            <a:r>
              <a:rPr lang="pl-PL" baseline="0" dirty="0" err="1" smtClean="0"/>
              <a:t>just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give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an</a:t>
            </a:r>
            <a:r>
              <a:rPr lang="pl-PL" baseline="0" dirty="0" smtClean="0"/>
              <a:t> Excel </a:t>
            </a:r>
            <a:r>
              <a:rPr lang="pl-PL" baseline="0" dirty="0" err="1" smtClean="0"/>
              <a:t>sheet</a:t>
            </a:r>
            <a:r>
              <a:rPr lang="pl-PL" baseline="0" dirty="0" smtClean="0"/>
              <a:t> to the </a:t>
            </a:r>
            <a:r>
              <a:rPr lang="pl-PL" baseline="0" dirty="0" err="1" smtClean="0"/>
              <a:t>user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play</a:t>
            </a:r>
            <a:r>
              <a:rPr lang="pl-PL" baseline="0" dirty="0" smtClean="0"/>
              <a:t> with model </a:t>
            </a:r>
            <a:r>
              <a:rPr lang="pl-PL" baseline="0" dirty="0" err="1" smtClean="0"/>
              <a:t>parameters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circuit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configuration</a:t>
            </a:r>
            <a:r>
              <a:rPr lang="pl-PL" baseline="0" dirty="0" smtClean="0"/>
              <a:t>, etc. </a:t>
            </a:r>
          </a:p>
          <a:p>
            <a:endParaRPr lang="pl-PL" baseline="0" dirty="0" smtClean="0"/>
          </a:p>
          <a:p>
            <a:r>
              <a:rPr lang="pl-PL" baseline="0" dirty="0" err="1" smtClean="0"/>
              <a:t>This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way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clearly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defined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the developer </a:t>
            </a:r>
            <a:r>
              <a:rPr lang="pl-PL" baseline="0" dirty="0" err="1" smtClean="0"/>
              <a:t>duties</a:t>
            </a:r>
            <a:r>
              <a:rPr lang="pl-PL" baseline="0" dirty="0" smtClean="0"/>
              <a:t>, and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user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responsible</a:t>
            </a:r>
            <a:r>
              <a:rPr lang="pl-PL" baseline="0" dirty="0" smtClean="0"/>
              <a:t> for (</a:t>
            </a:r>
            <a:r>
              <a:rPr lang="pl-PL" baseline="0" dirty="0" err="1" smtClean="0"/>
              <a:t>create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input</a:t>
            </a:r>
            <a:r>
              <a:rPr lang="pl-PL" baseline="0" dirty="0" smtClean="0"/>
              <a:t> file </a:t>
            </a:r>
            <a:r>
              <a:rPr lang="pl-PL" baseline="0" dirty="0" err="1" smtClean="0"/>
              <a:t>according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some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rules</a:t>
            </a:r>
            <a:r>
              <a:rPr lang="pl-PL" baseline="0" dirty="0" smtClean="0"/>
              <a:t>).</a:t>
            </a:r>
          </a:p>
          <a:p>
            <a:r>
              <a:rPr lang="pl-PL" baseline="0" dirty="0" err="1" smtClean="0"/>
              <a:t>Now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I’d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like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describe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layers</a:t>
            </a:r>
            <a:r>
              <a:rPr lang="pl-PL" baseline="0" dirty="0" smtClean="0"/>
              <a:t> from </a:t>
            </a:r>
            <a:r>
              <a:rPr lang="pl-PL" baseline="0" dirty="0" err="1" smtClean="0"/>
              <a:t>bottom</a:t>
            </a:r>
            <a:r>
              <a:rPr lang="pl-PL" baseline="0" dirty="0" smtClean="0"/>
              <a:t> to top and </a:t>
            </a:r>
            <a:r>
              <a:rPr lang="pl-PL" baseline="0" dirty="0" err="1" smtClean="0"/>
              <a:t>give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you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some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brief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explanation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their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spiritus</a:t>
            </a:r>
            <a:r>
              <a:rPr lang="pl-PL" baseline="0" dirty="0" smtClean="0"/>
              <a:t> movens.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501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Our</a:t>
            </a:r>
            <a:r>
              <a:rPr lang="pl-PL" dirty="0" smtClean="0"/>
              <a:t> </a:t>
            </a:r>
            <a:r>
              <a:rPr lang="pl-PL" dirty="0" err="1" smtClean="0"/>
              <a:t>main</a:t>
            </a:r>
            <a:r>
              <a:rPr lang="pl-PL" dirty="0" smtClean="0"/>
              <a:t> </a:t>
            </a:r>
            <a:r>
              <a:rPr lang="pl-PL" dirty="0" err="1" smtClean="0"/>
              <a:t>focus</a:t>
            </a:r>
            <a:r>
              <a:rPr lang="pl-PL" dirty="0" smtClean="0"/>
              <a:t> </a:t>
            </a:r>
            <a:r>
              <a:rPr lang="pl-PL" dirty="0" err="1" smtClean="0"/>
              <a:t>is</a:t>
            </a:r>
            <a:r>
              <a:rPr lang="pl-PL" dirty="0" smtClean="0"/>
              <a:t> on the </a:t>
            </a:r>
            <a:r>
              <a:rPr lang="pl-PL" dirty="0" err="1" smtClean="0"/>
              <a:t>Superconducting</a:t>
            </a:r>
            <a:r>
              <a:rPr lang="pl-PL" dirty="0" smtClean="0"/>
              <a:t> </a:t>
            </a:r>
            <a:r>
              <a:rPr lang="pl-PL" dirty="0" err="1" smtClean="0"/>
              <a:t>magnets</a:t>
            </a:r>
            <a:r>
              <a:rPr lang="pl-PL" dirty="0" smtClean="0"/>
              <a:t> – as </a:t>
            </a:r>
            <a:r>
              <a:rPr lang="pl-PL" dirty="0" err="1" smtClean="0"/>
              <a:t>described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already</a:t>
            </a:r>
            <a:r>
              <a:rPr lang="pl-PL" baseline="0" dirty="0" smtClean="0"/>
              <a:t> we model </a:t>
            </a:r>
            <a:r>
              <a:rPr lang="pl-PL" baseline="0" dirty="0" err="1" smtClean="0"/>
              <a:t>thermal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electrical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behavior</a:t>
            </a:r>
            <a:r>
              <a:rPr lang="pl-PL" baseline="0" dirty="0" smtClean="0"/>
              <a:t>.</a:t>
            </a:r>
          </a:p>
          <a:p>
            <a:r>
              <a:rPr lang="pl-PL" baseline="0" dirty="0" err="1" smtClean="0"/>
              <a:t>Additionaly</a:t>
            </a:r>
            <a:r>
              <a:rPr lang="pl-PL" baseline="0" dirty="0" smtClean="0"/>
              <a:t> we </a:t>
            </a:r>
            <a:r>
              <a:rPr lang="pl-PL" baseline="0" dirty="0" err="1" smtClean="0"/>
              <a:t>are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capable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connecting</a:t>
            </a:r>
            <a:r>
              <a:rPr lang="pl-PL" baseline="0" dirty="0" smtClean="0"/>
              <a:t> to the magnet </a:t>
            </a:r>
            <a:r>
              <a:rPr lang="pl-PL" baseline="0" dirty="0" err="1" smtClean="0"/>
              <a:t>different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quench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protection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methods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like</a:t>
            </a:r>
            <a:r>
              <a:rPr lang="pl-PL" baseline="0" dirty="0" smtClean="0"/>
              <a:t> CLIQ, </a:t>
            </a:r>
            <a:r>
              <a:rPr lang="pl-PL" baseline="0" dirty="0" err="1" smtClean="0"/>
              <a:t>Energy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Extraction</a:t>
            </a:r>
            <a:r>
              <a:rPr lang="pl-PL" baseline="0" dirty="0" smtClean="0"/>
              <a:t>, </a:t>
            </a:r>
            <a:r>
              <a:rPr lang="pl-PL" baseline="0" dirty="0" err="1" smtClean="0"/>
              <a:t>Quench</a:t>
            </a:r>
            <a:r>
              <a:rPr lang="pl-PL" baseline="0" dirty="0" smtClean="0"/>
              <a:t> </a:t>
            </a:r>
            <a:r>
              <a:rPr lang="pl-PL" baseline="0" dirty="0" err="1" smtClean="0"/>
              <a:t>Heaters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</a:t>
            </a:r>
            <a:r>
              <a:rPr lang="pl-PL" baseline="0" dirty="0" smtClean="0"/>
              <a:t> a </a:t>
            </a:r>
            <a:r>
              <a:rPr lang="pl-PL" baseline="0" dirty="0" err="1" smtClean="0"/>
              <a:t>Diode</a:t>
            </a:r>
            <a:r>
              <a:rPr lang="pl-PL" baseline="0" dirty="0" smtClean="0"/>
              <a:t>. </a:t>
            </a:r>
          </a:p>
          <a:p>
            <a:r>
              <a:rPr lang="pl-PL" baseline="0" dirty="0" err="1" smtClean="0"/>
              <a:t>Finally</a:t>
            </a:r>
            <a:r>
              <a:rPr lang="pl-PL" baseline="0" dirty="0" smtClean="0"/>
              <a:t>,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469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We need some </a:t>
            </a:r>
            <a:r>
              <a:rPr lang="en-GB" i="1" dirty="0" smtClean="0"/>
              <a:t>a priori </a:t>
            </a:r>
            <a:r>
              <a:rPr lang="en-GB" dirty="0" smtClean="0"/>
              <a:t>knowledge</a:t>
            </a:r>
            <a:r>
              <a:rPr lang="en-GB" baseline="0" dirty="0" smtClean="0"/>
              <a:t> about how the elements are connected.</a:t>
            </a:r>
            <a:endParaRPr lang="pl-PL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err="1" smtClean="0"/>
              <a:t>What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user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cares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about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selection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parameters</a:t>
            </a:r>
            <a:r>
              <a:rPr lang="pl-PL" baseline="0" dirty="0" smtClean="0"/>
              <a:t>/</a:t>
            </a:r>
            <a:r>
              <a:rPr lang="pl-PL" baseline="0" dirty="0" err="1" smtClean="0"/>
              <a:t>structure</a:t>
            </a:r>
            <a:r>
              <a:rPr lang="pl-PL" baseline="0" dirty="0" smtClean="0"/>
              <a:t>/</a:t>
            </a:r>
            <a:r>
              <a:rPr lang="pl-PL" baseline="0" dirty="0" err="1" smtClean="0"/>
              <a:t>components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then</a:t>
            </a:r>
            <a:r>
              <a:rPr lang="pl-PL" baseline="0" dirty="0" smtClean="0"/>
              <a:t> the </a:t>
            </a:r>
            <a:r>
              <a:rPr lang="pl-PL" baseline="0" dirty="0" err="1" smtClean="0"/>
              <a:t>analysis</a:t>
            </a:r>
            <a:r>
              <a:rPr lang="pl-PL" baseline="0" dirty="0" smtClean="0"/>
              <a:t> of </a:t>
            </a:r>
            <a:r>
              <a:rPr lang="pl-PL" baseline="0" dirty="0" err="1" smtClean="0"/>
              <a:t>results</a:t>
            </a:r>
            <a:r>
              <a:rPr lang="pl-PL" baseline="0" dirty="0" smtClean="0"/>
              <a:t>.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2AA7A-7516-45AD-AEA1-96C3122F953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646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7DA0C-FD2E-467E-8E54-2512F5C43C74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84343-12B3-44CD-AA40-04019D65E601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8E3F2-7E3F-44EB-9F5D-A7F4C6E43526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F562B-A067-47D4-BEF9-E09EC68E9197}" type="datetime1">
              <a:rPr lang="en-029" smtClean="0"/>
              <a:t>17/08/2014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90156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75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D734E-56E0-4DE4-8832-92F86C0DEB73}" type="datetime1">
              <a:rPr lang="en-029" smtClean="0">
                <a:solidFill>
                  <a:srgbClr val="242852">
                    <a:shade val="90000"/>
                  </a:srgbClr>
                </a:solidFill>
              </a:rPr>
              <a:t>17/08/2014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42852">
                    <a:shade val="90000"/>
                  </a:srgbClr>
                </a:solidFill>
              </a:rPr>
              <a:t>Quench Simulation Framework M.Maciejewski, E.Ravaioli</a:t>
            </a:r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A93DC-855C-4369-952A-3410CE240DF7}" type="slidenum">
              <a:rPr lang="en-GB" smtClean="0">
                <a:solidFill>
                  <a:srgbClr val="242852">
                    <a:shade val="90000"/>
                  </a:srgbClr>
                </a:solidFill>
              </a:rPr>
              <a:pPr/>
              <a:t>‹#›</a:t>
            </a:fld>
            <a:endParaRPr lang="en-GB" dirty="0">
              <a:solidFill>
                <a:srgbClr val="242852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9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43403-C45C-4168-BB58-4FEBF3BFF3AC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D3F46-84D7-4E98-A40F-C947AF9F49A8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4E21A-5708-4647-BE17-A794B13BE3F0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5DF5E-7D9E-4A9E-8C30-6D9074A35BF6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F5236-901C-476E-9CAA-C8C8B1576250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MQXF_XY_8x8x_30.xlsx" TargetMode="External"/><Relationship Id="rId4" Type="http://schemas.openxmlformats.org/officeDocument/2006/relationships/image" Target="../media/image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latin typeface="Calibri" panose="020F0502020204030204" pitchFamily="34" charset="0"/>
              </a:rPr>
              <a:t>Framework Architecture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F9EFB5D8-0A1F-463D-9A80-BC27F482B4A2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7" name="Symbol zastępczy stopki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0" name="Grupa 9"/>
          <p:cNvGrpSpPr/>
          <p:nvPr/>
        </p:nvGrpSpPr>
        <p:grpSpPr>
          <a:xfrm>
            <a:off x="267789" y="4032276"/>
            <a:ext cx="8608422" cy="962025"/>
            <a:chOff x="1291050" y="2573139"/>
            <a:chExt cx="6095993" cy="962025"/>
          </a:xfrm>
        </p:grpSpPr>
        <p:sp>
          <p:nvSpPr>
            <p:cNvPr id="11" name="Prostokąt zaokrąglony 10"/>
            <p:cNvSpPr/>
            <p:nvPr/>
          </p:nvSpPr>
          <p:spPr>
            <a:xfrm>
              <a:off x="1291050" y="2573139"/>
              <a:ext cx="6095993" cy="962025"/>
            </a:xfrm>
            <a:prstGeom prst="roundRect">
              <a:avLst/>
            </a:prstGeom>
            <a:ln w="28575">
              <a:solidFill>
                <a:srgbClr val="0055A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Prostokąt 11"/>
            <p:cNvSpPr/>
            <p:nvPr/>
          </p:nvSpPr>
          <p:spPr>
            <a:xfrm>
              <a:off x="1338012" y="2620101"/>
              <a:ext cx="6002069" cy="868101"/>
            </a:xfrm>
            <a:prstGeom prst="rect">
              <a:avLst/>
            </a:prstGeom>
            <a:ln w="28575">
              <a:solidFill>
                <a:srgbClr val="0055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4100" kern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Simulink (</a:t>
              </a:r>
              <a:r>
                <a:rPr lang="en-GB" sz="4100" kern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Solver</a:t>
              </a:r>
              <a:r>
                <a:rPr lang="pl-PL" sz="4100" kern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, </a:t>
              </a:r>
              <a:r>
                <a:rPr lang="en-GB" sz="4100" kern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library</a:t>
              </a:r>
              <a:r>
                <a:rPr lang="pl-PL" sz="4100" kern="120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)</a:t>
              </a:r>
              <a:endParaRPr lang="pl-PL" sz="4100" kern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1216478" y="3030265"/>
            <a:ext cx="6711043" cy="962025"/>
            <a:chOff x="1291050" y="2573139"/>
            <a:chExt cx="6095993" cy="962025"/>
          </a:xfrm>
        </p:grpSpPr>
        <p:sp>
          <p:nvSpPr>
            <p:cNvPr id="14" name="Prostokąt zaokrąglony 13"/>
            <p:cNvSpPr/>
            <p:nvPr/>
          </p:nvSpPr>
          <p:spPr>
            <a:xfrm>
              <a:off x="1291050" y="2573139"/>
              <a:ext cx="6095993" cy="962025"/>
            </a:xfrm>
            <a:prstGeom prst="roundRect">
              <a:avLst/>
            </a:prstGeom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Prostokąt 14"/>
            <p:cNvSpPr/>
            <p:nvPr/>
          </p:nvSpPr>
          <p:spPr>
            <a:xfrm>
              <a:off x="1338012" y="2620101"/>
              <a:ext cx="6002069" cy="868101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4100" kern="1200" dirty="0" smtClean="0">
                  <a:ln w="0"/>
                  <a:solidFill>
                    <a:srgbClr val="00B05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MATLAB (Application)</a:t>
              </a:r>
              <a:endParaRPr lang="pl-PL" sz="4100" kern="12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6" name="Grupa 15"/>
          <p:cNvGrpSpPr/>
          <p:nvPr/>
        </p:nvGrpSpPr>
        <p:grpSpPr>
          <a:xfrm>
            <a:off x="2516645" y="2021108"/>
            <a:ext cx="4243344" cy="962025"/>
            <a:chOff x="1291050" y="2573139"/>
            <a:chExt cx="6095993" cy="962025"/>
          </a:xfrm>
        </p:grpSpPr>
        <p:sp>
          <p:nvSpPr>
            <p:cNvPr id="17" name="Prostokąt zaokrąglony 16"/>
            <p:cNvSpPr/>
            <p:nvPr/>
          </p:nvSpPr>
          <p:spPr>
            <a:xfrm>
              <a:off x="1291050" y="2573139"/>
              <a:ext cx="6095993" cy="962025"/>
            </a:xfrm>
            <a:prstGeom prst="round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Prostokąt 17"/>
            <p:cNvSpPr/>
            <p:nvPr/>
          </p:nvSpPr>
          <p:spPr>
            <a:xfrm>
              <a:off x="1338012" y="2620101"/>
              <a:ext cx="6002069" cy="868101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6210" tIns="156210" rIns="156210" bIns="15621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4100" kern="1200" dirty="0" smtClean="0">
                  <a:ln w="0"/>
                  <a:solidFill>
                    <a:srgbClr val="FF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alibri" panose="020F0502020204030204" pitchFamily="34" charset="0"/>
                </a:rPr>
                <a:t>GUI/Excel</a:t>
              </a:r>
              <a:endParaRPr lang="pl-PL" sz="4100" kern="12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49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5310" y="1653201"/>
            <a:ext cx="4056993" cy="26224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Thermal Mass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(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</a:rPr>
              <a:t>NbTi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/Nb3Sn, Cu, </a:t>
            </a:r>
            <a:r>
              <a:rPr lang="en-GB" sz="1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G10, Kapton)</a:t>
            </a:r>
            <a:endParaRPr lang="pl-PL" sz="14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Hot Spot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Calculation</a:t>
            </a:r>
            <a:r>
              <a:rPr lang="pl-PL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pl-PL" sz="1400" dirty="0">
                <a:solidFill>
                  <a:srgbClr val="FF0000"/>
                </a:solidFill>
                <a:latin typeface="Calibri" panose="020F0502020204030204" pitchFamily="34" charset="0"/>
              </a:rPr>
              <a:t>(NbTi/Nb3Sn)</a:t>
            </a:r>
            <a:endParaRPr lang="en-GB" sz="14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Conductive </a:t>
            </a: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Heat Transfer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</a:rPr>
              <a:t>(Kapton, G10)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FF0000"/>
                </a:solidFill>
                <a:latin typeface="Calibri" panose="020F0502020204030204" pitchFamily="34" charset="0"/>
              </a:rPr>
              <a:t>Helium </a:t>
            </a:r>
            <a:r>
              <a:rPr lang="en-GB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Cooling</a:t>
            </a:r>
            <a:endParaRPr lang="pl-PL" sz="1400" b="1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04282"/>
                </a:solidFill>
                <a:latin typeface="Calibri" panose="020F0502020204030204" pitchFamily="34" charset="0"/>
              </a:rPr>
              <a:t>Quench Resistor </a:t>
            </a:r>
            <a:r>
              <a:rPr lang="en-GB" sz="1400" dirty="0">
                <a:solidFill>
                  <a:srgbClr val="104282"/>
                </a:solidFill>
                <a:latin typeface="Calibri" panose="020F0502020204030204" pitchFamily="34" charset="0"/>
              </a:rPr>
              <a:t>(NbTi/Nb3Sn, Cu)</a:t>
            </a:r>
          </a:p>
          <a:p>
            <a:pPr>
              <a:lnSpc>
                <a:spcPct val="150000"/>
              </a:lnSpc>
            </a:pPr>
            <a:r>
              <a:rPr lang="en-GB" sz="1400" b="1" dirty="0" smtClean="0">
                <a:solidFill>
                  <a:srgbClr val="104282"/>
                </a:solidFill>
                <a:latin typeface="Calibri" panose="020F0502020204030204" pitchFamily="34" charset="0"/>
              </a:rPr>
              <a:t>Inter-filament </a:t>
            </a:r>
            <a:r>
              <a:rPr lang="en-GB" sz="1400" b="1" dirty="0">
                <a:solidFill>
                  <a:srgbClr val="104282"/>
                </a:solidFill>
                <a:latin typeface="Calibri" panose="020F0502020204030204" pitchFamily="34" charset="0"/>
              </a:rPr>
              <a:t>Coupling Loss in X/Y direction</a:t>
            </a:r>
          </a:p>
          <a:p>
            <a:pPr>
              <a:lnSpc>
                <a:spcPct val="150000"/>
              </a:lnSpc>
            </a:pPr>
            <a:r>
              <a:rPr lang="en-GB" sz="1400" b="1" dirty="0" smtClean="0">
                <a:solidFill>
                  <a:srgbClr val="104282"/>
                </a:solidFill>
                <a:latin typeface="Calibri" panose="020F0502020204030204" pitchFamily="34" charset="0"/>
              </a:rPr>
              <a:t>Inter-strand </a:t>
            </a:r>
            <a:r>
              <a:rPr lang="en-GB" sz="1400" b="1" dirty="0">
                <a:solidFill>
                  <a:srgbClr val="104282"/>
                </a:solidFill>
                <a:latin typeface="Calibri" panose="020F0502020204030204" pitchFamily="34" charset="0"/>
              </a:rPr>
              <a:t>Coupling loss</a:t>
            </a:r>
          </a:p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rgbClr val="104282"/>
                </a:solidFill>
                <a:latin typeface="Calibri" panose="020F0502020204030204" pitchFamily="34" charset="0"/>
              </a:rPr>
              <a:t>Dynamic </a:t>
            </a:r>
            <a:r>
              <a:rPr lang="en-GB" sz="1400" b="1" dirty="0" smtClean="0">
                <a:solidFill>
                  <a:srgbClr val="104282"/>
                </a:solidFill>
                <a:latin typeface="Calibri" panose="020F0502020204030204" pitchFamily="34" charset="0"/>
              </a:rPr>
              <a:t>effects </a:t>
            </a:r>
            <a:r>
              <a:rPr lang="en-GB" sz="1400" dirty="0" smtClean="0">
                <a:solidFill>
                  <a:srgbClr val="104282"/>
                </a:solidFill>
                <a:latin typeface="Calibri" panose="020F0502020204030204" pitchFamily="34" charset="0"/>
              </a:rPr>
              <a:t>(Inductance depends on current)</a:t>
            </a:r>
            <a:endParaRPr lang="pl-PL" sz="1400" dirty="0" smtClean="0">
              <a:solidFill>
                <a:srgbClr val="10428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94664" y="1642298"/>
            <a:ext cx="1332000" cy="72000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latin typeface="Calibri" panose="020F0502020204030204" pitchFamily="34" charset="0"/>
              </a:rPr>
              <a:t>CLIQ</a:t>
            </a:r>
            <a:endParaRPr lang="en-GB" sz="1350" b="1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94664" y="2604434"/>
            <a:ext cx="1332000" cy="72000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alibri" panose="020F0502020204030204" pitchFamily="34" charset="0"/>
              </a:rPr>
              <a:t>Energy</a:t>
            </a:r>
            <a:br>
              <a:rPr lang="en-GB" b="1" dirty="0" smtClean="0">
                <a:latin typeface="Calibri" panose="020F0502020204030204" pitchFamily="34" charset="0"/>
              </a:rPr>
            </a:br>
            <a:r>
              <a:rPr lang="en-GB" b="1" dirty="0" smtClean="0">
                <a:latin typeface="Calibri" panose="020F0502020204030204" pitchFamily="34" charset="0"/>
              </a:rPr>
              <a:t>Extraction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4753" y="1642298"/>
            <a:ext cx="1332000" cy="72000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latin typeface="Calibri" panose="020F0502020204030204" pitchFamily="34" charset="0"/>
              </a:rPr>
              <a:t>Diode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94664" y="3566570"/>
            <a:ext cx="1332000" cy="72000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Quench Heater</a:t>
            </a:r>
            <a:endParaRPr lang="en-GB" b="1" dirty="0"/>
          </a:p>
        </p:txBody>
      </p:sp>
      <p:sp>
        <p:nvSpPr>
          <p:cNvPr id="11" name="Rectangle 10"/>
          <p:cNvSpPr/>
          <p:nvPr/>
        </p:nvSpPr>
        <p:spPr>
          <a:xfrm>
            <a:off x="7594842" y="2604434"/>
            <a:ext cx="1332000" cy="72000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>
                <a:latin typeface="Calibri" panose="020F0502020204030204" pitchFamily="34" charset="0"/>
              </a:rPr>
              <a:t>Power Converter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94842" y="1653198"/>
            <a:ext cx="1332000" cy="72000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Calibri" panose="020F0502020204030204" pitchFamily="34" charset="0"/>
              </a:rPr>
              <a:t>Current Lead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67029" y="4279334"/>
            <a:ext cx="333033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i="1" dirty="0" smtClean="0">
                <a:ln w="0"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Superconducting</a:t>
            </a:r>
            <a:r>
              <a:rPr lang="pl-PL" sz="2400" i="1" dirty="0" smtClean="0">
                <a:ln w="0"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 Magnet</a:t>
            </a:r>
            <a:endParaRPr lang="pl-PL" sz="3600" i="1" dirty="0">
              <a:ln w="0"/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809594" y="4278752"/>
            <a:ext cx="24992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i="1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Quench Protection</a:t>
            </a:r>
            <a:endParaRPr lang="en-GB" sz="3600" i="1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latin typeface="Calibri" panose="020F0502020204030204" pitchFamily="34" charset="0"/>
              </a:rPr>
              <a:t>Components </a:t>
            </a:r>
            <a:r>
              <a:rPr lang="en-GB" sz="4000" dirty="0" smtClean="0">
                <a:latin typeface="Calibri" panose="020F0502020204030204" pitchFamily="34" charset="0"/>
              </a:rPr>
              <a:t>library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20" name="Prostokąt 19"/>
          <p:cNvSpPr/>
          <p:nvPr/>
        </p:nvSpPr>
        <p:spPr>
          <a:xfrm>
            <a:off x="7810238" y="4275667"/>
            <a:ext cx="9012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400" i="1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Other</a:t>
            </a:r>
            <a:endParaRPr lang="en-GB" sz="3600" i="1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D169A4B2-03BA-4E3F-8384-D46709B91748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9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5" grpId="0"/>
      <p:bldP spid="17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ze strzałką 8"/>
          <p:cNvCxnSpPr/>
          <p:nvPr/>
        </p:nvCxnSpPr>
        <p:spPr>
          <a:xfrm flipV="1">
            <a:off x="2013185" y="3245812"/>
            <a:ext cx="506705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upa 21"/>
          <p:cNvGrpSpPr/>
          <p:nvPr/>
        </p:nvGrpSpPr>
        <p:grpSpPr>
          <a:xfrm>
            <a:off x="4830411" y="2894069"/>
            <a:ext cx="1432052" cy="814084"/>
            <a:chOff x="6488147" y="3605920"/>
            <a:chExt cx="2415169" cy="1345295"/>
          </a:xfrm>
        </p:grpSpPr>
        <p:pic>
          <p:nvPicPr>
            <p:cNvPr id="17" name="Picture 4" descr="http://stidditec.free.fr/matlab/MATLAB-simulink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44" b="11362"/>
            <a:stretch/>
          </p:blipFill>
          <p:spPr bwMode="auto">
            <a:xfrm>
              <a:off x="6488147" y="3605920"/>
              <a:ext cx="2415169" cy="82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pole tekstowe 13"/>
            <p:cNvSpPr txBox="1"/>
            <p:nvPr/>
          </p:nvSpPr>
          <p:spPr>
            <a:xfrm>
              <a:off x="6821132" y="4551106"/>
              <a:ext cx="18107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350" i="1" dirty="0"/>
                <a:t>Simulink Model</a:t>
              </a: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2757791" y="2656199"/>
            <a:ext cx="1719269" cy="1615827"/>
            <a:chOff x="3406448" y="4585814"/>
            <a:chExt cx="2292358" cy="2154435"/>
          </a:xfrm>
        </p:grpSpPr>
        <p:sp>
          <p:nvSpPr>
            <p:cNvPr id="15" name="pole tekstowe 14"/>
            <p:cNvSpPr txBox="1"/>
            <p:nvPr/>
          </p:nvSpPr>
          <p:spPr>
            <a:xfrm>
              <a:off x="3406448" y="4585814"/>
              <a:ext cx="2292358" cy="17851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 err="1"/>
                <a:t>Thermal</a:t>
              </a:r>
              <a:r>
                <a:rPr lang="pl-PL" sz="1350" dirty="0"/>
                <a:t> Mass</a:t>
              </a:r>
            </a:p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/>
                <a:t>Helium </a:t>
              </a:r>
              <a:r>
                <a:rPr lang="pl-PL" sz="1350" dirty="0" err="1"/>
                <a:t>Cooling</a:t>
              </a:r>
              <a:endParaRPr lang="pl-PL" sz="1350" dirty="0"/>
            </a:p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 err="1"/>
                <a:t>Heat</a:t>
              </a:r>
              <a:r>
                <a:rPr lang="pl-PL" sz="1350" dirty="0"/>
                <a:t> Exchange</a:t>
              </a:r>
            </a:p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 err="1"/>
                <a:t>Quench</a:t>
              </a:r>
              <a:r>
                <a:rPr lang="pl-PL" sz="1350" dirty="0"/>
                <a:t> </a:t>
              </a:r>
              <a:r>
                <a:rPr lang="pl-PL" sz="1350" dirty="0" err="1"/>
                <a:t>Resistor</a:t>
              </a:r>
              <a:endParaRPr lang="pl-PL" sz="1350" dirty="0"/>
            </a:p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/>
                <a:t>CLIQ</a:t>
              </a:r>
            </a:p>
            <a:p>
              <a:pPr marL="214308" indent="-214308">
                <a:buFont typeface="Arial" pitchFamily="34" charset="0"/>
                <a:buChar char="•"/>
              </a:pPr>
              <a:r>
                <a:rPr lang="pl-PL" sz="1350" dirty="0"/>
                <a:t>…</a:t>
              </a:r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4069161" y="6340140"/>
              <a:ext cx="1028486" cy="400109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pl-PL" sz="1350" dirty="0"/>
                <a:t>Objects</a:t>
              </a:r>
            </a:p>
          </p:txBody>
        </p:sp>
      </p:grpSp>
      <p:cxnSp>
        <p:nvCxnSpPr>
          <p:cNvPr id="20" name="Łącznik prosty ze strzałką 19"/>
          <p:cNvCxnSpPr/>
          <p:nvPr/>
        </p:nvCxnSpPr>
        <p:spPr>
          <a:xfrm>
            <a:off x="4572000" y="3174728"/>
            <a:ext cx="25841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8" name="Grupa 7"/>
          <p:cNvGrpSpPr/>
          <p:nvPr/>
        </p:nvGrpSpPr>
        <p:grpSpPr>
          <a:xfrm>
            <a:off x="6392517" y="2256400"/>
            <a:ext cx="3127034" cy="2323403"/>
            <a:chOff x="6392517" y="2256400"/>
            <a:chExt cx="3127034" cy="2323403"/>
          </a:xfrm>
        </p:grpSpPr>
        <p:pic>
          <p:nvPicPr>
            <p:cNvPr id="19" name="Picture 2" descr="\\cern.ch\dfs\Users\k\ksperin\Desktop\16x.gif"/>
            <p:cNvPicPr>
              <a:picLocks noChangeAspect="1" noChangeArrowheads="1" noCrop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2517" y="2256400"/>
              <a:ext cx="3127034" cy="197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pole tekstowe 4"/>
            <p:cNvSpPr txBox="1"/>
            <p:nvPr/>
          </p:nvSpPr>
          <p:spPr>
            <a:xfrm>
              <a:off x="7439947" y="4272026"/>
              <a:ext cx="13372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alibri" panose="020F0502020204030204" pitchFamily="34" charset="0"/>
                </a:rPr>
                <a:t>Results Analysis</a:t>
              </a:r>
              <a:endParaRPr lang="en-US" sz="1400" dirty="0">
                <a:latin typeface="Calibri" panose="020F0502020204030204" pitchFamily="34" charset="0"/>
              </a:endParaRPr>
            </a:p>
          </p:txBody>
        </p:sp>
      </p:grpSp>
      <p:cxnSp>
        <p:nvCxnSpPr>
          <p:cNvPr id="21" name="Łącznik prosty ze strzałką 20"/>
          <p:cNvCxnSpPr/>
          <p:nvPr/>
        </p:nvCxnSpPr>
        <p:spPr>
          <a:xfrm>
            <a:off x="6311104" y="3174728"/>
            <a:ext cx="25841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MATLAB Application</a:t>
            </a:r>
            <a:endParaRPr lang="en-GB" sz="4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9995DFDF-82B9-4EAD-84A4-648414606BB9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24" name="Symbol zastępczy numeru slajdu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8" name="Grupa 27"/>
          <p:cNvGrpSpPr/>
          <p:nvPr/>
        </p:nvGrpSpPr>
        <p:grpSpPr>
          <a:xfrm>
            <a:off x="3617425" y="2427747"/>
            <a:ext cx="1754444" cy="1975054"/>
            <a:chOff x="3617425" y="2427747"/>
            <a:chExt cx="1754444" cy="1975054"/>
          </a:xfrm>
        </p:grpSpPr>
        <p:pic>
          <p:nvPicPr>
            <p:cNvPr id="2050" name="Picture 2" descr="http://debugcode.fr/wp-content/uploads/2012/04/ExcelGD.jpg">
              <a:hlinkClick r:id="rId5" action="ppaction://hlinkfile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7425" y="2427747"/>
              <a:ext cx="1754444" cy="17544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pole tekstowe 25"/>
            <p:cNvSpPr txBox="1"/>
            <p:nvPr/>
          </p:nvSpPr>
          <p:spPr>
            <a:xfrm>
              <a:off x="3984385" y="4095024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smtClean="0"/>
                <a:t>Input Exce</a:t>
              </a:r>
              <a:r>
                <a:rPr lang="pl-PL" sz="1400" dirty="0"/>
                <a:t>l</a:t>
              </a:r>
            </a:p>
          </p:txBody>
        </p:sp>
      </p:grp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2137331" y="1496098"/>
            <a:ext cx="4302978" cy="3536154"/>
          </a:xfrm>
          <a:prstGeom prst="rect">
            <a:avLst/>
          </a:prstGeom>
          <a:solidFill>
            <a:schemeClr val="accent1">
              <a:alpha val="50000"/>
            </a:schemeClr>
          </a:solidFill>
          <a:ln w="12700">
            <a:solidFill>
              <a:srgbClr val="00206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27000" rIns="27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algn="r" defTabSz="342892">
              <a:lnSpc>
                <a:spcPts val="0"/>
              </a:lnSpc>
              <a:defRPr/>
            </a:pPr>
            <a:endParaRPr lang="en-US" sz="2700" kern="0" dirty="0">
              <a:latin typeface="Corbel"/>
            </a:endParaRPr>
          </a:p>
          <a:p>
            <a:pPr defTabSz="342892">
              <a:defRPr/>
            </a:pPr>
            <a:r>
              <a:rPr lang="pl-PL" sz="6000" b="0" kern="0" dirty="0">
                <a:solidFill>
                  <a:schemeClr val="accent6"/>
                </a:solidFill>
                <a:latin typeface="Calibri" panose="020F0502020204030204" pitchFamily="34" charset="0"/>
              </a:rPr>
              <a:t>Black </a:t>
            </a:r>
            <a:r>
              <a:rPr lang="pl-PL" sz="6000" b="0" kern="0" dirty="0" err="1">
                <a:solidFill>
                  <a:schemeClr val="accent6"/>
                </a:solidFill>
                <a:latin typeface="Calibri" panose="020F0502020204030204" pitchFamily="34" charset="0"/>
              </a:rPr>
              <a:t>box</a:t>
            </a:r>
            <a:r>
              <a:rPr lang="pl-PL" sz="6000" b="0" kern="0" dirty="0">
                <a:solidFill>
                  <a:schemeClr val="accent6"/>
                </a:solidFill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461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-0.36927 -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72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3578" y="6368122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9" name="pole tekstowe 6"/>
          <p:cNvSpPr txBox="1"/>
          <p:nvPr/>
        </p:nvSpPr>
        <p:spPr>
          <a:xfrm>
            <a:off x="771055" y="1132263"/>
            <a:ext cx="3757632" cy="3362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3200" dirty="0">
                <a:latin typeface="Calibri" panose="020F0502020204030204" pitchFamily="34" charset="0"/>
              </a:rPr>
              <a:t>Parametric Sweep</a:t>
            </a:r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sz="3200" dirty="0" err="1" smtClean="0">
                <a:latin typeface="Calibri" panose="020F0502020204030204" pitchFamily="34" charset="0"/>
              </a:rPr>
              <a:t>Parallel</a:t>
            </a:r>
            <a:r>
              <a:rPr lang="pl-PL" sz="3200" dirty="0" smtClean="0">
                <a:latin typeface="Calibri" panose="020F0502020204030204" pitchFamily="34" charset="0"/>
              </a:rPr>
              <a:t> Computing</a:t>
            </a:r>
            <a:endParaRPr lang="en-GB" sz="3200" dirty="0" smtClean="0">
              <a:latin typeface="Calibri" panose="020F0502020204030204" pitchFamily="34" charset="0"/>
            </a:endParaRPr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anose="020F0502020204030204" pitchFamily="34" charset="0"/>
              </a:rPr>
              <a:t>Report </a:t>
            </a:r>
            <a:r>
              <a:rPr lang="pl-PL" sz="3200" dirty="0">
                <a:latin typeface="Calibri" panose="020F0502020204030204" pitchFamily="34" charset="0"/>
              </a:rPr>
              <a:t>G</a:t>
            </a:r>
            <a:r>
              <a:rPr lang="en-GB" sz="3200" dirty="0" err="1" smtClean="0">
                <a:latin typeface="Calibri" panose="020F0502020204030204" pitchFamily="34" charset="0"/>
              </a:rPr>
              <a:t>eneration</a:t>
            </a:r>
            <a:endParaRPr lang="en-GB" sz="3200" dirty="0">
              <a:latin typeface="Calibri" panose="020F0502020204030204" pitchFamily="34" charset="0"/>
            </a:endParaRPr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sz="3200" dirty="0" err="1" smtClean="0">
                <a:latin typeface="Calibri" panose="020F0502020204030204" pitchFamily="34" charset="0"/>
              </a:rPr>
              <a:t>Simulation</a:t>
            </a:r>
            <a:r>
              <a:rPr lang="pl-PL" sz="3200" dirty="0" smtClean="0">
                <a:latin typeface="Calibri" panose="020F0502020204030204" pitchFamily="34" charset="0"/>
              </a:rPr>
              <a:t> Control</a:t>
            </a:r>
            <a:endParaRPr lang="en-GB" sz="3200" dirty="0">
              <a:latin typeface="Calibri" panose="020F0502020204030204" pitchFamily="34" charset="0"/>
            </a:endParaRPr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sz="3200" dirty="0" err="1" smtClean="0">
                <a:latin typeface="Calibri" panose="020F0502020204030204" pitchFamily="34" charset="0"/>
              </a:rPr>
              <a:t>Executable</a:t>
            </a:r>
            <a:r>
              <a:rPr lang="pl-PL" sz="3200" dirty="0" smtClean="0">
                <a:latin typeface="Calibri" panose="020F0502020204030204" pitchFamily="34" charset="0"/>
              </a:rPr>
              <a:t> </a:t>
            </a:r>
            <a:r>
              <a:rPr lang="pl-PL" sz="3200" dirty="0" err="1" smtClean="0">
                <a:latin typeface="Calibri" panose="020F0502020204030204" pitchFamily="34" charset="0"/>
              </a:rPr>
              <a:t>Modules</a:t>
            </a:r>
            <a:endParaRPr lang="en-GB" sz="3200" dirty="0" smtClean="0">
              <a:latin typeface="Calibri" panose="020F0502020204030204" pitchFamily="34" charset="0"/>
            </a:endParaRPr>
          </a:p>
          <a:p>
            <a:pPr marL="214308" indent="-214308"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pl-PL" sz="1500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latin typeface="Calibri" panose="020F0502020204030204" pitchFamily="34" charset="0"/>
              </a:rPr>
              <a:t>Main Application </a:t>
            </a:r>
            <a:r>
              <a:rPr lang="pl-PL" sz="4000" dirty="0" err="1" smtClean="0">
                <a:latin typeface="Calibri" panose="020F0502020204030204" pitchFamily="34" charset="0"/>
              </a:rPr>
              <a:t>Modules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F8444A5F-2216-4A42-A53C-8D4498366287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46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858000" y="6357331"/>
            <a:ext cx="2133600" cy="365125"/>
          </a:xfrm>
        </p:spPr>
        <p:txBody>
          <a:bodyPr/>
          <a:lstStyle/>
          <a:p>
            <a:pPr>
              <a:defRPr/>
            </a:pPr>
            <a:fld id="{E7CC7FDB-8038-4356-A8C6-C473E4D516EE}" type="slidenum">
              <a:rPr lang="en-US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14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5" name="Grupa 14"/>
          <p:cNvGrpSpPr/>
          <p:nvPr/>
        </p:nvGrpSpPr>
        <p:grpSpPr>
          <a:xfrm>
            <a:off x="0" y="-60209"/>
            <a:ext cx="9144000" cy="6165669"/>
            <a:chOff x="0" y="-1"/>
            <a:chExt cx="9144000" cy="6165669"/>
          </a:xfrm>
        </p:grpSpPr>
        <p:sp>
          <p:nvSpPr>
            <p:cNvPr id="14" name="Prostokąt 13"/>
            <p:cNvSpPr/>
            <p:nvPr/>
          </p:nvSpPr>
          <p:spPr>
            <a:xfrm>
              <a:off x="0" y="-1"/>
              <a:ext cx="9144000" cy="61656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2" name="Obraz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59" y="152733"/>
              <a:ext cx="8924925" cy="5800725"/>
            </a:xfrm>
            <a:prstGeom prst="rect">
              <a:avLst/>
            </a:prstGeom>
          </p:spPr>
        </p:pic>
      </p:grpSp>
      <p:sp>
        <p:nvSpPr>
          <p:cNvPr id="52" name="Prostokąt 51"/>
          <p:cNvSpPr/>
          <p:nvPr/>
        </p:nvSpPr>
        <p:spPr>
          <a:xfrm>
            <a:off x="6814108" y="248623"/>
            <a:ext cx="222238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oupling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L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oss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I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nduced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Q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uench</a:t>
            </a:r>
            <a:endParaRPr lang="en-US" sz="48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pl-PL" dirty="0"/>
          </a:p>
        </p:txBody>
      </p:sp>
      <p:sp>
        <p:nvSpPr>
          <p:cNvPr id="16" name="Symbol zastępczy daty 15"/>
          <p:cNvSpPr>
            <a:spLocks noGrp="1"/>
          </p:cNvSpPr>
          <p:nvPr>
            <p:ph type="dt" sz="half" idx="4294967295"/>
          </p:nvPr>
        </p:nvSpPr>
        <p:spPr>
          <a:xfrm>
            <a:off x="2969335" y="635733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fld id="{3AD70BC1-923E-48EF-9231-16F3C7BE258B}" type="datetime1">
              <a:rPr lang="en-029" sz="1200">
                <a:solidFill>
                  <a:schemeClr val="tx1">
                    <a:tint val="75000"/>
                  </a:schemeClr>
                </a:solidFill>
              </a:rPr>
              <a:pPr algn="ctr"/>
              <a:t>17/08/2014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11" name="Group 20"/>
          <p:cNvGrpSpPr/>
          <p:nvPr/>
        </p:nvGrpSpPr>
        <p:grpSpPr>
          <a:xfrm>
            <a:off x="506755" y="1196163"/>
            <a:ext cx="1606250" cy="1213405"/>
            <a:chOff x="185675" y="1960365"/>
            <a:chExt cx="1048040" cy="659463"/>
          </a:xfrm>
        </p:grpSpPr>
        <p:sp>
          <p:nvSpPr>
            <p:cNvPr id="17" name="Text Box 8"/>
            <p:cNvSpPr txBox="1">
              <a:spLocks noChangeArrowheads="1"/>
            </p:cNvSpPr>
            <p:nvPr/>
          </p:nvSpPr>
          <p:spPr bwMode="auto">
            <a:xfrm>
              <a:off x="185675" y="1960365"/>
              <a:ext cx="1048040" cy="659463"/>
            </a:xfrm>
            <a:prstGeom prst="rect">
              <a:avLst/>
            </a:prstGeom>
            <a:solidFill>
              <a:srgbClr val="60B5CC">
                <a:lumMod val="40000"/>
                <a:lumOff val="60000"/>
                <a:alpha val="50000"/>
              </a:srgbClr>
            </a:solidFill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ctr">
              <a:noAutofit/>
            </a:bodyPr>
            <a:lstStyle>
              <a:defPPr>
                <a:defRPr lang="en-US"/>
              </a:defPPr>
              <a:lvl1pPr algn="ctr" fontAlgn="auto">
                <a:spcBef>
                  <a:spcPct val="50000"/>
                </a:spcBef>
                <a:spcAft>
                  <a:spcPts val="0"/>
                </a:spcAft>
                <a:defRPr sz="2400" b="1">
                  <a:solidFill>
                    <a:srgbClr val="002060"/>
                  </a:solidFill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ts val="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/>
              </a:endParaRPr>
            </a:p>
          </p:txBody>
        </p:sp>
        <p:cxnSp>
          <p:nvCxnSpPr>
            <p:cNvPr id="18" name="Straight Arrow Connector 2"/>
            <p:cNvCxnSpPr/>
            <p:nvPr/>
          </p:nvCxnSpPr>
          <p:spPr>
            <a:xfrm>
              <a:off x="892629" y="2409371"/>
              <a:ext cx="341086" cy="2104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2"/>
            <p:cNvCxnSpPr/>
            <p:nvPr/>
          </p:nvCxnSpPr>
          <p:spPr>
            <a:xfrm flipH="1" flipV="1">
              <a:off x="185677" y="1960366"/>
              <a:ext cx="365866" cy="23129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37625" y="2213799"/>
              <a:ext cx="344141" cy="152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27”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9502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9000000" cy="540000"/>
          </a:xfr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HQ02b Test Results – Currents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684F562B-A067-47D4-BEF9-E09EC68E9197}" type="datetime1">
              <a:rPr lang="en-029" smtClean="0"/>
              <a:pPr algn="ctr"/>
              <a:t>17/08/2014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15</a:t>
            </a:fld>
            <a:endParaRPr lang="pl-PL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8" r="7275" b="2077"/>
          <a:stretch/>
        </p:blipFill>
        <p:spPr bwMode="auto">
          <a:xfrm>
            <a:off x="183454" y="826476"/>
            <a:ext cx="7149332" cy="5284177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2105254" y="1378106"/>
            <a:ext cx="2271334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in the two sides of the magnet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42967" y="5002270"/>
            <a:ext cx="3159968" cy="4404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discharged by CLIQ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492947" y="3973943"/>
            <a:ext cx="2271334" cy="146875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Electrical and thermal transients </a:t>
            </a:r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well reproduced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by the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model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438070" y="-207169"/>
            <a:ext cx="4159208" cy="3170549"/>
            <a:chOff x="5580112" y="468223"/>
            <a:chExt cx="4159208" cy="3170549"/>
          </a:xfrm>
        </p:grpSpPr>
        <p:grpSp>
          <p:nvGrpSpPr>
            <p:cNvPr id="13" name="Group 12"/>
            <p:cNvGrpSpPr/>
            <p:nvPr/>
          </p:nvGrpSpPr>
          <p:grpSpPr>
            <a:xfrm>
              <a:off x="5580112" y="468223"/>
              <a:ext cx="4159208" cy="3170549"/>
              <a:chOff x="5580112" y="468223"/>
              <a:chExt cx="4159208" cy="3170549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156176" y="692696"/>
                <a:ext cx="2946076" cy="294607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18"/>
              <p:cNvPicPr/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5580112" y="468223"/>
                <a:ext cx="4159208" cy="3116624"/>
              </a:xfrm>
              <a:prstGeom prst="rect">
                <a:avLst/>
              </a:prstGeom>
              <a:noFill/>
            </p:spPr>
          </p:pic>
        </p:grpSp>
        <p:sp>
          <p:nvSpPr>
            <p:cNvPr id="14" name="Oval 13"/>
            <p:cNvSpPr/>
            <p:nvPr/>
          </p:nvSpPr>
          <p:spPr>
            <a:xfrm>
              <a:off x="8602467" y="908720"/>
              <a:ext cx="290013" cy="290013"/>
            </a:xfrm>
            <a:prstGeom prst="ellipse">
              <a:avLst/>
            </a:prstGeom>
            <a:gradFill flip="none" rotWithShape="1">
              <a:gsLst>
                <a:gs pos="0">
                  <a:srgbClr val="0000FF"/>
                </a:gs>
                <a:gs pos="66000">
                  <a:srgbClr val="6699FF"/>
                </a:gs>
                <a:gs pos="100000">
                  <a:srgbClr val="0066FF"/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6588224" y="908720"/>
              <a:ext cx="290013" cy="290013"/>
            </a:xfrm>
            <a:prstGeom prst="ellipse">
              <a:avLst/>
            </a:prstGeom>
            <a:gradFill flip="none" rotWithShape="1">
              <a:gsLst>
                <a:gs pos="75000">
                  <a:schemeClr val="accent2"/>
                </a:gs>
                <a:gs pos="0">
                  <a:schemeClr val="accent2">
                    <a:lumMod val="40000"/>
                    <a:lumOff val="60000"/>
                  </a:schemeClr>
                </a:gs>
                <a:gs pos="25000">
                  <a:schemeClr val="accent2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6588223" y="3210995"/>
              <a:ext cx="290013" cy="290013"/>
            </a:xfrm>
            <a:prstGeom prst="ellipse">
              <a:avLst/>
            </a:prstGeom>
            <a:gradFill flip="none" rotWithShape="1">
              <a:gsLst>
                <a:gs pos="0">
                  <a:srgbClr val="FFFFCC"/>
                </a:gs>
                <a:gs pos="66000">
                  <a:srgbClr val="FFFF00"/>
                </a:gs>
                <a:gs pos="100000">
                  <a:srgbClr val="FFFFCC"/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6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17" name="Oval 16"/>
            <p:cNvSpPr/>
            <p:nvPr/>
          </p:nvSpPr>
          <p:spPr>
            <a:xfrm>
              <a:off x="8602467" y="2852936"/>
              <a:ext cx="290013" cy="290013"/>
            </a:xfrm>
            <a:prstGeom prst="ellipse">
              <a:avLst/>
            </a:prstGeom>
            <a:gradFill flip="none" rotWithShape="1">
              <a:gsLst>
                <a:gs pos="0">
                  <a:srgbClr val="92D050"/>
                </a:gs>
                <a:gs pos="66000">
                  <a:srgbClr val="00B050"/>
                </a:gs>
                <a:gs pos="100000">
                  <a:srgbClr val="92D050"/>
                </a:gs>
              </a:gsLst>
              <a:lin ang="27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36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6037822" y="2988094"/>
            <a:ext cx="2946076" cy="5705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Simulated 2D </a:t>
            </a:r>
            <a:b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Temperature Profile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66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64527" y="6370252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>
                <a:latin typeface="Calibri" panose="020F0502020204030204" pitchFamily="34" charset="0"/>
              </a:rPr>
              <a:t>Graphical</a:t>
            </a:r>
            <a:r>
              <a:rPr lang="pl-PL" sz="4000" dirty="0" smtClean="0">
                <a:latin typeface="Calibri" panose="020F0502020204030204" pitchFamily="34" charset="0"/>
              </a:rPr>
              <a:t> </a:t>
            </a:r>
            <a:r>
              <a:rPr lang="en-GB" sz="4000" dirty="0" smtClean="0">
                <a:latin typeface="Calibri" panose="020F0502020204030204" pitchFamily="34" charset="0"/>
              </a:rPr>
              <a:t>User</a:t>
            </a:r>
            <a:r>
              <a:rPr lang="pl-PL" sz="4000" dirty="0" smtClean="0">
                <a:latin typeface="Calibri" panose="020F0502020204030204" pitchFamily="34" charset="0"/>
              </a:rPr>
              <a:t> </a:t>
            </a:r>
            <a:r>
              <a:rPr lang="en-GB" sz="4000" dirty="0" smtClean="0">
                <a:latin typeface="Calibri" panose="020F0502020204030204" pitchFamily="34" charset="0"/>
              </a:rPr>
              <a:t>Interface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73C24E97-CBDC-46A3-A0BA-D8E194157A3F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pic>
        <p:nvPicPr>
          <p:cNvPr id="7" name="Picture 1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864973"/>
            <a:ext cx="9144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2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69194" y="6368939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17</a:t>
            </a:fld>
            <a:endParaRPr lang="en-GB" dirty="0"/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>
                <a:latin typeface="Calibri" panose="020F0502020204030204" pitchFamily="34" charset="0"/>
              </a:rPr>
              <a:t>Schematic</a:t>
            </a:r>
            <a:r>
              <a:rPr lang="pl-PL" sz="4000" dirty="0" smtClean="0">
                <a:latin typeface="Calibri" panose="020F0502020204030204" pitchFamily="34" charset="0"/>
              </a:rPr>
              <a:t> Editor – Netlist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7D4E7F0B-9DF0-4174-84DA-FAD6BBE0DDBF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en-US" dirty="0"/>
          </a:p>
        </p:txBody>
      </p:sp>
      <p:pic>
        <p:nvPicPr>
          <p:cNvPr id="12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67000" y="746365"/>
            <a:ext cx="8691649" cy="541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4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66325" y="6369050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18</a:t>
            </a:fld>
            <a:endParaRPr lang="en-GB" dirty="0"/>
          </a:p>
        </p:txBody>
      </p:sp>
      <p:grpSp>
        <p:nvGrpSpPr>
          <p:cNvPr id="5" name="Grupa 4"/>
          <p:cNvGrpSpPr/>
          <p:nvPr/>
        </p:nvGrpSpPr>
        <p:grpSpPr>
          <a:xfrm>
            <a:off x="1936578" y="2401799"/>
            <a:ext cx="1793081" cy="2078878"/>
            <a:chOff x="1058099" y="2059399"/>
            <a:chExt cx="2390775" cy="2771836"/>
          </a:xfrm>
        </p:grpSpPr>
        <p:pic>
          <p:nvPicPr>
            <p:cNvPr id="3074" name="Picture 2" descr="http://ccsd03.crookcounty.k12.or.us/Portals/1/njrotc/calendar_icon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099" y="2059399"/>
              <a:ext cx="2390775" cy="2371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pole tekstowe 1"/>
            <p:cNvSpPr txBox="1"/>
            <p:nvPr/>
          </p:nvSpPr>
          <p:spPr>
            <a:xfrm>
              <a:off x="1173671" y="4431126"/>
              <a:ext cx="205107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350" dirty="0">
                  <a:latin typeface="Calibri" panose="020F0502020204030204" pitchFamily="34" charset="0"/>
                </a:rPr>
                <a:t>Standard </a:t>
              </a:r>
              <a:r>
                <a:rPr lang="en-US" sz="1350" dirty="0">
                  <a:latin typeface="Calibri" panose="020F0502020204030204" pitchFamily="34" charset="0"/>
                </a:rPr>
                <a:t>Approach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5624700" y="2758990"/>
            <a:ext cx="2361993" cy="1364501"/>
            <a:chOff x="5975600" y="2535649"/>
            <a:chExt cx="3149324" cy="181933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3987" y="2535649"/>
              <a:ext cx="1495425" cy="141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pole tekstowe 7"/>
            <p:cNvSpPr txBox="1"/>
            <p:nvPr/>
          </p:nvSpPr>
          <p:spPr>
            <a:xfrm>
              <a:off x="5975600" y="3954875"/>
              <a:ext cx="31493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Calibri" panose="020F0502020204030204" pitchFamily="34" charset="0"/>
                </a:rPr>
                <a:t>Quench Simulation Framework</a:t>
              </a:r>
              <a:endParaRPr lang="en-US" sz="1350" dirty="0">
                <a:latin typeface="Calibri" panose="020F0502020204030204" pitchFamily="34" charset="0"/>
              </a:endParaRPr>
            </a:p>
          </p:txBody>
        </p:sp>
      </p:grpSp>
      <p:sp>
        <p:nvSpPr>
          <p:cNvPr id="9" name="Mnożenie 8"/>
          <p:cNvSpPr/>
          <p:nvPr/>
        </p:nvSpPr>
        <p:spPr>
          <a:xfrm>
            <a:off x="2254132" y="280777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2" name="Mnożenie 11"/>
          <p:cNvSpPr/>
          <p:nvPr/>
        </p:nvSpPr>
        <p:spPr>
          <a:xfrm>
            <a:off x="2461165" y="280777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3" name="Mnożenie 12"/>
          <p:cNvSpPr/>
          <p:nvPr/>
        </p:nvSpPr>
        <p:spPr>
          <a:xfrm>
            <a:off x="2679526" y="2798866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4" name="Mnożenie 13"/>
          <p:cNvSpPr/>
          <p:nvPr/>
        </p:nvSpPr>
        <p:spPr>
          <a:xfrm>
            <a:off x="2911095" y="2798866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5" name="Mnożenie 13"/>
          <p:cNvSpPr/>
          <p:nvPr/>
        </p:nvSpPr>
        <p:spPr>
          <a:xfrm>
            <a:off x="3136876" y="280777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6" name="Mnożenie 13"/>
          <p:cNvSpPr/>
          <p:nvPr/>
        </p:nvSpPr>
        <p:spPr>
          <a:xfrm>
            <a:off x="3338278" y="280777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7" name="Mnożenie 13"/>
          <p:cNvSpPr/>
          <p:nvPr/>
        </p:nvSpPr>
        <p:spPr>
          <a:xfrm>
            <a:off x="2039235" y="301291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8" name="Mnożenie 13"/>
          <p:cNvSpPr/>
          <p:nvPr/>
        </p:nvSpPr>
        <p:spPr>
          <a:xfrm>
            <a:off x="2254132" y="3012913"/>
            <a:ext cx="267194" cy="285008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350"/>
          </a:p>
        </p:txBody>
      </p:sp>
      <p:sp>
        <p:nvSpPr>
          <p:cNvPr id="19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>
                <a:latin typeface="Calibri" panose="020F0502020204030204" pitchFamily="34" charset="0"/>
              </a:rPr>
              <a:t>Summary</a:t>
            </a:r>
            <a:r>
              <a:rPr lang="pl-PL" sz="4000" dirty="0" smtClean="0">
                <a:latin typeface="Calibri" panose="020F0502020204030204" pitchFamily="34" charset="0"/>
              </a:rPr>
              <a:t> – </a:t>
            </a:r>
            <a:r>
              <a:rPr lang="en-GB" sz="4000" dirty="0" smtClean="0">
                <a:latin typeface="Calibri" panose="020F0502020204030204" pitchFamily="34" charset="0"/>
              </a:rPr>
              <a:t>time savings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6F4D1B77-3B6F-4F92-AD24-FBE9256FCA41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33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64527" y="6370318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19</a:t>
            </a:fld>
            <a:endParaRPr lang="en-GB" dirty="0"/>
          </a:p>
        </p:txBody>
      </p:sp>
      <p:sp>
        <p:nvSpPr>
          <p:cNvPr id="19" name="pole tekstowe 6"/>
          <p:cNvSpPr txBox="1"/>
          <p:nvPr/>
        </p:nvSpPr>
        <p:spPr>
          <a:xfrm>
            <a:off x="95844" y="921709"/>
            <a:ext cx="8819722" cy="4485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Model results </a:t>
            </a:r>
            <a:r>
              <a:rPr lang="en-US" b="1" dirty="0">
                <a:latin typeface="Calibri" panose="020F0502020204030204" pitchFamily="34" charset="0"/>
              </a:rPr>
              <a:t>successfully</a:t>
            </a:r>
            <a:r>
              <a:rPr lang="en-US" dirty="0">
                <a:latin typeface="Calibri" panose="020F0502020204030204" pitchFamily="34" charset="0"/>
              </a:rPr>
              <a:t> validated against PSpice simulation results </a:t>
            </a:r>
            <a:r>
              <a:rPr lang="en-US" dirty="0" smtClean="0">
                <a:latin typeface="Calibri" panose="020F0502020204030204" pitchFamily="34" charset="0"/>
              </a:rPr>
              <a:t>and/or </a:t>
            </a:r>
            <a:r>
              <a:rPr lang="en-US" dirty="0">
                <a:latin typeface="Calibri" panose="020F0502020204030204" pitchFamily="34" charset="0"/>
              </a:rPr>
              <a:t>against </a:t>
            </a:r>
            <a:r>
              <a:rPr lang="pl-PL" dirty="0" err="1" smtClean="0">
                <a:latin typeface="Calibri" panose="020F0502020204030204" pitchFamily="34" charset="0"/>
              </a:rPr>
              <a:t>tests</a:t>
            </a:r>
            <a:endParaRPr lang="en-US" dirty="0" smtClean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alibri" panose="020F0502020204030204" pitchFamily="34" charset="0"/>
              </a:rPr>
              <a:t>Same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physics contained in the “hand-made” PSpice models is now contained in </a:t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b="1" dirty="0" smtClean="0">
                <a:latin typeface="Calibri" panose="020F0502020204030204" pitchFamily="34" charset="0"/>
              </a:rPr>
              <a:t>highly-efficient</a:t>
            </a:r>
            <a:r>
              <a:rPr lang="en-US" dirty="0">
                <a:latin typeface="Calibri" panose="020F0502020204030204" pitchFamily="34" charset="0"/>
              </a:rPr>
              <a:t>, easily created Simulink models</a:t>
            </a:r>
            <a:endParaRPr lang="en-GB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</a:rPr>
              <a:t>No experience </a:t>
            </a:r>
            <a:r>
              <a:rPr lang="en-GB" dirty="0">
                <a:latin typeface="Calibri" panose="020F0502020204030204" pitchFamily="34" charset="0"/>
              </a:rPr>
              <a:t>with Simulink </a:t>
            </a:r>
            <a:r>
              <a:rPr lang="en-GB" dirty="0" smtClean="0">
                <a:latin typeface="Calibri" panose="020F0502020204030204" pitchFamily="34" charset="0"/>
              </a:rPr>
              <a:t>needed to run simulations</a:t>
            </a:r>
            <a:endParaRPr lang="en-GB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QSF </a:t>
            </a:r>
            <a:r>
              <a:rPr lang="en-GB" dirty="0">
                <a:latin typeface="Calibri" panose="020F0502020204030204" pitchFamily="34" charset="0"/>
              </a:rPr>
              <a:t>makes it easy to simulate </a:t>
            </a:r>
            <a:r>
              <a:rPr lang="en-GB" b="1" dirty="0">
                <a:latin typeface="Calibri" panose="020F0502020204030204" pitchFamily="34" charset="0"/>
              </a:rPr>
              <a:t>various</a:t>
            </a:r>
            <a:r>
              <a:rPr lang="en-GB" dirty="0">
                <a:latin typeface="Calibri" panose="020F0502020204030204" pitchFamily="34" charset="0"/>
              </a:rPr>
              <a:t> magnet types and new quench protection schemes </a:t>
            </a: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</a:rPr>
              <a:t>OOP </a:t>
            </a:r>
            <a:r>
              <a:rPr lang="en-GB" dirty="0">
                <a:latin typeface="Calibri" panose="020F0502020204030204" pitchFamily="34" charset="0"/>
              </a:rPr>
              <a:t>and Design Patterns enabled to develop </a:t>
            </a:r>
            <a:r>
              <a:rPr lang="en-GB" b="1" dirty="0">
                <a:latin typeface="Calibri" panose="020F0502020204030204" pitchFamily="34" charset="0"/>
              </a:rPr>
              <a:t>clean</a:t>
            </a:r>
            <a:r>
              <a:rPr lang="en-GB" dirty="0">
                <a:latin typeface="Calibri" panose="020F0502020204030204" pitchFamily="34" charset="0"/>
              </a:rPr>
              <a:t> and </a:t>
            </a:r>
            <a:r>
              <a:rPr lang="en-GB" b="1" dirty="0">
                <a:latin typeface="Calibri" panose="020F0502020204030204" pitchFamily="34" charset="0"/>
              </a:rPr>
              <a:t>maintainable</a:t>
            </a:r>
            <a:r>
              <a:rPr lang="en-GB" dirty="0">
                <a:latin typeface="Calibri" panose="020F0502020204030204" pitchFamily="34" charset="0"/>
              </a:rPr>
              <a:t> code</a:t>
            </a: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pl-PL" sz="1600" dirty="0">
              <a:latin typeface="Calibri" panose="020F050202020403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 smtClean="0"/>
              <a:t>Summary</a:t>
            </a:r>
            <a:endParaRPr lang="en-GB" sz="4000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E44AE7E2-9B3F-422D-A561-60E9643697FA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8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676400"/>
            <a:ext cx="7935686" cy="1697128"/>
          </a:xfrm>
        </p:spPr>
        <p:txBody>
          <a:bodyPr>
            <a:noAutofit/>
          </a:bodyPr>
          <a:lstStyle/>
          <a:p>
            <a:r>
              <a:rPr lang="en-US" dirty="0" smtClean="0"/>
              <a:t>2-D </a:t>
            </a:r>
            <a:r>
              <a:rPr lang="pl-PL" dirty="0" smtClean="0"/>
              <a:t>Quench </a:t>
            </a:r>
            <a:r>
              <a:rPr lang="en-US" dirty="0" smtClean="0"/>
              <a:t>Simulation</a:t>
            </a:r>
            <a:r>
              <a:rPr lang="pl-PL" dirty="0" smtClean="0"/>
              <a:t> Framework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-19439" y="4371221"/>
            <a:ext cx="9144000" cy="1473525"/>
          </a:xfrm>
        </p:spPr>
        <p:txBody>
          <a:bodyPr>
            <a:noAutofit/>
          </a:bodyPr>
          <a:lstStyle/>
          <a:p>
            <a:pPr algn="r"/>
            <a:r>
              <a:rPr lang="pl-PL" sz="2000" u="sng" dirty="0" smtClean="0">
                <a:latin typeface="Calibri" panose="020F0502020204030204" pitchFamily="34" charset="0"/>
              </a:rPr>
              <a:t>Michał Maciejewski</a:t>
            </a:r>
          </a:p>
          <a:p>
            <a:pPr algn="r"/>
            <a:r>
              <a:rPr lang="it-IT" sz="2000" dirty="0" smtClean="0">
                <a:latin typeface="Calibri" panose="020F0502020204030204" pitchFamily="34" charset="0"/>
              </a:rPr>
              <a:t>Emmanuele Ravaioli</a:t>
            </a:r>
          </a:p>
          <a:p>
            <a:pPr algn="r"/>
            <a:r>
              <a:rPr lang="pl-PL" sz="2000" dirty="0" smtClean="0">
                <a:latin typeface="Calibri" panose="020F0502020204030204" pitchFamily="34" charset="0"/>
              </a:rPr>
              <a:t>TE-MPE-PE</a:t>
            </a:r>
          </a:p>
          <a:p>
            <a:endParaRPr lang="pl-PL" sz="2000" dirty="0" smtClean="0">
              <a:latin typeface="Calibri" panose="020F0502020204030204" pitchFamily="34" charset="0"/>
            </a:endParaRPr>
          </a:p>
          <a:p>
            <a:r>
              <a:rPr lang="pl-PL" sz="2000" dirty="0" smtClean="0">
                <a:latin typeface="Calibri" panose="020F0502020204030204" pitchFamily="34" charset="0"/>
              </a:rPr>
              <a:t>18.08.2014</a:t>
            </a:r>
            <a:endParaRPr lang="pl-PL" sz="2000" dirty="0">
              <a:latin typeface="Calibri" panose="020F0502020204030204" pitchFamily="34" charset="0"/>
            </a:endParaRP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F74FC-F067-4E8C-9CB0-10E7177D7420}" type="datetime1">
              <a:rPr lang="en-029" smtClean="0"/>
              <a:t>17/08/2014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082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64527" y="6370318"/>
            <a:ext cx="500400" cy="363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19" name="pole tekstowe 6"/>
          <p:cNvSpPr txBox="1"/>
          <p:nvPr/>
        </p:nvSpPr>
        <p:spPr>
          <a:xfrm>
            <a:off x="95844" y="921709"/>
            <a:ext cx="7105343" cy="52706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err="1" smtClean="0">
                <a:latin typeface="Calibri" panose="020F0502020204030204" pitchFamily="34" charset="0"/>
              </a:rPr>
              <a:t>Parameters</a:t>
            </a:r>
            <a:r>
              <a:rPr lang="pl-PL" dirty="0" smtClean="0">
                <a:latin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</a:rPr>
              <a:t>Optimization</a:t>
            </a:r>
            <a:endParaRPr lang="en-US" dirty="0" smtClean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atin typeface="Calibri" panose="020F0502020204030204" pitchFamily="34" charset="0"/>
              </a:rPr>
              <a:t>Quench </a:t>
            </a:r>
            <a:r>
              <a:rPr lang="pl-PL" dirty="0" err="1">
                <a:latin typeface="Calibri" panose="020F0502020204030204" pitchFamily="34" charset="0"/>
              </a:rPr>
              <a:t>I</a:t>
            </a:r>
            <a:r>
              <a:rPr lang="pl-PL" dirty="0" err="1" smtClean="0">
                <a:latin typeface="Calibri" panose="020F0502020204030204" pitchFamily="34" charset="0"/>
              </a:rPr>
              <a:t>nitiation</a:t>
            </a:r>
            <a:r>
              <a:rPr lang="pl-PL" dirty="0" smtClean="0">
                <a:latin typeface="Calibri" panose="020F0502020204030204" pitchFamily="34" charset="0"/>
              </a:rPr>
              <a:t> (2D+1 geometry</a:t>
            </a:r>
            <a:r>
              <a:rPr lang="pl-PL" b="1" dirty="0" smtClean="0">
                <a:latin typeface="Calibri" panose="020F0502020204030204" pitchFamily="34" charset="0"/>
              </a:rPr>
              <a:t>)</a:t>
            </a:r>
            <a:endParaRPr lang="en-GB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atin typeface="Calibri" panose="020F0502020204030204" pitchFamily="34" charset="0"/>
              </a:rPr>
              <a:t>Solenoid Geometry</a:t>
            </a:r>
            <a:endParaRPr lang="en-GB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smtClean="0">
                <a:latin typeface="Calibri" panose="020F0502020204030204" pitchFamily="34" charset="0"/>
              </a:rPr>
              <a:t>Components </a:t>
            </a:r>
            <a:r>
              <a:rPr lang="pl-PL" dirty="0" err="1" smtClean="0">
                <a:latin typeface="Calibri" panose="020F0502020204030204" pitchFamily="34" charset="0"/>
              </a:rPr>
              <a:t>optimization</a:t>
            </a:r>
            <a:endParaRPr lang="pl-PL" dirty="0" smtClean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err="1" smtClean="0">
                <a:latin typeface="Calibri" panose="020F0502020204030204" pitchFamily="34" charset="0"/>
              </a:rPr>
              <a:t>Improve</a:t>
            </a:r>
            <a:r>
              <a:rPr lang="pl-PL" dirty="0" smtClean="0">
                <a:latin typeface="Calibri" panose="020F0502020204030204" pitchFamily="34" charset="0"/>
              </a:rPr>
              <a:t> </a:t>
            </a:r>
            <a:r>
              <a:rPr lang="pl-PL" dirty="0" err="1">
                <a:latin typeface="Calibri" panose="020F0502020204030204" pitchFamily="34" charset="0"/>
              </a:rPr>
              <a:t>M</a:t>
            </a:r>
            <a:r>
              <a:rPr lang="pl-PL" dirty="0" err="1" smtClean="0">
                <a:latin typeface="Calibri" panose="020F0502020204030204" pitchFamily="34" charset="0"/>
              </a:rPr>
              <a:t>agnetic</a:t>
            </a:r>
            <a:r>
              <a:rPr lang="pl-PL" dirty="0" smtClean="0">
                <a:latin typeface="Calibri" panose="020F0502020204030204" pitchFamily="34" charset="0"/>
              </a:rPr>
              <a:t> Field </a:t>
            </a:r>
            <a:r>
              <a:rPr lang="pl-PL" dirty="0" err="1">
                <a:latin typeface="Calibri" panose="020F0502020204030204" pitchFamily="34" charset="0"/>
              </a:rPr>
              <a:t>C</a:t>
            </a:r>
            <a:r>
              <a:rPr lang="pl-PL" dirty="0" err="1" smtClean="0">
                <a:latin typeface="Calibri" panose="020F0502020204030204" pitchFamily="34" charset="0"/>
              </a:rPr>
              <a:t>alculation</a:t>
            </a:r>
            <a:r>
              <a:rPr lang="pl-PL" dirty="0" smtClean="0">
                <a:latin typeface="Calibri" panose="020F0502020204030204" pitchFamily="34" charset="0"/>
              </a:rPr>
              <a:t> (</a:t>
            </a:r>
            <a:r>
              <a:rPr lang="pl-PL" dirty="0" err="1" smtClean="0">
                <a:latin typeface="Calibri" panose="020F0502020204030204" pitchFamily="34" charset="0"/>
              </a:rPr>
              <a:t>remove</a:t>
            </a:r>
            <a:r>
              <a:rPr lang="pl-PL" dirty="0" smtClean="0">
                <a:latin typeface="Calibri" panose="020F0502020204030204" pitchFamily="34" charset="0"/>
              </a:rPr>
              <a:t> ROXIE/</a:t>
            </a:r>
            <a:r>
              <a:rPr lang="pl-PL" dirty="0" err="1" smtClean="0">
                <a:latin typeface="Calibri" panose="020F0502020204030204" pitchFamily="34" charset="0"/>
              </a:rPr>
              <a:t>Soleno</a:t>
            </a:r>
            <a:r>
              <a:rPr lang="pl-PL" dirty="0" smtClean="0">
                <a:latin typeface="Calibri" panose="020F0502020204030204" pitchFamily="34" charset="0"/>
              </a:rPr>
              <a:t> </a:t>
            </a:r>
            <a:r>
              <a:rPr lang="pl-PL" dirty="0" err="1" smtClean="0">
                <a:latin typeface="Calibri" panose="020F0502020204030204" pitchFamily="34" charset="0"/>
              </a:rPr>
              <a:t>dependency</a:t>
            </a:r>
            <a:r>
              <a:rPr lang="pl-PL" dirty="0" smtClean="0">
                <a:latin typeface="Calibri" panose="020F0502020204030204" pitchFamily="34" charset="0"/>
              </a:rPr>
              <a:t>)</a:t>
            </a: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l-PL" dirty="0" err="1">
                <a:latin typeface="Calibri" panose="020F0502020204030204" pitchFamily="34" charset="0"/>
              </a:rPr>
              <a:t>Validation</a:t>
            </a:r>
            <a:r>
              <a:rPr lang="pl-PL" dirty="0">
                <a:latin typeface="Calibri" panose="020F0502020204030204" pitchFamily="34" charset="0"/>
              </a:rPr>
              <a:t> </a:t>
            </a:r>
            <a:r>
              <a:rPr lang="pl-PL" dirty="0" smtClean="0">
                <a:latin typeface="Calibri" panose="020F0502020204030204" pitchFamily="34" charset="0"/>
              </a:rPr>
              <a:t>with </a:t>
            </a:r>
            <a:r>
              <a:rPr lang="pl-PL" dirty="0" err="1" smtClean="0">
                <a:latin typeface="Calibri" panose="020F0502020204030204" pitchFamily="34" charset="0"/>
              </a:rPr>
              <a:t>results</a:t>
            </a:r>
            <a:r>
              <a:rPr lang="pl-PL" dirty="0" smtClean="0">
                <a:latin typeface="Calibri" panose="020F0502020204030204" pitchFamily="34" charset="0"/>
              </a:rPr>
              <a:t> from </a:t>
            </a:r>
            <a:r>
              <a:rPr lang="pl-PL" dirty="0" err="1">
                <a:latin typeface="Calibri" panose="020F0502020204030204" pitchFamily="34" charset="0"/>
              </a:rPr>
              <a:t>new</a:t>
            </a:r>
            <a:r>
              <a:rPr lang="pl-PL" dirty="0">
                <a:latin typeface="Calibri" panose="020F0502020204030204" pitchFamily="34" charset="0"/>
              </a:rPr>
              <a:t> </a:t>
            </a:r>
            <a:r>
              <a:rPr lang="pl-PL" dirty="0" err="1">
                <a:latin typeface="Calibri" panose="020F0502020204030204" pitchFamily="34" charset="0"/>
              </a:rPr>
              <a:t>magnets</a:t>
            </a:r>
            <a:endParaRPr lang="pl-PL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</a:endParaRPr>
          </a:p>
          <a:p>
            <a:pPr marL="214308" indent="-214308">
              <a:lnSpc>
                <a:spcPct val="200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pl-PL" sz="1600" dirty="0">
              <a:latin typeface="Calibri" panose="020F050202020403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err="1" smtClean="0"/>
              <a:t>Future</a:t>
            </a:r>
            <a:r>
              <a:rPr lang="pl-PL" sz="4000" dirty="0" smtClean="0"/>
              <a:t> </a:t>
            </a:r>
            <a:r>
              <a:rPr lang="pl-PL" sz="4000" dirty="0" err="1" smtClean="0"/>
              <a:t>Work</a:t>
            </a:r>
            <a:endParaRPr lang="en-GB" sz="4000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E44AE7E2-9B3F-422D-A561-60E9643697FA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0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0389" y="4914825"/>
            <a:ext cx="7999973" cy="705332"/>
          </a:xfrm>
        </p:spPr>
        <p:txBody>
          <a:bodyPr>
            <a:normAutofit fontScale="90000"/>
          </a:bodyPr>
          <a:lstStyle/>
          <a:p>
            <a:pPr algn="r"/>
            <a:r>
              <a:rPr lang="en-GB" i="1" dirty="0" smtClean="0"/>
              <a:t>Thank you</a:t>
            </a:r>
            <a:r>
              <a:rPr lang="pl-PL" i="1" dirty="0" smtClean="0"/>
              <a:t> </a:t>
            </a:r>
            <a:r>
              <a:rPr lang="en-GB" i="1" dirty="0" smtClean="0"/>
              <a:t>for</a:t>
            </a:r>
            <a:r>
              <a:rPr lang="pl-PL" i="1" dirty="0" smtClean="0"/>
              <a:t> </a:t>
            </a:r>
            <a:r>
              <a:rPr lang="en-GB" i="1" dirty="0" smtClean="0"/>
              <a:t>attention</a:t>
            </a:r>
            <a:r>
              <a:rPr lang="pl-PL" i="1" dirty="0" smtClean="0"/>
              <a:t>!</a:t>
            </a:r>
            <a:endParaRPr lang="pl-PL" i="1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E9295DF9-9FBD-45FC-8685-DBE06ED6D089}" type="datetime1">
              <a:rPr lang="en-029" smtClean="0"/>
              <a:pPr algn="ctr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166326" y="63690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2" descr="\\cern.ch\dfs\Users\m\mmacieje\Desktop\Prezentacja\Last slid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41" y="585239"/>
            <a:ext cx="7726421" cy="422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38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4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485882" y="2207676"/>
            <a:ext cx="1440000" cy="2700000"/>
            <a:chOff x="118170" y="2054926"/>
            <a:chExt cx="1620000" cy="3600000"/>
          </a:xfrm>
        </p:grpSpPr>
        <p:sp>
          <p:nvSpPr>
            <p:cNvPr id="6" name="Prostokąt zaokrąglony 5"/>
            <p:cNvSpPr/>
            <p:nvPr/>
          </p:nvSpPr>
          <p:spPr>
            <a:xfrm>
              <a:off x="118170" y="2054926"/>
              <a:ext cx="1620000" cy="3600000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pl-PL" sz="1200" b="1" dirty="0"/>
            </a:p>
            <a:p>
              <a:pPr algn="ctr"/>
              <a:r>
                <a:rPr lang="en-US" sz="1600" b="1" dirty="0">
                  <a:latin typeface="Calibri" panose="020F0502020204030204" pitchFamily="34" charset="0"/>
                </a:rPr>
                <a:t>Introduction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pic>
          <p:nvPicPr>
            <p:cNvPr id="7" name="Picture 2" descr="http://farm4.staticflickr.com/3111/2687487752_3c9a7721d6_o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56" t="11195" r="6869" b="6648"/>
            <a:stretch/>
          </p:blipFill>
          <p:spPr bwMode="auto">
            <a:xfrm>
              <a:off x="183483" y="4096434"/>
              <a:ext cx="1489374" cy="92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upa 7"/>
          <p:cNvGrpSpPr/>
          <p:nvPr/>
        </p:nvGrpSpPr>
        <p:grpSpPr>
          <a:xfrm>
            <a:off x="2188512" y="2207676"/>
            <a:ext cx="1440000" cy="2700000"/>
            <a:chOff x="1964378" y="2054926"/>
            <a:chExt cx="1732977" cy="3600000"/>
          </a:xfrm>
        </p:grpSpPr>
        <p:sp>
          <p:nvSpPr>
            <p:cNvPr id="9" name="Prostokąt zaokrąglony 8"/>
            <p:cNvSpPr/>
            <p:nvPr/>
          </p:nvSpPr>
          <p:spPr>
            <a:xfrm>
              <a:off x="1964378" y="2054926"/>
              <a:ext cx="1732977" cy="3600000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pl-PL" sz="1350" dirty="0"/>
            </a:p>
            <a:p>
              <a:pPr algn="ctr"/>
              <a:r>
                <a:rPr lang="en-US" sz="1500" b="1" dirty="0">
                  <a:latin typeface="Calibri" panose="020F0502020204030204" pitchFamily="34" charset="0"/>
                </a:rPr>
                <a:t>Requirements</a:t>
              </a:r>
            </a:p>
          </p:txBody>
        </p:sp>
        <p:sp>
          <p:nvSpPr>
            <p:cNvPr id="11" name="Kształt 10"/>
            <p:cNvSpPr/>
            <p:nvPr/>
          </p:nvSpPr>
          <p:spPr>
            <a:xfrm>
              <a:off x="2190003" y="3899735"/>
              <a:ext cx="1281726" cy="1319551"/>
            </a:xfrm>
            <a:prstGeom prst="gear9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</p:sp>
      </p:grpSp>
      <p:grpSp>
        <p:nvGrpSpPr>
          <p:cNvPr id="12" name="Grupa 11"/>
          <p:cNvGrpSpPr/>
          <p:nvPr/>
        </p:nvGrpSpPr>
        <p:grpSpPr>
          <a:xfrm>
            <a:off x="3891142" y="2207676"/>
            <a:ext cx="1440000" cy="2700000"/>
            <a:chOff x="3805062" y="2054926"/>
            <a:chExt cx="1620000" cy="360000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13" name="Prostokąt zaokrąglony 12"/>
            <p:cNvSpPr/>
            <p:nvPr/>
          </p:nvSpPr>
          <p:spPr>
            <a:xfrm>
              <a:off x="3805062" y="2054926"/>
              <a:ext cx="1620000" cy="3600000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pl-PL" sz="1350" b="1" dirty="0"/>
            </a:p>
            <a:p>
              <a:pPr algn="ctr"/>
              <a:r>
                <a:rPr lang="pl-PL" sz="1600" b="1" dirty="0">
                  <a:latin typeface="Calibri" panose="020F0502020204030204" pitchFamily="34" charset="0"/>
                </a:rPr>
                <a:t>Architecture</a:t>
              </a:r>
              <a:endParaRPr lang="pl-PL" sz="1200" b="1" dirty="0">
                <a:latin typeface="Calibri" panose="020F0502020204030204" pitchFamily="34" charset="0"/>
              </a:endParaRPr>
            </a:p>
          </p:txBody>
        </p:sp>
        <p:grpSp>
          <p:nvGrpSpPr>
            <p:cNvPr id="14" name="Grupa 13"/>
            <p:cNvGrpSpPr/>
            <p:nvPr/>
          </p:nvGrpSpPr>
          <p:grpSpPr>
            <a:xfrm>
              <a:off x="3875965" y="4096434"/>
              <a:ext cx="1474143" cy="866361"/>
              <a:chOff x="3875965" y="4096434"/>
              <a:chExt cx="1474143" cy="866361"/>
            </a:xfrm>
            <a:grpFill/>
          </p:grpSpPr>
          <p:sp>
            <p:nvSpPr>
              <p:cNvPr id="15" name="Prostokąt zaokrąglony 14"/>
              <p:cNvSpPr/>
              <p:nvPr/>
            </p:nvSpPr>
            <p:spPr>
              <a:xfrm>
                <a:off x="4353636" y="4096434"/>
                <a:ext cx="545910" cy="311793"/>
              </a:xfrm>
              <a:prstGeom prst="roundRect">
                <a:avLst/>
              </a:prstGeom>
              <a:grpFill/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350"/>
              </a:p>
            </p:txBody>
          </p:sp>
          <p:sp>
            <p:nvSpPr>
              <p:cNvPr id="17" name="Prostokąt zaokrąglony 16"/>
              <p:cNvSpPr/>
              <p:nvPr/>
            </p:nvSpPr>
            <p:spPr>
              <a:xfrm>
                <a:off x="3875965" y="4710795"/>
                <a:ext cx="396000" cy="252000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350"/>
              </a:p>
            </p:txBody>
          </p:sp>
          <p:sp>
            <p:nvSpPr>
              <p:cNvPr id="18" name="Prostokąt zaokrąglony 17"/>
              <p:cNvSpPr/>
              <p:nvPr/>
            </p:nvSpPr>
            <p:spPr>
              <a:xfrm>
                <a:off x="4435523" y="4710795"/>
                <a:ext cx="396000" cy="252000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350"/>
              </a:p>
            </p:txBody>
          </p:sp>
          <p:sp>
            <p:nvSpPr>
              <p:cNvPr id="19" name="Prostokąt zaokrąglony 18"/>
              <p:cNvSpPr/>
              <p:nvPr/>
            </p:nvSpPr>
            <p:spPr>
              <a:xfrm>
                <a:off x="4954108" y="4710795"/>
                <a:ext cx="396000" cy="252000"/>
              </a:xfrm>
              <a:prstGeom prst="round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1350"/>
              </a:p>
            </p:txBody>
          </p:sp>
          <p:cxnSp>
            <p:nvCxnSpPr>
              <p:cNvPr id="20" name="Łącznik prosty ze strzałką 19"/>
              <p:cNvCxnSpPr>
                <a:stCxn id="17" idx="0"/>
                <a:endCxn id="15" idx="2"/>
              </p:cNvCxnSpPr>
              <p:nvPr/>
            </p:nvCxnSpPr>
            <p:spPr>
              <a:xfrm flipV="1">
                <a:off x="4073965" y="4408227"/>
                <a:ext cx="552626" cy="302568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Łącznik prosty ze strzałką 20"/>
              <p:cNvCxnSpPr/>
              <p:nvPr/>
            </p:nvCxnSpPr>
            <p:spPr>
              <a:xfrm flipH="1" flipV="1">
                <a:off x="4633523" y="4408227"/>
                <a:ext cx="518586" cy="302568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Łącznik prosty ze strzałką 21"/>
              <p:cNvCxnSpPr>
                <a:stCxn id="18" idx="0"/>
              </p:cNvCxnSpPr>
              <p:nvPr/>
            </p:nvCxnSpPr>
            <p:spPr>
              <a:xfrm flipV="1">
                <a:off x="4633523" y="4408227"/>
                <a:ext cx="0" cy="302568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upa 22"/>
          <p:cNvGrpSpPr/>
          <p:nvPr/>
        </p:nvGrpSpPr>
        <p:grpSpPr>
          <a:xfrm>
            <a:off x="5579738" y="2207676"/>
            <a:ext cx="1440000" cy="2700000"/>
            <a:chOff x="5631394" y="2054926"/>
            <a:chExt cx="1620000" cy="3600000"/>
          </a:xfrm>
        </p:grpSpPr>
        <p:sp>
          <p:nvSpPr>
            <p:cNvPr id="24" name="Prostokąt zaokrąglony 23"/>
            <p:cNvSpPr/>
            <p:nvPr/>
          </p:nvSpPr>
          <p:spPr>
            <a:xfrm>
              <a:off x="5631394" y="2054926"/>
              <a:ext cx="1620000" cy="3600000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pl-PL" sz="1350" b="1" dirty="0"/>
            </a:p>
            <a:p>
              <a:pPr algn="ctr"/>
              <a:r>
                <a:rPr lang="en-US" sz="1600" b="1" dirty="0">
                  <a:latin typeface="Calibri" panose="020F0502020204030204" pitchFamily="34" charset="0"/>
                </a:rPr>
                <a:t>Results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pic>
          <p:nvPicPr>
            <p:cNvPr id="25" name="Picture 2" descr="\\cern.ch\dfs\Users\k\ksperin\Desktop\16x.gif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1440" y="4034546"/>
              <a:ext cx="1399908" cy="10499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Grupa 25"/>
          <p:cNvGrpSpPr/>
          <p:nvPr/>
        </p:nvGrpSpPr>
        <p:grpSpPr>
          <a:xfrm>
            <a:off x="7268334" y="2207676"/>
            <a:ext cx="1440000" cy="2700000"/>
            <a:chOff x="7391400" y="1701140"/>
            <a:chExt cx="1645200" cy="3600000"/>
          </a:xfrm>
        </p:grpSpPr>
        <p:sp>
          <p:nvSpPr>
            <p:cNvPr id="27" name="Prostokąt zaokrąglony 26"/>
            <p:cNvSpPr/>
            <p:nvPr/>
          </p:nvSpPr>
          <p:spPr>
            <a:xfrm>
              <a:off x="7391400" y="1701140"/>
              <a:ext cx="1645200" cy="3600000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pl-PL" sz="1200" b="1" dirty="0"/>
            </a:p>
            <a:p>
              <a:pPr algn="ctr"/>
              <a:r>
                <a:rPr lang="en-US" sz="1600" b="1" dirty="0">
                  <a:latin typeface="Calibri" panose="020F0502020204030204" pitchFamily="34" charset="0"/>
                </a:rPr>
                <a:t>Summary</a:t>
              </a:r>
              <a:endParaRPr lang="en-US" sz="1200" b="1" dirty="0">
                <a:latin typeface="Calibri" panose="020F0502020204030204" pitchFamily="34" charset="0"/>
              </a:endParaRPr>
            </a:p>
          </p:txBody>
        </p:sp>
        <p:pic>
          <p:nvPicPr>
            <p:cNvPr id="28" name="Picture 6" descr="http://bartekpopiel.pl/wp-content/uploads/2010/12/check-list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0" r="5643"/>
            <a:stretch/>
          </p:blipFill>
          <p:spPr bwMode="auto">
            <a:xfrm>
              <a:off x="7469988" y="3657600"/>
              <a:ext cx="1462824" cy="1096253"/>
            </a:xfrm>
            <a:prstGeom prst="rect">
              <a:avLst/>
            </a:prstGeom>
            <a:ln/>
            <a:ex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</p:pic>
      </p:grpSp>
      <p:sp>
        <p:nvSpPr>
          <p:cNvPr id="29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latin typeface="Calibri" panose="020F0502020204030204" pitchFamily="34" charset="0"/>
              </a:rPr>
              <a:t>Outline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52FAB1-F217-4E7C-8FA2-414BD1E5E35F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Quench Simulation Framework M.Maciejewski, E.Ravaioli</a:t>
            </a:r>
            <a:endParaRPr lang="en-US" dirty="0"/>
          </a:p>
        </p:txBody>
      </p:sp>
      <p:sp>
        <p:nvSpPr>
          <p:cNvPr id="16" name="Symbol zastępczy numeru slajdu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21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334730" y="905146"/>
            <a:ext cx="797224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</a:rPr>
              <a:t>Simulation of electro-thermal transient in </a:t>
            </a:r>
            <a:r>
              <a:rPr lang="pl-PL" sz="2000" dirty="0" smtClean="0">
                <a:latin typeface="Calibri" panose="020F0502020204030204" pitchFamily="34" charset="0"/>
              </a:rPr>
              <a:t>S.C. </a:t>
            </a:r>
            <a:r>
              <a:rPr lang="en-US" sz="2000" dirty="0" smtClean="0">
                <a:latin typeface="Calibri" panose="020F0502020204030204" pitchFamily="34" charset="0"/>
              </a:rPr>
              <a:t>circuits is needed in order to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</a:rPr>
              <a:t>design electrical circuits with S.C. magnets,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</a:rPr>
              <a:t>asses</a:t>
            </a:r>
            <a:r>
              <a:rPr lang="pl-PL" sz="2000" dirty="0" smtClean="0">
                <a:latin typeface="Calibri" panose="020F0502020204030204" pitchFamily="34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</a:rPr>
              <a:t> the performance of existing ones</a:t>
            </a:r>
            <a:r>
              <a:rPr lang="pl-PL" sz="2000" dirty="0">
                <a:latin typeface="Calibri" panose="020F0502020204030204" pitchFamily="34" charset="0"/>
              </a:rPr>
              <a:t>,</a:t>
            </a:r>
            <a:endParaRPr lang="pl-PL" sz="2000" dirty="0" smtClean="0">
              <a:latin typeface="Calibri" panose="020F050202020403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</a:rPr>
              <a:t>s</a:t>
            </a:r>
            <a:r>
              <a:rPr lang="pl-PL" sz="2000" dirty="0" err="1">
                <a:latin typeface="Calibri" panose="020F0502020204030204" pitchFamily="34" charset="0"/>
              </a:rPr>
              <a:t>tudy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new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>
                <a:latin typeface="Calibri" panose="020F0502020204030204" pitchFamily="34" charset="0"/>
              </a:rPr>
              <a:t>protection</a:t>
            </a:r>
            <a:r>
              <a:rPr lang="pl-PL" sz="2000" dirty="0">
                <a:latin typeface="Calibri" panose="020F0502020204030204" pitchFamily="34" charset="0"/>
              </a:rPr>
              <a:t> </a:t>
            </a:r>
            <a:r>
              <a:rPr lang="pl-PL" sz="2000" dirty="0" err="1" smtClean="0">
                <a:latin typeface="Calibri" panose="020F0502020204030204" pitchFamily="34" charset="0"/>
              </a:rPr>
              <a:t>methods</a:t>
            </a:r>
            <a:r>
              <a:rPr lang="pl-PL" sz="2000" dirty="0" smtClean="0">
                <a:latin typeface="Calibri" panose="020F0502020204030204" pitchFamily="34" charset="0"/>
              </a:rPr>
              <a:t>.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latin typeface="Calibri" panose="020F0502020204030204" pitchFamily="34" charset="0"/>
              </a:rPr>
              <a:t>Motivation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4DCE217F-1919-44AD-95DA-D24E60D142F8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en-US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2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06"/>
          <a:stretch/>
        </p:blipFill>
        <p:spPr bwMode="auto">
          <a:xfrm>
            <a:off x="5182756" y="3300182"/>
            <a:ext cx="3781586" cy="280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30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28" y="1080120"/>
            <a:ext cx="4659734" cy="3592265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858000" y="6357331"/>
            <a:ext cx="2133600" cy="365125"/>
          </a:xfrm>
        </p:spPr>
        <p:txBody>
          <a:bodyPr/>
          <a:lstStyle/>
          <a:p>
            <a:pPr>
              <a:defRPr/>
            </a:pPr>
            <a:fld id="{E7CC7FDB-8038-4356-A8C6-C473E4D516EE}" type="slidenum">
              <a:rPr lang="en-US" smtClean="0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5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Pentagon 15"/>
          <p:cNvSpPr/>
          <p:nvPr/>
        </p:nvSpPr>
        <p:spPr>
          <a:xfrm rot="5400000">
            <a:off x="5206261" y="77664"/>
            <a:ext cx="1152128" cy="1467782"/>
          </a:xfrm>
          <a:prstGeom prst="homePlate">
            <a:avLst>
              <a:gd name="adj" fmla="val 19717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Current</a:t>
            </a:r>
          </a:p>
          <a:p>
            <a:pPr algn="ctr" eaLnBrk="0" hangingPunct="0"/>
            <a:r>
              <a:rPr lang="en-GB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Change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7" name="Pentagon 46"/>
          <p:cNvSpPr/>
          <p:nvPr/>
        </p:nvSpPr>
        <p:spPr>
          <a:xfrm rot="5400000">
            <a:off x="5256066" y="1279597"/>
            <a:ext cx="1052518" cy="1467782"/>
          </a:xfrm>
          <a:prstGeom prst="homePlate">
            <a:avLst>
              <a:gd name="adj" fmla="val 24457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Magnetic Field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Change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8" name="Pentagon 47"/>
          <p:cNvSpPr/>
          <p:nvPr/>
        </p:nvSpPr>
        <p:spPr>
          <a:xfrm rot="5400000">
            <a:off x="5292070" y="2368119"/>
            <a:ext cx="980510" cy="1467782"/>
          </a:xfrm>
          <a:prstGeom prst="homePlate">
            <a:avLst>
              <a:gd name="adj" fmla="val 29314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Coupling-Losses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(Heat)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048434" y="4758657"/>
            <a:ext cx="1486632" cy="1032538"/>
          </a:xfrm>
          <a:prstGeom prst="roundRect">
            <a:avLst/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b="1" dirty="0">
              <a:solidFill>
                <a:schemeClr val="bg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9" name="Pentagon 28"/>
          <p:cNvSpPr/>
          <p:nvPr/>
        </p:nvSpPr>
        <p:spPr>
          <a:xfrm rot="5400000">
            <a:off x="5292070" y="3448239"/>
            <a:ext cx="980510" cy="1467782"/>
          </a:xfrm>
          <a:prstGeom prst="homePlate">
            <a:avLst>
              <a:gd name="adj" fmla="val 18629"/>
            </a:avLst>
          </a:prstGeom>
          <a:gradFill flip="none" rotWithShape="1">
            <a:gsLst>
              <a:gs pos="0">
                <a:srgbClr val="92D050"/>
              </a:gs>
              <a:gs pos="66000">
                <a:srgbClr val="00B050"/>
              </a:gs>
              <a:gs pos="100000">
                <a:srgbClr val="92D050"/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Temperature</a:t>
            </a:r>
          </a:p>
          <a:p>
            <a:pPr algn="ctr" eaLnBrk="0" hangingPunct="0"/>
            <a:r>
              <a:rPr lang="en-GB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Rise</a:t>
            </a:r>
            <a:endParaRPr lang="en-US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565495" y="4787528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732994" y="4814215"/>
            <a:ext cx="1573560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Lightning Bolt 43"/>
          <p:cNvSpPr/>
          <p:nvPr/>
        </p:nvSpPr>
        <p:spPr>
          <a:xfrm flipH="1">
            <a:off x="1474545" y="3827752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Lightning Bolt 44"/>
          <p:cNvSpPr/>
          <p:nvPr/>
        </p:nvSpPr>
        <p:spPr>
          <a:xfrm flipH="1">
            <a:off x="3573270" y="3827751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082" y="4635781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825" y="4635158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Connector 37"/>
          <p:cNvCxnSpPr/>
          <p:nvPr/>
        </p:nvCxnSpPr>
        <p:spPr>
          <a:xfrm>
            <a:off x="2646480" y="2816256"/>
            <a:ext cx="0" cy="166881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6688138" y="4974846"/>
            <a:ext cx="2348358" cy="229362"/>
          </a:xfrm>
          <a:prstGeom prst="roundRect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GB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Ravaioli</a:t>
            </a:r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et al., MT23, 2013.</a:t>
            </a:r>
            <a:endParaRPr lang="en-US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688138" y="5262878"/>
            <a:ext cx="2348358" cy="229362"/>
          </a:xfrm>
          <a:prstGeom prst="roundRect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E. </a:t>
            </a:r>
            <a:r>
              <a:rPr lang="en-GB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Ravaioli</a:t>
            </a:r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et al., EUCAS11, 2013.</a:t>
            </a:r>
            <a:endParaRPr lang="en-US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6688138" y="4686649"/>
            <a:ext cx="2348358" cy="229362"/>
          </a:xfrm>
          <a:prstGeom prst="roundRect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EU Patent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EP13174323.9, June 2013.</a:t>
            </a:r>
            <a:endParaRPr lang="en-US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688138" y="5550910"/>
            <a:ext cx="2348358" cy="229362"/>
          </a:xfrm>
          <a:prstGeom prst="roundRect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E. Ravaioli et al., CHATS-AS, 2013.</a:t>
            </a:r>
            <a:endParaRPr lang="en-US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688138" y="5838777"/>
            <a:ext cx="2348358" cy="229362"/>
          </a:xfrm>
          <a:prstGeom prst="roundRect">
            <a:avLst/>
          </a:prstGeom>
          <a:solidFill>
            <a:srgbClr val="0000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E. Ravaioli et al., </a:t>
            </a:r>
            <a:r>
              <a:rPr lang="en-GB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SuST</a:t>
            </a:r>
            <a:r>
              <a:rPr lang="en-GB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2014.</a:t>
            </a:r>
            <a:endParaRPr lang="en-US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6814108" y="110346"/>
            <a:ext cx="222238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C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oupling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L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oss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I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nduced</a:t>
            </a:r>
          </a:p>
          <a:p>
            <a:r>
              <a:rPr lang="en-US" sz="4000" b="1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Q</a:t>
            </a:r>
            <a:r>
              <a:rPr lang="en-US" sz="360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</a:rPr>
              <a:t>uench</a:t>
            </a:r>
            <a:endParaRPr lang="en-US" sz="480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pl-PL" dirty="0"/>
          </a:p>
        </p:txBody>
      </p:sp>
      <p:sp>
        <p:nvSpPr>
          <p:cNvPr id="24" name="Symbol zastępczy daty 15"/>
          <p:cNvSpPr>
            <a:spLocks noGrp="1"/>
          </p:cNvSpPr>
          <p:nvPr>
            <p:ph type="dt" sz="half" idx="4294967295"/>
          </p:nvPr>
        </p:nvSpPr>
        <p:spPr>
          <a:xfrm>
            <a:off x="2969335" y="6362298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fld id="{3AD70BC1-923E-48EF-9231-16F3C7BE258B}" type="datetime1">
              <a:rPr lang="en-029" sz="1200">
                <a:solidFill>
                  <a:schemeClr val="tx1">
                    <a:tint val="75000"/>
                  </a:schemeClr>
                </a:solidFill>
              </a:rPr>
              <a:pPr algn="ctr"/>
              <a:t>17/08/2014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5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z="4000" dirty="0" smtClean="0">
                <a:latin typeface="Calibri" panose="020F0502020204030204" pitchFamily="34" charset="0"/>
              </a:rPr>
              <a:t>	</a:t>
            </a:r>
            <a:r>
              <a:rPr lang="en-US" sz="4000" dirty="0" smtClean="0">
                <a:latin typeface="Calibri" panose="020F0502020204030204" pitchFamily="34" charset="0"/>
              </a:rPr>
              <a:t>Motivation</a:t>
            </a:r>
            <a:endParaRPr lang="en-US" sz="4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91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7" grpId="0" animBg="1"/>
      <p:bldP spid="48" grpId="0" animBg="1"/>
      <p:bldP spid="50" grpId="0" animBg="1"/>
      <p:bldP spid="29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ie 57"/>
          <p:cNvSpPr/>
          <p:nvPr/>
        </p:nvSpPr>
        <p:spPr>
          <a:xfrm rot="9049776">
            <a:off x="1221844" y="172692"/>
            <a:ext cx="6134500" cy="6134500"/>
          </a:xfrm>
          <a:prstGeom prst="pie">
            <a:avLst>
              <a:gd name="adj1" fmla="val 20058572"/>
              <a:gd name="adj2" fmla="val 7191157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9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8" name="Straight Arrow Connector 267"/>
          <p:cNvCxnSpPr>
            <a:endCxn id="45" idx="1"/>
          </p:cNvCxnSpPr>
          <p:nvPr/>
        </p:nvCxnSpPr>
        <p:spPr>
          <a:xfrm flipV="1">
            <a:off x="1102952" y="1780905"/>
            <a:ext cx="1668509" cy="5477"/>
          </a:xfrm>
          <a:prstGeom prst="straightConnector1">
            <a:avLst/>
          </a:prstGeom>
          <a:ln w="76200">
            <a:solidFill>
              <a:srgbClr val="00206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Pie 149"/>
          <p:cNvSpPr/>
          <p:nvPr/>
        </p:nvSpPr>
        <p:spPr>
          <a:xfrm rot="253058">
            <a:off x="1317435" y="93540"/>
            <a:ext cx="6523655" cy="6476480"/>
          </a:xfrm>
          <a:prstGeom prst="pie">
            <a:avLst>
              <a:gd name="adj1" fmla="val 21581974"/>
              <a:gd name="adj2" fmla="val 7191157"/>
            </a:avLst>
          </a:prstGeom>
          <a:solidFill>
            <a:srgbClr val="F6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29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6" name="Elbow Connector 215"/>
          <p:cNvCxnSpPr/>
          <p:nvPr/>
        </p:nvCxnSpPr>
        <p:spPr>
          <a:xfrm>
            <a:off x="6793301" y="4696769"/>
            <a:ext cx="1103232" cy="804227"/>
          </a:xfrm>
          <a:prstGeom prst="bentConnector3">
            <a:avLst>
              <a:gd name="adj1" fmla="val -658"/>
            </a:avLst>
          </a:prstGeom>
          <a:ln w="76200">
            <a:gradFill flip="none" rotWithShape="1">
              <a:gsLst>
                <a:gs pos="0">
                  <a:srgbClr val="B6121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/>
          <p:cNvCxnSpPr/>
          <p:nvPr/>
        </p:nvCxnSpPr>
        <p:spPr>
          <a:xfrm>
            <a:off x="6254969" y="4692034"/>
            <a:ext cx="0" cy="13276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w="med" len="lg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Pie 58"/>
          <p:cNvSpPr/>
          <p:nvPr/>
        </p:nvSpPr>
        <p:spPr>
          <a:xfrm rot="15470957">
            <a:off x="1537421" y="-232651"/>
            <a:ext cx="6014060" cy="6707366"/>
          </a:xfrm>
          <a:prstGeom prst="pie">
            <a:avLst>
              <a:gd name="adj1" fmla="val 721943"/>
              <a:gd name="adj2" fmla="val 6315623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29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Title 1"/>
          <p:cNvSpPr>
            <a:spLocks noGrp="1"/>
          </p:cNvSpPr>
          <p:nvPr>
            <p:ph type="ctrTitle"/>
          </p:nvPr>
        </p:nvSpPr>
        <p:spPr>
          <a:xfrm>
            <a:off x="4342675" y="749294"/>
            <a:ext cx="2748580" cy="52725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1524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Dynamic Sub-network</a:t>
            </a:r>
            <a:endParaRPr lang="en-GB" sz="83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771458" y="3638976"/>
            <a:ext cx="754843" cy="3483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524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1524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771458" y="1606707"/>
            <a:ext cx="754843" cy="3483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24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dI/dt</a:t>
            </a:r>
            <a:endParaRPr lang="en-US" sz="1524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819097" y="1606707"/>
            <a:ext cx="754843" cy="34838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dB/dt</a:t>
            </a:r>
            <a:endParaRPr lang="en-US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95815" y="3988857"/>
            <a:ext cx="1234386" cy="703177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en-US" sz="1829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2844893" y="4599415"/>
            <a:ext cx="1045167" cy="665379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FF9393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829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el</a:t>
            </a:r>
            <a:endParaRPr lang="en-US" sz="1829" i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4761032" y="4920349"/>
            <a:ext cx="929037" cy="348389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1829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en-US" sz="1829" i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6619107" y="4978413"/>
            <a:ext cx="929037" cy="348389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829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en-US" sz="1829" b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5690070" y="5403071"/>
            <a:ext cx="929037" cy="348389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GB" sz="1829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endParaRPr lang="en-US" sz="1829" b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Elbow Connector 9"/>
          <p:cNvCxnSpPr>
            <a:stCxn id="46" idx="3"/>
            <a:endCxn id="48" idx="1"/>
          </p:cNvCxnSpPr>
          <p:nvPr/>
        </p:nvCxnSpPr>
        <p:spPr>
          <a:xfrm>
            <a:off x="5573940" y="1780901"/>
            <a:ext cx="539994" cy="667886"/>
          </a:xfrm>
          <a:prstGeom prst="bentConnector3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>
          <a:xfrm>
            <a:off x="1828759" y="2593813"/>
            <a:ext cx="754843" cy="5775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524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1524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4" name="Elbow Connector 83"/>
          <p:cNvCxnSpPr>
            <a:stCxn id="46" idx="3"/>
            <a:endCxn id="47" idx="1"/>
          </p:cNvCxnSpPr>
          <p:nvPr/>
        </p:nvCxnSpPr>
        <p:spPr>
          <a:xfrm>
            <a:off x="5573940" y="1780902"/>
            <a:ext cx="539994" cy="0"/>
          </a:xfrm>
          <a:prstGeom prst="bentConnector3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/>
          <p:cNvSpPr/>
          <p:nvPr/>
        </p:nvSpPr>
        <p:spPr>
          <a:xfrm>
            <a:off x="1509402" y="1606707"/>
            <a:ext cx="754843" cy="3483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24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GB" sz="1524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pl-PL" sz="1524" b="1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GB" sz="1524" b="1" i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endParaRPr lang="en-US" sz="1372" b="1" i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9" name="Straight Arrow Connector 98"/>
          <p:cNvCxnSpPr>
            <a:stCxn id="45" idx="2"/>
            <a:endCxn id="2" idx="0"/>
          </p:cNvCxnSpPr>
          <p:nvPr/>
        </p:nvCxnSpPr>
        <p:spPr>
          <a:xfrm>
            <a:off x="3148879" y="1955096"/>
            <a:ext cx="0" cy="1683880"/>
          </a:xfrm>
          <a:prstGeom prst="straightConnector1">
            <a:avLst/>
          </a:prstGeom>
          <a:ln w="76200">
            <a:solidFill>
              <a:srgbClr val="00206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8" idx="3"/>
            <a:endCxn id="49" idx="3"/>
          </p:cNvCxnSpPr>
          <p:nvPr/>
        </p:nvCxnSpPr>
        <p:spPr>
          <a:xfrm flipH="1">
            <a:off x="7030198" y="2448791"/>
            <a:ext cx="12773" cy="1891658"/>
          </a:xfrm>
          <a:prstGeom prst="bentConnector3">
            <a:avLst>
              <a:gd name="adj1" fmla="val -2045699"/>
            </a:avLst>
          </a:prstGeom>
          <a:ln w="76200">
            <a:solidFill>
              <a:srgbClr val="B61212"/>
            </a:solidFill>
            <a:headEnd w="med" len="lg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47" idx="3"/>
            <a:endCxn id="49" idx="3"/>
          </p:cNvCxnSpPr>
          <p:nvPr/>
        </p:nvCxnSpPr>
        <p:spPr>
          <a:xfrm flipH="1">
            <a:off x="7030198" y="1780905"/>
            <a:ext cx="12773" cy="2559544"/>
          </a:xfrm>
          <a:prstGeom prst="bentConnector3">
            <a:avLst>
              <a:gd name="adj1" fmla="val -2083582"/>
            </a:avLst>
          </a:prstGeom>
          <a:ln w="76200">
            <a:solidFill>
              <a:srgbClr val="B61212"/>
            </a:solidFill>
            <a:headEnd w="med" len="lg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126" idx="1"/>
          </p:cNvCxnSpPr>
          <p:nvPr/>
        </p:nvCxnSpPr>
        <p:spPr>
          <a:xfrm flipV="1">
            <a:off x="3764030" y="3638976"/>
            <a:ext cx="1113135" cy="960436"/>
          </a:xfrm>
          <a:prstGeom prst="bentConnector3">
            <a:avLst>
              <a:gd name="adj1" fmla="val 445"/>
            </a:avLst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ounded Rectangle 125"/>
          <p:cNvSpPr/>
          <p:nvPr/>
        </p:nvSpPr>
        <p:spPr>
          <a:xfrm>
            <a:off x="4877162" y="3464781"/>
            <a:ext cx="929037" cy="348389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OHM</a:t>
            </a:r>
            <a:endParaRPr lang="en-US" sz="1829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3" name="Elbow Connector 112"/>
          <p:cNvCxnSpPr>
            <a:stCxn id="42" idx="2"/>
            <a:endCxn id="50" idx="3"/>
          </p:cNvCxnSpPr>
          <p:nvPr/>
        </p:nvCxnSpPr>
        <p:spPr>
          <a:xfrm rot="5400000">
            <a:off x="4029349" y="4374608"/>
            <a:ext cx="418208" cy="696778"/>
          </a:xfrm>
          <a:prstGeom prst="bentConnector2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endCxn id="60" idx="3"/>
          </p:cNvCxnSpPr>
          <p:nvPr/>
        </p:nvCxnSpPr>
        <p:spPr>
          <a:xfrm rot="5400000">
            <a:off x="5646856" y="4735257"/>
            <a:ext cx="402507" cy="316072"/>
          </a:xfrm>
          <a:prstGeom prst="bentConnector2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60" idx="0"/>
          </p:cNvCxnSpPr>
          <p:nvPr/>
        </p:nvCxnSpPr>
        <p:spPr>
          <a:xfrm rot="5400000" flipH="1" flipV="1">
            <a:off x="5307454" y="4431995"/>
            <a:ext cx="406455" cy="570261"/>
          </a:xfrm>
          <a:prstGeom prst="bentConnector2">
            <a:avLst/>
          </a:prstGeom>
          <a:ln w="76200">
            <a:gradFill flip="none" rotWithShape="1">
              <a:gsLst>
                <a:gs pos="0">
                  <a:srgbClr val="B6121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6" idx="3"/>
            <a:endCxn id="49" idx="0"/>
          </p:cNvCxnSpPr>
          <p:nvPr/>
        </p:nvCxnSpPr>
        <p:spPr>
          <a:xfrm>
            <a:off x="5806199" y="3638976"/>
            <a:ext cx="606806" cy="349881"/>
          </a:xfrm>
          <a:prstGeom prst="bentConnector2">
            <a:avLst/>
          </a:prstGeom>
          <a:ln w="76200">
            <a:solidFill>
              <a:srgbClr val="B61212"/>
            </a:solidFill>
            <a:headEnd w="med" len="lg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4" name="Straight Arrow Connector 2103"/>
          <p:cNvCxnSpPr>
            <a:endCxn id="62" idx="0"/>
          </p:cNvCxnSpPr>
          <p:nvPr/>
        </p:nvCxnSpPr>
        <p:spPr>
          <a:xfrm>
            <a:off x="6144934" y="4696769"/>
            <a:ext cx="9657" cy="70630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Elbow Connector 239"/>
          <p:cNvCxnSpPr>
            <a:endCxn id="61" idx="1"/>
          </p:cNvCxnSpPr>
          <p:nvPr/>
        </p:nvCxnSpPr>
        <p:spPr>
          <a:xfrm rot="16200000" flipH="1">
            <a:off x="6292792" y="4826296"/>
            <a:ext cx="455838" cy="196790"/>
          </a:xfrm>
          <a:prstGeom prst="bentConnector2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Elbow Connector 241"/>
          <p:cNvCxnSpPr>
            <a:stCxn id="45" idx="3"/>
            <a:endCxn id="46" idx="1"/>
          </p:cNvCxnSpPr>
          <p:nvPr/>
        </p:nvCxnSpPr>
        <p:spPr>
          <a:xfrm>
            <a:off x="3526304" y="1780902"/>
            <a:ext cx="1292797" cy="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9" idx="1"/>
            <a:endCxn id="42" idx="3"/>
          </p:cNvCxnSpPr>
          <p:nvPr/>
        </p:nvCxnSpPr>
        <p:spPr>
          <a:xfrm rot="10800000">
            <a:off x="5051360" y="4339704"/>
            <a:ext cx="744456" cy="74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2" idx="3"/>
            <a:endCxn id="42" idx="0"/>
          </p:cNvCxnSpPr>
          <p:nvPr/>
        </p:nvCxnSpPr>
        <p:spPr>
          <a:xfrm>
            <a:off x="3526304" y="3813170"/>
            <a:ext cx="1060537" cy="352335"/>
          </a:xfrm>
          <a:prstGeom prst="bentConnector2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5400000">
            <a:off x="3187260" y="4293389"/>
            <a:ext cx="612047" cy="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3764030" y="2274593"/>
            <a:ext cx="1345395" cy="493411"/>
          </a:xfrm>
          <a:prstGeom prst="roundRect">
            <a:avLst/>
          </a:prstGeom>
          <a:gradFill flip="none" rotWithShape="1">
            <a:gsLst>
              <a:gs pos="0">
                <a:schemeClr val="accent1"/>
              </a:gs>
              <a:gs pos="100000">
                <a:srgbClr val="7030A0"/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72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1372" i="1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1219" i="1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" name="Arc 230"/>
          <p:cNvSpPr/>
          <p:nvPr/>
        </p:nvSpPr>
        <p:spPr>
          <a:xfrm rot="20665581">
            <a:off x="1503663" y="2942975"/>
            <a:ext cx="1706167" cy="2324724"/>
          </a:xfrm>
          <a:prstGeom prst="arc">
            <a:avLst>
              <a:gd name="adj1" fmla="val 559085"/>
              <a:gd name="adj2" fmla="val 15439557"/>
            </a:avLst>
          </a:prstGeom>
          <a:ln w="76200">
            <a:solidFill>
              <a:srgbClr val="00206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29" dirty="0"/>
          </a:p>
        </p:txBody>
      </p:sp>
      <p:sp>
        <p:nvSpPr>
          <p:cNvPr id="78" name="Arc 77"/>
          <p:cNvSpPr/>
          <p:nvPr/>
        </p:nvSpPr>
        <p:spPr>
          <a:xfrm rot="15256755">
            <a:off x="2501009" y="1718378"/>
            <a:ext cx="1280696" cy="1703185"/>
          </a:xfrm>
          <a:prstGeom prst="arc">
            <a:avLst>
              <a:gd name="adj1" fmla="val 2783844"/>
              <a:gd name="adj2" fmla="val 14532651"/>
            </a:avLst>
          </a:prstGeom>
          <a:ln w="76200">
            <a:solidFill>
              <a:srgbClr val="002060"/>
            </a:solidFill>
            <a:headEnd type="triangle" w="lg" len="sm"/>
            <a:tailEnd type="triangle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72" dirty="0"/>
          </a:p>
        </p:txBody>
      </p:sp>
      <p:cxnSp>
        <p:nvCxnSpPr>
          <p:cNvPr id="2062" name="Straight Arrow Connector 2061"/>
          <p:cNvCxnSpPr/>
          <p:nvPr/>
        </p:nvCxnSpPr>
        <p:spPr>
          <a:xfrm flipV="1">
            <a:off x="3490582" y="2622982"/>
            <a:ext cx="2654353" cy="10159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3490578" y="2768004"/>
            <a:ext cx="631741" cy="87097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endCxn id="51" idx="3"/>
          </p:cNvCxnSpPr>
          <p:nvPr/>
        </p:nvCxnSpPr>
        <p:spPr>
          <a:xfrm flipH="1">
            <a:off x="5109425" y="1897031"/>
            <a:ext cx="1040338" cy="62426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/>
          <p:nvPr/>
        </p:nvCxnSpPr>
        <p:spPr>
          <a:xfrm flipH="1">
            <a:off x="5077478" y="2274593"/>
            <a:ext cx="1045167" cy="246705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113934" y="1606707"/>
            <a:ext cx="929037" cy="34838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ISCL</a:t>
            </a:r>
            <a:endParaRPr lang="en-US" sz="1829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Arc 150"/>
          <p:cNvSpPr/>
          <p:nvPr/>
        </p:nvSpPr>
        <p:spPr>
          <a:xfrm rot="17849535">
            <a:off x="4156591" y="2183272"/>
            <a:ext cx="2812989" cy="1507279"/>
          </a:xfrm>
          <a:prstGeom prst="arc">
            <a:avLst>
              <a:gd name="adj1" fmla="val 899683"/>
              <a:gd name="adj2" fmla="val 10489219"/>
            </a:avLst>
          </a:prstGeom>
          <a:ln w="38100">
            <a:solidFill>
              <a:schemeClr val="tx1"/>
            </a:solidFill>
            <a:headEnd type="triangle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72" dirty="0"/>
          </a:p>
        </p:txBody>
      </p:sp>
      <p:sp>
        <p:nvSpPr>
          <p:cNvPr id="48" name="Rounded Rectangle 47"/>
          <p:cNvSpPr/>
          <p:nvPr/>
        </p:nvSpPr>
        <p:spPr>
          <a:xfrm>
            <a:off x="6113934" y="2274593"/>
            <a:ext cx="929037" cy="34838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29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IFCL</a:t>
            </a:r>
            <a:endParaRPr lang="en-US" sz="1829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Arc 151"/>
          <p:cNvSpPr/>
          <p:nvPr/>
        </p:nvSpPr>
        <p:spPr>
          <a:xfrm rot="17849535">
            <a:off x="4212179" y="2180124"/>
            <a:ext cx="2764274" cy="1618965"/>
          </a:xfrm>
          <a:prstGeom prst="arc">
            <a:avLst>
              <a:gd name="adj1" fmla="val 2482920"/>
              <a:gd name="adj2" fmla="val 10615375"/>
            </a:avLst>
          </a:prstGeom>
          <a:ln w="38100">
            <a:solidFill>
              <a:schemeClr val="tx1"/>
            </a:solidFill>
            <a:headEnd type="triangle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72" dirty="0"/>
          </a:p>
        </p:txBody>
      </p:sp>
      <p:sp>
        <p:nvSpPr>
          <p:cNvPr id="42" name="Rounded Rectangle 41"/>
          <p:cNvSpPr/>
          <p:nvPr/>
        </p:nvSpPr>
        <p:spPr>
          <a:xfrm>
            <a:off x="4122319" y="4165505"/>
            <a:ext cx="929037" cy="348389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T&gt;T</a:t>
            </a:r>
            <a:r>
              <a:rPr lang="en-GB" sz="1600" b="1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CS </a:t>
            </a:r>
            <a:r>
              <a:rPr lang="en-GB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1600" b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Arc 150"/>
          <p:cNvSpPr/>
          <p:nvPr/>
        </p:nvSpPr>
        <p:spPr>
          <a:xfrm rot="8203614">
            <a:off x="3511168" y="3060129"/>
            <a:ext cx="3571828" cy="1715329"/>
          </a:xfrm>
          <a:prstGeom prst="arc">
            <a:avLst>
              <a:gd name="adj1" fmla="val 899683"/>
              <a:gd name="adj2" fmla="val 9837940"/>
            </a:avLst>
          </a:prstGeom>
          <a:ln w="38100">
            <a:solidFill>
              <a:schemeClr val="tx1"/>
            </a:solidFill>
            <a:headEnd type="triangle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72" dirty="0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1886138" y="756782"/>
            <a:ext cx="2748580" cy="527255"/>
          </a:xfrm>
          <a:prstGeom prst="rect">
            <a:avLst/>
          </a:prstGeom>
        </p:spPr>
        <p:txBody>
          <a:bodyPr vert="horz" lIns="69678" tIns="34839" rIns="69678" bIns="3483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1524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Electrical Sub-network</a:t>
            </a:r>
            <a:endParaRPr lang="en-GB" sz="83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itle 1"/>
          <p:cNvSpPr txBox="1">
            <a:spLocks/>
          </p:cNvSpPr>
          <p:nvPr/>
        </p:nvSpPr>
        <p:spPr>
          <a:xfrm>
            <a:off x="2914804" y="5647850"/>
            <a:ext cx="2748580" cy="527255"/>
          </a:xfrm>
          <a:prstGeom prst="rect">
            <a:avLst/>
          </a:prstGeom>
        </p:spPr>
        <p:txBody>
          <a:bodyPr vert="horz" lIns="69678" tIns="34839" rIns="69678" bIns="3483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1524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Thermal Sub-network</a:t>
            </a:r>
            <a:endParaRPr lang="en-GB" sz="838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59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5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150" grpId="0" animBg="1"/>
      <p:bldP spid="59" grpId="0" animBg="1"/>
      <p:bldP spid="2" grpId="0" animBg="1"/>
      <p:bldP spid="45" grpId="0" animBg="1"/>
      <p:bldP spid="46" grpId="0" animBg="1"/>
      <p:bldP spid="49" grpId="0" animBg="1"/>
      <p:bldP spid="50" grpId="0" animBg="1"/>
      <p:bldP spid="60" grpId="0" animBg="1"/>
      <p:bldP spid="61" grpId="0" animBg="1"/>
      <p:bldP spid="62" grpId="0" animBg="1"/>
      <p:bldP spid="80" grpId="0" animBg="1"/>
      <p:bldP spid="94" grpId="0" animBg="1"/>
      <p:bldP spid="126" grpId="0" animBg="1"/>
      <p:bldP spid="51" grpId="0" animBg="1"/>
      <p:bldP spid="231" grpId="0" animBg="1"/>
      <p:bldP spid="78" grpId="0" animBg="1"/>
      <p:bldP spid="47" grpId="0" animBg="1"/>
      <p:bldP spid="151" grpId="0" animBg="1"/>
      <p:bldP spid="48" grpId="0" animBg="1"/>
      <p:bldP spid="152" grpId="0" animBg="1"/>
      <p:bldP spid="4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F96A93DC-855C-4369-952A-3410CE240DF7}" type="slidenum">
              <a:rPr lang="en-GB"/>
              <a:pPr/>
              <a:t>7</a:t>
            </a:fld>
            <a:endParaRPr lang="en-GB" dirty="0"/>
          </a:p>
        </p:txBody>
      </p:sp>
      <p:pic>
        <p:nvPicPr>
          <p:cNvPr id="1026" name="Picture 2" descr="http://irfu.cea.fr/Images/astImg/2411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081" y="2103069"/>
            <a:ext cx="3271838" cy="255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957802" y="1782596"/>
            <a:ext cx="3518658" cy="3225641"/>
            <a:chOff x="-2190197" y="1691920"/>
            <a:chExt cx="4691544" cy="4300855"/>
          </a:xfrm>
        </p:grpSpPr>
        <p:pic>
          <p:nvPicPr>
            <p:cNvPr id="68" name="Picture 4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90197" y="1691920"/>
              <a:ext cx="4691544" cy="430085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9" name="Straight Connector 5"/>
            <p:cNvCxnSpPr/>
            <p:nvPr/>
          </p:nvCxnSpPr>
          <p:spPr>
            <a:xfrm>
              <a:off x="241300" y="1986367"/>
              <a:ext cx="0" cy="3533280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"/>
            <p:cNvCxnSpPr/>
            <p:nvPr/>
          </p:nvCxnSpPr>
          <p:spPr>
            <a:xfrm rot="16200000">
              <a:off x="155574" y="1997458"/>
              <a:ext cx="0" cy="3511097"/>
            </a:xfrm>
            <a:prstGeom prst="line">
              <a:avLst/>
            </a:prstGeom>
            <a:ln w="3175">
              <a:solidFill>
                <a:schemeClr val="tx1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586077" y="2348975"/>
            <a:ext cx="2501030" cy="979438"/>
            <a:chOff x="4581243" y="2437524"/>
            <a:chExt cx="3334706" cy="1305917"/>
          </a:xfrm>
        </p:grpSpPr>
        <p:cxnSp>
          <p:nvCxnSpPr>
            <p:cNvPr id="71" name="Straight Connector 7"/>
            <p:cNvCxnSpPr/>
            <p:nvPr/>
          </p:nvCxnSpPr>
          <p:spPr>
            <a:xfrm flipV="1">
              <a:off x="4581245" y="3236530"/>
              <a:ext cx="1376604" cy="506911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8"/>
            <p:cNvCxnSpPr/>
            <p:nvPr/>
          </p:nvCxnSpPr>
          <p:spPr>
            <a:xfrm flipV="1">
              <a:off x="4581243" y="2867223"/>
              <a:ext cx="1376566" cy="842959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10"/>
            <p:cNvCxnSpPr/>
            <p:nvPr/>
          </p:nvCxnSpPr>
          <p:spPr>
            <a:xfrm flipV="1">
              <a:off x="4849179" y="2867211"/>
              <a:ext cx="2334749" cy="842953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9"/>
            <p:cNvSpPr/>
            <p:nvPr/>
          </p:nvSpPr>
          <p:spPr>
            <a:xfrm>
              <a:off x="5957851" y="2867235"/>
              <a:ext cx="1226128" cy="36929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cxnSp>
          <p:nvCxnSpPr>
            <p:cNvPr id="75" name="Straight Connector 11"/>
            <p:cNvCxnSpPr/>
            <p:nvPr/>
          </p:nvCxnSpPr>
          <p:spPr>
            <a:xfrm flipV="1">
              <a:off x="4849112" y="3236514"/>
              <a:ext cx="2334763" cy="50688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12"/>
            <p:cNvSpPr/>
            <p:nvPr/>
          </p:nvSpPr>
          <p:spPr>
            <a:xfrm>
              <a:off x="5987131" y="2900418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77" name="Oval 13"/>
            <p:cNvSpPr/>
            <p:nvPr/>
          </p:nvSpPr>
          <p:spPr>
            <a:xfrm>
              <a:off x="6133965" y="3029681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78" name="Oval 14"/>
            <p:cNvSpPr/>
            <p:nvPr/>
          </p:nvSpPr>
          <p:spPr>
            <a:xfrm>
              <a:off x="6280798" y="2893033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79" name="Oval 15"/>
            <p:cNvSpPr/>
            <p:nvPr/>
          </p:nvSpPr>
          <p:spPr>
            <a:xfrm>
              <a:off x="6420377" y="3029680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80" name="Oval 16"/>
            <p:cNvSpPr/>
            <p:nvPr/>
          </p:nvSpPr>
          <p:spPr>
            <a:xfrm>
              <a:off x="6567295" y="2893033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81" name="Oval 17"/>
            <p:cNvSpPr/>
            <p:nvPr/>
          </p:nvSpPr>
          <p:spPr>
            <a:xfrm>
              <a:off x="6706788" y="3029680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82" name="Oval 18"/>
            <p:cNvSpPr/>
            <p:nvPr/>
          </p:nvSpPr>
          <p:spPr>
            <a:xfrm>
              <a:off x="6956400" y="3033373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83" name="Oval 19"/>
            <p:cNvSpPr/>
            <p:nvPr/>
          </p:nvSpPr>
          <p:spPr>
            <a:xfrm>
              <a:off x="6842601" y="2878313"/>
              <a:ext cx="179953" cy="181056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cxnSp>
          <p:nvCxnSpPr>
            <p:cNvPr id="84" name="Straight Arrow Connector 21"/>
            <p:cNvCxnSpPr/>
            <p:nvPr/>
          </p:nvCxnSpPr>
          <p:spPr>
            <a:xfrm>
              <a:off x="5957809" y="2730551"/>
              <a:ext cx="1226013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22"/>
            <p:cNvCxnSpPr/>
            <p:nvPr/>
          </p:nvCxnSpPr>
          <p:spPr>
            <a:xfrm flipV="1">
              <a:off x="7290292" y="2867188"/>
              <a:ext cx="0" cy="369326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 Box 2"/>
            <p:cNvSpPr txBox="1">
              <a:spLocks noChangeArrowheads="1"/>
            </p:cNvSpPr>
            <p:nvPr/>
          </p:nvSpPr>
          <p:spPr bwMode="auto">
            <a:xfrm>
              <a:off x="7269488" y="2900402"/>
              <a:ext cx="646461" cy="373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GB" sz="825" dirty="0">
                  <a:latin typeface="Calibri" panose="020F0502020204030204" pitchFamily="34" charset="0"/>
                  <a:ea typeface="Calibri" panose="020F0502020204030204" pitchFamily="34" charset="0"/>
                </a:rPr>
                <a:t>h</a:t>
              </a:r>
              <a:r>
                <a:rPr lang="en-GB" sz="825" baseline="-25000" dirty="0">
                  <a:latin typeface="Calibri" panose="020F0502020204030204" pitchFamily="34" charset="0"/>
                  <a:ea typeface="Calibri" panose="020F0502020204030204" pitchFamily="34" charset="0"/>
                </a:rPr>
                <a:t>cable</a:t>
              </a:r>
              <a:endParaRPr lang="pl-PL" sz="9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22" name="Text Box 2"/>
            <p:cNvSpPr txBox="1">
              <a:spLocks noChangeArrowheads="1"/>
            </p:cNvSpPr>
            <p:nvPr/>
          </p:nvSpPr>
          <p:spPr bwMode="auto">
            <a:xfrm>
              <a:off x="6262219" y="2437524"/>
              <a:ext cx="646461" cy="38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GB" sz="825" dirty="0">
                  <a:latin typeface="Calibri" panose="020F0502020204030204" pitchFamily="34" charset="0"/>
                  <a:ea typeface="Calibri" panose="020F0502020204030204" pitchFamily="34" charset="0"/>
                </a:rPr>
                <a:t>W</a:t>
              </a:r>
              <a:r>
                <a:rPr lang="en-GB" sz="825" baseline="-25000" dirty="0">
                  <a:latin typeface="Calibri" panose="020F0502020204030204" pitchFamily="34" charset="0"/>
                  <a:ea typeface="Calibri" panose="020F0502020204030204" pitchFamily="34" charset="0"/>
                </a:rPr>
                <a:t>cable</a:t>
              </a:r>
              <a:endParaRPr lang="pl-PL" sz="9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352221" y="2051201"/>
            <a:ext cx="883902" cy="758948"/>
            <a:chOff x="3971741" y="2017736"/>
            <a:chExt cx="1178536" cy="1011931"/>
          </a:xfrm>
        </p:grpSpPr>
        <p:cxnSp>
          <p:nvCxnSpPr>
            <p:cNvPr id="116" name="Straight Connector 53"/>
            <p:cNvCxnSpPr/>
            <p:nvPr/>
          </p:nvCxnSpPr>
          <p:spPr>
            <a:xfrm flipV="1">
              <a:off x="3971741" y="2017736"/>
              <a:ext cx="825914" cy="643435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54"/>
            <p:cNvCxnSpPr/>
            <p:nvPr/>
          </p:nvCxnSpPr>
          <p:spPr>
            <a:xfrm flipV="1">
              <a:off x="4316790" y="2368595"/>
              <a:ext cx="782024" cy="62126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55"/>
            <p:cNvCxnSpPr/>
            <p:nvPr/>
          </p:nvCxnSpPr>
          <p:spPr>
            <a:xfrm flipH="1" flipV="1">
              <a:off x="4797687" y="2017739"/>
              <a:ext cx="301162" cy="350863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56"/>
            <p:cNvCxnSpPr/>
            <p:nvPr/>
          </p:nvCxnSpPr>
          <p:spPr>
            <a:xfrm flipV="1">
              <a:off x="4353791" y="2420318"/>
              <a:ext cx="796486" cy="609349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 Box 2"/>
            <p:cNvSpPr txBox="1">
              <a:spLocks noChangeArrowheads="1"/>
            </p:cNvSpPr>
            <p:nvPr/>
          </p:nvSpPr>
          <p:spPr bwMode="auto">
            <a:xfrm rot="19273667">
              <a:off x="4578918" y="2727195"/>
              <a:ext cx="540385" cy="27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GB" sz="825" dirty="0" err="1">
                  <a:latin typeface="Calibri"/>
                  <a:ea typeface="Calibri"/>
                  <a:cs typeface="Times New Roman"/>
                </a:rPr>
                <a:t>l</a:t>
              </a:r>
              <a:r>
                <a:rPr lang="en-GB" sz="825" baseline="-25000" dirty="0" err="1">
                  <a:latin typeface="Calibri"/>
                  <a:ea typeface="Calibri"/>
                  <a:cs typeface="Times New Roman"/>
                </a:rPr>
                <a:t>coil</a:t>
              </a:r>
              <a:endParaRPr lang="en-GB" sz="825" dirty="0">
                <a:latin typeface="Calibri"/>
                <a:ea typeface="Calibri"/>
                <a:cs typeface="Times New Roman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15552" y="2856569"/>
            <a:ext cx="561625" cy="1581385"/>
            <a:chOff x="6618424" y="3114625"/>
            <a:chExt cx="748833" cy="2108513"/>
          </a:xfrm>
        </p:grpSpPr>
        <p:cxnSp>
          <p:nvCxnSpPr>
            <p:cNvPr id="86" name="Straight Connector 23"/>
            <p:cNvCxnSpPr/>
            <p:nvPr/>
          </p:nvCxnSpPr>
          <p:spPr>
            <a:xfrm flipV="1">
              <a:off x="6629604" y="3140492"/>
              <a:ext cx="326723" cy="107475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24"/>
            <p:cNvCxnSpPr/>
            <p:nvPr/>
          </p:nvCxnSpPr>
          <p:spPr>
            <a:xfrm flipH="1" flipV="1">
              <a:off x="7136300" y="3114625"/>
              <a:ext cx="220119" cy="110059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25"/>
            <p:cNvSpPr/>
            <p:nvPr/>
          </p:nvSpPr>
          <p:spPr>
            <a:xfrm>
              <a:off x="6618424" y="3923430"/>
              <a:ext cx="745215" cy="749781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89" name="Oval 26"/>
            <p:cNvSpPr/>
            <p:nvPr/>
          </p:nvSpPr>
          <p:spPr>
            <a:xfrm>
              <a:off x="6692155" y="407485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0" name="Oval 27"/>
            <p:cNvSpPr/>
            <p:nvPr/>
          </p:nvSpPr>
          <p:spPr>
            <a:xfrm>
              <a:off x="6780250" y="3986216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1" name="Oval 28"/>
            <p:cNvSpPr/>
            <p:nvPr/>
          </p:nvSpPr>
          <p:spPr>
            <a:xfrm>
              <a:off x="6908723" y="3945517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2" name="Oval 29"/>
            <p:cNvSpPr/>
            <p:nvPr/>
          </p:nvSpPr>
          <p:spPr>
            <a:xfrm>
              <a:off x="7033690" y="3967711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3" name="Oval 30"/>
            <p:cNvSpPr/>
            <p:nvPr/>
          </p:nvSpPr>
          <p:spPr>
            <a:xfrm>
              <a:off x="7136299" y="4026803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4" name="Oval 31"/>
            <p:cNvSpPr/>
            <p:nvPr/>
          </p:nvSpPr>
          <p:spPr>
            <a:xfrm>
              <a:off x="7213386" y="4119137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5" name="Oval 32"/>
            <p:cNvSpPr/>
            <p:nvPr/>
          </p:nvSpPr>
          <p:spPr>
            <a:xfrm>
              <a:off x="7228109" y="4244709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6" name="Oval 33"/>
            <p:cNvSpPr/>
            <p:nvPr/>
          </p:nvSpPr>
          <p:spPr>
            <a:xfrm>
              <a:off x="7202228" y="4366550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7" name="Oval 34"/>
            <p:cNvSpPr/>
            <p:nvPr/>
          </p:nvSpPr>
          <p:spPr>
            <a:xfrm>
              <a:off x="7122113" y="4473692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8" name="Oval 35"/>
            <p:cNvSpPr/>
            <p:nvPr/>
          </p:nvSpPr>
          <p:spPr>
            <a:xfrm>
              <a:off x="7008569" y="453278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99" name="Oval 36"/>
            <p:cNvSpPr/>
            <p:nvPr/>
          </p:nvSpPr>
          <p:spPr>
            <a:xfrm>
              <a:off x="6886741" y="453278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0" name="Oval 37"/>
            <p:cNvSpPr/>
            <p:nvPr/>
          </p:nvSpPr>
          <p:spPr>
            <a:xfrm>
              <a:off x="6773041" y="449954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1" name="Oval 38"/>
            <p:cNvSpPr/>
            <p:nvPr/>
          </p:nvSpPr>
          <p:spPr>
            <a:xfrm>
              <a:off x="6688486" y="4414487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2" name="Oval 39"/>
            <p:cNvSpPr/>
            <p:nvPr/>
          </p:nvSpPr>
          <p:spPr>
            <a:xfrm>
              <a:off x="6640758" y="4307345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3" name="Oval 40"/>
            <p:cNvSpPr/>
            <p:nvPr/>
          </p:nvSpPr>
          <p:spPr>
            <a:xfrm>
              <a:off x="6629604" y="4181999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4" name="Oval 41"/>
            <p:cNvSpPr/>
            <p:nvPr/>
          </p:nvSpPr>
          <p:spPr>
            <a:xfrm>
              <a:off x="6831694" y="4104300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5" name="Oval 42"/>
            <p:cNvSpPr/>
            <p:nvPr/>
          </p:nvSpPr>
          <p:spPr>
            <a:xfrm>
              <a:off x="6956399" y="407485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6" name="Oval 43"/>
            <p:cNvSpPr/>
            <p:nvPr/>
          </p:nvSpPr>
          <p:spPr>
            <a:xfrm>
              <a:off x="7103078" y="4148643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7" name="Oval 44"/>
            <p:cNvSpPr/>
            <p:nvPr/>
          </p:nvSpPr>
          <p:spPr>
            <a:xfrm>
              <a:off x="7099289" y="4281562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8" name="Oval 45"/>
            <p:cNvSpPr/>
            <p:nvPr/>
          </p:nvSpPr>
          <p:spPr>
            <a:xfrm>
              <a:off x="7026206" y="4403405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09" name="Oval 46"/>
            <p:cNvSpPr/>
            <p:nvPr/>
          </p:nvSpPr>
          <p:spPr>
            <a:xfrm>
              <a:off x="6879355" y="4403408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10" name="Oval 47"/>
            <p:cNvSpPr/>
            <p:nvPr/>
          </p:nvSpPr>
          <p:spPr>
            <a:xfrm>
              <a:off x="6769371" y="4322117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11" name="Oval 48"/>
            <p:cNvSpPr/>
            <p:nvPr/>
          </p:nvSpPr>
          <p:spPr>
            <a:xfrm>
              <a:off x="6992916" y="4196435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12" name="Oval 49"/>
            <p:cNvSpPr/>
            <p:nvPr/>
          </p:nvSpPr>
          <p:spPr>
            <a:xfrm>
              <a:off x="6747249" y="4200204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13" name="Oval 50"/>
            <p:cNvSpPr/>
            <p:nvPr/>
          </p:nvSpPr>
          <p:spPr>
            <a:xfrm>
              <a:off x="6860734" y="4226283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sp>
          <p:nvSpPr>
            <p:cNvPr id="114" name="Oval 51"/>
            <p:cNvSpPr/>
            <p:nvPr/>
          </p:nvSpPr>
          <p:spPr>
            <a:xfrm>
              <a:off x="6949122" y="4307270"/>
              <a:ext cx="106491" cy="107143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pl-PL" sz="1350"/>
            </a:p>
          </p:txBody>
        </p:sp>
        <p:cxnSp>
          <p:nvCxnSpPr>
            <p:cNvPr id="115" name="Straight Arrow Connector 52"/>
            <p:cNvCxnSpPr/>
            <p:nvPr/>
          </p:nvCxnSpPr>
          <p:spPr>
            <a:xfrm>
              <a:off x="6622043" y="4861540"/>
              <a:ext cx="745214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 Box 2"/>
            <p:cNvSpPr txBox="1">
              <a:spLocks noChangeArrowheads="1"/>
            </p:cNvSpPr>
            <p:nvPr/>
          </p:nvSpPr>
          <p:spPr bwMode="auto">
            <a:xfrm>
              <a:off x="6692108" y="4847696"/>
              <a:ext cx="646461" cy="375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GB" sz="825" dirty="0">
                  <a:latin typeface="Calibri" panose="020F0502020204030204" pitchFamily="34" charset="0"/>
                  <a:ea typeface="Calibri" panose="020F0502020204030204" pitchFamily="34" charset="0"/>
                </a:rPr>
                <a:t>d</a:t>
              </a:r>
              <a:r>
                <a:rPr lang="en-GB" sz="825" baseline="-25000" dirty="0">
                  <a:latin typeface="Calibri" panose="020F0502020204030204" pitchFamily="34" charset="0"/>
                  <a:ea typeface="Calibri" panose="020F0502020204030204" pitchFamily="34" charset="0"/>
                </a:rPr>
                <a:t>strand</a:t>
              </a:r>
              <a:endParaRPr lang="pl-PL" sz="9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23" name="Prostokąt 10"/>
          <p:cNvSpPr/>
          <p:nvPr/>
        </p:nvSpPr>
        <p:spPr>
          <a:xfrm>
            <a:off x="1731007" y="4779589"/>
            <a:ext cx="5760000" cy="78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/>
              <a:t>We use lumped-element dynamic electro-thermal model</a:t>
            </a:r>
            <a:endParaRPr lang="en-US" sz="1500" dirty="0"/>
          </a:p>
        </p:txBody>
      </p:sp>
      <p:sp>
        <p:nvSpPr>
          <p:cNvPr id="124" name="Prostokąt 10"/>
          <p:cNvSpPr/>
          <p:nvPr/>
        </p:nvSpPr>
        <p:spPr>
          <a:xfrm>
            <a:off x="1730956" y="4787910"/>
            <a:ext cx="5760000" cy="7677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Magnet properties are assumed to be homogeneous along the longitudinal direction (2D model) and </a:t>
            </a:r>
            <a:r>
              <a:rPr lang="en-GB" sz="1600" dirty="0" smtClean="0"/>
              <a:t>are</a:t>
            </a:r>
            <a:r>
              <a:rPr lang="pl-PL" sz="1600" dirty="0" smtClean="0"/>
              <a:t> </a:t>
            </a:r>
            <a:r>
              <a:rPr lang="en-GB" sz="1600" dirty="0" smtClean="0"/>
              <a:t>split </a:t>
            </a:r>
            <a:r>
              <a:rPr lang="en-GB" sz="1600" dirty="0"/>
              <a:t>into poles/half-poles</a:t>
            </a:r>
            <a:endParaRPr lang="en-US" sz="1500" dirty="0"/>
          </a:p>
        </p:txBody>
      </p:sp>
      <p:sp>
        <p:nvSpPr>
          <p:cNvPr id="125" name="Prostokąt 10"/>
          <p:cNvSpPr/>
          <p:nvPr/>
        </p:nvSpPr>
        <p:spPr>
          <a:xfrm>
            <a:off x="1735886" y="4787806"/>
            <a:ext cx="5760000" cy="78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All physical and magnetic properties are supposed to be homogeneous in the same block.</a:t>
            </a:r>
            <a:endParaRPr lang="en-US" sz="1500" dirty="0"/>
          </a:p>
        </p:txBody>
      </p:sp>
      <p:sp>
        <p:nvSpPr>
          <p:cNvPr id="126" name="Prostokąt 10"/>
          <p:cNvSpPr/>
          <p:nvPr/>
        </p:nvSpPr>
        <p:spPr>
          <a:xfrm>
            <a:off x="1729519" y="4780044"/>
            <a:ext cx="5760000" cy="78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/>
              <a:t>Then poles are split into </a:t>
            </a:r>
            <a:r>
              <a:rPr lang="en-GB" sz="1500" dirty="0" smtClean="0"/>
              <a:t>cables.</a:t>
            </a:r>
            <a:r>
              <a:rPr lang="pl-PL" sz="1500" dirty="0" smtClean="0"/>
              <a:t> </a:t>
            </a:r>
            <a:r>
              <a:rPr lang="en-GB" sz="1500" dirty="0" smtClean="0"/>
              <a:t>Each cable is represented in electrical and thermal domain.</a:t>
            </a:r>
            <a:endParaRPr lang="en-GB" sz="1500" dirty="0"/>
          </a:p>
        </p:txBody>
      </p:sp>
      <p:sp>
        <p:nvSpPr>
          <p:cNvPr id="127" name="Prostokąt 10"/>
          <p:cNvSpPr/>
          <p:nvPr/>
        </p:nvSpPr>
        <p:spPr>
          <a:xfrm>
            <a:off x="1727879" y="4787806"/>
            <a:ext cx="5760000" cy="78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The model calculates inter-filament and inter-strand coupling </a:t>
            </a:r>
            <a:r>
              <a:rPr lang="en-US" sz="1600" dirty="0" smtClean="0"/>
              <a:t>loss</a:t>
            </a:r>
            <a:r>
              <a:rPr lang="pl-PL" sz="1600" dirty="0" smtClean="0"/>
              <a:t>.</a:t>
            </a:r>
            <a:endParaRPr lang="en-US" sz="1500" dirty="0"/>
          </a:p>
        </p:txBody>
      </p:sp>
      <p:sp>
        <p:nvSpPr>
          <p:cNvPr id="129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latin typeface="Calibri" panose="020F0502020204030204" pitchFamily="34" charset="0"/>
              </a:rPr>
              <a:t>S.C. </a:t>
            </a:r>
            <a:r>
              <a:rPr lang="en-US" sz="4000" dirty="0" smtClean="0">
                <a:latin typeface="Calibri" panose="020F0502020204030204" pitchFamily="34" charset="0"/>
              </a:rPr>
              <a:t>Magnets Modelling</a:t>
            </a:r>
            <a:r>
              <a:rPr lang="pl-PL" sz="4000" dirty="0" smtClean="0">
                <a:latin typeface="Calibri" panose="020F0502020204030204" pitchFamily="34" charset="0"/>
              </a:rPr>
              <a:t> - </a:t>
            </a:r>
            <a:r>
              <a:rPr lang="en-GB" sz="4000" dirty="0" smtClean="0">
                <a:latin typeface="Calibri" panose="020F0502020204030204" pitchFamily="34" charset="0"/>
              </a:rPr>
              <a:t>Approach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/>
          <a:p>
            <a:pPr algn="ctr"/>
            <a:fld id="{B370F3EE-EAEA-48EA-836E-F75B7B1E8DA2}" type="datetime1">
              <a:rPr lang="en-029" smtClean="0"/>
              <a:t>17/08/2014</a:t>
            </a:fld>
            <a:endParaRPr lang="en-GB" dirty="0"/>
          </a:p>
        </p:txBody>
      </p:sp>
      <p:sp>
        <p:nvSpPr>
          <p:cNvPr id="11" name="Symbol zastępczy stopki 10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 dirty="0"/>
              <a:t>Quench Simulation Framework </a:t>
            </a:r>
            <a:r>
              <a:rPr lang="en-US" dirty="0" err="1"/>
              <a:t>M.Maciejewski</a:t>
            </a:r>
            <a:r>
              <a:rPr lang="en-US" dirty="0"/>
              <a:t>, </a:t>
            </a:r>
            <a:r>
              <a:rPr lang="en-US" dirty="0" err="1"/>
              <a:t>E.Ravaioli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latin typeface="Calibri" panose="020F0502020204030204" pitchFamily="34" charset="0"/>
              </a:rPr>
              <a:t>Challenges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fld id="{4DCE217F-1919-44AD-95DA-D24E60D142F8}" type="datetime1">
              <a:rPr lang="en-029" smtClean="0"/>
              <a:t>17/08/2014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Quench Simulation Framework </a:t>
            </a:r>
            <a:r>
              <a:rPr lang="en-US" dirty="0" err="1" smtClean="0"/>
              <a:t>M.Maciejewski</a:t>
            </a:r>
            <a:r>
              <a:rPr lang="en-US" dirty="0" smtClean="0"/>
              <a:t>, </a:t>
            </a:r>
            <a:r>
              <a:rPr lang="en-US" dirty="0" err="1" smtClean="0"/>
              <a:t>E.Ravaioli</a:t>
            </a:r>
            <a:endParaRPr lang="en-US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335755" y="865229"/>
            <a:ext cx="7849621" cy="4590173"/>
          </a:xfrm>
          <a:prstGeom prst="rect">
            <a:avLst/>
          </a:prstGeom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Different</a:t>
            </a:r>
            <a:r>
              <a:rPr lang="en-US" sz="2000" dirty="0">
                <a:latin typeface="Calibri" panose="020F0502020204030204" pitchFamily="34" charset="0"/>
              </a:rPr>
              <a:t> levels of detail</a:t>
            </a:r>
          </a:p>
          <a:p>
            <a:pPr lvl="1">
              <a:lnSpc>
                <a:spcPct val="150000"/>
              </a:lnSpc>
            </a:pPr>
            <a:r>
              <a:rPr lang="en-US" sz="2000" dirty="0">
                <a:latin typeface="Calibri" panose="020F0502020204030204" pitchFamily="34" charset="0"/>
              </a:rPr>
              <a:t>entire circuit→ magnet→ cable→ strand→ </a:t>
            </a:r>
            <a:r>
              <a:rPr lang="en-US" sz="2000" dirty="0" smtClean="0">
                <a:latin typeface="Calibri" panose="020F0502020204030204" pitchFamily="34" charset="0"/>
              </a:rPr>
              <a:t>filament</a:t>
            </a:r>
            <a:endParaRPr lang="pl-PL" sz="2000" dirty="0" smtClean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Different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</a:rPr>
              <a:t>physical domains 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pl-PL" sz="2000" dirty="0" smtClean="0">
                <a:latin typeface="Calibri" panose="020F0502020204030204" pitchFamily="34" charset="0"/>
              </a:rPr>
              <a:t>e</a:t>
            </a:r>
            <a:r>
              <a:rPr lang="en-US" sz="2000" dirty="0" err="1" smtClean="0">
                <a:latin typeface="Calibri" panose="020F0502020204030204" pitchFamily="34" charset="0"/>
              </a:rPr>
              <a:t>lectrical</a:t>
            </a:r>
            <a:r>
              <a:rPr lang="pl-PL" sz="2000" dirty="0" smtClean="0">
                <a:latin typeface="Calibri" panose="020F0502020204030204" pitchFamily="34" charset="0"/>
              </a:rPr>
              <a:t>, </a:t>
            </a:r>
            <a:r>
              <a:rPr lang="pl-PL" sz="2000" dirty="0" err="1" smtClean="0">
                <a:latin typeface="Calibri" panose="020F0502020204030204" pitchFamily="34" charset="0"/>
              </a:rPr>
              <a:t>thermal</a:t>
            </a:r>
            <a:r>
              <a:rPr lang="pl-PL" sz="2000" dirty="0" smtClean="0">
                <a:latin typeface="Calibri" panose="020F0502020204030204" pitchFamily="34" charset="0"/>
              </a:rPr>
              <a:t>, </a:t>
            </a:r>
            <a:r>
              <a:rPr lang="pl-PL" sz="2000" dirty="0" err="1" smtClean="0">
                <a:latin typeface="Calibri" panose="020F0502020204030204" pitchFamily="34" charset="0"/>
              </a:rPr>
              <a:t>dynamic</a:t>
            </a:r>
            <a:r>
              <a:rPr lang="pl-PL" sz="2000" dirty="0" smtClean="0">
                <a:latin typeface="Calibri" panose="020F0502020204030204" pitchFamily="34" charset="0"/>
              </a:rPr>
              <a:t> </a:t>
            </a:r>
            <a:r>
              <a:rPr lang="pl-PL" sz="2000" dirty="0" err="1" smtClean="0">
                <a:latin typeface="Calibri" panose="020F0502020204030204" pitchFamily="34" charset="0"/>
              </a:rPr>
              <a:t>effects</a:t>
            </a:r>
            <a:endParaRPr lang="pl-PL" sz="2000" dirty="0" smtClean="0">
              <a:latin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High</a:t>
            </a:r>
            <a:r>
              <a:rPr lang="en-US" sz="2200" dirty="0" smtClean="0">
                <a:latin typeface="Calibri" panose="020F0502020204030204" pitchFamily="34" charset="0"/>
              </a:rPr>
              <a:t> flexibility needed</a:t>
            </a:r>
          </a:p>
          <a:p>
            <a:pPr lvl="1">
              <a:lnSpc>
                <a:spcPct val="150000"/>
              </a:lnSpc>
            </a:pPr>
            <a:r>
              <a:rPr lang="pl-PL" sz="2000" dirty="0" err="1">
                <a:latin typeface="Calibri" panose="020F0502020204030204" pitchFamily="34" charset="0"/>
              </a:rPr>
              <a:t>d</a:t>
            </a:r>
            <a:r>
              <a:rPr lang="pl-PL" sz="2000" dirty="0" err="1" smtClean="0">
                <a:latin typeface="Calibri" panose="020F0502020204030204" pitchFamily="34" charset="0"/>
              </a:rPr>
              <a:t>ifferent</a:t>
            </a:r>
            <a:r>
              <a:rPr lang="pl-PL" sz="2000" dirty="0" smtClean="0"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latin typeface="Calibri" panose="020F0502020204030204" pitchFamily="34" charset="0"/>
              </a:rPr>
              <a:t>magnet configurations, protection schemes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Quick</a:t>
            </a:r>
            <a:r>
              <a:rPr lang="en-US" sz="2000" dirty="0" smtClean="0">
                <a:latin typeface="Calibri" panose="020F0502020204030204" pitchFamily="34" charset="0"/>
              </a:rPr>
              <a:t> simulations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latin typeface="Calibri" panose="020F0502020204030204" pitchFamily="34" charset="0"/>
              </a:rPr>
              <a:t>model development in 1-2 days, simulation runs </a:t>
            </a:r>
            <a:r>
              <a:rPr lang="pl-PL" sz="2000" dirty="0" smtClean="0">
                <a:latin typeface="Calibri" panose="020F0502020204030204" pitchFamily="34" charset="0"/>
              </a:rPr>
              <a:t>&lt; </a:t>
            </a:r>
            <a:r>
              <a:rPr lang="en-US" sz="2000" dirty="0" smtClean="0">
                <a:latin typeface="Calibri" panose="020F0502020204030204" pitchFamily="34" charset="0"/>
              </a:rPr>
              <a:t>1 hour</a:t>
            </a:r>
          </a:p>
        </p:txBody>
      </p:sp>
    </p:spTree>
    <p:extLst>
      <p:ext uri="{BB962C8B-B14F-4D97-AF65-F5344CB8AC3E}">
        <p14:creationId xmlns:p14="http://schemas.microsoft.com/office/powerpoint/2010/main" val="369839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8"/>
          <p:cNvGrpSpPr/>
          <p:nvPr/>
        </p:nvGrpSpPr>
        <p:grpSpPr>
          <a:xfrm>
            <a:off x="3805725" y="3637170"/>
            <a:ext cx="1440000" cy="1440000"/>
            <a:chOff x="3349097" y="428415"/>
            <a:chExt cx="1437495" cy="1484531"/>
          </a:xfrm>
        </p:grpSpPr>
        <p:sp>
          <p:nvSpPr>
            <p:cNvPr id="10" name="Elipsa 9"/>
            <p:cNvSpPr/>
            <p:nvPr/>
          </p:nvSpPr>
          <p:spPr>
            <a:xfrm>
              <a:off x="3359193" y="428415"/>
              <a:ext cx="1404987" cy="140498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11" name="Elipsa 4"/>
            <p:cNvSpPr/>
            <p:nvPr/>
          </p:nvSpPr>
          <p:spPr>
            <a:xfrm>
              <a:off x="3349097" y="507958"/>
              <a:ext cx="1437495" cy="14049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latin typeface="Calibri" panose="020F0502020204030204" pitchFamily="34" charset="0"/>
                </a:rPr>
                <a:t>Components library</a:t>
              </a:r>
              <a:endParaRPr lang="en-US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2938400" y="2603816"/>
            <a:ext cx="1440000" cy="1440000"/>
            <a:chOff x="3316588" y="507957"/>
            <a:chExt cx="1437496" cy="1475544"/>
          </a:xfrm>
        </p:grpSpPr>
        <p:sp>
          <p:nvSpPr>
            <p:cNvPr id="16" name="Elipsa 15"/>
            <p:cNvSpPr/>
            <p:nvPr/>
          </p:nvSpPr>
          <p:spPr>
            <a:xfrm>
              <a:off x="3349097" y="507959"/>
              <a:ext cx="1404987" cy="140498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17" name="Elipsa 4"/>
            <p:cNvSpPr/>
            <p:nvPr/>
          </p:nvSpPr>
          <p:spPr>
            <a:xfrm>
              <a:off x="3316588" y="507957"/>
              <a:ext cx="1437496" cy="14755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Calibri" panose="020F0502020204030204" pitchFamily="34" charset="0"/>
                </a:rPr>
                <a:t>Modularity</a:t>
              </a:r>
              <a:endParaRPr lang="en-US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4673050" y="2469443"/>
            <a:ext cx="1440000" cy="1440000"/>
            <a:chOff x="3349097" y="507959"/>
            <a:chExt cx="1404987" cy="1404987"/>
          </a:xfrm>
        </p:grpSpPr>
        <p:sp>
          <p:nvSpPr>
            <p:cNvPr id="13" name="Elipsa 12"/>
            <p:cNvSpPr/>
            <p:nvPr/>
          </p:nvSpPr>
          <p:spPr>
            <a:xfrm>
              <a:off x="3349097" y="507959"/>
              <a:ext cx="1404987" cy="140498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14" name="Elipsa 4"/>
            <p:cNvSpPr/>
            <p:nvPr/>
          </p:nvSpPr>
          <p:spPr>
            <a:xfrm>
              <a:off x="3349097" y="507960"/>
              <a:ext cx="1404987" cy="14049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Calibri" panose="020F0502020204030204" pitchFamily="34" charset="0"/>
                </a:rPr>
                <a:t>Scalability</a:t>
              </a:r>
              <a:endParaRPr lang="en-US" sz="24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3716775" y="1619756"/>
            <a:ext cx="1440000" cy="1440000"/>
            <a:chOff x="3316586" y="507959"/>
            <a:chExt cx="1437498" cy="1494526"/>
          </a:xfrm>
        </p:grpSpPr>
        <p:sp>
          <p:nvSpPr>
            <p:cNvPr id="19" name="Elipsa 18"/>
            <p:cNvSpPr/>
            <p:nvPr/>
          </p:nvSpPr>
          <p:spPr>
            <a:xfrm>
              <a:off x="3349097" y="507959"/>
              <a:ext cx="1404987" cy="140498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20" name="Elipsa 4"/>
            <p:cNvSpPr/>
            <p:nvPr/>
          </p:nvSpPr>
          <p:spPr>
            <a:xfrm>
              <a:off x="3316586" y="577561"/>
              <a:ext cx="1437498" cy="1424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 smtClean="0">
                  <a:latin typeface="Calibri" panose="020F0502020204030204" pitchFamily="34" charset="0"/>
                </a:rPr>
                <a:t>Fast Model Development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 dirty="0"/>
            </a:p>
          </p:txBody>
        </p:sp>
      </p:grpSp>
      <p:grpSp>
        <p:nvGrpSpPr>
          <p:cNvPr id="25" name="Grupa 24"/>
          <p:cNvGrpSpPr/>
          <p:nvPr/>
        </p:nvGrpSpPr>
        <p:grpSpPr>
          <a:xfrm>
            <a:off x="2221779" y="1322389"/>
            <a:ext cx="1440000" cy="1440000"/>
            <a:chOff x="3316586" y="507959"/>
            <a:chExt cx="1437498" cy="1494526"/>
          </a:xfrm>
        </p:grpSpPr>
        <p:sp>
          <p:nvSpPr>
            <p:cNvPr id="26" name="Elipsa 25"/>
            <p:cNvSpPr/>
            <p:nvPr/>
          </p:nvSpPr>
          <p:spPr>
            <a:xfrm>
              <a:off x="3349097" y="507959"/>
              <a:ext cx="1404987" cy="1404987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27" name="Elipsa 4"/>
            <p:cNvSpPr/>
            <p:nvPr/>
          </p:nvSpPr>
          <p:spPr>
            <a:xfrm>
              <a:off x="3316586" y="577561"/>
              <a:ext cx="1437498" cy="1424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latin typeface="Calibri" panose="020F0502020204030204" pitchFamily="34" charset="0"/>
                </a:rPr>
                <a:t>Parametric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 smtClean="0">
                  <a:latin typeface="Calibri" panose="020F0502020204030204" pitchFamily="34" charset="0"/>
                </a:rPr>
                <a:t>sweep</a:t>
              </a:r>
              <a:endParaRPr lang="en-US" sz="2000" kern="12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5328252" y="1292746"/>
            <a:ext cx="1440000" cy="1440000"/>
            <a:chOff x="3290824" y="507959"/>
            <a:chExt cx="1437496" cy="1486108"/>
          </a:xfrm>
        </p:grpSpPr>
        <p:sp>
          <p:nvSpPr>
            <p:cNvPr id="22" name="Elipsa 21"/>
            <p:cNvSpPr/>
            <p:nvPr/>
          </p:nvSpPr>
          <p:spPr>
            <a:xfrm>
              <a:off x="3349097" y="507959"/>
              <a:ext cx="1314537" cy="1379715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</p:sp>
        <p:sp>
          <p:nvSpPr>
            <p:cNvPr id="23" name="Elipsa 4"/>
            <p:cNvSpPr/>
            <p:nvPr/>
          </p:nvSpPr>
          <p:spPr>
            <a:xfrm>
              <a:off x="3290824" y="569143"/>
              <a:ext cx="1437496" cy="14249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000" kern="1200" dirty="0" smtClean="0">
                  <a:latin typeface="Calibri" panose="020F0502020204030204" pitchFamily="34" charset="0"/>
                </a:rPr>
                <a:t>Automatic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2000" kern="1200" dirty="0" smtClean="0">
                  <a:latin typeface="Calibri" panose="020F0502020204030204" pitchFamily="34" charset="0"/>
                </a:rPr>
                <a:t>Design</a:t>
              </a:r>
            </a:p>
          </p:txBody>
        </p:sp>
      </p:grp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62295640"/>
              </p:ext>
            </p:extLst>
          </p:nvPr>
        </p:nvGraphicFramePr>
        <p:xfrm>
          <a:off x="1011517" y="911365"/>
          <a:ext cx="6947971" cy="5259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Kształt 23"/>
          <p:cNvSpPr/>
          <p:nvPr/>
        </p:nvSpPr>
        <p:spPr>
          <a:xfrm>
            <a:off x="2938400" y="4838058"/>
            <a:ext cx="716456" cy="716839"/>
          </a:xfrm>
          <a:prstGeom prst="gear9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4" name="Prostokąt 3"/>
          <p:cNvSpPr/>
          <p:nvPr/>
        </p:nvSpPr>
        <p:spPr>
          <a:xfrm>
            <a:off x="1498600" y="5626100"/>
            <a:ext cx="5969000" cy="431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8" name="Prostokąt 27"/>
          <p:cNvSpPr/>
          <p:nvPr/>
        </p:nvSpPr>
        <p:spPr>
          <a:xfrm>
            <a:off x="2750362" y="4778256"/>
            <a:ext cx="924321" cy="8478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rostokąt 28"/>
          <p:cNvSpPr/>
          <p:nvPr/>
        </p:nvSpPr>
        <p:spPr>
          <a:xfrm>
            <a:off x="4094163" y="5140576"/>
            <a:ext cx="719137" cy="38031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0" y="41033"/>
            <a:ext cx="9144000" cy="705332"/>
          </a:xfrm>
          <a:prstGeom prst="rect">
            <a:avLst/>
          </a:prstGeom>
        </p:spPr>
        <p:txBody>
          <a:bodyPr vert="horz" lIns="34290" tIns="34290" rIns="3429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4000" dirty="0" smtClean="0">
                <a:latin typeface="Calibri" panose="020F0502020204030204" pitchFamily="34" charset="0"/>
              </a:rPr>
              <a:t>Framework </a:t>
            </a:r>
            <a:r>
              <a:rPr lang="en-GB" sz="4000" dirty="0" smtClean="0">
                <a:latin typeface="Calibri" panose="020F0502020204030204" pitchFamily="34" charset="0"/>
              </a:rPr>
              <a:t>Requirements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2"/>
          </p:nvPr>
        </p:nvSpPr>
        <p:spPr/>
        <p:txBody>
          <a:bodyPr vert="horz" lIns="91440" tIns="45720" rIns="91440" bIns="45720" rtlCol="0" anchor="ctr"/>
          <a:lstStyle/>
          <a:p>
            <a:pPr algn="ctr"/>
            <a:fld id="{BE27BCD7-C4B9-4854-9AAE-32B65F3C326C}" type="datetime1">
              <a:rPr lang="en-029"/>
              <a:pPr algn="ctr"/>
              <a:t>17/08/2014</a:t>
            </a:fld>
            <a:endParaRPr lang="en-US" dirty="0"/>
          </a:p>
        </p:txBody>
      </p:sp>
      <p:sp>
        <p:nvSpPr>
          <p:cNvPr id="7" name="Symbol zastępczy stopki 6"/>
          <p:cNvSpPr>
            <a:spLocks noGrp="1"/>
          </p:cNvSpPr>
          <p:nvPr>
            <p:ph type="ftr" sz="quarter" idx="3"/>
          </p:nvPr>
        </p:nvSpPr>
        <p:spPr/>
        <p:txBody>
          <a:bodyPr vert="horz" lIns="91440" tIns="45720" rIns="91440" bIns="45720" rtlCol="0" anchor="ctr"/>
          <a:lstStyle/>
          <a:p>
            <a:r>
              <a:rPr lang="en-US"/>
              <a:t>Quench Simulation Framework M.Maciejewski, E.Ravaioli</a:t>
            </a:r>
            <a:endParaRPr lang="en-US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/>
          <a:lstStyle/>
          <a:p>
            <a:fld id="{17918391-D411-FE40-AAD7-861AE5233E0E}" type="slidenum">
              <a:rPr lang="en-US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7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4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  <p:bldP spid="29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751</TotalTime>
  <Words>1436</Words>
  <Application>Microsoft Office PowerPoint</Application>
  <PresentationFormat>Pokaz na ekranie (4:3)</PresentationFormat>
  <Paragraphs>285</Paragraphs>
  <Slides>22</Slides>
  <Notes>16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8" baseType="lpstr">
      <vt:lpstr>Arial</vt:lpstr>
      <vt:lpstr>Calibri</vt:lpstr>
      <vt:lpstr>Corbel</vt:lpstr>
      <vt:lpstr>Times New Roman</vt:lpstr>
      <vt:lpstr>Wingdings 2</vt:lpstr>
      <vt:lpstr>CERNCorporate4-3</vt:lpstr>
      <vt:lpstr>Prezentacja programu PowerPoint</vt:lpstr>
      <vt:lpstr>2-D Quench Simulation Framework</vt:lpstr>
      <vt:lpstr>Prezentacja programu PowerPoint</vt:lpstr>
      <vt:lpstr>Prezentacja programu PowerPoint</vt:lpstr>
      <vt:lpstr>Prezentacja programu PowerPoint</vt:lpstr>
      <vt:lpstr>Dynamic Sub-network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HQ02b Test Results – Currents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Thank you for attention!</vt:lpstr>
      <vt:lpstr>Prezentacja programu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Michał Maciejewski</dc:creator>
  <cp:lastModifiedBy>Michał Maciejewski</cp:lastModifiedBy>
  <cp:revision>210</cp:revision>
  <dcterms:created xsi:type="dcterms:W3CDTF">2014-05-20T23:33:09Z</dcterms:created>
  <dcterms:modified xsi:type="dcterms:W3CDTF">2014-08-17T20:44:48Z</dcterms:modified>
</cp:coreProperties>
</file>