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7" r:id="rId2"/>
    <p:sldId id="271" r:id="rId3"/>
    <p:sldId id="265" r:id="rId4"/>
    <p:sldId id="296" r:id="rId5"/>
    <p:sldId id="256" r:id="rId6"/>
    <p:sldId id="272" r:id="rId7"/>
    <p:sldId id="273" r:id="rId8"/>
    <p:sldId id="274" r:id="rId9"/>
    <p:sldId id="275" r:id="rId10"/>
    <p:sldId id="270" r:id="rId11"/>
    <p:sldId id="288" r:id="rId12"/>
    <p:sldId id="289" r:id="rId13"/>
    <p:sldId id="290" r:id="rId14"/>
    <p:sldId id="291" r:id="rId15"/>
    <p:sldId id="292" r:id="rId16"/>
    <p:sldId id="294" r:id="rId17"/>
    <p:sldId id="278" r:id="rId18"/>
    <p:sldId id="285" r:id="rId19"/>
    <p:sldId id="286"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966" autoAdjust="0"/>
  </p:normalViewPr>
  <p:slideViewPr>
    <p:cSldViewPr snapToGrid="0" snapToObjects="1">
      <p:cViewPr>
        <p:scale>
          <a:sx n="99" d="100"/>
          <a:sy n="99" d="100"/>
        </p:scale>
        <p:origin x="-1568"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1" Type="http://schemas.openxmlformats.org/officeDocument/2006/relationships/image" Target="../media/image27.jpeg"/><Relationship Id="rId12" Type="http://schemas.openxmlformats.org/officeDocument/2006/relationships/image" Target="../media/image28.jpeg"/><Relationship Id="rId13" Type="http://schemas.openxmlformats.org/officeDocument/2006/relationships/image" Target="../media/image29.png"/><Relationship Id="rId14" Type="http://schemas.openxmlformats.org/officeDocument/2006/relationships/image" Target="../media/image30.png"/><Relationship Id="rId15" Type="http://schemas.openxmlformats.org/officeDocument/2006/relationships/image" Target="../media/image31.png"/><Relationship Id="rId1" Type="http://schemas.openxmlformats.org/officeDocument/2006/relationships/slideLayout" Target="../slideLayouts/slideLayout3.xml"/><Relationship Id="rId2" Type="http://schemas.openxmlformats.org/officeDocument/2006/relationships/image" Target="../media/image18.png"/><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8" Type="http://schemas.openxmlformats.org/officeDocument/2006/relationships/image" Target="../media/image24.png"/><Relationship Id="rId9" Type="http://schemas.openxmlformats.org/officeDocument/2006/relationships/image" Target="../media/image25.png"/><Relationship Id="rId10" Type="http://schemas.openxmlformats.org/officeDocument/2006/relationships/image" Target="../media/image26.png"/></Relationships>
</file>

<file path=ppt/slides/_rels/slide13.xml.rels><?xml version="1.0" encoding="UTF-8" standalone="yes"?>
<Relationships xmlns="http://schemas.openxmlformats.org/package/2006/relationships"><Relationship Id="rId11" Type="http://schemas.openxmlformats.org/officeDocument/2006/relationships/image" Target="../media/image41.png"/><Relationship Id="rId12" Type="http://schemas.openxmlformats.org/officeDocument/2006/relationships/image" Target="../media/image42.emf"/><Relationship Id="rId13" Type="http://schemas.openxmlformats.org/officeDocument/2006/relationships/image" Target="../media/image43.emf"/><Relationship Id="rId14" Type="http://schemas.openxmlformats.org/officeDocument/2006/relationships/image" Target="../media/image44.png"/><Relationship Id="rId15" Type="http://schemas.openxmlformats.org/officeDocument/2006/relationships/image" Target="../media/image45.png"/><Relationship Id="rId1" Type="http://schemas.openxmlformats.org/officeDocument/2006/relationships/slideLayout" Target="../slideLayouts/slideLayout3.xml"/><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8.png"/><Relationship Id="rId9" Type="http://schemas.openxmlformats.org/officeDocument/2006/relationships/image" Target="../media/image39.png"/><Relationship Id="rId10" Type="http://schemas.openxmlformats.org/officeDocument/2006/relationships/image" Target="../media/image40.png"/></Relationships>
</file>

<file path=ppt/slides/_rels/slide14.xml.rels><?xml version="1.0" encoding="UTF-8" standalone="yes"?>
<Relationships xmlns="http://schemas.openxmlformats.org/package/2006/relationships"><Relationship Id="rId11" Type="http://schemas.openxmlformats.org/officeDocument/2006/relationships/image" Target="../media/image55.jpg"/><Relationship Id="rId12" Type="http://schemas.openxmlformats.org/officeDocument/2006/relationships/image" Target="../media/image56.png"/><Relationship Id="rId13" Type="http://schemas.openxmlformats.org/officeDocument/2006/relationships/image" Target="../media/image57.png"/><Relationship Id="rId1" Type="http://schemas.openxmlformats.org/officeDocument/2006/relationships/slideLayout" Target="../slideLayouts/slideLayout3.xml"/><Relationship Id="rId2" Type="http://schemas.openxmlformats.org/officeDocument/2006/relationships/image" Target="../media/image46.png"/><Relationship Id="rId3" Type="http://schemas.openxmlformats.org/officeDocument/2006/relationships/image" Target="../media/image47.jpg"/><Relationship Id="rId4" Type="http://schemas.openxmlformats.org/officeDocument/2006/relationships/image" Target="../media/image48.jpg"/><Relationship Id="rId5" Type="http://schemas.openxmlformats.org/officeDocument/2006/relationships/image" Target="../media/image49.jpg"/><Relationship Id="rId6" Type="http://schemas.openxmlformats.org/officeDocument/2006/relationships/image" Target="../media/image50.jpg"/><Relationship Id="rId7" Type="http://schemas.openxmlformats.org/officeDocument/2006/relationships/image" Target="../media/image51.jpg"/><Relationship Id="rId8" Type="http://schemas.openxmlformats.org/officeDocument/2006/relationships/image" Target="../media/image52.jpg"/><Relationship Id="rId9" Type="http://schemas.openxmlformats.org/officeDocument/2006/relationships/image" Target="../media/image53.jpg"/><Relationship Id="rId10" Type="http://schemas.openxmlformats.org/officeDocument/2006/relationships/image" Target="../media/image5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610996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a:xfrm>
            <a:off x="457200" y="1263246"/>
            <a:ext cx="8226854" cy="4667421"/>
          </a:xfrm>
        </p:spPr>
        <p:txBody>
          <a:bodyPr>
            <a:normAutofit/>
          </a:bodyPr>
          <a:lstStyle/>
          <a:p>
            <a:r>
              <a:rPr lang="en-US" sz="2000" dirty="0"/>
              <a:t>D1 without he</a:t>
            </a:r>
            <a:r>
              <a:rPr lang="en-US" sz="1800" dirty="0"/>
              <a:t>aters </a:t>
            </a:r>
          </a:p>
          <a:p>
            <a:pPr lvl="1"/>
            <a:r>
              <a:rPr lang="en-US" sz="1800" i="1" dirty="0" smtClean="0"/>
              <a:t>Consequence</a:t>
            </a:r>
            <a:r>
              <a:rPr lang="en-US" sz="1800" dirty="0"/>
              <a:t>: Model vs. measured hotspot discrepancy of ~200 K. Applies to all helium-cooled magnets without heaters (with defective heaters). Hesitation to use spares, magnets with defective </a:t>
            </a:r>
            <a:r>
              <a:rPr lang="en-US" sz="1800" dirty="0" smtClean="0"/>
              <a:t>heaters.</a:t>
            </a:r>
            <a:endParaRPr lang="en-US" sz="1800" dirty="0"/>
          </a:p>
          <a:p>
            <a:r>
              <a:rPr lang="en-US" sz="2000" dirty="0"/>
              <a:t>Qualify the 11-T protection scheme for the LHC</a:t>
            </a:r>
          </a:p>
          <a:p>
            <a:pPr lvl="1"/>
            <a:r>
              <a:rPr lang="en-US" sz="1800" i="1" dirty="0" smtClean="0"/>
              <a:t>Consequence</a:t>
            </a:r>
            <a:r>
              <a:rPr lang="en-US" sz="1800" dirty="0"/>
              <a:t>: Critical for magnet R&amp;D program. Validation of the design will come only after many years of R&amp;D. May build more prototypes than necessary</a:t>
            </a:r>
            <a:r>
              <a:rPr lang="en-US" sz="1800" dirty="0" smtClean="0"/>
              <a:t>.</a:t>
            </a:r>
          </a:p>
          <a:p>
            <a:r>
              <a:rPr lang="en-US" sz="2000" dirty="0" smtClean="0"/>
              <a:t>Estimation of safe current levels and thresholds in 600 A circuits</a:t>
            </a:r>
          </a:p>
          <a:p>
            <a:pPr lvl="1"/>
            <a:r>
              <a:rPr lang="en-US" sz="1800" i="1" dirty="0" smtClean="0"/>
              <a:t>Consequence</a:t>
            </a:r>
            <a:r>
              <a:rPr lang="en-US" sz="1800" dirty="0" smtClean="0"/>
              <a:t>: Limitations of the operational reach of the LHC. </a:t>
            </a:r>
            <a:endParaRPr lang="en-US" sz="1800" dirty="0"/>
          </a:p>
          <a:p>
            <a:endParaRPr lang="en-US" sz="1800" dirty="0"/>
          </a:p>
          <a:p>
            <a:endParaRPr lang="en-US" sz="2400" dirty="0"/>
          </a:p>
        </p:txBody>
      </p:sp>
      <p:grpSp>
        <p:nvGrpSpPr>
          <p:cNvPr id="5" name="Group 4"/>
          <p:cNvGrpSpPr/>
          <p:nvPr/>
        </p:nvGrpSpPr>
        <p:grpSpPr>
          <a:xfrm>
            <a:off x="2814199" y="3164260"/>
            <a:ext cx="3031063" cy="2663786"/>
            <a:chOff x="5720506" y="2409489"/>
            <a:chExt cx="3330370" cy="2926826"/>
          </a:xfrm>
        </p:grpSpPr>
        <p:pic>
          <p:nvPicPr>
            <p:cNvPr id="6" name="Picture 5"/>
            <p:cNvPicPr>
              <a:picLocks noChangeAspect="1"/>
            </p:cNvPicPr>
            <p:nvPr/>
          </p:nvPicPr>
          <p:blipFill>
            <a:blip r:embed="rId2"/>
            <a:stretch>
              <a:fillRect/>
            </a:stretch>
          </p:blipFill>
          <p:spPr>
            <a:xfrm>
              <a:off x="5720506" y="3048361"/>
              <a:ext cx="3127486" cy="2287954"/>
            </a:xfrm>
            <a:prstGeom prst="rect">
              <a:avLst/>
            </a:prstGeom>
          </p:spPr>
        </p:pic>
        <p:sp>
          <p:nvSpPr>
            <p:cNvPr id="7" name="Multiply 6"/>
            <p:cNvSpPr/>
            <p:nvPr/>
          </p:nvSpPr>
          <p:spPr>
            <a:xfrm>
              <a:off x="7893538" y="2557978"/>
              <a:ext cx="283308" cy="283308"/>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8" name="TextBox 7"/>
            <p:cNvSpPr txBox="1"/>
            <p:nvPr/>
          </p:nvSpPr>
          <p:spPr>
            <a:xfrm>
              <a:off x="8147539" y="2409489"/>
              <a:ext cx="903337" cy="523220"/>
            </a:xfrm>
            <a:prstGeom prst="rect">
              <a:avLst/>
            </a:prstGeom>
            <a:noFill/>
          </p:spPr>
          <p:txBody>
            <a:bodyPr wrap="none" rtlCol="0">
              <a:spAutoFit/>
            </a:bodyPr>
            <a:lstStyle/>
            <a:p>
              <a:r>
                <a:rPr lang="en-US" sz="1400" dirty="0" smtClean="0"/>
                <a:t>adiabatic </a:t>
              </a:r>
              <a:br>
                <a:rPr lang="en-US" sz="1400" dirty="0" smtClean="0"/>
              </a:br>
              <a:r>
                <a:rPr lang="en-US" sz="1400" dirty="0" smtClean="0"/>
                <a:t>calc.</a:t>
              </a:r>
              <a:endParaRPr lang="en-US" sz="1400" dirty="0"/>
            </a:p>
          </p:txBody>
        </p:sp>
      </p:grpSp>
      <p:grpSp>
        <p:nvGrpSpPr>
          <p:cNvPr id="11" name="Group 10"/>
          <p:cNvGrpSpPr/>
          <p:nvPr/>
        </p:nvGrpSpPr>
        <p:grpSpPr>
          <a:xfrm>
            <a:off x="1487310" y="3949745"/>
            <a:ext cx="6169379" cy="2160241"/>
            <a:chOff x="1711266" y="1263245"/>
            <a:chExt cx="6169379" cy="2160241"/>
          </a:xfrm>
        </p:grpSpPr>
        <p:pic>
          <p:nvPicPr>
            <p:cNvPr id="9" name="Picture 8" descr="Screen Shot 2012-12-03 at 18.09.4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266" y="1263246"/>
              <a:ext cx="2842421" cy="2160240"/>
            </a:xfrm>
            <a:prstGeom prst="rect">
              <a:avLst/>
            </a:prstGeom>
          </p:spPr>
        </p:pic>
        <p:pic>
          <p:nvPicPr>
            <p:cNvPr id="10" name="Picture 9" descr="Screen Shot 2012-12-04 at 14.20.2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2496" y="1263245"/>
              <a:ext cx="2638149" cy="2149165"/>
            </a:xfrm>
            <a:prstGeom prst="rect">
              <a:avLst/>
            </a:prstGeom>
          </p:spPr>
        </p:pic>
      </p:grpSp>
    </p:spTree>
    <p:extLst>
      <p:ext uri="{BB962C8B-B14F-4D97-AF65-F5344CB8AC3E}">
        <p14:creationId xmlns:p14="http://schemas.microsoft.com/office/powerpoint/2010/main" val="40329226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we fail?</a:t>
            </a:r>
            <a:endParaRPr lang="en-US" dirty="0"/>
          </a:p>
        </p:txBody>
      </p:sp>
      <p:sp>
        <p:nvSpPr>
          <p:cNvPr id="3" name="Content Placeholder 2"/>
          <p:cNvSpPr>
            <a:spLocks noGrp="1"/>
          </p:cNvSpPr>
          <p:nvPr>
            <p:ph idx="1"/>
          </p:nvPr>
        </p:nvSpPr>
        <p:spPr/>
        <p:txBody>
          <a:bodyPr/>
          <a:lstStyle/>
          <a:p>
            <a:endParaRPr lang="en-US"/>
          </a:p>
        </p:txBody>
      </p:sp>
      <p:pic>
        <p:nvPicPr>
          <p:cNvPr id="4" name="Picture 3" descr="Screen Shot 2012-12-03 at 21.55.4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361" y="1325606"/>
            <a:ext cx="4071888" cy="2708308"/>
          </a:xfrm>
          <a:prstGeom prst="rect">
            <a:avLst/>
          </a:prstGeom>
        </p:spPr>
      </p:pic>
      <p:pic>
        <p:nvPicPr>
          <p:cNvPr id="5" name="Picture 4"/>
          <p:cNvPicPr>
            <a:picLocks noChangeAspect="1"/>
          </p:cNvPicPr>
          <p:nvPr/>
        </p:nvPicPr>
        <p:blipFill>
          <a:blip r:embed="rId3"/>
          <a:stretch>
            <a:fillRect/>
          </a:stretch>
        </p:blipFill>
        <p:spPr>
          <a:xfrm>
            <a:off x="5443974" y="3460323"/>
            <a:ext cx="3473424" cy="2532704"/>
          </a:xfrm>
          <a:prstGeom prst="rect">
            <a:avLst/>
          </a:prstGeom>
        </p:spPr>
      </p:pic>
      <p:pic>
        <p:nvPicPr>
          <p:cNvPr id="6" name="Picture 5"/>
          <p:cNvPicPr>
            <a:picLocks noChangeAspect="1"/>
          </p:cNvPicPr>
          <p:nvPr/>
        </p:nvPicPr>
        <p:blipFill>
          <a:blip r:embed="rId4"/>
          <a:stretch>
            <a:fillRect/>
          </a:stretch>
        </p:blipFill>
        <p:spPr>
          <a:xfrm>
            <a:off x="5443974" y="1325606"/>
            <a:ext cx="3397908" cy="2045609"/>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093978717"/>
              </p:ext>
            </p:extLst>
          </p:nvPr>
        </p:nvGraphicFramePr>
        <p:xfrm>
          <a:off x="457200" y="4381901"/>
          <a:ext cx="4656212" cy="1483360"/>
        </p:xfrm>
        <a:graphic>
          <a:graphicData uri="http://schemas.openxmlformats.org/drawingml/2006/table">
            <a:tbl>
              <a:tblPr firstRow="1" bandRow="1">
                <a:tableStyleId>{9DCAF9ED-07DC-4A11-8D7F-57B35C25682E}</a:tableStyleId>
              </a:tblPr>
              <a:tblGrid>
                <a:gridCol w="1164053"/>
                <a:gridCol w="1164053"/>
                <a:gridCol w="1164053"/>
                <a:gridCol w="1164053"/>
              </a:tblGrid>
              <a:tr h="370840">
                <a:tc>
                  <a:txBody>
                    <a:bodyPr/>
                    <a:lstStyle/>
                    <a:p>
                      <a:pPr algn="ctr"/>
                      <a:endParaRPr lang="en-US" i="1" dirty="0"/>
                    </a:p>
                  </a:txBody>
                  <a:tcPr/>
                </a:tc>
                <a:tc>
                  <a:txBody>
                    <a:bodyPr/>
                    <a:lstStyle/>
                    <a:p>
                      <a:pPr algn="ctr"/>
                      <a:r>
                        <a:rPr lang="en-US" i="1" dirty="0" smtClean="0"/>
                        <a:t>E</a:t>
                      </a:r>
                      <a:endParaRPr lang="en-US" i="1" dirty="0"/>
                    </a:p>
                  </a:txBody>
                  <a:tcPr/>
                </a:tc>
                <a:tc>
                  <a:txBody>
                    <a:bodyPr/>
                    <a:lstStyle/>
                    <a:p>
                      <a:pPr algn="ctr"/>
                      <a:r>
                        <a:rPr lang="en-US" i="1" dirty="0" err="1" smtClean="0"/>
                        <a:t>M</a:t>
                      </a:r>
                      <a:r>
                        <a:rPr lang="en-US" baseline="-25000" dirty="0" err="1" smtClean="0"/>
                        <a:t>cu</a:t>
                      </a:r>
                      <a:endParaRPr lang="en-US" baseline="-25000" dirty="0"/>
                    </a:p>
                  </a:txBody>
                  <a:tcPr/>
                </a:tc>
                <a:tc>
                  <a:txBody>
                    <a:bodyPr/>
                    <a:lstStyle/>
                    <a:p>
                      <a:pPr algn="ctr"/>
                      <a:r>
                        <a:rPr lang="en-US" i="1" dirty="0" smtClean="0"/>
                        <a:t>v</a:t>
                      </a:r>
                      <a:r>
                        <a:rPr lang="en-US" baseline="-25000" dirty="0" smtClean="0"/>
                        <a:t>20 t</a:t>
                      </a:r>
                      <a:endParaRPr lang="en-US" baseline="-25000" dirty="0"/>
                    </a:p>
                  </a:txBody>
                  <a:tcPr/>
                </a:tc>
              </a:tr>
              <a:tr h="370840">
                <a:tc>
                  <a:txBody>
                    <a:bodyPr/>
                    <a:lstStyle/>
                    <a:p>
                      <a:pPr algn="ctr"/>
                      <a:r>
                        <a:rPr lang="en-US" dirty="0" smtClean="0"/>
                        <a:t>MB</a:t>
                      </a:r>
                      <a:endParaRPr lang="en-US" dirty="0"/>
                    </a:p>
                  </a:txBody>
                  <a:tcPr/>
                </a:tc>
                <a:tc>
                  <a:txBody>
                    <a:bodyPr/>
                    <a:lstStyle/>
                    <a:p>
                      <a:pPr algn="ctr"/>
                      <a:r>
                        <a:rPr lang="en-US" dirty="0" smtClean="0"/>
                        <a:t>7 MJ</a:t>
                      </a:r>
                      <a:endParaRPr lang="en-US" dirty="0"/>
                    </a:p>
                  </a:txBody>
                  <a:tcPr/>
                </a:tc>
                <a:tc>
                  <a:txBody>
                    <a:bodyPr/>
                    <a:lstStyle/>
                    <a:p>
                      <a:pPr algn="ctr"/>
                      <a:r>
                        <a:rPr lang="en-US" dirty="0" smtClean="0"/>
                        <a:t>9.6 kg</a:t>
                      </a:r>
                      <a:endParaRPr lang="en-US" dirty="0"/>
                    </a:p>
                  </a:txBody>
                  <a:tcPr/>
                </a:tc>
                <a:tc>
                  <a:txBody>
                    <a:bodyPr/>
                    <a:lstStyle/>
                    <a:p>
                      <a:pPr algn="ctr"/>
                      <a:r>
                        <a:rPr lang="en-US" dirty="0" smtClean="0"/>
                        <a:t>95 km/h</a:t>
                      </a:r>
                      <a:endParaRPr lang="en-US" dirty="0"/>
                    </a:p>
                  </a:txBody>
                  <a:tcPr/>
                </a:tc>
              </a:tr>
              <a:tr h="370840">
                <a:tc>
                  <a:txBody>
                    <a:bodyPr/>
                    <a:lstStyle/>
                    <a:p>
                      <a:pPr algn="ctr"/>
                      <a:r>
                        <a:rPr lang="en-US" dirty="0" smtClean="0"/>
                        <a:t>RB</a:t>
                      </a:r>
                      <a:endParaRPr lang="en-US" dirty="0"/>
                    </a:p>
                  </a:txBody>
                  <a:tcPr/>
                </a:tc>
                <a:tc>
                  <a:txBody>
                    <a:bodyPr/>
                    <a:lstStyle/>
                    <a:p>
                      <a:pPr algn="ctr"/>
                      <a:r>
                        <a:rPr lang="en-US" dirty="0" smtClean="0"/>
                        <a:t>1100</a:t>
                      </a:r>
                      <a:r>
                        <a:rPr lang="en-US" baseline="0" dirty="0" smtClean="0"/>
                        <a:t> MJ</a:t>
                      </a:r>
                      <a:endParaRPr lang="en-US" dirty="0"/>
                    </a:p>
                  </a:txBody>
                  <a:tcPr/>
                </a:tc>
                <a:tc>
                  <a:txBody>
                    <a:bodyPr/>
                    <a:lstStyle/>
                    <a:p>
                      <a:pPr algn="ctr"/>
                      <a:r>
                        <a:rPr lang="en-US" dirty="0" smtClean="0"/>
                        <a:t>1515 kg</a:t>
                      </a:r>
                      <a:endParaRPr lang="en-US" dirty="0"/>
                    </a:p>
                  </a:txBody>
                  <a:tcPr/>
                </a:tc>
                <a:tc>
                  <a:txBody>
                    <a:bodyPr/>
                    <a:lstStyle/>
                    <a:p>
                      <a:pPr algn="ctr"/>
                      <a:r>
                        <a:rPr lang="en-US" dirty="0" smtClean="0"/>
                        <a:t>~Mach1</a:t>
                      </a:r>
                      <a:endParaRPr lang="en-US" dirty="0"/>
                    </a:p>
                  </a:txBody>
                  <a:tcPr/>
                </a:tc>
              </a:tr>
              <a:tr h="370840">
                <a:tc>
                  <a:txBody>
                    <a:bodyPr/>
                    <a:lstStyle/>
                    <a:p>
                      <a:pPr algn="ctr"/>
                      <a:r>
                        <a:rPr lang="en-US" dirty="0" smtClean="0"/>
                        <a:t>beam</a:t>
                      </a:r>
                      <a:endParaRPr lang="en-US" dirty="0"/>
                    </a:p>
                  </a:txBody>
                  <a:tcPr/>
                </a:tc>
                <a:tc>
                  <a:txBody>
                    <a:bodyPr/>
                    <a:lstStyle/>
                    <a:p>
                      <a:pPr algn="ctr"/>
                      <a:r>
                        <a:rPr lang="en-US" dirty="0" smtClean="0"/>
                        <a:t>300 MJ</a:t>
                      </a:r>
                      <a:endParaRPr lang="en-US" dirty="0"/>
                    </a:p>
                  </a:txBody>
                  <a:tcPr/>
                </a:tc>
                <a:tc>
                  <a:txBody>
                    <a:bodyPr/>
                    <a:lstStyle/>
                    <a:p>
                      <a:pPr algn="ctr"/>
                      <a:r>
                        <a:rPr lang="en-US" dirty="0" smtClean="0"/>
                        <a:t>413</a:t>
                      </a:r>
                      <a:endParaRPr lang="en-US" dirty="0"/>
                    </a:p>
                  </a:txBody>
                  <a:tcPr/>
                </a:tc>
                <a:tc>
                  <a:txBody>
                    <a:bodyPr/>
                    <a:lstStyle/>
                    <a:p>
                      <a:pPr algn="ctr"/>
                      <a:r>
                        <a:rPr lang="en-US" dirty="0" smtClean="0"/>
                        <a:t>620 km/h</a:t>
                      </a:r>
                      <a:endParaRPr lang="en-US" dirty="0"/>
                    </a:p>
                  </a:txBody>
                  <a:tcPr/>
                </a:tc>
              </a:tr>
            </a:tbl>
          </a:graphicData>
        </a:graphic>
      </p:graphicFrame>
    </p:spTree>
    <p:extLst>
      <p:ext uri="{BB962C8B-B14F-4D97-AF65-F5344CB8AC3E}">
        <p14:creationId xmlns:p14="http://schemas.microsoft.com/office/powerpoint/2010/main" val="331562749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029"/>
            <a:ext cx="8226854" cy="940443"/>
          </a:xfrm>
        </p:spPr>
        <p:txBody>
          <a:bodyPr>
            <a:normAutofit/>
          </a:bodyPr>
          <a:lstStyle/>
          <a:p>
            <a:r>
              <a:rPr lang="en-US" sz="3200" dirty="0" smtClean="0"/>
              <a:t>Some real-world aspects</a:t>
            </a:r>
            <a:endParaRPr lang="en-US" sz="3200" dirty="0"/>
          </a:p>
        </p:txBody>
      </p:sp>
      <p:grpSp>
        <p:nvGrpSpPr>
          <p:cNvPr id="55" name="Group 54"/>
          <p:cNvGrpSpPr/>
          <p:nvPr/>
        </p:nvGrpSpPr>
        <p:grpSpPr>
          <a:xfrm>
            <a:off x="4940475" y="4305282"/>
            <a:ext cx="3669778" cy="1743357"/>
            <a:chOff x="4940475" y="4305282"/>
            <a:chExt cx="3669778" cy="1743357"/>
          </a:xfrm>
        </p:grpSpPr>
        <p:grpSp>
          <p:nvGrpSpPr>
            <p:cNvPr id="22" name="Group 21"/>
            <p:cNvGrpSpPr/>
            <p:nvPr/>
          </p:nvGrpSpPr>
          <p:grpSpPr>
            <a:xfrm>
              <a:off x="4940475" y="4613059"/>
              <a:ext cx="3669778" cy="1435580"/>
              <a:chOff x="5677645" y="1130149"/>
              <a:chExt cx="5586827" cy="2301564"/>
            </a:xfrm>
          </p:grpSpPr>
          <p:pic>
            <p:nvPicPr>
              <p:cNvPr id="8" name="Picture 7" descr="Screen Shot 2012-12-03 at 15.34.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037" y="1130149"/>
                <a:ext cx="2058435" cy="2244160"/>
              </a:xfrm>
              <a:prstGeom prst="rect">
                <a:avLst/>
              </a:prstGeom>
            </p:spPr>
          </p:pic>
          <p:pic>
            <p:nvPicPr>
              <p:cNvPr id="9" name="Picture 8" descr="Screen Shot 2012-12-06 at 14.51.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7645" y="1173935"/>
                <a:ext cx="3006409" cy="2257778"/>
              </a:xfrm>
              <a:prstGeom prst="rect">
                <a:avLst/>
              </a:prstGeom>
            </p:spPr>
          </p:pic>
        </p:grpSp>
        <p:sp>
          <p:nvSpPr>
            <p:cNvPr id="10" name="TextBox 9"/>
            <p:cNvSpPr txBox="1"/>
            <p:nvPr/>
          </p:nvSpPr>
          <p:spPr>
            <a:xfrm>
              <a:off x="5331992" y="4305282"/>
              <a:ext cx="683475" cy="307777"/>
            </a:xfrm>
            <a:prstGeom prst="rect">
              <a:avLst/>
            </a:prstGeom>
            <a:noFill/>
          </p:spPr>
          <p:txBody>
            <a:bodyPr wrap="none" rtlCol="0">
              <a:spAutoFit/>
            </a:bodyPr>
            <a:lstStyle/>
            <a:p>
              <a:r>
                <a:rPr lang="en-US" sz="1400" dirty="0" smtClean="0"/>
                <a:t>switch</a:t>
              </a:r>
              <a:endParaRPr lang="en-US" sz="1400" dirty="0"/>
            </a:p>
          </p:txBody>
        </p:sp>
      </p:grpSp>
      <p:grpSp>
        <p:nvGrpSpPr>
          <p:cNvPr id="54" name="Group 53"/>
          <p:cNvGrpSpPr/>
          <p:nvPr/>
        </p:nvGrpSpPr>
        <p:grpSpPr>
          <a:xfrm>
            <a:off x="155038" y="4377956"/>
            <a:ext cx="3986763" cy="1729789"/>
            <a:chOff x="155038" y="4377956"/>
            <a:chExt cx="3986763" cy="1729789"/>
          </a:xfrm>
        </p:grpSpPr>
        <p:grpSp>
          <p:nvGrpSpPr>
            <p:cNvPr id="24" name="Group 23"/>
            <p:cNvGrpSpPr/>
            <p:nvPr/>
          </p:nvGrpSpPr>
          <p:grpSpPr>
            <a:xfrm>
              <a:off x="155038" y="4441248"/>
              <a:ext cx="3986763" cy="1666497"/>
              <a:chOff x="4402762" y="93916"/>
              <a:chExt cx="4727364" cy="1976074"/>
            </a:xfrm>
          </p:grpSpPr>
          <p:pic>
            <p:nvPicPr>
              <p:cNvPr id="11" name="Picture 10"/>
              <p:cNvPicPr>
                <a:picLocks noChangeAspect="1"/>
              </p:cNvPicPr>
              <p:nvPr/>
            </p:nvPicPr>
            <p:blipFill>
              <a:blip r:embed="rId4"/>
              <a:stretch>
                <a:fillRect/>
              </a:stretch>
            </p:blipFill>
            <p:spPr>
              <a:xfrm>
                <a:off x="4402762" y="315564"/>
                <a:ext cx="2230660" cy="1674630"/>
              </a:xfrm>
              <a:prstGeom prst="rect">
                <a:avLst/>
              </a:prstGeom>
            </p:spPr>
          </p:pic>
          <p:pic>
            <p:nvPicPr>
              <p:cNvPr id="12" name="Picture 11" descr="Screen Shot 2012-12-03 at 15.23.0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5093" y="93916"/>
                <a:ext cx="2075033" cy="1976074"/>
              </a:xfrm>
              <a:prstGeom prst="rect">
                <a:avLst/>
              </a:prstGeom>
            </p:spPr>
          </p:pic>
        </p:grpSp>
        <p:sp>
          <p:nvSpPr>
            <p:cNvPr id="26" name="TextBox 25"/>
            <p:cNvSpPr txBox="1"/>
            <p:nvPr/>
          </p:nvSpPr>
          <p:spPr>
            <a:xfrm>
              <a:off x="2679084" y="4377956"/>
              <a:ext cx="1274708" cy="307777"/>
            </a:xfrm>
            <a:prstGeom prst="rect">
              <a:avLst/>
            </a:prstGeom>
            <a:noFill/>
          </p:spPr>
          <p:txBody>
            <a:bodyPr wrap="none" rtlCol="0">
              <a:spAutoFit/>
            </a:bodyPr>
            <a:lstStyle/>
            <a:p>
              <a:r>
                <a:rPr lang="en-US" sz="1400" dirty="0" smtClean="0"/>
                <a:t>dump resistor</a:t>
              </a:r>
              <a:endParaRPr lang="en-US" sz="1400" dirty="0"/>
            </a:p>
          </p:txBody>
        </p:sp>
      </p:grpSp>
      <p:grpSp>
        <p:nvGrpSpPr>
          <p:cNvPr id="47" name="Group 46"/>
          <p:cNvGrpSpPr/>
          <p:nvPr/>
        </p:nvGrpSpPr>
        <p:grpSpPr>
          <a:xfrm>
            <a:off x="6988203" y="2624122"/>
            <a:ext cx="1917198" cy="1561705"/>
            <a:chOff x="5525641" y="3588357"/>
            <a:chExt cx="3112689" cy="2535525"/>
          </a:xfrm>
        </p:grpSpPr>
        <p:grpSp>
          <p:nvGrpSpPr>
            <p:cNvPr id="20" name="Group 19"/>
            <p:cNvGrpSpPr/>
            <p:nvPr/>
          </p:nvGrpSpPr>
          <p:grpSpPr>
            <a:xfrm>
              <a:off x="5686002" y="3705595"/>
              <a:ext cx="2952328" cy="2418287"/>
              <a:chOff x="5679861" y="3593976"/>
              <a:chExt cx="4080659" cy="3342516"/>
            </a:xfrm>
          </p:grpSpPr>
          <p:pic>
            <p:nvPicPr>
              <p:cNvPr id="16" name="Picture 15" descr="Screen Shot 2012-12-04 at 08.54.5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4256" y="3593976"/>
                <a:ext cx="2376264" cy="3342516"/>
              </a:xfrm>
              <a:prstGeom prst="rect">
                <a:avLst/>
              </a:prstGeom>
            </p:spPr>
          </p:pic>
          <p:pic>
            <p:nvPicPr>
              <p:cNvPr id="17" name="Picture 16" descr="Screen Shot 2012-12-04 at 17.44.57.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79861" y="5665748"/>
                <a:ext cx="1560379" cy="1176477"/>
              </a:xfrm>
              <a:prstGeom prst="rect">
                <a:avLst/>
              </a:prstGeom>
            </p:spPr>
          </p:pic>
          <p:pic>
            <p:nvPicPr>
              <p:cNvPr id="18" name="Picture 17" descr="Screen Shot 2012-12-04 at 17.45.05.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65447" y="4746104"/>
                <a:ext cx="1202785" cy="775628"/>
              </a:xfrm>
              <a:prstGeom prst="rect">
                <a:avLst/>
              </a:prstGeom>
            </p:spPr>
          </p:pic>
        </p:grpSp>
        <p:sp>
          <p:nvSpPr>
            <p:cNvPr id="27" name="TextBox 26"/>
            <p:cNvSpPr txBox="1"/>
            <p:nvPr/>
          </p:nvSpPr>
          <p:spPr>
            <a:xfrm>
              <a:off x="5525641" y="3588357"/>
              <a:ext cx="895998" cy="523220"/>
            </a:xfrm>
            <a:prstGeom prst="rect">
              <a:avLst/>
            </a:prstGeom>
            <a:noFill/>
          </p:spPr>
          <p:txBody>
            <a:bodyPr wrap="none" rtlCol="0">
              <a:spAutoFit/>
            </a:bodyPr>
            <a:lstStyle/>
            <a:p>
              <a:r>
                <a:rPr lang="en-US" sz="1400" dirty="0" smtClean="0"/>
                <a:t>pressure </a:t>
              </a:r>
              <a:br>
                <a:rPr lang="en-US" sz="1400" dirty="0" smtClean="0"/>
              </a:br>
              <a:r>
                <a:rPr lang="en-US" sz="1400" dirty="0" smtClean="0"/>
                <a:t>valve</a:t>
              </a:r>
              <a:endParaRPr lang="en-US" sz="1400" dirty="0"/>
            </a:p>
          </p:txBody>
        </p:sp>
      </p:grpSp>
      <p:grpSp>
        <p:nvGrpSpPr>
          <p:cNvPr id="52" name="Group 51"/>
          <p:cNvGrpSpPr/>
          <p:nvPr/>
        </p:nvGrpSpPr>
        <p:grpSpPr>
          <a:xfrm>
            <a:off x="155038" y="1023109"/>
            <a:ext cx="5140116" cy="2252251"/>
            <a:chOff x="155038" y="1023109"/>
            <a:chExt cx="5140116" cy="2252251"/>
          </a:xfrm>
        </p:grpSpPr>
        <p:pic>
          <p:nvPicPr>
            <p:cNvPr id="5" name="Picture 4" descr="Screen Shot 2012-12-04 at 14.00.34.png"/>
            <p:cNvPicPr>
              <a:picLocks noChangeAspect="1"/>
            </p:cNvPicPr>
            <p:nvPr/>
          </p:nvPicPr>
          <p:blipFill rotWithShape="1">
            <a:blip r:embed="rId9">
              <a:extLst>
                <a:ext uri="{28A0092B-C50C-407E-A947-70E740481C1C}">
                  <a14:useLocalDpi xmlns:a14="http://schemas.microsoft.com/office/drawing/2010/main" val="0"/>
                </a:ext>
              </a:extLst>
            </a:blip>
            <a:srcRect l="21677" t="10598" b="4396"/>
            <a:stretch/>
          </p:blipFill>
          <p:spPr>
            <a:xfrm>
              <a:off x="155038" y="1023109"/>
              <a:ext cx="1382293" cy="2252251"/>
            </a:xfrm>
            <a:prstGeom prst="rect">
              <a:avLst/>
            </a:prstGeom>
          </p:spPr>
        </p:pic>
        <p:pic>
          <p:nvPicPr>
            <p:cNvPr id="7"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2120" y="1417972"/>
              <a:ext cx="1183034" cy="127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29" descr="DipoleA4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94633" y="1440008"/>
              <a:ext cx="2435945" cy="1826446"/>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1965364" y="1023109"/>
              <a:ext cx="2061206" cy="307777"/>
            </a:xfrm>
            <a:prstGeom prst="rect">
              <a:avLst/>
            </a:prstGeom>
            <a:noFill/>
          </p:spPr>
          <p:txBody>
            <a:bodyPr wrap="none" rtlCol="0">
              <a:spAutoFit/>
            </a:bodyPr>
            <a:lstStyle/>
            <a:p>
              <a:r>
                <a:rPr lang="en-US" sz="1400" dirty="0" smtClean="0"/>
                <a:t>diodes and diode leads</a:t>
              </a:r>
              <a:endParaRPr lang="en-US" sz="1400" dirty="0"/>
            </a:p>
          </p:txBody>
        </p:sp>
      </p:grpSp>
      <p:grpSp>
        <p:nvGrpSpPr>
          <p:cNvPr id="45" name="Group 44"/>
          <p:cNvGrpSpPr/>
          <p:nvPr/>
        </p:nvGrpSpPr>
        <p:grpSpPr>
          <a:xfrm>
            <a:off x="5039983" y="167537"/>
            <a:ext cx="3906757" cy="1952490"/>
            <a:chOff x="631773" y="1042059"/>
            <a:chExt cx="3906757" cy="1952490"/>
          </a:xfrm>
        </p:grpSpPr>
        <p:grpSp>
          <p:nvGrpSpPr>
            <p:cNvPr id="41" name="Group 40"/>
            <p:cNvGrpSpPr/>
            <p:nvPr/>
          </p:nvGrpSpPr>
          <p:grpSpPr>
            <a:xfrm>
              <a:off x="1520573" y="1042059"/>
              <a:ext cx="3017957" cy="1952490"/>
              <a:chOff x="104811" y="755417"/>
              <a:chExt cx="5123566" cy="3314728"/>
            </a:xfrm>
          </p:grpSpPr>
          <p:pic>
            <p:nvPicPr>
              <p:cNvPr id="29" name="Picture 28" descr="QHeater"/>
              <p:cNvPicPr/>
              <p:nvPr/>
            </p:nvPicPr>
            <p:blipFill>
              <a:blip r:embed="rId12">
                <a:extLst>
                  <a:ext uri="{28A0092B-C50C-407E-A947-70E740481C1C}">
                    <a14:useLocalDpi xmlns:a14="http://schemas.microsoft.com/office/drawing/2010/main" val="0"/>
                  </a:ext>
                </a:extLst>
              </a:blip>
              <a:srcRect/>
              <a:stretch>
                <a:fillRect/>
              </a:stretch>
            </p:blipFill>
            <p:spPr bwMode="auto">
              <a:xfrm>
                <a:off x="104811" y="827425"/>
                <a:ext cx="3182268" cy="2385168"/>
              </a:xfrm>
              <a:prstGeom prst="rect">
                <a:avLst/>
              </a:prstGeom>
              <a:noFill/>
              <a:ln>
                <a:noFill/>
              </a:ln>
            </p:spPr>
          </p:pic>
          <p:pic>
            <p:nvPicPr>
              <p:cNvPr id="30" name="Picture 29" descr="Screen Shot 2012-12-03 at 17.20.57.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489187" y="755417"/>
                <a:ext cx="1739190" cy="2167012"/>
              </a:xfrm>
              <a:prstGeom prst="rect">
                <a:avLst/>
              </a:prstGeom>
            </p:spPr>
          </p:pic>
          <p:grpSp>
            <p:nvGrpSpPr>
              <p:cNvPr id="31" name="Group 30"/>
              <p:cNvGrpSpPr/>
              <p:nvPr/>
            </p:nvGrpSpPr>
            <p:grpSpPr>
              <a:xfrm>
                <a:off x="209155" y="3034574"/>
                <a:ext cx="4919482" cy="1035571"/>
                <a:chOff x="5079740" y="1190253"/>
                <a:chExt cx="4919482" cy="1035571"/>
              </a:xfrm>
            </p:grpSpPr>
            <p:sp>
              <p:nvSpPr>
                <p:cNvPr id="32" name="Rectangle 31"/>
                <p:cNvSpPr/>
                <p:nvPr/>
              </p:nvSpPr>
              <p:spPr bwMode="auto">
                <a:xfrm>
                  <a:off x="6232128" y="1865784"/>
                  <a:ext cx="3744416" cy="360040"/>
                </a:xfrm>
                <a:prstGeom prst="rect">
                  <a:avLst/>
                </a:prstGeom>
                <a:solidFill>
                  <a:srgbClr val="FF66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3" name="Rectangle 32"/>
                <p:cNvSpPr/>
                <p:nvPr/>
              </p:nvSpPr>
              <p:spPr bwMode="auto">
                <a:xfrm>
                  <a:off x="6232128" y="1721768"/>
                  <a:ext cx="3744416" cy="135632"/>
                </a:xfrm>
                <a:prstGeom prst="rect">
                  <a:avLst/>
                </a:prstGeom>
                <a:solidFill>
                  <a:srgbClr val="8000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4" name="Rectangle 33"/>
                <p:cNvSpPr/>
                <p:nvPr/>
              </p:nvSpPr>
              <p:spPr bwMode="auto">
                <a:xfrm>
                  <a:off x="6232128" y="1653704"/>
                  <a:ext cx="3744416" cy="59679"/>
                </a:xfrm>
                <a:prstGeom prst="rect">
                  <a:avLst/>
                </a:prstGeom>
                <a:solidFill>
                  <a:schemeClr val="bg1">
                    <a:lumMod val="65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5" name="Rectangle 34"/>
                <p:cNvSpPr/>
                <p:nvPr/>
              </p:nvSpPr>
              <p:spPr bwMode="auto">
                <a:xfrm>
                  <a:off x="6232128" y="1604041"/>
                  <a:ext cx="1480837" cy="45719"/>
                </a:xfrm>
                <a:prstGeom prst="rect">
                  <a:avLst/>
                </a:prstGeom>
                <a:solidFill>
                  <a:srgbClr val="FFCC66"/>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6" name="Rectangle 35"/>
                <p:cNvSpPr/>
                <p:nvPr/>
              </p:nvSpPr>
              <p:spPr bwMode="auto">
                <a:xfrm>
                  <a:off x="8495707" y="1604041"/>
                  <a:ext cx="1480837" cy="45719"/>
                </a:xfrm>
                <a:prstGeom prst="rect">
                  <a:avLst/>
                </a:prstGeom>
                <a:solidFill>
                  <a:srgbClr val="FFCC66"/>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7" name="TextBox 36"/>
                <p:cNvSpPr txBox="1"/>
                <p:nvPr/>
              </p:nvSpPr>
              <p:spPr>
                <a:xfrm>
                  <a:off x="9263122" y="1190253"/>
                  <a:ext cx="736100" cy="307776"/>
                </a:xfrm>
                <a:prstGeom prst="rect">
                  <a:avLst/>
                </a:prstGeom>
                <a:noFill/>
              </p:spPr>
              <p:txBody>
                <a:bodyPr wrap="none" rtlCol="0">
                  <a:spAutoFit/>
                </a:bodyPr>
                <a:lstStyle/>
                <a:p>
                  <a:r>
                    <a:rPr lang="en-US" sz="1400" dirty="0" smtClean="0"/>
                    <a:t>copper</a:t>
                  </a:r>
                  <a:endParaRPr lang="en-US" sz="1400" dirty="0"/>
                </a:p>
              </p:txBody>
            </p:sp>
            <p:sp>
              <p:nvSpPr>
                <p:cNvPr id="38" name="TextBox 37"/>
                <p:cNvSpPr txBox="1"/>
                <p:nvPr/>
              </p:nvSpPr>
              <p:spPr>
                <a:xfrm>
                  <a:off x="7677833" y="1202886"/>
                  <a:ext cx="563901" cy="307776"/>
                </a:xfrm>
                <a:prstGeom prst="rect">
                  <a:avLst/>
                </a:prstGeom>
                <a:noFill/>
              </p:spPr>
              <p:txBody>
                <a:bodyPr wrap="none" rtlCol="0">
                  <a:spAutoFit/>
                </a:bodyPr>
                <a:lstStyle/>
                <a:p>
                  <a:r>
                    <a:rPr lang="en-US" sz="1400" dirty="0" smtClean="0"/>
                    <a:t>steel</a:t>
                  </a:r>
                  <a:endParaRPr lang="en-US" sz="1400" dirty="0"/>
                </a:p>
              </p:txBody>
            </p:sp>
            <p:sp>
              <p:nvSpPr>
                <p:cNvPr id="39" name="TextBox 38"/>
                <p:cNvSpPr txBox="1"/>
                <p:nvPr/>
              </p:nvSpPr>
              <p:spPr>
                <a:xfrm>
                  <a:off x="5079740" y="1505142"/>
                  <a:ext cx="723713" cy="307777"/>
                </a:xfrm>
                <a:prstGeom prst="rect">
                  <a:avLst/>
                </a:prstGeom>
                <a:noFill/>
              </p:spPr>
              <p:txBody>
                <a:bodyPr wrap="none" rtlCol="0">
                  <a:spAutoFit/>
                </a:bodyPr>
                <a:lstStyle/>
                <a:p>
                  <a:r>
                    <a:rPr lang="en-US" sz="1400" dirty="0" err="1" smtClean="0"/>
                    <a:t>kapton</a:t>
                  </a:r>
                  <a:endParaRPr lang="en-US" sz="1400" dirty="0"/>
                </a:p>
              </p:txBody>
            </p:sp>
            <p:sp>
              <p:nvSpPr>
                <p:cNvPr id="40" name="TextBox 39"/>
                <p:cNvSpPr txBox="1"/>
                <p:nvPr/>
              </p:nvSpPr>
              <p:spPr>
                <a:xfrm>
                  <a:off x="7816304" y="1746504"/>
                  <a:ext cx="613871" cy="307776"/>
                </a:xfrm>
                <a:prstGeom prst="rect">
                  <a:avLst/>
                </a:prstGeom>
                <a:noFill/>
              </p:spPr>
              <p:txBody>
                <a:bodyPr wrap="none" rtlCol="0">
                  <a:spAutoFit/>
                </a:bodyPr>
                <a:lstStyle/>
                <a:p>
                  <a:r>
                    <a:rPr lang="en-US" sz="1400" dirty="0" smtClean="0"/>
                    <a:t>cable</a:t>
                  </a:r>
                  <a:endParaRPr lang="en-US" sz="1400" dirty="0"/>
                </a:p>
              </p:txBody>
            </p:sp>
          </p:grpSp>
        </p:grpSp>
        <p:sp>
          <p:nvSpPr>
            <p:cNvPr id="42" name="TextBox 41"/>
            <p:cNvSpPr txBox="1"/>
            <p:nvPr/>
          </p:nvSpPr>
          <p:spPr>
            <a:xfrm>
              <a:off x="631773" y="1743105"/>
              <a:ext cx="783500" cy="307777"/>
            </a:xfrm>
            <a:prstGeom prst="rect">
              <a:avLst/>
            </a:prstGeom>
            <a:noFill/>
          </p:spPr>
          <p:txBody>
            <a:bodyPr wrap="none" rtlCol="0">
              <a:spAutoFit/>
            </a:bodyPr>
            <a:lstStyle/>
            <a:p>
              <a:r>
                <a:rPr lang="en-US" sz="1400" dirty="0" smtClean="0"/>
                <a:t>heaters</a:t>
              </a:r>
              <a:endParaRPr lang="en-US" sz="1400" dirty="0"/>
            </a:p>
          </p:txBody>
        </p:sp>
      </p:grpSp>
      <p:grpSp>
        <p:nvGrpSpPr>
          <p:cNvPr id="53" name="Group 52"/>
          <p:cNvGrpSpPr/>
          <p:nvPr/>
        </p:nvGrpSpPr>
        <p:grpSpPr>
          <a:xfrm>
            <a:off x="155038" y="3419527"/>
            <a:ext cx="2979382" cy="952374"/>
            <a:chOff x="155038" y="3419527"/>
            <a:chExt cx="2979382" cy="952374"/>
          </a:xfrm>
        </p:grpSpPr>
        <p:pic>
          <p:nvPicPr>
            <p:cNvPr id="48" name="Picture 2" descr="C:\Users\severelol\Desktop\THPRI093FIG1.png"/>
            <p:cNvPicPr>
              <a:picLocks noChangeAspect="1" noChangeArrowheads="1"/>
            </p:cNvPicPr>
            <p:nvPr/>
          </p:nvPicPr>
          <p:blipFill>
            <a:blip r:embed="rId14"/>
            <a:srcRect t="5846"/>
            <a:stretch>
              <a:fillRect/>
            </a:stretch>
          </p:blipFill>
          <p:spPr bwMode="auto">
            <a:xfrm>
              <a:off x="155038" y="3419527"/>
              <a:ext cx="2979382" cy="696394"/>
            </a:xfrm>
            <a:prstGeom prst="rect">
              <a:avLst/>
            </a:prstGeom>
            <a:noFill/>
            <a:effectLst/>
          </p:spPr>
        </p:pic>
        <p:sp>
          <p:nvSpPr>
            <p:cNvPr id="50" name="TextBox 49"/>
            <p:cNvSpPr txBox="1"/>
            <p:nvPr/>
          </p:nvSpPr>
          <p:spPr>
            <a:xfrm>
              <a:off x="457200" y="4064124"/>
              <a:ext cx="1967487" cy="307777"/>
            </a:xfrm>
            <a:prstGeom prst="rect">
              <a:avLst/>
            </a:prstGeom>
            <a:noFill/>
          </p:spPr>
          <p:txBody>
            <a:bodyPr wrap="square" rtlCol="0">
              <a:spAutoFit/>
            </a:bodyPr>
            <a:lstStyle/>
            <a:p>
              <a:r>
                <a:rPr lang="en-US" sz="1400" dirty="0" err="1" smtClean="0"/>
                <a:t>busbars</a:t>
              </a:r>
              <a:r>
                <a:rPr lang="en-US" sz="1400" dirty="0" smtClean="0"/>
                <a:t> &amp; splices</a:t>
              </a:r>
              <a:endParaRPr lang="en-US" sz="1400" dirty="0"/>
            </a:p>
          </p:txBody>
        </p:sp>
      </p:grpSp>
      <p:grpSp>
        <p:nvGrpSpPr>
          <p:cNvPr id="56" name="Group 55"/>
          <p:cNvGrpSpPr/>
          <p:nvPr/>
        </p:nvGrpSpPr>
        <p:grpSpPr>
          <a:xfrm>
            <a:off x="4674213" y="2612763"/>
            <a:ext cx="2823094" cy="1592472"/>
            <a:chOff x="4674213" y="2612763"/>
            <a:chExt cx="2823094" cy="1592472"/>
          </a:xfrm>
        </p:grpSpPr>
        <p:pic>
          <p:nvPicPr>
            <p:cNvPr id="49" name="Picture 48"/>
            <p:cNvPicPr>
              <a:picLocks noChangeAspect="1"/>
            </p:cNvPicPr>
            <p:nvPr/>
          </p:nvPicPr>
          <p:blipFill>
            <a:blip r:embed="rId15"/>
            <a:stretch>
              <a:fillRect/>
            </a:stretch>
          </p:blipFill>
          <p:spPr>
            <a:xfrm>
              <a:off x="4674213" y="2612763"/>
              <a:ext cx="1994828" cy="1573064"/>
            </a:xfrm>
            <a:prstGeom prst="rect">
              <a:avLst/>
            </a:prstGeom>
          </p:spPr>
        </p:pic>
        <p:sp>
          <p:nvSpPr>
            <p:cNvPr id="51" name="TextBox 50"/>
            <p:cNvSpPr txBox="1"/>
            <p:nvPr/>
          </p:nvSpPr>
          <p:spPr>
            <a:xfrm>
              <a:off x="5529820" y="3897458"/>
              <a:ext cx="1967487" cy="307777"/>
            </a:xfrm>
            <a:prstGeom prst="rect">
              <a:avLst/>
            </a:prstGeom>
            <a:noFill/>
          </p:spPr>
          <p:txBody>
            <a:bodyPr wrap="square" rtlCol="0">
              <a:spAutoFit/>
            </a:bodyPr>
            <a:lstStyle/>
            <a:p>
              <a:r>
                <a:rPr lang="en-US" sz="1400" dirty="0" smtClean="0"/>
                <a:t>power converters</a:t>
              </a:r>
              <a:endParaRPr lang="en-US" sz="1400" dirty="0"/>
            </a:p>
          </p:txBody>
        </p:sp>
      </p:grpSp>
    </p:spTree>
    <p:extLst>
      <p:ext uri="{BB962C8B-B14F-4D97-AF65-F5344CB8AC3E}">
        <p14:creationId xmlns:p14="http://schemas.microsoft.com/office/powerpoint/2010/main" val="15937581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Other EM effects</a:t>
            </a:r>
            <a:endParaRPr lang="en-US" sz="3200" dirty="0"/>
          </a:p>
        </p:txBody>
      </p:sp>
      <p:grpSp>
        <p:nvGrpSpPr>
          <p:cNvPr id="37" name="Group 36"/>
          <p:cNvGrpSpPr/>
          <p:nvPr/>
        </p:nvGrpSpPr>
        <p:grpSpPr>
          <a:xfrm>
            <a:off x="150722" y="1376784"/>
            <a:ext cx="3672229" cy="1973620"/>
            <a:chOff x="150722" y="1376784"/>
            <a:chExt cx="3672229" cy="1973620"/>
          </a:xfrm>
        </p:grpSpPr>
        <p:grpSp>
          <p:nvGrpSpPr>
            <p:cNvPr id="8" name="Group 7"/>
            <p:cNvGrpSpPr/>
            <p:nvPr/>
          </p:nvGrpSpPr>
          <p:grpSpPr>
            <a:xfrm>
              <a:off x="150722" y="1376784"/>
              <a:ext cx="3672229" cy="1973620"/>
              <a:chOff x="1818104" y="1621349"/>
              <a:chExt cx="5293097" cy="2844746"/>
            </a:xfrm>
          </p:grpSpPr>
          <p:pic>
            <p:nvPicPr>
              <p:cNvPr id="5"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104" y="1621349"/>
                <a:ext cx="3606699" cy="2706316"/>
              </a:xfrm>
              <a:prstGeom prst="rect">
                <a:avLst/>
              </a:prstGeom>
              <a:noFill/>
              <a:ln w="158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bwMode="auto">
              <a:xfrm>
                <a:off x="4404341" y="2785300"/>
                <a:ext cx="2706860" cy="579225"/>
              </a:xfrm>
              <a:prstGeom prst="rect">
                <a:avLst/>
              </a:prstGeom>
              <a:solidFill>
                <a:schemeClr val="bg1"/>
              </a:solidFill>
              <a:ln w="15875">
                <a:solidFill>
                  <a:schemeClr val="tx1"/>
                </a:solidFill>
                <a:miter lim="800000"/>
                <a:headEnd/>
                <a:tailEnd/>
              </a:ln>
            </p:spPr>
            <p:txBody>
              <a:bodyPr lIns="72000" tIns="72000" rIns="72000" bIns="72000"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Aft>
                    <a:spcPts val="600"/>
                  </a:spcAft>
                </a:pPr>
                <a:r>
                  <a:rPr lang="en-GB" sz="1100" dirty="0">
                    <a:latin typeface="Times New Roman" charset="0"/>
                    <a:cs typeface="Times New Roman" charset="0"/>
                  </a:rPr>
                  <a:t>Reddish → Tunnel</a:t>
                </a:r>
              </a:p>
              <a:p>
                <a:pPr algn="ctr" eaLnBrk="1" hangingPunct="1">
                  <a:spcAft>
                    <a:spcPts val="600"/>
                  </a:spcAft>
                </a:pPr>
                <a:r>
                  <a:rPr lang="en-GB" sz="1100" dirty="0">
                    <a:latin typeface="Times New Roman" charset="0"/>
                    <a:cs typeface="Times New Roman" charset="0"/>
                  </a:rPr>
                  <a:t>Bluish → </a:t>
                </a:r>
                <a:r>
                  <a:rPr lang="en-GB" sz="1100" dirty="0" smtClean="0">
                    <a:latin typeface="Times New Roman" charset="0"/>
                    <a:cs typeface="Times New Roman" charset="0"/>
                  </a:rPr>
                  <a:t>SM18</a:t>
                </a:r>
                <a:endParaRPr lang="en-GB" sz="1100" dirty="0">
                  <a:latin typeface="Times New Roman" charset="0"/>
                  <a:cs typeface="Times New Roman" charset="0"/>
                </a:endParaRPr>
              </a:p>
            </p:txBody>
          </p:sp>
          <p:sp>
            <p:nvSpPr>
              <p:cNvPr id="7" name="Rectangle 14"/>
              <p:cNvSpPr>
                <a:spLocks noChangeArrowheads="1"/>
              </p:cNvSpPr>
              <p:nvPr/>
            </p:nvSpPr>
            <p:spPr bwMode="auto">
              <a:xfrm>
                <a:off x="4404341" y="3551695"/>
                <a:ext cx="2706860" cy="914400"/>
              </a:xfrm>
              <a:prstGeom prst="rect">
                <a:avLst/>
              </a:prstGeom>
              <a:solidFill>
                <a:schemeClr val="accent2">
                  <a:lumMod val="20000"/>
                  <a:lumOff val="80000"/>
                </a:schemeClr>
              </a:solidFill>
              <a:ln w="15875">
                <a:solidFill>
                  <a:schemeClr val="tx1"/>
                </a:solidFill>
                <a:miter lim="800000"/>
                <a:headEnd/>
                <a:tailEnd/>
              </a:ln>
            </p:spPr>
            <p:txBody>
              <a:bodyPr lIns="72000" tIns="108000" rIns="72000" bIns="108000" anchor="ctr"/>
              <a:lstStyle/>
              <a:p>
                <a:pPr algn="ctr">
                  <a:spcAft>
                    <a:spcPts val="0"/>
                  </a:spcAft>
                  <a:tabLst>
                    <a:tab pos="1257300" algn="l"/>
                  </a:tabLst>
                  <a:defRPr/>
                </a:pPr>
                <a:r>
                  <a:rPr lang="en-GB" sz="1200" dirty="0">
                    <a:solidFill>
                      <a:srgbClr val="000000"/>
                    </a:solidFill>
                    <a:latin typeface="Times New Roman" pitchFamily="18" charset="0"/>
                    <a:ea typeface="+mn-ea"/>
                  </a:rPr>
                  <a:t>Why are the FTF measured </a:t>
                </a:r>
                <a:r>
                  <a:rPr lang="en-GB" sz="1200" dirty="0" smtClean="0">
                    <a:solidFill>
                      <a:srgbClr val="000000"/>
                    </a:solidFill>
                    <a:latin typeface="Times New Roman" pitchFamily="18" charset="0"/>
                    <a:ea typeface="+mn-ea"/>
                  </a:rPr>
                  <a:t/>
                </a:r>
                <a:br>
                  <a:rPr lang="en-GB" sz="1200" dirty="0" smtClean="0">
                    <a:solidFill>
                      <a:srgbClr val="000000"/>
                    </a:solidFill>
                    <a:latin typeface="Times New Roman" pitchFamily="18" charset="0"/>
                    <a:ea typeface="+mn-ea"/>
                  </a:rPr>
                </a:br>
                <a:r>
                  <a:rPr lang="en-GB" sz="1200" dirty="0" smtClean="0">
                    <a:solidFill>
                      <a:srgbClr val="000000"/>
                    </a:solidFill>
                    <a:latin typeface="Times New Roman" pitchFamily="18" charset="0"/>
                    <a:ea typeface="+mn-ea"/>
                  </a:rPr>
                  <a:t>in </a:t>
                </a:r>
                <a:r>
                  <a:rPr lang="en-GB" sz="1200" dirty="0">
                    <a:solidFill>
                      <a:srgbClr val="000000"/>
                    </a:solidFill>
                    <a:latin typeface="Times New Roman" pitchFamily="18" charset="0"/>
                    <a:ea typeface="+mn-ea"/>
                  </a:rPr>
                  <a:t>the tunnel different </a:t>
                </a:r>
                <a:r>
                  <a:rPr lang="en-GB" sz="1200" dirty="0" smtClean="0">
                    <a:solidFill>
                      <a:srgbClr val="000000"/>
                    </a:solidFill>
                    <a:latin typeface="Times New Roman" pitchFamily="18" charset="0"/>
                    <a:ea typeface="+mn-ea"/>
                  </a:rPr>
                  <a:t/>
                </a:r>
                <a:br>
                  <a:rPr lang="en-GB" sz="1200" dirty="0" smtClean="0">
                    <a:solidFill>
                      <a:srgbClr val="000000"/>
                    </a:solidFill>
                    <a:latin typeface="Times New Roman" pitchFamily="18" charset="0"/>
                    <a:ea typeface="+mn-ea"/>
                  </a:rPr>
                </a:br>
                <a:r>
                  <a:rPr lang="en-GB" sz="1200" dirty="0" smtClean="0">
                    <a:solidFill>
                      <a:srgbClr val="000000"/>
                    </a:solidFill>
                    <a:latin typeface="Times New Roman" pitchFamily="18" charset="0"/>
                    <a:ea typeface="+mn-ea"/>
                  </a:rPr>
                  <a:t>from </a:t>
                </a:r>
                <a:r>
                  <a:rPr lang="en-GB" sz="1200" dirty="0">
                    <a:solidFill>
                      <a:srgbClr val="000000"/>
                    </a:solidFill>
                    <a:latin typeface="Times New Roman" pitchFamily="18" charset="0"/>
                    <a:ea typeface="+mn-ea"/>
                  </a:rPr>
                  <a:t>the ones in SM18?</a:t>
                </a:r>
              </a:p>
            </p:txBody>
          </p:sp>
        </p:grpSp>
        <p:sp>
          <p:nvSpPr>
            <p:cNvPr id="31" name="TextBox 30"/>
            <p:cNvSpPr txBox="1"/>
            <p:nvPr/>
          </p:nvSpPr>
          <p:spPr>
            <a:xfrm>
              <a:off x="2692668" y="1423563"/>
              <a:ext cx="603438" cy="307777"/>
            </a:xfrm>
            <a:prstGeom prst="rect">
              <a:avLst/>
            </a:prstGeom>
            <a:noFill/>
          </p:spPr>
          <p:txBody>
            <a:bodyPr wrap="none" rtlCol="0">
              <a:spAutoFit/>
            </a:bodyPr>
            <a:lstStyle/>
            <a:p>
              <a:r>
                <a:rPr lang="en-US" sz="1400" dirty="0" smtClean="0"/>
                <a:t>FTFs</a:t>
              </a:r>
              <a:endParaRPr lang="en-US" sz="1400" dirty="0"/>
            </a:p>
          </p:txBody>
        </p:sp>
      </p:grpSp>
      <p:grpSp>
        <p:nvGrpSpPr>
          <p:cNvPr id="36" name="Group 35"/>
          <p:cNvGrpSpPr/>
          <p:nvPr/>
        </p:nvGrpSpPr>
        <p:grpSpPr>
          <a:xfrm>
            <a:off x="4194206" y="1592791"/>
            <a:ext cx="4604531" cy="3185568"/>
            <a:chOff x="4194206" y="1592791"/>
            <a:chExt cx="4604531" cy="3185568"/>
          </a:xfrm>
        </p:grpSpPr>
        <p:pic>
          <p:nvPicPr>
            <p:cNvPr id="13" name="Picture 12" descr="Screen Shot 2012-12-03 at 12.35.4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6451" y="3292639"/>
              <a:ext cx="2232286" cy="1325672"/>
            </a:xfrm>
            <a:prstGeom prst="rect">
              <a:avLst/>
            </a:prstGeom>
          </p:spPr>
        </p:pic>
        <p:pic>
          <p:nvPicPr>
            <p:cNvPr id="12" name="Picture 11" descr="Screen Shot 2012-12-03 at 12.36.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8454" y="1594824"/>
              <a:ext cx="842028" cy="815549"/>
            </a:xfrm>
            <a:prstGeom prst="rect">
              <a:avLst/>
            </a:prstGeom>
          </p:spPr>
        </p:pic>
        <p:pic>
          <p:nvPicPr>
            <p:cNvPr id="14" name="Picture 13" descr="Screen Shot 2012-12-03 at 12.41.0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32296" y="2410373"/>
              <a:ext cx="1730675" cy="849387"/>
            </a:xfrm>
            <a:prstGeom prst="rect">
              <a:avLst/>
            </a:prstGeom>
          </p:spPr>
        </p:pic>
        <p:pic>
          <p:nvPicPr>
            <p:cNvPr id="15" name="Picture 14" descr="Screen Shot 2012-12-03 at 12.40.5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72795" y="3181618"/>
              <a:ext cx="1165556" cy="351460"/>
            </a:xfrm>
            <a:prstGeom prst="rect">
              <a:avLst/>
            </a:prstGeom>
          </p:spPr>
        </p:pic>
        <p:pic>
          <p:nvPicPr>
            <p:cNvPr id="16" name="Picture 15" descr="Screen Shot 2012-12-03 at 12.42.1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94206" y="3665183"/>
              <a:ext cx="2209264" cy="242480"/>
            </a:xfrm>
            <a:prstGeom prst="rect">
              <a:avLst/>
            </a:prstGeom>
          </p:spPr>
        </p:pic>
        <p:pic>
          <p:nvPicPr>
            <p:cNvPr id="17" name="Picture 16" descr="Screen Shot 2012-12-03 at 12.42.24.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72634" y="4015050"/>
              <a:ext cx="1521495" cy="763309"/>
            </a:xfrm>
            <a:prstGeom prst="rect">
              <a:avLst/>
            </a:prstGeom>
          </p:spPr>
        </p:pic>
        <p:pic>
          <p:nvPicPr>
            <p:cNvPr id="18" name="Picture 17" descr="Screen Shot 2012-12-04 at 14.16.50.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57261" y="1592791"/>
              <a:ext cx="736868" cy="770803"/>
            </a:xfrm>
            <a:prstGeom prst="rect">
              <a:avLst/>
            </a:prstGeom>
          </p:spPr>
        </p:pic>
        <p:sp>
          <p:nvSpPr>
            <p:cNvPr id="32" name="TextBox 31"/>
            <p:cNvSpPr txBox="1"/>
            <p:nvPr/>
          </p:nvSpPr>
          <p:spPr>
            <a:xfrm>
              <a:off x="6694478" y="2986158"/>
              <a:ext cx="1960831" cy="307777"/>
            </a:xfrm>
            <a:prstGeom prst="rect">
              <a:avLst/>
            </a:prstGeom>
            <a:noFill/>
          </p:spPr>
          <p:txBody>
            <a:bodyPr wrap="none" rtlCol="0">
              <a:spAutoFit/>
            </a:bodyPr>
            <a:lstStyle/>
            <a:p>
              <a:r>
                <a:rPr lang="en-US" sz="1400" dirty="0" smtClean="0"/>
                <a:t>QPS detection system</a:t>
              </a:r>
              <a:endParaRPr lang="en-US" sz="1400" dirty="0"/>
            </a:p>
          </p:txBody>
        </p:sp>
      </p:grpSp>
      <p:grpSp>
        <p:nvGrpSpPr>
          <p:cNvPr id="38" name="Group 37"/>
          <p:cNvGrpSpPr/>
          <p:nvPr/>
        </p:nvGrpSpPr>
        <p:grpSpPr>
          <a:xfrm>
            <a:off x="4946899" y="167342"/>
            <a:ext cx="4023804" cy="2602459"/>
            <a:chOff x="4946899" y="167342"/>
            <a:chExt cx="4023804" cy="2602459"/>
          </a:xfrm>
        </p:grpSpPr>
        <p:pic>
          <p:nvPicPr>
            <p:cNvPr id="27" name="Picture 26" descr="Screen Shot 2012-12-03 at 13.04.22.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46899" y="167342"/>
              <a:ext cx="4023804" cy="1343934"/>
            </a:xfrm>
            <a:prstGeom prst="rect">
              <a:avLst/>
            </a:prstGeom>
          </p:spPr>
        </p:pic>
        <p:pic>
          <p:nvPicPr>
            <p:cNvPr id="4" name="Picture 3" descr="Screen Shot 2012-12-03 at 13.05.28.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70352" y="1134245"/>
              <a:ext cx="2100351" cy="1635556"/>
            </a:xfrm>
            <a:prstGeom prst="rect">
              <a:avLst/>
            </a:prstGeom>
          </p:spPr>
        </p:pic>
        <p:sp>
          <p:nvSpPr>
            <p:cNvPr id="33" name="TextBox 32"/>
            <p:cNvSpPr txBox="1"/>
            <p:nvPr/>
          </p:nvSpPr>
          <p:spPr>
            <a:xfrm>
              <a:off x="6403470" y="507004"/>
              <a:ext cx="2150361" cy="307777"/>
            </a:xfrm>
            <a:prstGeom prst="rect">
              <a:avLst/>
            </a:prstGeom>
            <a:noFill/>
          </p:spPr>
          <p:txBody>
            <a:bodyPr wrap="none" rtlCol="0">
              <a:spAutoFit/>
            </a:bodyPr>
            <a:lstStyle/>
            <a:p>
              <a:r>
                <a:rPr lang="en-US" sz="1400" dirty="0" smtClean="0"/>
                <a:t>transmission line effects</a:t>
              </a:r>
              <a:endParaRPr lang="en-US" sz="1400" dirty="0"/>
            </a:p>
          </p:txBody>
        </p:sp>
      </p:grpSp>
      <p:grpSp>
        <p:nvGrpSpPr>
          <p:cNvPr id="40" name="Group 39"/>
          <p:cNvGrpSpPr/>
          <p:nvPr/>
        </p:nvGrpSpPr>
        <p:grpSpPr>
          <a:xfrm>
            <a:off x="3343833" y="4761982"/>
            <a:ext cx="5344481" cy="1352354"/>
            <a:chOff x="3343833" y="4761982"/>
            <a:chExt cx="5344481" cy="1352354"/>
          </a:xfrm>
        </p:grpSpPr>
        <p:grpSp>
          <p:nvGrpSpPr>
            <p:cNvPr id="28" name="Group 27"/>
            <p:cNvGrpSpPr/>
            <p:nvPr/>
          </p:nvGrpSpPr>
          <p:grpSpPr>
            <a:xfrm>
              <a:off x="3343833" y="4984146"/>
              <a:ext cx="5344481" cy="1130190"/>
              <a:chOff x="9029779" y="2053061"/>
              <a:chExt cx="7405822" cy="1566099"/>
            </a:xfrm>
          </p:grpSpPr>
          <p:pic>
            <p:nvPicPr>
              <p:cNvPr id="23" name="Picture 22"/>
              <p:cNvPicPr>
                <a:picLocks noChangeAspect="1"/>
              </p:cNvPicPr>
              <p:nvPr/>
            </p:nvPicPr>
            <p:blipFill rotWithShape="1">
              <a:blip r:embed="rId12"/>
              <a:srcRect b="8799"/>
              <a:stretch/>
            </p:blipFill>
            <p:spPr>
              <a:xfrm>
                <a:off x="12909256" y="2053061"/>
                <a:ext cx="3526345" cy="1566099"/>
              </a:xfrm>
              <a:prstGeom prst="rect">
                <a:avLst/>
              </a:prstGeom>
            </p:spPr>
          </p:pic>
          <p:pic>
            <p:nvPicPr>
              <p:cNvPr id="24" name="Picture 23"/>
              <p:cNvPicPr>
                <a:picLocks noChangeAspect="1"/>
              </p:cNvPicPr>
              <p:nvPr/>
            </p:nvPicPr>
            <p:blipFill>
              <a:blip r:embed="rId13"/>
              <a:stretch>
                <a:fillRect/>
              </a:stretch>
            </p:blipFill>
            <p:spPr>
              <a:xfrm>
                <a:off x="11088220" y="2220636"/>
                <a:ext cx="1497048" cy="1333728"/>
              </a:xfrm>
              <a:prstGeom prst="rect">
                <a:avLst/>
              </a:prstGeom>
            </p:spPr>
          </p:pic>
          <p:sp>
            <p:nvSpPr>
              <p:cNvPr id="25" name="Lightning Bolt 24"/>
              <p:cNvSpPr/>
              <p:nvPr/>
            </p:nvSpPr>
            <p:spPr bwMode="auto">
              <a:xfrm>
                <a:off x="11925255" y="2352483"/>
                <a:ext cx="100718" cy="129907"/>
              </a:xfrm>
              <a:prstGeom prst="lightningBolt">
                <a:avLst/>
              </a:prstGeom>
              <a:solidFill>
                <a:srgbClr val="FFFF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pic>
            <p:nvPicPr>
              <p:cNvPr id="26" name="Picture 25" descr="Screen Shot 2012-12-02 at 12.52.54.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29779" y="2053061"/>
                <a:ext cx="1808933" cy="1566098"/>
              </a:xfrm>
              <a:prstGeom prst="rect">
                <a:avLst/>
              </a:prstGeom>
            </p:spPr>
          </p:pic>
        </p:grpSp>
        <p:sp>
          <p:nvSpPr>
            <p:cNvPr id="34" name="TextBox 33"/>
            <p:cNvSpPr txBox="1"/>
            <p:nvPr/>
          </p:nvSpPr>
          <p:spPr>
            <a:xfrm>
              <a:off x="4713283" y="4761982"/>
              <a:ext cx="2349797" cy="307777"/>
            </a:xfrm>
            <a:prstGeom prst="rect">
              <a:avLst/>
            </a:prstGeom>
            <a:noFill/>
          </p:spPr>
          <p:txBody>
            <a:bodyPr wrap="none" rtlCol="0">
              <a:spAutoFit/>
            </a:bodyPr>
            <a:lstStyle/>
            <a:p>
              <a:r>
                <a:rPr lang="en-US" sz="1400" dirty="0" smtClean="0"/>
                <a:t>magnets with short circuits.</a:t>
              </a:r>
              <a:endParaRPr lang="en-US" sz="1400" dirty="0"/>
            </a:p>
          </p:txBody>
        </p:sp>
      </p:grpSp>
      <p:grpSp>
        <p:nvGrpSpPr>
          <p:cNvPr id="39" name="Group 38"/>
          <p:cNvGrpSpPr/>
          <p:nvPr/>
        </p:nvGrpSpPr>
        <p:grpSpPr>
          <a:xfrm>
            <a:off x="129480" y="3785143"/>
            <a:ext cx="3238186" cy="2260917"/>
            <a:chOff x="129480" y="3785143"/>
            <a:chExt cx="3238186" cy="2260917"/>
          </a:xfrm>
        </p:grpSpPr>
        <p:pic>
          <p:nvPicPr>
            <p:cNvPr id="9" name="Picture 7" descr="Screen Shot 2013-05-23 at 18.40.15.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8830" y="4092920"/>
              <a:ext cx="2606130" cy="195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Box 34"/>
            <p:cNvSpPr txBox="1"/>
            <p:nvPr/>
          </p:nvSpPr>
          <p:spPr>
            <a:xfrm>
              <a:off x="129480" y="3785143"/>
              <a:ext cx="3238186" cy="307777"/>
            </a:xfrm>
            <a:prstGeom prst="rect">
              <a:avLst/>
            </a:prstGeom>
            <a:noFill/>
          </p:spPr>
          <p:txBody>
            <a:bodyPr wrap="none" rtlCol="0">
              <a:spAutoFit/>
            </a:bodyPr>
            <a:lstStyle/>
            <a:p>
              <a:r>
                <a:rPr lang="en-US" sz="1400" dirty="0" smtClean="0"/>
                <a:t>CLIQ system in case of heater failure?</a:t>
              </a:r>
              <a:endParaRPr lang="en-US" sz="1400" dirty="0"/>
            </a:p>
          </p:txBody>
        </p:sp>
      </p:grpSp>
    </p:spTree>
    <p:extLst>
      <p:ext uri="{BB962C8B-B14F-4D97-AF65-F5344CB8AC3E}">
        <p14:creationId xmlns:p14="http://schemas.microsoft.com/office/powerpoint/2010/main" val="14739039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Some more real-world aspects</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31301" y="1350583"/>
            <a:ext cx="2709554" cy="1773733"/>
          </a:xfrm>
          <a:prstGeom prst="rect">
            <a:avLst/>
          </a:prstGeom>
        </p:spPr>
      </p:pic>
      <p:sp>
        <p:nvSpPr>
          <p:cNvPr id="5" name="TextBox 4"/>
          <p:cNvSpPr txBox="1"/>
          <p:nvPr/>
        </p:nvSpPr>
        <p:spPr>
          <a:xfrm>
            <a:off x="831301" y="3077594"/>
            <a:ext cx="2600166" cy="523220"/>
          </a:xfrm>
          <a:prstGeom prst="rect">
            <a:avLst/>
          </a:prstGeom>
          <a:noFill/>
        </p:spPr>
        <p:txBody>
          <a:bodyPr wrap="none" rtlCol="0">
            <a:spAutoFit/>
          </a:bodyPr>
          <a:lstStyle/>
          <a:p>
            <a:r>
              <a:rPr lang="en-US" sz="1400" dirty="0" smtClean="0"/>
              <a:t>A mutual-coupling and quench </a:t>
            </a:r>
            <a:br>
              <a:rPr lang="en-US" sz="1400" dirty="0" smtClean="0"/>
            </a:br>
            <a:r>
              <a:rPr lang="en-US" sz="1400" dirty="0" smtClean="0"/>
              <a:t>protection problem</a:t>
            </a:r>
            <a:endParaRPr lang="en-US" sz="1400" dirty="0"/>
          </a:p>
        </p:txBody>
      </p:sp>
      <p:pic>
        <p:nvPicPr>
          <p:cNvPr id="6" name="Picture 5" descr="Step_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7" name="Picture 6" descr="Step_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8" name="Picture 7" descr="Step_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9" name="Picture 8" descr="Step_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0" name="Picture 9" descr="Step_5.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1" name="Picture 10" descr="Step_6.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2" name="Picture 11" descr="Step_7.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3" name="Picture 12" descr="Step_8.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4" name="Picture 13" descr="Step_9.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grpSp>
        <p:nvGrpSpPr>
          <p:cNvPr id="19" name="Group 18"/>
          <p:cNvGrpSpPr/>
          <p:nvPr/>
        </p:nvGrpSpPr>
        <p:grpSpPr>
          <a:xfrm>
            <a:off x="0" y="4011146"/>
            <a:ext cx="6128927" cy="1981881"/>
            <a:chOff x="0" y="4011146"/>
            <a:chExt cx="6128927" cy="1981881"/>
          </a:xfrm>
        </p:grpSpPr>
        <p:pic>
          <p:nvPicPr>
            <p:cNvPr id="15" name="Picture 14" descr="Screen Shot 2012-12-02 at 12.14.18.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4347548"/>
              <a:ext cx="3139573" cy="1645479"/>
            </a:xfrm>
            <a:prstGeom prst="rect">
              <a:avLst/>
            </a:prstGeom>
          </p:spPr>
        </p:pic>
        <p:pic>
          <p:nvPicPr>
            <p:cNvPr id="16" name="Picture 15" descr="Screen Shot 2012-12-02 at 12.14.45.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97101" y="4347548"/>
              <a:ext cx="2831826" cy="1645479"/>
            </a:xfrm>
            <a:prstGeom prst="rect">
              <a:avLst/>
            </a:prstGeom>
          </p:spPr>
        </p:pic>
        <p:sp>
          <p:nvSpPr>
            <p:cNvPr id="17" name="TextBox 16"/>
            <p:cNvSpPr txBox="1"/>
            <p:nvPr/>
          </p:nvSpPr>
          <p:spPr>
            <a:xfrm>
              <a:off x="696935" y="4011146"/>
              <a:ext cx="2699753" cy="307777"/>
            </a:xfrm>
            <a:prstGeom prst="rect">
              <a:avLst/>
            </a:prstGeom>
            <a:noFill/>
          </p:spPr>
          <p:txBody>
            <a:bodyPr wrap="none" rtlCol="0">
              <a:spAutoFit/>
            </a:bodyPr>
            <a:lstStyle/>
            <a:p>
              <a:r>
                <a:rPr lang="en-US" sz="1400" dirty="0" smtClean="0"/>
                <a:t>Magnet-to-magnet propagation.</a:t>
              </a:r>
              <a:endParaRPr lang="en-US" sz="1400" dirty="0"/>
            </a:p>
          </p:txBody>
        </p:sp>
      </p:grpSp>
      <p:sp>
        <p:nvSpPr>
          <p:cNvPr id="18" name="TextBox 17"/>
          <p:cNvSpPr txBox="1"/>
          <p:nvPr/>
        </p:nvSpPr>
        <p:spPr>
          <a:xfrm>
            <a:off x="6903520" y="1196694"/>
            <a:ext cx="2240480" cy="307777"/>
          </a:xfrm>
          <a:prstGeom prst="rect">
            <a:avLst/>
          </a:prstGeom>
          <a:noFill/>
        </p:spPr>
        <p:txBody>
          <a:bodyPr wrap="none" rtlCol="0">
            <a:spAutoFit/>
          </a:bodyPr>
          <a:lstStyle/>
          <a:p>
            <a:r>
              <a:rPr lang="en-US" sz="1400" dirty="0" smtClean="0"/>
              <a:t>Mech. and elec. elements</a:t>
            </a:r>
            <a:endParaRPr lang="en-US" sz="1400" dirty="0"/>
          </a:p>
        </p:txBody>
      </p:sp>
    </p:spTree>
    <p:extLst>
      <p:ext uri="{BB962C8B-B14F-4D97-AF65-F5344CB8AC3E}">
        <p14:creationId xmlns:p14="http://schemas.microsoft.com/office/powerpoint/2010/main" val="4032046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 real-world features</a:t>
            </a:r>
            <a:endParaRPr lang="en-US" dirty="0"/>
          </a:p>
        </p:txBody>
      </p:sp>
      <p:sp>
        <p:nvSpPr>
          <p:cNvPr id="3" name="Content Placeholder 2"/>
          <p:cNvSpPr>
            <a:spLocks noGrp="1"/>
          </p:cNvSpPr>
          <p:nvPr>
            <p:ph idx="1"/>
          </p:nvPr>
        </p:nvSpPr>
        <p:spPr/>
        <p:txBody>
          <a:bodyPr>
            <a:normAutofit/>
          </a:bodyPr>
          <a:lstStyle/>
          <a:p>
            <a:r>
              <a:rPr lang="en-US" sz="2800" dirty="0" smtClean="0"/>
              <a:t>Every aspect mentioned above may at any point in the next 20 year require specific attention and modeling. </a:t>
            </a:r>
          </a:p>
          <a:p>
            <a:r>
              <a:rPr lang="en-US" sz="2800" dirty="0" smtClean="0"/>
              <a:t>The modeling depth for specific aspects needs to be adjusted from problem to problem.</a:t>
            </a:r>
          </a:p>
          <a:p>
            <a:r>
              <a:rPr lang="en-US" sz="2800" dirty="0" smtClean="0"/>
              <a:t>The problems of proper coupling, adequate modeling depth, efficiency, and convergence are common to all investigations.</a:t>
            </a:r>
          </a:p>
          <a:p>
            <a:endParaRPr lang="en-US" sz="2800" dirty="0"/>
          </a:p>
        </p:txBody>
      </p:sp>
    </p:spTree>
    <p:extLst>
      <p:ext uri="{BB962C8B-B14F-4D97-AF65-F5344CB8AC3E}">
        <p14:creationId xmlns:p14="http://schemas.microsoft.com/office/powerpoint/2010/main" val="9894857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Commonalities/Differences</a:t>
            </a:r>
            <a:endParaRPr lang="en-US" dirty="0"/>
          </a:p>
        </p:txBody>
      </p:sp>
      <p:sp>
        <p:nvSpPr>
          <p:cNvPr id="3" name="Content Placeholder 2"/>
          <p:cNvSpPr>
            <a:spLocks noGrp="1"/>
          </p:cNvSpPr>
          <p:nvPr>
            <p:ph idx="1"/>
          </p:nvPr>
        </p:nvSpPr>
        <p:spPr/>
        <p:txBody>
          <a:bodyPr>
            <a:normAutofit lnSpcReduction="10000"/>
          </a:bodyPr>
          <a:lstStyle/>
          <a:p>
            <a:r>
              <a:rPr lang="en-US" dirty="0" smtClean="0"/>
              <a:t>Most problems have in common:</a:t>
            </a:r>
          </a:p>
          <a:p>
            <a:pPr lvl="1"/>
            <a:r>
              <a:rPr lang="en-US" dirty="0" smtClean="0"/>
              <a:t>Multi-domain</a:t>
            </a:r>
          </a:p>
          <a:p>
            <a:pPr lvl="1"/>
            <a:r>
              <a:rPr lang="en-US" dirty="0" smtClean="0"/>
              <a:t>Multi-scale</a:t>
            </a:r>
          </a:p>
          <a:p>
            <a:pPr lvl="1"/>
            <a:r>
              <a:rPr lang="en-US" dirty="0" smtClean="0"/>
              <a:t>Multi-physics</a:t>
            </a:r>
          </a:p>
          <a:p>
            <a:pPr lvl="1"/>
            <a:r>
              <a:rPr lang="en-US" dirty="0" smtClean="0"/>
              <a:t>Multi-rate</a:t>
            </a:r>
          </a:p>
          <a:p>
            <a:pPr lvl="1"/>
            <a:r>
              <a:rPr lang="en-US" dirty="0" smtClean="0"/>
              <a:t>Need for post-processing</a:t>
            </a:r>
          </a:p>
          <a:p>
            <a:r>
              <a:rPr lang="en-US" dirty="0" smtClean="0"/>
              <a:t>The differences lie in:</a:t>
            </a:r>
          </a:p>
          <a:p>
            <a:pPr lvl="1"/>
            <a:r>
              <a:rPr lang="en-US" dirty="0" smtClean="0"/>
              <a:t>Data source for geometries (CAD, FEM, custom coded)</a:t>
            </a:r>
          </a:p>
          <a:p>
            <a:pPr lvl="1"/>
            <a:r>
              <a:rPr lang="en-US" dirty="0" smtClean="0"/>
              <a:t>Modeling depth (scale, method)</a:t>
            </a:r>
          </a:p>
          <a:p>
            <a:pPr lvl="1"/>
            <a:endParaRPr lang="en-US" dirty="0"/>
          </a:p>
        </p:txBody>
      </p:sp>
    </p:spTree>
    <p:extLst>
      <p:ext uri="{BB962C8B-B14F-4D97-AF65-F5344CB8AC3E}">
        <p14:creationId xmlns:p14="http://schemas.microsoft.com/office/powerpoint/2010/main" val="9137947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8591"/>
            <a:ext cx="8226854" cy="940443"/>
          </a:xfrm>
        </p:spPr>
        <p:txBody>
          <a:bodyPr/>
          <a:lstStyle/>
          <a:p>
            <a:r>
              <a:rPr lang="en-US" dirty="0" smtClean="0"/>
              <a:t>Goals strategic</a:t>
            </a:r>
            <a:endParaRPr lang="en-US" dirty="0"/>
          </a:p>
        </p:txBody>
      </p:sp>
      <p:sp>
        <p:nvSpPr>
          <p:cNvPr id="3" name="Content Placeholder 2"/>
          <p:cNvSpPr>
            <a:spLocks noGrp="1"/>
          </p:cNvSpPr>
          <p:nvPr>
            <p:ph idx="1"/>
          </p:nvPr>
        </p:nvSpPr>
        <p:spPr/>
        <p:txBody>
          <a:bodyPr>
            <a:normAutofit lnSpcReduction="10000"/>
          </a:bodyPr>
          <a:lstStyle/>
          <a:p>
            <a:r>
              <a:rPr lang="en-US" dirty="0" smtClean="0"/>
              <a:t>Framework that allows to develop models for the next 15 years.</a:t>
            </a:r>
          </a:p>
          <a:p>
            <a:r>
              <a:rPr lang="en-US" dirty="0" smtClean="0"/>
              <a:t>Simulate quenches </a:t>
            </a:r>
            <a:r>
              <a:rPr lang="en-US" dirty="0"/>
              <a:t>in MB with </a:t>
            </a:r>
            <a:r>
              <a:rPr lang="en-US" dirty="0" smtClean="0"/>
              <a:t>numerical </a:t>
            </a:r>
            <a:r>
              <a:rPr lang="en-US" dirty="0"/>
              <a:t>convergence</a:t>
            </a:r>
            <a:r>
              <a:rPr lang="en-US" dirty="0" smtClean="0"/>
              <a:t>.</a:t>
            </a:r>
          </a:p>
          <a:p>
            <a:r>
              <a:rPr lang="en-US" dirty="0" smtClean="0"/>
              <a:t>Lay the foundations to improve physics in quench models in a sustainable way.</a:t>
            </a:r>
            <a:endParaRPr lang="en-US" dirty="0"/>
          </a:p>
          <a:p>
            <a:r>
              <a:rPr lang="en-US" dirty="0" smtClean="0"/>
              <a:t>Avoid maintenance </a:t>
            </a:r>
            <a:r>
              <a:rPr lang="en-US" dirty="0"/>
              <a:t>of a large number of different programs.</a:t>
            </a:r>
          </a:p>
          <a:p>
            <a:r>
              <a:rPr lang="en-US" dirty="0" smtClean="0"/>
              <a:t>Build a strategic partnership with relevant university institute.</a:t>
            </a:r>
          </a:p>
        </p:txBody>
      </p:sp>
    </p:spTree>
    <p:extLst>
      <p:ext uri="{BB962C8B-B14F-4D97-AF65-F5344CB8AC3E}">
        <p14:creationId xmlns:p14="http://schemas.microsoft.com/office/powerpoint/2010/main" val="26015376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tactical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Co-simulation core providing</a:t>
            </a:r>
          </a:p>
          <a:p>
            <a:pPr lvl="1"/>
            <a:r>
              <a:rPr lang="en-US" dirty="0" smtClean="0"/>
              <a:t>Iteration algorithms</a:t>
            </a:r>
          </a:p>
          <a:p>
            <a:pPr lvl="1"/>
            <a:r>
              <a:rPr lang="en-US" dirty="0" smtClean="0"/>
              <a:t>Interpolation algorithms</a:t>
            </a:r>
          </a:p>
          <a:p>
            <a:pPr lvl="1"/>
            <a:r>
              <a:rPr lang="en-US" dirty="0"/>
              <a:t>F</a:t>
            </a:r>
            <a:r>
              <a:rPr lang="en-US" dirty="0" smtClean="0"/>
              <a:t>ast material updates</a:t>
            </a:r>
          </a:p>
          <a:p>
            <a:pPr lvl="1"/>
            <a:r>
              <a:rPr lang="en-US" dirty="0"/>
              <a:t>T</a:t>
            </a:r>
            <a:r>
              <a:rPr lang="en-US" dirty="0" smtClean="0"/>
              <a:t>heory of system coupling (coupling terms, coupling metrics, coupling methods)</a:t>
            </a:r>
          </a:p>
          <a:p>
            <a:r>
              <a:rPr lang="en-US" dirty="0"/>
              <a:t>Set of bench-marked solver tools providing variable modeling depth.</a:t>
            </a:r>
          </a:p>
          <a:p>
            <a:r>
              <a:rPr lang="en-US" dirty="0" smtClean="0"/>
              <a:t>Post-processing setup for network and mesh-based models in multi-domain, multi-rate setting.</a:t>
            </a:r>
          </a:p>
          <a:p>
            <a:r>
              <a:rPr lang="en-US" dirty="0" smtClean="0"/>
              <a:t>Pre-processing interfaces.</a:t>
            </a:r>
          </a:p>
          <a:p>
            <a:r>
              <a:rPr lang="en-US" dirty="0" smtClean="0"/>
              <a:t>Validation with R&amp;D magnet data.</a:t>
            </a:r>
          </a:p>
          <a:p>
            <a:endParaRPr lang="en-US" dirty="0"/>
          </a:p>
        </p:txBody>
      </p:sp>
    </p:spTree>
    <p:extLst>
      <p:ext uri="{BB962C8B-B14F-4D97-AF65-F5344CB8AC3E}">
        <p14:creationId xmlns:p14="http://schemas.microsoft.com/office/powerpoint/2010/main" val="39060571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51387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Quench Simulation for LHC Magnets – </a:t>
            </a:r>
            <a:r>
              <a:rPr lang="en-US" dirty="0" err="1" smtClean="0"/>
              <a:t>Challenges&amp;Goals</a:t>
            </a:r>
            <a:endParaRPr lang="en-US" dirty="0"/>
          </a:p>
        </p:txBody>
      </p:sp>
      <p:sp>
        <p:nvSpPr>
          <p:cNvPr id="5" name="Text Placeholder 4"/>
          <p:cNvSpPr>
            <a:spLocks noGrp="1"/>
          </p:cNvSpPr>
          <p:nvPr>
            <p:ph type="body" idx="1"/>
          </p:nvPr>
        </p:nvSpPr>
        <p:spPr/>
        <p:txBody>
          <a:bodyPr/>
          <a:lstStyle/>
          <a:p>
            <a:r>
              <a:rPr lang="en-US" dirty="0" smtClean="0"/>
              <a:t>B. Auchmann, TE-MPE, August. 2014</a:t>
            </a:r>
            <a:endParaRPr lang="en-US" dirty="0"/>
          </a:p>
        </p:txBody>
      </p:sp>
    </p:spTree>
    <p:extLst>
      <p:ext uri="{BB962C8B-B14F-4D97-AF65-F5344CB8AC3E}">
        <p14:creationId xmlns:p14="http://schemas.microsoft.com/office/powerpoint/2010/main" val="24377973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tactical 2</a:t>
            </a:r>
            <a:endParaRPr lang="en-US" dirty="0"/>
          </a:p>
        </p:txBody>
      </p:sp>
      <p:sp>
        <p:nvSpPr>
          <p:cNvPr id="3" name="Content Placeholder 2"/>
          <p:cNvSpPr>
            <a:spLocks noGrp="1"/>
          </p:cNvSpPr>
          <p:nvPr>
            <p:ph idx="1"/>
          </p:nvPr>
        </p:nvSpPr>
        <p:spPr/>
        <p:txBody>
          <a:bodyPr/>
          <a:lstStyle/>
          <a:p>
            <a:r>
              <a:rPr lang="en-US" dirty="0" smtClean="0"/>
              <a:t>Surrogate models with experimental validation</a:t>
            </a:r>
          </a:p>
          <a:p>
            <a:r>
              <a:rPr lang="en-US" dirty="0" smtClean="0"/>
              <a:t>Hybrid FEM</a:t>
            </a:r>
          </a:p>
          <a:p>
            <a:r>
              <a:rPr lang="en-US" dirty="0" smtClean="0"/>
              <a:t>Sensitivity analysis</a:t>
            </a:r>
            <a:endParaRPr lang="en-US" dirty="0"/>
          </a:p>
        </p:txBody>
      </p:sp>
    </p:spTree>
    <p:extLst>
      <p:ext uri="{BB962C8B-B14F-4D97-AF65-F5344CB8AC3E}">
        <p14:creationId xmlns:p14="http://schemas.microsoft.com/office/powerpoint/2010/main" val="4012479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pPr marL="550926" indent="-514350">
              <a:buFont typeface="+mj-lt"/>
              <a:buAutoNum type="arabicPeriod"/>
            </a:pPr>
            <a:r>
              <a:rPr lang="en-US" dirty="0" smtClean="0"/>
              <a:t>Magnet-level quench simulations</a:t>
            </a:r>
            <a:endParaRPr lang="en-US" dirty="0" smtClean="0"/>
          </a:p>
          <a:p>
            <a:pPr marL="962406" lvl="1" indent="-514350">
              <a:buFont typeface="+mj-lt"/>
              <a:buAutoNum type="arabicPeriod"/>
            </a:pPr>
            <a:r>
              <a:rPr lang="en-US" dirty="0" smtClean="0"/>
              <a:t>Practical example: simulation of symmetric quenches in MB.</a:t>
            </a:r>
          </a:p>
          <a:p>
            <a:pPr marL="962406" lvl="1" indent="-514350">
              <a:buFont typeface="+mj-lt"/>
              <a:buAutoNum type="arabicPeriod"/>
            </a:pPr>
            <a:r>
              <a:rPr lang="en-US" dirty="0" smtClean="0"/>
              <a:t>Consequences of shortcomings</a:t>
            </a:r>
            <a:endParaRPr lang="en-US" dirty="0" smtClean="0"/>
          </a:p>
          <a:p>
            <a:pPr marL="550926" indent="-514350">
              <a:buFont typeface="+mj-lt"/>
              <a:buAutoNum type="arabicPeriod"/>
            </a:pPr>
            <a:r>
              <a:rPr lang="en-US" dirty="0" smtClean="0"/>
              <a:t>More r</a:t>
            </a:r>
            <a:r>
              <a:rPr lang="en-US" dirty="0" smtClean="0"/>
              <a:t>eal-</a:t>
            </a:r>
            <a:r>
              <a:rPr lang="en-US" dirty="0"/>
              <a:t>world </a:t>
            </a:r>
            <a:r>
              <a:rPr lang="en-US" dirty="0" smtClean="0"/>
              <a:t>problems in the accelerator.</a:t>
            </a:r>
            <a:endParaRPr lang="en-US" dirty="0"/>
          </a:p>
          <a:p>
            <a:pPr marL="550926" indent="-514350">
              <a:buFont typeface="+mj-lt"/>
              <a:buAutoNum type="arabicPeriod"/>
            </a:pPr>
            <a:r>
              <a:rPr lang="en-US" dirty="0" smtClean="0"/>
              <a:t>What is the strategy to tackle all of the above?</a:t>
            </a:r>
          </a:p>
        </p:txBody>
      </p:sp>
    </p:spTree>
    <p:extLst>
      <p:ext uri="{BB962C8B-B14F-4D97-AF65-F5344CB8AC3E}">
        <p14:creationId xmlns:p14="http://schemas.microsoft.com/office/powerpoint/2010/main" val="38213206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Preamble</a:t>
            </a:r>
            <a:endParaRPr lang="en-US" dirty="0"/>
          </a:p>
        </p:txBody>
      </p:sp>
      <p:sp>
        <p:nvSpPr>
          <p:cNvPr id="3" name="Content Placeholder 2"/>
          <p:cNvSpPr>
            <a:spLocks noGrp="1"/>
          </p:cNvSpPr>
          <p:nvPr>
            <p:ph idx="1"/>
          </p:nvPr>
        </p:nvSpPr>
        <p:spPr/>
        <p:txBody>
          <a:bodyPr>
            <a:noAutofit/>
          </a:bodyPr>
          <a:lstStyle/>
          <a:p>
            <a:r>
              <a:rPr lang="en-US" sz="2000" dirty="0"/>
              <a:t>The challenge of quench simulation:</a:t>
            </a:r>
          </a:p>
          <a:p>
            <a:pPr lvl="1"/>
            <a:r>
              <a:rPr lang="en-US" sz="1800" dirty="0"/>
              <a:t>to model </a:t>
            </a:r>
            <a:r>
              <a:rPr lang="en-US" sz="1800" dirty="0" smtClean="0"/>
              <a:t>all </a:t>
            </a:r>
            <a:r>
              <a:rPr lang="en-US" sz="1800" dirty="0"/>
              <a:t>relevant physical phenomena</a:t>
            </a:r>
          </a:p>
          <a:p>
            <a:pPr lvl="1"/>
            <a:r>
              <a:rPr lang="en-US" sz="1800" dirty="0"/>
              <a:t>with adequate accuracy</a:t>
            </a:r>
          </a:p>
          <a:p>
            <a:r>
              <a:rPr lang="en-US" sz="2000" dirty="0" smtClean="0"/>
              <a:t>Check 1</a:t>
            </a:r>
            <a:r>
              <a:rPr lang="en-US" sz="2000" dirty="0"/>
              <a:t>:</a:t>
            </a:r>
          </a:p>
          <a:p>
            <a:pPr lvl="1"/>
            <a:r>
              <a:rPr lang="en-US" sz="1800" dirty="0"/>
              <a:t>Measured quantities can be reproduced</a:t>
            </a:r>
          </a:p>
          <a:p>
            <a:pPr lvl="1"/>
            <a:r>
              <a:rPr lang="en-US" sz="1800" dirty="0"/>
              <a:t>with all material- and model-parameters within the range of uncertainty,</a:t>
            </a:r>
          </a:p>
          <a:p>
            <a:r>
              <a:rPr lang="en-US" sz="2000" dirty="0"/>
              <a:t>Check 2:</a:t>
            </a:r>
          </a:p>
          <a:p>
            <a:pPr lvl="1"/>
            <a:r>
              <a:rPr lang="en-US" sz="1800" dirty="0"/>
              <a:t>The model can be used </a:t>
            </a:r>
            <a:r>
              <a:rPr lang="en-US" sz="1800" dirty="0" smtClean="0"/>
              <a:t>for the same parameter set to </a:t>
            </a:r>
            <a:r>
              <a:rPr lang="en-US" sz="1800" dirty="0"/>
              <a:t>extrapolate a magnet’s quench behavior to different working points. </a:t>
            </a:r>
          </a:p>
          <a:p>
            <a:r>
              <a:rPr lang="en-US" sz="2000" dirty="0"/>
              <a:t>Only if the above criteria are </a:t>
            </a:r>
            <a:r>
              <a:rPr lang="en-US" sz="2000" dirty="0" smtClean="0"/>
              <a:t>met, can we be </a:t>
            </a:r>
            <a:r>
              <a:rPr lang="en-US" sz="2000" dirty="0"/>
              <a:t>confident to simulate internal states and reproduce observable and hidden behavior</a:t>
            </a:r>
            <a:r>
              <a:rPr lang="en-US" sz="2000" dirty="0" smtClean="0"/>
              <a:t>.</a:t>
            </a:r>
          </a:p>
          <a:p>
            <a:r>
              <a:rPr lang="en-US" sz="2000" dirty="0" smtClean="0"/>
              <a:t>Any deviation from this path, and any filling in of unknown and unobservable parameters, must be on the conservative side.</a:t>
            </a:r>
            <a:endParaRPr lang="en-US" sz="2000" dirty="0"/>
          </a:p>
        </p:txBody>
      </p:sp>
    </p:spTree>
    <p:extLst>
      <p:ext uri="{BB962C8B-B14F-4D97-AF65-F5344CB8AC3E}">
        <p14:creationId xmlns:p14="http://schemas.microsoft.com/office/powerpoint/2010/main" val="10862543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we simulate a quenching MB</a:t>
            </a:r>
            <a:endParaRPr lang="en-US" dirty="0"/>
          </a:p>
        </p:txBody>
      </p:sp>
      <p:sp>
        <p:nvSpPr>
          <p:cNvPr id="3" name="Content Placeholder 2"/>
          <p:cNvSpPr>
            <a:spLocks noGrp="1"/>
          </p:cNvSpPr>
          <p:nvPr>
            <p:ph idx="1"/>
          </p:nvPr>
        </p:nvSpPr>
        <p:spPr>
          <a:xfrm>
            <a:off x="457200" y="1167871"/>
            <a:ext cx="8226854" cy="4667421"/>
          </a:xfrm>
        </p:spPr>
        <p:txBody>
          <a:bodyPr>
            <a:noAutofit/>
          </a:bodyPr>
          <a:lstStyle/>
          <a:p>
            <a:r>
              <a:rPr lang="en-US" sz="3200" dirty="0" smtClean="0"/>
              <a:t>Coil discretization</a:t>
            </a:r>
          </a:p>
          <a:p>
            <a:pPr lvl="1"/>
            <a:r>
              <a:rPr lang="en-US" sz="2400" dirty="0"/>
              <a:t>Transversal: </a:t>
            </a:r>
          </a:p>
          <a:p>
            <a:pPr lvl="2"/>
            <a:r>
              <a:rPr lang="en-US" sz="2000" dirty="0"/>
              <a:t>1 node per half-turn, lumping together </a:t>
            </a:r>
            <a:br>
              <a:rPr lang="en-US" sz="2000" dirty="0"/>
            </a:br>
            <a:r>
              <a:rPr lang="en-US" sz="2000" dirty="0"/>
              <a:t>cable, insulation, and helium,</a:t>
            </a:r>
          </a:p>
          <a:p>
            <a:pPr lvl="2"/>
            <a:r>
              <a:rPr lang="en-US" sz="2000" dirty="0"/>
              <a:t>1 conductance per insulation layer.</a:t>
            </a:r>
          </a:p>
          <a:p>
            <a:pPr lvl="2"/>
            <a:r>
              <a:rPr lang="en-US" sz="2000" dirty="0"/>
              <a:t>Surrounding structure is neglected.</a:t>
            </a:r>
          </a:p>
          <a:p>
            <a:pPr lvl="2"/>
            <a:r>
              <a:rPr lang="en-US" sz="2000" dirty="0"/>
              <a:t>Heaters as single nodes, connected</a:t>
            </a:r>
            <a:br>
              <a:rPr lang="en-US" sz="2000" dirty="0"/>
            </a:br>
            <a:r>
              <a:rPr lang="en-US" sz="2000" dirty="0"/>
              <a:t>to turns and He bath.</a:t>
            </a:r>
          </a:p>
          <a:p>
            <a:pPr lvl="1"/>
            <a:r>
              <a:rPr lang="en-US" sz="2400" dirty="0" smtClean="0"/>
              <a:t>Longitudinal</a:t>
            </a:r>
            <a:r>
              <a:rPr lang="en-US" sz="2400" dirty="0"/>
              <a:t>: </a:t>
            </a:r>
          </a:p>
          <a:p>
            <a:pPr lvl="2"/>
            <a:r>
              <a:rPr lang="en-US" sz="2000" dirty="0"/>
              <a:t>Up to 100 subdivisions for full magnet.</a:t>
            </a:r>
          </a:p>
          <a:p>
            <a:pPr lvl="2"/>
            <a:r>
              <a:rPr lang="en-US" sz="2000" dirty="0" smtClean="0"/>
              <a:t>No </a:t>
            </a:r>
            <a:r>
              <a:rPr lang="en-US" sz="2000" dirty="0"/>
              <a:t>coil ends (2-D mag. field)</a:t>
            </a:r>
            <a:r>
              <a:rPr lang="en-US" sz="2000" dirty="0" smtClean="0"/>
              <a:t>.</a:t>
            </a:r>
            <a:endParaRPr lang="en-US" sz="2000" dirty="0"/>
          </a:p>
        </p:txBody>
      </p:sp>
      <p:pic>
        <p:nvPicPr>
          <p:cNvPr id="4" name="Picture 3"/>
          <p:cNvPicPr>
            <a:picLocks noChangeAspect="1"/>
          </p:cNvPicPr>
          <p:nvPr/>
        </p:nvPicPr>
        <p:blipFill rotWithShape="1">
          <a:blip r:embed="rId2"/>
          <a:srcRect l="42856" t="74308" r="37826"/>
          <a:stretch/>
        </p:blipFill>
        <p:spPr>
          <a:xfrm>
            <a:off x="6363613" y="3411878"/>
            <a:ext cx="2705681" cy="2259061"/>
          </a:xfrm>
          <a:prstGeom prst="rect">
            <a:avLst/>
          </a:prstGeom>
        </p:spPr>
      </p:pic>
      <p:pic>
        <p:nvPicPr>
          <p:cNvPr id="5" name="Picture 4"/>
          <p:cNvPicPr>
            <a:picLocks noChangeAspect="1"/>
          </p:cNvPicPr>
          <p:nvPr/>
        </p:nvPicPr>
        <p:blipFill rotWithShape="1">
          <a:blip r:embed="rId2"/>
          <a:srcRect l="52621" t="23944" b="32425"/>
          <a:stretch/>
        </p:blipFill>
        <p:spPr>
          <a:xfrm>
            <a:off x="6075989" y="1173935"/>
            <a:ext cx="3068011" cy="1773647"/>
          </a:xfrm>
          <a:prstGeom prst="rect">
            <a:avLst/>
          </a:prstGeom>
        </p:spPr>
      </p:pic>
    </p:spTree>
    <p:extLst>
      <p:ext uri="{BB962C8B-B14F-4D97-AF65-F5344CB8AC3E}">
        <p14:creationId xmlns:p14="http://schemas.microsoft.com/office/powerpoint/2010/main" val="31021609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we simulate a quenching MB</a:t>
            </a:r>
          </a:p>
        </p:txBody>
      </p:sp>
      <p:sp>
        <p:nvSpPr>
          <p:cNvPr id="3" name="Content Placeholder 2"/>
          <p:cNvSpPr>
            <a:spLocks noGrp="1"/>
          </p:cNvSpPr>
          <p:nvPr>
            <p:ph idx="1"/>
          </p:nvPr>
        </p:nvSpPr>
        <p:spPr>
          <a:xfrm>
            <a:off x="200620" y="1325606"/>
            <a:ext cx="8226854" cy="4667421"/>
          </a:xfrm>
        </p:spPr>
        <p:txBody>
          <a:bodyPr>
            <a:normAutofit/>
          </a:bodyPr>
          <a:lstStyle/>
          <a:p>
            <a:r>
              <a:rPr lang="en-US" sz="2400" dirty="0" smtClean="0"/>
              <a:t>Time discretization</a:t>
            </a:r>
          </a:p>
          <a:p>
            <a:pPr lvl="1"/>
            <a:r>
              <a:rPr lang="en-US" sz="2000" dirty="0" smtClean="0"/>
              <a:t>Explicit 4-th order </a:t>
            </a:r>
            <a:r>
              <a:rPr lang="en-US" sz="2000" dirty="0" err="1" smtClean="0"/>
              <a:t>Runge</a:t>
            </a:r>
            <a:r>
              <a:rPr lang="en-US" sz="2000" dirty="0" err="1"/>
              <a:t>-</a:t>
            </a:r>
            <a:r>
              <a:rPr lang="en-US" sz="2000" dirty="0" err="1" smtClean="0"/>
              <a:t>Kutta</a:t>
            </a:r>
            <a:r>
              <a:rPr lang="en-US" sz="2000" dirty="0" smtClean="0"/>
              <a:t> </a:t>
            </a:r>
            <a:br>
              <a:rPr lang="en-US" sz="2000" dirty="0" smtClean="0"/>
            </a:br>
            <a:r>
              <a:rPr lang="en-US" sz="2000" dirty="0" smtClean="0"/>
              <a:t>with adaptive time stepping.</a:t>
            </a:r>
          </a:p>
          <a:p>
            <a:pPr lvl="1"/>
            <a:r>
              <a:rPr lang="en-US" sz="2000" dirty="0" smtClean="0"/>
              <a:t>The quench front determines </a:t>
            </a:r>
            <a:br>
              <a:rPr lang="en-US" sz="2000" dirty="0" smtClean="0"/>
            </a:br>
            <a:r>
              <a:rPr lang="en-US" sz="2000" dirty="0" smtClean="0"/>
              <a:t>the step size in the entire </a:t>
            </a:r>
            <a:br>
              <a:rPr lang="en-US" sz="2000" dirty="0" smtClean="0"/>
            </a:br>
            <a:r>
              <a:rPr lang="en-US" sz="2000" dirty="0" smtClean="0"/>
              <a:t>magnet. </a:t>
            </a:r>
          </a:p>
          <a:p>
            <a:pPr lvl="1"/>
            <a:r>
              <a:rPr lang="en-US" sz="2000" dirty="0" smtClean="0"/>
              <a:t>Typically 1-10 µs for </a:t>
            </a:r>
            <a:r>
              <a:rPr lang="en-US" sz="2000" dirty="0" err="1" smtClean="0"/>
              <a:t>Nb</a:t>
            </a:r>
            <a:r>
              <a:rPr lang="en-US" sz="2000" dirty="0" smtClean="0"/>
              <a:t>-Ti </a:t>
            </a:r>
            <a:br>
              <a:rPr lang="en-US" sz="2000" dirty="0" smtClean="0"/>
            </a:br>
            <a:r>
              <a:rPr lang="en-US" sz="2000" dirty="0" smtClean="0"/>
              <a:t>magnets, and 0.1-1 µs for </a:t>
            </a:r>
            <a:br>
              <a:rPr lang="en-US" sz="2000" dirty="0" smtClean="0"/>
            </a:br>
            <a:r>
              <a:rPr lang="en-US" sz="2000" dirty="0" smtClean="0"/>
              <a:t>Nb</a:t>
            </a:r>
            <a:r>
              <a:rPr lang="en-US" sz="2000" baseline="-25000" dirty="0" smtClean="0"/>
              <a:t>3</a:t>
            </a:r>
            <a:r>
              <a:rPr lang="en-US" sz="2000" dirty="0" smtClean="0"/>
              <a:t>Sn magnets </a:t>
            </a:r>
            <a:r>
              <a:rPr lang="en-US" sz="2000" dirty="0" smtClean="0">
                <a:sym typeface="Wingdings"/>
              </a:rPr>
              <a:t> tens of </a:t>
            </a:r>
            <a:br>
              <a:rPr lang="en-US" sz="2000" dirty="0" smtClean="0">
                <a:sym typeface="Wingdings"/>
              </a:rPr>
            </a:br>
            <a:r>
              <a:rPr lang="en-US" sz="2000" dirty="0" smtClean="0">
                <a:sym typeface="Wingdings"/>
              </a:rPr>
              <a:t>thousands of steps</a:t>
            </a:r>
            <a:r>
              <a:rPr lang="en-US" sz="2000" dirty="0" smtClean="0"/>
              <a:t>.</a:t>
            </a:r>
          </a:p>
          <a:p>
            <a:r>
              <a:rPr lang="en-US" sz="2400" dirty="0" smtClean="0"/>
              <a:t>Coupling</a:t>
            </a:r>
          </a:p>
          <a:p>
            <a:pPr lvl="1"/>
            <a:r>
              <a:rPr lang="en-US" sz="2000" dirty="0" smtClean="0"/>
              <a:t>Outer loop only updated after</a:t>
            </a:r>
            <a:br>
              <a:rPr lang="en-US" sz="2000" dirty="0" smtClean="0"/>
            </a:br>
            <a:r>
              <a:rPr lang="en-US" sz="2000" dirty="0" smtClean="0"/>
              <a:t>significant change in current.</a:t>
            </a:r>
            <a:endParaRPr lang="en-US" sz="2000" dirty="0"/>
          </a:p>
        </p:txBody>
      </p:sp>
      <p:pic>
        <p:nvPicPr>
          <p:cNvPr id="4" name="Picture 3"/>
          <p:cNvPicPr>
            <a:picLocks noChangeAspect="1"/>
          </p:cNvPicPr>
          <p:nvPr/>
        </p:nvPicPr>
        <p:blipFill>
          <a:blip r:embed="rId2"/>
          <a:stretch>
            <a:fillRect/>
          </a:stretch>
        </p:blipFill>
        <p:spPr>
          <a:xfrm>
            <a:off x="4976815" y="1173935"/>
            <a:ext cx="4077382" cy="4774452"/>
          </a:xfrm>
          <a:prstGeom prst="rect">
            <a:avLst/>
          </a:prstGeom>
        </p:spPr>
      </p:pic>
    </p:spTree>
    <p:extLst>
      <p:ext uri="{BB962C8B-B14F-4D97-AF65-F5344CB8AC3E}">
        <p14:creationId xmlns:p14="http://schemas.microsoft.com/office/powerpoint/2010/main" val="11203841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6320"/>
            <a:ext cx="8226854" cy="940443"/>
          </a:xfrm>
        </p:spPr>
        <p:txBody>
          <a:bodyPr>
            <a:normAutofit fontScale="90000"/>
          </a:bodyPr>
          <a:lstStyle/>
          <a:p>
            <a:r>
              <a:rPr lang="en-US" dirty="0"/>
              <a:t>How we simulate a quenching MB</a:t>
            </a:r>
          </a:p>
        </p:txBody>
      </p:sp>
      <p:sp>
        <p:nvSpPr>
          <p:cNvPr id="3" name="Content Placeholder 2"/>
          <p:cNvSpPr>
            <a:spLocks noGrp="1"/>
          </p:cNvSpPr>
          <p:nvPr>
            <p:ph idx="1"/>
          </p:nvPr>
        </p:nvSpPr>
        <p:spPr>
          <a:xfrm>
            <a:off x="457200" y="1281858"/>
            <a:ext cx="8226854" cy="4667421"/>
          </a:xfrm>
        </p:spPr>
        <p:txBody>
          <a:bodyPr>
            <a:normAutofit/>
          </a:bodyPr>
          <a:lstStyle/>
          <a:p>
            <a:r>
              <a:rPr lang="en-US" sz="2400" dirty="0" smtClean="0"/>
              <a:t>Step 1: tune the longitudinal model to fit measurement.</a:t>
            </a:r>
          </a:p>
          <a:p>
            <a:pPr lvl="1"/>
            <a:r>
              <a:rPr lang="en-US" sz="2000" dirty="0" smtClean="0"/>
              <a:t>A predictive model would require to include both, thermal and fluid-dynamics aspects of helium physics. </a:t>
            </a:r>
          </a:p>
          <a:p>
            <a:pPr lvl="1"/>
            <a:r>
              <a:rPr lang="en-US" sz="2000" dirty="0" smtClean="0"/>
              <a:t>Convergence would require step sizes of 1-5 mm.</a:t>
            </a:r>
          </a:p>
          <a:p>
            <a:pPr lvl="1"/>
            <a:r>
              <a:rPr lang="en-US" sz="2000" dirty="0" smtClean="0"/>
              <a:t>Tuning factors for models with 5-cm steps: 2-4.</a:t>
            </a:r>
            <a:endParaRPr lang="en-US" sz="2000"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73368" y="3365648"/>
            <a:ext cx="4060319" cy="2618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94446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we simulate a quenching MB</a:t>
            </a:r>
          </a:p>
        </p:txBody>
      </p:sp>
      <p:sp>
        <p:nvSpPr>
          <p:cNvPr id="3" name="Content Placeholder 2"/>
          <p:cNvSpPr>
            <a:spLocks noGrp="1"/>
          </p:cNvSpPr>
          <p:nvPr>
            <p:ph idx="1"/>
          </p:nvPr>
        </p:nvSpPr>
        <p:spPr>
          <a:xfrm>
            <a:off x="457200" y="1017734"/>
            <a:ext cx="8226854" cy="4667421"/>
          </a:xfrm>
        </p:spPr>
        <p:txBody>
          <a:bodyPr>
            <a:normAutofit/>
          </a:bodyPr>
          <a:lstStyle/>
          <a:p>
            <a:r>
              <a:rPr lang="en-US" sz="2000" dirty="0" smtClean="0"/>
              <a:t>Step 2: Tune the transverse model</a:t>
            </a:r>
          </a:p>
          <a:p>
            <a:pPr lvl="1"/>
            <a:r>
              <a:rPr lang="en-US" sz="1800" dirty="0" smtClean="0"/>
              <a:t>Missing detailed helium model (</a:t>
            </a:r>
            <a:r>
              <a:rPr lang="en-US" sz="1800" dirty="0" err="1" smtClean="0"/>
              <a:t>microchannels</a:t>
            </a:r>
            <a:r>
              <a:rPr lang="en-US" sz="1800" dirty="0" smtClean="0"/>
              <a:t> in the insulation, helium in the Rutherford cable voids) and missing measurement data make this the least predictive part of the model. Tuning by factor 20!!! Does not scale properly with current. The most important effect is neither well known by measurement nor from the model.</a:t>
            </a:r>
          </a:p>
          <a:p>
            <a:r>
              <a:rPr lang="en-US" sz="2000" dirty="0" smtClean="0"/>
              <a:t>Step 3: Note the time to reach threshold.</a:t>
            </a:r>
            <a:endParaRPr lang="en-US"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3488" y="3265985"/>
            <a:ext cx="3661240" cy="2523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359" y="3265984"/>
            <a:ext cx="3671397" cy="2523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 18"/>
          <p:cNvGrpSpPr/>
          <p:nvPr/>
        </p:nvGrpSpPr>
        <p:grpSpPr>
          <a:xfrm>
            <a:off x="878383" y="3265985"/>
            <a:ext cx="1902232" cy="2300982"/>
            <a:chOff x="878383" y="3265985"/>
            <a:chExt cx="1902232" cy="2300982"/>
          </a:xfrm>
        </p:grpSpPr>
        <p:cxnSp>
          <p:nvCxnSpPr>
            <p:cNvPr id="7" name="Straight Connector 6"/>
            <p:cNvCxnSpPr/>
            <p:nvPr/>
          </p:nvCxnSpPr>
          <p:spPr>
            <a:xfrm flipV="1">
              <a:off x="878383" y="5052233"/>
              <a:ext cx="1202882" cy="514734"/>
            </a:xfrm>
            <a:prstGeom prst="line">
              <a:avLst/>
            </a:prstGeom>
            <a:ln w="9525"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1773551" y="3558383"/>
              <a:ext cx="1007064" cy="1740028"/>
            </a:xfrm>
            <a:prstGeom prst="line">
              <a:avLst/>
            </a:prstGeom>
            <a:ln w="9525"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2316248" y="3265985"/>
              <a:ext cx="441989" cy="1260324"/>
            </a:xfrm>
            <a:prstGeom prst="line">
              <a:avLst/>
            </a:prstGeom>
            <a:ln w="9525" cmpd="sng">
              <a:solidFill>
                <a:schemeClr val="accent6"/>
              </a:solidFill>
            </a:ln>
            <a:effectLst/>
          </p:spPr>
          <p:style>
            <a:lnRef idx="2">
              <a:schemeClr val="accent1"/>
            </a:lnRef>
            <a:fillRef idx="0">
              <a:schemeClr val="accent1"/>
            </a:fillRef>
            <a:effectRef idx="1">
              <a:schemeClr val="accent1"/>
            </a:effectRef>
            <a:fontRef idx="minor">
              <a:schemeClr val="tx1"/>
            </a:fontRef>
          </p:style>
        </p:cxnSp>
      </p:grpSp>
      <p:pic>
        <p:nvPicPr>
          <p:cNvPr id="6" name="Picture 5"/>
          <p:cNvPicPr>
            <a:picLocks noChangeAspect="1"/>
          </p:cNvPicPr>
          <p:nvPr/>
        </p:nvPicPr>
        <p:blipFill>
          <a:blip r:embed="rId4"/>
          <a:stretch>
            <a:fillRect/>
          </a:stretch>
        </p:blipFill>
        <p:spPr>
          <a:xfrm>
            <a:off x="7226300" y="2599234"/>
            <a:ext cx="1917700" cy="1333500"/>
          </a:xfrm>
          <a:prstGeom prst="rect">
            <a:avLst/>
          </a:prstGeom>
        </p:spPr>
      </p:pic>
    </p:spTree>
    <p:extLst>
      <p:ext uri="{BB962C8B-B14F-4D97-AF65-F5344CB8AC3E}">
        <p14:creationId xmlns:p14="http://schemas.microsoft.com/office/powerpoint/2010/main" val="25504292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we simulate a quenching MB</a:t>
            </a:r>
          </a:p>
        </p:txBody>
      </p:sp>
      <p:sp>
        <p:nvSpPr>
          <p:cNvPr id="3" name="Content Placeholder 2"/>
          <p:cNvSpPr>
            <a:spLocks noGrp="1"/>
          </p:cNvSpPr>
          <p:nvPr>
            <p:ph idx="1"/>
          </p:nvPr>
        </p:nvSpPr>
        <p:spPr/>
        <p:txBody>
          <a:bodyPr>
            <a:normAutofit/>
          </a:bodyPr>
          <a:lstStyle/>
          <a:p>
            <a:r>
              <a:rPr lang="en-US" sz="2000" dirty="0" smtClean="0"/>
              <a:t>Step 4: Tune heater-efficiency model based on measurement data.</a:t>
            </a:r>
          </a:p>
          <a:p>
            <a:pPr lvl="1"/>
            <a:r>
              <a:rPr lang="en-US" sz="1800" dirty="0" smtClean="0"/>
              <a:t>Missing helium model, contact resistances makes tuning by factor ~2 necessary.</a:t>
            </a:r>
          </a:p>
          <a:p>
            <a:r>
              <a:rPr lang="en-US" sz="2000" dirty="0" smtClean="0"/>
              <a:t>Step 5: 2-D simulation with hard-coded detection delay from 3-D simulation.</a:t>
            </a:r>
            <a:endParaRPr lang="en-US" sz="2000" dirty="0"/>
          </a:p>
        </p:txBody>
      </p:sp>
      <p:pic>
        <p:nvPicPr>
          <p:cNvPr id="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2760724"/>
            <a:ext cx="4950077" cy="3213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Table 4"/>
          <p:cNvGraphicFramePr>
            <a:graphicFrameLocks noGrp="1"/>
          </p:cNvGraphicFramePr>
          <p:nvPr>
            <p:extLst>
              <p:ext uri="{D42A27DB-BD31-4B8C-83A1-F6EECF244321}">
                <p14:modId xmlns:p14="http://schemas.microsoft.com/office/powerpoint/2010/main" val="87898931"/>
              </p:ext>
            </p:extLst>
          </p:nvPr>
        </p:nvGraphicFramePr>
        <p:xfrm>
          <a:off x="1012988" y="3261184"/>
          <a:ext cx="1728192" cy="1675955"/>
        </p:xfrm>
        <a:graphic>
          <a:graphicData uri="http://schemas.openxmlformats.org/drawingml/2006/table">
            <a:tbl>
              <a:tblPr firstRow="1" bandRow="1">
                <a:tableStyleId>{073A0DAA-6AF3-43AB-8588-CEC1D06C72B9}</a:tableStyleId>
              </a:tblPr>
              <a:tblGrid>
                <a:gridCol w="864096"/>
                <a:gridCol w="864096"/>
              </a:tblGrid>
              <a:tr h="231027">
                <a:tc>
                  <a:txBody>
                    <a:bodyPr/>
                    <a:lstStyle/>
                    <a:p>
                      <a:pPr algn="ctr">
                        <a:lnSpc>
                          <a:spcPct val="100000"/>
                        </a:lnSpc>
                        <a:spcAft>
                          <a:spcPts val="0"/>
                        </a:spcAft>
                      </a:pPr>
                      <a:r>
                        <a:rPr lang="en-GB" sz="900" dirty="0" err="1" smtClean="0"/>
                        <a:t>SymQ</a:t>
                      </a:r>
                      <a:r>
                        <a:rPr lang="en-GB" sz="900" dirty="0" smtClean="0"/>
                        <a:t> Threshold</a:t>
                      </a:r>
                      <a:endParaRPr lang="en-GB" sz="900" dirty="0"/>
                    </a:p>
                  </a:txBody>
                  <a:tcPr/>
                </a:tc>
                <a:tc>
                  <a:txBody>
                    <a:bodyPr/>
                    <a:lstStyle/>
                    <a:p>
                      <a:pPr algn="ctr">
                        <a:lnSpc>
                          <a:spcPct val="100000"/>
                        </a:lnSpc>
                        <a:spcAft>
                          <a:spcPts val="0"/>
                        </a:spcAft>
                      </a:pPr>
                      <a:r>
                        <a:rPr lang="en-GB" sz="900" dirty="0" smtClean="0"/>
                        <a:t>Time</a:t>
                      </a:r>
                      <a:r>
                        <a:rPr lang="en-GB" sz="900" baseline="0" dirty="0" smtClean="0"/>
                        <a:t> to reach threshold</a:t>
                      </a:r>
                      <a:endParaRPr lang="en-GB" sz="900" dirty="0"/>
                    </a:p>
                  </a:txBody>
                  <a:tcPr/>
                </a:tc>
              </a:tr>
              <a:tr h="221661">
                <a:tc>
                  <a:txBody>
                    <a:bodyPr/>
                    <a:lstStyle/>
                    <a:p>
                      <a:pPr>
                        <a:lnSpc>
                          <a:spcPct val="100000"/>
                        </a:lnSpc>
                        <a:spcAft>
                          <a:spcPts val="0"/>
                        </a:spcAft>
                      </a:pPr>
                      <a:r>
                        <a:rPr lang="en-GB" sz="900" dirty="0" smtClean="0"/>
                        <a:t>0.1 V</a:t>
                      </a:r>
                      <a:endParaRPr lang="en-GB" sz="900" dirty="0"/>
                    </a:p>
                  </a:txBody>
                  <a:tcPr/>
                </a:tc>
                <a:tc>
                  <a:txBody>
                    <a:bodyPr/>
                    <a:lstStyle/>
                    <a:p>
                      <a:pPr>
                        <a:lnSpc>
                          <a:spcPct val="100000"/>
                        </a:lnSpc>
                        <a:spcAft>
                          <a:spcPts val="0"/>
                        </a:spcAft>
                      </a:pPr>
                      <a:r>
                        <a:rPr lang="en-GB" sz="900" dirty="0" smtClean="0"/>
                        <a:t>0.007 s</a:t>
                      </a:r>
                    </a:p>
                  </a:txBody>
                  <a:tcPr/>
                </a:tc>
              </a:tr>
              <a:tr h="221661">
                <a:tc>
                  <a:txBody>
                    <a:bodyPr/>
                    <a:lstStyle/>
                    <a:p>
                      <a:pPr>
                        <a:lnSpc>
                          <a:spcPct val="100000"/>
                        </a:lnSpc>
                        <a:spcAft>
                          <a:spcPts val="0"/>
                        </a:spcAft>
                      </a:pPr>
                      <a:r>
                        <a:rPr lang="en-GB" sz="900" dirty="0" smtClean="0"/>
                        <a:t>0.2 V</a:t>
                      </a:r>
                      <a:endParaRPr lang="en-GB" sz="900" dirty="0"/>
                    </a:p>
                  </a:txBody>
                  <a:tcPr/>
                </a:tc>
                <a:tc>
                  <a:txBody>
                    <a:bodyPr/>
                    <a:lstStyle/>
                    <a:p>
                      <a:pPr>
                        <a:lnSpc>
                          <a:spcPct val="100000"/>
                        </a:lnSpc>
                        <a:spcAft>
                          <a:spcPts val="0"/>
                        </a:spcAft>
                      </a:pPr>
                      <a:r>
                        <a:rPr lang="en-GB" sz="900" dirty="0" smtClean="0"/>
                        <a:t>0.0132</a:t>
                      </a:r>
                      <a:r>
                        <a:rPr lang="en-GB" sz="900" baseline="0" dirty="0" smtClean="0"/>
                        <a:t> s</a:t>
                      </a:r>
                      <a:endParaRPr lang="en-GB" sz="900" dirty="0"/>
                    </a:p>
                  </a:txBody>
                  <a:tcPr/>
                </a:tc>
              </a:tr>
              <a:tr h="221661">
                <a:tc>
                  <a:txBody>
                    <a:bodyPr/>
                    <a:lstStyle/>
                    <a:p>
                      <a:pPr>
                        <a:lnSpc>
                          <a:spcPct val="100000"/>
                        </a:lnSpc>
                        <a:spcAft>
                          <a:spcPts val="0"/>
                        </a:spcAft>
                      </a:pPr>
                      <a:r>
                        <a:rPr lang="en-GB" sz="900" dirty="0" smtClean="0"/>
                        <a:t>0.5</a:t>
                      </a:r>
                      <a:r>
                        <a:rPr lang="en-GB" sz="900" baseline="0" dirty="0" smtClean="0"/>
                        <a:t> V</a:t>
                      </a:r>
                      <a:endParaRPr lang="en-GB" sz="900" dirty="0"/>
                    </a:p>
                  </a:txBody>
                  <a:tcPr/>
                </a:tc>
                <a:tc>
                  <a:txBody>
                    <a:bodyPr/>
                    <a:lstStyle/>
                    <a:p>
                      <a:pPr>
                        <a:lnSpc>
                          <a:spcPct val="100000"/>
                        </a:lnSpc>
                        <a:spcAft>
                          <a:spcPts val="0"/>
                        </a:spcAft>
                      </a:pPr>
                      <a:r>
                        <a:rPr lang="en-GB" sz="900" dirty="0" smtClean="0"/>
                        <a:t>0.022</a:t>
                      </a:r>
                      <a:r>
                        <a:rPr lang="en-GB" sz="900" baseline="0" dirty="0" smtClean="0"/>
                        <a:t> s</a:t>
                      </a:r>
                      <a:endParaRPr lang="en-GB" sz="900" dirty="0"/>
                    </a:p>
                  </a:txBody>
                  <a:tcPr/>
                </a:tc>
              </a:tr>
              <a:tr h="221661">
                <a:tc>
                  <a:txBody>
                    <a:bodyPr/>
                    <a:lstStyle/>
                    <a:p>
                      <a:pPr>
                        <a:lnSpc>
                          <a:spcPct val="100000"/>
                        </a:lnSpc>
                        <a:spcAft>
                          <a:spcPts val="0"/>
                        </a:spcAft>
                      </a:pPr>
                      <a:r>
                        <a:rPr lang="en-GB" sz="900" dirty="0" smtClean="0"/>
                        <a:t>0.8 V</a:t>
                      </a:r>
                      <a:endParaRPr lang="en-GB" sz="900" dirty="0"/>
                    </a:p>
                  </a:txBody>
                  <a:tcPr/>
                </a:tc>
                <a:tc>
                  <a:txBody>
                    <a:bodyPr/>
                    <a:lstStyle/>
                    <a:p>
                      <a:pPr>
                        <a:lnSpc>
                          <a:spcPct val="100000"/>
                        </a:lnSpc>
                        <a:spcAft>
                          <a:spcPts val="0"/>
                        </a:spcAft>
                      </a:pPr>
                      <a:r>
                        <a:rPr lang="en-GB" sz="900" dirty="0" smtClean="0"/>
                        <a:t>0.0293 s</a:t>
                      </a:r>
                      <a:endParaRPr lang="en-GB" sz="900" dirty="0"/>
                    </a:p>
                  </a:txBody>
                  <a:tcPr/>
                </a:tc>
              </a:tr>
              <a:tr h="258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smtClean="0"/>
                        <a:t>0.9 V</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smtClean="0"/>
                        <a:t>0.0297 s</a:t>
                      </a:r>
                    </a:p>
                  </a:txBody>
                  <a:tcPr/>
                </a:tc>
              </a:tr>
            </a:tbl>
          </a:graphicData>
        </a:graphic>
      </p:graphicFrame>
      <p:sp>
        <p:nvSpPr>
          <p:cNvPr id="6" name="TextBox 5"/>
          <p:cNvSpPr txBox="1"/>
          <p:nvPr/>
        </p:nvSpPr>
        <p:spPr>
          <a:xfrm>
            <a:off x="1001648" y="4990952"/>
            <a:ext cx="1728192" cy="584775"/>
          </a:xfrm>
          <a:prstGeom prst="rect">
            <a:avLst/>
          </a:prstGeom>
          <a:noFill/>
        </p:spPr>
        <p:txBody>
          <a:bodyPr wrap="square" rtlCol="0">
            <a:spAutoFit/>
          </a:bodyPr>
          <a:lstStyle/>
          <a:p>
            <a:r>
              <a:rPr lang="en-GB" sz="800" dirty="0" smtClean="0"/>
              <a:t>NB: The simulations were performed for one aperture and the </a:t>
            </a:r>
            <a:r>
              <a:rPr lang="en-GB" sz="800" dirty="0" err="1" smtClean="0"/>
              <a:t>SymQ</a:t>
            </a:r>
            <a:r>
              <a:rPr lang="en-GB" sz="800" dirty="0" smtClean="0"/>
              <a:t> measures the voltage across both apertures.</a:t>
            </a:r>
            <a:endParaRPr lang="en-GB" sz="800" dirty="0"/>
          </a:p>
        </p:txBody>
      </p:sp>
    </p:spTree>
    <p:extLst>
      <p:ext uri="{BB962C8B-B14F-4D97-AF65-F5344CB8AC3E}">
        <p14:creationId xmlns:p14="http://schemas.microsoft.com/office/powerpoint/2010/main" val="18172181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Pré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CERNPrésentation1.thmx</Template>
  <TotalTime>3546</TotalTime>
  <Words>915</Words>
  <Application>Microsoft Macintosh PowerPoint</Application>
  <PresentationFormat>On-screen Show (4:3)</PresentationFormat>
  <Paragraphs>145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CERNPrésentation1</vt:lpstr>
      <vt:lpstr>PowerPoint Presentation</vt:lpstr>
      <vt:lpstr>Quench Simulation for LHC Magnets – Challenges&amp;Goals</vt:lpstr>
      <vt:lpstr>Overview</vt:lpstr>
      <vt:lpstr>Preamble</vt:lpstr>
      <vt:lpstr>How we simulate a quenching MB</vt:lpstr>
      <vt:lpstr>How we simulate a quenching MB</vt:lpstr>
      <vt:lpstr>How we simulate a quenching MB</vt:lpstr>
      <vt:lpstr>How we simulate a quenching MB</vt:lpstr>
      <vt:lpstr>How we simulate a quenching MB</vt:lpstr>
      <vt:lpstr>Consequences</vt:lpstr>
      <vt:lpstr>What if we fail?</vt:lpstr>
      <vt:lpstr>Some real-world aspects</vt:lpstr>
      <vt:lpstr>Other EM effects</vt:lpstr>
      <vt:lpstr>Some more real-world aspects</vt:lpstr>
      <vt:lpstr>Recap real-world features</vt:lpstr>
      <vt:lpstr>Commonalities/Differences</vt:lpstr>
      <vt:lpstr>Goals strategic</vt:lpstr>
      <vt:lpstr>Goals tactical</vt:lpstr>
      <vt:lpstr>PowerPoint Presentation</vt:lpstr>
      <vt:lpstr>Goals tactical 2</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simulate a quenching MB</dc:title>
  <dc:creator>Bernhard Auchmann</dc:creator>
  <cp:lastModifiedBy>Bernhard Auchmann</cp:lastModifiedBy>
  <cp:revision>58</cp:revision>
  <dcterms:created xsi:type="dcterms:W3CDTF">2014-01-23T10:50:56Z</dcterms:created>
  <dcterms:modified xsi:type="dcterms:W3CDTF">2014-08-18T12:04:09Z</dcterms:modified>
</cp:coreProperties>
</file>