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80" r:id="rId13"/>
    <p:sldId id="266" r:id="rId14"/>
    <p:sldId id="268" r:id="rId15"/>
    <p:sldId id="272" r:id="rId16"/>
    <p:sldId id="287" r:id="rId17"/>
    <p:sldId id="271" r:id="rId18"/>
    <p:sldId id="279" r:id="rId19"/>
    <p:sldId id="282" r:id="rId20"/>
    <p:sldId id="281" r:id="rId21"/>
    <p:sldId id="275" r:id="rId22"/>
    <p:sldId id="283" r:id="rId23"/>
    <p:sldId id="284" r:id="rId24"/>
    <p:sldId id="278" r:id="rId25"/>
    <p:sldId id="288" r:id="rId26"/>
    <p:sldId id="285" r:id="rId27"/>
    <p:sldId id="286" r:id="rId28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B9F579-25E0-49A0-9F67-B642C78FD485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4E0AD-C9F0-4C00-9B36-ACF10E799F24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FB7B333-EAD6-4C96-9771-B4558842BC19}" type="slidenum">
              <a:rPr lang="tr-TR"/>
              <a:pPr/>
              <a:t>15</a:t>
            </a:fld>
            <a:endParaRPr lang="tr-TR"/>
          </a:p>
        </p:txBody>
      </p:sp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46E21C-1E39-4AB0-82C8-D153C44B875D}" type="slidenum">
              <a:rPr lang="tr-TR"/>
              <a:pPr/>
              <a:t>21</a:t>
            </a:fld>
            <a:endParaRPr lang="tr-TR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A5DAA7-B7E0-48E0-87E9-B6469B77875F}" type="slidenum">
              <a:rPr lang="tr-TR"/>
              <a:pPr/>
              <a:t>24</a:t>
            </a:fld>
            <a:endParaRPr lang="tr-TR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03.02.2015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Işınım Kaynakları Hakkında Temel Bilgiler</a:t>
            </a:r>
            <a:endParaRPr lang="tr-T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Yrd. Doç. Dr. Zafer </a:t>
            </a:r>
            <a:r>
              <a:rPr lang="tr-TR" dirty="0" err="1" smtClean="0"/>
              <a:t>Nergiz</a:t>
            </a:r>
            <a:endParaRPr lang="tr-TR" dirty="0" smtClean="0"/>
          </a:p>
          <a:p>
            <a:r>
              <a:rPr lang="tr-TR" dirty="0" smtClean="0"/>
              <a:t>Niğde Üniversitesi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tr-TR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Lorentz</a:t>
            </a:r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Faktörü</a:t>
            </a:r>
            <a:endParaRPr lang="tr-T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r-TR" dirty="0" smtClean="0"/>
              <a:t>		</a:t>
            </a:r>
          </a:p>
          <a:p>
            <a:pPr>
              <a:buNone/>
            </a:pPr>
            <a:r>
              <a:rPr lang="tr-TR" dirty="0" smtClean="0">
                <a:solidFill>
                  <a:schemeClr val="tx2"/>
                </a:solidFill>
              </a:rPr>
              <a:t>c</a:t>
            </a:r>
            <a:r>
              <a:rPr lang="tr-TR" dirty="0" smtClean="0"/>
              <a:t> ışığın boşluktaki hızı</a:t>
            </a:r>
          </a:p>
          <a:p>
            <a:pPr>
              <a:buNone/>
            </a:pPr>
            <a:r>
              <a:rPr lang="tr-TR" dirty="0" smtClean="0">
                <a:solidFill>
                  <a:schemeClr val="tx2"/>
                </a:solidFill>
              </a:rPr>
              <a:t>v</a:t>
            </a:r>
            <a:r>
              <a:rPr lang="tr-TR" dirty="0" smtClean="0"/>
              <a:t> elektronun hızı</a:t>
            </a:r>
          </a:p>
          <a:p>
            <a:pPr>
              <a:buNone/>
            </a:pPr>
            <a:r>
              <a:rPr lang="tr-TR" dirty="0" smtClean="0">
                <a:solidFill>
                  <a:schemeClr val="tx2"/>
                </a:solidFill>
                <a:latin typeface="Symbol" pitchFamily="18" charset="2"/>
              </a:rPr>
              <a:t>b</a:t>
            </a:r>
            <a:r>
              <a:rPr lang="tr-TR" dirty="0" smtClean="0"/>
              <a:t> elektronun göreli hızı</a:t>
            </a:r>
          </a:p>
          <a:p>
            <a:pPr>
              <a:buNone/>
            </a:pPr>
            <a:r>
              <a:rPr lang="tr-TR" dirty="0" smtClean="0">
                <a:solidFill>
                  <a:schemeClr val="tx2"/>
                </a:solidFill>
              </a:rPr>
              <a:t>E</a:t>
            </a:r>
            <a:r>
              <a:rPr lang="tr-TR" dirty="0" smtClean="0"/>
              <a:t> elektron enerjisi (Örneğin 3000 </a:t>
            </a:r>
            <a:r>
              <a:rPr lang="tr-TR" dirty="0" err="1" smtClean="0"/>
              <a:t>MeV</a:t>
            </a:r>
            <a:r>
              <a:rPr lang="tr-TR" dirty="0" smtClean="0"/>
              <a:t>)</a:t>
            </a:r>
          </a:p>
          <a:p>
            <a:pPr>
              <a:buNone/>
            </a:pPr>
            <a:r>
              <a:rPr lang="tr-TR" dirty="0" smtClean="0">
                <a:solidFill>
                  <a:schemeClr val="tx2"/>
                </a:solidFill>
              </a:rPr>
              <a:t>E</a:t>
            </a:r>
            <a:r>
              <a:rPr lang="tr-TR" sz="1800" dirty="0" smtClean="0">
                <a:solidFill>
                  <a:schemeClr val="tx2"/>
                </a:solidFill>
              </a:rPr>
              <a:t>0</a:t>
            </a:r>
            <a:r>
              <a:rPr lang="tr-TR" sz="1800" dirty="0" smtClean="0"/>
              <a:t> </a:t>
            </a:r>
            <a:r>
              <a:rPr lang="tr-TR" dirty="0" smtClean="0"/>
              <a:t>elektronun durgun kütle enerjisi (0.511 </a:t>
            </a:r>
            <a:r>
              <a:rPr lang="tr-TR" dirty="0" err="1" smtClean="0"/>
              <a:t>MeV</a:t>
            </a:r>
            <a:r>
              <a:rPr lang="tr-TR" dirty="0" smtClean="0"/>
              <a:t>)</a:t>
            </a:r>
          </a:p>
          <a:p>
            <a:pPr>
              <a:buNone/>
            </a:pPr>
            <a:r>
              <a:rPr lang="tr-TR" dirty="0" smtClean="0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tr-TR" dirty="0" smtClean="0"/>
              <a:t> faktörü bu durumda yaklaşık 5871 olur</a:t>
            </a:r>
            <a:endParaRPr lang="tr-T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25778" y="1412776"/>
            <a:ext cx="1906462" cy="89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412776"/>
            <a:ext cx="10477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527448"/>
            <a:ext cx="12096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Göreli </a:t>
            </a:r>
            <a:r>
              <a:rPr lang="tr-TR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Doppler</a:t>
            </a:r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Kayması</a:t>
            </a:r>
            <a:endParaRPr lang="tr-T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335" y="1340768"/>
            <a:ext cx="414066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0" y="1340768"/>
            <a:ext cx="6347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dirty="0" err="1" smtClean="0">
                <a:solidFill>
                  <a:schemeClr val="tx2"/>
                </a:solidFill>
              </a:rPr>
              <a:t>Doppler</a:t>
            </a:r>
            <a:r>
              <a:rPr lang="tr-TR" sz="2400" dirty="0" smtClean="0">
                <a:solidFill>
                  <a:schemeClr val="tx2"/>
                </a:solidFill>
              </a:rPr>
              <a:t> etkisinin göreli şeklinde ışınımın frekansı </a:t>
            </a:r>
          </a:p>
          <a:p>
            <a:r>
              <a:rPr lang="tr-TR" sz="2400" dirty="0" smtClean="0">
                <a:solidFill>
                  <a:schemeClr val="tx2"/>
                </a:solidFill>
              </a:rPr>
              <a:t>bir gözlemcinin durgun çerçevesinde.</a:t>
            </a:r>
            <a:endParaRPr lang="tr-TR" sz="2400" dirty="0">
              <a:solidFill>
                <a:schemeClr val="tx2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348880"/>
            <a:ext cx="2796311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Metin kutusu"/>
          <p:cNvSpPr txBox="1"/>
          <p:nvPr/>
        </p:nvSpPr>
        <p:spPr>
          <a:xfrm>
            <a:off x="0" y="3212976"/>
            <a:ext cx="52920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 smtClean="0">
                <a:solidFill>
                  <a:schemeClr val="tx2"/>
                </a:solidFill>
              </a:rPr>
              <a:t>Burada f’ hareket eden kaynağın  yayınladığı ışınımın frekansı </a:t>
            </a:r>
            <a:r>
              <a:rPr lang="tr-TR" sz="2400" dirty="0" smtClean="0">
                <a:solidFill>
                  <a:schemeClr val="tx2"/>
                </a:solidFill>
                <a:latin typeface="Symbol" pitchFamily="18" charset="2"/>
              </a:rPr>
              <a:t>q</a:t>
            </a:r>
            <a:r>
              <a:rPr lang="tr-TR" sz="2400" dirty="0" smtClean="0">
                <a:solidFill>
                  <a:schemeClr val="tx2"/>
                </a:solidFill>
              </a:rPr>
              <a:t>’ ise ışığın açısıdır.</a:t>
            </a:r>
          </a:p>
          <a:p>
            <a:endParaRPr lang="tr-TR" sz="2400" dirty="0" smtClean="0"/>
          </a:p>
          <a:p>
            <a:r>
              <a:rPr lang="tr-TR" sz="2400" dirty="0" smtClean="0"/>
              <a:t>Gözlemciye doğru gelen ışınım için</a:t>
            </a:r>
          </a:p>
          <a:p>
            <a:endParaRPr lang="tr-TR" sz="2400" dirty="0" smtClean="0"/>
          </a:p>
          <a:p>
            <a:r>
              <a:rPr lang="tr-TR" sz="2400" dirty="0" err="1" smtClean="0"/>
              <a:t>Dalgaboyu</a:t>
            </a:r>
            <a:r>
              <a:rPr lang="tr-TR" sz="2400" dirty="0" smtClean="0"/>
              <a:t> cinsinden </a:t>
            </a:r>
            <a:endParaRPr lang="tr-TR" sz="24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622651"/>
            <a:ext cx="977819" cy="534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5085184"/>
            <a:ext cx="1808127" cy="52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63688" y="5805264"/>
            <a:ext cx="3032264" cy="830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Lorentz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ve </a:t>
            </a:r>
            <a:r>
              <a:rPr lang="tr-TR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Doppler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etkilerinin birleşimi</a:t>
            </a:r>
            <a:endParaRPr lang="tr-T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tr-TR" dirty="0" smtClean="0"/>
              <a:t>Parçacığın yayınladığı ışınımın </a:t>
            </a:r>
            <a:r>
              <a:rPr lang="tr-TR" dirty="0" err="1" smtClean="0"/>
              <a:t>dalgaboyu</a:t>
            </a:r>
            <a:r>
              <a:rPr lang="tr-TR" dirty="0" smtClean="0"/>
              <a:t> </a:t>
            </a:r>
            <a:r>
              <a:rPr lang="tr-TR" dirty="0" err="1" smtClean="0">
                <a:latin typeface="Symbol" pitchFamily="18" charset="2"/>
              </a:rPr>
              <a:t>l</a:t>
            </a:r>
            <a:r>
              <a:rPr lang="tr-TR" sz="1700" dirty="0" err="1" smtClean="0"/>
              <a:t>u</a:t>
            </a:r>
            <a:r>
              <a:rPr lang="tr-TR" dirty="0" smtClean="0"/>
              <a:t>/</a:t>
            </a:r>
            <a:r>
              <a:rPr lang="tr-TR" dirty="0" smtClean="0">
                <a:latin typeface="Symbol" pitchFamily="18" charset="2"/>
              </a:rPr>
              <a:t>g</a:t>
            </a:r>
            <a:r>
              <a:rPr lang="tr-TR" dirty="0" smtClean="0"/>
              <a:t> </a:t>
            </a:r>
          </a:p>
          <a:p>
            <a:pPr>
              <a:buNone/>
            </a:pPr>
            <a:r>
              <a:rPr lang="tr-TR" dirty="0" smtClean="0">
                <a:solidFill>
                  <a:schemeClr val="tx2"/>
                </a:solidFill>
              </a:rPr>
              <a:t>Parçacığın bize doğru gelmesinden dolayı </a:t>
            </a:r>
            <a:r>
              <a:rPr lang="tr-TR" dirty="0" smtClean="0">
                <a:solidFill>
                  <a:schemeClr val="tx2"/>
                </a:solidFill>
                <a:latin typeface="Symbol" pitchFamily="18" charset="2"/>
              </a:rPr>
              <a:t>2g</a:t>
            </a:r>
            <a:r>
              <a:rPr lang="tr-TR" dirty="0" smtClean="0">
                <a:solidFill>
                  <a:schemeClr val="tx2"/>
                </a:solidFill>
              </a:rPr>
              <a:t> kadar bu </a:t>
            </a:r>
            <a:r>
              <a:rPr lang="tr-TR" dirty="0" err="1" smtClean="0">
                <a:solidFill>
                  <a:schemeClr val="tx2"/>
                </a:solidFill>
              </a:rPr>
              <a:t>dalgaboyu</a:t>
            </a:r>
            <a:r>
              <a:rPr lang="tr-TR" dirty="0" smtClean="0">
                <a:solidFill>
                  <a:schemeClr val="tx2"/>
                </a:solidFill>
              </a:rPr>
              <a:t> azalır</a:t>
            </a:r>
            <a:r>
              <a:rPr lang="tr-TR" dirty="0" smtClean="0"/>
              <a:t>.</a:t>
            </a:r>
          </a:p>
          <a:p>
            <a:pPr>
              <a:buNone/>
            </a:pPr>
            <a:r>
              <a:rPr lang="tr-TR" dirty="0" smtClean="0"/>
              <a:t>Dolayısıyla gözlemlenen </a:t>
            </a:r>
            <a:r>
              <a:rPr lang="tr-TR" dirty="0" err="1" smtClean="0"/>
              <a:t>dalgaboyu</a:t>
            </a:r>
            <a:endParaRPr lang="tr-TR" dirty="0" smtClean="0"/>
          </a:p>
          <a:p>
            <a:endParaRPr lang="tr-TR" dirty="0" smtClean="0"/>
          </a:p>
          <a:p>
            <a:pPr>
              <a:buNone/>
            </a:pPr>
            <a:r>
              <a:rPr lang="tr-TR" dirty="0" smtClean="0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tr-TR" dirty="0" smtClean="0">
                <a:solidFill>
                  <a:schemeClr val="tx2"/>
                </a:solidFill>
              </a:rPr>
              <a:t> faktörünün 1000’ler mertebesinde olduğu birkaç </a:t>
            </a:r>
            <a:r>
              <a:rPr lang="tr-TR" dirty="0" err="1" smtClean="0">
                <a:solidFill>
                  <a:schemeClr val="tx2"/>
                </a:solidFill>
              </a:rPr>
              <a:t>cm’lik</a:t>
            </a:r>
            <a:r>
              <a:rPr lang="tr-TR" dirty="0" smtClean="0">
                <a:solidFill>
                  <a:schemeClr val="tx2"/>
                </a:solidFill>
              </a:rPr>
              <a:t> salındırıcı periyoduna sahip bir salındırıcıdan </a:t>
            </a:r>
            <a:r>
              <a:rPr lang="tr-TR" dirty="0" err="1" smtClean="0">
                <a:solidFill>
                  <a:schemeClr val="tx2"/>
                </a:solidFill>
              </a:rPr>
              <a:t>nm</a:t>
            </a:r>
            <a:r>
              <a:rPr lang="tr-TR" dirty="0" smtClean="0">
                <a:solidFill>
                  <a:schemeClr val="tx2"/>
                </a:solidFill>
              </a:rPr>
              <a:t> mertebesinde (x-ışını) ışınım elde etmek mümkündür.  </a:t>
            </a:r>
            <a:endParaRPr lang="tr-TR" dirty="0">
              <a:solidFill>
                <a:schemeClr val="tx2"/>
              </a:solidFill>
            </a:endParaRPr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3140968"/>
            <a:ext cx="1686521" cy="553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Işınımın açısal </a:t>
            </a:r>
            <a:r>
              <a:rPr lang="tr-TR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dağınımı</a:t>
            </a:r>
            <a:endParaRPr lang="tr-T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1512168"/>
          </a:xfrm>
        </p:spPr>
        <p:txBody>
          <a:bodyPr>
            <a:normAutofit/>
          </a:bodyPr>
          <a:lstStyle/>
          <a:p>
            <a:r>
              <a:rPr lang="tr-TR" sz="2800" dirty="0" smtClean="0"/>
              <a:t>Periyodik bir manyetik alan içerisinde </a:t>
            </a:r>
            <a:r>
              <a:rPr lang="tr-TR" sz="2800" dirty="0" err="1" smtClean="0"/>
              <a:t>periydoik</a:t>
            </a:r>
            <a:r>
              <a:rPr lang="tr-TR" sz="2800" dirty="0" smtClean="0"/>
              <a:t> bir salınım hareketi yapan  bir parçacığın yayınladığı ışınımın </a:t>
            </a:r>
            <a:r>
              <a:rPr lang="tr-TR" sz="2800" dirty="0" err="1" smtClean="0"/>
              <a:t>dağınımı</a:t>
            </a:r>
            <a:r>
              <a:rPr lang="tr-TR" sz="2800" dirty="0" smtClean="0"/>
              <a:t>               ile orantılıdır.</a:t>
            </a:r>
            <a:endParaRPr lang="tr-TR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636912"/>
            <a:ext cx="3240360" cy="1603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149779"/>
            <a:ext cx="948105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005064"/>
            <a:ext cx="2552979" cy="221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4077072"/>
            <a:ext cx="2562622" cy="2076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 Spektrumu</a:t>
            </a:r>
            <a:endParaRPr lang="tr-T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827584" y="1340768"/>
            <a:ext cx="7488832" cy="4366568"/>
            <a:chOff x="768" y="866"/>
            <a:chExt cx="4222" cy="2297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8" y="866"/>
              <a:ext cx="4222" cy="2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768" y="866"/>
              <a:ext cx="4222" cy="229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442D4C8E-9716-44D9-BD65-3F314D02E45C}" type="slidenum">
              <a:rPr lang="tr-TR" sz="1200">
                <a:solidFill>
                  <a:srgbClr val="FFFFFF"/>
                </a:solidFill>
                <a:latin typeface="Arial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15</a:t>
            </a:fld>
            <a:endParaRPr lang="tr-TR" sz="1200">
              <a:solidFill>
                <a:srgbClr val="FFFFFF"/>
              </a:solidFill>
              <a:latin typeface="Arial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180013" y="3716338"/>
            <a:ext cx="3929062" cy="1944687"/>
            <a:chOff x="1565" y="2146"/>
            <a:chExt cx="3065" cy="2051"/>
          </a:xfrm>
        </p:grpSpPr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65" y="2146"/>
              <a:ext cx="3065" cy="20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1565" y="2146"/>
              <a:ext cx="3065" cy="20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411413" y="188913"/>
            <a:ext cx="5009041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Eklenmiş Aletler </a:t>
            </a:r>
            <a:r>
              <a:rPr lang="tr-T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(</a:t>
            </a:r>
            <a:r>
              <a:rPr lang="tr-T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Insertion</a:t>
            </a:r>
            <a:r>
              <a:rPr lang="tr-T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tr-TR" sz="24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Devices</a:t>
            </a:r>
            <a:r>
              <a:rPr lang="tr-TR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)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683568" y="764704"/>
            <a:ext cx="7920037" cy="325691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>
                <a:latin typeface="Times New Roman" pitchFamily="18" charset="0"/>
              </a:rPr>
              <a:t>Eğici </a:t>
            </a:r>
            <a:r>
              <a:rPr lang="tr-TR" sz="2400" dirty="0" err="1">
                <a:latin typeface="Times New Roman" pitchFamily="18" charset="0"/>
              </a:rPr>
              <a:t>magnetler</a:t>
            </a:r>
            <a:r>
              <a:rPr lang="tr-TR" sz="2400" dirty="0">
                <a:latin typeface="Times New Roman" pitchFamily="18" charset="0"/>
              </a:rPr>
              <a:t> arasında ayrılmış boş bölgelere ışınım üretmek için yerleştirilirler.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Elektron demetini periyodik olarak hareket ettirecek periyodik manyetik alan üretirler.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 err="1">
                <a:latin typeface="Times New Roman" pitchFamily="18" charset="0"/>
              </a:rPr>
              <a:t>Wiggler</a:t>
            </a:r>
            <a:r>
              <a:rPr lang="tr-TR" sz="2400" dirty="0">
                <a:latin typeface="Times New Roman" pitchFamily="18" charset="0"/>
              </a:rPr>
              <a:t> (</a:t>
            </a:r>
            <a:r>
              <a:rPr lang="tr-TR" sz="2400" dirty="0" err="1">
                <a:latin typeface="Times New Roman" pitchFamily="18" charset="0"/>
              </a:rPr>
              <a:t>Zigzaglayıcı</a:t>
            </a:r>
            <a:r>
              <a:rPr lang="tr-TR" sz="2400" dirty="0">
                <a:latin typeface="Times New Roman" pitchFamily="18" charset="0"/>
              </a:rPr>
              <a:t>) ve </a:t>
            </a:r>
            <a:r>
              <a:rPr lang="tr-TR" sz="2400" dirty="0" err="1">
                <a:latin typeface="Times New Roman" pitchFamily="18" charset="0"/>
              </a:rPr>
              <a:t>Undulatör</a:t>
            </a:r>
            <a:r>
              <a:rPr lang="tr-TR" sz="2400" dirty="0">
                <a:latin typeface="Times New Roman" pitchFamily="18" charset="0"/>
              </a:rPr>
              <a:t> (Salındırıcı) olarak sınıflandırılırlar.</a:t>
            </a:r>
          </a:p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tr-TR" sz="2400" dirty="0">
              <a:latin typeface="Times New Roman" pitchFamily="18" charset="0"/>
            </a:endParaRPr>
          </a:p>
        </p:txBody>
      </p:sp>
      <p:pic>
        <p:nvPicPr>
          <p:cNvPr id="10249" name="Picture 9" descr="RING_SCM"/>
          <p:cNvPicPr>
            <a:picLocks noChangeAspect="1" noChangeArrowheads="1"/>
          </p:cNvPicPr>
          <p:nvPr/>
        </p:nvPicPr>
        <p:blipFill>
          <a:blip r:embed="rId4" cstate="print"/>
          <a:srcRect l="14830" t="3973" r="10675" b="56161"/>
          <a:stretch>
            <a:fillRect/>
          </a:stretch>
        </p:blipFill>
        <p:spPr bwMode="auto">
          <a:xfrm>
            <a:off x="395288" y="3451225"/>
            <a:ext cx="3600450" cy="2679700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Resi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4032448" cy="235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2 Resim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3499663" cy="2226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628800"/>
            <a:ext cx="3307854" cy="170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1835696" y="692696"/>
            <a:ext cx="3564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Hibrit</a:t>
            </a:r>
            <a:r>
              <a:rPr lang="tr-TR" dirty="0" smtClean="0"/>
              <a:t> tip salındırıcı: </a:t>
            </a:r>
            <a:r>
              <a:rPr lang="tr-TR" dirty="0" err="1" smtClean="0"/>
              <a:t>NdFeB</a:t>
            </a:r>
            <a:r>
              <a:rPr lang="tr-TR" dirty="0" smtClean="0"/>
              <a:t> ve demir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556792"/>
            <a:ext cx="4662462" cy="474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etin kutusu"/>
          <p:cNvSpPr txBox="1"/>
          <p:nvPr/>
        </p:nvSpPr>
        <p:spPr>
          <a:xfrm>
            <a:off x="899592" y="1772816"/>
            <a:ext cx="139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chemeClr val="tx2"/>
                </a:solidFill>
              </a:rPr>
              <a:t>Eğici </a:t>
            </a:r>
            <a:r>
              <a:rPr lang="tr-TR" dirty="0" err="1" smtClean="0">
                <a:solidFill>
                  <a:schemeClr val="tx2"/>
                </a:solidFill>
              </a:rPr>
              <a:t>Magnet</a:t>
            </a:r>
            <a:endParaRPr lang="tr-TR" dirty="0">
              <a:solidFill>
                <a:schemeClr val="tx2"/>
              </a:solidFill>
            </a:endParaRPr>
          </a:p>
        </p:txBody>
      </p:sp>
      <p:sp>
        <p:nvSpPr>
          <p:cNvPr id="5" name="4 Metin kutusu"/>
          <p:cNvSpPr txBox="1"/>
          <p:nvPr/>
        </p:nvSpPr>
        <p:spPr>
          <a:xfrm>
            <a:off x="971600" y="3284984"/>
            <a:ext cx="1228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>
                <a:solidFill>
                  <a:schemeClr val="tx2"/>
                </a:solidFill>
              </a:rPr>
              <a:t>Zigzaglayıcı</a:t>
            </a:r>
            <a:endParaRPr lang="tr-TR" dirty="0">
              <a:solidFill>
                <a:schemeClr val="tx2"/>
              </a:solidFill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1043608" y="4509120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chemeClr val="tx2"/>
                </a:solidFill>
              </a:rPr>
              <a:t>Salındırıcı</a:t>
            </a:r>
            <a:endParaRPr lang="tr-TR" dirty="0">
              <a:solidFill>
                <a:schemeClr val="tx2"/>
              </a:solidFill>
            </a:endParaRPr>
          </a:p>
        </p:txBody>
      </p:sp>
      <p:sp>
        <p:nvSpPr>
          <p:cNvPr id="7" name="6 Sağ Ok"/>
          <p:cNvSpPr/>
          <p:nvPr/>
        </p:nvSpPr>
        <p:spPr>
          <a:xfrm>
            <a:off x="2771800" y="1916832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8" name="7 Sağ Ok"/>
          <p:cNvSpPr/>
          <p:nvPr/>
        </p:nvSpPr>
        <p:spPr>
          <a:xfrm>
            <a:off x="2771800" y="3356992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8 Sağ Ok"/>
          <p:cNvSpPr/>
          <p:nvPr/>
        </p:nvSpPr>
        <p:spPr>
          <a:xfrm>
            <a:off x="2627784" y="4581128"/>
            <a:ext cx="1152128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Eğici </a:t>
            </a:r>
            <a:r>
              <a:rPr lang="tr-TR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Magnette</a:t>
            </a:r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</a:t>
            </a:r>
            <a:endParaRPr lang="tr-T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8700" y="836712"/>
            <a:ext cx="43053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700808"/>
            <a:ext cx="1447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323528" y="980728"/>
            <a:ext cx="40575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chemeClr val="tx2"/>
                </a:solidFill>
              </a:rPr>
              <a:t>Kritik frekans eğici </a:t>
            </a:r>
            <a:r>
              <a:rPr lang="tr-TR" dirty="0" err="1" smtClean="0">
                <a:solidFill>
                  <a:schemeClr val="tx2"/>
                </a:solidFill>
              </a:rPr>
              <a:t>magnetten</a:t>
            </a:r>
            <a:r>
              <a:rPr lang="tr-TR" dirty="0" smtClean="0">
                <a:solidFill>
                  <a:schemeClr val="tx2"/>
                </a:solidFill>
              </a:rPr>
              <a:t> elde edilen</a:t>
            </a:r>
          </a:p>
          <a:p>
            <a:r>
              <a:rPr lang="tr-TR" dirty="0" smtClean="0">
                <a:solidFill>
                  <a:schemeClr val="tx2"/>
                </a:solidFill>
              </a:rPr>
              <a:t> spektrumunun ikiye ayıran frekanstır.</a:t>
            </a:r>
          </a:p>
          <a:p>
            <a:endParaRPr lang="tr-TR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276872"/>
            <a:ext cx="1400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2204864"/>
            <a:ext cx="21526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Metin kutusu"/>
          <p:cNvSpPr txBox="1"/>
          <p:nvPr/>
        </p:nvSpPr>
        <p:spPr>
          <a:xfrm>
            <a:off x="179512" y="3140968"/>
            <a:ext cx="8587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err="1" smtClean="0"/>
              <a:t>Sinkrotron</a:t>
            </a:r>
            <a:r>
              <a:rPr lang="tr-TR" dirty="0" smtClean="0"/>
              <a:t> ışınımı tesislerinde yüksek ortalama güç sebebi ile vakum borusu soğutulmazsa</a:t>
            </a:r>
          </a:p>
          <a:p>
            <a:r>
              <a:rPr lang="tr-TR" dirty="0" smtClean="0"/>
              <a:t>erir (güç yoğunluğu çok daha </a:t>
            </a:r>
            <a:r>
              <a:rPr lang="tr-TR" dirty="0" smtClean="0"/>
              <a:t>fazladır</a:t>
            </a:r>
            <a:r>
              <a:rPr lang="tr-TR" dirty="0" smtClean="0"/>
              <a:t>). </a:t>
            </a:r>
            <a:r>
              <a:rPr lang="tr-TR" dirty="0" smtClean="0">
                <a:solidFill>
                  <a:srgbClr val="FF0000"/>
                </a:solidFill>
              </a:rPr>
              <a:t>Yayınlanan ışınımın toplam gücü:</a:t>
            </a:r>
            <a:endParaRPr lang="tr-TR" dirty="0">
              <a:solidFill>
                <a:srgbClr val="FF0000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717032"/>
            <a:ext cx="236220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Metin kutusu"/>
          <p:cNvSpPr txBox="1"/>
          <p:nvPr/>
        </p:nvSpPr>
        <p:spPr>
          <a:xfrm>
            <a:off x="3347864" y="3861048"/>
            <a:ext cx="3498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Güç </a:t>
            </a:r>
            <a:r>
              <a:rPr lang="tr-TR" dirty="0" err="1" smtClean="0"/>
              <a:t>kW</a:t>
            </a:r>
            <a:r>
              <a:rPr lang="tr-TR" dirty="0" smtClean="0"/>
              <a:t>, Enerji </a:t>
            </a:r>
            <a:r>
              <a:rPr lang="tr-TR" dirty="0" err="1" smtClean="0"/>
              <a:t>GeV</a:t>
            </a:r>
            <a:r>
              <a:rPr lang="tr-TR" dirty="0" smtClean="0"/>
              <a:t>, </a:t>
            </a:r>
            <a:r>
              <a:rPr lang="tr-TR" dirty="0" err="1" smtClean="0"/>
              <a:t>I</a:t>
            </a:r>
            <a:r>
              <a:rPr lang="tr-TR" sz="1200" dirty="0" err="1" smtClean="0"/>
              <a:t>b</a:t>
            </a:r>
            <a:r>
              <a:rPr lang="tr-TR" dirty="0" smtClean="0"/>
              <a:t> A, ve</a:t>
            </a:r>
            <a:r>
              <a:rPr lang="tr-TR" dirty="0" smtClean="0">
                <a:latin typeface="Symbol" pitchFamily="18" charset="2"/>
              </a:rPr>
              <a:t>r</a:t>
            </a:r>
            <a:r>
              <a:rPr lang="tr-TR" sz="1200" dirty="0" smtClean="0"/>
              <a:t>0</a:t>
            </a:r>
            <a:r>
              <a:rPr lang="tr-TR" dirty="0" smtClean="0"/>
              <a:t> </a:t>
            </a:r>
            <a:r>
              <a:rPr lang="tr-TR" dirty="0" err="1" smtClean="0"/>
              <a:t>m’dir</a:t>
            </a:r>
            <a:endParaRPr lang="tr-TR" dirty="0"/>
          </a:p>
        </p:txBody>
      </p:sp>
      <p:sp>
        <p:nvSpPr>
          <p:cNvPr id="12" name="11 Dikdörtgen"/>
          <p:cNvSpPr/>
          <p:nvPr/>
        </p:nvSpPr>
        <p:spPr>
          <a:xfrm>
            <a:off x="395536" y="4509120"/>
            <a:ext cx="3180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/>
              <a:t>Yatay açı başına güç (W/</a:t>
            </a:r>
            <a:r>
              <a:rPr lang="tr-TR" dirty="0" err="1" smtClean="0"/>
              <a:t>mrad</a:t>
            </a:r>
            <a:r>
              <a:rPr lang="tr-TR" dirty="0" smtClean="0"/>
              <a:t>): </a:t>
            </a:r>
            <a:endParaRPr lang="tr-TR" dirty="0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4869160"/>
            <a:ext cx="20478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13 Dikdörtgen"/>
          <p:cNvSpPr/>
          <p:nvPr/>
        </p:nvSpPr>
        <p:spPr>
          <a:xfrm>
            <a:off x="5508104" y="4509120"/>
            <a:ext cx="2798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/>
              <a:t>Güç yoğunluğu (W/mrad2): </a:t>
            </a:r>
            <a:endParaRPr lang="tr-TR" dirty="0"/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4797152"/>
            <a:ext cx="2304256" cy="70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6" name="15 Tablo"/>
          <p:cNvGraphicFramePr>
            <a:graphicFrameLocks noGrp="1"/>
          </p:cNvGraphicFramePr>
          <p:nvPr/>
        </p:nvGraphicFramePr>
        <p:xfrm>
          <a:off x="827586" y="5517232"/>
          <a:ext cx="7032103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5951"/>
                <a:gridCol w="882336"/>
                <a:gridCol w="668751"/>
                <a:gridCol w="879013"/>
                <a:gridCol w="879013"/>
                <a:gridCol w="879013"/>
                <a:gridCol w="879013"/>
                <a:gridCol w="879013"/>
              </a:tblGrid>
              <a:tr h="370840">
                <a:tc>
                  <a:txBody>
                    <a:bodyPr/>
                    <a:lstStyle/>
                    <a:p>
                      <a:r>
                        <a:rPr lang="tr-TR" dirty="0" smtClean="0"/>
                        <a:t>Ring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E (</a:t>
                      </a:r>
                      <a:r>
                        <a:rPr lang="tr-TR" dirty="0" err="1" smtClean="0"/>
                        <a:t>GeV</a:t>
                      </a:r>
                      <a:r>
                        <a:rPr lang="tr-TR" dirty="0" smtClean="0"/>
                        <a:t>)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>
                          <a:latin typeface="Symbol" pitchFamily="18" charset="2"/>
                        </a:rPr>
                        <a:t>r</a:t>
                      </a:r>
                      <a:r>
                        <a:rPr lang="tr-TR" dirty="0" smtClean="0"/>
                        <a:t> (m)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I</a:t>
                      </a:r>
                      <a:r>
                        <a:rPr lang="tr-TR" sz="1200" dirty="0" err="1" smtClean="0"/>
                        <a:t>b</a:t>
                      </a:r>
                      <a:r>
                        <a:rPr lang="tr-TR" dirty="0" smtClean="0"/>
                        <a:t> (</a:t>
                      </a:r>
                      <a:r>
                        <a:rPr lang="tr-TR" dirty="0" err="1" smtClean="0"/>
                        <a:t>mA</a:t>
                      </a:r>
                      <a:r>
                        <a:rPr lang="tr-TR" dirty="0" smtClean="0"/>
                        <a:t>)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P</a:t>
                      </a:r>
                      <a:r>
                        <a:rPr lang="tr-TR" sz="1100" dirty="0" err="1" smtClean="0"/>
                        <a:t>Toplam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dP</a:t>
                      </a:r>
                      <a:r>
                        <a:rPr lang="tr-TR" dirty="0" smtClean="0"/>
                        <a:t>/</a:t>
                      </a:r>
                      <a:r>
                        <a:rPr lang="tr-TR" dirty="0" err="1" smtClean="0"/>
                        <a:t>d</a:t>
                      </a:r>
                      <a:r>
                        <a:rPr lang="tr-TR" dirty="0" err="1" smtClean="0">
                          <a:latin typeface="Symbol" pitchFamily="18" charset="2"/>
                        </a:rPr>
                        <a:t>q</a:t>
                      </a:r>
                      <a:endParaRPr lang="tr-TR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dp</a:t>
                      </a:r>
                      <a:r>
                        <a:rPr lang="tr-TR" dirty="0" smtClean="0">
                          <a:latin typeface="+mj-lt"/>
                        </a:rPr>
                        <a:t>/d</a:t>
                      </a:r>
                      <a:r>
                        <a:rPr lang="tr-TR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  <a:sym typeface="Symbol"/>
                        </a:rPr>
                        <a:t></a:t>
                      </a:r>
                      <a:endParaRPr lang="tr-TR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 smtClean="0">
                          <a:latin typeface="Symbol" pitchFamily="18" charset="2"/>
                        </a:rPr>
                        <a:t>e</a:t>
                      </a:r>
                      <a:r>
                        <a:rPr lang="tr-TR" sz="1400" dirty="0" err="1" smtClean="0">
                          <a:latin typeface="+mj-lt"/>
                        </a:rPr>
                        <a:t>c</a:t>
                      </a:r>
                      <a:endParaRPr lang="tr-TR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 err="1" smtClean="0"/>
                        <a:t>Diamond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3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7.15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smtClean="0"/>
                        <a:t>300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490066"/>
          </a:xfrm>
        </p:spPr>
        <p:txBody>
          <a:bodyPr>
            <a:noAutofit/>
          </a:bodyPr>
          <a:lstStyle/>
          <a:p>
            <a:r>
              <a:rPr lang="tr-TR" sz="2800" dirty="0" smtClean="0">
                <a:solidFill>
                  <a:schemeClr val="tx2"/>
                </a:solidFill>
              </a:rPr>
              <a:t>Düşey gözlem açısı üzerinden </a:t>
            </a:r>
            <a:r>
              <a:rPr lang="tr-TR" sz="2800" dirty="0" err="1" smtClean="0">
                <a:solidFill>
                  <a:schemeClr val="tx2"/>
                </a:solidFill>
              </a:rPr>
              <a:t>integre</a:t>
            </a:r>
            <a:r>
              <a:rPr lang="tr-TR" sz="2800" dirty="0" smtClean="0">
                <a:solidFill>
                  <a:schemeClr val="tx2"/>
                </a:solidFill>
              </a:rPr>
              <a:t> edilmiş foton akısı</a:t>
            </a:r>
            <a:endParaRPr lang="tr-TR" sz="2800" dirty="0">
              <a:solidFill>
                <a:schemeClr val="tx2"/>
              </a:solidFill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1484784"/>
            <a:ext cx="2200264" cy="616074"/>
          </a:xfrm>
          <a:prstGeom prst="rect">
            <a:avLst/>
          </a:prstGeom>
          <a:noFill/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2420888"/>
            <a:ext cx="1832932" cy="360040"/>
          </a:xfrm>
          <a:prstGeom prst="rect">
            <a:avLst/>
          </a:prstGeom>
          <a:noFill/>
        </p:spPr>
      </p:pic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3068960"/>
            <a:ext cx="2540040" cy="907157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4077072"/>
            <a:ext cx="4497449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r-TR"/>
          </a:p>
        </p:txBody>
      </p:sp>
      <p:sp>
        <p:nvSpPr>
          <p:cNvPr id="31760" name="Rectangle 16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Giriş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chemeClr val="tx2"/>
                </a:solidFill>
              </a:rPr>
              <a:t>Hızlandırıcılar başlangıçta nükleer fizik ve parçacık fiziğinde çarpıştırıcı olarak kurulmuştur.</a:t>
            </a:r>
          </a:p>
          <a:p>
            <a:r>
              <a:rPr lang="tr-TR" dirty="0" smtClean="0"/>
              <a:t>Son dönemde ise çoğunlukla ışınım kaynağı olarak kullanılmaktadır.</a:t>
            </a:r>
          </a:p>
          <a:p>
            <a:r>
              <a:rPr lang="tr-TR" dirty="0" smtClean="0">
                <a:solidFill>
                  <a:schemeClr val="tx2"/>
                </a:solidFill>
              </a:rPr>
              <a:t>Hızlandırıcılardan elde edilen ışınımın fizik, biyoloji, kimya ve temel bilimlerin diğer alanlarında çok sayıda kullanım alanı vardır.</a:t>
            </a:r>
          </a:p>
          <a:p>
            <a:r>
              <a:rPr lang="tr-TR" dirty="0" smtClean="0"/>
              <a:t>Proteinlerin yapı analizi, madde fiziği vs.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İçerik Yer Tutucusu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tr-T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Örnek:</a:t>
            </a:r>
            <a:r>
              <a:rPr lang="tr-TR" sz="2400" dirty="0" smtClean="0"/>
              <a:t> E=3 </a:t>
            </a:r>
            <a:r>
              <a:rPr lang="tr-TR" sz="2400" dirty="0" err="1" smtClean="0"/>
              <a:t>GeV</a:t>
            </a:r>
            <a:r>
              <a:rPr lang="tr-TR" sz="2400" dirty="0" smtClean="0"/>
              <a:t>, I=0.5 A, r=6.6 m için Açısal toplam foton akısını hesaplayalım.</a:t>
            </a:r>
            <a:endParaRPr lang="tr-TR" sz="2400" dirty="0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556792"/>
            <a:ext cx="3600400" cy="404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204864"/>
            <a:ext cx="1152128" cy="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276872"/>
            <a:ext cx="1448632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3284984"/>
            <a:ext cx="1673157" cy="415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3933056"/>
            <a:ext cx="6876257" cy="682749"/>
          </a:xfrm>
          <a:prstGeom prst="rect">
            <a:avLst/>
          </a:prstGeom>
          <a:noFill/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3" y="5464656"/>
            <a:ext cx="3026547" cy="702940"/>
          </a:xfrm>
          <a:prstGeom prst="rect">
            <a:avLst/>
          </a:prstGeom>
          <a:noFill/>
        </p:spPr>
      </p:pic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5976" y="4891256"/>
            <a:ext cx="12477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11 Metin kutusu"/>
          <p:cNvSpPr txBox="1"/>
          <p:nvPr/>
        </p:nvSpPr>
        <p:spPr>
          <a:xfrm>
            <a:off x="971600" y="3212976"/>
            <a:ext cx="3043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Spektrometrenin çözünürlüğü: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3" name="12 Sağ Ok"/>
          <p:cNvSpPr/>
          <p:nvPr/>
        </p:nvSpPr>
        <p:spPr>
          <a:xfrm>
            <a:off x="3131840" y="2276872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4" name="13 Metin kutusu"/>
          <p:cNvSpPr txBox="1"/>
          <p:nvPr/>
        </p:nvSpPr>
        <p:spPr>
          <a:xfrm>
            <a:off x="899592" y="4869160"/>
            <a:ext cx="2642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Demet hattının akseptansı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5" name="14 Sağ Ok"/>
          <p:cNvSpPr/>
          <p:nvPr/>
        </p:nvSpPr>
        <p:spPr>
          <a:xfrm>
            <a:off x="3635896" y="4952216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6" name="15 Metin kutusu"/>
          <p:cNvSpPr txBox="1"/>
          <p:nvPr/>
        </p:nvSpPr>
        <p:spPr>
          <a:xfrm>
            <a:off x="971600" y="5661248"/>
            <a:ext cx="307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Numune Üzerindeki foton akısı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7" name="16 Sağ Ok"/>
          <p:cNvSpPr/>
          <p:nvPr/>
        </p:nvSpPr>
        <p:spPr>
          <a:xfrm>
            <a:off x="4067944" y="5733256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302C4E2-EF5D-471B-9ECF-90E3F581CD82}" type="slidenum">
              <a:rPr lang="tr-TR" sz="1200">
                <a:solidFill>
                  <a:srgbClr val="FFFFFF"/>
                </a:solidFill>
                <a:latin typeface="Arial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21</a:t>
            </a:fld>
            <a:endParaRPr lang="tr-TR" sz="12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95536" y="836712"/>
            <a:ext cx="8352928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just"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>
                <a:solidFill>
                  <a:srgbClr val="FF0000"/>
                </a:solidFill>
              </a:rPr>
              <a:t>Salındırıcılar: </a:t>
            </a:r>
            <a:r>
              <a:rPr lang="tr-TR" sz="2400" dirty="0"/>
              <a:t>Elektronlar zayıf manyetik alanla periyodik olarak salındırılırlar. Parçacıklar, </a:t>
            </a:r>
            <a:r>
              <a:rPr lang="tr-TR" sz="2400" dirty="0" err="1"/>
              <a:t>dalgaboyu</a:t>
            </a:r>
            <a:r>
              <a:rPr lang="tr-TR" sz="2400" dirty="0"/>
              <a:t> </a:t>
            </a:r>
            <a:r>
              <a:rPr lang="tr-TR" sz="2400" dirty="0" smtClean="0"/>
              <a:t>periyodik </a:t>
            </a:r>
            <a:r>
              <a:rPr lang="tr-TR" sz="2400" dirty="0"/>
              <a:t>hareketin </a:t>
            </a:r>
            <a:r>
              <a:rPr lang="tr-TR" sz="2400" dirty="0">
                <a:latin typeface="Symbol" pitchFamily="18" charset="2"/>
              </a:rPr>
              <a:t></a:t>
            </a:r>
            <a:r>
              <a:rPr lang="tr-TR" sz="2400" baseline="30000" dirty="0"/>
              <a:t>2</a:t>
            </a:r>
            <a:r>
              <a:rPr lang="tr-TR" sz="2400" dirty="0"/>
              <a:t>’ye oranı olacak şekilde periyodik pikler şeklinde oluşurlar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23528" y="2276872"/>
            <a:ext cx="8640960" cy="157184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 err="1">
                <a:solidFill>
                  <a:srgbClr val="FF0000"/>
                </a:solidFill>
              </a:rPr>
              <a:t>Zigzaglayıcılar</a:t>
            </a:r>
            <a:r>
              <a:rPr lang="tr-TR" sz="2400" dirty="0">
                <a:solidFill>
                  <a:srgbClr val="FF0000"/>
                </a:solidFill>
              </a:rPr>
              <a:t>: </a:t>
            </a:r>
            <a:r>
              <a:rPr lang="tr-TR" sz="2400" dirty="0"/>
              <a:t>Elektronlar kuvvetli manyetik alanla periyodik olarak salındırılırlar. Burada parçacıkların hareketi tam sinüssel değildir. Foton Spektrumu Kritik foton enerjisine kadar süreklidir.  Spektrum </a:t>
            </a:r>
            <a:r>
              <a:rPr lang="tr-TR" sz="2400" dirty="0" err="1" smtClean="0"/>
              <a:t>Infrared’den</a:t>
            </a:r>
            <a:r>
              <a:rPr lang="tr-TR" sz="2400" dirty="0" smtClean="0"/>
              <a:t> </a:t>
            </a:r>
            <a:r>
              <a:rPr lang="tr-TR" sz="2400" dirty="0"/>
              <a:t>hard x-ray bölgesine kadar uzanır.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6660" y="3800872"/>
            <a:ext cx="4715620" cy="3057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Metin kutusu"/>
          <p:cNvSpPr txBox="1"/>
          <p:nvPr/>
        </p:nvSpPr>
        <p:spPr>
          <a:xfrm>
            <a:off x="2195736" y="188640"/>
            <a:ext cx="4084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Eklenmiş ALETLERDE SI</a:t>
            </a:r>
            <a:endParaRPr lang="tr-T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764704"/>
            <a:ext cx="42481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84784"/>
            <a:ext cx="5127869" cy="26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556792"/>
            <a:ext cx="2163316" cy="211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395536" y="836712"/>
            <a:ext cx="2921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Salındırıcı Kırma Parametresi:</a:t>
            </a:r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5364088" y="5085184"/>
            <a:ext cx="2404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Salındırıcıda </a:t>
            </a:r>
            <a:r>
              <a:rPr lang="tr-TR" dirty="0" err="1" smtClean="0"/>
              <a:t>dalgaboyu</a:t>
            </a:r>
            <a:r>
              <a:rPr lang="tr-TR" dirty="0" smtClean="0"/>
              <a:t>:</a:t>
            </a:r>
            <a:endParaRPr lang="tr-TR" dirty="0"/>
          </a:p>
        </p:txBody>
      </p:sp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5517232"/>
            <a:ext cx="29146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941168"/>
            <a:ext cx="3816424" cy="1639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10 Metin kutusu"/>
          <p:cNvSpPr txBox="1"/>
          <p:nvPr/>
        </p:nvSpPr>
        <p:spPr>
          <a:xfrm>
            <a:off x="395536" y="4509120"/>
            <a:ext cx="4897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Salındırıcıda ışınım bazı özel </a:t>
            </a:r>
            <a:r>
              <a:rPr lang="tr-TR" dirty="0" err="1" smtClean="0"/>
              <a:t>harmoniklerde</a:t>
            </a:r>
            <a:r>
              <a:rPr lang="tr-TR" dirty="0" smtClean="0"/>
              <a:t> üretilir.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836712"/>
            <a:ext cx="36099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08920"/>
            <a:ext cx="4243989" cy="1041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Metin kutusu"/>
          <p:cNvSpPr txBox="1"/>
          <p:nvPr/>
        </p:nvSpPr>
        <p:spPr>
          <a:xfrm>
            <a:off x="1907704" y="1484784"/>
            <a:ext cx="5884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N  Periyot Sayısı, E </a:t>
            </a:r>
            <a:r>
              <a:rPr lang="tr-TR" dirty="0" err="1" smtClean="0"/>
              <a:t>electron</a:t>
            </a:r>
            <a:r>
              <a:rPr lang="tr-TR" dirty="0" smtClean="0"/>
              <a:t> enerjisi (</a:t>
            </a:r>
            <a:r>
              <a:rPr lang="tr-TR" dirty="0" err="1" smtClean="0"/>
              <a:t>GeV</a:t>
            </a:r>
            <a:r>
              <a:rPr lang="tr-TR" dirty="0" smtClean="0"/>
              <a:t>), </a:t>
            </a:r>
            <a:r>
              <a:rPr lang="tr-TR" dirty="0" err="1" smtClean="0"/>
              <a:t>Ib</a:t>
            </a:r>
            <a:r>
              <a:rPr lang="tr-TR" dirty="0" smtClean="0"/>
              <a:t> demet akımı (A)</a:t>
            </a:r>
            <a:endParaRPr lang="tr-TR" dirty="0"/>
          </a:p>
        </p:txBody>
      </p:sp>
      <p:sp>
        <p:nvSpPr>
          <p:cNvPr id="5" name="4 Metin kutusu"/>
          <p:cNvSpPr txBox="1"/>
          <p:nvPr/>
        </p:nvSpPr>
        <p:spPr>
          <a:xfrm>
            <a:off x="2195736" y="260648"/>
            <a:ext cx="5176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Eksende Açısal Akı Yoğunluğu</a:t>
            </a:r>
            <a:endParaRPr lang="tr-T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797152"/>
            <a:ext cx="23431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19625" y="1772816"/>
            <a:ext cx="45243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Metin kutusu"/>
          <p:cNvSpPr txBox="1"/>
          <p:nvPr/>
        </p:nvSpPr>
        <p:spPr>
          <a:xfrm>
            <a:off x="1115616" y="4437112"/>
            <a:ext cx="686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Parlaklık (</a:t>
            </a:r>
            <a:r>
              <a:rPr lang="tr-TR" dirty="0" err="1" smtClean="0"/>
              <a:t>Brillance</a:t>
            </a:r>
            <a:r>
              <a:rPr lang="tr-TR" dirty="0" smtClean="0"/>
              <a:t>) 6 boyutlu faz uzayında foton sayısı olarak tanımlanır.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2BDB9A89-E4CE-4BD6-9EF5-7AC0E9CC7773}" type="slidenum">
              <a:rPr lang="tr-TR" sz="1200">
                <a:latin typeface="Arial" charset="0"/>
              </a:rPr>
              <a:pPr algn="r">
                <a:buClrTx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24</a:t>
            </a:fld>
            <a:endParaRPr lang="tr-TR" sz="1200">
              <a:latin typeface="Arial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44450"/>
            <a:ext cx="7772400" cy="93627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Brilliance</a:t>
            </a:r>
            <a:r>
              <a:rPr lang="tr-TR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(Parlaklık)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58888" y="2133600"/>
            <a:ext cx="6022975" cy="963613"/>
            <a:chOff x="793" y="1344"/>
            <a:chExt cx="3794" cy="607"/>
          </a:xfrm>
        </p:grpSpPr>
        <p:pic>
          <p:nvPicPr>
            <p:cNvPr id="1741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3" y="1344"/>
              <a:ext cx="3794" cy="60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7414" name="Text Box 6"/>
            <p:cNvSpPr txBox="1">
              <a:spLocks noChangeArrowheads="1"/>
            </p:cNvSpPr>
            <p:nvPr/>
          </p:nvSpPr>
          <p:spPr bwMode="auto">
            <a:xfrm>
              <a:off x="793" y="1344"/>
              <a:ext cx="3794" cy="60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181600" y="3279775"/>
            <a:ext cx="3354388" cy="1020763"/>
            <a:chOff x="3264" y="2066"/>
            <a:chExt cx="2113" cy="643"/>
          </a:xfrm>
        </p:grpSpPr>
        <p:pic>
          <p:nvPicPr>
            <p:cNvPr id="17416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64" y="2066"/>
              <a:ext cx="2113" cy="6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7417" name="Text Box 9"/>
            <p:cNvSpPr txBox="1">
              <a:spLocks noChangeArrowheads="1"/>
            </p:cNvSpPr>
            <p:nvPr/>
          </p:nvSpPr>
          <p:spPr bwMode="auto">
            <a:xfrm>
              <a:off x="3264" y="2066"/>
              <a:ext cx="2113" cy="64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42988" y="1052513"/>
            <a:ext cx="6626225" cy="120251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Parlaklık (</a:t>
            </a:r>
            <a:r>
              <a:rPr lang="tr-TR" sz="2400" dirty="0" err="1">
                <a:solidFill>
                  <a:schemeClr val="tx2"/>
                </a:solidFill>
                <a:latin typeface="Times New Roman" pitchFamily="18" charset="0"/>
              </a:rPr>
              <a:t>photons</a:t>
            </a: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/</a:t>
            </a:r>
            <a:r>
              <a:rPr lang="tr-TR" sz="2400" dirty="0" err="1">
                <a:solidFill>
                  <a:schemeClr val="tx2"/>
                </a:solidFill>
                <a:latin typeface="Times New Roman" pitchFamily="18" charset="0"/>
              </a:rPr>
              <a:t>sec</a:t>
            </a: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/mm2/mrad2/0.1%B.W.) 6 boyutlu faz uzayında foton yoğunluğu olarak tanımlanır.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323850" y="3470275"/>
            <a:ext cx="457200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Açısal Akı </a:t>
            </a:r>
            <a:r>
              <a:rPr lang="tr-TR" sz="2400" dirty="0" smtClean="0">
                <a:solidFill>
                  <a:schemeClr val="tx2"/>
                </a:solidFill>
                <a:latin typeface="Times New Roman" pitchFamily="18" charset="0"/>
              </a:rPr>
              <a:t>Yoğunluğu</a:t>
            </a:r>
            <a:endParaRPr lang="tr-TR" sz="2400" dirty="0">
              <a:solidFill>
                <a:schemeClr val="tx2"/>
              </a:solidFill>
              <a:latin typeface="Times New Roman" pitchFamily="18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 err="1">
                <a:solidFill>
                  <a:schemeClr val="tx2"/>
                </a:solidFill>
                <a:latin typeface="Times New Roman" pitchFamily="18" charset="0"/>
              </a:rPr>
              <a:t>photons</a:t>
            </a: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/</a:t>
            </a:r>
            <a:r>
              <a:rPr lang="tr-TR" sz="2400" dirty="0" err="1">
                <a:solidFill>
                  <a:schemeClr val="tx2"/>
                </a:solidFill>
                <a:latin typeface="Times New Roman" pitchFamily="18" charset="0"/>
              </a:rPr>
              <a:t>sec</a:t>
            </a: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/mrad2/0.1%B.W </a:t>
            </a: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987925" y="5030788"/>
            <a:ext cx="3670300" cy="725487"/>
            <a:chOff x="3142" y="3169"/>
            <a:chExt cx="2312" cy="457"/>
          </a:xfrm>
        </p:grpSpPr>
        <p:pic>
          <p:nvPicPr>
            <p:cNvPr id="17421" name="Picture 1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142" y="3169"/>
              <a:ext cx="2312" cy="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7422" name="Text Box 14"/>
            <p:cNvSpPr txBox="1">
              <a:spLocks noChangeArrowheads="1"/>
            </p:cNvSpPr>
            <p:nvPr/>
          </p:nvSpPr>
          <p:spPr bwMode="auto">
            <a:xfrm>
              <a:off x="3142" y="3169"/>
              <a:ext cx="2312" cy="4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468313" y="4868863"/>
            <a:ext cx="4032250" cy="8255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Toplam Akı (</a:t>
            </a:r>
            <a:r>
              <a:rPr lang="tr-TR" sz="2400" dirty="0" err="1">
                <a:solidFill>
                  <a:schemeClr val="tx2"/>
                </a:solidFill>
                <a:latin typeface="Times New Roman" pitchFamily="18" charset="0"/>
              </a:rPr>
              <a:t>photons</a:t>
            </a: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/</a:t>
            </a:r>
            <a:r>
              <a:rPr lang="tr-TR" sz="2400" dirty="0" err="1">
                <a:solidFill>
                  <a:schemeClr val="tx2"/>
                </a:solidFill>
                <a:latin typeface="Times New Roman" pitchFamily="18" charset="0"/>
              </a:rPr>
              <a:t>sec</a:t>
            </a:r>
            <a:r>
              <a:rPr lang="tr-TR" sz="2400" dirty="0">
                <a:solidFill>
                  <a:schemeClr val="tx2"/>
                </a:solidFill>
                <a:latin typeface="Times New Roman" pitchFamily="18" charset="0"/>
              </a:rPr>
              <a:t>/0.1%B.W) </a:t>
            </a:r>
          </a:p>
        </p:txBody>
      </p:sp>
      <p:sp>
        <p:nvSpPr>
          <p:cNvPr id="17424" name="AutoShape 16"/>
          <p:cNvSpPr>
            <a:spLocks noChangeArrowheads="1"/>
          </p:cNvSpPr>
          <p:nvPr/>
        </p:nvSpPr>
        <p:spPr bwMode="auto">
          <a:xfrm>
            <a:off x="3851275" y="5300663"/>
            <a:ext cx="936625" cy="288925"/>
          </a:xfrm>
          <a:prstGeom prst="rightArrow">
            <a:avLst>
              <a:gd name="adj1" fmla="val 50000"/>
              <a:gd name="adj2" fmla="val 81044"/>
            </a:avLst>
          </a:prstGeom>
          <a:solidFill>
            <a:srgbClr val="CC66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7425" name="AutoShape 17"/>
          <p:cNvSpPr>
            <a:spLocks noChangeArrowheads="1"/>
          </p:cNvSpPr>
          <p:nvPr/>
        </p:nvSpPr>
        <p:spPr bwMode="auto">
          <a:xfrm>
            <a:off x="3851275" y="3573463"/>
            <a:ext cx="936625" cy="288925"/>
          </a:xfrm>
          <a:prstGeom prst="rightArrow">
            <a:avLst>
              <a:gd name="adj1" fmla="val 50000"/>
              <a:gd name="adj2" fmla="val 81044"/>
            </a:avLst>
          </a:prstGeom>
          <a:solidFill>
            <a:srgbClr val="CC66FF"/>
          </a:solidFill>
          <a:ln w="936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259633" y="1556792"/>
            <a:ext cx="70567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Ö</a:t>
            </a:r>
            <a:r>
              <a:rPr lang="tr-TR" dirty="0" smtClean="0"/>
              <a:t>dev</a:t>
            </a:r>
          </a:p>
          <a:p>
            <a:endParaRPr lang="tr-TR" dirty="0" smtClean="0"/>
          </a:p>
          <a:p>
            <a:r>
              <a:rPr lang="tr-TR" dirty="0" err="1" smtClean="0"/>
              <a:t>Halbach</a:t>
            </a:r>
            <a:r>
              <a:rPr lang="tr-TR" dirty="0" smtClean="0"/>
              <a:t> formülünü kullanarak salındırıcı periyodu 25 cm olan salındırıcıda oluşacak pik manyetik alanın grafiğini çizdiriniz. (</a:t>
            </a:r>
            <a:r>
              <a:rPr lang="tr-TR" dirty="0" err="1" smtClean="0"/>
              <a:t>gap</a:t>
            </a:r>
            <a:r>
              <a:rPr lang="tr-TR" dirty="0" smtClean="0"/>
              <a:t> 1cm 4 cm arası değişsin) </a:t>
            </a:r>
          </a:p>
          <a:p>
            <a:endParaRPr lang="tr-TR" dirty="0" smtClean="0"/>
          </a:p>
          <a:p>
            <a:r>
              <a:rPr lang="tr-TR" dirty="0" smtClean="0"/>
              <a:t>Bu </a:t>
            </a:r>
            <a:r>
              <a:rPr lang="tr-TR" dirty="0" err="1" smtClean="0"/>
              <a:t>gap</a:t>
            </a:r>
            <a:r>
              <a:rPr lang="tr-TR" dirty="0" smtClean="0"/>
              <a:t> değerleri için taranacak K değerlerini hesaplayarak üretilecek ışınımın  </a:t>
            </a:r>
            <a:r>
              <a:rPr lang="tr-TR" dirty="0" err="1" smtClean="0"/>
              <a:t>dalgaboyu</a:t>
            </a:r>
            <a:r>
              <a:rPr lang="tr-TR" dirty="0" smtClean="0"/>
              <a:t> aralığını bulunuz.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475656" y="260648"/>
            <a:ext cx="56476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Kullanılan Benzetim Programları</a:t>
            </a:r>
            <a:endParaRPr lang="tr-T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5220072" y="1340768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chemeClr val="tx2"/>
                </a:solidFill>
              </a:rPr>
              <a:t>Tek Geçişli Hızlandırıcılar  (FEL)</a:t>
            </a:r>
          </a:p>
          <a:p>
            <a:endParaRPr lang="tr-TR" dirty="0" smtClean="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r>
              <a:rPr lang="tr-TR" dirty="0" smtClean="0"/>
              <a:t>GENESIS</a:t>
            </a:r>
          </a:p>
          <a:p>
            <a:pPr>
              <a:buFontTx/>
              <a:buChar char="-"/>
            </a:pPr>
            <a:r>
              <a:rPr lang="tr-TR" dirty="0" smtClean="0"/>
              <a:t>GINGER</a:t>
            </a:r>
          </a:p>
          <a:p>
            <a:pPr>
              <a:buFontTx/>
              <a:buChar char="-"/>
            </a:pPr>
            <a:r>
              <a:rPr lang="tr-TR" dirty="0" smtClean="0"/>
              <a:t>FELO</a:t>
            </a:r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467544" y="1196752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chemeClr val="tx2"/>
                </a:solidFill>
              </a:rPr>
              <a:t>Sinkrotron</a:t>
            </a:r>
            <a:r>
              <a:rPr lang="tr-TR" dirty="0" smtClean="0">
                <a:solidFill>
                  <a:schemeClr val="tx2"/>
                </a:solidFill>
              </a:rPr>
              <a:t> Işınım Kaynağı</a:t>
            </a:r>
          </a:p>
          <a:p>
            <a:r>
              <a:rPr lang="tr-TR" dirty="0" smtClean="0"/>
              <a:t>  </a:t>
            </a:r>
          </a:p>
          <a:p>
            <a:pPr>
              <a:buFontTx/>
              <a:buChar char="-"/>
            </a:pPr>
            <a:r>
              <a:rPr lang="tr-TR" dirty="0" smtClean="0"/>
              <a:t> XOP</a:t>
            </a:r>
          </a:p>
          <a:p>
            <a:r>
              <a:rPr lang="tr-TR" dirty="0" smtClean="0"/>
              <a:t>(http://ftp.</a:t>
            </a:r>
            <a:r>
              <a:rPr lang="tr-TR" dirty="0" err="1" smtClean="0"/>
              <a:t>esrf</a:t>
            </a:r>
            <a:r>
              <a:rPr lang="tr-TR" dirty="0" smtClean="0"/>
              <a:t>.</a:t>
            </a:r>
            <a:r>
              <a:rPr lang="tr-TR" dirty="0" err="1" smtClean="0"/>
              <a:t>eu</a:t>
            </a:r>
            <a:r>
              <a:rPr lang="tr-TR" dirty="0" smtClean="0"/>
              <a:t>/</a:t>
            </a:r>
            <a:r>
              <a:rPr lang="tr-TR" dirty="0" err="1" smtClean="0"/>
              <a:t>pub</a:t>
            </a:r>
            <a:r>
              <a:rPr lang="tr-TR" dirty="0" smtClean="0"/>
              <a:t>/</a:t>
            </a:r>
            <a:r>
              <a:rPr lang="tr-TR" dirty="0" err="1" smtClean="0"/>
              <a:t>scisoft</a:t>
            </a:r>
            <a:r>
              <a:rPr lang="tr-TR" dirty="0" smtClean="0"/>
              <a:t>/xop2.3/)</a:t>
            </a:r>
          </a:p>
          <a:p>
            <a:pPr>
              <a:buFontTx/>
              <a:buChar char="-"/>
            </a:pPr>
            <a:r>
              <a:rPr lang="tr-TR" dirty="0" smtClean="0"/>
              <a:t> SPECTRA</a:t>
            </a:r>
            <a:endParaRPr lang="tr-TR" dirty="0"/>
          </a:p>
          <a:p>
            <a:r>
              <a:rPr lang="tr-TR" dirty="0" smtClean="0"/>
              <a:t>http://radiant.harima.riken.go.jp/spectra/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etin kutusu"/>
          <p:cNvSpPr txBox="1"/>
          <p:nvPr/>
        </p:nvSpPr>
        <p:spPr>
          <a:xfrm>
            <a:off x="1331640" y="980728"/>
            <a:ext cx="1719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KAYNAKLAR</a:t>
            </a:r>
            <a:endParaRPr lang="tr-T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Dikdörtgen"/>
          <p:cNvSpPr/>
          <p:nvPr/>
        </p:nvSpPr>
        <p:spPr>
          <a:xfrm>
            <a:off x="1331640" y="1663447"/>
            <a:ext cx="6390456" cy="1405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487" indent="-342900" eaLnBrk="0" hangingPunct="0">
              <a:spcBef>
                <a:spcPts val="800"/>
              </a:spcBef>
              <a:buClr>
                <a:srgbClr val="CCECFF"/>
              </a:buClr>
              <a:buSzPct val="70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tr-TR" dirty="0" smtClean="0"/>
              <a:t>1) </a:t>
            </a:r>
            <a:r>
              <a:rPr lang="tr-TR" dirty="0" err="1" smtClean="0"/>
              <a:t>Sarah</a:t>
            </a:r>
            <a:r>
              <a:rPr lang="tr-TR" dirty="0" smtClean="0"/>
              <a:t> </a:t>
            </a:r>
            <a:r>
              <a:rPr lang="tr-TR" dirty="0" err="1" smtClean="0"/>
              <a:t>Cousineau</a:t>
            </a:r>
            <a:r>
              <a:rPr lang="tr-TR" dirty="0" smtClean="0"/>
              <a:t>, </a:t>
            </a:r>
            <a:r>
              <a:rPr lang="tr-TR" dirty="0" err="1" smtClean="0"/>
              <a:t>Jeff</a:t>
            </a:r>
            <a:r>
              <a:rPr lang="tr-TR" dirty="0" smtClean="0"/>
              <a:t> </a:t>
            </a:r>
            <a:r>
              <a:rPr lang="tr-TR" dirty="0" err="1" smtClean="0"/>
              <a:t>Holmes</a:t>
            </a:r>
            <a:r>
              <a:rPr lang="tr-TR" dirty="0" smtClean="0"/>
              <a:t>, Yan </a:t>
            </a:r>
            <a:r>
              <a:rPr lang="tr-TR" dirty="0" err="1" smtClean="0"/>
              <a:t>Zhang</a:t>
            </a:r>
            <a:r>
              <a:rPr lang="tr-TR" dirty="0" smtClean="0"/>
              <a:t>, USPAS, </a:t>
            </a:r>
            <a:r>
              <a:rPr lang="tr-TR" dirty="0" err="1" smtClean="0"/>
              <a:t>January</a:t>
            </a:r>
            <a:r>
              <a:rPr lang="tr-TR" dirty="0" smtClean="0"/>
              <a:t>, 2011</a:t>
            </a:r>
          </a:p>
          <a:p>
            <a:pPr marL="344487" indent="-342900" eaLnBrk="0" hangingPunct="0">
              <a:spcBef>
                <a:spcPts val="800"/>
              </a:spcBef>
              <a:buClr>
                <a:srgbClr val="CCECFF"/>
              </a:buClr>
              <a:buSzPct val="70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tr-TR" dirty="0" smtClean="0"/>
              <a:t>2) </a:t>
            </a:r>
            <a:r>
              <a:rPr lang="tr-TR" dirty="0" err="1" smtClean="0"/>
              <a:t>Introduction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Synchrotron</a:t>
            </a:r>
            <a:r>
              <a:rPr lang="tr-TR" dirty="0" smtClean="0"/>
              <a:t> </a:t>
            </a:r>
            <a:r>
              <a:rPr lang="tr-TR" dirty="0" err="1" smtClean="0"/>
              <a:t>Radiation</a:t>
            </a:r>
            <a:r>
              <a:rPr lang="tr-TR" dirty="0" smtClean="0"/>
              <a:t>, </a:t>
            </a:r>
            <a:r>
              <a:rPr lang="tr-TR" dirty="0" err="1" smtClean="0"/>
              <a:t>Lecture</a:t>
            </a:r>
            <a:r>
              <a:rPr lang="tr-TR" dirty="0" smtClean="0"/>
              <a:t> </a:t>
            </a:r>
            <a:r>
              <a:rPr lang="tr-TR" dirty="0" err="1" smtClean="0"/>
              <a:t>Slides</a:t>
            </a:r>
            <a:r>
              <a:rPr lang="tr-TR" dirty="0" smtClean="0"/>
              <a:t>, </a:t>
            </a:r>
            <a:r>
              <a:rPr lang="tr-TR" dirty="0" err="1" smtClean="0"/>
              <a:t>Jim</a:t>
            </a:r>
            <a:r>
              <a:rPr lang="tr-TR" dirty="0" smtClean="0"/>
              <a:t> </a:t>
            </a:r>
            <a:r>
              <a:rPr lang="tr-TR" dirty="0" err="1" smtClean="0"/>
              <a:t>Clarc</a:t>
            </a:r>
            <a:r>
              <a:rPr lang="tr-TR" dirty="0" smtClean="0"/>
              <a:t>, </a:t>
            </a:r>
            <a:r>
              <a:rPr lang="tr-TR" dirty="0" err="1" smtClean="0"/>
              <a:t>ASTeC</a:t>
            </a:r>
            <a:endParaRPr lang="tr-TR" dirty="0" smtClean="0"/>
          </a:p>
          <a:p>
            <a:pPr marL="344487" indent="-342900" eaLnBrk="0" hangingPunct="0">
              <a:spcBef>
                <a:spcPts val="800"/>
              </a:spcBef>
              <a:buClr>
                <a:srgbClr val="CCECFF"/>
              </a:buClr>
              <a:buSzPct val="70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tr-TR" dirty="0" smtClean="0"/>
              <a:t>3) H. </a:t>
            </a:r>
            <a:r>
              <a:rPr lang="tr-TR" dirty="0" err="1" smtClean="0"/>
              <a:t>Wiedeamann</a:t>
            </a:r>
            <a:r>
              <a:rPr lang="tr-TR" dirty="0" smtClean="0"/>
              <a:t>,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physics</a:t>
            </a:r>
            <a:r>
              <a:rPr lang="tr-TR" dirty="0" smtClean="0"/>
              <a:t> of </a:t>
            </a:r>
            <a:r>
              <a:rPr lang="tr-TR" dirty="0" err="1" smtClean="0"/>
              <a:t>synchrotron</a:t>
            </a:r>
            <a:r>
              <a:rPr lang="tr-TR" dirty="0" smtClean="0"/>
              <a:t> </a:t>
            </a:r>
            <a:r>
              <a:rPr lang="tr-TR" dirty="0" err="1" smtClean="0"/>
              <a:t>Radiation</a:t>
            </a:r>
            <a:r>
              <a:rPr lang="tr-TR" dirty="0" smtClean="0"/>
              <a:t>.</a:t>
            </a:r>
            <a:endParaRPr lang="tr-TR" dirty="0"/>
          </a:p>
        </p:txBody>
      </p:sp>
      <p:sp>
        <p:nvSpPr>
          <p:cNvPr id="4" name="3 Metin kutusu"/>
          <p:cNvSpPr txBox="1"/>
          <p:nvPr/>
        </p:nvSpPr>
        <p:spPr>
          <a:xfrm>
            <a:off x="1403648" y="4221088"/>
            <a:ext cx="6589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DİNLEDİĞİNİZ İÇİN TEŞEKKÜR EDERİM</a:t>
            </a:r>
            <a:endParaRPr lang="tr-TR" sz="32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Işınımın Kaynağı</a:t>
            </a:r>
            <a:endParaRPr lang="tr-T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60640"/>
          </a:xfrm>
        </p:spPr>
        <p:txBody>
          <a:bodyPr>
            <a:normAutofit/>
          </a:bodyPr>
          <a:lstStyle/>
          <a:p>
            <a:r>
              <a:rPr lang="tr-TR" sz="2400" dirty="0" smtClean="0"/>
              <a:t>1873 yılında </a:t>
            </a:r>
            <a:r>
              <a:rPr lang="tr-TR" sz="2400" dirty="0" err="1" smtClean="0"/>
              <a:t>Maxwell</a:t>
            </a:r>
            <a:r>
              <a:rPr lang="tr-TR" sz="2400" dirty="0" smtClean="0"/>
              <a:t> Denklemleri </a:t>
            </a:r>
          </a:p>
          <a:p>
            <a:pPr>
              <a:buNone/>
            </a:pPr>
            <a:r>
              <a:rPr lang="tr-TR" sz="2400" dirty="0" smtClean="0"/>
              <a:t>Yük yoğunluğundaki değişme dışarıya doğru yayınlanan elektrik alanlar üretmektedir.</a:t>
            </a:r>
          </a:p>
          <a:p>
            <a:r>
              <a:rPr lang="tr-TR" sz="2400" dirty="0" smtClean="0">
                <a:solidFill>
                  <a:schemeClr val="tx2"/>
                </a:solidFill>
              </a:rPr>
              <a:t>1887’de </a:t>
            </a:r>
            <a:r>
              <a:rPr lang="tr-TR" sz="2400" dirty="0" err="1" smtClean="0">
                <a:solidFill>
                  <a:schemeClr val="tx2"/>
                </a:solidFill>
              </a:rPr>
              <a:t>Heinrich</a:t>
            </a:r>
            <a:r>
              <a:rPr lang="tr-TR" sz="2400" dirty="0" smtClean="0">
                <a:solidFill>
                  <a:schemeClr val="tx2"/>
                </a:solidFill>
              </a:rPr>
              <a:t> Hertz bu dalgaları deneysel olarak göstermiştir. </a:t>
            </a:r>
          </a:p>
          <a:p>
            <a:pPr>
              <a:buNone/>
            </a:pPr>
            <a:endParaRPr lang="tr-TR" sz="2400" dirty="0" smtClean="0"/>
          </a:p>
          <a:p>
            <a:pPr>
              <a:buNone/>
            </a:pPr>
            <a:endParaRPr lang="tr-TR" sz="2400" dirty="0" smtClean="0"/>
          </a:p>
          <a:p>
            <a:endParaRPr lang="tr-TR" sz="2400" dirty="0" smtClean="0"/>
          </a:p>
          <a:p>
            <a:pPr>
              <a:buNone/>
            </a:pPr>
            <a:endParaRPr lang="tr-TR" sz="2400" dirty="0" smtClean="0"/>
          </a:p>
          <a:p>
            <a:endParaRPr lang="tr-TR" sz="2400" dirty="0" smtClean="0"/>
          </a:p>
          <a:p>
            <a:pPr>
              <a:buNone/>
            </a:pPr>
            <a:r>
              <a:rPr lang="tr-TR" sz="2400" dirty="0" smtClean="0"/>
              <a:t>Bu ne işe yarayacak sorusuna verdiği cevap:</a:t>
            </a:r>
          </a:p>
          <a:p>
            <a:pPr>
              <a:buNone/>
            </a:pPr>
            <a:r>
              <a:rPr lang="tr-TR" sz="2400" dirty="0" smtClean="0">
                <a:solidFill>
                  <a:srgbClr val="FF0000"/>
                </a:solidFill>
              </a:rPr>
              <a:t>Bu sadece </a:t>
            </a:r>
            <a:r>
              <a:rPr lang="tr-TR" sz="2400" dirty="0" err="1" smtClean="0">
                <a:solidFill>
                  <a:srgbClr val="FF0000"/>
                </a:solidFill>
              </a:rPr>
              <a:t>Maxwell’in</a:t>
            </a:r>
            <a:r>
              <a:rPr lang="tr-TR" sz="2400" dirty="0" smtClean="0">
                <a:solidFill>
                  <a:srgbClr val="FF0000"/>
                </a:solidFill>
              </a:rPr>
              <a:t> haklı olduğunu gösteren bir deney. Hiç bir işe yarayacağını zannetmiyorum. </a:t>
            </a:r>
            <a:r>
              <a:rPr lang="tr-TR" sz="24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tr-TR" sz="24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tr-TR" sz="2400" dirty="0" smtClean="0"/>
          </a:p>
          <a:p>
            <a:endParaRPr lang="tr-TR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996952"/>
            <a:ext cx="5987430" cy="212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Sinkrotron</a:t>
            </a:r>
            <a:r>
              <a:rPr lang="tr-TR" dirty="0" smtClean="0">
                <a:solidFill>
                  <a:srgbClr val="C00000"/>
                </a:solidFill>
              </a:rPr>
              <a:t> Işınımı Kaynakları</a:t>
            </a:r>
            <a:endParaRPr lang="tr-TR" dirty="0">
              <a:solidFill>
                <a:srgbClr val="C00000"/>
              </a:solidFill>
            </a:endParaRPr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835696" y="1412776"/>
            <a:ext cx="4535487" cy="2160587"/>
            <a:chOff x="1020" y="935"/>
            <a:chExt cx="3446" cy="1559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20" y="935"/>
              <a:ext cx="3446" cy="15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1020" y="935"/>
              <a:ext cx="3446" cy="155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755576" y="4149080"/>
            <a:ext cx="7848872" cy="213353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ts val="150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>
                <a:solidFill>
                  <a:srgbClr val="FF0000"/>
                </a:solidFill>
                <a:latin typeface="Times New Roman" pitchFamily="18" charset="0"/>
              </a:rPr>
              <a:t>Eğici </a:t>
            </a:r>
            <a:r>
              <a:rPr lang="tr-TR" sz="2400" dirty="0" err="1">
                <a:solidFill>
                  <a:srgbClr val="FF0000"/>
                </a:solidFill>
                <a:latin typeface="Times New Roman" pitchFamily="18" charset="0"/>
              </a:rPr>
              <a:t>Magnet</a:t>
            </a:r>
            <a:r>
              <a:rPr lang="tr-TR" sz="2400" dirty="0">
                <a:solidFill>
                  <a:srgbClr val="FF0000"/>
                </a:solidFill>
                <a:latin typeface="Times New Roman" pitchFamily="18" charset="0"/>
              </a:rPr>
              <a:t>: </a:t>
            </a:r>
            <a:r>
              <a:rPr lang="tr-TR" sz="2400" dirty="0">
                <a:latin typeface="Times New Roman" pitchFamily="18" charset="0"/>
              </a:rPr>
              <a:t>Dairesel hızlandırıcıların zaten var olan elemanlarıdır. Parçacıkları sabit manyetik alan ile dairesel yörüngede tutarlar. </a:t>
            </a:r>
            <a:endParaRPr lang="tr-TR" sz="2400" dirty="0" smtClean="0">
              <a:latin typeface="Times New Roman" pitchFamily="18" charset="0"/>
            </a:endParaRPr>
          </a:p>
          <a:p>
            <a:pPr>
              <a:spcBef>
                <a:spcPts val="15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tr-TR" sz="2400" dirty="0" err="1" smtClean="0">
                <a:solidFill>
                  <a:srgbClr val="FF0000"/>
                </a:solidFill>
                <a:latin typeface="Times New Roman" pitchFamily="18" charset="0"/>
              </a:rPr>
              <a:t>Eklenmş</a:t>
            </a:r>
            <a:r>
              <a:rPr lang="tr-TR" sz="2400" dirty="0" smtClean="0">
                <a:solidFill>
                  <a:srgbClr val="FF0000"/>
                </a:solidFill>
                <a:latin typeface="Times New Roman" pitchFamily="18" charset="0"/>
              </a:rPr>
              <a:t> Aletler: </a:t>
            </a:r>
            <a:r>
              <a:rPr lang="tr-TR" sz="2400" dirty="0" smtClean="0">
                <a:latin typeface="Times New Roman" pitchFamily="18" charset="0"/>
              </a:rPr>
              <a:t>Elektron demetini periyodik olarak hareket ettirecek periyodik manyetik alan üretirler.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tr-T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Işınım Kaynakları Tarihçesi</a:t>
            </a:r>
            <a:endParaRPr lang="tr-TR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2592288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rgbClr val="FF0000"/>
                </a:solidFill>
              </a:rPr>
              <a:t>Birinci nesil SI kaynakları</a:t>
            </a:r>
          </a:p>
          <a:p>
            <a:pPr>
              <a:buNone/>
            </a:pPr>
            <a:r>
              <a:rPr lang="tr-TR" sz="2400" dirty="0" smtClean="0"/>
              <a:t>Yüksek enerjili elektron </a:t>
            </a:r>
            <a:r>
              <a:rPr lang="tr-TR" sz="2400" dirty="0" err="1" smtClean="0"/>
              <a:t>sinkrotronları</a:t>
            </a:r>
            <a:r>
              <a:rPr lang="tr-TR" sz="2400" dirty="0" smtClean="0"/>
              <a:t> yüksek enerji fiziği için kullanılmaya başlandı.</a:t>
            </a:r>
          </a:p>
          <a:p>
            <a:pPr>
              <a:buNone/>
            </a:pPr>
            <a:r>
              <a:rPr lang="tr-TR" sz="2400" dirty="0" smtClean="0">
                <a:solidFill>
                  <a:schemeClr val="tx2"/>
                </a:solidFill>
              </a:rPr>
              <a:t>Burada oluşan ışınım </a:t>
            </a:r>
            <a:r>
              <a:rPr lang="tr-TR" sz="2400" dirty="0" err="1" smtClean="0">
                <a:solidFill>
                  <a:schemeClr val="tx2"/>
                </a:solidFill>
              </a:rPr>
              <a:t>parazitik</a:t>
            </a:r>
            <a:r>
              <a:rPr lang="tr-TR" sz="2400" dirty="0" smtClean="0">
                <a:solidFill>
                  <a:schemeClr val="tx2"/>
                </a:solidFill>
              </a:rPr>
              <a:t> olarak görülüyordu.</a:t>
            </a:r>
          </a:p>
          <a:p>
            <a:pPr>
              <a:buNone/>
            </a:pPr>
            <a:r>
              <a:rPr lang="tr-TR" sz="2400" dirty="0" smtClean="0"/>
              <a:t>Diğer fizikçiler çöp olarak algılanan bu ışınımla ilgilenmeye başladılar.  </a:t>
            </a:r>
          </a:p>
          <a:p>
            <a:endParaRPr lang="tr-TR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789040"/>
            <a:ext cx="4752528" cy="266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5436097" y="4149080"/>
            <a:ext cx="3707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chemeClr val="tx2"/>
                </a:solidFill>
              </a:rPr>
              <a:t>1966’da </a:t>
            </a:r>
            <a:r>
              <a:rPr lang="tr-TR" dirty="0" err="1" smtClean="0">
                <a:solidFill>
                  <a:schemeClr val="tx2"/>
                </a:solidFill>
              </a:rPr>
              <a:t>Daresbury’de</a:t>
            </a:r>
            <a:r>
              <a:rPr lang="tr-TR" dirty="0" smtClean="0">
                <a:solidFill>
                  <a:schemeClr val="tx2"/>
                </a:solidFill>
              </a:rPr>
              <a:t> 6 </a:t>
            </a:r>
            <a:r>
              <a:rPr lang="tr-TR" dirty="0" err="1" smtClean="0">
                <a:solidFill>
                  <a:schemeClr val="tx2"/>
                </a:solidFill>
              </a:rPr>
              <a:t>GeV’lik</a:t>
            </a:r>
            <a:r>
              <a:rPr lang="tr-TR" dirty="0" smtClean="0">
                <a:solidFill>
                  <a:schemeClr val="tx2"/>
                </a:solidFill>
              </a:rPr>
              <a:t> </a:t>
            </a:r>
          </a:p>
          <a:p>
            <a:r>
              <a:rPr lang="tr-TR" dirty="0" smtClean="0">
                <a:solidFill>
                  <a:schemeClr val="tx2"/>
                </a:solidFill>
              </a:rPr>
              <a:t>Parçacık fiziği deneyleri için yapılmış </a:t>
            </a:r>
          </a:p>
          <a:p>
            <a:r>
              <a:rPr lang="tr-TR" dirty="0" smtClean="0">
                <a:solidFill>
                  <a:schemeClr val="tx2"/>
                </a:solidFill>
              </a:rPr>
              <a:t>NINA elektron </a:t>
            </a:r>
            <a:r>
              <a:rPr lang="tr-TR" dirty="0" err="1" smtClean="0">
                <a:solidFill>
                  <a:schemeClr val="tx2"/>
                </a:solidFill>
              </a:rPr>
              <a:t>sinkrotronunda</a:t>
            </a:r>
            <a:r>
              <a:rPr lang="tr-TR" dirty="0" smtClean="0">
                <a:solidFill>
                  <a:schemeClr val="tx2"/>
                </a:solidFill>
              </a:rPr>
              <a:t> ilk demet hattı.</a:t>
            </a:r>
            <a:endParaRPr lang="tr-TR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1800200"/>
          </a:xfrm>
        </p:spPr>
        <p:txBody>
          <a:bodyPr/>
          <a:lstStyle/>
          <a:p>
            <a:r>
              <a:rPr lang="tr-TR" dirty="0" smtClean="0">
                <a:solidFill>
                  <a:srgbClr val="FF0000"/>
                </a:solidFill>
              </a:rPr>
              <a:t>2. Nesil SI ışınım kaynakları</a:t>
            </a:r>
          </a:p>
          <a:p>
            <a:pPr>
              <a:buNone/>
            </a:pPr>
            <a:r>
              <a:rPr lang="tr-TR" dirty="0" smtClean="0"/>
              <a:t>70’lerin sonlarında kurulmaya başladılar. Eğici </a:t>
            </a:r>
            <a:r>
              <a:rPr lang="tr-TR" dirty="0" err="1" smtClean="0"/>
              <a:t>magnet</a:t>
            </a:r>
            <a:r>
              <a:rPr lang="tr-TR" dirty="0" smtClean="0"/>
              <a:t> ışınımını kullanıyorlardı. </a:t>
            </a:r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56992"/>
            <a:ext cx="3858766" cy="283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5004048" y="3717032"/>
            <a:ext cx="41025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chemeClr val="tx2"/>
                </a:solidFill>
              </a:rPr>
              <a:t>1980’lerde </a:t>
            </a:r>
            <a:r>
              <a:rPr lang="tr-TR" dirty="0" err="1" smtClean="0">
                <a:solidFill>
                  <a:schemeClr val="tx2"/>
                </a:solidFill>
              </a:rPr>
              <a:t>Brookhaven’de</a:t>
            </a:r>
            <a:r>
              <a:rPr lang="tr-TR" dirty="0" smtClean="0">
                <a:solidFill>
                  <a:schemeClr val="tx2"/>
                </a:solidFill>
              </a:rPr>
              <a:t> demet hatları</a:t>
            </a:r>
          </a:p>
          <a:p>
            <a:r>
              <a:rPr lang="tr-TR" dirty="0" smtClean="0">
                <a:solidFill>
                  <a:schemeClr val="tx2"/>
                </a:solidFill>
              </a:rPr>
              <a:t>kurulmadan önce VUV halkası</a:t>
            </a:r>
          </a:p>
          <a:p>
            <a:endParaRPr lang="tr-TR" dirty="0" smtClean="0">
              <a:solidFill>
                <a:schemeClr val="tx2"/>
              </a:solidFill>
            </a:endParaRPr>
          </a:p>
          <a:p>
            <a:r>
              <a:rPr lang="tr-TR" dirty="0" smtClean="0">
                <a:solidFill>
                  <a:schemeClr val="tx2"/>
                </a:solidFill>
              </a:rPr>
              <a:t>Görüldüğü üzere salındırıcı </a:t>
            </a:r>
            <a:r>
              <a:rPr lang="tr-TR" dirty="0" err="1" smtClean="0">
                <a:solidFill>
                  <a:schemeClr val="tx2"/>
                </a:solidFill>
              </a:rPr>
              <a:t>magnetler</a:t>
            </a:r>
            <a:r>
              <a:rPr lang="tr-TR" dirty="0" smtClean="0">
                <a:solidFill>
                  <a:schemeClr val="tx2"/>
                </a:solidFill>
              </a:rPr>
              <a:t> için </a:t>
            </a:r>
          </a:p>
          <a:p>
            <a:r>
              <a:rPr lang="tr-TR" dirty="0" smtClean="0">
                <a:solidFill>
                  <a:schemeClr val="tx2"/>
                </a:solidFill>
              </a:rPr>
              <a:t>yer yok.</a:t>
            </a:r>
            <a:endParaRPr lang="tr-TR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0" y="764704"/>
            <a:ext cx="5842992" cy="2160239"/>
          </a:xfrm>
        </p:spPr>
        <p:txBody>
          <a:bodyPr>
            <a:normAutofit/>
          </a:bodyPr>
          <a:lstStyle/>
          <a:p>
            <a:r>
              <a:rPr lang="tr-TR" sz="2400" dirty="0" smtClean="0">
                <a:solidFill>
                  <a:srgbClr val="C00000"/>
                </a:solidFill>
              </a:rPr>
              <a:t>3. </a:t>
            </a:r>
            <a:r>
              <a:rPr lang="tr-TR" sz="2400" smtClean="0">
                <a:solidFill>
                  <a:srgbClr val="C00000"/>
                </a:solidFill>
              </a:rPr>
              <a:t>Nesil Işınım </a:t>
            </a:r>
            <a:r>
              <a:rPr lang="tr-TR" sz="2400" dirty="0" smtClean="0">
                <a:solidFill>
                  <a:srgbClr val="C00000"/>
                </a:solidFill>
              </a:rPr>
              <a:t>kaynakları</a:t>
            </a:r>
          </a:p>
          <a:p>
            <a:pPr>
              <a:buNone/>
            </a:pPr>
            <a:r>
              <a:rPr lang="tr-TR" sz="2400" dirty="0" smtClean="0"/>
              <a:t>Bunlarda öncelikli ışınım kaynakları salındırıcı (</a:t>
            </a:r>
            <a:r>
              <a:rPr lang="tr-TR" sz="2400" dirty="0" err="1" smtClean="0"/>
              <a:t>undulator</a:t>
            </a:r>
            <a:r>
              <a:rPr lang="tr-TR" sz="2400" dirty="0" smtClean="0"/>
              <a:t>) </a:t>
            </a:r>
            <a:r>
              <a:rPr lang="tr-TR" sz="2400" dirty="0" err="1" smtClean="0"/>
              <a:t>magnetlerdir</a:t>
            </a:r>
            <a:r>
              <a:rPr lang="tr-TR" sz="2400" dirty="0" smtClean="0"/>
              <a:t>.</a:t>
            </a:r>
          </a:p>
          <a:p>
            <a:pPr>
              <a:buNone/>
            </a:pPr>
            <a:r>
              <a:rPr lang="tr-TR" sz="2400" dirty="0" smtClean="0">
                <a:solidFill>
                  <a:schemeClr val="tx2"/>
                </a:solidFill>
              </a:rPr>
              <a:t>90’ların başlarında kullanılmaya başlanmıştır</a:t>
            </a:r>
            <a:r>
              <a:rPr lang="tr-TR" sz="2400" dirty="0" smtClean="0"/>
              <a:t>. </a:t>
            </a:r>
            <a:endParaRPr lang="tr-TR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780928"/>
            <a:ext cx="4283968" cy="2868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196751"/>
            <a:ext cx="3173338" cy="4290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971600" y="5229200"/>
            <a:ext cx="1531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DIAMOND, UK</a:t>
            </a:r>
            <a:endParaRPr lang="tr-TR" dirty="0"/>
          </a:p>
        </p:txBody>
      </p:sp>
      <p:sp>
        <p:nvSpPr>
          <p:cNvPr id="7" name="6 Metin kutusu"/>
          <p:cNvSpPr txBox="1"/>
          <p:nvPr/>
        </p:nvSpPr>
        <p:spPr>
          <a:xfrm>
            <a:off x="7092280" y="1340768"/>
            <a:ext cx="1591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ESRF, </a:t>
            </a:r>
            <a:r>
              <a:rPr lang="tr-TR" dirty="0" err="1" smtClean="0"/>
              <a:t>Grenoble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548681"/>
            <a:ext cx="8229600" cy="1872207"/>
          </a:xfrm>
        </p:spPr>
        <p:txBody>
          <a:bodyPr>
            <a:normAutofit fontScale="92500" lnSpcReduction="10000"/>
          </a:bodyPr>
          <a:lstStyle/>
          <a:p>
            <a:r>
              <a:rPr lang="tr-TR" sz="2400" dirty="0" smtClean="0">
                <a:solidFill>
                  <a:srgbClr val="C00000"/>
                </a:solidFill>
              </a:rPr>
              <a:t>4. Nesil SI ışınım kaynakları</a:t>
            </a:r>
          </a:p>
          <a:p>
            <a:pPr>
              <a:buNone/>
            </a:pPr>
            <a:r>
              <a:rPr lang="tr-TR" sz="2400" dirty="0" smtClean="0"/>
              <a:t>Tek geçişli ışınım kaynaklarıdır ve Serbest Elektron Lazeri (</a:t>
            </a:r>
            <a:r>
              <a:rPr lang="tr-TR" sz="2400" dirty="0" err="1" smtClean="0"/>
              <a:t>Free</a:t>
            </a:r>
            <a:r>
              <a:rPr lang="tr-TR" sz="2400" dirty="0" smtClean="0"/>
              <a:t> </a:t>
            </a:r>
            <a:r>
              <a:rPr lang="tr-TR" sz="2400" dirty="0" err="1" smtClean="0"/>
              <a:t>ElectronLaser</a:t>
            </a:r>
            <a:r>
              <a:rPr lang="tr-TR" sz="2400" dirty="0" smtClean="0"/>
              <a:t>) olarak isimlendirilirler. Sadece salındırıcı </a:t>
            </a:r>
            <a:r>
              <a:rPr lang="tr-TR" sz="2400" dirty="0" err="1" smtClean="0"/>
              <a:t>magnetler</a:t>
            </a:r>
            <a:r>
              <a:rPr lang="tr-TR" sz="2400" dirty="0" smtClean="0"/>
              <a:t> kullanılır</a:t>
            </a:r>
          </a:p>
          <a:p>
            <a:pPr>
              <a:buNone/>
            </a:pPr>
            <a:r>
              <a:rPr lang="tr-TR" sz="2400" dirty="0" smtClean="0">
                <a:solidFill>
                  <a:schemeClr val="tx2"/>
                </a:solidFill>
              </a:rPr>
              <a:t>2000’lerde kurulmaya başlanmıştır.</a:t>
            </a:r>
            <a:endParaRPr lang="tr-TR" sz="2400" dirty="0">
              <a:solidFill>
                <a:schemeClr val="tx2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25" y="3573015"/>
            <a:ext cx="3905690" cy="2818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492896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5148064" y="5373216"/>
            <a:ext cx="1720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FLASH FEL, DESY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tr-TR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Sinkrotron</a:t>
            </a:r>
            <a:r>
              <a:rPr lang="tr-TR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Işınımının Özellikleri</a:t>
            </a:r>
            <a:endParaRPr lang="tr-TR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r>
              <a:rPr lang="tr-TR" dirty="0" err="1" smtClean="0"/>
              <a:t>Sinkrotron</a:t>
            </a:r>
            <a:r>
              <a:rPr lang="tr-TR" dirty="0" smtClean="0"/>
              <a:t> ışınımı iki temel süreçle anlaşılabilir;</a:t>
            </a:r>
          </a:p>
          <a:p>
            <a:pPr>
              <a:buNone/>
            </a:pPr>
            <a:r>
              <a:rPr lang="tr-TR" dirty="0" err="1" smtClean="0">
                <a:solidFill>
                  <a:schemeClr val="tx2"/>
                </a:solidFill>
              </a:rPr>
              <a:t>Lorentz</a:t>
            </a:r>
            <a:r>
              <a:rPr lang="tr-TR" dirty="0" smtClean="0">
                <a:solidFill>
                  <a:schemeClr val="tx2"/>
                </a:solidFill>
              </a:rPr>
              <a:t> Daralması</a:t>
            </a:r>
          </a:p>
          <a:p>
            <a:pPr>
              <a:buNone/>
            </a:pPr>
            <a:r>
              <a:rPr lang="tr-TR" dirty="0" err="1" smtClean="0">
                <a:solidFill>
                  <a:schemeClr val="tx2"/>
                </a:solidFill>
              </a:rPr>
              <a:t>Doppler</a:t>
            </a:r>
            <a:r>
              <a:rPr lang="tr-TR" dirty="0" smtClean="0">
                <a:solidFill>
                  <a:schemeClr val="tx2"/>
                </a:solidFill>
              </a:rPr>
              <a:t> kayması</a:t>
            </a:r>
          </a:p>
          <a:p>
            <a:pPr>
              <a:buNone/>
            </a:pPr>
            <a:r>
              <a:rPr lang="tr-TR" dirty="0" smtClean="0"/>
              <a:t>Periyodik bir manyetik alan (salındırıcı) içerisinde hareket eden bir elektron düşünelim.</a:t>
            </a:r>
          </a:p>
          <a:p>
            <a:pPr>
              <a:buNone/>
            </a:pPr>
            <a:r>
              <a:rPr lang="tr-TR" dirty="0" smtClean="0">
                <a:solidFill>
                  <a:schemeClr val="tx2"/>
                </a:solidFill>
              </a:rPr>
              <a:t>Bizim durgun çerçevemizde </a:t>
            </a:r>
            <a:r>
              <a:rPr lang="tr-TR" dirty="0" err="1" smtClean="0">
                <a:solidFill>
                  <a:schemeClr val="tx2"/>
                </a:solidFill>
              </a:rPr>
              <a:t>magnet</a:t>
            </a:r>
            <a:r>
              <a:rPr lang="tr-TR" dirty="0" smtClean="0">
                <a:solidFill>
                  <a:schemeClr val="tx2"/>
                </a:solidFill>
              </a:rPr>
              <a:t> periyodu </a:t>
            </a:r>
            <a:r>
              <a:rPr lang="tr-TR" dirty="0" err="1" smtClean="0">
                <a:solidFill>
                  <a:schemeClr val="tx2"/>
                </a:solidFill>
                <a:latin typeface="Symbol" pitchFamily="18" charset="2"/>
              </a:rPr>
              <a:t>l</a:t>
            </a:r>
            <a:r>
              <a:rPr lang="tr-TR" sz="1900" dirty="0" err="1" smtClean="0">
                <a:solidFill>
                  <a:schemeClr val="tx2"/>
                </a:solidFill>
              </a:rPr>
              <a:t>u</a:t>
            </a:r>
            <a:r>
              <a:rPr lang="tr-TR" dirty="0" smtClean="0">
                <a:solidFill>
                  <a:schemeClr val="tx2"/>
                </a:solidFill>
              </a:rPr>
              <a:t> ise </a:t>
            </a:r>
            <a:r>
              <a:rPr lang="tr-TR" dirty="0" err="1" smtClean="0">
                <a:solidFill>
                  <a:schemeClr val="tx2"/>
                </a:solidFill>
              </a:rPr>
              <a:t>lorentz</a:t>
            </a:r>
            <a:r>
              <a:rPr lang="tr-TR" dirty="0" smtClean="0">
                <a:solidFill>
                  <a:schemeClr val="tx2"/>
                </a:solidFill>
              </a:rPr>
              <a:t> daralması dolayısıyla elektron </a:t>
            </a:r>
            <a:r>
              <a:rPr lang="tr-TR" dirty="0" err="1" smtClean="0">
                <a:solidFill>
                  <a:schemeClr val="tx2"/>
                </a:solidFill>
                <a:latin typeface="Symbol" pitchFamily="18" charset="2"/>
              </a:rPr>
              <a:t>l</a:t>
            </a:r>
            <a:r>
              <a:rPr lang="tr-TR" sz="1700" dirty="0" err="1" smtClean="0">
                <a:solidFill>
                  <a:schemeClr val="tx2"/>
                </a:solidFill>
              </a:rPr>
              <a:t>u</a:t>
            </a:r>
            <a:r>
              <a:rPr lang="tr-TR" dirty="0" smtClean="0">
                <a:solidFill>
                  <a:schemeClr val="tx2"/>
                </a:solidFill>
              </a:rPr>
              <a:t>/</a:t>
            </a:r>
            <a:r>
              <a:rPr lang="tr-TR" dirty="0" smtClean="0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tr-TR" dirty="0" smtClean="0">
                <a:solidFill>
                  <a:schemeClr val="tx2"/>
                </a:solidFill>
              </a:rPr>
              <a:t> olarak görecektir.</a:t>
            </a:r>
          </a:p>
          <a:p>
            <a:pPr>
              <a:buNone/>
            </a:pPr>
            <a:r>
              <a:rPr lang="tr-TR" dirty="0" smtClean="0">
                <a:latin typeface="Symbol" pitchFamily="18" charset="2"/>
              </a:rPr>
              <a:t>g</a:t>
            </a:r>
            <a:r>
              <a:rPr lang="tr-TR" dirty="0" smtClean="0"/>
              <a:t> </a:t>
            </a:r>
            <a:r>
              <a:rPr lang="tr-TR" dirty="0" err="1" smtClean="0"/>
              <a:t>rölativistik</a:t>
            </a:r>
            <a:r>
              <a:rPr lang="tr-TR" dirty="0" smtClean="0"/>
              <a:t> </a:t>
            </a:r>
            <a:r>
              <a:rPr lang="tr-TR" dirty="0" err="1" smtClean="0"/>
              <a:t>Lorentz</a:t>
            </a:r>
            <a:r>
              <a:rPr lang="tr-TR" dirty="0" smtClean="0"/>
              <a:t> faktörüdür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869</Words>
  <Application>Microsoft Office PowerPoint</Application>
  <PresentationFormat>Ekran Gösterisi (4:3)</PresentationFormat>
  <Paragraphs>153</Paragraphs>
  <Slides>27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27</vt:i4>
      </vt:variant>
    </vt:vector>
  </HeadingPairs>
  <TitlesOfParts>
    <vt:vector size="28" baseType="lpstr">
      <vt:lpstr>Ofis Teması</vt:lpstr>
      <vt:lpstr>Işınım Kaynakları Hakkında Temel Bilgiler</vt:lpstr>
      <vt:lpstr>Giriş</vt:lpstr>
      <vt:lpstr>Işınımın Kaynağı</vt:lpstr>
      <vt:lpstr>Sinkrotron Işınımı Kaynakları</vt:lpstr>
      <vt:lpstr>Işınım Kaynakları Tarihçesi</vt:lpstr>
      <vt:lpstr>Slayt 6</vt:lpstr>
      <vt:lpstr>Slayt 7</vt:lpstr>
      <vt:lpstr>Slayt 8</vt:lpstr>
      <vt:lpstr>Sinkrotron Işınımının Özellikleri</vt:lpstr>
      <vt:lpstr>Lorentz Faktörü</vt:lpstr>
      <vt:lpstr>Göreli Doppler Kayması</vt:lpstr>
      <vt:lpstr>Lorentz ve Doppler etkilerinin birleşimi</vt:lpstr>
      <vt:lpstr>Işınımın açısal dağınımı</vt:lpstr>
      <vt:lpstr>SI Spektrumu</vt:lpstr>
      <vt:lpstr>Slayt 15</vt:lpstr>
      <vt:lpstr>Slayt 16</vt:lpstr>
      <vt:lpstr>Slayt 17</vt:lpstr>
      <vt:lpstr>Eğici Magnette SI</vt:lpstr>
      <vt:lpstr>Düşey gözlem açısı üzerinden integre edilmiş foton akısı</vt:lpstr>
      <vt:lpstr>Slayt 20</vt:lpstr>
      <vt:lpstr>Slayt 21</vt:lpstr>
      <vt:lpstr>Slayt 22</vt:lpstr>
      <vt:lpstr>Slayt 23</vt:lpstr>
      <vt:lpstr>Slayt 24</vt:lpstr>
      <vt:lpstr>Slayt 25</vt:lpstr>
      <vt:lpstr>Slayt 26</vt:lpstr>
      <vt:lpstr>Slayt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Işınım Kaynakları Hakkında Temel Bilgiler</dc:title>
  <dc:creator>zafer</dc:creator>
  <cp:lastModifiedBy>zafer</cp:lastModifiedBy>
  <cp:revision>96</cp:revision>
  <dcterms:created xsi:type="dcterms:W3CDTF">2014-01-31T11:02:30Z</dcterms:created>
  <dcterms:modified xsi:type="dcterms:W3CDTF">2015-02-03T09:58:23Z</dcterms:modified>
</cp:coreProperties>
</file>