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78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72677-2406-4AE1-9DB0-FD17F8D71081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5A9E3-56C2-4A5A-9F4F-1BDFD03C44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740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95A9E3-56C2-4A5A-9F4F-1BDFD03C44B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86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9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87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04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BOM position in ELENA ring</a:t>
            </a:r>
            <a:endParaRPr lang="en-GB" dirty="0"/>
          </a:p>
        </p:txBody>
      </p:sp>
      <p:pic>
        <p:nvPicPr>
          <p:cNvPr id="5" name="Picture 3" descr="\\cern.ch\dfs\Users\n\nsharmaz\Desktop\Presentation for Georgia 2014\Connection AD vs ELEN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0" t="11961" r="17566" b="13288"/>
          <a:stretch/>
        </p:blipFill>
        <p:spPr bwMode="auto">
          <a:xfrm>
            <a:off x="3710500" y="1772816"/>
            <a:ext cx="5401770" cy="465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cern.ch\dfs\Users\n\nsharmaz\Desktop\Presentation for Georgia 2014\BTV iso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1" r="28941"/>
          <a:stretch/>
        </p:blipFill>
        <p:spPr bwMode="auto">
          <a:xfrm>
            <a:off x="12218" y="1417638"/>
            <a:ext cx="3767692" cy="464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400660" y="1465040"/>
            <a:ext cx="4016799" cy="707886"/>
          </a:xfrm>
          <a:prstGeom prst="rect">
            <a:avLst/>
          </a:prstGeom>
          <a:ln w="158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Intersection of beam from AD to ELENA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728086" y="2172926"/>
            <a:ext cx="2680974" cy="1112057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2"/>
          </p:cNvCxnSpPr>
          <p:nvPr/>
        </p:nvCxnSpPr>
        <p:spPr>
          <a:xfrm>
            <a:off x="5409060" y="2172926"/>
            <a:ext cx="2820540" cy="1325976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607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BOM mechanical aspects</a:t>
            </a:r>
            <a:endParaRPr lang="en-GB" dirty="0"/>
          </a:p>
        </p:txBody>
      </p:sp>
      <p:pic>
        <p:nvPicPr>
          <p:cNvPr id="5" name="Picture 2" descr="\\cern.ch\dfs\Users\n\nsharmaz\Desktop\Presentation for Georgia 2014\BTV iso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1" r="28941"/>
          <a:stretch/>
        </p:blipFill>
        <p:spPr bwMode="auto">
          <a:xfrm>
            <a:off x="323528" y="1268760"/>
            <a:ext cx="3879087" cy="478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202614" y="1397986"/>
            <a:ext cx="4941385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Composition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Two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hydro formed bellows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Two magnetically coupled in/out systems</a:t>
            </a:r>
          </a:p>
          <a:p>
            <a:pPr algn="l"/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</a:rPr>
              <a:t>     (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</a:rPr>
              <a:t>MPPL – 100- P)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NEG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pump - non evaporable getter</a:t>
            </a:r>
          </a:p>
          <a:p>
            <a:pPr algn="l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     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GB" sz="1600" i="1" dirty="0" err="1" smtClean="0">
                <a:solidFill>
                  <a:schemeClr val="tx2">
                    <a:lumMod val="50000"/>
                  </a:schemeClr>
                </a:solidFill>
              </a:rPr>
              <a:t>NEXTorr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</a:rPr>
              <a:t> D1000 -10)</a:t>
            </a:r>
            <a:endParaRPr lang="en-GB" sz="16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Total length constraint of the vessel – 622mm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Diameter – 250mm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Thickness – 3mm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Material – stainless steel 316LN.1.4429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2 viewports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Two optical systems – BTV SI – LHC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245974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68" y="2610037"/>
            <a:ext cx="5292080" cy="3127339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2652">
            <a:off x="4940299" y="924592"/>
            <a:ext cx="3834925" cy="239559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BOM mechanical aspects</a:t>
            </a:r>
            <a:endParaRPr lang="en-GB" dirty="0"/>
          </a:p>
        </p:txBody>
      </p:sp>
      <p:pic>
        <p:nvPicPr>
          <p:cNvPr id="6" name="Picture 3" descr="\\cern.ch\dfs\Users\n\nsharmaz\Desktop\Presentation for Georgia 2014\BTV cut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7" t="2665" r="26506" b="1778"/>
          <a:stretch/>
        </p:blipFill>
        <p:spPr bwMode="auto">
          <a:xfrm>
            <a:off x="5835857" y="3388589"/>
            <a:ext cx="2850943" cy="341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12686" y="1813441"/>
            <a:ext cx="3487783" cy="646331"/>
          </a:xfrm>
          <a:prstGeom prst="rect">
            <a:avLst/>
          </a:prstGeom>
          <a:noFill/>
          <a:ln w="19050"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Beam line profile within BTV </a:t>
            </a:r>
          </a:p>
          <a:p>
            <a:r>
              <a:rPr lang="en-GB" dirty="0"/>
              <a:t> </a:t>
            </a:r>
            <a:r>
              <a:rPr lang="en-GB" dirty="0" smtClean="0"/>
              <a:t>              (Top view cut)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3113495" y="5979637"/>
            <a:ext cx="2486261" cy="646331"/>
          </a:xfrm>
          <a:prstGeom prst="rect">
            <a:avLst/>
          </a:prstGeom>
          <a:noFill/>
          <a:ln w="15875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Magnetically coupled in/out systems</a:t>
            </a:r>
            <a:endParaRPr lang="fr-FR" dirty="0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V="1">
            <a:off x="5599756" y="5546115"/>
            <a:ext cx="1175513" cy="756688"/>
          </a:xfrm>
          <a:prstGeom prst="straightConnector1">
            <a:avLst/>
          </a:prstGeom>
          <a:ln w="15875">
            <a:solidFill>
              <a:schemeClr val="tx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3"/>
          </p:cNvCxnSpPr>
          <p:nvPr/>
        </p:nvCxnSpPr>
        <p:spPr>
          <a:xfrm flipV="1">
            <a:off x="5599756" y="5730781"/>
            <a:ext cx="1949712" cy="572022"/>
          </a:xfrm>
          <a:prstGeom prst="straightConnector1">
            <a:avLst/>
          </a:prstGeom>
          <a:ln w="15875">
            <a:solidFill>
              <a:schemeClr val="tx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4301" y="5368044"/>
            <a:ext cx="1561371" cy="369332"/>
          </a:xfrm>
          <a:prstGeom prst="rect">
            <a:avLst/>
          </a:prstGeom>
          <a:noFill/>
          <a:ln w="15875"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Injection line</a:t>
            </a:r>
            <a:endParaRPr lang="fr-FR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212686" y="3801183"/>
            <a:ext cx="1" cy="1566862"/>
          </a:xfrm>
          <a:prstGeom prst="straightConnector1">
            <a:avLst/>
          </a:prstGeom>
          <a:ln w="15875">
            <a:solidFill>
              <a:schemeClr val="tx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94831" y="5546115"/>
            <a:ext cx="1702643" cy="369332"/>
          </a:xfrm>
          <a:prstGeom prst="rect">
            <a:avLst/>
          </a:prstGeom>
          <a:noFill/>
          <a:ln w="15875"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Circulating line</a:t>
            </a:r>
            <a:endParaRPr lang="fr-FR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740727" y="4239491"/>
            <a:ext cx="749928" cy="1313219"/>
          </a:xfrm>
          <a:prstGeom prst="straightConnector1">
            <a:avLst/>
          </a:prstGeom>
          <a:ln w="15875">
            <a:solidFill>
              <a:schemeClr val="tx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533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51104" y="214182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Screen in/out system</a:t>
            </a:r>
            <a:endParaRPr lang="en-GB" dirty="0"/>
          </a:p>
        </p:txBody>
      </p:sp>
      <p:pic>
        <p:nvPicPr>
          <p:cNvPr id="6" name="Picture 2" descr="\\cern.ch\dfs\Users\n\nsharmaz\Desktop\pushpull JPG for SMC\MPPL - 100 - P iso 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6" t="8718" r="21240" b="17765"/>
          <a:stretch/>
        </p:blipFill>
        <p:spPr bwMode="auto">
          <a:xfrm>
            <a:off x="827584" y="1628800"/>
            <a:ext cx="7076640" cy="421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55576" y="1490270"/>
            <a:ext cx="3024336" cy="99714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</a:rPr>
              <a:t>Magnetically coupled Push Pull device (Linear motion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) from UHV Design </a:t>
            </a:r>
            <a:endParaRPr lang="en-GB" sz="1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MPPL 100 – 100 – P</a:t>
            </a:r>
            <a:endParaRPr lang="en-GB" sz="1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76056" y="4365104"/>
            <a:ext cx="3659621" cy="1826680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</a:rPr>
              <a:t>Pneumatic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system</a:t>
            </a:r>
          </a:p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Single acting, spring extend/return</a:t>
            </a:r>
          </a:p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(CDG1BN32) from SMC </a:t>
            </a:r>
            <a:endParaRPr lang="en-GB" sz="1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SMC – CG1 </a:t>
            </a:r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</a:rPr>
              <a:t>series</a:t>
            </a:r>
          </a:p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</a:rPr>
              <a:t>Pneumatic System</a:t>
            </a:r>
          </a:p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</a:rPr>
              <a:t>Spring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extend/return</a:t>
            </a:r>
          </a:p>
        </p:txBody>
      </p:sp>
      <p:sp>
        <p:nvSpPr>
          <p:cNvPr id="9" name="Down Arrow 8"/>
          <p:cNvSpPr/>
          <p:nvPr/>
        </p:nvSpPr>
        <p:spPr>
          <a:xfrm rot="19418520">
            <a:off x="2470624" y="2761740"/>
            <a:ext cx="323299" cy="5476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 rot="8745283">
            <a:off x="6182546" y="3381787"/>
            <a:ext cx="323299" cy="705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72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11028" y="1129686"/>
            <a:ext cx="6873645" cy="3845728"/>
            <a:chOff x="332963" y="1513654"/>
            <a:chExt cx="7529143" cy="3859561"/>
          </a:xfrm>
        </p:grpSpPr>
        <p:pic>
          <p:nvPicPr>
            <p:cNvPr id="30" name="Picture 2" descr="\\cern.ch\dfs\Users\n\nsharmaz\Desktop\pushpull JPG for SMC\Push pull 12843 - iso 1.jp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65" t="24540" r="14021" b="21860"/>
            <a:stretch/>
          </p:blipFill>
          <p:spPr bwMode="auto">
            <a:xfrm>
              <a:off x="332963" y="1513654"/>
              <a:ext cx="7529143" cy="385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Oval 30"/>
            <p:cNvSpPr/>
            <p:nvPr/>
          </p:nvSpPr>
          <p:spPr>
            <a:xfrm>
              <a:off x="3313539" y="2481287"/>
              <a:ext cx="1220778" cy="85082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28981" y="1243568"/>
            <a:ext cx="2155506" cy="7554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/>
                </a:solidFill>
              </a:rPr>
              <a:t>Connection structure of Drive thimble with pneumatic Rod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84487" y="3754440"/>
            <a:ext cx="3203849" cy="9926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/>
                </a:solidFill>
              </a:rPr>
              <a:t>Note : Connection structure of Drive Thimble also serves as a Anti – Rotation tool and assures linear movement of inner Vacuum Shaft ! </a:t>
            </a:r>
          </a:p>
        </p:txBody>
      </p:sp>
      <p:cxnSp>
        <p:nvCxnSpPr>
          <p:cNvPr id="22" name="Elbow Connector 21"/>
          <p:cNvCxnSpPr>
            <a:stCxn id="20" idx="3"/>
            <a:endCxn id="31" idx="0"/>
          </p:cNvCxnSpPr>
          <p:nvPr/>
        </p:nvCxnSpPr>
        <p:spPr>
          <a:xfrm>
            <a:off x="2584487" y="1621274"/>
            <a:ext cx="904872" cy="472577"/>
          </a:xfrm>
          <a:prstGeom prst="bentConnector2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31" idx="4"/>
            <a:endCxn id="21" idx="0"/>
          </p:cNvCxnSpPr>
          <p:nvPr/>
        </p:nvCxnSpPr>
        <p:spPr>
          <a:xfrm rot="16200000" flipH="1">
            <a:off x="3431478" y="2999506"/>
            <a:ext cx="812814" cy="697053"/>
          </a:xfrm>
          <a:prstGeom prst="bentConnector3">
            <a:avLst>
              <a:gd name="adj1" fmla="val 50000"/>
            </a:avLst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925714" y="2272686"/>
            <a:ext cx="3060077" cy="4457416"/>
          </a:xfrm>
          <a:prstGeom prst="rect">
            <a:avLst/>
          </a:prstGeom>
          <a:noFill/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108000" rtlCol="0" anchor="ctr"/>
          <a:lstStyle/>
          <a:p>
            <a:pPr algn="just"/>
            <a:r>
              <a:rPr lang="en-GB" sz="2000" dirty="0" smtClean="0">
                <a:solidFill>
                  <a:schemeClr val="tx1"/>
                </a:solidFill>
              </a:rPr>
              <a:t>Device description:</a:t>
            </a:r>
          </a:p>
          <a:p>
            <a:pPr marL="32400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P</a:t>
            </a:r>
            <a:r>
              <a:rPr lang="en-GB" sz="1400" dirty="0" smtClean="0">
                <a:solidFill>
                  <a:schemeClr val="tx1"/>
                </a:solidFill>
              </a:rPr>
              <a:t>rovides linear motion </a:t>
            </a:r>
            <a:r>
              <a:rPr lang="en-GB" sz="1400" dirty="0">
                <a:solidFill>
                  <a:schemeClr val="tx1"/>
                </a:solidFill>
              </a:rPr>
              <a:t>of the vacuum </a:t>
            </a:r>
            <a:r>
              <a:rPr lang="en-GB" sz="1400" dirty="0" smtClean="0">
                <a:solidFill>
                  <a:schemeClr val="tx1"/>
                </a:solidFill>
              </a:rPr>
              <a:t>shaft.</a:t>
            </a:r>
          </a:p>
          <a:p>
            <a:pPr marL="32400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Vacuum shaft and Drive Thimble are </a:t>
            </a:r>
            <a:r>
              <a:rPr lang="en-GB" sz="1400" b="1" dirty="0" smtClean="0">
                <a:solidFill>
                  <a:schemeClr val="tx1"/>
                </a:solidFill>
              </a:rPr>
              <a:t>magnetically coupled</a:t>
            </a:r>
            <a:r>
              <a:rPr lang="en-GB" sz="1400" dirty="0" smtClean="0">
                <a:solidFill>
                  <a:schemeClr val="tx1"/>
                </a:solidFill>
              </a:rPr>
              <a:t>.</a:t>
            </a:r>
          </a:p>
          <a:p>
            <a:pPr marL="32400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Both </a:t>
            </a:r>
            <a:r>
              <a:rPr lang="en-GB" sz="1400" dirty="0">
                <a:solidFill>
                  <a:schemeClr val="tx1"/>
                </a:solidFill>
              </a:rPr>
              <a:t>the driver and the follower consist of arrays of equal numbers of permanent magnets with </a:t>
            </a:r>
            <a:r>
              <a:rPr lang="en-GB" sz="1400" dirty="0" smtClean="0">
                <a:solidFill>
                  <a:schemeClr val="tx1"/>
                </a:solidFill>
              </a:rPr>
              <a:t>poles.</a:t>
            </a:r>
          </a:p>
          <a:p>
            <a:pPr marL="32400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Removes </a:t>
            </a:r>
            <a:r>
              <a:rPr lang="en-GB" sz="1400" b="1" dirty="0">
                <a:solidFill>
                  <a:schemeClr val="tx1"/>
                </a:solidFill>
              </a:rPr>
              <a:t>the need for edge-welded bellows ‘stacks’</a:t>
            </a:r>
            <a:r>
              <a:rPr lang="en-GB" sz="1400" dirty="0">
                <a:solidFill>
                  <a:schemeClr val="tx1"/>
                </a:solidFill>
              </a:rPr>
              <a:t>, incorporated within traditional ‘push/pull’ </a:t>
            </a:r>
            <a:r>
              <a:rPr lang="en-GB" sz="1400" dirty="0" smtClean="0">
                <a:solidFill>
                  <a:schemeClr val="tx1"/>
                </a:solidFill>
              </a:rPr>
              <a:t>designs - their </a:t>
            </a:r>
            <a:r>
              <a:rPr lang="en-GB" sz="1400" dirty="0">
                <a:solidFill>
                  <a:schemeClr val="tx1"/>
                </a:solidFill>
              </a:rPr>
              <a:t>elimination </a:t>
            </a:r>
            <a:r>
              <a:rPr lang="en-GB" sz="1400" b="1" dirty="0">
                <a:solidFill>
                  <a:schemeClr val="tx1"/>
                </a:solidFill>
              </a:rPr>
              <a:t>maximises vacuum </a:t>
            </a:r>
            <a:r>
              <a:rPr lang="en-GB" sz="1400" b="1" dirty="0" smtClean="0">
                <a:solidFill>
                  <a:schemeClr val="tx1"/>
                </a:solidFill>
              </a:rPr>
              <a:t>integrity!</a:t>
            </a:r>
          </a:p>
          <a:p>
            <a:pPr marL="32400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Unlike </a:t>
            </a:r>
            <a:r>
              <a:rPr lang="en-GB" sz="1400" dirty="0">
                <a:solidFill>
                  <a:schemeClr val="tx1"/>
                </a:solidFill>
              </a:rPr>
              <a:t>a bellows-sealed device, the </a:t>
            </a:r>
            <a:r>
              <a:rPr lang="en-GB" sz="1400" dirty="0" smtClean="0">
                <a:solidFill>
                  <a:schemeClr val="tx1"/>
                </a:solidFill>
              </a:rPr>
              <a:t>MPPL </a:t>
            </a:r>
            <a:r>
              <a:rPr lang="en-GB" sz="1400" dirty="0">
                <a:solidFill>
                  <a:schemeClr val="tx1"/>
                </a:solidFill>
              </a:rPr>
              <a:t>is not subject to the thrust due to vacuum, resulting in </a:t>
            </a:r>
            <a:r>
              <a:rPr lang="en-GB" sz="1400" b="1" dirty="0">
                <a:solidFill>
                  <a:schemeClr val="tx1"/>
                </a:solidFill>
              </a:rPr>
              <a:t>smooth free-moving operation</a:t>
            </a:r>
            <a:r>
              <a:rPr lang="en-GB" sz="1400" b="1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89" r="4653"/>
          <a:stretch/>
        </p:blipFill>
        <p:spPr bwMode="auto">
          <a:xfrm>
            <a:off x="1398598" y="4912198"/>
            <a:ext cx="1088875" cy="1053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655" y="5328086"/>
            <a:ext cx="2091295" cy="10831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1099844" y="3174908"/>
            <a:ext cx="597510" cy="5652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Elbow Connector 27"/>
          <p:cNvCxnSpPr>
            <a:stCxn id="27" idx="4"/>
            <a:endCxn id="25" idx="0"/>
          </p:cNvCxnSpPr>
          <p:nvPr/>
        </p:nvCxnSpPr>
        <p:spPr>
          <a:xfrm rot="16200000" flipH="1">
            <a:off x="1084796" y="4053958"/>
            <a:ext cx="1172042" cy="544437"/>
          </a:xfrm>
          <a:prstGeom prst="bentConnector3">
            <a:avLst>
              <a:gd name="adj1" fmla="val 50000"/>
            </a:avLst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3"/>
            <a:endCxn id="26" idx="1"/>
          </p:cNvCxnSpPr>
          <p:nvPr/>
        </p:nvCxnSpPr>
        <p:spPr>
          <a:xfrm>
            <a:off x="2487473" y="5438842"/>
            <a:ext cx="880182" cy="43083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1"/>
          <p:cNvSpPr txBox="1">
            <a:spLocks/>
          </p:cNvSpPr>
          <p:nvPr/>
        </p:nvSpPr>
        <p:spPr>
          <a:xfrm>
            <a:off x="298503" y="168840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Screen in/out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197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cern.ch\dfs\Users\n\nsharmaz\Desktop\pushpull JPG for SMC\MPPL - 100 - H iso Exp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2" t="19396" r="26551" b="16590"/>
          <a:stretch/>
        </p:blipFill>
        <p:spPr bwMode="auto">
          <a:xfrm>
            <a:off x="993327" y="1357182"/>
            <a:ext cx="4073236" cy="326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\\cern.ch\dfs\Users\n\nsharmaz\Desktop\pushpull JPG for SMC\MPPL - 100 - H iso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2" t="20907" r="36764" b="13818"/>
          <a:stretch/>
        </p:blipFill>
        <p:spPr bwMode="auto">
          <a:xfrm rot="7181644">
            <a:off x="4921746" y="3184954"/>
            <a:ext cx="3407687" cy="288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1104" y="4217681"/>
            <a:ext cx="4602457" cy="1898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Extremely resistant to demagnetization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No thrust due to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Guaranteed linear motion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Good temperature stability (maximum use temperatures between 250 °C (523 K) and 550 °C (823 K); Curie temperatures from 700 °C (973 K) to 800 °C (1,070 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104" y="214182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Screen in/out system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274048" y="1362643"/>
            <a:ext cx="2999171" cy="16561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/>
                </a:solidFill>
              </a:rPr>
              <a:t>Assembly components: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Inner Vacuum shaft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Drive Thimble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Flange DN100 – 316LN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End Cap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Position Locking screw</a:t>
            </a:r>
          </a:p>
        </p:txBody>
      </p:sp>
    </p:spTree>
    <p:extLst>
      <p:ext uri="{BB962C8B-B14F-4D97-AF65-F5344CB8AC3E}">
        <p14:creationId xmlns:p14="http://schemas.microsoft.com/office/powerpoint/2010/main" val="1361055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cern.ch\dfs\Users\n\nsharmaz\Desktop\pushpull JPG for SMC\screen frame + screen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4" t="11845" r="35346" b="10301"/>
          <a:stretch/>
        </p:blipFill>
        <p:spPr bwMode="auto">
          <a:xfrm>
            <a:off x="556324" y="1230332"/>
            <a:ext cx="2885663" cy="245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cern.ch\dfs\Users\n\nsharmaz\Desktop\pushpull JPG for SMC\support plate on to Rod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5" t="12502" r="3755"/>
          <a:stretch/>
        </p:blipFill>
        <p:spPr bwMode="auto">
          <a:xfrm>
            <a:off x="812037" y="3763464"/>
            <a:ext cx="3888432" cy="218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Screen support structure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rot="361156">
            <a:off x="1816866" y="4765209"/>
            <a:ext cx="436595" cy="176857"/>
          </a:xfrm>
          <a:prstGeom prst="rightArrow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1248291">
            <a:off x="2844705" y="4879690"/>
            <a:ext cx="413547" cy="196388"/>
          </a:xfrm>
          <a:prstGeom prst="rightArrow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5400000">
            <a:off x="2289976" y="3665270"/>
            <a:ext cx="413547" cy="196388"/>
          </a:xfrm>
          <a:prstGeom prst="rightArrow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7" descr="\\cern.ch\dfs\Users\n\nsharmaz\Desktop\pushpull JPG for SMC\Support on MPPL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3" t="4104" r="27098"/>
          <a:stretch/>
        </p:blipFill>
        <p:spPr bwMode="auto">
          <a:xfrm>
            <a:off x="5849136" y="3440668"/>
            <a:ext cx="2477623" cy="319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\\cern.ch\dfs\Users\n\nsharmaz\Desktop\pushpull JPG for SMC\screen support plate drw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" t="1060" r="27357" b="13814"/>
          <a:stretch/>
        </p:blipFill>
        <p:spPr bwMode="auto">
          <a:xfrm>
            <a:off x="3824668" y="1210279"/>
            <a:ext cx="2367320" cy="228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824667" y="3663098"/>
            <a:ext cx="2284193" cy="360040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Support for Screen frame</a:t>
            </a:r>
          </a:p>
        </p:txBody>
      </p:sp>
      <p:pic>
        <p:nvPicPr>
          <p:cNvPr id="14" name="Picture 3" descr="\\cern.ch\dfs\Users\n\nsharmaz\Desktop\pushpull JPG for SMC\screen support plate + fix plate drw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4" t="26622" r="43690" b="14265"/>
          <a:stretch/>
        </p:blipFill>
        <p:spPr bwMode="auto">
          <a:xfrm>
            <a:off x="6378741" y="1484291"/>
            <a:ext cx="2130939" cy="1738020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7497110" y="3286779"/>
            <a:ext cx="8825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i="1" dirty="0" smtClean="0"/>
              <a:t>Side View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16551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Conclusions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Need of new instrumentation for the injection line optimization from AD to ELENA ring.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Implementation of new technology for the mechanical systems – replacing bellow motioned devices by magnetically coupled ones.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The tests to approve new technologies are under progress in framework of collaboration between GTU and CERN.</a:t>
            </a:r>
          </a:p>
        </p:txBody>
      </p:sp>
    </p:spTree>
    <p:extLst>
      <p:ext uri="{BB962C8B-B14F-4D97-AF65-F5344CB8AC3E}">
        <p14:creationId xmlns:p14="http://schemas.microsoft.com/office/powerpoint/2010/main" val="3693840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93154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In collaboration with: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2401570"/>
            <a:ext cx="6644640" cy="1752600"/>
          </a:xfrm>
        </p:spPr>
        <p:txBody>
          <a:bodyPr>
            <a:normAutofit fontScale="92500"/>
          </a:bodyPr>
          <a:lstStyle/>
          <a:p>
            <a:pPr algn="l"/>
            <a:r>
              <a:rPr lang="en-US" dirty="0" err="1" smtClean="0"/>
              <a:t>S.Burger</a:t>
            </a:r>
            <a:r>
              <a:rPr lang="en-US" dirty="0" smtClean="0"/>
              <a:t> </a:t>
            </a:r>
            <a:r>
              <a:rPr lang="en-US" sz="2400" i="1" dirty="0" smtClean="0"/>
              <a:t>(CERN) </a:t>
            </a:r>
            <a:r>
              <a:rPr lang="en-US" sz="2400" dirty="0" smtClean="0"/>
              <a:t>– project coordinator	</a:t>
            </a:r>
            <a:endParaRPr lang="en-US" sz="2400" i="1" dirty="0" smtClean="0"/>
          </a:p>
          <a:p>
            <a:pPr algn="l"/>
            <a:r>
              <a:rPr lang="en-US" dirty="0" err="1" smtClean="0"/>
              <a:t>R.Sautier</a:t>
            </a:r>
            <a:r>
              <a:rPr lang="en-US" dirty="0" smtClean="0"/>
              <a:t> </a:t>
            </a:r>
            <a:r>
              <a:rPr lang="en-US" sz="2400" i="1" dirty="0" smtClean="0"/>
              <a:t>(CERN) – design and testing</a:t>
            </a:r>
          </a:p>
          <a:p>
            <a:pPr algn="l"/>
            <a:r>
              <a:rPr lang="en-US" dirty="0" err="1" smtClean="0"/>
              <a:t>N.Sharmazanshvili</a:t>
            </a:r>
            <a:r>
              <a:rPr lang="en-US" dirty="0" smtClean="0"/>
              <a:t> </a:t>
            </a:r>
            <a:r>
              <a:rPr lang="en-US" sz="2400" i="1" dirty="0" smtClean="0"/>
              <a:t>(GTU) – design and testing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191309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370294" y="1428278"/>
            <a:ext cx="8447946" cy="2075161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Beam observation monitors in ELENA ring at CERN</a:t>
            </a:r>
            <a:r>
              <a:rPr lang="en-GB" sz="3100" i="1" dirty="0" smtClean="0"/>
              <a:t/>
            </a:r>
            <a:br>
              <a:rPr lang="en-GB" sz="3100" i="1" dirty="0" smtClean="0"/>
            </a:br>
            <a:endParaRPr lang="en-GB" sz="3100" i="1" dirty="0"/>
          </a:p>
        </p:txBody>
      </p:sp>
      <p:sp>
        <p:nvSpPr>
          <p:cNvPr id="10" name="Subtitle 3"/>
          <p:cNvSpPr>
            <a:spLocks noGrp="1"/>
          </p:cNvSpPr>
          <p:nvPr>
            <p:ph type="subTitle" idx="1"/>
          </p:nvPr>
        </p:nvSpPr>
        <p:spPr>
          <a:xfrm>
            <a:off x="1403648" y="3213841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GB" sz="2400" i="1" dirty="0" smtClean="0"/>
              <a:t>Presented by</a:t>
            </a:r>
          </a:p>
          <a:p>
            <a:r>
              <a:rPr lang="en-GB" b="1" dirty="0" smtClean="0"/>
              <a:t>Nikoloz SHARMAZANASHVILI</a:t>
            </a:r>
          </a:p>
          <a:p>
            <a:r>
              <a:rPr lang="en-GB" sz="2800" i="1" dirty="0" smtClean="0"/>
              <a:t>(In framework of collaboration between CERN and GTU)</a:t>
            </a:r>
          </a:p>
        </p:txBody>
      </p:sp>
      <p:pic>
        <p:nvPicPr>
          <p:cNvPr id="1026" name="Picture 2" descr="\\cern.ch\dfs\Users\n\nsharmaz\Desktop\Presentation for Georgia 2014\gtu 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094" y="4966441"/>
            <a:ext cx="735286" cy="90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n\nsharmaz\Desktop\Presentation for Georgia 2014\CERN_logo_400x400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473" y="4960351"/>
            <a:ext cx="816145" cy="81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34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13616" y="153725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Subjects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308756"/>
            <a:ext cx="91440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  Introduction</a:t>
            </a:r>
          </a:p>
          <a:p>
            <a:pPr algn="l"/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</a:rPr>
              <a:t>- General overview of AD (Antiproton decelerator) at CERN </a:t>
            </a:r>
          </a:p>
          <a:p>
            <a:pPr algn="l"/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</a:rPr>
              <a:t>	- ELENA ring – objectives and capacities</a:t>
            </a:r>
          </a:p>
          <a:p>
            <a:pPr algn="l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 Beam observation monitors (BOM)</a:t>
            </a:r>
          </a:p>
          <a:p>
            <a:pPr lvl="1" algn="l"/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</a:rPr>
              <a:t> 	- Electronics/image processing</a:t>
            </a:r>
          </a:p>
          <a:p>
            <a:pPr lvl="1" algn="l"/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</a:rPr>
              <a:t> 	- Mechanical composition</a:t>
            </a:r>
          </a:p>
          <a:p>
            <a:pPr lvl="1" algn="l"/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</a:rPr>
              <a:t> 	- Magnetically coupled Push pull device as a new 	   	  technology under implementation at CERN </a:t>
            </a:r>
          </a:p>
        </p:txBody>
      </p:sp>
    </p:spTree>
    <p:extLst>
      <p:ext uri="{BB962C8B-B14F-4D97-AF65-F5344CB8AC3E}">
        <p14:creationId xmlns:p14="http://schemas.microsoft.com/office/powerpoint/2010/main" val="4231990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65263" y="199760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Accelerators @ CERN</a:t>
            </a:r>
            <a:endParaRPr lang="en-GB" dirty="0"/>
          </a:p>
        </p:txBody>
      </p:sp>
      <p:pic>
        <p:nvPicPr>
          <p:cNvPr id="5" name="Picture 2" descr="\\cern.ch\dfs\Users\n\nsharmaz\Desktop\Presentation for Georgia 2014\accel_schema2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26" y="1233686"/>
            <a:ext cx="6884449" cy="481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7709" y="3501440"/>
            <a:ext cx="1800200" cy="12961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AD Hall</a:t>
            </a:r>
          </a:p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-</a:t>
            </a:r>
            <a:endParaRPr lang="en-GB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Antiproton decelerator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877909" y="3501440"/>
            <a:ext cx="1636108" cy="714277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8865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Introduction to AD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57640"/>
            <a:ext cx="4878543" cy="450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79513" y="980727"/>
            <a:ext cx="4097763" cy="51858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dirty="0" smtClean="0"/>
          </a:p>
          <a:p>
            <a:pPr algn="l"/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Objectives</a:t>
            </a:r>
          </a:p>
          <a:p>
            <a:pPr algn="l">
              <a:buFontTx/>
              <a:buChar char="-"/>
            </a:pPr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</a:rPr>
              <a:t> Study is focused on trapping antiprotons.</a:t>
            </a:r>
          </a:p>
          <a:p>
            <a:pPr algn="l">
              <a:buFontTx/>
              <a:buChar char="-"/>
            </a:pPr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</a:rPr>
              <a:t> Performing spectroscopy on </a:t>
            </a:r>
            <a:r>
              <a:rPr lang="en-GB" sz="2200" dirty="0" err="1" smtClean="0">
                <a:solidFill>
                  <a:schemeClr val="tx2">
                    <a:lumMod val="50000"/>
                  </a:schemeClr>
                </a:solidFill>
              </a:rPr>
              <a:t>antihydrogen</a:t>
            </a:r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</a:rPr>
              <a:t> atoms and to investigate the effect of the gravitational force on matter and antimatter.</a:t>
            </a:r>
          </a:p>
          <a:p>
            <a:pPr algn="l">
              <a:buFontTx/>
              <a:buChar char="-"/>
            </a:pPr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</a:rPr>
              <a:t> Unites five experiments</a:t>
            </a:r>
          </a:p>
          <a:p>
            <a:pPr algn="l"/>
            <a:r>
              <a:rPr lang="en-GB" sz="1900" dirty="0" smtClean="0">
                <a:solidFill>
                  <a:schemeClr val="tx2">
                    <a:lumMod val="50000"/>
                  </a:schemeClr>
                </a:solidFill>
              </a:rPr>
              <a:t>  ATHENA/ATRAP/ASACUSA/ACE/ /ALPHA/AEGIS.</a:t>
            </a:r>
            <a:endParaRPr lang="en-GB" sz="19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30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cern.ch\dfs\Users\n\nsharmaz\Desktop\Presentation for Georgia 2014\ELENA Rin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" r="1426" b="2091"/>
          <a:stretch/>
        </p:blipFill>
        <p:spPr bwMode="auto">
          <a:xfrm>
            <a:off x="4247048" y="1979748"/>
            <a:ext cx="4908198" cy="394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 to ELENA ring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3528" y="1399026"/>
            <a:ext cx="4248472" cy="452596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ELENA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</a:rPr>
              <a:t>Compact ring for cooling and further decelerating antiprotons delivered by AD, (assembled within AD ring)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</a:rPr>
              <a:t>Unique facility delivering low energy antiproton beams of highest quality.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</a:rPr>
              <a:t>Equipped with beam cooling – leading to high deceleration efficiency and resulting an increased number of antiprotons.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38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Beam observation monitor 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To optimize and calibrate injection and circulating beam profiles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Composed of two screen in/out systems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Situated on cross section of AD and ELENA beam lines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Vacuum pressure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– 3e</a:t>
            </a:r>
            <a:r>
              <a:rPr lang="en-GB" baseline="30000" dirty="0" smtClean="0">
                <a:solidFill>
                  <a:schemeClr val="tx2">
                    <a:lumMod val="50000"/>
                  </a:schemeClr>
                </a:solidFill>
              </a:rPr>
              <a:t>-12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mBar</a:t>
            </a:r>
            <a:endParaRPr lang="en-GB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Mass – 100kg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48053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POT030_Fig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" t="2771" r="1406" b="3101"/>
          <a:stretch/>
        </p:blipFill>
        <p:spPr bwMode="auto">
          <a:xfrm>
            <a:off x="675575" y="1119737"/>
            <a:ext cx="7614479" cy="493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39551" y="197623"/>
            <a:ext cx="7992329" cy="922114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Electronics and image processing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946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9551" y="197623"/>
            <a:ext cx="7992329" cy="922114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Electronics and image processing</a:t>
            </a:r>
            <a:endParaRPr lang="en-GB" dirty="0"/>
          </a:p>
        </p:txBody>
      </p:sp>
      <p:pic>
        <p:nvPicPr>
          <p:cNvPr id="5" name="Picture 7" descr="G:\Departments\AB\Groups\BI\Sections\PM\Stephane\BTV\AD\BASE\First beams\DE5.BTV15_0_2014091218063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2837267"/>
            <a:ext cx="2493759" cy="185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Departments\AB\Groups\BI\Sections\PM\Stephane\BTV\AD\Antiproton snapshots\DE_MTV7001 AntiProton beam ejected2011_06_2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086" y="1569304"/>
            <a:ext cx="1704754" cy="126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:\Departments\AB\Groups\BI\Sections\PM\Stephane\BTV\AD\BASE\First beams\DE5.BTV37_201409161743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392" y="1507749"/>
            <a:ext cx="4551762" cy="327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4724" y="1046084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Measurement examples </a:t>
            </a:r>
            <a:r>
              <a:rPr lang="en-GB" sz="2400" b="1" dirty="0"/>
              <a:t>	</a:t>
            </a:r>
          </a:p>
        </p:txBody>
      </p:sp>
      <p:sp>
        <p:nvSpPr>
          <p:cNvPr id="9" name="Rectangle 8"/>
          <p:cNvSpPr/>
          <p:nvPr/>
        </p:nvSpPr>
        <p:spPr>
          <a:xfrm>
            <a:off x="4994775" y="1046084"/>
            <a:ext cx="2598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 smtClean="0"/>
              <a:t>AD extraction line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819467"/>
            <a:ext cx="9144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These measurements validated the use of BTV instruments for AD extraction lines (BASE + ELENA) </a:t>
            </a:r>
            <a:endParaRPr lang="en-GB" sz="15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121373" y="5170313"/>
            <a:ext cx="1984926" cy="1312882"/>
            <a:chOff x="6012160" y="5291497"/>
            <a:chExt cx="1984926" cy="1312882"/>
          </a:xfrm>
        </p:grpSpPr>
        <p:pic>
          <p:nvPicPr>
            <p:cNvPr id="13" name="Picture 2" descr="N:\BTV\AD\2014_05_27\DE.BTV7001_S1.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36" t="4791" r="11755"/>
            <a:stretch/>
          </p:blipFill>
          <p:spPr bwMode="auto">
            <a:xfrm rot="10800000" flipH="1">
              <a:off x="7148877" y="5738205"/>
              <a:ext cx="848209" cy="866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N:\BTV\AD\2012_03_13\DE.MTV7001_S1.pn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28" r="14231"/>
            <a:stretch/>
          </p:blipFill>
          <p:spPr bwMode="auto">
            <a:xfrm>
              <a:off x="6012160" y="5726993"/>
              <a:ext cx="849648" cy="866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Multiply 14"/>
            <p:cNvSpPr/>
            <p:nvPr/>
          </p:nvSpPr>
          <p:spPr>
            <a:xfrm>
              <a:off x="6184956" y="5314347"/>
              <a:ext cx="504056" cy="418976"/>
            </a:xfrm>
            <a:prstGeom prst="mathMultiply">
              <a:avLst>
                <a:gd name="adj1" fmla="val 153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5" descr="C:\Users\sburger\AppData\Local\Microsoft\Windows\Temporary Internet Files\Content.IE5\TLAG9QSB\MC900441310[1]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6842" y="5291497"/>
              <a:ext cx="435496" cy="435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413619" y="5183504"/>
            <a:ext cx="52389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Screen Type : 	Al2O3:CrO2</a:t>
            </a:r>
          </a:p>
          <a:p>
            <a:r>
              <a:rPr lang="en-GB" sz="1600" dirty="0" smtClean="0"/>
              <a:t>Thickness :	1mm</a:t>
            </a:r>
          </a:p>
          <a:p>
            <a:r>
              <a:rPr lang="en-GB" sz="1600" dirty="0" smtClean="0"/>
              <a:t>Calibration marks:	No grid anymore to better optimize 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	the S/N with image digitalization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04060114"/>
      </p:ext>
    </p:extLst>
  </p:cSld>
  <p:clrMapOvr>
    <a:masterClrMapping/>
  </p:clrMapOvr>
</p:sld>
</file>

<file path=ppt/theme/theme1.xml><?xml version="1.0" encoding="utf-8"?>
<a:theme xmlns:a="http://schemas.openxmlformats.org/drawingml/2006/main" name="CERN60ans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</Template>
  <TotalTime>3886</TotalTime>
  <Words>568</Words>
  <Application>Microsoft Office PowerPoint</Application>
  <PresentationFormat>On-screen Show (4:3)</PresentationFormat>
  <Paragraphs>107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CERN60ans4-3</vt:lpstr>
      <vt:lpstr>PowerPoint Presentation</vt:lpstr>
      <vt:lpstr>Beam observation monitors in ELENA ring at CERN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collaboration with: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Dato</cp:lastModifiedBy>
  <cp:revision>58</cp:revision>
  <dcterms:created xsi:type="dcterms:W3CDTF">2014-02-04T10:22:25Z</dcterms:created>
  <dcterms:modified xsi:type="dcterms:W3CDTF">2014-10-21T08:31:39Z</dcterms:modified>
</cp:coreProperties>
</file>