
<file path=[Content_Types].xml><?xml version="1.0" encoding="utf-8"?>
<Types xmlns="http://schemas.openxmlformats.org/package/2006/content-types">
  <Default Extension="xml" ContentType="application/xml"/>
  <Default Extension="wmv" ContentType="video/unknown"/>
  <Default Extension="JPG" ContentType="image/jpeg"/>
  <Default Extension="jpeg" ContentType="image/jpeg"/>
  <Default Extension="emf" ContentType="image/x-emf"/>
  <Default Extension="xlsx" ContentType="application/vnd.openxmlformats-officedocument.spreadsheetml.sheet"/>
  <Default Extension="rels" ContentType="application/vnd.openxmlformats-package.relationships+xml"/>
  <Default Extension="mov"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82" r:id="rId2"/>
  </p:sldMasterIdLst>
  <p:notesMasterIdLst>
    <p:notesMasterId r:id="rId55"/>
  </p:notesMasterIdLst>
  <p:handoutMasterIdLst>
    <p:handoutMasterId r:id="rId56"/>
  </p:handoutMasterIdLst>
  <p:sldIdLst>
    <p:sldId id="268" r:id="rId3"/>
    <p:sldId id="269" r:id="rId4"/>
    <p:sldId id="270" r:id="rId5"/>
    <p:sldId id="271" r:id="rId6"/>
    <p:sldId id="272" r:id="rId7"/>
    <p:sldId id="273" r:id="rId8"/>
    <p:sldId id="274" r:id="rId9"/>
    <p:sldId id="321" r:id="rId10"/>
    <p:sldId id="276" r:id="rId11"/>
    <p:sldId id="294" r:id="rId12"/>
    <p:sldId id="298" r:id="rId13"/>
    <p:sldId id="301" r:id="rId14"/>
    <p:sldId id="279" r:id="rId15"/>
    <p:sldId id="327" r:id="rId16"/>
    <p:sldId id="324" r:id="rId17"/>
    <p:sldId id="281" r:id="rId18"/>
    <p:sldId id="282" r:id="rId19"/>
    <p:sldId id="283" r:id="rId20"/>
    <p:sldId id="284" r:id="rId21"/>
    <p:sldId id="285" r:id="rId22"/>
    <p:sldId id="323" r:id="rId23"/>
    <p:sldId id="304" r:id="rId24"/>
    <p:sldId id="287" r:id="rId25"/>
    <p:sldId id="277" r:id="rId26"/>
    <p:sldId id="322" r:id="rId27"/>
    <p:sldId id="319" r:id="rId28"/>
    <p:sldId id="328" r:id="rId29"/>
    <p:sldId id="330" r:id="rId30"/>
    <p:sldId id="329" r:id="rId31"/>
    <p:sldId id="331" r:id="rId32"/>
    <p:sldId id="332" r:id="rId33"/>
    <p:sldId id="326" r:id="rId34"/>
    <p:sldId id="286" r:id="rId35"/>
    <p:sldId id="336" r:id="rId36"/>
    <p:sldId id="293" r:id="rId37"/>
    <p:sldId id="333" r:id="rId38"/>
    <p:sldId id="334" r:id="rId39"/>
    <p:sldId id="335" r:id="rId40"/>
    <p:sldId id="311" r:id="rId41"/>
    <p:sldId id="312" r:id="rId42"/>
    <p:sldId id="314" r:id="rId43"/>
    <p:sldId id="299" r:id="rId44"/>
    <p:sldId id="317" r:id="rId45"/>
    <p:sldId id="300" r:id="rId46"/>
    <p:sldId id="315" r:id="rId47"/>
    <p:sldId id="295" r:id="rId48"/>
    <p:sldId id="296" r:id="rId49"/>
    <p:sldId id="306" r:id="rId50"/>
    <p:sldId id="309" r:id="rId51"/>
    <p:sldId id="308" r:id="rId52"/>
    <p:sldId id="288" r:id="rId53"/>
    <p:sldId id="280" r:id="rId5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04040"/>
    <a:srgbClr val="505050"/>
    <a:srgbClr val="004C97"/>
    <a:srgbClr val="63666A"/>
    <a:srgbClr val="A7A8AA"/>
    <a:srgbClr val="003087"/>
    <a:srgbClr val="0F2D6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68" autoAdjust="0"/>
  </p:normalViewPr>
  <p:slideViewPr>
    <p:cSldViewPr snapToGrid="0">
      <p:cViewPr varScale="1">
        <p:scale>
          <a:sx n="98" d="100"/>
          <a:sy n="98" d="100"/>
        </p:scale>
        <p:origin x="-126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Electron Lifetime </a:t>
            </a:r>
          </a:p>
        </c:rich>
      </c:tx>
      <c:layout/>
      <c:overlay val="0"/>
      <c:spPr>
        <a:noFill/>
        <a:ln w="25400">
          <a:noFill/>
        </a:ln>
      </c:spPr>
    </c:title>
    <c:autoTitleDeleted val="0"/>
    <c:plotArea>
      <c:layout>
        <c:manualLayout>
          <c:layoutTarget val="inner"/>
          <c:xMode val="edge"/>
          <c:yMode val="edge"/>
          <c:x val="0.0913902859815528"/>
          <c:y val="0.0781916799026731"/>
          <c:w val="0.889009095649085"/>
          <c:h val="0.814428204521645"/>
        </c:manualLayout>
      </c:layout>
      <c:scatterChart>
        <c:scatterStyle val="lineMarker"/>
        <c:varyColors val="0"/>
        <c:ser>
          <c:idx val="0"/>
          <c:order val="0"/>
          <c:tx>
            <c:v>Purity Monitor 2 (Long)</c:v>
          </c:tx>
          <c:spPr>
            <a:ln w="28575">
              <a:noFill/>
            </a:ln>
          </c:spPr>
          <c:marker>
            <c:symbol val="diamond"/>
            <c:size val="4"/>
            <c:spPr>
              <a:solidFill>
                <a:srgbClr val="0000FF"/>
              </a:solidFill>
              <a:ln>
                <a:solidFill>
                  <a:srgbClr val="0000FF"/>
                </a:solidFill>
              </a:ln>
              <a:effectLst/>
            </c:spPr>
          </c:marker>
          <c:xVal>
            <c:numRef>
              <c:f>'prm2 data fill to top off'!$G$6:$G$277</c:f>
              <c:numCache>
                <c:formatCode>0.00</c:formatCode>
                <c:ptCount val="272"/>
                <c:pt idx="0">
                  <c:v>3.74074074074074</c:v>
                </c:pt>
                <c:pt idx="1">
                  <c:v>3.912962962962963</c:v>
                </c:pt>
                <c:pt idx="2">
                  <c:v>4.087037037037025</c:v>
                </c:pt>
                <c:pt idx="3">
                  <c:v>4.259259259259259</c:v>
                </c:pt>
                <c:pt idx="4">
                  <c:v>4.43148148148148</c:v>
                </c:pt>
                <c:pt idx="5">
                  <c:v>4.603703703703703</c:v>
                </c:pt>
                <c:pt idx="6">
                  <c:v>4.777777777777778</c:v>
                </c:pt>
                <c:pt idx="7">
                  <c:v>4.95</c:v>
                </c:pt>
                <c:pt idx="8">
                  <c:v>5.122222222222223</c:v>
                </c:pt>
                <c:pt idx="9">
                  <c:v>5.296296296296296</c:v>
                </c:pt>
                <c:pt idx="10">
                  <c:v>5.468518518518487</c:v>
                </c:pt>
                <c:pt idx="11">
                  <c:v>5.640740740740741</c:v>
                </c:pt>
                <c:pt idx="12">
                  <c:v>5.812962962962962</c:v>
                </c:pt>
                <c:pt idx="13">
                  <c:v>5.985185185185184</c:v>
                </c:pt>
                <c:pt idx="14">
                  <c:v>6.159259259259255</c:v>
                </c:pt>
                <c:pt idx="15">
                  <c:v>6.331481481481481</c:v>
                </c:pt>
                <c:pt idx="16">
                  <c:v>6.503703703703703</c:v>
                </c:pt>
                <c:pt idx="17">
                  <c:v>6.675925925925926</c:v>
                </c:pt>
                <c:pt idx="18">
                  <c:v>6.85</c:v>
                </c:pt>
                <c:pt idx="19">
                  <c:v>7.022222222222222</c:v>
                </c:pt>
                <c:pt idx="20">
                  <c:v>7.194444444444445</c:v>
                </c:pt>
                <c:pt idx="21">
                  <c:v>7.366666666666666</c:v>
                </c:pt>
                <c:pt idx="22">
                  <c:v>7.538888888888888</c:v>
                </c:pt>
                <c:pt idx="23">
                  <c:v>7.712962962962964</c:v>
                </c:pt>
                <c:pt idx="24">
                  <c:v>7.911111111111111</c:v>
                </c:pt>
                <c:pt idx="25">
                  <c:v>7.914814814814807</c:v>
                </c:pt>
                <c:pt idx="26">
                  <c:v>7.948148148148147</c:v>
                </c:pt>
                <c:pt idx="27">
                  <c:v>7.977777777777778</c:v>
                </c:pt>
                <c:pt idx="28">
                  <c:v>7.987037037037036</c:v>
                </c:pt>
                <c:pt idx="29">
                  <c:v>7.98888888888889</c:v>
                </c:pt>
                <c:pt idx="30">
                  <c:v>7.996296296296297</c:v>
                </c:pt>
                <c:pt idx="31">
                  <c:v>8.001851851851848</c:v>
                </c:pt>
                <c:pt idx="32">
                  <c:v>8.007407407407406</c:v>
                </c:pt>
                <c:pt idx="33">
                  <c:v>8.17962962962963</c:v>
                </c:pt>
                <c:pt idx="34">
                  <c:v>8.35</c:v>
                </c:pt>
                <c:pt idx="35">
                  <c:v>8.787037037037036</c:v>
                </c:pt>
                <c:pt idx="36">
                  <c:v>8.96296296296297</c:v>
                </c:pt>
                <c:pt idx="37">
                  <c:v>9.137037037037037</c:v>
                </c:pt>
                <c:pt idx="38">
                  <c:v>13.52592592592593</c:v>
                </c:pt>
                <c:pt idx="39">
                  <c:v>13.7537037037037</c:v>
                </c:pt>
                <c:pt idx="40">
                  <c:v>13.98148148148148</c:v>
                </c:pt>
                <c:pt idx="41">
                  <c:v>14.20925925925926</c:v>
                </c:pt>
                <c:pt idx="42">
                  <c:v>14.43888888888889</c:v>
                </c:pt>
                <c:pt idx="43">
                  <c:v>14.66666666666667</c:v>
                </c:pt>
                <c:pt idx="44">
                  <c:v>14.89444444444445</c:v>
                </c:pt>
                <c:pt idx="45">
                  <c:v>15.12222222222222</c:v>
                </c:pt>
                <c:pt idx="46">
                  <c:v>15.35</c:v>
                </c:pt>
                <c:pt idx="47">
                  <c:v>15.57777777777778</c:v>
                </c:pt>
                <c:pt idx="48">
                  <c:v>15.80555555555556</c:v>
                </c:pt>
                <c:pt idx="49">
                  <c:v>16.03333333333318</c:v>
                </c:pt>
                <c:pt idx="50">
                  <c:v>16.22222222222218</c:v>
                </c:pt>
                <c:pt idx="51">
                  <c:v>16.36296296296296</c:v>
                </c:pt>
                <c:pt idx="52">
                  <c:v>16.36851851851852</c:v>
                </c:pt>
                <c:pt idx="53">
                  <c:v>16.45185185185185</c:v>
                </c:pt>
                <c:pt idx="54">
                  <c:v>16.45370370370371</c:v>
                </c:pt>
                <c:pt idx="55">
                  <c:v>16.46111111111111</c:v>
                </c:pt>
                <c:pt idx="56">
                  <c:v>16.68888888888889</c:v>
                </c:pt>
                <c:pt idx="57">
                  <c:v>16.91481481481481</c:v>
                </c:pt>
                <c:pt idx="58">
                  <c:v>17.14259259259259</c:v>
                </c:pt>
                <c:pt idx="59">
                  <c:v>17.36851851851852</c:v>
                </c:pt>
                <c:pt idx="60">
                  <c:v>17.59629629629629</c:v>
                </c:pt>
                <c:pt idx="61">
                  <c:v>17.82407407407407</c:v>
                </c:pt>
                <c:pt idx="62">
                  <c:v>18.05</c:v>
                </c:pt>
                <c:pt idx="63">
                  <c:v>18.27777777777778</c:v>
                </c:pt>
                <c:pt idx="64">
                  <c:v>18.5037037037037</c:v>
                </c:pt>
                <c:pt idx="65">
                  <c:v>18.57407407407407</c:v>
                </c:pt>
                <c:pt idx="66">
                  <c:v>18.74259259259258</c:v>
                </c:pt>
                <c:pt idx="67">
                  <c:v>18.91296296296296</c:v>
                </c:pt>
                <c:pt idx="68">
                  <c:v>19.08148148148148</c:v>
                </c:pt>
                <c:pt idx="69">
                  <c:v>19.25185185185185</c:v>
                </c:pt>
                <c:pt idx="70">
                  <c:v>19.42037037037018</c:v>
                </c:pt>
                <c:pt idx="71">
                  <c:v>19.58888888888889</c:v>
                </c:pt>
                <c:pt idx="72">
                  <c:v>19.75925925925926</c:v>
                </c:pt>
                <c:pt idx="73">
                  <c:v>19.92777777777778</c:v>
                </c:pt>
                <c:pt idx="74">
                  <c:v>20.09814814814815</c:v>
                </c:pt>
                <c:pt idx="75">
                  <c:v>20.26666666666667</c:v>
                </c:pt>
                <c:pt idx="76">
                  <c:v>20.43518518518518</c:v>
                </c:pt>
                <c:pt idx="77">
                  <c:v>20.60555555555555</c:v>
                </c:pt>
                <c:pt idx="78">
                  <c:v>20.77407407407408</c:v>
                </c:pt>
                <c:pt idx="79">
                  <c:v>20.94444444444444</c:v>
                </c:pt>
                <c:pt idx="80">
                  <c:v>21.11296296296296</c:v>
                </c:pt>
                <c:pt idx="81">
                  <c:v>21.28333333333311</c:v>
                </c:pt>
                <c:pt idx="82">
                  <c:v>21.32777777777778</c:v>
                </c:pt>
                <c:pt idx="83">
                  <c:v>21.48518518518518</c:v>
                </c:pt>
                <c:pt idx="84">
                  <c:v>21.50925925925926</c:v>
                </c:pt>
                <c:pt idx="85">
                  <c:v>21.51666666666667</c:v>
                </c:pt>
                <c:pt idx="86">
                  <c:v>21.5314814814815</c:v>
                </c:pt>
                <c:pt idx="87">
                  <c:v>21.6462962962963</c:v>
                </c:pt>
                <c:pt idx="88">
                  <c:v>21.81851851851852</c:v>
                </c:pt>
                <c:pt idx="89">
                  <c:v>21.99074074074072</c:v>
                </c:pt>
                <c:pt idx="90">
                  <c:v>23.65185185185185</c:v>
                </c:pt>
                <c:pt idx="91">
                  <c:v>23.66296296296296</c:v>
                </c:pt>
                <c:pt idx="92">
                  <c:v>23.67037037037037</c:v>
                </c:pt>
                <c:pt idx="93">
                  <c:v>23.85925925925926</c:v>
                </c:pt>
                <c:pt idx="94">
                  <c:v>23.86481481481481</c:v>
                </c:pt>
                <c:pt idx="95">
                  <c:v>24.03518518518518</c:v>
                </c:pt>
                <c:pt idx="96">
                  <c:v>24.20555555555556</c:v>
                </c:pt>
                <c:pt idx="97">
                  <c:v>24.37592592592593</c:v>
                </c:pt>
                <c:pt idx="98">
                  <c:v>24.54444444444444</c:v>
                </c:pt>
                <c:pt idx="99">
                  <c:v>24.71481481481482</c:v>
                </c:pt>
                <c:pt idx="100">
                  <c:v>24.88518518518519</c:v>
                </c:pt>
                <c:pt idx="101">
                  <c:v>25.05555555555556</c:v>
                </c:pt>
                <c:pt idx="102">
                  <c:v>25.22407407407407</c:v>
                </c:pt>
                <c:pt idx="103">
                  <c:v>25.39444444444445</c:v>
                </c:pt>
                <c:pt idx="104">
                  <c:v>25.56481481481482</c:v>
                </c:pt>
                <c:pt idx="105">
                  <c:v>25.73518518518519</c:v>
                </c:pt>
                <c:pt idx="106">
                  <c:v>25.90555555555555</c:v>
                </c:pt>
                <c:pt idx="107">
                  <c:v>26.07407407407407</c:v>
                </c:pt>
                <c:pt idx="108">
                  <c:v>26.24444444444444</c:v>
                </c:pt>
                <c:pt idx="109">
                  <c:v>26.29444444444444</c:v>
                </c:pt>
                <c:pt idx="110">
                  <c:v>26.46481481481482</c:v>
                </c:pt>
                <c:pt idx="111">
                  <c:v>26.49444444444444</c:v>
                </c:pt>
                <c:pt idx="112">
                  <c:v>26.49814814814815</c:v>
                </c:pt>
                <c:pt idx="113">
                  <c:v>26.50185185185185</c:v>
                </c:pt>
                <c:pt idx="114">
                  <c:v>27.24259259259258</c:v>
                </c:pt>
                <c:pt idx="115">
                  <c:v>27.24814814814815</c:v>
                </c:pt>
                <c:pt idx="116">
                  <c:v>27.41851851851852</c:v>
                </c:pt>
                <c:pt idx="117">
                  <c:v>27.58888888888889</c:v>
                </c:pt>
                <c:pt idx="118">
                  <c:v>27.75740740740741</c:v>
                </c:pt>
                <c:pt idx="119">
                  <c:v>27.92777777777778</c:v>
                </c:pt>
                <c:pt idx="120">
                  <c:v>28.09814814814815</c:v>
                </c:pt>
                <c:pt idx="121">
                  <c:v>28.26851851851852</c:v>
                </c:pt>
                <c:pt idx="122">
                  <c:v>28.43888888888889</c:v>
                </c:pt>
                <c:pt idx="123">
                  <c:v>28.60925925925926</c:v>
                </c:pt>
                <c:pt idx="124">
                  <c:v>28.77777777777778</c:v>
                </c:pt>
                <c:pt idx="125">
                  <c:v>28.94814814814815</c:v>
                </c:pt>
                <c:pt idx="126">
                  <c:v>29.11851851851852</c:v>
                </c:pt>
                <c:pt idx="127">
                  <c:v>29.28888888888889</c:v>
                </c:pt>
                <c:pt idx="128">
                  <c:v>29.45925925925926</c:v>
                </c:pt>
                <c:pt idx="129">
                  <c:v>29.57037037037037</c:v>
                </c:pt>
                <c:pt idx="130">
                  <c:v>29.61851851851852</c:v>
                </c:pt>
                <c:pt idx="131">
                  <c:v>29.6462962962963</c:v>
                </c:pt>
                <c:pt idx="132">
                  <c:v>29.65185185185185</c:v>
                </c:pt>
                <c:pt idx="133">
                  <c:v>29.82037037037037</c:v>
                </c:pt>
                <c:pt idx="134">
                  <c:v>29.99074074074072</c:v>
                </c:pt>
                <c:pt idx="135">
                  <c:v>30.16111111111111</c:v>
                </c:pt>
                <c:pt idx="136">
                  <c:v>30.33333333333328</c:v>
                </c:pt>
                <c:pt idx="137">
                  <c:v>30.50185185185185</c:v>
                </c:pt>
                <c:pt idx="138">
                  <c:v>30.67222222222222</c:v>
                </c:pt>
                <c:pt idx="139">
                  <c:v>30.84259259259258</c:v>
                </c:pt>
                <c:pt idx="140">
                  <c:v>31.01296296296296</c:v>
                </c:pt>
                <c:pt idx="141">
                  <c:v>31.18333333333311</c:v>
                </c:pt>
                <c:pt idx="142">
                  <c:v>31.35185185185185</c:v>
                </c:pt>
                <c:pt idx="143">
                  <c:v>31.52222222222222</c:v>
                </c:pt>
                <c:pt idx="144">
                  <c:v>31.69259259259259</c:v>
                </c:pt>
                <c:pt idx="145">
                  <c:v>31.86296296296296</c:v>
                </c:pt>
                <c:pt idx="146">
                  <c:v>32.03333333333333</c:v>
                </c:pt>
                <c:pt idx="147">
                  <c:v>32.2037037037037</c:v>
                </c:pt>
                <c:pt idx="148">
                  <c:v>32.37222222222223</c:v>
                </c:pt>
                <c:pt idx="149">
                  <c:v>32.54444444444419</c:v>
                </c:pt>
                <c:pt idx="150">
                  <c:v>32.71481481481482</c:v>
                </c:pt>
                <c:pt idx="151">
                  <c:v>32.88333333333333</c:v>
                </c:pt>
                <c:pt idx="152">
                  <c:v>33.05370370370348</c:v>
                </c:pt>
                <c:pt idx="153">
                  <c:v>33.22407407407407</c:v>
                </c:pt>
                <c:pt idx="154">
                  <c:v>33.39444444444423</c:v>
                </c:pt>
                <c:pt idx="155">
                  <c:v>33.56296296296296</c:v>
                </c:pt>
                <c:pt idx="156">
                  <c:v>33.73333333333333</c:v>
                </c:pt>
                <c:pt idx="157">
                  <c:v>33.90370370370371</c:v>
                </c:pt>
                <c:pt idx="158">
                  <c:v>34.07407407407408</c:v>
                </c:pt>
                <c:pt idx="159">
                  <c:v>34.24444444444422</c:v>
                </c:pt>
                <c:pt idx="160">
                  <c:v>34.37777777777777</c:v>
                </c:pt>
                <c:pt idx="161">
                  <c:v>34.4388888888889</c:v>
                </c:pt>
                <c:pt idx="162">
                  <c:v>34.60925925925925</c:v>
                </c:pt>
                <c:pt idx="163">
                  <c:v>34.7796296296296</c:v>
                </c:pt>
                <c:pt idx="164">
                  <c:v>34.95</c:v>
                </c:pt>
                <c:pt idx="165">
                  <c:v>35.11851851851852</c:v>
                </c:pt>
                <c:pt idx="166">
                  <c:v>35.2888888888889</c:v>
                </c:pt>
                <c:pt idx="167">
                  <c:v>35.45925925925904</c:v>
                </c:pt>
                <c:pt idx="168">
                  <c:v>35.62962962962963</c:v>
                </c:pt>
                <c:pt idx="169">
                  <c:v>35.8</c:v>
                </c:pt>
                <c:pt idx="170">
                  <c:v>35.96851851851851</c:v>
                </c:pt>
                <c:pt idx="171">
                  <c:v>36.85740740740697</c:v>
                </c:pt>
                <c:pt idx="172">
                  <c:v>37.025925925926</c:v>
                </c:pt>
                <c:pt idx="173">
                  <c:v>37.04074074074074</c:v>
                </c:pt>
                <c:pt idx="174">
                  <c:v>37.05185185185184</c:v>
                </c:pt>
                <c:pt idx="175">
                  <c:v>37.05555555555556</c:v>
                </c:pt>
                <c:pt idx="176">
                  <c:v>37.05740740740703</c:v>
                </c:pt>
                <c:pt idx="177">
                  <c:v>37.06296296296296</c:v>
                </c:pt>
                <c:pt idx="178">
                  <c:v>37.06481481481481</c:v>
                </c:pt>
                <c:pt idx="179">
                  <c:v>37.06851851851851</c:v>
                </c:pt>
                <c:pt idx="180">
                  <c:v>37.07222222222222</c:v>
                </c:pt>
                <c:pt idx="181">
                  <c:v>37.07407407407408</c:v>
                </c:pt>
                <c:pt idx="182">
                  <c:v>37.08148148148111</c:v>
                </c:pt>
                <c:pt idx="183">
                  <c:v>37.08148148148111</c:v>
                </c:pt>
                <c:pt idx="184">
                  <c:v>37.10740740740712</c:v>
                </c:pt>
                <c:pt idx="185">
                  <c:v>37.10925925925925</c:v>
                </c:pt>
                <c:pt idx="186">
                  <c:v>37.11296296296296</c:v>
                </c:pt>
                <c:pt idx="187">
                  <c:v>37.11666666666628</c:v>
                </c:pt>
                <c:pt idx="188">
                  <c:v>37.12037037037036</c:v>
                </c:pt>
                <c:pt idx="189">
                  <c:v>37.12222222222222</c:v>
                </c:pt>
                <c:pt idx="190">
                  <c:v>37.125925925926</c:v>
                </c:pt>
                <c:pt idx="191">
                  <c:v>37.12962962962963</c:v>
                </c:pt>
                <c:pt idx="192">
                  <c:v>37.20740740740718</c:v>
                </c:pt>
                <c:pt idx="193">
                  <c:v>37.21111111111111</c:v>
                </c:pt>
                <c:pt idx="194">
                  <c:v>37.23333333333333</c:v>
                </c:pt>
                <c:pt idx="195">
                  <c:v>37.40370370370371</c:v>
                </c:pt>
                <c:pt idx="196">
                  <c:v>37.57407407407408</c:v>
                </c:pt>
                <c:pt idx="197">
                  <c:v>37.7425925925926</c:v>
                </c:pt>
                <c:pt idx="198">
                  <c:v>37.91296296296296</c:v>
                </c:pt>
                <c:pt idx="199">
                  <c:v>38.08148148148111</c:v>
                </c:pt>
                <c:pt idx="200">
                  <c:v>38.25185185185185</c:v>
                </c:pt>
                <c:pt idx="201">
                  <c:v>38.29444444444442</c:v>
                </c:pt>
                <c:pt idx="202">
                  <c:v>38.37407407407407</c:v>
                </c:pt>
                <c:pt idx="203">
                  <c:v>38.42037037037037</c:v>
                </c:pt>
                <c:pt idx="204">
                  <c:v>38.47222222222222</c:v>
                </c:pt>
                <c:pt idx="205">
                  <c:v>38.4888888888889</c:v>
                </c:pt>
                <c:pt idx="206">
                  <c:v>38.49629629629629</c:v>
                </c:pt>
                <c:pt idx="207">
                  <c:v>38.66666666666634</c:v>
                </c:pt>
                <c:pt idx="208">
                  <c:v>38.83518518518518</c:v>
                </c:pt>
                <c:pt idx="209">
                  <c:v>39.00555555555556</c:v>
                </c:pt>
                <c:pt idx="210">
                  <c:v>39.175925925926</c:v>
                </c:pt>
                <c:pt idx="211">
                  <c:v>39.34444444444408</c:v>
                </c:pt>
                <c:pt idx="212">
                  <c:v>39.51481481481481</c:v>
                </c:pt>
                <c:pt idx="213">
                  <c:v>39.6851851851852</c:v>
                </c:pt>
                <c:pt idx="214">
                  <c:v>39.85555555555555</c:v>
                </c:pt>
                <c:pt idx="215">
                  <c:v>40.02407407407407</c:v>
                </c:pt>
                <c:pt idx="216">
                  <c:v>40.175925925926</c:v>
                </c:pt>
                <c:pt idx="217">
                  <c:v>40.18148148148111</c:v>
                </c:pt>
                <c:pt idx="218">
                  <c:v>40.18333333333333</c:v>
                </c:pt>
                <c:pt idx="219">
                  <c:v>40.18703703703702</c:v>
                </c:pt>
                <c:pt idx="220">
                  <c:v>40.19074074074073</c:v>
                </c:pt>
                <c:pt idx="221">
                  <c:v>40.1925925925926</c:v>
                </c:pt>
                <c:pt idx="222">
                  <c:v>40.1962962962963</c:v>
                </c:pt>
                <c:pt idx="223">
                  <c:v>40.2</c:v>
                </c:pt>
                <c:pt idx="224">
                  <c:v>40.20185185185185</c:v>
                </c:pt>
                <c:pt idx="225">
                  <c:v>40.20555555555555</c:v>
                </c:pt>
                <c:pt idx="226">
                  <c:v>40.20555555555555</c:v>
                </c:pt>
                <c:pt idx="227">
                  <c:v>40.21111111111111</c:v>
                </c:pt>
                <c:pt idx="228">
                  <c:v>40.21666666666629</c:v>
                </c:pt>
                <c:pt idx="229">
                  <c:v>40.30555555555556</c:v>
                </c:pt>
                <c:pt idx="230">
                  <c:v>40.47407407407405</c:v>
                </c:pt>
                <c:pt idx="231">
                  <c:v>40.64444444444423</c:v>
                </c:pt>
                <c:pt idx="232">
                  <c:v>40.8148148148148</c:v>
                </c:pt>
                <c:pt idx="233">
                  <c:v>40.98333333333333</c:v>
                </c:pt>
                <c:pt idx="234">
                  <c:v>41.15370370370371</c:v>
                </c:pt>
                <c:pt idx="235">
                  <c:v>41.32222222222222</c:v>
                </c:pt>
                <c:pt idx="236">
                  <c:v>41.4925925925926</c:v>
                </c:pt>
                <c:pt idx="237">
                  <c:v>41.66111111111111</c:v>
                </c:pt>
                <c:pt idx="238">
                  <c:v>41.83148148148111</c:v>
                </c:pt>
                <c:pt idx="239">
                  <c:v>42.0</c:v>
                </c:pt>
                <c:pt idx="240">
                  <c:v>42.17037037037037</c:v>
                </c:pt>
                <c:pt idx="241">
                  <c:v>42.3388888888889</c:v>
                </c:pt>
                <c:pt idx="242">
                  <c:v>42.50925925925925</c:v>
                </c:pt>
                <c:pt idx="243">
                  <c:v>42.67962962962962</c:v>
                </c:pt>
                <c:pt idx="244">
                  <c:v>43.6925925925926</c:v>
                </c:pt>
                <c:pt idx="245">
                  <c:v>43.86296296296296</c:v>
                </c:pt>
                <c:pt idx="246">
                  <c:v>44.03333333333333</c:v>
                </c:pt>
                <c:pt idx="247">
                  <c:v>44.2037037037037</c:v>
                </c:pt>
                <c:pt idx="248">
                  <c:v>44.37222222222223</c:v>
                </c:pt>
                <c:pt idx="249">
                  <c:v>44.5425925925926</c:v>
                </c:pt>
                <c:pt idx="250">
                  <c:v>44.67222222222222</c:v>
                </c:pt>
                <c:pt idx="251">
                  <c:v>44.67777777777778</c:v>
                </c:pt>
                <c:pt idx="252">
                  <c:v>44.73518518518518</c:v>
                </c:pt>
                <c:pt idx="253">
                  <c:v>44.7962962962963</c:v>
                </c:pt>
                <c:pt idx="254">
                  <c:v>44.85555555555555</c:v>
                </c:pt>
                <c:pt idx="255">
                  <c:v>44.90555555555555</c:v>
                </c:pt>
                <c:pt idx="256">
                  <c:v>44.91296296296296</c:v>
                </c:pt>
                <c:pt idx="257">
                  <c:v>44.91851851851852</c:v>
                </c:pt>
                <c:pt idx="258">
                  <c:v>44.93148148148111</c:v>
                </c:pt>
                <c:pt idx="259">
                  <c:v>44.93703703703702</c:v>
                </c:pt>
                <c:pt idx="260">
                  <c:v>44.94444444444413</c:v>
                </c:pt>
                <c:pt idx="261">
                  <c:v>44.9537037037037</c:v>
                </c:pt>
                <c:pt idx="262">
                  <c:v>44.9851851851852</c:v>
                </c:pt>
                <c:pt idx="263">
                  <c:v>45.01666666666623</c:v>
                </c:pt>
                <c:pt idx="264">
                  <c:v>45.04814814814815</c:v>
                </c:pt>
                <c:pt idx="265">
                  <c:v>45.05370370370348</c:v>
                </c:pt>
                <c:pt idx="266">
                  <c:v>45.06481481481481</c:v>
                </c:pt>
                <c:pt idx="267">
                  <c:v>45.07777777777778</c:v>
                </c:pt>
                <c:pt idx="268">
                  <c:v>45.0888888888889</c:v>
                </c:pt>
                <c:pt idx="269">
                  <c:v>45.10185185185185</c:v>
                </c:pt>
                <c:pt idx="270">
                  <c:v>45.11296296296296</c:v>
                </c:pt>
                <c:pt idx="271">
                  <c:v>45.125925925926</c:v>
                </c:pt>
              </c:numCache>
            </c:numRef>
          </c:xVal>
          <c:yVal>
            <c:numRef>
              <c:f>'prm2 data fill to top off'!$AF$6:$AF$277</c:f>
              <c:numCache>
                <c:formatCode>General</c:formatCode>
                <c:ptCount val="272"/>
                <c:pt idx="0" formatCode="0.00">
                  <c:v>0.5661295</c:v>
                </c:pt>
                <c:pt idx="2" formatCode="0.00">
                  <c:v>0.2772476</c:v>
                </c:pt>
                <c:pt idx="3" formatCode="0.00">
                  <c:v>0.4696812</c:v>
                </c:pt>
                <c:pt idx="4" formatCode="0.00">
                  <c:v>0.595943</c:v>
                </c:pt>
                <c:pt idx="5" formatCode="0.00">
                  <c:v>0.6261918</c:v>
                </c:pt>
                <c:pt idx="6" formatCode="0.00">
                  <c:v>0.6476515</c:v>
                </c:pt>
                <c:pt idx="7" formatCode="0.00">
                  <c:v>0.8487071</c:v>
                </c:pt>
                <c:pt idx="8" formatCode="0.00">
                  <c:v>0.7657388</c:v>
                </c:pt>
                <c:pt idx="9" formatCode="0.00">
                  <c:v>0.8226474</c:v>
                </c:pt>
                <c:pt idx="10" formatCode="0.00">
                  <c:v>0.8578967</c:v>
                </c:pt>
                <c:pt idx="11" formatCode="0.00">
                  <c:v>0.9895919</c:v>
                </c:pt>
                <c:pt idx="12" formatCode="0.00">
                  <c:v>0.9354302</c:v>
                </c:pt>
                <c:pt idx="13" formatCode="0.00">
                  <c:v>1.021576</c:v>
                </c:pt>
                <c:pt idx="14" formatCode="0.00">
                  <c:v>1.054305</c:v>
                </c:pt>
                <c:pt idx="15" formatCode="0.00">
                  <c:v>1.065924</c:v>
                </c:pt>
                <c:pt idx="16" formatCode="0.00">
                  <c:v>1.235737</c:v>
                </c:pt>
                <c:pt idx="17" formatCode="0.00">
                  <c:v>1.144803</c:v>
                </c:pt>
                <c:pt idx="18" formatCode="0.00">
                  <c:v>1.179152</c:v>
                </c:pt>
                <c:pt idx="19" formatCode="0.00">
                  <c:v>1.209123</c:v>
                </c:pt>
                <c:pt idx="20" formatCode="0.00">
                  <c:v>1.199402</c:v>
                </c:pt>
                <c:pt idx="21" formatCode="0.00">
                  <c:v>1.280374</c:v>
                </c:pt>
                <c:pt idx="22" formatCode="0.00">
                  <c:v>1.246736</c:v>
                </c:pt>
                <c:pt idx="23" formatCode="0.00">
                  <c:v>1.264483</c:v>
                </c:pt>
                <c:pt idx="24" formatCode="0.00">
                  <c:v>1.414668</c:v>
                </c:pt>
                <c:pt idx="25" formatCode="0.00">
                  <c:v>1.112248</c:v>
                </c:pt>
                <c:pt idx="28" formatCode="0.00">
                  <c:v>1.404788</c:v>
                </c:pt>
                <c:pt idx="30" formatCode="0.00">
                  <c:v>1.368456</c:v>
                </c:pt>
                <c:pt idx="31" formatCode="0.00">
                  <c:v>1.327789</c:v>
                </c:pt>
                <c:pt idx="32" formatCode="0.00">
                  <c:v>1.387014</c:v>
                </c:pt>
                <c:pt idx="33" formatCode="0.00">
                  <c:v>1.356567</c:v>
                </c:pt>
                <c:pt idx="34" formatCode="0.00">
                  <c:v>1.440231</c:v>
                </c:pt>
                <c:pt idx="35" formatCode="0.00">
                  <c:v>1.374355</c:v>
                </c:pt>
                <c:pt idx="36" formatCode="0.00">
                  <c:v>1.316816</c:v>
                </c:pt>
                <c:pt idx="37" formatCode="0.00">
                  <c:v>1.443005</c:v>
                </c:pt>
                <c:pt idx="38" formatCode="0.00">
                  <c:v>1.569987</c:v>
                </c:pt>
                <c:pt idx="39" formatCode="0.00">
                  <c:v>1.534861</c:v>
                </c:pt>
                <c:pt idx="40" formatCode="0.00">
                  <c:v>1.323453</c:v>
                </c:pt>
                <c:pt idx="41" formatCode="0.00">
                  <c:v>1.376958</c:v>
                </c:pt>
                <c:pt idx="42" formatCode="0.00">
                  <c:v>1.384539</c:v>
                </c:pt>
                <c:pt idx="43" formatCode="0.00">
                  <c:v>1.59585</c:v>
                </c:pt>
                <c:pt idx="44" formatCode="0.00">
                  <c:v>1.365911</c:v>
                </c:pt>
                <c:pt idx="45" formatCode="0.00">
                  <c:v>1.488023</c:v>
                </c:pt>
                <c:pt idx="46" formatCode="0.00">
                  <c:v>1.615451</c:v>
                </c:pt>
                <c:pt idx="47" formatCode="0.00">
                  <c:v>1.486275</c:v>
                </c:pt>
                <c:pt idx="48" formatCode="0.00">
                  <c:v>1.513912</c:v>
                </c:pt>
                <c:pt idx="50" formatCode="0.00">
                  <c:v>1.624886</c:v>
                </c:pt>
                <c:pt idx="52" formatCode="0.00">
                  <c:v>1.639026</c:v>
                </c:pt>
                <c:pt idx="54" formatCode="0.00">
                  <c:v>1.557132</c:v>
                </c:pt>
                <c:pt idx="55" formatCode="0.00">
                  <c:v>1.482015</c:v>
                </c:pt>
                <c:pt idx="56" formatCode="0.00">
                  <c:v>1.545933</c:v>
                </c:pt>
                <c:pt idx="57" formatCode="0.00">
                  <c:v>1.577373</c:v>
                </c:pt>
                <c:pt idx="58" formatCode="0.00">
                  <c:v>1.620876</c:v>
                </c:pt>
                <c:pt idx="59" formatCode="0.00">
                  <c:v>1.659153</c:v>
                </c:pt>
                <c:pt idx="61" formatCode="0.00">
                  <c:v>1.574303</c:v>
                </c:pt>
                <c:pt idx="62" formatCode="0.00">
                  <c:v>1.716713</c:v>
                </c:pt>
                <c:pt idx="64" formatCode="0.00">
                  <c:v>1.18628</c:v>
                </c:pt>
                <c:pt idx="65" formatCode="0.00">
                  <c:v>1.663706</c:v>
                </c:pt>
                <c:pt idx="79" formatCode="0.00">
                  <c:v>1.655196</c:v>
                </c:pt>
                <c:pt idx="82" formatCode="0.00">
                  <c:v>1.61833</c:v>
                </c:pt>
                <c:pt idx="91" formatCode="0.00">
                  <c:v>1.623384</c:v>
                </c:pt>
                <c:pt idx="92" formatCode="0.00">
                  <c:v>1.623422</c:v>
                </c:pt>
                <c:pt idx="93" formatCode="0.00">
                  <c:v>1.520199</c:v>
                </c:pt>
                <c:pt idx="94" formatCode="0.00">
                  <c:v>1.580959</c:v>
                </c:pt>
                <c:pt idx="96" formatCode="0.00">
                  <c:v>1.391508</c:v>
                </c:pt>
                <c:pt idx="98" formatCode="0.00">
                  <c:v>1.700906</c:v>
                </c:pt>
                <c:pt idx="99" formatCode="0.00">
                  <c:v>1.719561</c:v>
                </c:pt>
                <c:pt idx="100" formatCode="0.00">
                  <c:v>1.711628</c:v>
                </c:pt>
                <c:pt idx="101" formatCode="0.00">
                  <c:v>1.564496</c:v>
                </c:pt>
                <c:pt idx="102" formatCode="0.00">
                  <c:v>1.83229</c:v>
                </c:pt>
                <c:pt idx="103" formatCode="0.00">
                  <c:v>1.772271</c:v>
                </c:pt>
                <c:pt idx="106" formatCode="0.00">
                  <c:v>1.71977</c:v>
                </c:pt>
                <c:pt idx="107" formatCode="0.00">
                  <c:v>1.622086</c:v>
                </c:pt>
                <c:pt idx="108" formatCode="0.00">
                  <c:v>1.600148</c:v>
                </c:pt>
                <c:pt idx="109" formatCode="0.00">
                  <c:v>1.181761</c:v>
                </c:pt>
                <c:pt idx="110" formatCode="0.00">
                  <c:v>1.768931</c:v>
                </c:pt>
                <c:pt idx="111" formatCode="0.00">
                  <c:v>1.495685</c:v>
                </c:pt>
                <c:pt idx="116" formatCode="0.00">
                  <c:v>1.173465</c:v>
                </c:pt>
                <c:pt idx="118" formatCode="0.00">
                  <c:v>1.225696</c:v>
                </c:pt>
                <c:pt idx="119" formatCode="0.00">
                  <c:v>1.231533</c:v>
                </c:pt>
                <c:pt idx="120" formatCode="0.00">
                  <c:v>1.395758</c:v>
                </c:pt>
                <c:pt idx="121" formatCode="0.00">
                  <c:v>1.4319</c:v>
                </c:pt>
                <c:pt idx="122" formatCode="0.00">
                  <c:v>1.375612</c:v>
                </c:pt>
                <c:pt idx="123" formatCode="0.00">
                  <c:v>1.460035</c:v>
                </c:pt>
                <c:pt idx="124" formatCode="0.00">
                  <c:v>1.406409</c:v>
                </c:pt>
                <c:pt idx="125" formatCode="0.00">
                  <c:v>1.264172</c:v>
                </c:pt>
                <c:pt idx="126" formatCode="0.00">
                  <c:v>1.366403</c:v>
                </c:pt>
                <c:pt idx="127" formatCode="0.00">
                  <c:v>1.475126</c:v>
                </c:pt>
                <c:pt idx="128" formatCode="0.00">
                  <c:v>1.548222</c:v>
                </c:pt>
                <c:pt idx="129" formatCode="0.00">
                  <c:v>1.600326</c:v>
                </c:pt>
                <c:pt idx="130" formatCode="0.00">
                  <c:v>1.491179</c:v>
                </c:pt>
                <c:pt idx="131" formatCode="0.00">
                  <c:v>1.643104</c:v>
                </c:pt>
                <c:pt idx="132" formatCode="0.00">
                  <c:v>1.591528</c:v>
                </c:pt>
                <c:pt idx="133" formatCode="0.00">
                  <c:v>1.445407</c:v>
                </c:pt>
                <c:pt idx="134" formatCode="0.00">
                  <c:v>1.507664</c:v>
                </c:pt>
                <c:pt idx="135" formatCode="0.00">
                  <c:v>1.578248</c:v>
                </c:pt>
                <c:pt idx="136" formatCode="0.00">
                  <c:v>1.45825</c:v>
                </c:pt>
                <c:pt idx="137" formatCode="0.00">
                  <c:v>1.133915</c:v>
                </c:pt>
                <c:pt idx="138" formatCode="0.00">
                  <c:v>1.616696</c:v>
                </c:pt>
                <c:pt idx="139" formatCode="0.00">
                  <c:v>1.7019</c:v>
                </c:pt>
                <c:pt idx="140" formatCode="0.00">
                  <c:v>1.493881</c:v>
                </c:pt>
                <c:pt idx="141" formatCode="0.00">
                  <c:v>1.807911</c:v>
                </c:pt>
                <c:pt idx="143" formatCode="0.00">
                  <c:v>1.75391</c:v>
                </c:pt>
                <c:pt idx="148" formatCode="0.00">
                  <c:v>1.580528</c:v>
                </c:pt>
                <c:pt idx="149" formatCode="0.00">
                  <c:v>1.386383</c:v>
                </c:pt>
                <c:pt idx="151" formatCode="0.00">
                  <c:v>1.604517</c:v>
                </c:pt>
                <c:pt idx="153" formatCode="0.00">
                  <c:v>2.085839</c:v>
                </c:pt>
                <c:pt idx="155" formatCode="0.00">
                  <c:v>1.139429</c:v>
                </c:pt>
                <c:pt idx="156" formatCode="0.00">
                  <c:v>1.774455</c:v>
                </c:pt>
                <c:pt idx="160" formatCode="0.00">
                  <c:v>1.115869</c:v>
                </c:pt>
                <c:pt idx="162" formatCode="0.00">
                  <c:v>1.063255</c:v>
                </c:pt>
                <c:pt idx="166" formatCode="0.00">
                  <c:v>1.045143</c:v>
                </c:pt>
                <c:pt idx="169" formatCode="0.00">
                  <c:v>1.810036</c:v>
                </c:pt>
                <c:pt idx="173" formatCode="0.00">
                  <c:v>2.138993</c:v>
                </c:pt>
                <c:pt idx="174" formatCode="0.00">
                  <c:v>1.728685</c:v>
                </c:pt>
                <c:pt idx="176" formatCode="0.00">
                  <c:v>2.12605</c:v>
                </c:pt>
                <c:pt idx="177" formatCode="0.00">
                  <c:v>2.007074</c:v>
                </c:pt>
                <c:pt idx="178" formatCode="0.00">
                  <c:v>1.73843</c:v>
                </c:pt>
                <c:pt idx="179" formatCode="0.00">
                  <c:v>2.137342</c:v>
                </c:pt>
                <c:pt idx="180" formatCode="0.00">
                  <c:v>1.890499</c:v>
                </c:pt>
                <c:pt idx="181" formatCode="0.00">
                  <c:v>2.06073</c:v>
                </c:pt>
                <c:pt idx="182" formatCode="0.00">
                  <c:v>1.985528</c:v>
                </c:pt>
                <c:pt idx="183" formatCode="0.00">
                  <c:v>2.299744</c:v>
                </c:pt>
                <c:pt idx="184" formatCode="0.00">
                  <c:v>2.131453</c:v>
                </c:pt>
                <c:pt idx="185" formatCode="0.00">
                  <c:v>2.241169</c:v>
                </c:pt>
                <c:pt idx="186" formatCode="0.00">
                  <c:v>1.994986</c:v>
                </c:pt>
                <c:pt idx="187" formatCode="0.00">
                  <c:v>2.050793</c:v>
                </c:pt>
                <c:pt idx="191" formatCode="0.00">
                  <c:v>2.013522</c:v>
                </c:pt>
                <c:pt idx="192" formatCode="0.00">
                  <c:v>1.74065</c:v>
                </c:pt>
                <c:pt idx="193" formatCode="0.00">
                  <c:v>2.165326</c:v>
                </c:pt>
                <c:pt idx="194" formatCode="0.00">
                  <c:v>1.950027</c:v>
                </c:pt>
                <c:pt idx="195" formatCode="0.00">
                  <c:v>2.295249</c:v>
                </c:pt>
                <c:pt idx="196" formatCode="0.00">
                  <c:v>1.932817</c:v>
                </c:pt>
                <c:pt idx="197" formatCode="0.00">
                  <c:v>1.834192</c:v>
                </c:pt>
                <c:pt idx="198" formatCode="0.00">
                  <c:v>1.877534</c:v>
                </c:pt>
                <c:pt idx="199" formatCode="0.00">
                  <c:v>2.048118</c:v>
                </c:pt>
                <c:pt idx="200" formatCode="0.00">
                  <c:v>1.020558</c:v>
                </c:pt>
                <c:pt idx="201" formatCode="0.00">
                  <c:v>2.064439</c:v>
                </c:pt>
                <c:pt idx="202" formatCode="0.00">
                  <c:v>1.860912</c:v>
                </c:pt>
                <c:pt idx="203" formatCode="0.00">
                  <c:v>2.193485</c:v>
                </c:pt>
                <c:pt idx="204" formatCode="0.00">
                  <c:v>2.034375</c:v>
                </c:pt>
                <c:pt idx="205" formatCode="0.00">
                  <c:v>1.84729</c:v>
                </c:pt>
                <c:pt idx="206" formatCode="0.00">
                  <c:v>1.879736</c:v>
                </c:pt>
                <c:pt idx="207" formatCode="0.00">
                  <c:v>1.591518</c:v>
                </c:pt>
                <c:pt idx="208" formatCode="0.00">
                  <c:v>2.258312</c:v>
                </c:pt>
                <c:pt idx="209" formatCode="0.00">
                  <c:v>2.40505</c:v>
                </c:pt>
                <c:pt idx="211" formatCode="0.00">
                  <c:v>2.081264</c:v>
                </c:pt>
                <c:pt idx="213" formatCode="0.00">
                  <c:v>1.860452</c:v>
                </c:pt>
                <c:pt idx="214" formatCode="0.00">
                  <c:v>1.102445</c:v>
                </c:pt>
                <c:pt idx="215" formatCode="0.00">
                  <c:v>2.381060999999998</c:v>
                </c:pt>
                <c:pt idx="216" formatCode="0.00">
                  <c:v>2.236725</c:v>
                </c:pt>
                <c:pt idx="217" formatCode="0.00">
                  <c:v>1.036788</c:v>
                </c:pt>
                <c:pt idx="218" formatCode="0.00">
                  <c:v>2.260767</c:v>
                </c:pt>
                <c:pt idx="219" formatCode="0.00">
                  <c:v>1.460766</c:v>
                </c:pt>
                <c:pt idx="220" formatCode="0.00">
                  <c:v>2.221706</c:v>
                </c:pt>
                <c:pt idx="221" formatCode="0.00">
                  <c:v>2.022041</c:v>
                </c:pt>
                <c:pt idx="222" formatCode="0.00">
                  <c:v>2.079527</c:v>
                </c:pt>
                <c:pt idx="224" formatCode="0.00">
                  <c:v>2.111653</c:v>
                </c:pt>
                <c:pt idx="225" formatCode="0.00">
                  <c:v>2.095012</c:v>
                </c:pt>
                <c:pt idx="226" formatCode="0.00">
                  <c:v>2.245038</c:v>
                </c:pt>
                <c:pt idx="227" formatCode="0.00">
                  <c:v>1.028198</c:v>
                </c:pt>
                <c:pt idx="230" formatCode="0.00">
                  <c:v>2.078956999999999</c:v>
                </c:pt>
                <c:pt idx="231" formatCode="0.00">
                  <c:v>2.065925</c:v>
                </c:pt>
                <c:pt idx="232" formatCode="0.00">
                  <c:v>2.256024</c:v>
                </c:pt>
                <c:pt idx="233" formatCode="0.00">
                  <c:v>1.036314</c:v>
                </c:pt>
                <c:pt idx="234" formatCode="0.00">
                  <c:v>2.154929</c:v>
                </c:pt>
                <c:pt idx="235" formatCode="0.00">
                  <c:v>2.153295</c:v>
                </c:pt>
                <c:pt idx="238" formatCode="0.00">
                  <c:v>2.432067</c:v>
                </c:pt>
                <c:pt idx="239" formatCode="0.00">
                  <c:v>2.229002</c:v>
                </c:pt>
                <c:pt idx="240" formatCode="0.00">
                  <c:v>2.183655</c:v>
                </c:pt>
                <c:pt idx="241" formatCode="0.00">
                  <c:v>2.05139</c:v>
                </c:pt>
                <c:pt idx="242" formatCode="0.00">
                  <c:v>1.208141</c:v>
                </c:pt>
                <c:pt idx="243" formatCode="0.00">
                  <c:v>2.133407</c:v>
                </c:pt>
                <c:pt idx="245" formatCode="0.00">
                  <c:v>2.251685999999999</c:v>
                </c:pt>
                <c:pt idx="246" formatCode="0.00">
                  <c:v>2.340873999999999</c:v>
                </c:pt>
                <c:pt idx="247" formatCode="0.00">
                  <c:v>2.323275</c:v>
                </c:pt>
                <c:pt idx="248" formatCode="0.00">
                  <c:v>2.705045</c:v>
                </c:pt>
                <c:pt idx="249" formatCode="0.00">
                  <c:v>2.272178999999999</c:v>
                </c:pt>
                <c:pt idx="250" formatCode="0.00">
                  <c:v>2.195857999999999</c:v>
                </c:pt>
                <c:pt idx="252" formatCode="0.00">
                  <c:v>2.115683</c:v>
                </c:pt>
                <c:pt idx="253" formatCode="0.00">
                  <c:v>2.436677999999997</c:v>
                </c:pt>
                <c:pt idx="254" formatCode="0.00">
                  <c:v>2.301677</c:v>
                </c:pt>
                <c:pt idx="255" formatCode="0.00">
                  <c:v>2.244795</c:v>
                </c:pt>
                <c:pt idx="256" formatCode="0.00">
                  <c:v>2.224793</c:v>
                </c:pt>
                <c:pt idx="257" formatCode="0.00">
                  <c:v>2.279705</c:v>
                </c:pt>
                <c:pt idx="258" formatCode="0.00">
                  <c:v>2.294956</c:v>
                </c:pt>
                <c:pt idx="259" formatCode="0.00">
                  <c:v>2.044081</c:v>
                </c:pt>
                <c:pt idx="260" formatCode="0.00">
                  <c:v>1.988574</c:v>
                </c:pt>
                <c:pt idx="261" formatCode="0.00">
                  <c:v>2.231596</c:v>
                </c:pt>
                <c:pt idx="262" formatCode="0.00">
                  <c:v>1.943364</c:v>
                </c:pt>
                <c:pt idx="263" formatCode="0.00">
                  <c:v>1.880058</c:v>
                </c:pt>
                <c:pt idx="264" formatCode="0.00">
                  <c:v>1.088069</c:v>
                </c:pt>
                <c:pt idx="265" formatCode="0.00">
                  <c:v>0.9814808</c:v>
                </c:pt>
                <c:pt idx="266" formatCode="0.00">
                  <c:v>0.8585517</c:v>
                </c:pt>
                <c:pt idx="267" formatCode="0.00">
                  <c:v>0.8770927</c:v>
                </c:pt>
                <c:pt idx="268" formatCode="0.00">
                  <c:v>0.8276975</c:v>
                </c:pt>
                <c:pt idx="271" formatCode="0.00">
                  <c:v>0.7895993</c:v>
                </c:pt>
              </c:numCache>
            </c:numRef>
          </c:yVal>
          <c:smooth val="0"/>
        </c:ser>
        <c:ser>
          <c:idx val="1"/>
          <c:order val="1"/>
          <c:tx>
            <c:v>Purity Monitor 4 (Short)</c:v>
          </c:tx>
          <c:spPr>
            <a:ln w="28575">
              <a:noFill/>
            </a:ln>
          </c:spPr>
          <c:marker>
            <c:symbol val="circle"/>
            <c:size val="4"/>
            <c:spPr>
              <a:solidFill>
                <a:srgbClr val="FF0000"/>
              </a:solidFill>
              <a:ln>
                <a:solidFill>
                  <a:srgbClr val="FF0000"/>
                </a:solidFill>
              </a:ln>
              <a:effectLst/>
            </c:spPr>
          </c:marker>
          <c:xVal>
            <c:numRef>
              <c:f>'prm4 data post top off'!$AG$6:$AG$496</c:f>
              <c:numCache>
                <c:formatCode>0.0</c:formatCode>
                <c:ptCount val="491"/>
                <c:pt idx="0">
                  <c:v>45.13</c:v>
                </c:pt>
                <c:pt idx="1">
                  <c:v>45.14580459770114</c:v>
                </c:pt>
                <c:pt idx="2">
                  <c:v>45.1630459770115</c:v>
                </c:pt>
                <c:pt idx="3">
                  <c:v>45.18172413793103</c:v>
                </c:pt>
                <c:pt idx="4">
                  <c:v>45.19752873563219</c:v>
                </c:pt>
                <c:pt idx="5">
                  <c:v>45.21477011494252</c:v>
                </c:pt>
                <c:pt idx="6">
                  <c:v>45.23344827586205</c:v>
                </c:pt>
                <c:pt idx="7">
                  <c:v>45.24350574712644</c:v>
                </c:pt>
                <c:pt idx="8">
                  <c:v>45.255</c:v>
                </c:pt>
                <c:pt idx="9">
                  <c:v>45.26505747126429</c:v>
                </c:pt>
                <c:pt idx="10">
                  <c:v>45.2751149425288</c:v>
                </c:pt>
                <c:pt idx="11">
                  <c:v>45.28517241379311</c:v>
                </c:pt>
                <c:pt idx="12">
                  <c:v>45.29666666666644</c:v>
                </c:pt>
                <c:pt idx="13">
                  <c:v>45.31390804597702</c:v>
                </c:pt>
                <c:pt idx="14">
                  <c:v>45.33258620689654</c:v>
                </c:pt>
                <c:pt idx="15">
                  <c:v>45.34982758620651</c:v>
                </c:pt>
                <c:pt idx="16">
                  <c:v>45.36706896551702</c:v>
                </c:pt>
                <c:pt idx="17">
                  <c:v>45.38574712643678</c:v>
                </c:pt>
                <c:pt idx="18">
                  <c:v>45.40298850574691</c:v>
                </c:pt>
                <c:pt idx="19">
                  <c:v>45.42166666666626</c:v>
                </c:pt>
                <c:pt idx="20">
                  <c:v>45.43890804597701</c:v>
                </c:pt>
                <c:pt idx="21">
                  <c:v>45.45614942528706</c:v>
                </c:pt>
                <c:pt idx="22">
                  <c:v>45.47482758620651</c:v>
                </c:pt>
                <c:pt idx="23">
                  <c:v>45.49206896551724</c:v>
                </c:pt>
                <c:pt idx="24">
                  <c:v>45.51074712643678</c:v>
                </c:pt>
                <c:pt idx="25">
                  <c:v>45.52798850574691</c:v>
                </c:pt>
                <c:pt idx="26">
                  <c:v>45.54522988505747</c:v>
                </c:pt>
                <c:pt idx="27">
                  <c:v>45.56390804597701</c:v>
                </c:pt>
                <c:pt idx="28">
                  <c:v>45.57971264367816</c:v>
                </c:pt>
                <c:pt idx="29">
                  <c:v>45.71333333333334</c:v>
                </c:pt>
                <c:pt idx="30">
                  <c:v>45.84551724137931</c:v>
                </c:pt>
                <c:pt idx="31">
                  <c:v>45.9777011494253</c:v>
                </c:pt>
                <c:pt idx="32">
                  <c:v>46.10988505747125</c:v>
                </c:pt>
                <c:pt idx="33">
                  <c:v>46.71045977011494</c:v>
                </c:pt>
                <c:pt idx="34">
                  <c:v>46.91160919540199</c:v>
                </c:pt>
                <c:pt idx="35">
                  <c:v>46.95902298850575</c:v>
                </c:pt>
                <c:pt idx="36">
                  <c:v>47.005</c:v>
                </c:pt>
                <c:pt idx="37">
                  <c:v>47.05097701149403</c:v>
                </c:pt>
                <c:pt idx="38">
                  <c:v>47.0983908045977</c:v>
                </c:pt>
                <c:pt idx="39">
                  <c:v>47.14867816091954</c:v>
                </c:pt>
                <c:pt idx="40">
                  <c:v>47.1946551724138</c:v>
                </c:pt>
                <c:pt idx="41">
                  <c:v>47.24206896551724</c:v>
                </c:pt>
                <c:pt idx="42">
                  <c:v>47.31534482758619</c:v>
                </c:pt>
                <c:pt idx="43">
                  <c:v>47.35988505747104</c:v>
                </c:pt>
                <c:pt idx="44">
                  <c:v>47.4058620689655</c:v>
                </c:pt>
                <c:pt idx="45">
                  <c:v>47.45183908045977</c:v>
                </c:pt>
                <c:pt idx="46">
                  <c:v>47.49637931034482</c:v>
                </c:pt>
                <c:pt idx="47">
                  <c:v>47.54235632183907</c:v>
                </c:pt>
                <c:pt idx="48">
                  <c:v>47.58833333333334</c:v>
                </c:pt>
                <c:pt idx="49">
                  <c:v>47.63287356321818</c:v>
                </c:pt>
                <c:pt idx="50">
                  <c:v>47.67885057471243</c:v>
                </c:pt>
                <c:pt idx="51">
                  <c:v>47.72482758620689</c:v>
                </c:pt>
                <c:pt idx="52">
                  <c:v>47.77080459770114</c:v>
                </c:pt>
                <c:pt idx="53">
                  <c:v>47.8182183908046</c:v>
                </c:pt>
                <c:pt idx="54">
                  <c:v>47.86275862068966</c:v>
                </c:pt>
                <c:pt idx="55">
                  <c:v>47.9087356321839</c:v>
                </c:pt>
                <c:pt idx="56">
                  <c:v>47.95471264367816</c:v>
                </c:pt>
                <c:pt idx="57">
                  <c:v>47.99925287356322</c:v>
                </c:pt>
                <c:pt idx="58">
                  <c:v>48.04522988505747</c:v>
                </c:pt>
                <c:pt idx="59">
                  <c:v>48.09120689655173</c:v>
                </c:pt>
                <c:pt idx="60">
                  <c:v>48.13718390804597</c:v>
                </c:pt>
                <c:pt idx="61">
                  <c:v>48.18172413793103</c:v>
                </c:pt>
                <c:pt idx="62">
                  <c:v>48.22770114942528</c:v>
                </c:pt>
                <c:pt idx="63">
                  <c:v>48.27367816091954</c:v>
                </c:pt>
                <c:pt idx="64">
                  <c:v>48.3182183908046</c:v>
                </c:pt>
                <c:pt idx="65">
                  <c:v>48.36419540229885</c:v>
                </c:pt>
                <c:pt idx="66">
                  <c:v>48.41017241379294</c:v>
                </c:pt>
                <c:pt idx="67">
                  <c:v>48.45471264367816</c:v>
                </c:pt>
                <c:pt idx="68">
                  <c:v>48.50068965517216</c:v>
                </c:pt>
                <c:pt idx="69">
                  <c:v>48.54666666666626</c:v>
                </c:pt>
                <c:pt idx="70">
                  <c:v>48.59264367816092</c:v>
                </c:pt>
                <c:pt idx="71">
                  <c:v>48.63718390804597</c:v>
                </c:pt>
                <c:pt idx="72">
                  <c:v>48.68316091954023</c:v>
                </c:pt>
                <c:pt idx="73">
                  <c:v>48.72913793103448</c:v>
                </c:pt>
                <c:pt idx="74">
                  <c:v>48.77367816091954</c:v>
                </c:pt>
                <c:pt idx="75">
                  <c:v>48.8196551724138</c:v>
                </c:pt>
                <c:pt idx="76">
                  <c:v>48.86563218390804</c:v>
                </c:pt>
                <c:pt idx="77">
                  <c:v>48.91017241379294</c:v>
                </c:pt>
                <c:pt idx="78">
                  <c:v>48.95614942528706</c:v>
                </c:pt>
                <c:pt idx="79">
                  <c:v>49.00212643678161</c:v>
                </c:pt>
                <c:pt idx="80">
                  <c:v>49.04666666666626</c:v>
                </c:pt>
                <c:pt idx="81">
                  <c:v>49.7564367816092</c:v>
                </c:pt>
                <c:pt idx="82">
                  <c:v>49.84551724137931</c:v>
                </c:pt>
                <c:pt idx="83">
                  <c:v>49.93459770114939</c:v>
                </c:pt>
                <c:pt idx="84">
                  <c:v>50.02367816091954</c:v>
                </c:pt>
                <c:pt idx="85">
                  <c:v>50.11132183908045</c:v>
                </c:pt>
                <c:pt idx="86">
                  <c:v>50.20040229885057</c:v>
                </c:pt>
                <c:pt idx="87">
                  <c:v>50.28948275862069</c:v>
                </c:pt>
                <c:pt idx="88">
                  <c:v>50.37856321839081</c:v>
                </c:pt>
                <c:pt idx="89">
                  <c:v>50.46764367816093</c:v>
                </c:pt>
                <c:pt idx="90">
                  <c:v>50.55672413793103</c:v>
                </c:pt>
                <c:pt idx="91">
                  <c:v>50.64580459770114</c:v>
                </c:pt>
                <c:pt idx="92">
                  <c:v>50.73344827586205</c:v>
                </c:pt>
                <c:pt idx="93">
                  <c:v>50.76362068965518</c:v>
                </c:pt>
                <c:pt idx="94">
                  <c:v>50.76936781609195</c:v>
                </c:pt>
                <c:pt idx="95">
                  <c:v>50.7751149425288</c:v>
                </c:pt>
                <c:pt idx="96">
                  <c:v>50.7808620689655</c:v>
                </c:pt>
                <c:pt idx="97">
                  <c:v>50.78660919540224</c:v>
                </c:pt>
                <c:pt idx="98">
                  <c:v>50.7923563218391</c:v>
                </c:pt>
                <c:pt idx="99">
                  <c:v>50.7981034482759</c:v>
                </c:pt>
                <c:pt idx="100">
                  <c:v>50.80385057471228</c:v>
                </c:pt>
                <c:pt idx="101">
                  <c:v>50.80816091954024</c:v>
                </c:pt>
                <c:pt idx="102">
                  <c:v>50.81247126436782</c:v>
                </c:pt>
                <c:pt idx="103">
                  <c:v>50.8182183908046</c:v>
                </c:pt>
                <c:pt idx="104">
                  <c:v>50.82971264367816</c:v>
                </c:pt>
                <c:pt idx="105">
                  <c:v>50.83545977011494</c:v>
                </c:pt>
                <c:pt idx="106">
                  <c:v>50.92597701149425</c:v>
                </c:pt>
                <c:pt idx="107">
                  <c:v>51.01362068965499</c:v>
                </c:pt>
                <c:pt idx="108">
                  <c:v>51.29954022988506</c:v>
                </c:pt>
                <c:pt idx="109">
                  <c:v>51.32252873563219</c:v>
                </c:pt>
                <c:pt idx="110">
                  <c:v>51.32971264367816</c:v>
                </c:pt>
                <c:pt idx="111">
                  <c:v>51.33402298850575</c:v>
                </c:pt>
                <c:pt idx="112">
                  <c:v>52.90298850574691</c:v>
                </c:pt>
                <c:pt idx="113">
                  <c:v>52.99350574712644</c:v>
                </c:pt>
                <c:pt idx="114">
                  <c:v>53.08258620689654</c:v>
                </c:pt>
                <c:pt idx="115">
                  <c:v>53.10126436781599</c:v>
                </c:pt>
                <c:pt idx="116">
                  <c:v>53.11850574712644</c:v>
                </c:pt>
                <c:pt idx="117">
                  <c:v>53.13431034482758</c:v>
                </c:pt>
                <c:pt idx="118">
                  <c:v>53.15155172413793</c:v>
                </c:pt>
                <c:pt idx="119">
                  <c:v>53.16735632183907</c:v>
                </c:pt>
                <c:pt idx="120">
                  <c:v>53.18603448275859</c:v>
                </c:pt>
                <c:pt idx="121">
                  <c:v>53.20327586206897</c:v>
                </c:pt>
                <c:pt idx="122">
                  <c:v>53.21908045976989</c:v>
                </c:pt>
                <c:pt idx="123">
                  <c:v>53.23632183908046</c:v>
                </c:pt>
                <c:pt idx="124">
                  <c:v>53.25212643678161</c:v>
                </c:pt>
                <c:pt idx="125">
                  <c:v>53.26936781609195</c:v>
                </c:pt>
                <c:pt idx="126">
                  <c:v>53.28517241379311</c:v>
                </c:pt>
                <c:pt idx="127">
                  <c:v>53.30241379310345</c:v>
                </c:pt>
                <c:pt idx="128">
                  <c:v>53.41017241379294</c:v>
                </c:pt>
                <c:pt idx="129">
                  <c:v>53.41735632183908</c:v>
                </c:pt>
                <c:pt idx="130">
                  <c:v>53.45902298850575</c:v>
                </c:pt>
                <c:pt idx="131">
                  <c:v>53.505</c:v>
                </c:pt>
                <c:pt idx="132">
                  <c:v>53.59408045976989</c:v>
                </c:pt>
                <c:pt idx="133">
                  <c:v>54.87425287356319</c:v>
                </c:pt>
                <c:pt idx="134">
                  <c:v>54.96333333333334</c:v>
                </c:pt>
                <c:pt idx="135">
                  <c:v>55.05097701149403</c:v>
                </c:pt>
                <c:pt idx="136">
                  <c:v>55.14005747126402</c:v>
                </c:pt>
                <c:pt idx="137">
                  <c:v>55.22913793103448</c:v>
                </c:pt>
                <c:pt idx="138">
                  <c:v>55.3182183908046</c:v>
                </c:pt>
                <c:pt idx="139">
                  <c:v>55.40729885057472</c:v>
                </c:pt>
                <c:pt idx="140">
                  <c:v>55.49637931034482</c:v>
                </c:pt>
                <c:pt idx="141">
                  <c:v>55.58545977011494</c:v>
                </c:pt>
                <c:pt idx="142">
                  <c:v>55.67454022988506</c:v>
                </c:pt>
                <c:pt idx="143">
                  <c:v>55.76362068965518</c:v>
                </c:pt>
                <c:pt idx="144">
                  <c:v>55.8527011494253</c:v>
                </c:pt>
                <c:pt idx="145">
                  <c:v>55.94178160919518</c:v>
                </c:pt>
                <c:pt idx="146">
                  <c:v>56.02942528735633</c:v>
                </c:pt>
                <c:pt idx="147">
                  <c:v>56.11850574712644</c:v>
                </c:pt>
                <c:pt idx="148">
                  <c:v>56.20758620689654</c:v>
                </c:pt>
                <c:pt idx="149">
                  <c:v>56.29666666666644</c:v>
                </c:pt>
                <c:pt idx="150">
                  <c:v>56.3843103448276</c:v>
                </c:pt>
                <c:pt idx="151">
                  <c:v>56.4733908045977</c:v>
                </c:pt>
                <c:pt idx="152">
                  <c:v>56.56247126436782</c:v>
                </c:pt>
                <c:pt idx="153">
                  <c:v>56.6501149425288</c:v>
                </c:pt>
                <c:pt idx="154">
                  <c:v>56.73919540229885</c:v>
                </c:pt>
                <c:pt idx="155">
                  <c:v>56.82827586206896</c:v>
                </c:pt>
                <c:pt idx="156">
                  <c:v>56.91735632183908</c:v>
                </c:pt>
                <c:pt idx="157">
                  <c:v>57.005</c:v>
                </c:pt>
                <c:pt idx="158">
                  <c:v>57.09408045976989</c:v>
                </c:pt>
                <c:pt idx="159">
                  <c:v>57.26936781609195</c:v>
                </c:pt>
                <c:pt idx="160">
                  <c:v>57.4446551724138</c:v>
                </c:pt>
                <c:pt idx="161">
                  <c:v>57.61994252873563</c:v>
                </c:pt>
                <c:pt idx="162">
                  <c:v>57.79522988505747</c:v>
                </c:pt>
                <c:pt idx="163">
                  <c:v>57.97051724137931</c:v>
                </c:pt>
                <c:pt idx="164">
                  <c:v>58.14580459770114</c:v>
                </c:pt>
                <c:pt idx="165">
                  <c:v>58.32109195402299</c:v>
                </c:pt>
                <c:pt idx="166">
                  <c:v>58.49637931034483</c:v>
                </c:pt>
                <c:pt idx="167">
                  <c:v>58.67166666666626</c:v>
                </c:pt>
                <c:pt idx="168">
                  <c:v>58.84695402298851</c:v>
                </c:pt>
                <c:pt idx="169">
                  <c:v>59.02224137931032</c:v>
                </c:pt>
                <c:pt idx="170">
                  <c:v>59.08545977011494</c:v>
                </c:pt>
                <c:pt idx="171">
                  <c:v>59.08833333333334</c:v>
                </c:pt>
                <c:pt idx="172">
                  <c:v>59.10557471264367</c:v>
                </c:pt>
                <c:pt idx="173">
                  <c:v>59.12137931034483</c:v>
                </c:pt>
                <c:pt idx="174">
                  <c:v>59.13862068965518</c:v>
                </c:pt>
                <c:pt idx="175">
                  <c:v>59.15442528735611</c:v>
                </c:pt>
                <c:pt idx="176">
                  <c:v>59.17166666666626</c:v>
                </c:pt>
                <c:pt idx="177">
                  <c:v>59.18747126436782</c:v>
                </c:pt>
                <c:pt idx="178">
                  <c:v>59.20471264367816</c:v>
                </c:pt>
                <c:pt idx="179">
                  <c:v>59.2205172413793</c:v>
                </c:pt>
                <c:pt idx="180">
                  <c:v>59.23775862068966</c:v>
                </c:pt>
                <c:pt idx="181">
                  <c:v>59.25356321839081</c:v>
                </c:pt>
                <c:pt idx="182">
                  <c:v>59.27080459770114</c:v>
                </c:pt>
                <c:pt idx="183">
                  <c:v>59.28660919540224</c:v>
                </c:pt>
                <c:pt idx="184">
                  <c:v>59.30385057471228</c:v>
                </c:pt>
                <c:pt idx="185">
                  <c:v>59.3196551724138</c:v>
                </c:pt>
                <c:pt idx="186">
                  <c:v>59.33689655172391</c:v>
                </c:pt>
                <c:pt idx="187">
                  <c:v>59.35413793103447</c:v>
                </c:pt>
                <c:pt idx="188">
                  <c:v>59.36994252873563</c:v>
                </c:pt>
                <c:pt idx="189">
                  <c:v>59.38718390804598</c:v>
                </c:pt>
                <c:pt idx="190">
                  <c:v>59.40298850574691</c:v>
                </c:pt>
                <c:pt idx="191">
                  <c:v>59.42022988505747</c:v>
                </c:pt>
                <c:pt idx="192">
                  <c:v>59.43603448275859</c:v>
                </c:pt>
                <c:pt idx="193">
                  <c:v>59.45327586206897</c:v>
                </c:pt>
                <c:pt idx="194">
                  <c:v>59.46908045976989</c:v>
                </c:pt>
                <c:pt idx="195">
                  <c:v>59.48632183908045</c:v>
                </c:pt>
                <c:pt idx="196">
                  <c:v>59.50212643678161</c:v>
                </c:pt>
                <c:pt idx="197">
                  <c:v>59.66160919540224</c:v>
                </c:pt>
                <c:pt idx="198">
                  <c:v>59.6630459770115</c:v>
                </c:pt>
                <c:pt idx="199">
                  <c:v>59.6659195402299</c:v>
                </c:pt>
                <c:pt idx="200">
                  <c:v>59.67022988505747</c:v>
                </c:pt>
                <c:pt idx="201">
                  <c:v>59.67454022988506</c:v>
                </c:pt>
                <c:pt idx="202">
                  <c:v>59.67885057471243</c:v>
                </c:pt>
                <c:pt idx="203">
                  <c:v>59.68316091954023</c:v>
                </c:pt>
                <c:pt idx="204">
                  <c:v>59.68747126436782</c:v>
                </c:pt>
                <c:pt idx="205">
                  <c:v>59.69034482758621</c:v>
                </c:pt>
                <c:pt idx="206">
                  <c:v>59.6946551724138</c:v>
                </c:pt>
                <c:pt idx="207">
                  <c:v>59.69896551724138</c:v>
                </c:pt>
                <c:pt idx="208">
                  <c:v>59.70327586206897</c:v>
                </c:pt>
                <c:pt idx="209">
                  <c:v>59.70758620689654</c:v>
                </c:pt>
                <c:pt idx="210">
                  <c:v>59.755</c:v>
                </c:pt>
                <c:pt idx="211">
                  <c:v>59.77942528735633</c:v>
                </c:pt>
                <c:pt idx="212">
                  <c:v>59.86850574712644</c:v>
                </c:pt>
                <c:pt idx="213">
                  <c:v>59.95758620689628</c:v>
                </c:pt>
                <c:pt idx="214">
                  <c:v>60.04666666666626</c:v>
                </c:pt>
                <c:pt idx="215">
                  <c:v>60.13574712643678</c:v>
                </c:pt>
                <c:pt idx="216">
                  <c:v>60.2233908045977</c:v>
                </c:pt>
                <c:pt idx="217">
                  <c:v>60.31247126436782</c:v>
                </c:pt>
                <c:pt idx="218">
                  <c:v>60.40155172413793</c:v>
                </c:pt>
                <c:pt idx="219">
                  <c:v>60.49063218390804</c:v>
                </c:pt>
                <c:pt idx="220">
                  <c:v>60.57827586206896</c:v>
                </c:pt>
                <c:pt idx="221">
                  <c:v>60.66735632183907</c:v>
                </c:pt>
                <c:pt idx="222">
                  <c:v>60.7564367816092</c:v>
                </c:pt>
                <c:pt idx="223">
                  <c:v>60.84551724137931</c:v>
                </c:pt>
                <c:pt idx="224">
                  <c:v>60.93459770114939</c:v>
                </c:pt>
                <c:pt idx="225">
                  <c:v>61.02367816091954</c:v>
                </c:pt>
                <c:pt idx="226">
                  <c:v>61.11275862068966</c:v>
                </c:pt>
                <c:pt idx="227">
                  <c:v>61.20183908045977</c:v>
                </c:pt>
                <c:pt idx="228">
                  <c:v>61.28948275862069</c:v>
                </c:pt>
                <c:pt idx="229">
                  <c:v>61.37856321839081</c:v>
                </c:pt>
                <c:pt idx="230">
                  <c:v>61.46764367816093</c:v>
                </c:pt>
                <c:pt idx="231">
                  <c:v>61.55672413793104</c:v>
                </c:pt>
                <c:pt idx="232">
                  <c:v>61.55959770114939</c:v>
                </c:pt>
                <c:pt idx="233">
                  <c:v>61.5682183908046</c:v>
                </c:pt>
                <c:pt idx="234">
                  <c:v>61.6285632183908</c:v>
                </c:pt>
                <c:pt idx="235">
                  <c:v>61.63718390804598</c:v>
                </c:pt>
                <c:pt idx="236">
                  <c:v>61.67885057471243</c:v>
                </c:pt>
                <c:pt idx="237">
                  <c:v>61.68172413793104</c:v>
                </c:pt>
                <c:pt idx="238">
                  <c:v>61.77080459770114</c:v>
                </c:pt>
                <c:pt idx="239">
                  <c:v>61.85988505747104</c:v>
                </c:pt>
                <c:pt idx="240">
                  <c:v>61.947528735632</c:v>
                </c:pt>
                <c:pt idx="241">
                  <c:v>62.03660919540224</c:v>
                </c:pt>
                <c:pt idx="242">
                  <c:v>62.12568965517242</c:v>
                </c:pt>
                <c:pt idx="243">
                  <c:v>62.21477011494252</c:v>
                </c:pt>
                <c:pt idx="244">
                  <c:v>62.30385057471228</c:v>
                </c:pt>
                <c:pt idx="245">
                  <c:v>62.39293103448275</c:v>
                </c:pt>
                <c:pt idx="246">
                  <c:v>62.48201149425287</c:v>
                </c:pt>
                <c:pt idx="247">
                  <c:v>62.57109195402299</c:v>
                </c:pt>
                <c:pt idx="248">
                  <c:v>62.66017241379311</c:v>
                </c:pt>
                <c:pt idx="249">
                  <c:v>62.74925287356322</c:v>
                </c:pt>
                <c:pt idx="250">
                  <c:v>62.83833333333334</c:v>
                </c:pt>
                <c:pt idx="251">
                  <c:v>62.92741379310345</c:v>
                </c:pt>
                <c:pt idx="252">
                  <c:v>63.01649425287354</c:v>
                </c:pt>
                <c:pt idx="253">
                  <c:v>63.10557471264367</c:v>
                </c:pt>
                <c:pt idx="254">
                  <c:v>63.1932183908046</c:v>
                </c:pt>
                <c:pt idx="255">
                  <c:v>63.28229885057471</c:v>
                </c:pt>
                <c:pt idx="256">
                  <c:v>63.39005747126401</c:v>
                </c:pt>
                <c:pt idx="257">
                  <c:v>63.39436781609196</c:v>
                </c:pt>
                <c:pt idx="258">
                  <c:v>63.52655172413793</c:v>
                </c:pt>
                <c:pt idx="259">
                  <c:v>63.65729885057472</c:v>
                </c:pt>
                <c:pt idx="260">
                  <c:v>63.78948275862069</c:v>
                </c:pt>
                <c:pt idx="261">
                  <c:v>63.82540229885057</c:v>
                </c:pt>
                <c:pt idx="262">
                  <c:v>63.82827586206897</c:v>
                </c:pt>
                <c:pt idx="263">
                  <c:v>63.83402298850575</c:v>
                </c:pt>
                <c:pt idx="264">
                  <c:v>63.83545977011494</c:v>
                </c:pt>
                <c:pt idx="265">
                  <c:v>63.84408045976974</c:v>
                </c:pt>
                <c:pt idx="266">
                  <c:v>63.85557471264343</c:v>
                </c:pt>
                <c:pt idx="267">
                  <c:v>63.85844827586199</c:v>
                </c:pt>
                <c:pt idx="268">
                  <c:v>63.85988505747104</c:v>
                </c:pt>
                <c:pt idx="269">
                  <c:v>63.86132183908045</c:v>
                </c:pt>
                <c:pt idx="270">
                  <c:v>63.86419540229885</c:v>
                </c:pt>
                <c:pt idx="271">
                  <c:v>63.86850574712644</c:v>
                </c:pt>
                <c:pt idx="272">
                  <c:v>64.0006896551724</c:v>
                </c:pt>
                <c:pt idx="273">
                  <c:v>64.13287356321838</c:v>
                </c:pt>
                <c:pt idx="274">
                  <c:v>64.2636206896552</c:v>
                </c:pt>
                <c:pt idx="275">
                  <c:v>64.39580459770086</c:v>
                </c:pt>
                <c:pt idx="276">
                  <c:v>64.52655172413793</c:v>
                </c:pt>
                <c:pt idx="277">
                  <c:v>64.65873563218318</c:v>
                </c:pt>
                <c:pt idx="278">
                  <c:v>64.78948275862022</c:v>
                </c:pt>
                <c:pt idx="279">
                  <c:v>64.92166666666666</c:v>
                </c:pt>
                <c:pt idx="280">
                  <c:v>65.05241379310345</c:v>
                </c:pt>
                <c:pt idx="281">
                  <c:v>65.18459770114943</c:v>
                </c:pt>
                <c:pt idx="282">
                  <c:v>65.31534482758566</c:v>
                </c:pt>
                <c:pt idx="283">
                  <c:v>65.4475287356322</c:v>
                </c:pt>
                <c:pt idx="284">
                  <c:v>65.57827586206845</c:v>
                </c:pt>
                <c:pt idx="285">
                  <c:v>65.71045977011492</c:v>
                </c:pt>
                <c:pt idx="286">
                  <c:v>65.8412068965514</c:v>
                </c:pt>
                <c:pt idx="287">
                  <c:v>65.97339080459739</c:v>
                </c:pt>
                <c:pt idx="288">
                  <c:v>66.10413793103417</c:v>
                </c:pt>
                <c:pt idx="289">
                  <c:v>66.23632183908045</c:v>
                </c:pt>
                <c:pt idx="290">
                  <c:v>66.36850574712645</c:v>
                </c:pt>
                <c:pt idx="291">
                  <c:v>66.5006896551724</c:v>
                </c:pt>
                <c:pt idx="292">
                  <c:v>66.63143678160918</c:v>
                </c:pt>
                <c:pt idx="293">
                  <c:v>66.762183908046</c:v>
                </c:pt>
                <c:pt idx="294">
                  <c:v>66.89436781609135</c:v>
                </c:pt>
                <c:pt idx="295">
                  <c:v>67.02511494252865</c:v>
                </c:pt>
                <c:pt idx="296">
                  <c:v>67.15729885057419</c:v>
                </c:pt>
                <c:pt idx="297">
                  <c:v>67.28804597701148</c:v>
                </c:pt>
                <c:pt idx="298">
                  <c:v>67.4202298850575</c:v>
                </c:pt>
                <c:pt idx="299">
                  <c:v>67.48919540229886</c:v>
                </c:pt>
                <c:pt idx="300">
                  <c:v>67.4920689655173</c:v>
                </c:pt>
                <c:pt idx="301">
                  <c:v>67.49637931034481</c:v>
                </c:pt>
                <c:pt idx="302">
                  <c:v>67.512183908046</c:v>
                </c:pt>
                <c:pt idx="303">
                  <c:v>67.52798850574713</c:v>
                </c:pt>
                <c:pt idx="304">
                  <c:v>67.54379310344828</c:v>
                </c:pt>
                <c:pt idx="305">
                  <c:v>67.55959770114943</c:v>
                </c:pt>
                <c:pt idx="306">
                  <c:v>67.57540229885005</c:v>
                </c:pt>
                <c:pt idx="307">
                  <c:v>67.5912068965514</c:v>
                </c:pt>
                <c:pt idx="308">
                  <c:v>67.60701149425287</c:v>
                </c:pt>
                <c:pt idx="309">
                  <c:v>67.62281609195358</c:v>
                </c:pt>
                <c:pt idx="310">
                  <c:v>67.63862068965516</c:v>
                </c:pt>
                <c:pt idx="311">
                  <c:v>67.65442528735633</c:v>
                </c:pt>
                <c:pt idx="312">
                  <c:v>67.67022988505746</c:v>
                </c:pt>
                <c:pt idx="313">
                  <c:v>67.68747126436781</c:v>
                </c:pt>
                <c:pt idx="314">
                  <c:v>67.70327586206898</c:v>
                </c:pt>
                <c:pt idx="315">
                  <c:v>67.7190804597701</c:v>
                </c:pt>
                <c:pt idx="316">
                  <c:v>67.73488505747125</c:v>
                </c:pt>
                <c:pt idx="317">
                  <c:v>67.7506896551724</c:v>
                </c:pt>
                <c:pt idx="318">
                  <c:v>67.76649425287357</c:v>
                </c:pt>
                <c:pt idx="319">
                  <c:v>67.78229885057419</c:v>
                </c:pt>
                <c:pt idx="320">
                  <c:v>67.7981034482759</c:v>
                </c:pt>
                <c:pt idx="321">
                  <c:v>67.813908045977</c:v>
                </c:pt>
                <c:pt idx="322">
                  <c:v>67.82971264367815</c:v>
                </c:pt>
                <c:pt idx="323">
                  <c:v>67.8455172413793</c:v>
                </c:pt>
                <c:pt idx="324">
                  <c:v>67.86132183908045</c:v>
                </c:pt>
                <c:pt idx="325">
                  <c:v>67.87712643678122</c:v>
                </c:pt>
                <c:pt idx="326">
                  <c:v>67.89293103448215</c:v>
                </c:pt>
                <c:pt idx="327">
                  <c:v>68.04666666666666</c:v>
                </c:pt>
                <c:pt idx="328">
                  <c:v>68.06247126436781</c:v>
                </c:pt>
                <c:pt idx="329">
                  <c:v>68.07827586206845</c:v>
                </c:pt>
                <c:pt idx="330">
                  <c:v>68.0940804597701</c:v>
                </c:pt>
                <c:pt idx="331">
                  <c:v>68.10988505747073</c:v>
                </c:pt>
                <c:pt idx="332">
                  <c:v>68.1256896551724</c:v>
                </c:pt>
                <c:pt idx="333">
                  <c:v>68.13574712643585</c:v>
                </c:pt>
                <c:pt idx="334">
                  <c:v>68.14293103448215</c:v>
                </c:pt>
                <c:pt idx="335">
                  <c:v>68.27511494252865</c:v>
                </c:pt>
                <c:pt idx="336">
                  <c:v>68.4058620689655</c:v>
                </c:pt>
                <c:pt idx="337">
                  <c:v>68.53804597701148</c:v>
                </c:pt>
                <c:pt idx="338">
                  <c:v>68.6687931034479</c:v>
                </c:pt>
                <c:pt idx="339">
                  <c:v>68.80097701149363</c:v>
                </c:pt>
                <c:pt idx="340">
                  <c:v>68.93172413793104</c:v>
                </c:pt>
                <c:pt idx="341">
                  <c:v>69.06247126436781</c:v>
                </c:pt>
                <c:pt idx="342">
                  <c:v>69.19465517241375</c:v>
                </c:pt>
                <c:pt idx="343">
                  <c:v>69.32540229885005</c:v>
                </c:pt>
                <c:pt idx="344">
                  <c:v>69.45758620689655</c:v>
                </c:pt>
                <c:pt idx="345">
                  <c:v>69.49637931034481</c:v>
                </c:pt>
                <c:pt idx="346">
                  <c:v>69.5006896551724</c:v>
                </c:pt>
                <c:pt idx="347">
                  <c:v>69.51649425287357</c:v>
                </c:pt>
                <c:pt idx="348">
                  <c:v>69.53373563218337</c:v>
                </c:pt>
                <c:pt idx="349">
                  <c:v>69.55097701149363</c:v>
                </c:pt>
                <c:pt idx="350">
                  <c:v>69.5667816091954</c:v>
                </c:pt>
                <c:pt idx="351">
                  <c:v>69.58402298850576</c:v>
                </c:pt>
                <c:pt idx="352">
                  <c:v>69.5998275862069</c:v>
                </c:pt>
                <c:pt idx="353">
                  <c:v>69.6170689655173</c:v>
                </c:pt>
                <c:pt idx="354">
                  <c:v>69.63287356321838</c:v>
                </c:pt>
                <c:pt idx="355">
                  <c:v>69.65011494252865</c:v>
                </c:pt>
                <c:pt idx="356">
                  <c:v>69.76505747126437</c:v>
                </c:pt>
                <c:pt idx="357">
                  <c:v>69.8972413793104</c:v>
                </c:pt>
                <c:pt idx="358">
                  <c:v>70.0308620689655</c:v>
                </c:pt>
                <c:pt idx="359">
                  <c:v>70.16304597701148</c:v>
                </c:pt>
                <c:pt idx="360">
                  <c:v>70.2952298850575</c:v>
                </c:pt>
                <c:pt idx="361">
                  <c:v>70.42741379310346</c:v>
                </c:pt>
                <c:pt idx="362">
                  <c:v>70.55816091954023</c:v>
                </c:pt>
                <c:pt idx="363">
                  <c:v>70.69034482758566</c:v>
                </c:pt>
                <c:pt idx="364">
                  <c:v>70.82252873563218</c:v>
                </c:pt>
                <c:pt idx="365">
                  <c:v>70.95471264367816</c:v>
                </c:pt>
                <c:pt idx="366">
                  <c:v>71.0868965517238</c:v>
                </c:pt>
                <c:pt idx="367">
                  <c:v>71.2190804597701</c:v>
                </c:pt>
                <c:pt idx="368">
                  <c:v>71.3512643678161</c:v>
                </c:pt>
                <c:pt idx="369">
                  <c:v>71.48344827586207</c:v>
                </c:pt>
                <c:pt idx="370">
                  <c:v>71.61563218390805</c:v>
                </c:pt>
                <c:pt idx="371">
                  <c:v>71.67166666666665</c:v>
                </c:pt>
                <c:pt idx="372">
                  <c:v>71.73344827586207</c:v>
                </c:pt>
                <c:pt idx="373">
                  <c:v>71.78229885057419</c:v>
                </c:pt>
                <c:pt idx="374">
                  <c:v>71.79954022988506</c:v>
                </c:pt>
                <c:pt idx="375">
                  <c:v>71.8167816091954</c:v>
                </c:pt>
                <c:pt idx="376">
                  <c:v>71.83402298850576</c:v>
                </c:pt>
                <c:pt idx="377">
                  <c:v>71.8498275862069</c:v>
                </c:pt>
                <c:pt idx="378">
                  <c:v>71.8670689655173</c:v>
                </c:pt>
                <c:pt idx="379">
                  <c:v>71.88287356321838</c:v>
                </c:pt>
                <c:pt idx="380">
                  <c:v>71.90011494252874</c:v>
                </c:pt>
                <c:pt idx="381">
                  <c:v>71.91591954022986</c:v>
                </c:pt>
                <c:pt idx="382">
                  <c:v>71.93316091954022</c:v>
                </c:pt>
                <c:pt idx="383">
                  <c:v>71.95040229885055</c:v>
                </c:pt>
                <c:pt idx="384">
                  <c:v>71.9662068965514</c:v>
                </c:pt>
                <c:pt idx="385">
                  <c:v>71.98344827586207</c:v>
                </c:pt>
                <c:pt idx="386">
                  <c:v>72.11563218390805</c:v>
                </c:pt>
                <c:pt idx="387">
                  <c:v>72.24781609195402</c:v>
                </c:pt>
                <c:pt idx="388">
                  <c:v>72.38</c:v>
                </c:pt>
                <c:pt idx="389">
                  <c:v>72.512183908046</c:v>
                </c:pt>
                <c:pt idx="390">
                  <c:v>72.64436781609135</c:v>
                </c:pt>
                <c:pt idx="391">
                  <c:v>72.77655172413793</c:v>
                </c:pt>
                <c:pt idx="392">
                  <c:v>72.90873563218337</c:v>
                </c:pt>
                <c:pt idx="393">
                  <c:v>73.04091954022986</c:v>
                </c:pt>
                <c:pt idx="394">
                  <c:v>73.17310344827586</c:v>
                </c:pt>
                <c:pt idx="395">
                  <c:v>73.30528735632122</c:v>
                </c:pt>
                <c:pt idx="396">
                  <c:v>73.4374712643678</c:v>
                </c:pt>
                <c:pt idx="397">
                  <c:v>73.56965517241375</c:v>
                </c:pt>
                <c:pt idx="398">
                  <c:v>73.70183908045975</c:v>
                </c:pt>
                <c:pt idx="399">
                  <c:v>73.83402298850576</c:v>
                </c:pt>
                <c:pt idx="400">
                  <c:v>73.9662068965514</c:v>
                </c:pt>
                <c:pt idx="401">
                  <c:v>74.09839080459739</c:v>
                </c:pt>
                <c:pt idx="402">
                  <c:v>74.23057471264345</c:v>
                </c:pt>
                <c:pt idx="403">
                  <c:v>74.36275862068912</c:v>
                </c:pt>
                <c:pt idx="404">
                  <c:v>74.49494252873563</c:v>
                </c:pt>
                <c:pt idx="405">
                  <c:v>74.50212643678124</c:v>
                </c:pt>
                <c:pt idx="406">
                  <c:v>74.52080459770086</c:v>
                </c:pt>
                <c:pt idx="407">
                  <c:v>74.5366091954023</c:v>
                </c:pt>
                <c:pt idx="408">
                  <c:v>74.55385057471264</c:v>
                </c:pt>
                <c:pt idx="409">
                  <c:v>74.56965517241375</c:v>
                </c:pt>
                <c:pt idx="410">
                  <c:v>74.58689655172378</c:v>
                </c:pt>
                <c:pt idx="411">
                  <c:v>74.60413793103417</c:v>
                </c:pt>
                <c:pt idx="412">
                  <c:v>74.62137931034435</c:v>
                </c:pt>
                <c:pt idx="413">
                  <c:v>74.63862068965516</c:v>
                </c:pt>
                <c:pt idx="414">
                  <c:v>74.65586206896548</c:v>
                </c:pt>
                <c:pt idx="415">
                  <c:v>74.78804597701148</c:v>
                </c:pt>
                <c:pt idx="416">
                  <c:v>74.9202298850575</c:v>
                </c:pt>
                <c:pt idx="417">
                  <c:v>75.05241379310345</c:v>
                </c:pt>
                <c:pt idx="418">
                  <c:v>75.18459770114943</c:v>
                </c:pt>
                <c:pt idx="419">
                  <c:v>75.3167816091954</c:v>
                </c:pt>
                <c:pt idx="420">
                  <c:v>75.4489655172414</c:v>
                </c:pt>
                <c:pt idx="421">
                  <c:v>75.5811494252874</c:v>
                </c:pt>
                <c:pt idx="422">
                  <c:v>75.70902298850576</c:v>
                </c:pt>
                <c:pt idx="423">
                  <c:v>75.71477011494254</c:v>
                </c:pt>
                <c:pt idx="424">
                  <c:v>75.7248275862069</c:v>
                </c:pt>
                <c:pt idx="425">
                  <c:v>75.74637931034481</c:v>
                </c:pt>
                <c:pt idx="426">
                  <c:v>75.75643678160918</c:v>
                </c:pt>
                <c:pt idx="427">
                  <c:v>75.78804597701148</c:v>
                </c:pt>
                <c:pt idx="428">
                  <c:v>75.92166666666666</c:v>
                </c:pt>
                <c:pt idx="429">
                  <c:v>76.05385057471264</c:v>
                </c:pt>
                <c:pt idx="430">
                  <c:v>76.18603448275832</c:v>
                </c:pt>
                <c:pt idx="431">
                  <c:v>76.31965517241375</c:v>
                </c:pt>
                <c:pt idx="432">
                  <c:v>76.45183908045975</c:v>
                </c:pt>
                <c:pt idx="433">
                  <c:v>76.58402298850576</c:v>
                </c:pt>
                <c:pt idx="434">
                  <c:v>76.7162068965514</c:v>
                </c:pt>
                <c:pt idx="435">
                  <c:v>76.8498275862069</c:v>
                </c:pt>
                <c:pt idx="436">
                  <c:v>76.98201149425287</c:v>
                </c:pt>
                <c:pt idx="437">
                  <c:v>77.11419540229886</c:v>
                </c:pt>
                <c:pt idx="438">
                  <c:v>77.24637931034481</c:v>
                </c:pt>
                <c:pt idx="439">
                  <c:v>77.38</c:v>
                </c:pt>
                <c:pt idx="440">
                  <c:v>77.512183908046</c:v>
                </c:pt>
                <c:pt idx="441">
                  <c:v>77.64436781609135</c:v>
                </c:pt>
                <c:pt idx="442">
                  <c:v>77.77511494252865</c:v>
                </c:pt>
                <c:pt idx="443">
                  <c:v>77.90873563218337</c:v>
                </c:pt>
                <c:pt idx="444">
                  <c:v>78.04091954022986</c:v>
                </c:pt>
                <c:pt idx="445">
                  <c:v>78.17310344827586</c:v>
                </c:pt>
                <c:pt idx="446">
                  <c:v>78.30528735632122</c:v>
                </c:pt>
                <c:pt idx="447">
                  <c:v>78.4374712643678</c:v>
                </c:pt>
                <c:pt idx="448">
                  <c:v>78.56965517241375</c:v>
                </c:pt>
                <c:pt idx="449">
                  <c:v>78.5998275862069</c:v>
                </c:pt>
                <c:pt idx="450">
                  <c:v>78.63143678160921</c:v>
                </c:pt>
                <c:pt idx="451">
                  <c:v>78.66304597701148</c:v>
                </c:pt>
                <c:pt idx="452">
                  <c:v>78.69321839080455</c:v>
                </c:pt>
                <c:pt idx="453">
                  <c:v>78.7248275862069</c:v>
                </c:pt>
                <c:pt idx="454">
                  <c:v>78.75643678160918</c:v>
                </c:pt>
                <c:pt idx="455">
                  <c:v>78.7866091954023</c:v>
                </c:pt>
                <c:pt idx="456">
                  <c:v>78.81821839080455</c:v>
                </c:pt>
                <c:pt idx="457">
                  <c:v>78.8498275862069</c:v>
                </c:pt>
                <c:pt idx="458">
                  <c:v>78.88</c:v>
                </c:pt>
                <c:pt idx="459">
                  <c:v>78.92597701149364</c:v>
                </c:pt>
                <c:pt idx="460">
                  <c:v>78.97195402298851</c:v>
                </c:pt>
                <c:pt idx="461">
                  <c:v>79.01649425287357</c:v>
                </c:pt>
                <c:pt idx="462">
                  <c:v>79.06247126436781</c:v>
                </c:pt>
                <c:pt idx="463">
                  <c:v>79.10844827586205</c:v>
                </c:pt>
                <c:pt idx="464">
                  <c:v>79.15298850574705</c:v>
                </c:pt>
                <c:pt idx="465">
                  <c:v>79.19896551724138</c:v>
                </c:pt>
                <c:pt idx="466">
                  <c:v>79.24494252873563</c:v>
                </c:pt>
                <c:pt idx="467">
                  <c:v>79.28948275862025</c:v>
                </c:pt>
                <c:pt idx="468">
                  <c:v>79.33545977011495</c:v>
                </c:pt>
                <c:pt idx="469">
                  <c:v>79.38143678160918</c:v>
                </c:pt>
                <c:pt idx="470">
                  <c:v>79.42597701149363</c:v>
                </c:pt>
                <c:pt idx="471">
                  <c:v>79.47195402298851</c:v>
                </c:pt>
                <c:pt idx="472">
                  <c:v>79.51793103448244</c:v>
                </c:pt>
                <c:pt idx="473">
                  <c:v>79.56247126436781</c:v>
                </c:pt>
                <c:pt idx="474">
                  <c:v>79.60844827586205</c:v>
                </c:pt>
                <c:pt idx="475">
                  <c:v>79.74063218390803</c:v>
                </c:pt>
                <c:pt idx="476">
                  <c:v>79.87281609195358</c:v>
                </c:pt>
                <c:pt idx="477">
                  <c:v>80.2190804597701</c:v>
                </c:pt>
                <c:pt idx="478">
                  <c:v>80.22339080459739</c:v>
                </c:pt>
                <c:pt idx="479">
                  <c:v>80.3555747126431</c:v>
                </c:pt>
                <c:pt idx="480">
                  <c:v>80.48775862068958</c:v>
                </c:pt>
                <c:pt idx="481">
                  <c:v>80.61994252873561</c:v>
                </c:pt>
                <c:pt idx="482">
                  <c:v>80.75212643678122</c:v>
                </c:pt>
                <c:pt idx="483">
                  <c:v>80.88431034482758</c:v>
                </c:pt>
                <c:pt idx="484">
                  <c:v>81.01649425287357</c:v>
                </c:pt>
                <c:pt idx="485">
                  <c:v>81.14867816091945</c:v>
                </c:pt>
                <c:pt idx="486">
                  <c:v>81.2808620689655</c:v>
                </c:pt>
                <c:pt idx="487">
                  <c:v>81.4130459770115</c:v>
                </c:pt>
                <c:pt idx="488">
                  <c:v>81.5452298850575</c:v>
                </c:pt>
                <c:pt idx="489">
                  <c:v>81.67741379310345</c:v>
                </c:pt>
                <c:pt idx="490">
                  <c:v>81.80959770114943</c:v>
                </c:pt>
              </c:numCache>
            </c:numRef>
          </c:xVal>
          <c:yVal>
            <c:numRef>
              <c:f>'prm4 data post top off'!$AF$6:$AF$496</c:f>
              <c:numCache>
                <c:formatCode>0.00</c:formatCode>
                <c:ptCount val="491"/>
                <c:pt idx="0">
                  <c:v>0.3924334</c:v>
                </c:pt>
                <c:pt idx="1">
                  <c:v>0.4227901</c:v>
                </c:pt>
                <c:pt idx="2">
                  <c:v>0.3866367</c:v>
                </c:pt>
                <c:pt idx="3">
                  <c:v>0.423829</c:v>
                </c:pt>
                <c:pt idx="4">
                  <c:v>0.3939439</c:v>
                </c:pt>
                <c:pt idx="5">
                  <c:v>0.3602649</c:v>
                </c:pt>
                <c:pt idx="6">
                  <c:v>0.3013684</c:v>
                </c:pt>
                <c:pt idx="7">
                  <c:v>0.3663584</c:v>
                </c:pt>
                <c:pt idx="8">
                  <c:v>0.3130196</c:v>
                </c:pt>
                <c:pt idx="9">
                  <c:v>0.3234011</c:v>
                </c:pt>
                <c:pt idx="10">
                  <c:v>0.3600978</c:v>
                </c:pt>
                <c:pt idx="11">
                  <c:v>0.3643169</c:v>
                </c:pt>
                <c:pt idx="12">
                  <c:v>0.318747</c:v>
                </c:pt>
                <c:pt idx="13">
                  <c:v>0.4318099</c:v>
                </c:pt>
                <c:pt idx="14">
                  <c:v>1000.0</c:v>
                </c:pt>
                <c:pt idx="15">
                  <c:v>0.3967288</c:v>
                </c:pt>
                <c:pt idx="16">
                  <c:v>0.8477601</c:v>
                </c:pt>
                <c:pt idx="17">
                  <c:v>0.542007</c:v>
                </c:pt>
                <c:pt idx="18">
                  <c:v>-0.8725168</c:v>
                </c:pt>
                <c:pt idx="19">
                  <c:v>0.5237047</c:v>
                </c:pt>
                <c:pt idx="20">
                  <c:v>0.3603682</c:v>
                </c:pt>
                <c:pt idx="21">
                  <c:v>0.435931</c:v>
                </c:pt>
                <c:pt idx="22">
                  <c:v>0.3769877</c:v>
                </c:pt>
                <c:pt idx="23">
                  <c:v>0.5225507</c:v>
                </c:pt>
                <c:pt idx="24">
                  <c:v>0.3749421</c:v>
                </c:pt>
                <c:pt idx="25">
                  <c:v>0.4069784</c:v>
                </c:pt>
                <c:pt idx="26">
                  <c:v>0.416145</c:v>
                </c:pt>
                <c:pt idx="27">
                  <c:v>0.6915579</c:v>
                </c:pt>
                <c:pt idx="28">
                  <c:v>0.6585492</c:v>
                </c:pt>
                <c:pt idx="29">
                  <c:v>0.8954788</c:v>
                </c:pt>
                <c:pt idx="30">
                  <c:v>0.6943816</c:v>
                </c:pt>
                <c:pt idx="31">
                  <c:v>0.7743749</c:v>
                </c:pt>
                <c:pt idx="32">
                  <c:v>0.4977148</c:v>
                </c:pt>
                <c:pt idx="33">
                  <c:v>2.056411999999999</c:v>
                </c:pt>
                <c:pt idx="34">
                  <c:v>2.464636</c:v>
                </c:pt>
                <c:pt idx="35">
                  <c:v>0.7716127</c:v>
                </c:pt>
                <c:pt idx="36">
                  <c:v>2.143798</c:v>
                </c:pt>
                <c:pt idx="37">
                  <c:v>1.469935</c:v>
                </c:pt>
                <c:pt idx="38">
                  <c:v>1.209259</c:v>
                </c:pt>
                <c:pt idx="39">
                  <c:v>1.539185</c:v>
                </c:pt>
                <c:pt idx="40">
                  <c:v>1.896935</c:v>
                </c:pt>
                <c:pt idx="41">
                  <c:v>0.9914582</c:v>
                </c:pt>
                <c:pt idx="42">
                  <c:v>1.443721999999999</c:v>
                </c:pt>
                <c:pt idx="43">
                  <c:v>2.08604</c:v>
                </c:pt>
                <c:pt idx="44">
                  <c:v>1.506132</c:v>
                </c:pt>
                <c:pt idx="46">
                  <c:v>1.988885</c:v>
                </c:pt>
                <c:pt idx="47">
                  <c:v>1.588778</c:v>
                </c:pt>
                <c:pt idx="48">
                  <c:v>1000.0</c:v>
                </c:pt>
                <c:pt idx="49">
                  <c:v>1.573098</c:v>
                </c:pt>
                <c:pt idx="50">
                  <c:v>1.066613</c:v>
                </c:pt>
                <c:pt idx="51">
                  <c:v>1.462252</c:v>
                </c:pt>
                <c:pt idx="52">
                  <c:v>0.9158827</c:v>
                </c:pt>
                <c:pt idx="53">
                  <c:v>1.508422</c:v>
                </c:pt>
                <c:pt idx="54">
                  <c:v>1.880216</c:v>
                </c:pt>
                <c:pt idx="55">
                  <c:v>0.9690867</c:v>
                </c:pt>
                <c:pt idx="56">
                  <c:v>1.351812</c:v>
                </c:pt>
                <c:pt idx="57">
                  <c:v>1.164711</c:v>
                </c:pt>
                <c:pt idx="58">
                  <c:v>0.9990834</c:v>
                </c:pt>
                <c:pt idx="59">
                  <c:v>1.422873</c:v>
                </c:pt>
                <c:pt idx="60">
                  <c:v>2.024278</c:v>
                </c:pt>
                <c:pt idx="61">
                  <c:v>1.083984</c:v>
                </c:pt>
                <c:pt idx="62">
                  <c:v>2.062127</c:v>
                </c:pt>
                <c:pt idx="68">
                  <c:v>1.511148</c:v>
                </c:pt>
                <c:pt idx="69">
                  <c:v>2.276657999999998</c:v>
                </c:pt>
                <c:pt idx="70">
                  <c:v>2.167068</c:v>
                </c:pt>
                <c:pt idx="71">
                  <c:v>0.9743868</c:v>
                </c:pt>
                <c:pt idx="72">
                  <c:v>1.306509</c:v>
                </c:pt>
                <c:pt idx="75">
                  <c:v>2.425454</c:v>
                </c:pt>
                <c:pt idx="76">
                  <c:v>2.643176</c:v>
                </c:pt>
                <c:pt idx="77">
                  <c:v>1.290598</c:v>
                </c:pt>
                <c:pt idx="78">
                  <c:v>2.270601</c:v>
                </c:pt>
                <c:pt idx="83">
                  <c:v>1.787794</c:v>
                </c:pt>
                <c:pt idx="84">
                  <c:v>0.9879622</c:v>
                </c:pt>
                <c:pt idx="85">
                  <c:v>2.18393</c:v>
                </c:pt>
                <c:pt idx="86">
                  <c:v>1.993166</c:v>
                </c:pt>
                <c:pt idx="88">
                  <c:v>2.106056999999999</c:v>
                </c:pt>
                <c:pt idx="89">
                  <c:v>2.339926999999998</c:v>
                </c:pt>
                <c:pt idx="90">
                  <c:v>1.550549</c:v>
                </c:pt>
                <c:pt idx="91">
                  <c:v>1.010654</c:v>
                </c:pt>
                <c:pt idx="92">
                  <c:v>1.506343</c:v>
                </c:pt>
                <c:pt idx="93">
                  <c:v>1.783511</c:v>
                </c:pt>
                <c:pt idx="96">
                  <c:v>1.358371</c:v>
                </c:pt>
                <c:pt idx="97">
                  <c:v>2.466437</c:v>
                </c:pt>
                <c:pt idx="98">
                  <c:v>1.639574</c:v>
                </c:pt>
                <c:pt idx="99">
                  <c:v>1.517439</c:v>
                </c:pt>
                <c:pt idx="101">
                  <c:v>1.439361</c:v>
                </c:pt>
                <c:pt idx="103">
                  <c:v>1.856358</c:v>
                </c:pt>
                <c:pt idx="104">
                  <c:v>1000.0</c:v>
                </c:pt>
                <c:pt idx="105">
                  <c:v>2.013132</c:v>
                </c:pt>
                <c:pt idx="108">
                  <c:v>2.176587</c:v>
                </c:pt>
                <c:pt idx="110">
                  <c:v>1.094011</c:v>
                </c:pt>
                <c:pt idx="111">
                  <c:v>1.731374</c:v>
                </c:pt>
                <c:pt idx="112">
                  <c:v>1.801501</c:v>
                </c:pt>
                <c:pt idx="113">
                  <c:v>2.186847</c:v>
                </c:pt>
                <c:pt idx="114">
                  <c:v>2.299997</c:v>
                </c:pt>
                <c:pt idx="115">
                  <c:v>2.04102</c:v>
                </c:pt>
                <c:pt idx="117">
                  <c:v>1.956326</c:v>
                </c:pt>
                <c:pt idx="119">
                  <c:v>2.217555</c:v>
                </c:pt>
                <c:pt idx="120">
                  <c:v>2.543485</c:v>
                </c:pt>
                <c:pt idx="121">
                  <c:v>2.141159</c:v>
                </c:pt>
                <c:pt idx="124">
                  <c:v>2.115454</c:v>
                </c:pt>
                <c:pt idx="125">
                  <c:v>2.617109</c:v>
                </c:pt>
                <c:pt idx="126">
                  <c:v>1.766686</c:v>
                </c:pt>
                <c:pt idx="129">
                  <c:v>1.808854</c:v>
                </c:pt>
                <c:pt idx="130">
                  <c:v>1.697113</c:v>
                </c:pt>
                <c:pt idx="131">
                  <c:v>2.030746999999999</c:v>
                </c:pt>
                <c:pt idx="134">
                  <c:v>2.722434</c:v>
                </c:pt>
                <c:pt idx="135">
                  <c:v>2.910435</c:v>
                </c:pt>
                <c:pt idx="138">
                  <c:v>2.360918</c:v>
                </c:pt>
                <c:pt idx="139">
                  <c:v>1.879803</c:v>
                </c:pt>
                <c:pt idx="140">
                  <c:v>2.036109999999999</c:v>
                </c:pt>
                <c:pt idx="141">
                  <c:v>2.000907</c:v>
                </c:pt>
                <c:pt idx="142">
                  <c:v>2.415980999999999</c:v>
                </c:pt>
                <c:pt idx="143">
                  <c:v>2.658904</c:v>
                </c:pt>
                <c:pt idx="146">
                  <c:v>2.735319</c:v>
                </c:pt>
                <c:pt idx="147">
                  <c:v>2.020916</c:v>
                </c:pt>
                <c:pt idx="148">
                  <c:v>2.351934</c:v>
                </c:pt>
                <c:pt idx="149">
                  <c:v>2.58074</c:v>
                </c:pt>
                <c:pt idx="150">
                  <c:v>2.81049</c:v>
                </c:pt>
                <c:pt idx="151">
                  <c:v>2.843872999999998</c:v>
                </c:pt>
                <c:pt idx="154">
                  <c:v>2.688651</c:v>
                </c:pt>
                <c:pt idx="155">
                  <c:v>2.415430999999999</c:v>
                </c:pt>
                <c:pt idx="156">
                  <c:v>2.237376</c:v>
                </c:pt>
                <c:pt idx="159">
                  <c:v>2.386067</c:v>
                </c:pt>
                <c:pt idx="160">
                  <c:v>2.11967</c:v>
                </c:pt>
                <c:pt idx="161">
                  <c:v>2.247318</c:v>
                </c:pt>
                <c:pt idx="162">
                  <c:v>2.044173</c:v>
                </c:pt>
                <c:pt idx="163">
                  <c:v>2.893867</c:v>
                </c:pt>
                <c:pt idx="164">
                  <c:v>2.731908999999999</c:v>
                </c:pt>
                <c:pt idx="165">
                  <c:v>2.038447</c:v>
                </c:pt>
                <c:pt idx="166">
                  <c:v>2.288827</c:v>
                </c:pt>
                <c:pt idx="167">
                  <c:v>2.098005999999998</c:v>
                </c:pt>
                <c:pt idx="168">
                  <c:v>2.703688</c:v>
                </c:pt>
                <c:pt idx="169">
                  <c:v>2.317147999999999</c:v>
                </c:pt>
                <c:pt idx="170">
                  <c:v>2.237852</c:v>
                </c:pt>
                <c:pt idx="173">
                  <c:v>1.901586</c:v>
                </c:pt>
                <c:pt idx="176">
                  <c:v>2.569236</c:v>
                </c:pt>
                <c:pt idx="177">
                  <c:v>1.914763</c:v>
                </c:pt>
                <c:pt idx="178">
                  <c:v>1.934822</c:v>
                </c:pt>
                <c:pt idx="179">
                  <c:v>2.409385</c:v>
                </c:pt>
                <c:pt idx="180">
                  <c:v>2.840095</c:v>
                </c:pt>
                <c:pt idx="182">
                  <c:v>1.810981</c:v>
                </c:pt>
                <c:pt idx="183">
                  <c:v>2.756105</c:v>
                </c:pt>
                <c:pt idx="185">
                  <c:v>2.062862</c:v>
                </c:pt>
                <c:pt idx="186">
                  <c:v>2.185182</c:v>
                </c:pt>
                <c:pt idx="187">
                  <c:v>2.268789</c:v>
                </c:pt>
                <c:pt idx="188">
                  <c:v>2.638024</c:v>
                </c:pt>
                <c:pt idx="189">
                  <c:v>1.876688</c:v>
                </c:pt>
                <c:pt idx="190">
                  <c:v>2.237472</c:v>
                </c:pt>
                <c:pt idx="191">
                  <c:v>2.673118</c:v>
                </c:pt>
                <c:pt idx="198">
                  <c:v>1.793788</c:v>
                </c:pt>
                <c:pt idx="199">
                  <c:v>2.088795</c:v>
                </c:pt>
                <c:pt idx="200">
                  <c:v>2.46231</c:v>
                </c:pt>
                <c:pt idx="201">
                  <c:v>2.728405</c:v>
                </c:pt>
                <c:pt idx="203">
                  <c:v>2.81477</c:v>
                </c:pt>
                <c:pt idx="204">
                  <c:v>2.642589</c:v>
                </c:pt>
                <c:pt idx="207">
                  <c:v>2.858341999999999</c:v>
                </c:pt>
                <c:pt idx="208">
                  <c:v>1.601545</c:v>
                </c:pt>
                <c:pt idx="209">
                  <c:v>2.631923</c:v>
                </c:pt>
                <c:pt idx="210">
                  <c:v>2.78528</c:v>
                </c:pt>
                <c:pt idx="212">
                  <c:v>2.761586</c:v>
                </c:pt>
                <c:pt idx="213">
                  <c:v>2.328355</c:v>
                </c:pt>
                <c:pt idx="214">
                  <c:v>2.76184</c:v>
                </c:pt>
                <c:pt idx="223">
                  <c:v>2.475014999999999</c:v>
                </c:pt>
                <c:pt idx="225">
                  <c:v>2.406556</c:v>
                </c:pt>
                <c:pt idx="228">
                  <c:v>2.798834</c:v>
                </c:pt>
                <c:pt idx="231">
                  <c:v>2.885024</c:v>
                </c:pt>
                <c:pt idx="236">
                  <c:v>2.335911999999999</c:v>
                </c:pt>
                <c:pt idx="237">
                  <c:v>2.218765</c:v>
                </c:pt>
                <c:pt idx="238">
                  <c:v>2.31618</c:v>
                </c:pt>
                <c:pt idx="239">
                  <c:v>2.222255999999998</c:v>
                </c:pt>
                <c:pt idx="240">
                  <c:v>2.510648999999978</c:v>
                </c:pt>
                <c:pt idx="241">
                  <c:v>2.22808</c:v>
                </c:pt>
                <c:pt idx="242">
                  <c:v>2.165604</c:v>
                </c:pt>
                <c:pt idx="243">
                  <c:v>2.254425</c:v>
                </c:pt>
                <c:pt idx="244">
                  <c:v>2.335617999999997</c:v>
                </c:pt>
                <c:pt idx="245">
                  <c:v>2.500465999999999</c:v>
                </c:pt>
                <c:pt idx="246">
                  <c:v>2.2024</c:v>
                </c:pt>
                <c:pt idx="247">
                  <c:v>2.514727</c:v>
                </c:pt>
                <c:pt idx="248">
                  <c:v>2.064846</c:v>
                </c:pt>
                <c:pt idx="249">
                  <c:v>2.282474</c:v>
                </c:pt>
                <c:pt idx="250">
                  <c:v>2.325138</c:v>
                </c:pt>
                <c:pt idx="251">
                  <c:v>2.548208999999999</c:v>
                </c:pt>
                <c:pt idx="252">
                  <c:v>2.246582</c:v>
                </c:pt>
                <c:pt idx="253">
                  <c:v>2.293368</c:v>
                </c:pt>
                <c:pt idx="254">
                  <c:v>2.338769</c:v>
                </c:pt>
                <c:pt idx="255">
                  <c:v>2.433342</c:v>
                </c:pt>
                <c:pt idx="256">
                  <c:v>2.105878999999998</c:v>
                </c:pt>
                <c:pt idx="257">
                  <c:v>2.16642</c:v>
                </c:pt>
                <c:pt idx="258">
                  <c:v>2.415546</c:v>
                </c:pt>
                <c:pt idx="259">
                  <c:v>2.231446</c:v>
                </c:pt>
                <c:pt idx="260">
                  <c:v>2.572938</c:v>
                </c:pt>
                <c:pt idx="261">
                  <c:v>2.863827</c:v>
                </c:pt>
                <c:pt idx="263">
                  <c:v>2.295572</c:v>
                </c:pt>
                <c:pt idx="265">
                  <c:v>2.454028</c:v>
                </c:pt>
                <c:pt idx="266">
                  <c:v>2.535308</c:v>
                </c:pt>
                <c:pt idx="267">
                  <c:v>2.184872</c:v>
                </c:pt>
                <c:pt idx="268">
                  <c:v>2.542946</c:v>
                </c:pt>
                <c:pt idx="269">
                  <c:v>2.494839999999999</c:v>
                </c:pt>
                <c:pt idx="270">
                  <c:v>1.795666</c:v>
                </c:pt>
                <c:pt idx="271">
                  <c:v>2.249101</c:v>
                </c:pt>
                <c:pt idx="272">
                  <c:v>2.203159</c:v>
                </c:pt>
                <c:pt idx="273">
                  <c:v>2.529221</c:v>
                </c:pt>
                <c:pt idx="274">
                  <c:v>2.528425</c:v>
                </c:pt>
                <c:pt idx="275">
                  <c:v>2.211888</c:v>
                </c:pt>
                <c:pt idx="276">
                  <c:v>1.973263</c:v>
                </c:pt>
                <c:pt idx="277">
                  <c:v>2.14049</c:v>
                </c:pt>
                <c:pt idx="278">
                  <c:v>2.187184</c:v>
                </c:pt>
                <c:pt idx="281">
                  <c:v>2.411585</c:v>
                </c:pt>
                <c:pt idx="282">
                  <c:v>2.477411</c:v>
                </c:pt>
                <c:pt idx="283">
                  <c:v>2.659799</c:v>
                </c:pt>
                <c:pt idx="284">
                  <c:v>2.635800999999998</c:v>
                </c:pt>
                <c:pt idx="285">
                  <c:v>2.246858</c:v>
                </c:pt>
                <c:pt idx="286">
                  <c:v>2.089987</c:v>
                </c:pt>
                <c:pt idx="287">
                  <c:v>2.950301</c:v>
                </c:pt>
                <c:pt idx="288">
                  <c:v>2.233573</c:v>
                </c:pt>
                <c:pt idx="289">
                  <c:v>2.343</c:v>
                </c:pt>
                <c:pt idx="290">
                  <c:v>2.479160999999999</c:v>
                </c:pt>
                <c:pt idx="291">
                  <c:v>2.476159</c:v>
                </c:pt>
                <c:pt idx="292">
                  <c:v>2.530831</c:v>
                </c:pt>
                <c:pt idx="293">
                  <c:v>2.288985</c:v>
                </c:pt>
                <c:pt idx="294">
                  <c:v>2.229319</c:v>
                </c:pt>
                <c:pt idx="295">
                  <c:v>2.181572</c:v>
                </c:pt>
                <c:pt idx="296">
                  <c:v>2.266964</c:v>
                </c:pt>
                <c:pt idx="297">
                  <c:v>2.761586</c:v>
                </c:pt>
                <c:pt idx="298">
                  <c:v>2.122606</c:v>
                </c:pt>
                <c:pt idx="299">
                  <c:v>2.296457999999999</c:v>
                </c:pt>
                <c:pt idx="300">
                  <c:v>2.311227</c:v>
                </c:pt>
                <c:pt idx="301">
                  <c:v>2.880049</c:v>
                </c:pt>
                <c:pt idx="302">
                  <c:v>2.792743999999998</c:v>
                </c:pt>
                <c:pt idx="303">
                  <c:v>2.54509</c:v>
                </c:pt>
                <c:pt idx="304">
                  <c:v>2.442667</c:v>
                </c:pt>
                <c:pt idx="305">
                  <c:v>2.895586</c:v>
                </c:pt>
                <c:pt idx="306">
                  <c:v>2.738240999999999</c:v>
                </c:pt>
                <c:pt idx="307">
                  <c:v>2.618129</c:v>
                </c:pt>
                <c:pt idx="308">
                  <c:v>2.281717</c:v>
                </c:pt>
                <c:pt idx="309">
                  <c:v>2.608058</c:v>
                </c:pt>
                <c:pt idx="310">
                  <c:v>2.616745999999978</c:v>
                </c:pt>
                <c:pt idx="311">
                  <c:v>2.718977</c:v>
                </c:pt>
                <c:pt idx="312">
                  <c:v>2.307425</c:v>
                </c:pt>
                <c:pt idx="313">
                  <c:v>2.575851</c:v>
                </c:pt>
                <c:pt idx="314">
                  <c:v>2.421066</c:v>
                </c:pt>
                <c:pt idx="315">
                  <c:v>2.143489</c:v>
                </c:pt>
                <c:pt idx="316">
                  <c:v>2.533837</c:v>
                </c:pt>
                <c:pt idx="317">
                  <c:v>2.223243</c:v>
                </c:pt>
                <c:pt idx="318">
                  <c:v>2.705736</c:v>
                </c:pt>
                <c:pt idx="319">
                  <c:v>2.538416999999999</c:v>
                </c:pt>
                <c:pt idx="320">
                  <c:v>2.141162</c:v>
                </c:pt>
                <c:pt idx="321">
                  <c:v>2.606199</c:v>
                </c:pt>
                <c:pt idx="322">
                  <c:v>2.42448</c:v>
                </c:pt>
                <c:pt idx="323">
                  <c:v>2.509337</c:v>
                </c:pt>
                <c:pt idx="324">
                  <c:v>2.213082</c:v>
                </c:pt>
                <c:pt idx="325">
                  <c:v>2.547018</c:v>
                </c:pt>
                <c:pt idx="326">
                  <c:v>2.811507</c:v>
                </c:pt>
                <c:pt idx="327">
                  <c:v>2.32954</c:v>
                </c:pt>
                <c:pt idx="328">
                  <c:v>2.129888999999999</c:v>
                </c:pt>
                <c:pt idx="329">
                  <c:v>2.569243999999999</c:v>
                </c:pt>
                <c:pt idx="330">
                  <c:v>2.392635999999978</c:v>
                </c:pt>
                <c:pt idx="331">
                  <c:v>2.269154</c:v>
                </c:pt>
                <c:pt idx="332">
                  <c:v>2.379052999999978</c:v>
                </c:pt>
                <c:pt idx="334">
                  <c:v>2.541205</c:v>
                </c:pt>
                <c:pt idx="335">
                  <c:v>2.600248</c:v>
                </c:pt>
                <c:pt idx="336">
                  <c:v>2.703958</c:v>
                </c:pt>
                <c:pt idx="337">
                  <c:v>2.125859</c:v>
                </c:pt>
                <c:pt idx="338">
                  <c:v>2.578892</c:v>
                </c:pt>
                <c:pt idx="339">
                  <c:v>2.952424</c:v>
                </c:pt>
                <c:pt idx="340">
                  <c:v>2.483797</c:v>
                </c:pt>
                <c:pt idx="341">
                  <c:v>2.698113</c:v>
                </c:pt>
                <c:pt idx="342">
                  <c:v>2.794193</c:v>
                </c:pt>
                <c:pt idx="343">
                  <c:v>2.716343999999998</c:v>
                </c:pt>
                <c:pt idx="344">
                  <c:v>2.624999</c:v>
                </c:pt>
                <c:pt idx="345">
                  <c:v>2.529238</c:v>
                </c:pt>
                <c:pt idx="346">
                  <c:v>2.554205</c:v>
                </c:pt>
                <c:pt idx="347">
                  <c:v>2.47488</c:v>
                </c:pt>
                <c:pt idx="348">
                  <c:v>2.579057999999999</c:v>
                </c:pt>
                <c:pt idx="349">
                  <c:v>2.494349999999998</c:v>
                </c:pt>
                <c:pt idx="350">
                  <c:v>2.592497999999999</c:v>
                </c:pt>
                <c:pt idx="352">
                  <c:v>2.706382</c:v>
                </c:pt>
                <c:pt idx="353">
                  <c:v>2.403642</c:v>
                </c:pt>
                <c:pt idx="354">
                  <c:v>2.502447999999998</c:v>
                </c:pt>
                <c:pt idx="355">
                  <c:v>2.594263</c:v>
                </c:pt>
                <c:pt idx="356">
                  <c:v>2.309819</c:v>
                </c:pt>
                <c:pt idx="357">
                  <c:v>2.521644999999999</c:v>
                </c:pt>
                <c:pt idx="358">
                  <c:v>2.697351</c:v>
                </c:pt>
                <c:pt idx="359">
                  <c:v>2.473214</c:v>
                </c:pt>
                <c:pt idx="360">
                  <c:v>2.549428999999999</c:v>
                </c:pt>
                <c:pt idx="361">
                  <c:v>2.56392</c:v>
                </c:pt>
                <c:pt idx="362">
                  <c:v>2.635689999999998</c:v>
                </c:pt>
                <c:pt idx="363">
                  <c:v>2.542144</c:v>
                </c:pt>
                <c:pt idx="364">
                  <c:v>2.363978</c:v>
                </c:pt>
                <c:pt idx="365">
                  <c:v>2.673886</c:v>
                </c:pt>
                <c:pt idx="366">
                  <c:v>2.531889</c:v>
                </c:pt>
                <c:pt idx="367">
                  <c:v>2.412201</c:v>
                </c:pt>
                <c:pt idx="368">
                  <c:v>2.651728</c:v>
                </c:pt>
                <c:pt idx="369">
                  <c:v>2.425622999999999</c:v>
                </c:pt>
                <c:pt idx="370">
                  <c:v>2.757765</c:v>
                </c:pt>
                <c:pt idx="371">
                  <c:v>2.656427999999999</c:v>
                </c:pt>
                <c:pt idx="372">
                  <c:v>1000.0</c:v>
                </c:pt>
                <c:pt idx="373">
                  <c:v>2.659565999999998</c:v>
                </c:pt>
                <c:pt idx="374">
                  <c:v>2.547311</c:v>
                </c:pt>
                <c:pt idx="375">
                  <c:v>2.518095999999999</c:v>
                </c:pt>
                <c:pt idx="376">
                  <c:v>2.73267</c:v>
                </c:pt>
                <c:pt idx="377">
                  <c:v>2.284727</c:v>
                </c:pt>
                <c:pt idx="378">
                  <c:v>2.473249</c:v>
                </c:pt>
                <c:pt idx="379">
                  <c:v>2.666454999999999</c:v>
                </c:pt>
                <c:pt idx="380">
                  <c:v>2.754982</c:v>
                </c:pt>
                <c:pt idx="381">
                  <c:v>2.29056</c:v>
                </c:pt>
                <c:pt idx="382">
                  <c:v>2.402575</c:v>
                </c:pt>
                <c:pt idx="383">
                  <c:v>2.635371</c:v>
                </c:pt>
                <c:pt idx="384">
                  <c:v>2.564263</c:v>
                </c:pt>
                <c:pt idx="385">
                  <c:v>2.560987</c:v>
                </c:pt>
                <c:pt idx="386">
                  <c:v>2.169165</c:v>
                </c:pt>
                <c:pt idx="387">
                  <c:v>2.572293999999999</c:v>
                </c:pt>
                <c:pt idx="388">
                  <c:v>2.360097</c:v>
                </c:pt>
                <c:pt idx="389">
                  <c:v>2.423764</c:v>
                </c:pt>
                <c:pt idx="390">
                  <c:v>2.461968999999998</c:v>
                </c:pt>
                <c:pt idx="391">
                  <c:v>2.654116</c:v>
                </c:pt>
                <c:pt idx="392">
                  <c:v>2.511798</c:v>
                </c:pt>
                <c:pt idx="393">
                  <c:v>2.318065999999978</c:v>
                </c:pt>
                <c:pt idx="394">
                  <c:v>2.569039</c:v>
                </c:pt>
                <c:pt idx="395">
                  <c:v>2.370743</c:v>
                </c:pt>
                <c:pt idx="396">
                  <c:v>2.672118</c:v>
                </c:pt>
                <c:pt idx="397">
                  <c:v>2.256313</c:v>
                </c:pt>
                <c:pt idx="398">
                  <c:v>2.345076999999998</c:v>
                </c:pt>
                <c:pt idx="399">
                  <c:v>2.516844999999996</c:v>
                </c:pt>
                <c:pt idx="400">
                  <c:v>2.543505</c:v>
                </c:pt>
                <c:pt idx="401">
                  <c:v>2.539091</c:v>
                </c:pt>
                <c:pt idx="402">
                  <c:v>2.768202</c:v>
                </c:pt>
                <c:pt idx="403">
                  <c:v>2.484862999999998</c:v>
                </c:pt>
                <c:pt idx="404">
                  <c:v>2.333795</c:v>
                </c:pt>
                <c:pt idx="405">
                  <c:v>2.582551</c:v>
                </c:pt>
                <c:pt idx="406">
                  <c:v>2.457603</c:v>
                </c:pt>
                <c:pt idx="407">
                  <c:v>2.689098</c:v>
                </c:pt>
                <c:pt idx="408">
                  <c:v>2.391881999999998</c:v>
                </c:pt>
                <c:pt idx="409">
                  <c:v>2.518443</c:v>
                </c:pt>
                <c:pt idx="410">
                  <c:v>2.505514</c:v>
                </c:pt>
                <c:pt idx="411">
                  <c:v>2.591788</c:v>
                </c:pt>
                <c:pt idx="412">
                  <c:v>2.593795</c:v>
                </c:pt>
                <c:pt idx="413">
                  <c:v>2.539645999999978</c:v>
                </c:pt>
                <c:pt idx="414">
                  <c:v>2.537305</c:v>
                </c:pt>
                <c:pt idx="415">
                  <c:v>2.411319</c:v>
                </c:pt>
                <c:pt idx="416">
                  <c:v>2.606232</c:v>
                </c:pt>
                <c:pt idx="417">
                  <c:v>2.578762</c:v>
                </c:pt>
                <c:pt idx="418">
                  <c:v>2.447005</c:v>
                </c:pt>
                <c:pt idx="419">
                  <c:v>2.416958999999978</c:v>
                </c:pt>
                <c:pt idx="420">
                  <c:v>2.407712</c:v>
                </c:pt>
                <c:pt idx="421">
                  <c:v>2.679972</c:v>
                </c:pt>
                <c:pt idx="422">
                  <c:v>2.500536</c:v>
                </c:pt>
                <c:pt idx="423">
                  <c:v>2.419490999999998</c:v>
                </c:pt>
                <c:pt idx="424">
                  <c:v>2.723245</c:v>
                </c:pt>
                <c:pt idx="425">
                  <c:v>2.480734</c:v>
                </c:pt>
                <c:pt idx="426">
                  <c:v>2.275065999999998</c:v>
                </c:pt>
                <c:pt idx="427">
                  <c:v>2.416751</c:v>
                </c:pt>
                <c:pt idx="428">
                  <c:v>2.683668</c:v>
                </c:pt>
                <c:pt idx="429">
                  <c:v>2.525345</c:v>
                </c:pt>
                <c:pt idx="430">
                  <c:v>2.522446</c:v>
                </c:pt>
                <c:pt idx="431">
                  <c:v>2.256327</c:v>
                </c:pt>
                <c:pt idx="432">
                  <c:v>2.422035</c:v>
                </c:pt>
                <c:pt idx="433">
                  <c:v>2.486806</c:v>
                </c:pt>
                <c:pt idx="434">
                  <c:v>2.486626999999999</c:v>
                </c:pt>
                <c:pt idx="435">
                  <c:v>2.447954</c:v>
                </c:pt>
                <c:pt idx="436">
                  <c:v>2.446632999999998</c:v>
                </c:pt>
                <c:pt idx="438">
                  <c:v>2.615416999999998</c:v>
                </c:pt>
                <c:pt idx="439">
                  <c:v>2.58293</c:v>
                </c:pt>
                <c:pt idx="440">
                  <c:v>2.647866</c:v>
                </c:pt>
                <c:pt idx="441">
                  <c:v>2.462998</c:v>
                </c:pt>
                <c:pt idx="442">
                  <c:v>2.601333</c:v>
                </c:pt>
                <c:pt idx="443">
                  <c:v>2.702652</c:v>
                </c:pt>
                <c:pt idx="444">
                  <c:v>2.582418999999998</c:v>
                </c:pt>
                <c:pt idx="445">
                  <c:v>2.649405</c:v>
                </c:pt>
                <c:pt idx="446">
                  <c:v>2.378283999999998</c:v>
                </c:pt>
                <c:pt idx="447">
                  <c:v>2.992354</c:v>
                </c:pt>
                <c:pt idx="448">
                  <c:v>2.48477</c:v>
                </c:pt>
                <c:pt idx="449">
                  <c:v>2.639264999999999</c:v>
                </c:pt>
                <c:pt idx="450">
                  <c:v>2.529098</c:v>
                </c:pt>
                <c:pt idx="451">
                  <c:v>2.624613</c:v>
                </c:pt>
                <c:pt idx="452">
                  <c:v>2.433444999999998</c:v>
                </c:pt>
                <c:pt idx="453">
                  <c:v>2.685776</c:v>
                </c:pt>
                <c:pt idx="454">
                  <c:v>2.421692</c:v>
                </c:pt>
                <c:pt idx="455">
                  <c:v>2.620904</c:v>
                </c:pt>
                <c:pt idx="456">
                  <c:v>2.589718</c:v>
                </c:pt>
                <c:pt idx="457">
                  <c:v>2.599273999999999</c:v>
                </c:pt>
                <c:pt idx="458">
                  <c:v>2.08592</c:v>
                </c:pt>
                <c:pt idx="459">
                  <c:v>2.455309999999999</c:v>
                </c:pt>
                <c:pt idx="460">
                  <c:v>2.513599</c:v>
                </c:pt>
                <c:pt idx="461">
                  <c:v>2.758135</c:v>
                </c:pt>
                <c:pt idx="462">
                  <c:v>2.606205999999997</c:v>
                </c:pt>
                <c:pt idx="463">
                  <c:v>2.449060999999999</c:v>
                </c:pt>
                <c:pt idx="464">
                  <c:v>2.620234</c:v>
                </c:pt>
                <c:pt idx="465">
                  <c:v>2.568455</c:v>
                </c:pt>
                <c:pt idx="466">
                  <c:v>2.679650999999997</c:v>
                </c:pt>
                <c:pt idx="467">
                  <c:v>2.556317</c:v>
                </c:pt>
                <c:pt idx="468">
                  <c:v>2.71103</c:v>
                </c:pt>
                <c:pt idx="469">
                  <c:v>2.815102</c:v>
                </c:pt>
                <c:pt idx="470">
                  <c:v>2.590341</c:v>
                </c:pt>
                <c:pt idx="471">
                  <c:v>2.452729</c:v>
                </c:pt>
                <c:pt idx="472">
                  <c:v>2.444947</c:v>
                </c:pt>
                <c:pt idx="473">
                  <c:v>2.476444999999996</c:v>
                </c:pt>
                <c:pt idx="474">
                  <c:v>2.377159999999999</c:v>
                </c:pt>
                <c:pt idx="475">
                  <c:v>2.543073</c:v>
                </c:pt>
                <c:pt idx="476">
                  <c:v>2.838216</c:v>
                </c:pt>
                <c:pt idx="477">
                  <c:v>2.647595</c:v>
                </c:pt>
                <c:pt idx="478">
                  <c:v>2.804777</c:v>
                </c:pt>
                <c:pt idx="479">
                  <c:v>2.456793999999999</c:v>
                </c:pt>
                <c:pt idx="480">
                  <c:v>2.659277999999999</c:v>
                </c:pt>
                <c:pt idx="481">
                  <c:v>2.913339</c:v>
                </c:pt>
                <c:pt idx="482">
                  <c:v>2.439338999999999</c:v>
                </c:pt>
                <c:pt idx="483">
                  <c:v>2.389772</c:v>
                </c:pt>
                <c:pt idx="484">
                  <c:v>2.597126</c:v>
                </c:pt>
                <c:pt idx="485">
                  <c:v>2.813349999999998</c:v>
                </c:pt>
                <c:pt idx="486">
                  <c:v>2.62252</c:v>
                </c:pt>
                <c:pt idx="487">
                  <c:v>2.730433</c:v>
                </c:pt>
                <c:pt idx="488">
                  <c:v>2.428399</c:v>
                </c:pt>
                <c:pt idx="489">
                  <c:v>2.536289</c:v>
                </c:pt>
                <c:pt idx="490">
                  <c:v>2.768177</c:v>
                </c:pt>
              </c:numCache>
            </c:numRef>
          </c:yVal>
          <c:smooth val="0"/>
        </c:ser>
        <c:dLbls>
          <c:showLegendKey val="0"/>
          <c:showVal val="0"/>
          <c:showCatName val="0"/>
          <c:showSerName val="0"/>
          <c:showPercent val="0"/>
          <c:showBubbleSize val="0"/>
        </c:dLbls>
        <c:axId val="-2078142600"/>
        <c:axId val="-2078150392"/>
      </c:scatterChart>
      <c:valAx>
        <c:axId val="-2078142600"/>
        <c:scaling>
          <c:orientation val="minMax"/>
          <c:max val="80.0"/>
        </c:scaling>
        <c:delete val="0"/>
        <c:axPos val="b"/>
        <c:title>
          <c:tx>
            <c:rich>
              <a:bodyPr/>
              <a:lstStyle/>
              <a:p>
                <a:pPr>
                  <a:defRPr sz="1600" b="1" i="0" u="none" strike="noStrike" baseline="0">
                    <a:solidFill>
                      <a:srgbClr val="000000"/>
                    </a:solidFill>
                    <a:latin typeface="Calibri"/>
                    <a:ea typeface="Calibri"/>
                    <a:cs typeface="Calibri"/>
                  </a:defRPr>
                </a:pPr>
                <a:r>
                  <a:rPr lang="en-US" dirty="0"/>
                  <a:t>Volume Changes</a:t>
                </a:r>
              </a:p>
            </c:rich>
          </c:tx>
          <c:layout>
            <c:manualLayout>
              <c:xMode val="edge"/>
              <c:yMode val="edge"/>
              <c:x val="0.435080994580738"/>
              <c:y val="0.952360515021459"/>
            </c:manualLayout>
          </c:layout>
          <c:overlay val="0"/>
          <c:spPr>
            <a:noFill/>
            <a:ln w="25400">
              <a:noFill/>
            </a:ln>
          </c:spPr>
        </c:title>
        <c:numFmt formatCode="0" sourceLinked="0"/>
        <c:majorTickMark val="out"/>
        <c:minorTickMark val="none"/>
        <c:tickLblPos val="nextTo"/>
        <c:spPr>
          <a:ln w="3175">
            <a:solidFill>
              <a:srgbClr val="808080"/>
            </a:solidFill>
            <a:prstDash val="solid"/>
          </a:ln>
        </c:spPr>
        <c:txPr>
          <a:bodyPr rot="0" vert="horz"/>
          <a:lstStyle/>
          <a:p>
            <a:pPr>
              <a:defRPr sz="1600" b="0" i="0" u="none" strike="noStrike" baseline="0">
                <a:solidFill>
                  <a:srgbClr val="000000"/>
                </a:solidFill>
                <a:latin typeface="Calibri"/>
                <a:ea typeface="Calibri"/>
                <a:cs typeface="Calibri"/>
              </a:defRPr>
            </a:pPr>
            <a:endParaRPr lang="en-US"/>
          </a:p>
        </c:txPr>
        <c:crossAx val="-2078150392"/>
        <c:crosses val="autoZero"/>
        <c:crossBetween val="midCat"/>
      </c:valAx>
      <c:valAx>
        <c:axId val="-2078150392"/>
        <c:scaling>
          <c:orientation val="minMax"/>
          <c:max val="5.0"/>
          <c:min val="0.0"/>
        </c:scaling>
        <c:delete val="0"/>
        <c:axPos val="l"/>
        <c:majorGridlines>
          <c:spPr>
            <a:ln w="3175">
              <a:solidFill>
                <a:srgbClr val="808080"/>
              </a:solidFill>
              <a:prstDash val="solid"/>
            </a:ln>
          </c:spPr>
        </c:majorGridlines>
        <c:title>
          <c:tx>
            <c:rich>
              <a:bodyPr/>
              <a:lstStyle/>
              <a:p>
                <a:pPr>
                  <a:defRPr sz="1200" b="1" i="0" u="none" strike="noStrike" baseline="0">
                    <a:solidFill>
                      <a:srgbClr val="000000"/>
                    </a:solidFill>
                    <a:latin typeface="Calibri"/>
                    <a:ea typeface="Calibri"/>
                    <a:cs typeface="Calibri"/>
                  </a:defRPr>
                </a:pPr>
                <a:r>
                  <a:rPr lang="en-US" sz="1200" dirty="0"/>
                  <a:t>Electron Lifetime (milliseconds)</a:t>
                </a:r>
              </a:p>
            </c:rich>
          </c:tx>
          <c:layout>
            <c:manualLayout>
              <c:xMode val="edge"/>
              <c:yMode val="edge"/>
              <c:x val="0.0"/>
              <c:y val="0.258122402081714"/>
            </c:manualLayout>
          </c:layout>
          <c:overlay val="0"/>
          <c:spPr>
            <a:noFill/>
            <a:ln w="25400">
              <a:noFill/>
            </a:ln>
          </c:spPr>
        </c:title>
        <c:numFmt formatCode="0.0" sourceLinked="0"/>
        <c:majorTickMark val="out"/>
        <c:minorTickMark val="none"/>
        <c:tickLblPos val="nextTo"/>
        <c:spPr>
          <a:ln w="3175">
            <a:solidFill>
              <a:srgbClr val="808080"/>
            </a:solidFill>
            <a:prstDash val="solid"/>
          </a:ln>
        </c:spPr>
        <c:txPr>
          <a:bodyPr anchor="ctr" anchorCtr="0"/>
          <a:lstStyle/>
          <a:p>
            <a:pPr>
              <a:defRPr sz="1600" spc="0"/>
            </a:pPr>
            <a:endParaRPr lang="en-US"/>
          </a:p>
        </c:txPr>
        <c:crossAx val="-2078142600"/>
        <c:crosses val="autoZero"/>
        <c:crossBetween val="midCat"/>
      </c:valAx>
      <c:spPr>
        <a:solidFill>
          <a:srgbClr val="FFFFFF"/>
        </a:solidFill>
        <a:ln w="25400">
          <a:noFill/>
        </a:ln>
      </c:spPr>
    </c:plotArea>
    <c:legend>
      <c:legendPos val="r"/>
      <c:layout>
        <c:manualLayout>
          <c:xMode val="edge"/>
          <c:yMode val="edge"/>
          <c:x val="0.127622726016145"/>
          <c:y val="0.0900131851957046"/>
          <c:w val="0.299896559927886"/>
          <c:h val="0.135520684736091"/>
        </c:manualLayout>
      </c:layout>
      <c:overlay val="0"/>
      <c:spPr>
        <a:effectLst/>
      </c:spPr>
      <c:txPr>
        <a:bodyPr/>
        <a:lstStyle/>
        <a:p>
          <a:pPr>
            <a:defRPr sz="1400"/>
          </a:pPr>
          <a:endParaRPr lang="en-US"/>
        </a:p>
      </c:txPr>
    </c:legend>
    <c:plotVisOnly val="1"/>
    <c:dispBlanksAs val="gap"/>
    <c:showDLblsOverMax val="0"/>
  </c:chart>
  <c:spPr>
    <a:solidFill>
      <a:srgbClr val="FFFFFF"/>
    </a:solidFill>
    <a:ln w="3175">
      <a:solidFill>
        <a:srgbClr val="808080"/>
      </a:solidFill>
      <a:prstDash val="solid"/>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0.1556</cdr:x>
      <cdr:y>0.7404</cdr:y>
    </cdr:from>
    <cdr:to>
      <cdr:x>0.19991</cdr:x>
      <cdr:y>0.85578</cdr:y>
    </cdr:to>
    <cdr:cxnSp macro="">
      <cdr:nvCxnSpPr>
        <cdr:cNvPr id="3" name="Straight Arrow Connector 2"/>
        <cdr:cNvCxnSpPr/>
      </cdr:nvCxnSpPr>
      <cdr:spPr>
        <a:xfrm xmlns:a="http://schemas.openxmlformats.org/drawingml/2006/main" flipH="1" flipV="1">
          <a:off x="1173566" y="3774669"/>
          <a:ext cx="334211" cy="588212"/>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0.1966</cdr:x>
      <cdr:y>0.80378</cdr:y>
    </cdr:from>
    <cdr:to>
      <cdr:x>0.47812</cdr:x>
      <cdr:y>0.88987</cdr:y>
    </cdr:to>
    <cdr:sp macro="" textlink="">
      <cdr:nvSpPr>
        <cdr:cNvPr id="2" name="Rectangle 1"/>
        <cdr:cNvSpPr/>
      </cdr:nvSpPr>
      <cdr:spPr>
        <a:xfrm xmlns:a="http://schemas.openxmlformats.org/drawingml/2006/main">
          <a:off x="1482779" y="4097800"/>
          <a:ext cx="2123233" cy="438870"/>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sz="1200" dirty="0">
              <a:ln>
                <a:noFill/>
              </a:ln>
              <a:solidFill>
                <a:schemeClr val="tx1"/>
              </a:solidFill>
              <a:effectLst/>
            </a:rPr>
            <a:t>1 ms reached after 5.5 volume changes</a:t>
          </a:r>
        </a:p>
      </cdr:txBody>
    </cdr:sp>
  </cdr:relSizeAnchor>
  <cdr:relSizeAnchor xmlns:cdr="http://schemas.openxmlformats.org/drawingml/2006/chartDrawing">
    <cdr:from>
      <cdr:x>0.63241</cdr:x>
      <cdr:y>0.81068</cdr:y>
    </cdr:from>
    <cdr:to>
      <cdr:x>0.97255</cdr:x>
      <cdr:y>0.9105</cdr:y>
    </cdr:to>
    <cdr:sp macro="" textlink="">
      <cdr:nvSpPr>
        <cdr:cNvPr id="4" name="Rectangle 3"/>
        <cdr:cNvSpPr/>
      </cdr:nvSpPr>
      <cdr:spPr>
        <a:xfrm xmlns:a="http://schemas.openxmlformats.org/drawingml/2006/main">
          <a:off x="4769703" y="4132962"/>
          <a:ext cx="2565371" cy="508896"/>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200" dirty="0">
              <a:ln>
                <a:noFill/>
              </a:ln>
              <a:solidFill>
                <a:schemeClr val="tx1"/>
              </a:solidFill>
              <a:effectLst/>
            </a:rPr>
            <a:t>Reduction to 0.35 ms during 8 hour filtration off period </a:t>
          </a:r>
        </a:p>
      </cdr:txBody>
    </cdr:sp>
  </cdr:relSizeAnchor>
  <cdr:relSizeAnchor xmlns:cdr="http://schemas.openxmlformats.org/drawingml/2006/chartDrawing">
    <cdr:from>
      <cdr:x>0.59424</cdr:x>
      <cdr:y>0.81542</cdr:y>
    </cdr:from>
    <cdr:to>
      <cdr:x>0.63914</cdr:x>
      <cdr:y>0.85552</cdr:y>
    </cdr:to>
    <cdr:cxnSp macro="">
      <cdr:nvCxnSpPr>
        <cdr:cNvPr id="5" name="Straight Arrow Connector 4"/>
        <cdr:cNvCxnSpPr/>
      </cdr:nvCxnSpPr>
      <cdr:spPr>
        <a:xfrm xmlns:a="http://schemas.openxmlformats.org/drawingml/2006/main" flipH="1" flipV="1">
          <a:off x="4481821" y="4157127"/>
          <a:ext cx="338650" cy="204416"/>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0.13549</cdr:x>
      <cdr:y>0.17529</cdr:y>
    </cdr:from>
    <cdr:to>
      <cdr:x>0.15991</cdr:x>
      <cdr:y>0.21175</cdr:y>
    </cdr:to>
    <cdr:sp macro="" textlink="">
      <cdr:nvSpPr>
        <cdr:cNvPr id="7" name="Oval 6"/>
        <cdr:cNvSpPr/>
      </cdr:nvSpPr>
      <cdr:spPr>
        <a:xfrm xmlns:a="http://schemas.openxmlformats.org/drawingml/2006/main">
          <a:off x="1021880" y="893653"/>
          <a:ext cx="184178" cy="185879"/>
        </a:xfrm>
        <a:prstGeom xmlns:a="http://schemas.openxmlformats.org/drawingml/2006/main" prst="ellipse">
          <a:avLst/>
        </a:prstGeom>
        <a:solidFill xmlns:a="http://schemas.openxmlformats.org/drawingml/2006/main">
          <a:srgbClr val="FF0000"/>
        </a:solidFill>
        <a:ln xmlns:a="http://schemas.openxmlformats.org/drawingml/2006/main">
          <a:solidFill>
            <a:srgbClr val="FF0000"/>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0.13647</cdr:x>
      <cdr:y>0.10479</cdr:y>
    </cdr:from>
    <cdr:to>
      <cdr:x>0.16547</cdr:x>
      <cdr:y>0.14874</cdr:y>
    </cdr:to>
    <cdr:sp macro="" textlink="">
      <cdr:nvSpPr>
        <cdr:cNvPr id="9" name="Diamond 8"/>
        <cdr:cNvSpPr/>
      </cdr:nvSpPr>
      <cdr:spPr>
        <a:xfrm xmlns:a="http://schemas.openxmlformats.org/drawingml/2006/main">
          <a:off x="1029271" y="534234"/>
          <a:ext cx="218721" cy="224064"/>
        </a:xfrm>
        <a:prstGeom xmlns:a="http://schemas.openxmlformats.org/drawingml/2006/main" prst="diamond">
          <a:avLst/>
        </a:prstGeom>
        <a:solidFill xmlns:a="http://schemas.openxmlformats.org/drawingml/2006/main">
          <a:srgbClr val="0000FF"/>
        </a:solidFill>
        <a:ln xmlns:a="http://schemas.openxmlformats.org/drawingml/2006/main">
          <a:solidFill>
            <a:srgbClr val="0000FF"/>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0.24202</cdr:x>
      <cdr:y>0.34807</cdr:y>
    </cdr:from>
    <cdr:to>
      <cdr:x>0.49997</cdr:x>
      <cdr:y>0.44909</cdr:y>
    </cdr:to>
    <cdr:sp macro="" textlink="">
      <cdr:nvSpPr>
        <cdr:cNvPr id="10" name="Rectangle 9"/>
        <cdr:cNvSpPr/>
      </cdr:nvSpPr>
      <cdr:spPr>
        <a:xfrm xmlns:a="http://schemas.openxmlformats.org/drawingml/2006/main">
          <a:off x="1825341" y="1774506"/>
          <a:ext cx="1945480" cy="514994"/>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200" dirty="0">
              <a:ln>
                <a:noFill/>
              </a:ln>
              <a:solidFill>
                <a:schemeClr val="tx1"/>
              </a:solidFill>
              <a:effectLst/>
            </a:rPr>
            <a:t>100 parts per trillion oxygen equivalent</a:t>
          </a:r>
        </a:p>
      </cdr:txBody>
    </cdr:sp>
  </cdr:relSizeAnchor>
  <cdr:relSizeAnchor xmlns:cdr="http://schemas.openxmlformats.org/drawingml/2006/chartDrawing">
    <cdr:from>
      <cdr:x>0.08606</cdr:x>
      <cdr:y>0.39858</cdr:y>
    </cdr:from>
    <cdr:to>
      <cdr:x>0.23819</cdr:x>
      <cdr:y>0.40214</cdr:y>
    </cdr:to>
    <cdr:cxnSp macro="">
      <cdr:nvCxnSpPr>
        <cdr:cNvPr id="11" name="Straight Arrow Connector 10"/>
        <cdr:cNvCxnSpPr/>
      </cdr:nvCxnSpPr>
      <cdr:spPr>
        <a:xfrm xmlns:a="http://schemas.openxmlformats.org/drawingml/2006/main" flipV="1">
          <a:off x="649074" y="2032017"/>
          <a:ext cx="1147380" cy="18150"/>
        </a:xfrm>
        <a:prstGeom xmlns:a="http://schemas.openxmlformats.org/drawingml/2006/main" prst="straightConnector1">
          <a:avLst/>
        </a:prstGeom>
        <a:ln xmlns:a="http://schemas.openxmlformats.org/drawingml/2006/main" w="38100">
          <a:solidFill>
            <a:srgbClr val="00FF00"/>
          </a:solidFill>
          <a:round/>
          <a:headEnd type="triangle" w="lg" len="med"/>
          <a:tailEnd type="none"/>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0.47068</cdr:x>
      <cdr:y>0.11412</cdr:y>
    </cdr:from>
    <cdr:to>
      <cdr:x>0.95115</cdr:x>
      <cdr:y>0.21229</cdr:y>
    </cdr:to>
    <cdr:sp macro="" textlink="">
      <cdr:nvSpPr>
        <cdr:cNvPr id="18" name="Rectangle 17"/>
        <cdr:cNvSpPr/>
      </cdr:nvSpPr>
      <cdr:spPr>
        <a:xfrm xmlns:a="http://schemas.openxmlformats.org/drawingml/2006/main">
          <a:off x="3549931" y="581806"/>
          <a:ext cx="3623755" cy="500485"/>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200" dirty="0">
              <a:ln>
                <a:noFill/>
              </a:ln>
              <a:solidFill>
                <a:schemeClr val="tx1"/>
              </a:solidFill>
              <a:effectLst/>
            </a:rPr>
            <a:t>9 hrs per volume change from 0 - 45 volume</a:t>
          </a:r>
          <a:r>
            <a:rPr lang="en-US" sz="1200" baseline="0" dirty="0">
              <a:ln>
                <a:noFill/>
              </a:ln>
              <a:solidFill>
                <a:schemeClr val="tx1"/>
              </a:solidFill>
              <a:effectLst/>
            </a:rPr>
            <a:t> changes (2.4 weeks) </a:t>
          </a:r>
          <a:endParaRPr lang="en-US" sz="1200" dirty="0">
            <a:ln>
              <a:noFill/>
            </a:ln>
            <a:solidFill>
              <a:schemeClr val="tx1"/>
            </a:solidFill>
            <a:effectLst/>
          </a:endParaRPr>
        </a:p>
      </cdr:txBody>
    </cdr:sp>
  </cdr:relSizeAnchor>
  <cdr:relSizeAnchor xmlns:cdr="http://schemas.openxmlformats.org/drawingml/2006/chartDrawing">
    <cdr:from>
      <cdr:x>0.47812</cdr:x>
      <cdr:y>0.19431</cdr:y>
    </cdr:from>
    <cdr:to>
      <cdr:x>0.9874</cdr:x>
      <cdr:y>0.31009</cdr:y>
    </cdr:to>
    <cdr:sp macro="" textlink="">
      <cdr:nvSpPr>
        <cdr:cNvPr id="19" name="Rectangle 18"/>
        <cdr:cNvSpPr/>
      </cdr:nvSpPr>
      <cdr:spPr>
        <a:xfrm xmlns:a="http://schemas.openxmlformats.org/drawingml/2006/main">
          <a:off x="3606012" y="990602"/>
          <a:ext cx="3841043" cy="590263"/>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200" dirty="0">
              <a:ln>
                <a:noFill/>
              </a:ln>
              <a:solidFill>
                <a:schemeClr val="tx1"/>
              </a:solidFill>
              <a:effectLst/>
            </a:rPr>
            <a:t>11.6 hrs per volume change from 45 - 80 volume</a:t>
          </a:r>
          <a:r>
            <a:rPr lang="en-US" sz="1200" baseline="0" dirty="0">
              <a:ln>
                <a:noFill/>
              </a:ln>
              <a:solidFill>
                <a:schemeClr val="tx1"/>
              </a:solidFill>
              <a:effectLst/>
            </a:rPr>
            <a:t> changes (2.4 weeks) </a:t>
          </a:r>
          <a:endParaRPr lang="en-US" sz="1200" dirty="0">
            <a:ln>
              <a:noFill/>
            </a:ln>
            <a:solidFill>
              <a:schemeClr val="tx1"/>
            </a:solidFill>
            <a:effectLst/>
          </a:endParaRPr>
        </a:p>
      </cdr:txBody>
    </cdr:sp>
  </cdr:relSizeAnchor>
  <cdr:relSizeAnchor xmlns:cdr="http://schemas.openxmlformats.org/drawingml/2006/chartDrawing">
    <cdr:from>
      <cdr:x>0.07398</cdr:x>
      <cdr:y>0.6448</cdr:y>
    </cdr:from>
    <cdr:to>
      <cdr:x>0.96809</cdr:x>
      <cdr:y>0.6469</cdr:y>
    </cdr:to>
    <cdr:cxnSp macro="">
      <cdr:nvCxnSpPr>
        <cdr:cNvPr id="14" name="Straight Arrow Connector 13"/>
        <cdr:cNvCxnSpPr/>
      </cdr:nvCxnSpPr>
      <cdr:spPr>
        <a:xfrm xmlns:a="http://schemas.openxmlformats.org/drawingml/2006/main" flipV="1">
          <a:off x="557994" y="3287282"/>
          <a:ext cx="6743480" cy="10720"/>
        </a:xfrm>
        <a:prstGeom xmlns:a="http://schemas.openxmlformats.org/drawingml/2006/main" prst="straightConnector1">
          <a:avLst/>
        </a:prstGeom>
        <a:ln xmlns:a="http://schemas.openxmlformats.org/drawingml/2006/main" w="38100">
          <a:solidFill>
            <a:schemeClr val="accent4"/>
          </a:solidFill>
          <a:round/>
          <a:headEnd type="none" w="lg" len="med"/>
          <a:tailEnd type="none"/>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0.71092</cdr:x>
      <cdr:y>0.64425</cdr:y>
    </cdr:from>
    <cdr:to>
      <cdr:x>0.97804</cdr:x>
      <cdr:y>0.7202</cdr:y>
    </cdr:to>
    <cdr:sp macro="" textlink="">
      <cdr:nvSpPr>
        <cdr:cNvPr id="17" name="Rectangle 16"/>
        <cdr:cNvSpPr/>
      </cdr:nvSpPr>
      <cdr:spPr>
        <a:xfrm xmlns:a="http://schemas.openxmlformats.org/drawingml/2006/main">
          <a:off x="5361809" y="3284454"/>
          <a:ext cx="2014704" cy="387230"/>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600" b="1" dirty="0" smtClean="0">
              <a:ln>
                <a:noFill/>
              </a:ln>
              <a:solidFill>
                <a:schemeClr val="accent4"/>
              </a:solidFill>
              <a:effectLst/>
            </a:rPr>
            <a:t>LBNE requirement</a:t>
          </a:r>
          <a:endParaRPr lang="en-US" sz="1600" b="1" dirty="0">
            <a:ln>
              <a:noFill/>
            </a:ln>
            <a:solidFill>
              <a:schemeClr val="accent4"/>
            </a:solidFill>
            <a:effectLst/>
          </a:endParaRPr>
        </a:p>
      </cdr:txBody>
    </cdr:sp>
  </cdr:relSizeAnchor>
  <cdr:relSizeAnchor xmlns:cdr="http://schemas.openxmlformats.org/drawingml/2006/chartDrawing">
    <cdr:from>
      <cdr:x>0.25663</cdr:x>
      <cdr:y>0.68173</cdr:y>
    </cdr:from>
    <cdr:to>
      <cdr:x>0.26515</cdr:x>
      <cdr:y>0.77011</cdr:y>
    </cdr:to>
    <cdr:cxnSp macro="">
      <cdr:nvCxnSpPr>
        <cdr:cNvPr id="15" name="Straight Arrow Connector 14"/>
        <cdr:cNvCxnSpPr>
          <a:stCxn xmlns:a="http://schemas.openxmlformats.org/drawingml/2006/main" id="20" idx="1"/>
        </cdr:cNvCxnSpPr>
      </cdr:nvCxnSpPr>
      <cdr:spPr>
        <a:xfrm xmlns:a="http://schemas.openxmlformats.org/drawingml/2006/main" flipH="1" flipV="1">
          <a:off x="1935566" y="3475570"/>
          <a:ext cx="64202" cy="450562"/>
        </a:xfrm>
        <a:prstGeom xmlns:a="http://schemas.openxmlformats.org/drawingml/2006/main" prst="straightConnector1">
          <a:avLst/>
        </a:prstGeom>
        <a:ln xmlns:a="http://schemas.openxmlformats.org/drawingml/2006/main" w="25400">
          <a:tailEnd type="arrow"/>
        </a:ln>
        <a:effectLst xmlns:a="http://schemas.openxmlformats.org/drawingml/2006/mai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0.26515</cdr:x>
      <cdr:y>0.7202</cdr:y>
    </cdr:from>
    <cdr:to>
      <cdr:x>0.57391</cdr:x>
      <cdr:y>0.82002</cdr:y>
    </cdr:to>
    <cdr:sp macro="" textlink="">
      <cdr:nvSpPr>
        <cdr:cNvPr id="20" name="Rectangle 19"/>
        <cdr:cNvSpPr/>
      </cdr:nvSpPr>
      <cdr:spPr>
        <a:xfrm xmlns:a="http://schemas.openxmlformats.org/drawingml/2006/main">
          <a:off x="1999768" y="3671684"/>
          <a:ext cx="2328745" cy="508896"/>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dk1"/>
        </a:lnRef>
        <a:fillRef xmlns:a="http://schemas.openxmlformats.org/drawingml/2006/main" idx="3">
          <a:schemeClr val="dk1"/>
        </a:fillRef>
        <a:effectRef xmlns:a="http://schemas.openxmlformats.org/drawingml/2006/main" idx="2">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200" dirty="0" smtClean="0">
              <a:solidFill>
                <a:schemeClr val="tx1"/>
              </a:solidFill>
            </a:rPr>
            <a:t>1.4 </a:t>
          </a:r>
          <a:r>
            <a:rPr lang="en-US" sz="1200" dirty="0" err="1" smtClean="0">
              <a:solidFill>
                <a:schemeClr val="tx1"/>
              </a:solidFill>
            </a:rPr>
            <a:t>ms</a:t>
          </a:r>
          <a:r>
            <a:rPr lang="en-US" sz="1200" dirty="0" smtClean="0">
              <a:solidFill>
                <a:schemeClr val="tx1"/>
              </a:solidFill>
            </a:rPr>
            <a:t> lifetime (LBNE) reached after 15 volume changes</a:t>
          </a:r>
          <a:endParaRPr lang="en-US" sz="1200" dirty="0">
            <a:ln>
              <a:noFill/>
            </a:ln>
            <a:solidFill>
              <a:schemeClr val="tx1"/>
            </a:solidFill>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857E82A8-B6F8-EF49-94F5-36643BD40E3C}" type="datetimeFigureOut">
              <a:rPr lang="en-US"/>
              <a:pPr>
                <a:defRPr/>
              </a:pPr>
              <a:t>9/23/14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0EF7B584-0DCB-D848-BFA4-B8EA0DEDA985}" type="slidenum">
              <a:rPr lang="en-US"/>
              <a:pPr>
                <a:defRPr/>
              </a:pPr>
              <a:t>‹#›</a:t>
            </a:fld>
            <a:endParaRPr lang="en-US" dirty="0"/>
          </a:p>
        </p:txBody>
      </p:sp>
    </p:spTree>
    <p:extLst>
      <p:ext uri="{BB962C8B-B14F-4D97-AF65-F5344CB8AC3E}">
        <p14:creationId xmlns:p14="http://schemas.microsoft.com/office/powerpoint/2010/main" val="10375599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56325A1E-437A-BB42-B15A-068F248658A2}" type="datetimeFigureOut">
              <a:rPr lang="en-US"/>
              <a:pPr>
                <a:defRPr/>
              </a:pPr>
              <a:t>9/23/14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081FA8FF-BD95-1246-A889-672FE921F676}" type="slidenum">
              <a:rPr lang="en-US"/>
              <a:pPr>
                <a:defRPr/>
              </a:pPr>
              <a:t>‹#›</a:t>
            </a:fld>
            <a:endParaRPr lang="en-US" dirty="0"/>
          </a:p>
        </p:txBody>
      </p:sp>
    </p:spTree>
    <p:extLst>
      <p:ext uri="{BB962C8B-B14F-4D97-AF65-F5344CB8AC3E}">
        <p14:creationId xmlns:p14="http://schemas.microsoft.com/office/powerpoint/2010/main" val="13384136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morning Ladies and Gentlemen, I am David Montanari from Fermilab</a:t>
            </a:r>
            <a:r>
              <a:rPr lang="en-US" baseline="0" dirty="0" smtClean="0"/>
              <a:t>.</a:t>
            </a:r>
          </a:p>
          <a:p>
            <a:r>
              <a:rPr lang="en-US" baseline="0" dirty="0" smtClean="0"/>
              <a:t>I will be talking about the experience with the 35 ton membrane cryostat.</a:t>
            </a:r>
            <a:endParaRPr lang="en-US" baseline="0" dirty="0" smtClean="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a:t>
            </a:fld>
            <a:endParaRPr lang="en-US" dirty="0"/>
          </a:p>
        </p:txBody>
      </p:sp>
    </p:spTree>
    <p:extLst>
      <p:ext uri="{BB962C8B-B14F-4D97-AF65-F5344CB8AC3E}">
        <p14:creationId xmlns:p14="http://schemas.microsoft.com/office/powerpoint/2010/main" val="3745064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some pictures taken during the construction of the tank.</a:t>
            </a:r>
          </a:p>
          <a:p>
            <a:r>
              <a:rPr lang="en-US" baseline="0" dirty="0" smtClean="0"/>
              <a:t>Brief DESCRIPTION.</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10</a:t>
            </a:fld>
            <a:endParaRPr lang="en-US" dirty="0"/>
          </a:p>
        </p:txBody>
      </p:sp>
    </p:spTree>
    <p:extLst>
      <p:ext uri="{BB962C8B-B14F-4D97-AF65-F5344CB8AC3E}">
        <p14:creationId xmlns:p14="http://schemas.microsoft.com/office/powerpoint/2010/main" val="2606988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81FA8FF-BD95-1246-A889-672FE921F676}" type="slidenum">
              <a:rPr lang="en-US" smtClean="0"/>
              <a:pPr>
                <a:defRPr/>
              </a:pPr>
              <a:t>11</a:t>
            </a:fld>
            <a:endParaRPr lang="en-US" dirty="0"/>
          </a:p>
        </p:txBody>
      </p:sp>
    </p:spTree>
    <p:extLst>
      <p:ext uri="{BB962C8B-B14F-4D97-AF65-F5344CB8AC3E}">
        <p14:creationId xmlns:p14="http://schemas.microsoft.com/office/powerpoint/2010/main" val="2975945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list of the specialized equipment</a:t>
            </a:r>
            <a:r>
              <a:rPr lang="en-US" baseline="0" dirty="0" smtClean="0"/>
              <a:t> that was installed.</a:t>
            </a:r>
          </a:p>
          <a:p>
            <a:r>
              <a:rPr lang="en-US" dirty="0" smtClean="0"/>
              <a:t>READ</a:t>
            </a:r>
            <a:r>
              <a:rPr lang="en-US" baseline="0" dirty="0" smtClean="0"/>
              <a:t> only main bullets.</a:t>
            </a:r>
          </a:p>
          <a:p>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13</a:t>
            </a:fld>
            <a:endParaRPr lang="en-US" dirty="0"/>
          </a:p>
        </p:txBody>
      </p:sp>
    </p:spTree>
    <p:extLst>
      <p:ext uri="{BB962C8B-B14F-4D97-AF65-F5344CB8AC3E}">
        <p14:creationId xmlns:p14="http://schemas.microsoft.com/office/powerpoint/2010/main" val="260698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the First step of the commissioning/operations:</a:t>
            </a:r>
          </a:p>
          <a:p>
            <a:pPr marL="171450" indent="-171450">
              <a:buFontTx/>
              <a:buChar char="-"/>
            </a:pPr>
            <a:r>
              <a:rPr lang="en-US" baseline="0" dirty="0" smtClean="0"/>
              <a:t>The PISTON PURGE.</a:t>
            </a:r>
          </a:p>
          <a:p>
            <a:pPr marL="0" indent="0">
              <a:buFontTx/>
              <a:buNone/>
            </a:pPr>
            <a:r>
              <a:rPr lang="en-US" baseline="0" dirty="0" smtClean="0"/>
              <a:t>GAr is slowly (1.2 m/hr) flown from the bottom to the top to push all the impurities out.</a:t>
            </a:r>
          </a:p>
          <a:p>
            <a:pPr marL="0" indent="0">
              <a:buFontTx/>
              <a:buNone/>
            </a:pPr>
            <a:r>
              <a:rPr lang="en-US" baseline="0" dirty="0" smtClean="0"/>
              <a:t>We were able to reduce the contaminants to parts per million (ppm).</a:t>
            </a:r>
          </a:p>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16</a:t>
            </a:fld>
            <a:endParaRPr lang="en-US" dirty="0"/>
          </a:p>
        </p:txBody>
      </p:sp>
    </p:spTree>
    <p:extLst>
      <p:ext uri="{BB962C8B-B14F-4D97-AF65-F5344CB8AC3E}">
        <p14:creationId xmlns:p14="http://schemas.microsoft.com/office/powerpoint/2010/main" val="891988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STEP: Gas</a:t>
            </a:r>
            <a:r>
              <a:rPr lang="en-US" baseline="0" dirty="0" smtClean="0"/>
              <a:t> recirculation.</a:t>
            </a:r>
          </a:p>
          <a:p>
            <a:r>
              <a:rPr lang="en-US" baseline="0" dirty="0" smtClean="0"/>
              <a:t>The GAr is no longer vented, but purified through the filters and sent back to the tank.</a:t>
            </a:r>
          </a:p>
          <a:p>
            <a:r>
              <a:rPr lang="en-US" baseline="0" dirty="0" smtClean="0"/>
              <a:t>O2 and H2O went down to fraction of ppm.</a:t>
            </a:r>
          </a:p>
          <a:p>
            <a:r>
              <a:rPr lang="en-US" baseline="0" dirty="0" smtClean="0"/>
              <a:t>N2 did not change much, but it was not important.</a:t>
            </a:r>
          </a:p>
          <a:p>
            <a:r>
              <a:rPr lang="en-US" baseline="0" dirty="0" smtClean="0"/>
              <a:t>It will still be diluted during the LAr filling and O2 and H2O are the contaminants that need to be removed to 200 ppt.</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17</a:t>
            </a:fld>
            <a:endParaRPr lang="en-US" dirty="0"/>
          </a:p>
        </p:txBody>
      </p:sp>
    </p:spTree>
    <p:extLst>
      <p:ext uri="{BB962C8B-B14F-4D97-AF65-F5344CB8AC3E}">
        <p14:creationId xmlns:p14="http://schemas.microsoft.com/office/powerpoint/2010/main" val="682141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3: Cool</a:t>
            </a:r>
            <a:r>
              <a:rPr lang="en-US" baseline="0" dirty="0" smtClean="0"/>
              <a:t> down and filling.</a:t>
            </a:r>
            <a:endParaRPr lang="en-US" dirty="0" smtClean="0"/>
          </a:p>
          <a:p>
            <a:r>
              <a:rPr lang="en-US" dirty="0" smtClean="0"/>
              <a:t>We have followed the manufacturer’s guideline for the cool</a:t>
            </a:r>
            <a:r>
              <a:rPr lang="en-US" baseline="0" dirty="0" smtClean="0"/>
              <a:t> down: &lt; 10 K/hr to cool down the membrane. </a:t>
            </a:r>
          </a:p>
          <a:p>
            <a:r>
              <a:rPr lang="en-US" baseline="0" dirty="0" smtClean="0"/>
              <a:t>As you can see from the plot we were safely within the limits. </a:t>
            </a:r>
          </a:p>
          <a:p>
            <a:r>
              <a:rPr lang="en-US" baseline="0" dirty="0" smtClean="0"/>
              <a:t>Here we start accumulating LAr and the actual filling began. </a:t>
            </a:r>
          </a:p>
          <a:p>
            <a:r>
              <a:rPr lang="en-US" baseline="0" dirty="0" smtClean="0"/>
              <a:t>We used LAr from the LAPD experiment, whose thank is a little smaller, therefore we only reached 70% full.</a:t>
            </a:r>
          </a:p>
          <a:p>
            <a:r>
              <a:rPr lang="en-US" baseline="0" dirty="0" smtClean="0"/>
              <a:t>At which point the operations started.</a:t>
            </a:r>
          </a:p>
          <a:p>
            <a:r>
              <a:rPr lang="en-US" baseline="0" dirty="0" smtClean="0"/>
              <a:t>We later filled the tank all the way up to the top.</a:t>
            </a:r>
          </a:p>
          <a:p>
            <a:r>
              <a:rPr lang="en-US" baseline="0" dirty="0" smtClean="0"/>
              <a:t>Details of the cool-down model are presented in Mark’s talk.</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18</a:t>
            </a:fld>
            <a:endParaRPr lang="en-US" dirty="0"/>
          </a:p>
        </p:txBody>
      </p:sp>
    </p:spTree>
    <p:extLst>
      <p:ext uri="{BB962C8B-B14F-4D97-AF65-F5344CB8AC3E}">
        <p14:creationId xmlns:p14="http://schemas.microsoft.com/office/powerpoint/2010/main" val="770892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have a plot of the temperature</a:t>
            </a:r>
            <a:r>
              <a:rPr lang="en-US" baseline="0" dirty="0" smtClean="0"/>
              <a:t> sensors inside the tank during operations, when the tank was full.</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19</a:t>
            </a:fld>
            <a:endParaRPr lang="en-US" dirty="0"/>
          </a:p>
        </p:txBody>
      </p:sp>
    </p:spTree>
    <p:extLst>
      <p:ext uri="{BB962C8B-B14F-4D97-AF65-F5344CB8AC3E}">
        <p14:creationId xmlns:p14="http://schemas.microsoft.com/office/powerpoint/2010/main" val="2399136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vapor pressure is VERY stable.</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20</a:t>
            </a:fld>
            <a:endParaRPr lang="en-US" dirty="0"/>
          </a:p>
        </p:txBody>
      </p:sp>
    </p:spTree>
    <p:extLst>
      <p:ext uri="{BB962C8B-B14F-4D97-AF65-F5344CB8AC3E}">
        <p14:creationId xmlns:p14="http://schemas.microsoft.com/office/powerpoint/2010/main" val="3007673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t>22</a:t>
            </a:fld>
            <a:endParaRPr lang="en-US" dirty="0"/>
          </a:p>
        </p:txBody>
      </p:sp>
    </p:spTree>
    <p:extLst>
      <p:ext uri="{BB962C8B-B14F-4D97-AF65-F5344CB8AC3E}">
        <p14:creationId xmlns:p14="http://schemas.microsoft.com/office/powerpoint/2010/main" val="297747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7CAA7-CD63-6441-81E8-5B58C86CD487}" type="slidenum">
              <a:rPr lang="en-US"/>
              <a:pPr/>
              <a:t>23</a:t>
            </a:fld>
            <a:endParaRPr lang="en-US"/>
          </a:p>
        </p:txBody>
      </p:sp>
      <p:sp>
        <p:nvSpPr>
          <p:cNvPr id="481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8131" name="Rectangle 3"/>
          <p:cNvSpPr>
            <a:spLocks noGrp="1" noChangeArrowheads="1"/>
          </p:cNvSpPr>
          <p:nvPr>
            <p:ph type="body" idx="1"/>
          </p:nvPr>
        </p:nvSpPr>
        <p:spPr/>
        <p:txBody>
          <a:bodyPr/>
          <a:lstStyle/>
          <a:p>
            <a:r>
              <a:rPr lang="en-US" dirty="0" smtClean="0"/>
              <a:t>READ main points.</a:t>
            </a:r>
          </a:p>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the outline of the talk.</a:t>
            </a:r>
          </a:p>
          <a:p>
            <a:r>
              <a:rPr lang="en-US" baseline="0" dirty="0" smtClean="0"/>
              <a:t>READ.</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2</a:t>
            </a:fld>
            <a:endParaRPr lang="en-US" dirty="0"/>
          </a:p>
        </p:txBody>
      </p:sp>
    </p:spTree>
    <p:extLst>
      <p:ext uri="{BB962C8B-B14F-4D97-AF65-F5344CB8AC3E}">
        <p14:creationId xmlns:p14="http://schemas.microsoft.com/office/powerpoint/2010/main" val="36783072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current design for the LBN Far Detector.</a:t>
            </a:r>
          </a:p>
          <a:p>
            <a:r>
              <a:rPr lang="en-US" dirty="0" smtClean="0"/>
              <a:t>It will most likely</a:t>
            </a:r>
            <a:r>
              <a:rPr lang="en-US" baseline="0" dirty="0" smtClean="0"/>
              <a:t> change, I would just like to give the flavor of the work that has been done and the capabilities that might be available.</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24</a:t>
            </a:fld>
            <a:endParaRPr lang="en-US" dirty="0"/>
          </a:p>
        </p:txBody>
      </p:sp>
    </p:spTree>
    <p:extLst>
      <p:ext uri="{BB962C8B-B14F-4D97-AF65-F5344CB8AC3E}">
        <p14:creationId xmlns:p14="http://schemas.microsoft.com/office/powerpoint/2010/main" val="990787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25</a:t>
            </a:fld>
            <a:endParaRPr lang="en-US" dirty="0"/>
          </a:p>
        </p:txBody>
      </p:sp>
    </p:spTree>
    <p:extLst>
      <p:ext uri="{BB962C8B-B14F-4D97-AF65-F5344CB8AC3E}">
        <p14:creationId xmlns:p14="http://schemas.microsoft.com/office/powerpoint/2010/main" val="990787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pPr>
              <a:defRPr/>
            </a:pPr>
            <a:fld id="{081FA8FF-BD95-1246-A889-672FE921F676}" type="slidenum">
              <a:rPr lang="en-US" smtClean="0"/>
              <a:pPr>
                <a:defRPr/>
              </a:pPr>
              <a:t>26</a:t>
            </a:fld>
            <a:endParaRPr lang="en-US" dirty="0"/>
          </a:p>
        </p:txBody>
      </p:sp>
    </p:spTree>
    <p:extLst>
      <p:ext uri="{BB962C8B-B14F-4D97-AF65-F5344CB8AC3E}">
        <p14:creationId xmlns:p14="http://schemas.microsoft.com/office/powerpoint/2010/main" val="3481872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brief,</a:t>
            </a:r>
            <a:r>
              <a:rPr lang="en-US" baseline="0" dirty="0" smtClean="0"/>
              <a:t> a lot of modeling has been done on the Far Detector configuration.</a:t>
            </a:r>
          </a:p>
          <a:p>
            <a:r>
              <a:rPr lang="en-US" baseline="0" dirty="0" smtClean="0"/>
              <a:t>READ.</a:t>
            </a:r>
          </a:p>
          <a:p>
            <a:endParaRPr lang="en-US" dirty="0"/>
          </a:p>
        </p:txBody>
      </p:sp>
      <p:sp>
        <p:nvSpPr>
          <p:cNvPr id="4" name="Slide Number Placeholder 3"/>
          <p:cNvSpPr>
            <a:spLocks noGrp="1"/>
          </p:cNvSpPr>
          <p:nvPr>
            <p:ph type="sldNum" sz="quarter" idx="10"/>
          </p:nvPr>
        </p:nvSpPr>
        <p:spPr/>
        <p:txBody>
          <a:bodyPr/>
          <a:lstStyle/>
          <a:p>
            <a:pPr>
              <a:defRPr/>
            </a:pPr>
            <a:fld id="{081FA8FF-BD95-1246-A889-672FE921F676}" type="slidenum">
              <a:rPr lang="en-US" smtClean="0"/>
              <a:pPr>
                <a:defRPr/>
              </a:pPr>
              <a:t>27</a:t>
            </a:fld>
            <a:endParaRPr lang="en-US" dirty="0"/>
          </a:p>
        </p:txBody>
      </p:sp>
    </p:spTree>
    <p:extLst>
      <p:ext uri="{BB962C8B-B14F-4D97-AF65-F5344CB8AC3E}">
        <p14:creationId xmlns:p14="http://schemas.microsoft.com/office/powerpoint/2010/main" val="32070241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one example: the purge method in a 10 kton cryostat.</a:t>
            </a:r>
            <a:endParaRPr lang="en-US" dirty="0"/>
          </a:p>
        </p:txBody>
      </p:sp>
      <p:sp>
        <p:nvSpPr>
          <p:cNvPr id="4" name="Slide Number Placeholder 3"/>
          <p:cNvSpPr>
            <a:spLocks noGrp="1"/>
          </p:cNvSpPr>
          <p:nvPr>
            <p:ph type="sldNum" sz="quarter" idx="10"/>
          </p:nvPr>
        </p:nvSpPr>
        <p:spPr/>
        <p:txBody>
          <a:bodyPr/>
          <a:lstStyle/>
          <a:p>
            <a:pPr>
              <a:defRPr/>
            </a:pPr>
            <a:fld id="{081FA8FF-BD95-1246-A889-672FE921F676}" type="slidenum">
              <a:rPr lang="en-US" smtClean="0"/>
              <a:pPr>
                <a:defRPr/>
              </a:pPr>
              <a:t>28</a:t>
            </a:fld>
            <a:endParaRPr lang="en-US" dirty="0"/>
          </a:p>
        </p:txBody>
      </p:sp>
    </p:spTree>
    <p:extLst>
      <p:ext uri="{BB962C8B-B14F-4D97-AF65-F5344CB8AC3E}">
        <p14:creationId xmlns:p14="http://schemas.microsoft.com/office/powerpoint/2010/main" val="3207024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Models of</a:t>
            </a:r>
            <a:r>
              <a:rPr lang="en-US" baseline="0" dirty="0" smtClean="0"/>
              <a:t> </a:t>
            </a:r>
            <a:r>
              <a:rPr lang="en-US" dirty="0" smtClean="0"/>
              <a:t>Velocity</a:t>
            </a:r>
            <a:r>
              <a:rPr lang="en-US" baseline="0" dirty="0" smtClean="0"/>
              <a:t> and Temperature profile inside the cryostat:</a:t>
            </a:r>
          </a:p>
          <a:p>
            <a:r>
              <a:rPr lang="en-US" baseline="0" dirty="0" smtClean="0"/>
              <a:t>They are both pretty uniform, with the temperature varying by less than 0.1K.</a:t>
            </a:r>
          </a:p>
          <a:p>
            <a:r>
              <a:rPr lang="en-US" baseline="0" dirty="0" smtClean="0"/>
              <a:t>Both verified in LAPD and 35 ton.</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442011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Simulations of the</a:t>
            </a:r>
            <a:r>
              <a:rPr lang="en-US" baseline="0" dirty="0" smtClean="0"/>
              <a:t> T distribution in the ullage.</a:t>
            </a:r>
          </a:p>
          <a:p>
            <a:r>
              <a:rPr lang="en-US" baseline="0" dirty="0" smtClean="0"/>
              <a:t>The average roof temperature is 107K with a peak at 116K along the wall, lower than the critical threshold for outgassing of 120K.</a:t>
            </a:r>
          </a:p>
          <a:p>
            <a:r>
              <a:rPr lang="en-US" baseline="0" dirty="0" smtClean="0"/>
              <a:t>It is important to notice that the simulations of the temperature distribution have been validated by the LAPD tests.</a:t>
            </a:r>
          </a:p>
          <a:p>
            <a:r>
              <a:rPr lang="en-US" baseline="0" dirty="0" smtClean="0"/>
              <a:t>The conclusion is that nozzles and penetrations are the only source of outgassing.</a:t>
            </a:r>
          </a:p>
          <a:p>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t>30</a:t>
            </a:fld>
            <a:endParaRPr lang="en-US" dirty="0"/>
          </a:p>
        </p:txBody>
      </p:sp>
    </p:spTree>
    <p:extLst>
      <p:ext uri="{BB962C8B-B14F-4D97-AF65-F5344CB8AC3E}">
        <p14:creationId xmlns:p14="http://schemas.microsoft.com/office/powerpoint/2010/main" val="17945872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 of the Concentration of the impurity</a:t>
            </a:r>
            <a:r>
              <a:rPr lang="en-US" baseline="0" dirty="0" smtClean="0"/>
              <a:t> inside the cryostat, normalized to one (1).</a:t>
            </a:r>
          </a:p>
          <a:p>
            <a:r>
              <a:rPr lang="en-US" baseline="0" dirty="0" smtClean="0"/>
              <a:t>The expected </a:t>
            </a:r>
            <a:r>
              <a:rPr lang="en-US" baseline="0" dirty="0" smtClean="0"/>
              <a:t>purity of the LAr is pretty uniform.</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t>31</a:t>
            </a:fld>
            <a:endParaRPr lang="en-US" dirty="0"/>
          </a:p>
        </p:txBody>
      </p:sp>
    </p:spTree>
    <p:extLst>
      <p:ext uri="{BB962C8B-B14F-4D97-AF65-F5344CB8AC3E}">
        <p14:creationId xmlns:p14="http://schemas.microsoft.com/office/powerpoint/2010/main" val="16831485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32</a:t>
            </a:fld>
            <a:endParaRPr lang="en-US" dirty="0"/>
          </a:p>
        </p:txBody>
      </p:sp>
    </p:spTree>
    <p:extLst>
      <p:ext uri="{BB962C8B-B14F-4D97-AF65-F5344CB8AC3E}">
        <p14:creationId xmlns:p14="http://schemas.microsoft.com/office/powerpoint/2010/main" val="6470463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4: Measure</a:t>
            </a:r>
            <a:r>
              <a:rPr lang="en-US" baseline="0" dirty="0" smtClean="0"/>
              <a:t> purity and electron lifetime.</a:t>
            </a:r>
          </a:p>
          <a:p>
            <a:r>
              <a:rPr lang="en-US" baseline="0" dirty="0" smtClean="0"/>
              <a:t>This plot shows the electron lifetime (as measured by two of the four purity monitors submerged inside the tank at different elevations).</a:t>
            </a:r>
          </a:p>
          <a:p>
            <a:r>
              <a:rPr lang="en-US" baseline="0" dirty="0" smtClean="0"/>
              <a:t>Purity Monitor 2 is long (deep inside the liquid).</a:t>
            </a:r>
          </a:p>
          <a:p>
            <a:r>
              <a:rPr lang="en-US" baseline="0" dirty="0" smtClean="0"/>
              <a:t>Purity Monitor 4 is short (high in the liquid), therefore it started measuring only after topping off the tank with LAr.</a:t>
            </a:r>
          </a:p>
          <a:p>
            <a:r>
              <a:rPr lang="en-US" baseline="0" dirty="0" smtClean="0"/>
              <a:t>It took only 5.5 volume changes to reach 1 </a:t>
            </a:r>
            <a:r>
              <a:rPr lang="en-US" baseline="0" dirty="0" err="1" smtClean="0"/>
              <a:t>ms</a:t>
            </a:r>
            <a:r>
              <a:rPr lang="en-US" baseline="0" dirty="0" smtClean="0"/>
              <a:t> lifetime and about 15 to reach the design specifications.</a:t>
            </a:r>
          </a:p>
          <a:p>
            <a:r>
              <a:rPr lang="en-US" baseline="0" dirty="0" smtClean="0"/>
              <a:t>After that the purity continues to increase up to 2.5-3 </a:t>
            </a:r>
            <a:r>
              <a:rPr lang="en-US" baseline="0" dirty="0" err="1" smtClean="0"/>
              <a:t>ms</a:t>
            </a:r>
            <a:r>
              <a:rPr lang="en-US" baseline="0" dirty="0" smtClean="0"/>
              <a:t>, which correspond to 100 </a:t>
            </a:r>
            <a:r>
              <a:rPr lang="en-US" baseline="0" dirty="0" err="1" smtClean="0"/>
              <a:t>ppt</a:t>
            </a:r>
            <a:r>
              <a:rPr lang="en-US" baseline="0" dirty="0" smtClean="0"/>
              <a:t> O2 equivalent.</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33</a:t>
            </a:fld>
            <a:endParaRPr lang="en-US" dirty="0"/>
          </a:p>
        </p:txBody>
      </p:sp>
    </p:spTree>
    <p:extLst>
      <p:ext uri="{BB962C8B-B14F-4D97-AF65-F5344CB8AC3E}">
        <p14:creationId xmlns:p14="http://schemas.microsoft.com/office/powerpoint/2010/main" val="2503558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are we doing this??</a:t>
            </a:r>
          </a:p>
          <a:p>
            <a:r>
              <a:rPr lang="en-US" dirty="0" smtClean="0"/>
              <a:t>READ.</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3</a:t>
            </a:fld>
            <a:endParaRPr lang="en-US" dirty="0"/>
          </a:p>
        </p:txBody>
      </p:sp>
    </p:spTree>
    <p:extLst>
      <p:ext uri="{BB962C8B-B14F-4D97-AF65-F5344CB8AC3E}">
        <p14:creationId xmlns:p14="http://schemas.microsoft.com/office/powerpoint/2010/main" val="42795057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7172627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a:t>
            </a:r>
            <a:r>
              <a:rPr lang="en-US" baseline="0" dirty="0" smtClean="0"/>
              <a:t>e we have photos of two examples of the technology:</a:t>
            </a:r>
          </a:p>
          <a:p>
            <a:pPr marL="168861" indent="-168861">
              <a:buFontTx/>
              <a:buChar char="-"/>
            </a:pPr>
            <a:r>
              <a:rPr lang="en-US" baseline="0" dirty="0" smtClean="0"/>
              <a:t>An LNG Ship tanker from GTT</a:t>
            </a:r>
            <a:endParaRPr lang="en-US" baseline="0" dirty="0"/>
          </a:p>
          <a:p>
            <a:pPr marL="168861" indent="-168861">
              <a:buFontTx/>
              <a:buChar char="-"/>
            </a:pPr>
            <a:r>
              <a:rPr lang="en-US" baseline="0" dirty="0" smtClean="0"/>
              <a:t>A land base storage tank from IHI</a:t>
            </a:r>
          </a:p>
          <a:p>
            <a:endParaRPr lang="en-US" baseline="0" dirty="0" smtClean="0"/>
          </a:p>
          <a:p>
            <a:r>
              <a:rPr lang="en-US" baseline="0" dirty="0" smtClean="0"/>
              <a:t>Both are quite bigger than what LBNE plans to do.</a:t>
            </a:r>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2928091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8220406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Photos taken</a:t>
            </a:r>
            <a:r>
              <a:rPr lang="en-US" baseline="0" dirty="0" smtClean="0"/>
              <a:t> during the construction of the cryogenic system.</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46</a:t>
            </a:fld>
            <a:endParaRPr lang="en-US" dirty="0"/>
          </a:p>
        </p:txBody>
      </p:sp>
    </p:spTree>
    <p:extLst>
      <p:ext uri="{BB962C8B-B14F-4D97-AF65-F5344CB8AC3E}">
        <p14:creationId xmlns:p14="http://schemas.microsoft.com/office/powerpoint/2010/main" val="772041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47</a:t>
            </a:fld>
            <a:endParaRPr lang="en-US" dirty="0"/>
          </a:p>
        </p:txBody>
      </p:sp>
    </p:spTree>
    <p:extLst>
      <p:ext uri="{BB962C8B-B14F-4D97-AF65-F5344CB8AC3E}">
        <p14:creationId xmlns:p14="http://schemas.microsoft.com/office/powerpoint/2010/main" val="26069884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t>48</a:t>
            </a:fld>
            <a:endParaRPr lang="en-US" dirty="0"/>
          </a:p>
        </p:txBody>
      </p:sp>
    </p:spTree>
    <p:extLst>
      <p:ext uri="{BB962C8B-B14F-4D97-AF65-F5344CB8AC3E}">
        <p14:creationId xmlns:p14="http://schemas.microsoft.com/office/powerpoint/2010/main" val="30210851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fld id="{B453171E-98C9-4441-A758-B53782EED291}" type="slidenum">
              <a:rPr lang="en-US" smtClean="0"/>
              <a:t>50</a:t>
            </a:fld>
            <a:endParaRPr lang="en-US" dirty="0"/>
          </a:p>
        </p:txBody>
      </p:sp>
    </p:spTree>
    <p:extLst>
      <p:ext uri="{BB962C8B-B14F-4D97-AF65-F5344CB8AC3E}">
        <p14:creationId xmlns:p14="http://schemas.microsoft.com/office/powerpoint/2010/main" val="36781932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7CAA7-CD63-6441-81E8-5B58C86CD487}" type="slidenum">
              <a:rPr lang="en-US"/>
              <a:pPr/>
              <a:t>51</a:t>
            </a:fld>
            <a:endParaRPr lang="en-US"/>
          </a:p>
        </p:txBody>
      </p:sp>
      <p:sp>
        <p:nvSpPr>
          <p:cNvPr id="481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8131" name="Rectangle 3"/>
          <p:cNvSpPr>
            <a:spLocks noGrp="1" noChangeArrowheads="1"/>
          </p:cNvSpPr>
          <p:nvPr>
            <p:ph type="body" idx="1"/>
          </p:nvPr>
        </p:nvSpPr>
        <p:spPr/>
        <p:txBody>
          <a:bodyPr/>
          <a:lstStyle/>
          <a:p>
            <a:r>
              <a:rPr lang="en-US" dirty="0" smtClean="0"/>
              <a:t>READ and point.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drawing of a Purity Monitor, based on ICARUS design.</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52</a:t>
            </a:fld>
            <a:endParaRPr lang="en-US" dirty="0"/>
          </a:p>
        </p:txBody>
      </p:sp>
    </p:spTree>
    <p:extLst>
      <p:ext uri="{BB962C8B-B14F-4D97-AF65-F5344CB8AC3E}">
        <p14:creationId xmlns:p14="http://schemas.microsoft.com/office/powerpoint/2010/main" val="238434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4</a:t>
            </a:fld>
            <a:endParaRPr lang="en-US" dirty="0"/>
          </a:p>
        </p:txBody>
      </p:sp>
    </p:spTree>
    <p:extLst>
      <p:ext uri="{BB962C8B-B14F-4D97-AF65-F5344CB8AC3E}">
        <p14:creationId xmlns:p14="http://schemas.microsoft.com/office/powerpoint/2010/main" val="2791107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does </a:t>
            </a:r>
            <a:r>
              <a:rPr lang="en-US" baseline="0" dirty="0" smtClean="0"/>
              <a:t>a membrane cryostat works??</a:t>
            </a:r>
          </a:p>
          <a:p>
            <a:r>
              <a:rPr lang="en-US" baseline="0" dirty="0" smtClean="0"/>
              <a:t>We have two known vendors: GTT and IHI.</a:t>
            </a:r>
          </a:p>
          <a:p>
            <a:r>
              <a:rPr lang="en-US" baseline="0" dirty="0" smtClean="0"/>
              <a:t>Their products are different, but the concept is very similar.</a:t>
            </a:r>
          </a:p>
          <a:p>
            <a:r>
              <a:rPr lang="en-US" baseline="0" dirty="0" smtClean="0"/>
              <a:t>We have:</a:t>
            </a:r>
          </a:p>
          <a:p>
            <a:pPr marL="168861" indent="-168861">
              <a:buFontTx/>
              <a:buChar char="-"/>
            </a:pPr>
            <a:r>
              <a:rPr lang="en-US" baseline="0" dirty="0" smtClean="0"/>
              <a:t>A stainless steel membrane (1.2 mm for GTT , 2.0 mm for IHI)</a:t>
            </a:r>
          </a:p>
          <a:p>
            <a:pPr marL="168861" indent="-168861">
              <a:buFontTx/>
              <a:buChar char="-"/>
            </a:pPr>
            <a:r>
              <a:rPr lang="en-US" baseline="0" dirty="0" smtClean="0"/>
              <a:t>A fireproof board (plywood with GTT, Calcium Silicate with IHI)</a:t>
            </a:r>
          </a:p>
          <a:p>
            <a:pPr marL="168861" indent="-168861">
              <a:buFontTx/>
              <a:buChar char="-"/>
            </a:pPr>
            <a:r>
              <a:rPr lang="en-US" baseline="0" dirty="0" smtClean="0"/>
              <a:t>A first layer of insulation (Polyurethane foam)</a:t>
            </a:r>
          </a:p>
          <a:p>
            <a:pPr marL="168861" indent="-168861">
              <a:buFontTx/>
              <a:buChar char="-"/>
            </a:pPr>
            <a:r>
              <a:rPr lang="en-US" baseline="0" dirty="0" smtClean="0"/>
              <a:t>A secondary barrier to protect the insulation from potential spills of liquid from the inside (metallic for GTT, epoxy for IHI)</a:t>
            </a:r>
          </a:p>
          <a:p>
            <a:pPr marL="168861" indent="-168861" defTabSz="900593" eaLnBrk="1" fontAlgn="auto" hangingPunct="1">
              <a:spcBef>
                <a:spcPts val="0"/>
              </a:spcBef>
              <a:spcAft>
                <a:spcPts val="0"/>
              </a:spcAft>
              <a:buFontTx/>
              <a:buChar char="-"/>
              <a:defRPr/>
            </a:pPr>
            <a:r>
              <a:rPr lang="en-US" baseline="0" dirty="0" smtClean="0"/>
              <a:t>A second layer of insulation (Polyurethane foam)</a:t>
            </a:r>
          </a:p>
          <a:p>
            <a:pPr marL="168861" indent="-168861" defTabSz="900593" eaLnBrk="1" fontAlgn="auto" hangingPunct="1">
              <a:spcBef>
                <a:spcPts val="0"/>
              </a:spcBef>
              <a:spcAft>
                <a:spcPts val="0"/>
              </a:spcAft>
              <a:buFontTx/>
              <a:buChar char="-"/>
              <a:defRPr/>
            </a:pPr>
            <a:r>
              <a:rPr lang="en-US" baseline="0" dirty="0" smtClean="0"/>
              <a:t>Concrete</a:t>
            </a:r>
          </a:p>
          <a:p>
            <a:pPr marL="168861" indent="-168861">
              <a:buFontTx/>
              <a:buChar char="-"/>
            </a:pPr>
            <a:endParaRPr lang="en-US" baseline="0" dirty="0" smtClean="0"/>
          </a:p>
        </p:txBody>
      </p:sp>
      <p:sp>
        <p:nvSpPr>
          <p:cNvPr id="4" name="Slide Number Placeholder 3"/>
          <p:cNvSpPr>
            <a:spLocks noGrp="1"/>
          </p:cNvSpPr>
          <p:nvPr>
            <p:ph type="sldNum" sz="quarter" idx="10"/>
          </p:nvPr>
        </p:nvSpPr>
        <p:spPr/>
        <p:txBody>
          <a:bodyPr/>
          <a:lstStyle/>
          <a:p>
            <a:fld id="{B453171E-98C9-4441-A758-B53782EED291}" type="slidenum">
              <a:rPr lang="en-US" smtClean="0"/>
              <a:t>5</a:t>
            </a:fld>
            <a:endParaRPr lang="en-US" dirty="0"/>
          </a:p>
        </p:txBody>
      </p:sp>
    </p:spTree>
    <p:extLst>
      <p:ext uri="{BB962C8B-B14F-4D97-AF65-F5344CB8AC3E}">
        <p14:creationId xmlns:p14="http://schemas.microsoft.com/office/powerpoint/2010/main" val="3755335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p>
          <a:p>
            <a:r>
              <a:rPr lang="en-US" dirty="0" smtClean="0"/>
              <a:t>In</a:t>
            </a:r>
            <a:r>
              <a:rPr lang="en-US" baseline="0" dirty="0" smtClean="0"/>
              <a:t> the interest of time we will not discuss design and construction again and we will focus on operations.</a:t>
            </a:r>
          </a:p>
          <a:p>
            <a:r>
              <a:rPr lang="en-US" baseline="0" dirty="0" smtClean="0"/>
              <a:t>This is the 3-D model of the cryostat.</a:t>
            </a:r>
          </a:p>
          <a:p>
            <a:r>
              <a:rPr lang="en-US" baseline="0" dirty="0" smtClean="0"/>
              <a:t>BRIED DESCRIPTION.</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6</a:t>
            </a:fld>
            <a:endParaRPr lang="en-US" dirty="0"/>
          </a:p>
        </p:txBody>
      </p:sp>
    </p:spTree>
    <p:extLst>
      <p:ext uri="{BB962C8B-B14F-4D97-AF65-F5344CB8AC3E}">
        <p14:creationId xmlns:p14="http://schemas.microsoft.com/office/powerpoint/2010/main" val="1978384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p>
          <a:p>
            <a:r>
              <a:rPr lang="en-US" baseline="0" dirty="0" smtClean="0"/>
              <a:t>BRIED </a:t>
            </a:r>
            <a:r>
              <a:rPr lang="en-US" baseline="0" dirty="0" smtClean="0"/>
              <a:t>DESCRIPTION.</a:t>
            </a:r>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7</a:t>
            </a:fld>
            <a:endParaRPr lang="en-US" dirty="0"/>
          </a:p>
        </p:txBody>
      </p:sp>
    </p:spTree>
    <p:extLst>
      <p:ext uri="{BB962C8B-B14F-4D97-AF65-F5344CB8AC3E}">
        <p14:creationId xmlns:p14="http://schemas.microsoft.com/office/powerpoint/2010/main" val="1978384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have a list of the design parameters of the 35 ton and the current version of the LBNE-FD.</a:t>
            </a:r>
          </a:p>
          <a:p>
            <a:r>
              <a:rPr lang="en-US" baseline="0" dirty="0" smtClean="0"/>
              <a:t>Please note that only one of the two Far Detector cryostat are listed here.</a:t>
            </a:r>
          </a:p>
          <a:p>
            <a:r>
              <a:rPr lang="en-US" baseline="0" dirty="0" smtClean="0"/>
              <a:t>In the interest of time, we are not reading them all.</a:t>
            </a:r>
          </a:p>
          <a:p>
            <a:r>
              <a:rPr lang="en-US" baseline="0" dirty="0" smtClean="0"/>
              <a:t>I just would like to point out few of them.</a:t>
            </a:r>
          </a:p>
          <a:p>
            <a:r>
              <a:rPr lang="en-US" baseline="0" dirty="0" smtClean="0"/>
              <a:t>READ the highlighted.</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8</a:t>
            </a:fld>
            <a:endParaRPr lang="en-US" dirty="0"/>
          </a:p>
        </p:txBody>
      </p:sp>
    </p:spTree>
    <p:extLst>
      <p:ext uri="{BB962C8B-B14F-4D97-AF65-F5344CB8AC3E}">
        <p14:creationId xmlns:p14="http://schemas.microsoft.com/office/powerpoint/2010/main" val="1910301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have the layout of the experimental</a:t>
            </a:r>
            <a:r>
              <a:rPr lang="en-US" baseline="0" dirty="0" smtClean="0"/>
              <a:t> hall.</a:t>
            </a:r>
          </a:p>
          <a:p>
            <a:r>
              <a:rPr lang="en-US" baseline="0" dirty="0" smtClean="0"/>
              <a:t>DESCRIBE</a:t>
            </a:r>
            <a:endParaRPr lang="en-US" dirty="0"/>
          </a:p>
        </p:txBody>
      </p:sp>
      <p:sp>
        <p:nvSpPr>
          <p:cNvPr id="4" name="Slide Number Placeholder 3"/>
          <p:cNvSpPr>
            <a:spLocks noGrp="1"/>
          </p:cNvSpPr>
          <p:nvPr>
            <p:ph type="sldNum" sz="quarter" idx="10"/>
          </p:nvPr>
        </p:nvSpPr>
        <p:spPr/>
        <p:txBody>
          <a:bodyPr/>
          <a:lstStyle/>
          <a:p>
            <a:pPr>
              <a:defRPr/>
            </a:pPr>
            <a:fld id="{F8F90FF3-CE00-D244-B648-8ACEB266FF6B}" type="slidenum">
              <a:rPr lang="en-US" smtClean="0"/>
              <a:pPr>
                <a:defRPr/>
              </a:pPr>
              <a:t>9</a:t>
            </a:fld>
            <a:endParaRPr lang="en-US" dirty="0"/>
          </a:p>
        </p:txBody>
      </p:sp>
    </p:spTree>
    <p:extLst>
      <p:ext uri="{BB962C8B-B14F-4D97-AF65-F5344CB8AC3E}">
        <p14:creationId xmlns:p14="http://schemas.microsoft.com/office/powerpoint/2010/main" val="2676141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smtClean="0"/>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smtClean="0"/>
              <a:t>Click to edit Master text styles</a:t>
            </a:r>
          </a:p>
        </p:txBody>
      </p:sp>
    </p:spTree>
    <p:extLst>
      <p:ext uri="{BB962C8B-B14F-4D97-AF65-F5344CB8AC3E}">
        <p14:creationId xmlns:p14="http://schemas.microsoft.com/office/powerpoint/2010/main" val="252123406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Comparison ">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5"/>
          </p:nvPr>
        </p:nvSpPr>
        <p:spPr>
          <a:xfrm>
            <a:off x="470916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0" name="Text Placeholder 3"/>
          <p:cNvSpPr>
            <a:spLocks noGrp="1"/>
          </p:cNvSpPr>
          <p:nvPr>
            <p:ph type="body" sz="half" idx="19"/>
          </p:nvPr>
        </p:nvSpPr>
        <p:spPr>
          <a:xfrm>
            <a:off x="4709160" y="4765101"/>
            <a:ext cx="4206239"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20"/>
          </p:nvPr>
        </p:nvSpPr>
        <p:spPr>
          <a:ln/>
        </p:spPr>
        <p:txBody>
          <a:bodyPr/>
          <a:lstStyle>
            <a:lvl1pPr>
              <a:defRPr/>
            </a:lvl1pPr>
          </a:lstStyle>
          <a:p>
            <a:pPr>
              <a:defRPr/>
            </a:pPr>
            <a:r>
              <a:rPr lang="en-US" smtClean="0"/>
              <a:t>Sep 24, 2014</a:t>
            </a:r>
            <a:endParaRPr lang="en-US"/>
          </a:p>
        </p:txBody>
      </p:sp>
      <p:sp>
        <p:nvSpPr>
          <p:cNvPr id="11" name="Footer Placeholder 4"/>
          <p:cNvSpPr>
            <a:spLocks noGrp="1"/>
          </p:cNvSpPr>
          <p:nvPr>
            <p:ph type="ftr" sz="quarter" idx="21"/>
          </p:nvPr>
        </p:nvSpPr>
        <p:spPr>
          <a:ln/>
        </p:spPr>
        <p:txBody>
          <a:bodyPr/>
          <a:lstStyle>
            <a:lvl1pPr>
              <a:defRPr/>
            </a:lvl1pPr>
          </a:lstStyle>
          <a:p>
            <a:pPr>
              <a:defRPr/>
            </a:pPr>
            <a:r>
              <a:rPr lang="en-US" smtClean="0"/>
              <a:t>David Montanari | The LBNE 35 ton Membrane Cryostat</a:t>
            </a:r>
            <a:endParaRPr lang="en-US" b="1"/>
          </a:p>
        </p:txBody>
      </p:sp>
      <p:sp>
        <p:nvSpPr>
          <p:cNvPr id="12" name="Slide Number Placeholder 5"/>
          <p:cNvSpPr>
            <a:spLocks noGrp="1"/>
          </p:cNvSpPr>
          <p:nvPr>
            <p:ph type="sldNum" sz="quarter" idx="22"/>
          </p:nvPr>
        </p:nvSpPr>
        <p:spPr>
          <a:ln/>
        </p:spPr>
        <p:txBody>
          <a:bodyPr/>
          <a:lstStyle>
            <a:lvl1pPr>
              <a:defRPr/>
            </a:lvl1pPr>
          </a:lstStyle>
          <a:p>
            <a:pPr>
              <a:defRPr/>
            </a:pPr>
            <a:fld id="{90AE02FD-E0C9-AC4D-A384-FBFB7EA59BE4}" type="slidenum">
              <a:rPr lang="en-US"/>
              <a:pPr>
                <a:defRPr/>
              </a:pPr>
              <a:t>‹#›</a:t>
            </a:fld>
            <a:endParaRPr lang="en-US" dirty="0"/>
          </a:p>
        </p:txBody>
      </p:sp>
    </p:spTree>
    <p:extLst>
      <p:ext uri="{BB962C8B-B14F-4D97-AF65-F5344CB8AC3E}">
        <p14:creationId xmlns:p14="http://schemas.microsoft.com/office/powerpoint/2010/main" val="154959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z="900">
                <a:solidFill>
                  <a:srgbClr val="004C97"/>
                </a:solidFill>
              </a:defRPr>
            </a:lvl1pPr>
          </a:lstStyle>
          <a:p>
            <a:pPr>
              <a:defRPr/>
            </a:pPr>
            <a:r>
              <a:rPr lang="en-US" smtClean="0"/>
              <a:t>Sep 24, 2014</a:t>
            </a:r>
            <a:endParaRPr lang="en-US"/>
          </a:p>
        </p:txBody>
      </p:sp>
      <p:sp>
        <p:nvSpPr>
          <p:cNvPr id="5" name="Footer Placeholder 4"/>
          <p:cNvSpPr>
            <a:spLocks noGrp="1"/>
          </p:cNvSpPr>
          <p:nvPr>
            <p:ph type="ftr" sz="quarter" idx="11"/>
          </p:nvPr>
        </p:nvSpPr>
        <p:spPr/>
        <p:txBody>
          <a:bodyPr/>
          <a:lstStyle>
            <a:lvl1pPr>
              <a:defRPr sz="900">
                <a:solidFill>
                  <a:srgbClr val="004C97"/>
                </a:solidFill>
              </a:defRPr>
            </a:lvl1pPr>
          </a:lstStyle>
          <a:p>
            <a:pPr>
              <a:defRPr/>
            </a:pPr>
            <a:r>
              <a:rPr lang="en-US" smtClean="0"/>
              <a:t>David Montanari | The LBNE 35 ton Membrane Cryostat</a:t>
            </a:r>
            <a:endParaRPr lang="en-US" b="1" dirty="0"/>
          </a:p>
        </p:txBody>
      </p:sp>
      <p:sp>
        <p:nvSpPr>
          <p:cNvPr id="6" name="Slide Number Placeholder 5"/>
          <p:cNvSpPr>
            <a:spLocks noGrp="1"/>
          </p:cNvSpPr>
          <p:nvPr>
            <p:ph type="sldNum" sz="quarter" idx="12"/>
          </p:nvPr>
        </p:nvSpPr>
        <p:spPr/>
        <p:txBody>
          <a:bodyPr/>
          <a:lstStyle>
            <a:lvl1pPr>
              <a:defRPr sz="900">
                <a:solidFill>
                  <a:srgbClr val="004C97"/>
                </a:solidFill>
              </a:defRPr>
            </a:lvl1pPr>
          </a:lstStyle>
          <a:p>
            <a:pPr>
              <a:defRPr/>
            </a:pPr>
            <a:fld id="{705EC4E2-59D0-F340-A447-02166F1256EE}" type="slidenum">
              <a:rPr lang="en-US"/>
              <a:pPr>
                <a:defRPr/>
              </a:pPr>
              <a:t>‹#›</a:t>
            </a:fld>
            <a:endParaRPr lang="en-US" dirty="0"/>
          </a:p>
        </p:txBody>
      </p:sp>
    </p:spTree>
    <p:extLst>
      <p:ext uri="{BB962C8B-B14F-4D97-AF65-F5344CB8AC3E}">
        <p14:creationId xmlns:p14="http://schemas.microsoft.com/office/powerpoint/2010/main" val="3073114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7" name="Date Placeholder 3"/>
          <p:cNvSpPr>
            <a:spLocks noGrp="1"/>
          </p:cNvSpPr>
          <p:nvPr>
            <p:ph type="dt" sz="half" idx="19"/>
          </p:nvPr>
        </p:nvSpPr>
        <p:spPr/>
        <p:txBody>
          <a:bodyPr/>
          <a:lstStyle>
            <a:lvl1pPr>
              <a:defRPr/>
            </a:lvl1pPr>
          </a:lstStyle>
          <a:p>
            <a:pPr>
              <a:defRPr/>
            </a:pPr>
            <a:r>
              <a:rPr lang="en-US" smtClean="0"/>
              <a:t>Sep 24, 2014</a:t>
            </a:r>
            <a:endParaRPr lang="en-US"/>
          </a:p>
        </p:txBody>
      </p:sp>
      <p:sp>
        <p:nvSpPr>
          <p:cNvPr id="8" name="Footer Placeholder 4"/>
          <p:cNvSpPr>
            <a:spLocks noGrp="1"/>
          </p:cNvSpPr>
          <p:nvPr>
            <p:ph type="ftr" sz="quarter" idx="20"/>
          </p:nvPr>
        </p:nvSpPr>
        <p:spPr/>
        <p:txBody>
          <a:bodyPr/>
          <a:lstStyle>
            <a:lvl1pPr>
              <a:defRPr/>
            </a:lvl1pPr>
          </a:lstStyle>
          <a:p>
            <a:pPr>
              <a:defRPr/>
            </a:pPr>
            <a:r>
              <a:rPr lang="en-US" smtClean="0"/>
              <a:t>David Montanari | The LBNE 35 ton Membrane Cryostat</a:t>
            </a:r>
            <a:endParaRPr lang="en-US" b="1"/>
          </a:p>
        </p:txBody>
      </p:sp>
      <p:sp>
        <p:nvSpPr>
          <p:cNvPr id="9" name="Slide Number Placeholder 5"/>
          <p:cNvSpPr>
            <a:spLocks noGrp="1"/>
          </p:cNvSpPr>
          <p:nvPr>
            <p:ph type="sldNum" sz="quarter" idx="21"/>
          </p:nvPr>
        </p:nvSpPr>
        <p:spPr/>
        <p:txBody>
          <a:bodyPr/>
          <a:lstStyle>
            <a:lvl1pPr>
              <a:defRPr/>
            </a:lvl1pPr>
          </a:lstStyle>
          <a:p>
            <a:pPr>
              <a:defRPr/>
            </a:pPr>
            <a:fld id="{0D9740A5-0288-444D-9628-3BE4F8B4AB40}" type="slidenum">
              <a:rPr lang="en-US"/>
              <a:pPr>
                <a:defRPr/>
              </a:pPr>
              <a:t>‹#›</a:t>
            </a:fld>
            <a:endParaRPr lang="en-US" dirty="0"/>
          </a:p>
        </p:txBody>
      </p:sp>
    </p:spTree>
    <p:extLst>
      <p:ext uri="{BB962C8B-B14F-4D97-AF65-F5344CB8AC3E}">
        <p14:creationId xmlns:p14="http://schemas.microsoft.com/office/powerpoint/2010/main" val="2116777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5" name="Date Placeholder 3"/>
          <p:cNvSpPr>
            <a:spLocks noGrp="1"/>
          </p:cNvSpPr>
          <p:nvPr>
            <p:ph type="dt" sz="half" idx="16"/>
          </p:nvPr>
        </p:nvSpPr>
        <p:spPr/>
        <p:txBody>
          <a:bodyPr/>
          <a:lstStyle>
            <a:lvl1pPr>
              <a:defRPr/>
            </a:lvl1pPr>
          </a:lstStyle>
          <a:p>
            <a:pPr>
              <a:defRPr/>
            </a:pPr>
            <a:r>
              <a:rPr lang="en-US" smtClean="0"/>
              <a:t>Sep 24, 2014</a:t>
            </a:r>
            <a:endParaRPr lang="en-US"/>
          </a:p>
        </p:txBody>
      </p:sp>
      <p:sp>
        <p:nvSpPr>
          <p:cNvPr id="6" name="Footer Placeholder 4"/>
          <p:cNvSpPr>
            <a:spLocks noGrp="1"/>
          </p:cNvSpPr>
          <p:nvPr>
            <p:ph type="ftr" sz="quarter" idx="17"/>
          </p:nvPr>
        </p:nvSpPr>
        <p:spPr/>
        <p:txBody>
          <a:bodyPr/>
          <a:lstStyle>
            <a:lvl1pPr>
              <a:defRPr/>
            </a:lvl1pPr>
          </a:lstStyle>
          <a:p>
            <a:pPr>
              <a:defRPr/>
            </a:pPr>
            <a:r>
              <a:rPr lang="en-US" smtClean="0"/>
              <a:t>David Montanari | The LBNE 35 ton Membrane Cryostat</a:t>
            </a:r>
            <a:endParaRPr lang="en-US" b="1"/>
          </a:p>
        </p:txBody>
      </p:sp>
      <p:sp>
        <p:nvSpPr>
          <p:cNvPr id="7" name="Slide Number Placeholder 5"/>
          <p:cNvSpPr>
            <a:spLocks noGrp="1"/>
          </p:cNvSpPr>
          <p:nvPr>
            <p:ph type="sldNum" sz="quarter" idx="18"/>
          </p:nvPr>
        </p:nvSpPr>
        <p:spPr/>
        <p:txBody>
          <a:bodyPr/>
          <a:lstStyle>
            <a:lvl1pPr>
              <a:defRPr/>
            </a:lvl1pPr>
          </a:lstStyle>
          <a:p>
            <a:pPr>
              <a:defRPr/>
            </a:pPr>
            <a:fld id="{CDAA2984-4E06-6F4B-94D6-A397A6298ECC}" type="slidenum">
              <a:rPr lang="en-US"/>
              <a:pPr>
                <a:defRPr/>
              </a:pPr>
              <a:t>‹#›</a:t>
            </a:fld>
            <a:endParaRPr lang="en-US" dirty="0"/>
          </a:p>
        </p:txBody>
      </p:sp>
    </p:spTree>
    <p:extLst>
      <p:ext uri="{BB962C8B-B14F-4D97-AF65-F5344CB8AC3E}">
        <p14:creationId xmlns:p14="http://schemas.microsoft.com/office/powerpoint/2010/main" val="3420417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smtClean="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pPr>
              <a:defRPr/>
            </a:pPr>
            <a:r>
              <a:rPr lang="en-US" smtClean="0"/>
              <a:t>Sep 24, 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David Montanari | The LBNE 35 ton Membrane Cryostat</a:t>
            </a:r>
            <a:endParaRPr lang="en-US" b="1"/>
          </a:p>
        </p:txBody>
      </p:sp>
      <p:sp>
        <p:nvSpPr>
          <p:cNvPr id="7" name="Slide Number Placeholder 5"/>
          <p:cNvSpPr>
            <a:spLocks noGrp="1"/>
          </p:cNvSpPr>
          <p:nvPr>
            <p:ph type="sldNum" sz="quarter" idx="12"/>
          </p:nvPr>
        </p:nvSpPr>
        <p:spPr/>
        <p:txBody>
          <a:bodyPr/>
          <a:lstStyle>
            <a:lvl1pPr>
              <a:defRPr/>
            </a:lvl1pPr>
          </a:lstStyle>
          <a:p>
            <a:pPr>
              <a:defRPr/>
            </a:pPr>
            <a:fld id="{DB05A651-F4E3-BB41-9812-367DA9AFA897}" type="slidenum">
              <a:rPr lang="en-US"/>
              <a:pPr>
                <a:defRPr/>
              </a:pPr>
              <a:t>‹#›</a:t>
            </a:fld>
            <a:endParaRPr lang="en-US" dirty="0"/>
          </a:p>
        </p:txBody>
      </p:sp>
    </p:spTree>
    <p:extLst>
      <p:ext uri="{BB962C8B-B14F-4D97-AF65-F5344CB8AC3E}">
        <p14:creationId xmlns:p14="http://schemas.microsoft.com/office/powerpoint/2010/main" val="146462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154D81"/>
                </a:solidFill>
              </a:defRPr>
            </a:lvl1pPr>
          </a:lstStyle>
          <a:p>
            <a:r>
              <a:rPr lang="en-US" smtClean="0"/>
              <a:t>Click to edit Master title style</a:t>
            </a:r>
            <a:endParaRPr lang="en-US" dirty="0"/>
          </a:p>
        </p:txBody>
      </p:sp>
      <p:sp>
        <p:nvSpPr>
          <p:cNvPr id="5" name="Date Placeholder 3"/>
          <p:cNvSpPr>
            <a:spLocks noGrp="1"/>
          </p:cNvSpPr>
          <p:nvPr>
            <p:ph type="dt" sz="half" idx="16"/>
          </p:nvPr>
        </p:nvSpPr>
        <p:spPr/>
        <p:txBody>
          <a:bodyPr/>
          <a:lstStyle>
            <a:lvl1pPr>
              <a:defRPr/>
            </a:lvl1pPr>
          </a:lstStyle>
          <a:p>
            <a:pPr>
              <a:defRPr/>
            </a:pPr>
            <a:r>
              <a:rPr lang="en-US" smtClean="0"/>
              <a:t>Sep 24, 2014</a:t>
            </a:r>
            <a:endParaRPr lang="en-US"/>
          </a:p>
        </p:txBody>
      </p:sp>
      <p:sp>
        <p:nvSpPr>
          <p:cNvPr id="6" name="Footer Placeholder 4"/>
          <p:cNvSpPr>
            <a:spLocks noGrp="1"/>
          </p:cNvSpPr>
          <p:nvPr>
            <p:ph type="ftr" sz="quarter" idx="17"/>
          </p:nvPr>
        </p:nvSpPr>
        <p:spPr/>
        <p:txBody>
          <a:bodyPr/>
          <a:lstStyle>
            <a:lvl1pPr>
              <a:defRPr/>
            </a:lvl1pPr>
          </a:lstStyle>
          <a:p>
            <a:pPr>
              <a:defRPr/>
            </a:pPr>
            <a:r>
              <a:rPr lang="en-US" smtClean="0"/>
              <a:t>David Montanari | The LBNE 35 ton Membrane Cryostat</a:t>
            </a:r>
            <a:endParaRPr lang="en-US" b="1" dirty="0"/>
          </a:p>
        </p:txBody>
      </p:sp>
      <p:sp>
        <p:nvSpPr>
          <p:cNvPr id="7" name="Slide Number Placeholder 5"/>
          <p:cNvSpPr>
            <a:spLocks noGrp="1"/>
          </p:cNvSpPr>
          <p:nvPr>
            <p:ph type="sldNum" sz="quarter" idx="18"/>
          </p:nvPr>
        </p:nvSpPr>
        <p:spPr/>
        <p:txBody>
          <a:bodyPr/>
          <a:lstStyle>
            <a:lvl1pPr>
              <a:defRPr/>
            </a:lvl1pPr>
          </a:lstStyle>
          <a:p>
            <a:pPr>
              <a:defRPr/>
            </a:pPr>
            <a:fld id="{1E0B50C5-EF36-F941-B21A-70AB57072BA8}" type="slidenum">
              <a:rPr lang="en-US"/>
              <a:pPr>
                <a:defRPr/>
              </a:pPr>
              <a:t>‹#›</a:t>
            </a:fld>
            <a:endParaRPr lang="en-US" dirty="0"/>
          </a:p>
        </p:txBody>
      </p:sp>
    </p:spTree>
    <p:extLst>
      <p:ext uri="{BB962C8B-B14F-4D97-AF65-F5344CB8AC3E}">
        <p14:creationId xmlns:p14="http://schemas.microsoft.com/office/powerpoint/2010/main" val="1222409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oter Only: Blank">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228601" y="361950"/>
            <a:ext cx="8675688" cy="56689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Date Placeholder 3"/>
          <p:cNvSpPr>
            <a:spLocks noGrp="1"/>
          </p:cNvSpPr>
          <p:nvPr>
            <p:ph type="dt" sz="half" idx="14"/>
          </p:nvPr>
        </p:nvSpPr>
        <p:spPr>
          <a:ln/>
        </p:spPr>
        <p:txBody>
          <a:bodyPr/>
          <a:lstStyle>
            <a:lvl1pPr>
              <a:defRPr/>
            </a:lvl1pPr>
          </a:lstStyle>
          <a:p>
            <a:pPr>
              <a:defRPr/>
            </a:pPr>
            <a:r>
              <a:rPr lang="en-US" smtClean="0"/>
              <a:t>Sep 24, 2014</a:t>
            </a:r>
            <a:endParaRPr lang="en-US"/>
          </a:p>
        </p:txBody>
      </p:sp>
      <p:sp>
        <p:nvSpPr>
          <p:cNvPr id="4" name="Footer Placeholder 4"/>
          <p:cNvSpPr>
            <a:spLocks noGrp="1"/>
          </p:cNvSpPr>
          <p:nvPr>
            <p:ph type="ftr" sz="quarter" idx="15"/>
          </p:nvPr>
        </p:nvSpPr>
        <p:spPr>
          <a:ln/>
        </p:spPr>
        <p:txBody>
          <a:bodyPr/>
          <a:lstStyle>
            <a:lvl1pPr>
              <a:defRPr/>
            </a:lvl1pPr>
          </a:lstStyle>
          <a:p>
            <a:pPr>
              <a:defRPr/>
            </a:pPr>
            <a:r>
              <a:rPr lang="en-US" smtClean="0"/>
              <a:t>David Montanari | The LBNE 35 ton Membrane Cryostat</a:t>
            </a:r>
            <a:endParaRPr lang="en-US" b="1"/>
          </a:p>
        </p:txBody>
      </p:sp>
      <p:sp>
        <p:nvSpPr>
          <p:cNvPr id="5" name="Slide Number Placeholder 5"/>
          <p:cNvSpPr>
            <a:spLocks noGrp="1"/>
          </p:cNvSpPr>
          <p:nvPr>
            <p:ph type="sldNum" sz="quarter" idx="16"/>
          </p:nvPr>
        </p:nvSpPr>
        <p:spPr>
          <a:ln/>
        </p:spPr>
        <p:txBody>
          <a:bodyPr/>
          <a:lstStyle>
            <a:lvl1pPr>
              <a:defRPr/>
            </a:lvl1pPr>
          </a:lstStyle>
          <a:p>
            <a:pPr>
              <a:defRPr/>
            </a:pPr>
            <a:fld id="{761BD835-ABEB-924D-9DF3-5AE8FFD22B44}" type="slidenum">
              <a:rPr lang="en-US"/>
              <a:pPr>
                <a:defRPr/>
              </a:pPr>
              <a:t>‹#›</a:t>
            </a:fld>
            <a:endParaRPr lang="en-US" dirty="0"/>
          </a:p>
        </p:txBody>
      </p:sp>
    </p:spTree>
    <p:extLst>
      <p:ext uri="{BB962C8B-B14F-4D97-AF65-F5344CB8AC3E}">
        <p14:creationId xmlns:p14="http://schemas.microsoft.com/office/powerpoint/2010/main" val="4031207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4" name="Date Placeholder 3"/>
          <p:cNvSpPr>
            <a:spLocks noGrp="1"/>
          </p:cNvSpPr>
          <p:nvPr>
            <p:ph type="dt" sz="half" idx="14"/>
          </p:nvPr>
        </p:nvSpPr>
        <p:spPr>
          <a:ln/>
        </p:spPr>
        <p:txBody>
          <a:bodyPr/>
          <a:lstStyle>
            <a:lvl1pPr>
              <a:defRPr/>
            </a:lvl1pPr>
          </a:lstStyle>
          <a:p>
            <a:pPr>
              <a:defRPr/>
            </a:pPr>
            <a:r>
              <a:rPr lang="en-US" smtClean="0"/>
              <a:t>Sep 24, 2014</a:t>
            </a:r>
            <a:endParaRPr lang="en-US"/>
          </a:p>
        </p:txBody>
      </p:sp>
      <p:sp>
        <p:nvSpPr>
          <p:cNvPr id="5" name="Footer Placeholder 4"/>
          <p:cNvSpPr>
            <a:spLocks noGrp="1"/>
          </p:cNvSpPr>
          <p:nvPr>
            <p:ph type="ftr" sz="quarter" idx="15"/>
          </p:nvPr>
        </p:nvSpPr>
        <p:spPr>
          <a:ln/>
        </p:spPr>
        <p:txBody>
          <a:bodyPr/>
          <a:lstStyle>
            <a:lvl1pPr>
              <a:defRPr/>
            </a:lvl1pPr>
          </a:lstStyle>
          <a:p>
            <a:pPr>
              <a:defRPr/>
            </a:pPr>
            <a:r>
              <a:rPr lang="en-US" smtClean="0"/>
              <a:t>David Montanari | The LBNE 35 ton Membrane Cryostat</a:t>
            </a:r>
            <a:endParaRPr lang="en-US" b="1"/>
          </a:p>
        </p:txBody>
      </p:sp>
      <p:sp>
        <p:nvSpPr>
          <p:cNvPr id="6" name="Slide Number Placeholder 5"/>
          <p:cNvSpPr>
            <a:spLocks noGrp="1"/>
          </p:cNvSpPr>
          <p:nvPr>
            <p:ph type="sldNum" sz="quarter" idx="16"/>
          </p:nvPr>
        </p:nvSpPr>
        <p:spPr>
          <a:ln/>
        </p:spPr>
        <p:txBody>
          <a:bodyPr/>
          <a:lstStyle>
            <a:lvl1pPr>
              <a:defRPr/>
            </a:lvl1pPr>
          </a:lstStyle>
          <a:p>
            <a:pPr>
              <a:defRPr/>
            </a:pPr>
            <a:fld id="{80E68A23-2D1C-2D48-8986-121946D89840}" type="slidenum">
              <a:rPr lang="en-US"/>
              <a:pPr>
                <a:defRPr/>
              </a:pPr>
              <a:t>‹#›</a:t>
            </a:fld>
            <a:endParaRPr lang="en-US" dirty="0"/>
          </a:p>
        </p:txBody>
      </p:sp>
    </p:spTree>
    <p:extLst>
      <p:ext uri="{BB962C8B-B14F-4D97-AF65-F5344CB8AC3E}">
        <p14:creationId xmlns:p14="http://schemas.microsoft.com/office/powerpoint/2010/main" val="1400323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dirty="0" smtClean="0"/>
              <a:t>Click to edit Master title style</a:t>
            </a:r>
            <a:endParaRPr lang="en-US" dirty="0"/>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r>
              <a:rPr lang="en-US" smtClean="0"/>
              <a:t>Sep 24, 2014</a:t>
            </a:r>
            <a:endParaRPr lang="en-US"/>
          </a:p>
        </p:txBody>
      </p:sp>
      <p:sp>
        <p:nvSpPr>
          <p:cNvPr id="5" name="Footer Placeholder 4"/>
          <p:cNvSpPr>
            <a:spLocks noGrp="1"/>
          </p:cNvSpPr>
          <p:nvPr>
            <p:ph type="ftr" sz="quarter" idx="11"/>
          </p:nvPr>
        </p:nvSpPr>
        <p:spPr>
          <a:ln/>
        </p:spPr>
        <p:txBody>
          <a:bodyPr/>
          <a:lstStyle>
            <a:lvl1pPr>
              <a:defRPr/>
            </a:lvl1pPr>
          </a:lstStyle>
          <a:p>
            <a:pPr>
              <a:defRPr/>
            </a:pPr>
            <a:r>
              <a:rPr lang="en-US" smtClean="0"/>
              <a:t>David Montanari | The LBNE 35 ton Membrane Cryostat</a:t>
            </a:r>
            <a:endParaRPr lang="en-US" b="1"/>
          </a:p>
        </p:txBody>
      </p:sp>
      <p:sp>
        <p:nvSpPr>
          <p:cNvPr id="8" name="Slide Number Placeholder 5"/>
          <p:cNvSpPr>
            <a:spLocks noGrp="1"/>
          </p:cNvSpPr>
          <p:nvPr>
            <p:ph type="sldNum" sz="quarter" idx="12"/>
          </p:nvPr>
        </p:nvSpPr>
        <p:spPr>
          <a:ln/>
        </p:spPr>
        <p:txBody>
          <a:bodyPr/>
          <a:lstStyle>
            <a:lvl1pPr>
              <a:defRPr/>
            </a:lvl1pPr>
          </a:lstStyle>
          <a:p>
            <a:pPr>
              <a:defRPr/>
            </a:pPr>
            <a:fld id="{6C92207C-99A5-CE46-97D0-B478BA77147B}" type="slidenum">
              <a:rPr lang="en-US"/>
              <a:pPr>
                <a:defRPr/>
              </a:pPr>
              <a:t>‹#›</a:t>
            </a:fld>
            <a:endParaRPr lang="en-US" dirty="0"/>
          </a:p>
        </p:txBody>
      </p:sp>
    </p:spTree>
    <p:extLst>
      <p:ext uri="{BB962C8B-B14F-4D97-AF65-F5344CB8AC3E}">
        <p14:creationId xmlns:p14="http://schemas.microsoft.com/office/powerpoint/2010/main" val="16641238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theme" Target="../theme/theme2.xml"/><Relationship Id="rId6"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lIns="0" tIns="0" rIns="0" bIns="0" anchor="t" anchorCtr="0"/>
          <a:lstStyle>
            <a:lvl1pPr marL="0" algn="r">
              <a:defRPr sz="900">
                <a:solidFill>
                  <a:srgbClr val="004C97"/>
                </a:solidFill>
                <a:latin typeface="Helvetica"/>
              </a:defRPr>
            </a:lvl1pPr>
          </a:lstStyle>
          <a:p>
            <a:pPr>
              <a:defRPr/>
            </a:pPr>
            <a:r>
              <a:rPr lang="en-US" smtClean="0"/>
              <a:t>Sep 24, 2014</a:t>
            </a:r>
            <a:endParaRPr lang="en-US"/>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4C97"/>
                </a:solidFill>
                <a:latin typeface="Helvetica"/>
              </a:defRPr>
            </a:lvl1pPr>
          </a:lstStyle>
          <a:p>
            <a:pPr>
              <a:defRPr/>
            </a:pPr>
            <a:r>
              <a:rPr lang="en-US" smtClean="0"/>
              <a:t>David Montanari | The LBNE 35 ton Membrane Cryostat</a:t>
            </a:r>
            <a:endParaRPr lang="en-US" b="1"/>
          </a:p>
        </p:txBody>
      </p:sp>
      <p:sp>
        <p:nvSpPr>
          <p:cNvPr id="13" name="Slide Number Placeholder 5"/>
          <p:cNvSpPr>
            <a:spLocks noGrp="1"/>
          </p:cNvSpPr>
          <p:nvPr>
            <p:ph type="sldNum" sz="quarter" idx="4"/>
          </p:nvPr>
        </p:nvSpPr>
        <p:spPr>
          <a:xfrm>
            <a:off x="228600" y="6515100"/>
            <a:ext cx="447675" cy="241300"/>
          </a:xfrm>
          <a:prstGeom prst="rect">
            <a:avLst/>
          </a:prstGeom>
        </p:spPr>
        <p:txBody>
          <a:bodyPr lIns="0" tIns="0" rIns="0" bIns="0" anchor="t" anchorCtr="0"/>
          <a:lstStyle>
            <a:lvl1pPr marL="0" algn="l">
              <a:defRPr sz="900">
                <a:solidFill>
                  <a:srgbClr val="004C97"/>
                </a:solidFill>
                <a:latin typeface="Helvetica"/>
              </a:defRPr>
            </a:lvl1pPr>
          </a:lstStyle>
          <a:p>
            <a:pPr>
              <a:defRPr/>
            </a:pPr>
            <a:fld id="{FD0FE776-E0C0-6C4F-BAC3-42EC808B70D4}" type="slidenum">
              <a:rPr lang="en-US"/>
              <a:pPr>
                <a:defRPr/>
              </a:pPr>
              <a:t>‹#›</a:t>
            </a:fld>
            <a:endParaRPr lang="en-US" dirty="0"/>
          </a:p>
        </p:txBody>
      </p:sp>
      <p:pic>
        <p:nvPicPr>
          <p:cNvPr id="1029" name="Picture 2" descr="HeaderFooter_0060314.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6" r:id="rId1"/>
    <p:sldLayoutId id="2147484087" r:id="rId2"/>
    <p:sldLayoutId id="2147484079" r:id="rId3"/>
    <p:sldLayoutId id="2147484080" r:id="rId4"/>
    <p:sldLayoutId id="2147484081" r:id="rId5"/>
    <p:sldLayoutId id="2147484088" r:id="rId6"/>
  </p:sldLayoutIdLst>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1700" b="1" kern="1200">
          <a:solidFill>
            <a:srgbClr val="074184"/>
          </a:solidFill>
          <a:latin typeface="Helvetica"/>
          <a:ea typeface="ＭＳ Ｐゴシック"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595959"/>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595959"/>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595959"/>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9218" name="Date Placeholder 3"/>
          <p:cNvSpPr>
            <a:spLocks noGrp="1"/>
          </p:cNvSpPr>
          <p:nvPr>
            <p:ph type="dt" sz="half" idx="2"/>
          </p:nvPr>
        </p:nvSpPr>
        <p:spPr bwMode="auto">
          <a:xfrm>
            <a:off x="6450013" y="6515100"/>
            <a:ext cx="10763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defTabSz="914400">
              <a:defRPr sz="900">
                <a:solidFill>
                  <a:srgbClr val="004C97"/>
                </a:solidFill>
                <a:latin typeface="Helvetica" charset="0"/>
                <a:cs typeface="Helvetica" charset="0"/>
              </a:defRPr>
            </a:lvl1pPr>
          </a:lstStyle>
          <a:p>
            <a:pPr>
              <a:defRPr/>
            </a:pPr>
            <a:r>
              <a:rPr lang="en-US" smtClean="0"/>
              <a:t>Sep 24, 2014</a:t>
            </a:r>
            <a:endParaRPr lang="en-US"/>
          </a:p>
        </p:txBody>
      </p:sp>
      <p:sp>
        <p:nvSpPr>
          <p:cNvPr id="9219" name="Footer Placeholder 4"/>
          <p:cNvSpPr>
            <a:spLocks noGrp="1"/>
          </p:cNvSpPr>
          <p:nvPr>
            <p:ph type="ftr" sz="quarter" idx="3"/>
          </p:nvPr>
        </p:nvSpPr>
        <p:spPr bwMode="auto">
          <a:xfrm>
            <a:off x="806450" y="6515100"/>
            <a:ext cx="537368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charset="0"/>
              </a:defRPr>
            </a:lvl1pPr>
          </a:lstStyle>
          <a:p>
            <a:pPr>
              <a:defRPr/>
            </a:pPr>
            <a:r>
              <a:rPr lang="en-US" smtClean="0"/>
              <a:t>David Montanari | The LBNE 35 ton Membrane Cryostat</a:t>
            </a:r>
            <a:endParaRPr lang="en-US" b="1"/>
          </a:p>
        </p:txBody>
      </p:sp>
      <p:sp>
        <p:nvSpPr>
          <p:cNvPr id="9220" name="Slide Number Placeholder 5"/>
          <p:cNvSpPr>
            <a:spLocks noGrp="1"/>
          </p:cNvSpPr>
          <p:nvPr>
            <p:ph type="sldNum" sz="quarter" idx="4"/>
          </p:nvPr>
        </p:nvSpPr>
        <p:spPr bwMode="auto">
          <a:xfrm>
            <a:off x="228600" y="6515100"/>
            <a:ext cx="44767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charset="0"/>
              </a:defRPr>
            </a:lvl1pPr>
          </a:lstStyle>
          <a:p>
            <a:pPr>
              <a:defRPr/>
            </a:pPr>
            <a:fld id="{A1FED749-F037-9840-A69E-510975D1D17F}" type="slidenum">
              <a:rPr lang="en-US"/>
              <a:pPr>
                <a:defRPr/>
              </a:pPr>
              <a:t>‹#›</a:t>
            </a:fld>
            <a:endParaRPr lang="en-US" dirty="0"/>
          </a:p>
        </p:txBody>
      </p:sp>
      <p:pic>
        <p:nvPicPr>
          <p:cNvPr id="7173" name="Picture 1" descr="Footer_06031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Lst>
  <p:timing>
    <p:tnLst>
      <p:par>
        <p:cTn xmlns:p14="http://schemas.microsoft.com/office/powerpoint/2010/main" id="1" dur="indefinite" restart="never" nodeType="tmRoot"/>
      </p:par>
    </p:tnLst>
  </p:timing>
  <p:hf hdr="0"/>
  <p:txStyles>
    <p:titleStyle>
      <a:lvl1pPr algn="l" defTabSz="457200" rtl="0" eaLnBrk="0" fontAlgn="base" hangingPunct="0">
        <a:spcBef>
          <a:spcPct val="0"/>
        </a:spcBef>
        <a:spcAft>
          <a:spcPct val="0"/>
        </a:spcAft>
        <a:defRPr sz="1700" b="1" kern="1200">
          <a:solidFill>
            <a:srgbClr val="2E5286"/>
          </a:solidFill>
          <a:latin typeface="Helvetica"/>
          <a:ea typeface="ＭＳ Ｐゴシック" charset="0"/>
          <a:cs typeface="ＭＳ Ｐゴシック" charset="0"/>
        </a:defRPr>
      </a:lvl1pPr>
      <a:lvl2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2pPr>
      <a:lvl3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3pPr>
      <a:lvl4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4pPr>
      <a:lvl5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5pPr>
      <a:lvl6pPr marL="4572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ern="1200">
          <a:solidFill>
            <a:srgbClr val="7F7F7F"/>
          </a:solidFill>
          <a:latin typeface="Helvetica"/>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0" fontAlgn="base" hangingPunct="0">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1.xml"/><Relationship Id="rId5" Type="http://schemas.openxmlformats.org/officeDocument/2006/relationships/image" Target="../media/image10.png"/><Relationship Id="rId1" Type="http://schemas.microsoft.com/office/2007/relationships/media" Target="../media/media1.mov"/><Relationship Id="rId2" Type="http://schemas.openxmlformats.org/officeDocument/2006/relationships/video" Target="../media/media1.mov"/></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emf"/><Relationship Id="rId5"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24.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4.xml"/><Relationship Id="rId5" Type="http://schemas.openxmlformats.org/officeDocument/2006/relationships/image" Target="../media/image25.png"/><Relationship Id="rId1" Type="http://schemas.microsoft.com/office/2007/relationships/media" Target="../media/media2.wmv"/><Relationship Id="rId2" Type="http://schemas.openxmlformats.org/officeDocument/2006/relationships/video" Target="../media/media2.wmv"/></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1.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chart" Target="../charts/char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 Id="rId3" Type="http://schemas.openxmlformats.org/officeDocument/2006/relationships/image" Target="../media/image3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eg"/><Relationship Id="rId3" Type="http://schemas.openxmlformats.org/officeDocument/2006/relationships/image" Target="../media/image3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jpeg"/><Relationship Id="rId3" Type="http://schemas.openxmlformats.org/officeDocument/2006/relationships/image" Target="../media/image4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 Id="rId3" Type="http://schemas.openxmlformats.org/officeDocument/2006/relationships/image" Target="../media/image4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jpeg"/><Relationship Id="rId3" Type="http://schemas.openxmlformats.org/officeDocument/2006/relationships/image" Target="../media/image46.jpg"/></Relationships>
</file>

<file path=ppt/slides/_rels/slide46.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g"/><Relationship Id="rId5" Type="http://schemas.openxmlformats.org/officeDocument/2006/relationships/image" Target="../media/image49.jpg"/><Relationship Id="rId6" Type="http://schemas.openxmlformats.org/officeDocument/2006/relationships/image" Target="../media/image50.jp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 Id="rId3" Type="http://schemas.openxmlformats.org/officeDocument/2006/relationships/image" Target="../media/image51.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1.xml.rels><?xml version="1.0" encoding="UTF-8" standalone="yes"?>
<Relationships xmlns="http://schemas.openxmlformats.org/package/2006/relationships"><Relationship Id="rId3" Type="http://schemas.openxmlformats.org/officeDocument/2006/relationships/image" Target="../media/image52.jpg"/><Relationship Id="rId4" Type="http://schemas.openxmlformats.org/officeDocument/2006/relationships/image" Target="../media/image53.jpg"/><Relationship Id="rId5" Type="http://schemas.openxmlformats.org/officeDocument/2006/relationships/image" Target="../media/image54.jp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5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bwMode="auto">
          <a:xfrm>
            <a:off x="806450" y="3559175"/>
            <a:ext cx="7556500" cy="1139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Ctr="0" compatLnSpc="1">
            <a:prstTxWarp prst="textNoShape">
              <a:avLst/>
            </a:prstTxWarp>
          </a:bodyPr>
          <a:lstStyle/>
          <a:p>
            <a:r>
              <a:rPr lang="en-US" dirty="0" smtClean="0">
                <a:solidFill>
                  <a:schemeClr val="tx2"/>
                </a:solidFill>
                <a:latin typeface="Helvetica" charset="0"/>
              </a:rPr>
              <a:t>The LBNE 35 ton Membrane Cryostat</a:t>
            </a:r>
            <a:endParaRPr lang="en-US" dirty="0">
              <a:solidFill>
                <a:schemeClr val="tx2"/>
              </a:solidFill>
              <a:latin typeface="Helvetica" charset="0"/>
            </a:endParaRPr>
          </a:p>
        </p:txBody>
      </p:sp>
      <p:sp>
        <p:nvSpPr>
          <p:cNvPr id="14338" name="Text Placeholder 2"/>
          <p:cNvSpPr>
            <a:spLocks noGrp="1"/>
          </p:cNvSpPr>
          <p:nvPr>
            <p:ph type="body" sz="quarter" idx="10"/>
          </p:nvPr>
        </p:nvSpPr>
        <p:spPr bwMode="auto">
          <a:xfrm>
            <a:off x="806450" y="4841875"/>
            <a:ext cx="7556500" cy="1489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US" dirty="0" smtClean="0">
                <a:solidFill>
                  <a:schemeClr val="tx2"/>
                </a:solidFill>
                <a:latin typeface="Helvetica" charset="0"/>
              </a:rPr>
              <a:t>David Montanari</a:t>
            </a:r>
          </a:p>
          <a:p>
            <a:r>
              <a:rPr lang="en-US" dirty="0" smtClean="0">
                <a:solidFill>
                  <a:schemeClr val="tx2"/>
                </a:solidFill>
                <a:latin typeface="Helvetica" charset="0"/>
              </a:rPr>
              <a:t>Neutrino Cryogenics Requirements Meeting</a:t>
            </a:r>
            <a:endParaRPr lang="en-US" dirty="0">
              <a:solidFill>
                <a:schemeClr val="tx2"/>
              </a:solidFill>
              <a:latin typeface="Helvetica" charset="0"/>
            </a:endParaRPr>
          </a:p>
          <a:p>
            <a:r>
              <a:rPr lang="en-US" dirty="0" smtClean="0">
                <a:solidFill>
                  <a:schemeClr val="tx2"/>
                </a:solidFill>
                <a:latin typeface="Helvetica" charset="0"/>
              </a:rPr>
              <a:t>24 September 2014</a:t>
            </a:r>
            <a:endParaRPr lang="en-US" dirty="0">
              <a:solidFill>
                <a:schemeClr val="tx2"/>
              </a:solidFill>
              <a:latin typeface="Helvetica" charset="0"/>
            </a:endParaRPr>
          </a:p>
        </p:txBody>
      </p:sp>
    </p:spTree>
    <p:extLst>
      <p:ext uri="{BB962C8B-B14F-4D97-AF65-F5344CB8AC3E}">
        <p14:creationId xmlns:p14="http://schemas.microsoft.com/office/powerpoint/2010/main" val="28316989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Membrane </a:t>
            </a:r>
            <a:r>
              <a:rPr lang="en-US" dirty="0"/>
              <a:t>cryostat </a:t>
            </a:r>
            <a:r>
              <a:rPr lang="en-US" dirty="0" smtClean="0"/>
              <a:t>construction</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10</a:t>
            </a:fld>
            <a:endParaRPr lang="en-US" dirty="0"/>
          </a:p>
        </p:txBody>
      </p:sp>
      <p:pic>
        <p:nvPicPr>
          <p:cNvPr id="9" name="Content Placeholder 8" descr="9 in one with numbers.png"/>
          <p:cNvPicPr>
            <a:picLocks noGrp="1" noChangeAspect="1"/>
          </p:cNvPicPr>
          <p:nvPr>
            <p:ph idx="1"/>
          </p:nvPr>
        </p:nvPicPr>
        <p:blipFill>
          <a:blip r:embed="rId3">
            <a:extLst>
              <a:ext uri="{28A0092B-C50C-407E-A947-70E740481C1C}">
                <a14:useLocalDpi xmlns:a14="http://schemas.microsoft.com/office/drawing/2010/main" val="0"/>
              </a:ext>
            </a:extLst>
          </a:blip>
          <a:srcRect l="-24324" r="-24324"/>
          <a:stretch>
            <a:fillRect/>
          </a:stretch>
        </p:blipFill>
        <p:spPr/>
      </p:pic>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8696006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Membrane welding</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11</a:t>
            </a:fld>
            <a:endParaRPr lang="en-US" dirty="0"/>
          </a:p>
        </p:txBody>
      </p:sp>
      <p:pic>
        <p:nvPicPr>
          <p:cNvPr id="7" name="Welding Movie.mo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5"/>
          <a:srcRect l="33738" r="33656"/>
          <a:stretch/>
        </p:blipFill>
        <p:spPr>
          <a:xfrm>
            <a:off x="3109821" y="1066800"/>
            <a:ext cx="2931778" cy="5057775"/>
          </a:xfrm>
        </p:spPr>
      </p:pic>
      <p:sp>
        <p:nvSpPr>
          <p:cNvPr id="6"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422410657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00000">
                <p:cTn id="7" fill="hold" display="0">
                  <p:stCondLst>
                    <p:cond delay="indefinite"/>
                  </p:stCondLst>
                </p:cTn>
                <p:tgtEl>
                  <p:spTgt spid="7"/>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Inside view</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12</a:t>
            </a:fld>
            <a:endParaRPr lang="en-US" dirty="0"/>
          </a:p>
        </p:txBody>
      </p:sp>
      <p:sp>
        <p:nvSpPr>
          <p:cNvPr id="7"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8"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pic>
        <p:nvPicPr>
          <p:cNvPr id="6" name="Content Placeholder 5" descr="North Wall after Polishing.JPG"/>
          <p:cNvPicPr>
            <a:picLocks noGrp="1" noChangeAspect="1"/>
          </p:cNvPicPr>
          <p:nvPr>
            <p:ph idx="1"/>
          </p:nvPr>
        </p:nvPicPr>
        <p:blipFill>
          <a:blip r:embed="rId2">
            <a:extLst>
              <a:ext uri="{28A0092B-C50C-407E-A947-70E740481C1C}">
                <a14:useLocalDpi xmlns:a14="http://schemas.microsoft.com/office/drawing/2010/main" val="0"/>
              </a:ext>
            </a:extLst>
          </a:blip>
          <a:srcRect l="-14933" r="-14933"/>
          <a:stretch>
            <a:fillRect/>
          </a:stretch>
        </p:blipFill>
        <p:spPr>
          <a:xfrm>
            <a:off x="228600" y="1042988"/>
            <a:ext cx="8672513" cy="4987925"/>
          </a:xfrm>
        </p:spPr>
      </p:pic>
    </p:spTree>
    <p:extLst>
      <p:ext uri="{BB962C8B-B14F-4D97-AF65-F5344CB8AC3E}">
        <p14:creationId xmlns:p14="http://schemas.microsoft.com/office/powerpoint/2010/main" val="22947106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Specialized </a:t>
            </a:r>
            <a:r>
              <a:rPr lang="en-US" dirty="0" smtClean="0"/>
              <a:t>instrumentation </a:t>
            </a:r>
            <a:r>
              <a:rPr lang="en-US" dirty="0"/>
              <a:t>for </a:t>
            </a:r>
            <a:r>
              <a:rPr lang="en-US" dirty="0" smtClean="0"/>
              <a:t>LAr requirements</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13</a:t>
            </a:fld>
            <a:endParaRPr lang="en-US" dirty="0"/>
          </a:p>
        </p:txBody>
      </p:sp>
      <p:sp>
        <p:nvSpPr>
          <p:cNvPr id="3" name="Content Placeholder 2"/>
          <p:cNvSpPr>
            <a:spLocks noGrp="1"/>
          </p:cNvSpPr>
          <p:nvPr>
            <p:ph idx="1"/>
          </p:nvPr>
        </p:nvSpPr>
        <p:spPr/>
        <p:txBody>
          <a:bodyPr>
            <a:normAutofit fontScale="92500" lnSpcReduction="20000"/>
          </a:bodyPr>
          <a:lstStyle/>
          <a:p>
            <a:pPr>
              <a:lnSpc>
                <a:spcPct val="110000"/>
              </a:lnSpc>
            </a:pPr>
            <a:r>
              <a:rPr lang="en-US" sz="2000" b="1" dirty="0" smtClean="0"/>
              <a:t>In-tank Purity Monitors (not foreseen in SBN/LBN)</a:t>
            </a:r>
            <a:endParaRPr lang="en-US" sz="2000" b="1" dirty="0"/>
          </a:p>
          <a:p>
            <a:pPr lvl="1">
              <a:lnSpc>
                <a:spcPct val="110000"/>
              </a:lnSpc>
            </a:pPr>
            <a:r>
              <a:rPr lang="en-US" sz="1700" dirty="0" smtClean="0"/>
              <a:t>Double </a:t>
            </a:r>
            <a:r>
              <a:rPr lang="en-US" sz="1700" dirty="0"/>
              <a:t>gridded ion </a:t>
            </a:r>
            <a:r>
              <a:rPr lang="en-US" sz="1700" dirty="0" smtClean="0"/>
              <a:t>chambers: cathode </a:t>
            </a:r>
            <a:r>
              <a:rPr lang="en-US" sz="1700" dirty="0"/>
              <a:t>to cathode grid, </a:t>
            </a:r>
            <a:r>
              <a:rPr lang="en-US" sz="1700" dirty="0" smtClean="0"/>
              <a:t>cathode grid </a:t>
            </a:r>
            <a:r>
              <a:rPr lang="en-US" sz="1700" dirty="0"/>
              <a:t>to anode grid (the drift region), and </a:t>
            </a:r>
            <a:r>
              <a:rPr lang="en-US" sz="1700" dirty="0" smtClean="0"/>
              <a:t>anode </a:t>
            </a:r>
            <a:r>
              <a:rPr lang="en-US" sz="1700" dirty="0"/>
              <a:t>grid to </a:t>
            </a:r>
            <a:r>
              <a:rPr lang="en-US" sz="1700" dirty="0" smtClean="0"/>
              <a:t>anode.</a:t>
            </a:r>
            <a:endParaRPr lang="en-US" sz="1700" dirty="0"/>
          </a:p>
          <a:p>
            <a:pPr lvl="1">
              <a:lnSpc>
                <a:spcPct val="110000"/>
              </a:lnSpc>
            </a:pPr>
            <a:r>
              <a:rPr lang="en-US" sz="1700" dirty="0" smtClean="0"/>
              <a:t>The cathode</a:t>
            </a:r>
            <a:r>
              <a:rPr lang="en-US" sz="1700" dirty="0"/>
              <a:t>, a gold-plated aluminum plate, is illuminated by ultra-violet (UV) photons from a Xenon flash </a:t>
            </a:r>
            <a:r>
              <a:rPr lang="en-US" sz="1700" dirty="0" smtClean="0"/>
              <a:t>lamp.</a:t>
            </a:r>
            <a:endParaRPr lang="en-US" sz="1700" dirty="0"/>
          </a:p>
          <a:p>
            <a:pPr lvl="1">
              <a:lnSpc>
                <a:spcPct val="110000"/>
              </a:lnSpc>
            </a:pPr>
            <a:r>
              <a:rPr lang="en-US" sz="1700" dirty="0" smtClean="0"/>
              <a:t>Photons </a:t>
            </a:r>
            <a:r>
              <a:rPr lang="en-US" sz="1700" dirty="0"/>
              <a:t>liberate electrons from the gold layer into the </a:t>
            </a:r>
            <a:r>
              <a:rPr lang="en-US" sz="1700" dirty="0" smtClean="0"/>
              <a:t>LAr.</a:t>
            </a:r>
            <a:endParaRPr lang="en-US" sz="1700" dirty="0"/>
          </a:p>
          <a:p>
            <a:pPr lvl="1">
              <a:lnSpc>
                <a:spcPct val="110000"/>
              </a:lnSpc>
            </a:pPr>
            <a:r>
              <a:rPr lang="en-US" sz="1700" dirty="0"/>
              <a:t>The electrons drift towards the cathode grid that is 1.8 cm from the </a:t>
            </a:r>
            <a:r>
              <a:rPr lang="en-US" sz="1700" dirty="0" smtClean="0"/>
              <a:t>cathode.</a:t>
            </a:r>
            <a:endParaRPr lang="en-US" sz="1700" dirty="0"/>
          </a:p>
          <a:p>
            <a:pPr lvl="1">
              <a:lnSpc>
                <a:spcPct val="110000"/>
              </a:lnSpc>
            </a:pPr>
            <a:r>
              <a:rPr lang="en-US" sz="1700" dirty="0"/>
              <a:t>The electric current from this drift between the cathode and the cathode grid is integrated in external electronics and represents the electron charge Q</a:t>
            </a:r>
            <a:r>
              <a:rPr lang="en-US" sz="1700" baseline="-25000" dirty="0"/>
              <a:t>c</a:t>
            </a:r>
            <a:r>
              <a:rPr lang="en-US" sz="1700" dirty="0"/>
              <a:t> that was emitted from the cathode</a:t>
            </a:r>
            <a:r>
              <a:rPr lang="en-US" sz="1700" dirty="0" smtClean="0"/>
              <a:t>.</a:t>
            </a:r>
            <a:endParaRPr lang="en-US" sz="1700" dirty="0"/>
          </a:p>
          <a:p>
            <a:pPr>
              <a:lnSpc>
                <a:spcPct val="110000"/>
              </a:lnSpc>
            </a:pPr>
            <a:r>
              <a:rPr lang="en-US" sz="2000" b="1" dirty="0"/>
              <a:t>RTD </a:t>
            </a:r>
            <a:r>
              <a:rPr lang="en-US" sz="2000" b="1" dirty="0" smtClean="0"/>
              <a:t>Spoolers (not foreseen in SBN/LBN)</a:t>
            </a:r>
            <a:endParaRPr lang="en-US" sz="2000" b="1" dirty="0"/>
          </a:p>
          <a:p>
            <a:pPr lvl="1">
              <a:lnSpc>
                <a:spcPct val="110000"/>
              </a:lnSpc>
            </a:pPr>
            <a:r>
              <a:rPr lang="en-US" sz="1700" dirty="0" smtClean="0"/>
              <a:t>Translating </a:t>
            </a:r>
            <a:r>
              <a:rPr lang="en-US" sz="1700" dirty="0"/>
              <a:t>temperature sensors </a:t>
            </a:r>
            <a:r>
              <a:rPr lang="en-US" sz="1700" dirty="0" smtClean="0"/>
              <a:t>that </a:t>
            </a:r>
            <a:r>
              <a:rPr lang="en-US" sz="1700" dirty="0"/>
              <a:t>measure </a:t>
            </a:r>
            <a:r>
              <a:rPr lang="en-US" sz="1700" dirty="0" smtClean="0"/>
              <a:t>small </a:t>
            </a:r>
            <a:r>
              <a:rPr lang="en-US" sz="1700" dirty="0"/>
              <a:t>temperature </a:t>
            </a:r>
            <a:r>
              <a:rPr lang="en-US" sz="1700" dirty="0" smtClean="0"/>
              <a:t>gradients in LAr.</a:t>
            </a:r>
            <a:endParaRPr lang="en-US" sz="1700" dirty="0"/>
          </a:p>
          <a:p>
            <a:pPr lvl="1">
              <a:lnSpc>
                <a:spcPct val="110000"/>
              </a:lnSpc>
            </a:pPr>
            <a:r>
              <a:rPr lang="en-US" sz="1700" dirty="0"/>
              <a:t>Consist of a small diameter chain and a circuit board with 3 temperature sensors in the tank moved by an external stepper motor.</a:t>
            </a:r>
          </a:p>
          <a:p>
            <a:pPr>
              <a:lnSpc>
                <a:spcPct val="110000"/>
              </a:lnSpc>
            </a:pPr>
            <a:r>
              <a:rPr lang="en-US" sz="2000" b="1" dirty="0"/>
              <a:t>Gas </a:t>
            </a:r>
            <a:r>
              <a:rPr lang="en-US" sz="2000" b="1" dirty="0" smtClean="0"/>
              <a:t>Sniffers (needed in SBN/LBN)</a:t>
            </a:r>
            <a:endParaRPr lang="en-US" sz="2000" b="1" dirty="0"/>
          </a:p>
          <a:p>
            <a:pPr lvl="1">
              <a:lnSpc>
                <a:spcPct val="110000"/>
              </a:lnSpc>
            </a:pPr>
            <a:r>
              <a:rPr lang="en-US" sz="1700" dirty="0"/>
              <a:t>Internal capillaries (three) at three different elevations to sample GAr during piston purge </a:t>
            </a:r>
            <a:r>
              <a:rPr lang="en-US" sz="1700" dirty="0" smtClean="0"/>
              <a:t>sequence.</a:t>
            </a:r>
          </a:p>
          <a:p>
            <a:pPr lvl="1">
              <a:lnSpc>
                <a:spcPct val="110000"/>
              </a:lnSpc>
            </a:pPr>
            <a:r>
              <a:rPr lang="en-US" sz="1700" dirty="0" smtClean="0"/>
              <a:t>Gas is sent to Water and Oxygen </a:t>
            </a:r>
            <a:r>
              <a:rPr lang="en-US" sz="1700" dirty="0"/>
              <a:t>monitors </a:t>
            </a:r>
            <a:r>
              <a:rPr lang="en-US" sz="1700" dirty="0" smtClean="0"/>
              <a:t>to measure the contaminants during the purge.</a:t>
            </a:r>
            <a:endParaRPr lang="en-US" sz="1700" dirty="0"/>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686940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P3251668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4872" y="916939"/>
            <a:ext cx="2721061" cy="3628082"/>
          </a:xfrm>
          <a:prstGeom prst="rect">
            <a:avLst/>
          </a:prstGeom>
        </p:spPr>
      </p:pic>
      <p:pic>
        <p:nvPicPr>
          <p:cNvPr id="18" name="Picture 17" descr="P325167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7888" y="916940"/>
            <a:ext cx="2721062" cy="3628083"/>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419" y="922126"/>
            <a:ext cx="2965570" cy="3622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www-visualmedia.fnal.gov/VMS_Site/gallery/stillphotos/2013/0300/13-0399-25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9733" y="4607317"/>
            <a:ext cx="2514600" cy="16751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29359" y="4677330"/>
            <a:ext cx="2036059" cy="369332"/>
          </a:xfrm>
          <a:prstGeom prst="rect">
            <a:avLst/>
          </a:prstGeom>
          <a:solidFill>
            <a:srgbClr val="FFFF00"/>
          </a:solidFill>
        </p:spPr>
        <p:txBody>
          <a:bodyPr wrap="none" rtlCol="0">
            <a:spAutoFit/>
          </a:bodyPr>
          <a:lstStyle/>
          <a:p>
            <a:r>
              <a:rPr lang="en-US" sz="1800" dirty="0" smtClean="0">
                <a:solidFill>
                  <a:srgbClr val="404040"/>
                </a:solidFill>
              </a:rPr>
              <a:t>Submersible pumps</a:t>
            </a:r>
            <a:endParaRPr lang="en-US" sz="1800" dirty="0">
              <a:solidFill>
                <a:srgbClr val="404040"/>
              </a:solidFill>
            </a:endParaRPr>
          </a:p>
        </p:txBody>
      </p:sp>
      <p:cxnSp>
        <p:nvCxnSpPr>
          <p:cNvPr id="6" name="Straight Arrow Connector 5"/>
          <p:cNvCxnSpPr>
            <a:stCxn id="4" idx="0"/>
          </p:cNvCxnSpPr>
          <p:nvPr/>
        </p:nvCxnSpPr>
        <p:spPr>
          <a:xfrm flipH="1" flipV="1">
            <a:off x="1344752" y="3088126"/>
            <a:ext cx="402637" cy="158920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4" idx="0"/>
          </p:cNvCxnSpPr>
          <p:nvPr/>
        </p:nvCxnSpPr>
        <p:spPr>
          <a:xfrm flipV="1">
            <a:off x="1747389" y="3162838"/>
            <a:ext cx="543669" cy="151449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325314" y="4618045"/>
            <a:ext cx="2415571" cy="646331"/>
          </a:xfrm>
          <a:prstGeom prst="rect">
            <a:avLst/>
          </a:prstGeom>
          <a:solidFill>
            <a:srgbClr val="FFFF00"/>
          </a:solidFill>
        </p:spPr>
        <p:txBody>
          <a:bodyPr wrap="square" rtlCol="0">
            <a:spAutoFit/>
          </a:bodyPr>
          <a:lstStyle/>
          <a:p>
            <a:r>
              <a:rPr lang="en-US" sz="1800" dirty="0" smtClean="0">
                <a:solidFill>
                  <a:srgbClr val="404040"/>
                </a:solidFill>
              </a:rPr>
              <a:t>Purity Monitors at </a:t>
            </a:r>
            <a:r>
              <a:rPr lang="en-US" sz="1800" dirty="0">
                <a:solidFill>
                  <a:srgbClr val="404040"/>
                </a:solidFill>
              </a:rPr>
              <a:t>t</a:t>
            </a:r>
            <a:r>
              <a:rPr lang="en-US" sz="1800" dirty="0" smtClean="0">
                <a:solidFill>
                  <a:srgbClr val="404040"/>
                </a:solidFill>
              </a:rPr>
              <a:t>wo different</a:t>
            </a:r>
            <a:r>
              <a:rPr lang="en-US" sz="1800" dirty="0">
                <a:solidFill>
                  <a:srgbClr val="404040"/>
                </a:solidFill>
              </a:rPr>
              <a:t> </a:t>
            </a:r>
            <a:r>
              <a:rPr lang="en-US" sz="1800" dirty="0" smtClean="0">
                <a:solidFill>
                  <a:srgbClr val="404040"/>
                </a:solidFill>
              </a:rPr>
              <a:t>elevations</a:t>
            </a:r>
            <a:endParaRPr lang="en-US" sz="1800" dirty="0">
              <a:solidFill>
                <a:srgbClr val="404040"/>
              </a:solidFill>
            </a:endParaRPr>
          </a:p>
        </p:txBody>
      </p:sp>
      <p:cxnSp>
        <p:nvCxnSpPr>
          <p:cNvPr id="16" name="Straight Arrow Connector 15"/>
          <p:cNvCxnSpPr>
            <a:stCxn id="18" idx="2"/>
          </p:cNvCxnSpPr>
          <p:nvPr/>
        </p:nvCxnSpPr>
        <p:spPr>
          <a:xfrm flipV="1">
            <a:off x="7538419" y="2116861"/>
            <a:ext cx="181452" cy="242816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0"/>
          </p:cNvCxnSpPr>
          <p:nvPr/>
        </p:nvCxnSpPr>
        <p:spPr>
          <a:xfrm flipV="1">
            <a:off x="7533100" y="4009582"/>
            <a:ext cx="261479" cy="608463"/>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55960" y="5175098"/>
            <a:ext cx="1983349" cy="369332"/>
          </a:xfrm>
          <a:prstGeom prst="rect">
            <a:avLst/>
          </a:prstGeom>
          <a:solidFill>
            <a:srgbClr val="FFFF00"/>
          </a:solidFill>
        </p:spPr>
        <p:txBody>
          <a:bodyPr wrap="square" rtlCol="0">
            <a:spAutoFit/>
          </a:bodyPr>
          <a:lstStyle/>
          <a:p>
            <a:r>
              <a:rPr lang="en-US" sz="1800" dirty="0" smtClean="0">
                <a:solidFill>
                  <a:srgbClr val="404040"/>
                </a:solidFill>
              </a:rPr>
              <a:t>Translating RTDs</a:t>
            </a:r>
            <a:endParaRPr lang="en-US" sz="1800" dirty="0">
              <a:solidFill>
                <a:srgbClr val="404040"/>
              </a:solidFill>
            </a:endParaRPr>
          </a:p>
        </p:txBody>
      </p:sp>
      <p:sp>
        <p:nvSpPr>
          <p:cNvPr id="3" name="Title 2"/>
          <p:cNvSpPr>
            <a:spLocks noGrp="1"/>
          </p:cNvSpPr>
          <p:nvPr>
            <p:ph type="title"/>
          </p:nvPr>
        </p:nvSpPr>
        <p:spPr/>
        <p:txBody>
          <a:bodyPr/>
          <a:lstStyle/>
          <a:p>
            <a:r>
              <a:rPr lang="en-US" dirty="0" smtClean="0"/>
              <a:t>Pictures of instrumentation</a:t>
            </a:r>
            <a:endParaRPr lang="en-US" dirty="0"/>
          </a:p>
        </p:txBody>
      </p:sp>
      <p:cxnSp>
        <p:nvCxnSpPr>
          <p:cNvPr id="26" name="Straight Arrow Connector 25"/>
          <p:cNvCxnSpPr>
            <a:stCxn id="20" idx="3"/>
          </p:cNvCxnSpPr>
          <p:nvPr/>
        </p:nvCxnSpPr>
        <p:spPr>
          <a:xfrm flipV="1">
            <a:off x="2739309" y="3013411"/>
            <a:ext cx="1942419" cy="2346353"/>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548846" y="5364855"/>
            <a:ext cx="1983349" cy="646331"/>
          </a:xfrm>
          <a:prstGeom prst="rect">
            <a:avLst/>
          </a:prstGeom>
          <a:solidFill>
            <a:srgbClr val="FFFF00"/>
          </a:solidFill>
        </p:spPr>
        <p:txBody>
          <a:bodyPr wrap="square" rtlCol="0">
            <a:spAutoFit/>
          </a:bodyPr>
          <a:lstStyle/>
          <a:p>
            <a:r>
              <a:rPr lang="en-US" sz="1800" dirty="0" smtClean="0">
                <a:solidFill>
                  <a:srgbClr val="404040"/>
                </a:solidFill>
              </a:rPr>
              <a:t>RTD flush mount to membrane</a:t>
            </a:r>
            <a:endParaRPr lang="en-US" sz="1800" dirty="0">
              <a:solidFill>
                <a:srgbClr val="404040"/>
              </a:solidFill>
            </a:endParaRPr>
          </a:p>
        </p:txBody>
      </p:sp>
      <p:cxnSp>
        <p:nvCxnSpPr>
          <p:cNvPr id="34" name="Straight Arrow Connector 33"/>
          <p:cNvCxnSpPr>
            <a:stCxn id="33" idx="1"/>
          </p:cNvCxnSpPr>
          <p:nvPr/>
        </p:nvCxnSpPr>
        <p:spPr>
          <a:xfrm flipH="1" flipV="1">
            <a:off x="5167333" y="5541189"/>
            <a:ext cx="1381513" cy="14683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p:txBody>
          <a:bodyPr/>
          <a:lstStyle/>
          <a:p>
            <a:pPr>
              <a:defRPr/>
            </a:pPr>
            <a:r>
              <a:rPr lang="en-US" smtClean="0"/>
              <a:t>Sep 24, 2014</a:t>
            </a:r>
            <a:endParaRPr lang="en-US"/>
          </a:p>
        </p:txBody>
      </p:sp>
      <p:sp>
        <p:nvSpPr>
          <p:cNvPr id="5" name="Footer Placeholder 4"/>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7" name="Slide Number Placeholder 6"/>
          <p:cNvSpPr>
            <a:spLocks noGrp="1"/>
          </p:cNvSpPr>
          <p:nvPr>
            <p:ph type="sldNum" sz="quarter" idx="12"/>
          </p:nvPr>
        </p:nvSpPr>
        <p:spPr/>
        <p:txBody>
          <a:bodyPr/>
          <a:lstStyle/>
          <a:p>
            <a:pPr>
              <a:defRPr/>
            </a:pPr>
            <a:fld id="{705EC4E2-59D0-F340-A447-02166F1256EE}" type="slidenum">
              <a:rPr lang="en-US" smtClean="0"/>
              <a:pPr>
                <a:defRPr/>
              </a:pPr>
              <a:t>14</a:t>
            </a:fld>
            <a:endParaRPr lang="en-US" dirty="0"/>
          </a:p>
        </p:txBody>
      </p:sp>
    </p:spTree>
    <p:extLst>
      <p:ext uri="{BB962C8B-B14F-4D97-AF65-F5344CB8AC3E}">
        <p14:creationId xmlns:p14="http://schemas.microsoft.com/office/powerpoint/2010/main" val="336216684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Commissioning Steps</a:t>
            </a:r>
            <a:endParaRPr lang="en-US" dirty="0"/>
          </a:p>
        </p:txBody>
      </p:sp>
      <p:sp>
        <p:nvSpPr>
          <p:cNvPr id="4" name="Content Placeholder 3"/>
          <p:cNvSpPr>
            <a:spLocks noGrp="1"/>
          </p:cNvSpPr>
          <p:nvPr>
            <p:ph idx="1"/>
          </p:nvPr>
        </p:nvSpPr>
        <p:spPr/>
        <p:txBody>
          <a:bodyPr/>
          <a:lstStyle/>
          <a:p>
            <a:r>
              <a:rPr lang="en-US" dirty="0"/>
              <a:t>Due to the </a:t>
            </a:r>
            <a:r>
              <a:rPr lang="en-US" u="sng" dirty="0" smtClean="0"/>
              <a:t>purity requirement</a:t>
            </a:r>
            <a:r>
              <a:rPr lang="en-US" dirty="0" smtClean="0"/>
              <a:t> </a:t>
            </a:r>
            <a:r>
              <a:rPr lang="en-US" dirty="0"/>
              <a:t>of &lt; 200 ppt Oxygen equivalent special commissioning steps are taken to reduce O2, </a:t>
            </a:r>
            <a:r>
              <a:rPr lang="en-US" dirty="0" smtClean="0"/>
              <a:t>H2O, </a:t>
            </a:r>
            <a:r>
              <a:rPr lang="en-US" dirty="0"/>
              <a:t>and N2 </a:t>
            </a:r>
            <a:r>
              <a:rPr lang="en-US" dirty="0" smtClean="0"/>
              <a:t>content.</a:t>
            </a:r>
          </a:p>
          <a:p>
            <a:pPr marL="0" indent="0">
              <a:buNone/>
            </a:pPr>
            <a:endParaRPr lang="en-US" sz="1000" dirty="0"/>
          </a:p>
          <a:p>
            <a:pPr lvl="1"/>
            <a:r>
              <a:rPr lang="en-US" sz="2000" b="1" dirty="0" smtClean="0"/>
              <a:t>Piston </a:t>
            </a:r>
            <a:r>
              <a:rPr lang="en-US" sz="2000" b="1" dirty="0"/>
              <a:t>Purge</a:t>
            </a:r>
            <a:r>
              <a:rPr lang="en-US" sz="2000" dirty="0"/>
              <a:t> (eliminates need for evacuable vessel</a:t>
            </a:r>
            <a:r>
              <a:rPr lang="en-US" sz="2000" dirty="0" smtClean="0"/>
              <a:t>):</a:t>
            </a:r>
            <a:endParaRPr lang="en-US" sz="2000" dirty="0"/>
          </a:p>
          <a:p>
            <a:pPr lvl="2"/>
            <a:r>
              <a:rPr lang="en-US" sz="1600" dirty="0" smtClean="0"/>
              <a:t>Introduced </a:t>
            </a:r>
            <a:r>
              <a:rPr lang="en-US" sz="1600" dirty="0"/>
              <a:t>GAr to bottom of vessel and move through vessel faster than back diffusion rate (open loop</a:t>
            </a:r>
            <a:r>
              <a:rPr lang="en-US" sz="1600" dirty="0" smtClean="0"/>
              <a:t>).</a:t>
            </a:r>
          </a:p>
          <a:p>
            <a:pPr lvl="2"/>
            <a:r>
              <a:rPr lang="en-US" sz="1600" dirty="0" smtClean="0"/>
              <a:t>Reduced the contamination to ppm O2, N2, H2O.</a:t>
            </a:r>
            <a:endParaRPr lang="en-US" sz="1600" dirty="0"/>
          </a:p>
          <a:p>
            <a:pPr lvl="1"/>
            <a:r>
              <a:rPr lang="en-US" sz="2000" b="1" dirty="0"/>
              <a:t>Gas </a:t>
            </a:r>
            <a:r>
              <a:rPr lang="en-US" sz="2000" b="1" dirty="0" smtClean="0"/>
              <a:t>recirculation:</a:t>
            </a:r>
            <a:endParaRPr lang="en-US" sz="2000" b="1" dirty="0"/>
          </a:p>
          <a:p>
            <a:pPr lvl="2"/>
            <a:r>
              <a:rPr lang="en-US" sz="1600" dirty="0" smtClean="0"/>
              <a:t>Circulated </a:t>
            </a:r>
            <a:r>
              <a:rPr lang="en-US" sz="1600" dirty="0"/>
              <a:t>filtered GAr through membrane cryostat (closed loop</a:t>
            </a:r>
            <a:r>
              <a:rPr lang="en-US" sz="1600" dirty="0" smtClean="0"/>
              <a:t>).</a:t>
            </a:r>
          </a:p>
          <a:p>
            <a:pPr lvl="2"/>
            <a:r>
              <a:rPr lang="en-US" sz="1600" dirty="0" smtClean="0"/>
              <a:t>Reduced the contamination to fraction of ppm O2, H2O.</a:t>
            </a:r>
            <a:endParaRPr lang="en-US" dirty="0"/>
          </a:p>
          <a:p>
            <a:pPr lvl="1"/>
            <a:r>
              <a:rPr lang="en-US" sz="2000" b="1" dirty="0"/>
              <a:t>Cool down</a:t>
            </a:r>
            <a:r>
              <a:rPr lang="en-US" sz="2000" dirty="0"/>
              <a:t> at &lt; 10K/hr rate </a:t>
            </a:r>
            <a:r>
              <a:rPr lang="en-US" sz="2000" dirty="0" smtClean="0"/>
              <a:t>(membrane manufacturer’s guideline) </a:t>
            </a:r>
            <a:r>
              <a:rPr lang="en-US" sz="2000" dirty="0"/>
              <a:t>using manifold system </a:t>
            </a:r>
            <a:r>
              <a:rPr lang="en-US" sz="2000" dirty="0" smtClean="0"/>
              <a:t>that </a:t>
            </a:r>
            <a:r>
              <a:rPr lang="en-US" sz="2000" dirty="0"/>
              <a:t>delivered to </a:t>
            </a:r>
            <a:r>
              <a:rPr lang="en-US" sz="2000" dirty="0" smtClean="0"/>
              <a:t>the bottom </a:t>
            </a:r>
            <a:r>
              <a:rPr lang="en-US" sz="2000" dirty="0"/>
              <a:t>of </a:t>
            </a:r>
            <a:r>
              <a:rPr lang="en-US" sz="2000" dirty="0" smtClean="0"/>
              <a:t>vessel.</a:t>
            </a:r>
            <a:endParaRPr lang="en-US" sz="2000" dirty="0"/>
          </a:p>
          <a:p>
            <a:pPr lvl="1"/>
            <a:r>
              <a:rPr lang="en-US" sz="2000" b="1" dirty="0"/>
              <a:t>Fill with </a:t>
            </a:r>
            <a:r>
              <a:rPr lang="en-US" sz="2000" b="1" dirty="0" smtClean="0"/>
              <a:t>LAr</a:t>
            </a:r>
            <a:r>
              <a:rPr lang="en-US" sz="2000" dirty="0" smtClean="0"/>
              <a:t> and start continuous LAr </a:t>
            </a:r>
            <a:r>
              <a:rPr lang="en-US" sz="2000" b="1" dirty="0" smtClean="0"/>
              <a:t>purification</a:t>
            </a:r>
            <a:r>
              <a:rPr lang="en-US" sz="2000" dirty="0" smtClean="0"/>
              <a:t>.</a:t>
            </a:r>
            <a:endParaRPr lang="en-US" sz="2000" dirty="0"/>
          </a:p>
        </p:txBody>
      </p:sp>
      <p:sp>
        <p:nvSpPr>
          <p:cNvPr id="3" name="Date Placeholder 2"/>
          <p:cNvSpPr>
            <a:spLocks noGrp="1"/>
          </p:cNvSpPr>
          <p:nvPr>
            <p:ph type="dt" sz="half" idx="10"/>
          </p:nvPr>
        </p:nvSpPr>
        <p:spPr/>
        <p:txBody>
          <a:bodyPr/>
          <a:lstStyle/>
          <a:p>
            <a:pPr>
              <a:defRPr/>
            </a:pPr>
            <a:r>
              <a:rPr lang="en-US" smtClean="0"/>
              <a:t>Sep 24, 2014</a:t>
            </a:r>
            <a:endParaRPr lang="en-US"/>
          </a:p>
        </p:txBody>
      </p:sp>
      <p:sp>
        <p:nvSpPr>
          <p:cNvPr id="5" name="Footer Placeholder 4"/>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6" name="Slide Number Placeholder 5"/>
          <p:cNvSpPr>
            <a:spLocks noGrp="1"/>
          </p:cNvSpPr>
          <p:nvPr>
            <p:ph type="sldNum" sz="quarter" idx="12"/>
          </p:nvPr>
        </p:nvSpPr>
        <p:spPr/>
        <p:txBody>
          <a:bodyPr/>
          <a:lstStyle/>
          <a:p>
            <a:pPr>
              <a:defRPr/>
            </a:pPr>
            <a:fld id="{705EC4E2-59D0-F340-A447-02166F1256EE}" type="slidenum">
              <a:rPr lang="en-US" smtClean="0"/>
              <a:pPr>
                <a:defRPr/>
              </a:pPr>
              <a:t>15</a:t>
            </a:fld>
            <a:endParaRPr lang="en-US" dirty="0"/>
          </a:p>
        </p:txBody>
      </p:sp>
    </p:spTree>
    <p:extLst>
      <p:ext uri="{BB962C8B-B14F-4D97-AF65-F5344CB8AC3E}">
        <p14:creationId xmlns:p14="http://schemas.microsoft.com/office/powerpoint/2010/main" val="21483908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 Piston purge</a:t>
            </a:r>
            <a:endParaRPr lang="en-US" dirty="0"/>
          </a:p>
        </p:txBody>
      </p:sp>
      <p:pic>
        <p:nvPicPr>
          <p:cNvPr id="7" name="Content Placeholder 6" descr="Piston Purge.png"/>
          <p:cNvPicPr>
            <a:picLocks noGrp="1" noChangeAspect="1"/>
          </p:cNvPicPr>
          <p:nvPr>
            <p:ph idx="1"/>
          </p:nvPr>
        </p:nvPicPr>
        <p:blipFill>
          <a:blip r:embed="rId3">
            <a:extLst>
              <a:ext uri="{28A0092B-C50C-407E-A947-70E740481C1C}">
                <a14:useLocalDpi xmlns:a14="http://schemas.microsoft.com/office/drawing/2010/main" val="0"/>
              </a:ext>
            </a:extLst>
          </a:blip>
          <a:srcRect l="-9469" r="-9469"/>
          <a:stretch>
            <a:fillRect/>
          </a:stretch>
        </p:blipFill>
        <p:spPr/>
      </p:pic>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16</a:t>
            </a:fld>
            <a:endParaRPr lang="en-US" dirty="0"/>
          </a:p>
        </p:txBody>
      </p:sp>
      <p:sp>
        <p:nvSpPr>
          <p:cNvPr id="8" name="TextBox 7"/>
          <p:cNvSpPr txBox="1"/>
          <p:nvPr/>
        </p:nvSpPr>
        <p:spPr>
          <a:xfrm>
            <a:off x="2459101" y="5919133"/>
            <a:ext cx="4225799" cy="430887"/>
          </a:xfrm>
          <a:prstGeom prst="rect">
            <a:avLst/>
          </a:prstGeom>
          <a:noFill/>
        </p:spPr>
        <p:txBody>
          <a:bodyPr wrap="none" rtlCol="0">
            <a:spAutoFit/>
          </a:bodyPr>
          <a:lstStyle/>
          <a:p>
            <a:r>
              <a:rPr lang="en-US" sz="2200" dirty="0" smtClean="0">
                <a:solidFill>
                  <a:srgbClr val="404040"/>
                </a:solidFill>
              </a:rPr>
              <a:t>Purge gas is vented to atmosphere.</a:t>
            </a:r>
            <a:endParaRPr lang="en-US" sz="2200" dirty="0">
              <a:solidFill>
                <a:srgbClr val="404040"/>
              </a:solidFill>
            </a:endParaRPr>
          </a:p>
        </p:txBody>
      </p:sp>
      <p:sp>
        <p:nvSpPr>
          <p:cNvPr id="11" name="TextBox 10"/>
          <p:cNvSpPr txBox="1"/>
          <p:nvPr/>
        </p:nvSpPr>
        <p:spPr>
          <a:xfrm>
            <a:off x="5592251" y="1089695"/>
            <a:ext cx="2568018" cy="430887"/>
          </a:xfrm>
          <a:prstGeom prst="rect">
            <a:avLst/>
          </a:prstGeom>
          <a:solidFill>
            <a:srgbClr val="FFFF00"/>
          </a:solidFill>
        </p:spPr>
        <p:txBody>
          <a:bodyPr wrap="none" rtlCol="0">
            <a:spAutoFit/>
          </a:bodyPr>
          <a:lstStyle/>
          <a:p>
            <a:r>
              <a:rPr lang="en-US" sz="2200" b="1" dirty="0" smtClean="0">
                <a:solidFill>
                  <a:srgbClr val="0000FF"/>
                </a:solidFill>
              </a:rPr>
              <a:t>GAr speed: 1.2 m/hr</a:t>
            </a:r>
            <a:endParaRPr lang="en-US" sz="2200" b="1" dirty="0">
              <a:solidFill>
                <a:srgbClr val="0000FF"/>
              </a:solidFill>
            </a:endParaRPr>
          </a:p>
        </p:txBody>
      </p:sp>
      <p:sp>
        <p:nvSpPr>
          <p:cNvPr id="12" name="TextBox 11"/>
          <p:cNvSpPr txBox="1"/>
          <p:nvPr/>
        </p:nvSpPr>
        <p:spPr>
          <a:xfrm rot="16200000">
            <a:off x="749732" y="3036514"/>
            <a:ext cx="609587" cy="369332"/>
          </a:xfrm>
          <a:prstGeom prst="rect">
            <a:avLst/>
          </a:prstGeom>
          <a:noFill/>
        </p:spPr>
        <p:txBody>
          <a:bodyPr wrap="none" rtlCol="0">
            <a:spAutoFit/>
          </a:bodyPr>
          <a:lstStyle/>
          <a:p>
            <a:r>
              <a:rPr lang="en-US" sz="1800" dirty="0" smtClean="0">
                <a:solidFill>
                  <a:srgbClr val="404040"/>
                </a:solidFill>
              </a:rPr>
              <a:t>Ppm</a:t>
            </a:r>
            <a:endParaRPr lang="en-US" sz="1800" dirty="0">
              <a:solidFill>
                <a:srgbClr val="404040"/>
              </a:solidFill>
            </a:endParaRPr>
          </a:p>
        </p:txBody>
      </p:sp>
      <p:sp>
        <p:nvSpPr>
          <p:cNvPr id="13" name="TextBox 12"/>
          <p:cNvSpPr txBox="1"/>
          <p:nvPr/>
        </p:nvSpPr>
        <p:spPr>
          <a:xfrm>
            <a:off x="977423" y="5645979"/>
            <a:ext cx="2297841" cy="338554"/>
          </a:xfrm>
          <a:prstGeom prst="rect">
            <a:avLst/>
          </a:prstGeom>
          <a:noFill/>
        </p:spPr>
        <p:txBody>
          <a:bodyPr wrap="square" rtlCol="0">
            <a:spAutoFit/>
          </a:bodyPr>
          <a:lstStyle/>
          <a:p>
            <a:r>
              <a:rPr lang="en-US" sz="1600" dirty="0" smtClean="0">
                <a:solidFill>
                  <a:srgbClr val="404040"/>
                </a:solidFill>
              </a:rPr>
              <a:t>10 volume changes/day</a:t>
            </a:r>
            <a:endParaRPr lang="en-US" sz="1600" dirty="0">
              <a:solidFill>
                <a:srgbClr val="404040"/>
              </a:solidFill>
            </a:endParaRPr>
          </a:p>
        </p:txBody>
      </p:sp>
      <p:sp>
        <p:nvSpPr>
          <p:cNvPr id="15"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6"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5102947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 Gas recirculation</a:t>
            </a:r>
            <a:endParaRPr lang="en-US" dirty="0"/>
          </a:p>
        </p:txBody>
      </p:sp>
      <p:pic>
        <p:nvPicPr>
          <p:cNvPr id="7" name="Content Placeholder 6" descr="Gas recirculation.png"/>
          <p:cNvPicPr>
            <a:picLocks noGrp="1" noChangeAspect="1"/>
          </p:cNvPicPr>
          <p:nvPr>
            <p:ph idx="1"/>
          </p:nvPr>
        </p:nvPicPr>
        <p:blipFill>
          <a:blip r:embed="rId3">
            <a:extLst>
              <a:ext uri="{28A0092B-C50C-407E-A947-70E740481C1C}">
                <a14:useLocalDpi xmlns:a14="http://schemas.microsoft.com/office/drawing/2010/main" val="0"/>
              </a:ext>
            </a:extLst>
          </a:blip>
          <a:srcRect l="-9424" r="-9424"/>
          <a:stretch>
            <a:fillRect/>
          </a:stretch>
        </p:blipFill>
        <p:spPr>
          <a:xfrm>
            <a:off x="228600" y="1042988"/>
            <a:ext cx="8672513" cy="4987925"/>
          </a:xfrm>
        </p:spPr>
      </p:pic>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17</a:t>
            </a:fld>
            <a:endParaRPr lang="en-US" dirty="0"/>
          </a:p>
        </p:txBody>
      </p:sp>
      <p:sp>
        <p:nvSpPr>
          <p:cNvPr id="10" name="TextBox 9"/>
          <p:cNvSpPr txBox="1"/>
          <p:nvPr/>
        </p:nvSpPr>
        <p:spPr>
          <a:xfrm rot="16200000">
            <a:off x="749732" y="3410818"/>
            <a:ext cx="609587" cy="369332"/>
          </a:xfrm>
          <a:prstGeom prst="rect">
            <a:avLst/>
          </a:prstGeom>
          <a:noFill/>
        </p:spPr>
        <p:txBody>
          <a:bodyPr wrap="none" rtlCol="0">
            <a:spAutoFit/>
          </a:bodyPr>
          <a:lstStyle/>
          <a:p>
            <a:r>
              <a:rPr lang="en-US" sz="1800" dirty="0" smtClean="0">
                <a:solidFill>
                  <a:srgbClr val="404040"/>
                </a:solidFill>
              </a:rPr>
              <a:t>Ppm</a:t>
            </a:r>
            <a:endParaRPr lang="en-US" sz="1800" dirty="0">
              <a:solidFill>
                <a:srgbClr val="404040"/>
              </a:solidFill>
            </a:endParaRPr>
          </a:p>
        </p:txBody>
      </p:sp>
      <p:sp>
        <p:nvSpPr>
          <p:cNvPr id="11" name="TextBox 10"/>
          <p:cNvSpPr txBox="1"/>
          <p:nvPr/>
        </p:nvSpPr>
        <p:spPr>
          <a:xfrm>
            <a:off x="5749948" y="1105564"/>
            <a:ext cx="2404789" cy="338554"/>
          </a:xfrm>
          <a:prstGeom prst="rect">
            <a:avLst/>
          </a:prstGeom>
          <a:noFill/>
        </p:spPr>
        <p:txBody>
          <a:bodyPr wrap="square" rtlCol="0">
            <a:spAutoFit/>
          </a:bodyPr>
          <a:lstStyle/>
          <a:p>
            <a:r>
              <a:rPr lang="en-US" sz="1600" dirty="0" smtClean="0">
                <a:solidFill>
                  <a:srgbClr val="404040"/>
                </a:solidFill>
              </a:rPr>
              <a:t>7.5 volume changes/day</a:t>
            </a:r>
            <a:endParaRPr lang="en-US" sz="1600" dirty="0">
              <a:solidFill>
                <a:srgbClr val="404040"/>
              </a:solidFill>
            </a:endParaRPr>
          </a:p>
        </p:txBody>
      </p:sp>
      <p:sp>
        <p:nvSpPr>
          <p:cNvPr id="9"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3"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407692260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 Cool</a:t>
            </a:r>
            <a:r>
              <a:rPr lang="en-US" dirty="0"/>
              <a:t>-</a:t>
            </a:r>
            <a:r>
              <a:rPr lang="en-US" dirty="0" smtClean="0"/>
              <a:t>down and filling</a:t>
            </a:r>
            <a:endParaRPr lang="en-US" dirty="0"/>
          </a:p>
        </p:txBody>
      </p:sp>
      <p:pic>
        <p:nvPicPr>
          <p:cNvPr id="8" name="Content Placeholder 7" descr="Membrane Cool Down from Slides.png"/>
          <p:cNvPicPr>
            <a:picLocks noGrp="1" noChangeAspect="1"/>
          </p:cNvPicPr>
          <p:nvPr>
            <p:ph idx="1"/>
          </p:nvPr>
        </p:nvPicPr>
        <p:blipFill>
          <a:blip r:embed="rId3">
            <a:extLst>
              <a:ext uri="{28A0092B-C50C-407E-A947-70E740481C1C}">
                <a14:useLocalDpi xmlns:a14="http://schemas.microsoft.com/office/drawing/2010/main" val="0"/>
              </a:ext>
            </a:extLst>
          </a:blip>
          <a:srcRect l="-9182" r="-9182"/>
          <a:stretch>
            <a:fillRect/>
          </a:stretch>
        </p:blipFill>
        <p:spPr/>
      </p:pic>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18</a:t>
            </a:fld>
            <a:endParaRPr lang="en-US" dirty="0"/>
          </a:p>
        </p:txBody>
      </p:sp>
      <p:sp>
        <p:nvSpPr>
          <p:cNvPr id="11" name="Rectangle 6"/>
          <p:cNvSpPr>
            <a:spLocks noChangeArrowheads="1"/>
          </p:cNvSpPr>
          <p:nvPr/>
        </p:nvSpPr>
        <p:spPr bwMode="auto">
          <a:xfrm>
            <a:off x="5077446" y="5705205"/>
            <a:ext cx="1256624" cy="307777"/>
          </a:xfrm>
          <a:prstGeom prst="rect">
            <a:avLst/>
          </a:prstGeom>
          <a:noFill/>
          <a:ln w="9525">
            <a:noFill/>
            <a:miter lim="800000"/>
            <a:headEnd/>
            <a:tailEnd/>
          </a:ln>
        </p:spPr>
        <p:txBody>
          <a:bodyPr wrap="none">
            <a:prstTxWarp prst="textNoShape">
              <a:avLst/>
            </a:prstTxWarp>
            <a:spAutoFit/>
          </a:bodyPr>
          <a:lstStyle/>
          <a:p>
            <a:r>
              <a:rPr lang="en-US" sz="1400" dirty="0" smtClean="0">
                <a:solidFill>
                  <a:srgbClr val="0000FF"/>
                </a:solidFill>
              </a:rPr>
              <a:t>Start LAr filling</a:t>
            </a:r>
            <a:endParaRPr lang="en-US" sz="1400" dirty="0">
              <a:solidFill>
                <a:srgbClr val="0000FF"/>
              </a:solidFill>
            </a:endParaRPr>
          </a:p>
        </p:txBody>
      </p:sp>
      <p:sp>
        <p:nvSpPr>
          <p:cNvPr id="12" name="Line 7"/>
          <p:cNvSpPr>
            <a:spLocks noChangeShapeType="1"/>
          </p:cNvSpPr>
          <p:nvPr/>
        </p:nvSpPr>
        <p:spPr bwMode="auto">
          <a:xfrm flipV="1">
            <a:off x="5705758" y="5321298"/>
            <a:ext cx="0" cy="383906"/>
          </a:xfrm>
          <a:prstGeom prst="line">
            <a:avLst/>
          </a:prstGeom>
          <a:noFill/>
          <a:ln w="28575">
            <a:solidFill>
              <a:srgbClr val="0000FF"/>
            </a:solidFill>
            <a:round/>
            <a:headEnd/>
            <a:tailEnd type="triangle" w="med" len="med"/>
          </a:ln>
        </p:spPr>
        <p:txBody>
          <a:bodyPr wrap="none" anchor="ctr">
            <a:prstTxWarp prst="textNoShape">
              <a:avLst/>
            </a:prstTxWarp>
          </a:bodyPr>
          <a:lstStyle/>
          <a:p>
            <a:endParaRPr lang="en-US"/>
          </a:p>
        </p:txBody>
      </p:sp>
      <p:sp>
        <p:nvSpPr>
          <p:cNvPr id="13" name="Rectangle 6"/>
          <p:cNvSpPr>
            <a:spLocks noChangeArrowheads="1"/>
          </p:cNvSpPr>
          <p:nvPr/>
        </p:nvSpPr>
        <p:spPr bwMode="auto">
          <a:xfrm>
            <a:off x="6269715" y="5705205"/>
            <a:ext cx="1434056" cy="307777"/>
          </a:xfrm>
          <a:prstGeom prst="rect">
            <a:avLst/>
          </a:prstGeom>
          <a:noFill/>
          <a:ln w="9525">
            <a:noFill/>
            <a:miter lim="800000"/>
            <a:headEnd/>
            <a:tailEnd/>
          </a:ln>
        </p:spPr>
        <p:txBody>
          <a:bodyPr wrap="none">
            <a:prstTxWarp prst="textNoShape">
              <a:avLst/>
            </a:prstTxWarp>
            <a:spAutoFit/>
          </a:bodyPr>
          <a:lstStyle/>
          <a:p>
            <a:r>
              <a:rPr lang="en-US" sz="1400" dirty="0" smtClean="0">
                <a:solidFill>
                  <a:srgbClr val="0000FF"/>
                </a:solidFill>
              </a:rPr>
              <a:t>Filling completed</a:t>
            </a:r>
            <a:endParaRPr lang="en-US" sz="1400" dirty="0">
              <a:solidFill>
                <a:srgbClr val="0000FF"/>
              </a:solidFill>
            </a:endParaRPr>
          </a:p>
        </p:txBody>
      </p:sp>
      <p:sp>
        <p:nvSpPr>
          <p:cNvPr id="14" name="Line 7"/>
          <p:cNvSpPr>
            <a:spLocks noChangeShapeType="1"/>
          </p:cNvSpPr>
          <p:nvPr/>
        </p:nvSpPr>
        <p:spPr bwMode="auto">
          <a:xfrm flipV="1">
            <a:off x="6785258" y="2870198"/>
            <a:ext cx="0" cy="2835006"/>
          </a:xfrm>
          <a:prstGeom prst="line">
            <a:avLst/>
          </a:prstGeom>
          <a:noFill/>
          <a:ln w="28575">
            <a:solidFill>
              <a:srgbClr val="0000FF"/>
            </a:solidFill>
            <a:round/>
            <a:headEnd/>
            <a:tailEnd type="triangle" w="med" len="med"/>
          </a:ln>
        </p:spPr>
        <p:txBody>
          <a:bodyPr wrap="none" anchor="ctr">
            <a:prstTxWarp prst="textNoShape">
              <a:avLst/>
            </a:prstTxWarp>
          </a:bodyPr>
          <a:lstStyle/>
          <a:p>
            <a:endParaRPr lang="en-US"/>
          </a:p>
        </p:txBody>
      </p:sp>
      <p:sp>
        <p:nvSpPr>
          <p:cNvPr id="15" name="Line 7"/>
          <p:cNvSpPr>
            <a:spLocks noChangeShapeType="1"/>
          </p:cNvSpPr>
          <p:nvPr/>
        </p:nvSpPr>
        <p:spPr bwMode="auto">
          <a:xfrm flipV="1">
            <a:off x="1894944" y="1967900"/>
            <a:ext cx="0" cy="3737304"/>
          </a:xfrm>
          <a:prstGeom prst="line">
            <a:avLst/>
          </a:prstGeom>
          <a:noFill/>
          <a:ln w="28575">
            <a:solidFill>
              <a:srgbClr val="0000FF"/>
            </a:solidFill>
            <a:round/>
            <a:headEnd/>
            <a:tailEnd type="triangle" w="med" len="med"/>
          </a:ln>
        </p:spPr>
        <p:txBody>
          <a:bodyPr wrap="none" anchor="ctr">
            <a:prstTxWarp prst="textNoShape">
              <a:avLst/>
            </a:prstTxWarp>
          </a:bodyPr>
          <a:lstStyle/>
          <a:p>
            <a:endParaRPr lang="en-US"/>
          </a:p>
        </p:txBody>
      </p:sp>
      <p:sp>
        <p:nvSpPr>
          <p:cNvPr id="17" name="Rectangle 6"/>
          <p:cNvSpPr>
            <a:spLocks noChangeArrowheads="1"/>
          </p:cNvSpPr>
          <p:nvPr/>
        </p:nvSpPr>
        <p:spPr bwMode="auto">
          <a:xfrm>
            <a:off x="1266632" y="5733589"/>
            <a:ext cx="1335347" cy="307777"/>
          </a:xfrm>
          <a:prstGeom prst="rect">
            <a:avLst/>
          </a:prstGeom>
          <a:noFill/>
          <a:ln w="9525">
            <a:noFill/>
            <a:miter lim="800000"/>
            <a:headEnd/>
            <a:tailEnd/>
          </a:ln>
        </p:spPr>
        <p:txBody>
          <a:bodyPr wrap="none">
            <a:prstTxWarp prst="textNoShape">
              <a:avLst/>
            </a:prstTxWarp>
            <a:spAutoFit/>
          </a:bodyPr>
          <a:lstStyle/>
          <a:p>
            <a:r>
              <a:rPr lang="en-US" sz="1400" dirty="0" smtClean="0">
                <a:solidFill>
                  <a:srgbClr val="0000FF"/>
                </a:solidFill>
              </a:rPr>
              <a:t>Start cool down</a:t>
            </a:r>
            <a:endParaRPr lang="en-US" sz="1400" dirty="0">
              <a:solidFill>
                <a:srgbClr val="0000FF"/>
              </a:solidFill>
            </a:endParaRPr>
          </a:p>
        </p:txBody>
      </p:sp>
      <p:sp>
        <p:nvSpPr>
          <p:cNvPr id="1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27973392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Temperatures</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19</a:t>
            </a:fld>
            <a:endParaRPr lang="en-US" dirty="0"/>
          </a:p>
        </p:txBody>
      </p:sp>
      <p:pic>
        <p:nvPicPr>
          <p:cNvPr id="10" name="Picture 9" descr="Cryostat Drawings 6-DM-Jun 12 201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2177541"/>
            <a:ext cx="4007532" cy="3005649"/>
          </a:xfrm>
          <a:prstGeom prst="rect">
            <a:avLst/>
          </a:prstGeom>
        </p:spPr>
      </p:pic>
      <p:pic>
        <p:nvPicPr>
          <p:cNvPr id="12" name="Picture 5" descr="35T Membrane tank sens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6133" y="993829"/>
            <a:ext cx="4679268" cy="5139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6"/>
          <p:cNvSpPr>
            <a:spLocks noChangeArrowheads="1"/>
          </p:cNvSpPr>
          <p:nvPr/>
        </p:nvSpPr>
        <p:spPr bwMode="auto">
          <a:xfrm>
            <a:off x="228600" y="1040257"/>
            <a:ext cx="4095994" cy="646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r>
              <a:rPr lang="en-US" sz="1800" dirty="0" smtClean="0">
                <a:solidFill>
                  <a:srgbClr val="404040"/>
                </a:solidFill>
                <a:latin typeface="Helvetica"/>
                <a:cs typeface="Helvetica"/>
              </a:rPr>
              <a:t>Temperatures </a:t>
            </a:r>
            <a:r>
              <a:rPr lang="en-US" sz="1800" dirty="0">
                <a:solidFill>
                  <a:srgbClr val="404040"/>
                </a:solidFill>
                <a:latin typeface="Helvetica"/>
                <a:cs typeface="Helvetica"/>
              </a:rPr>
              <a:t>of </a:t>
            </a:r>
            <a:r>
              <a:rPr lang="en-US" sz="1800" dirty="0" smtClean="0">
                <a:solidFill>
                  <a:srgbClr val="404040"/>
                </a:solidFill>
                <a:latin typeface="Helvetica"/>
                <a:cs typeface="Helvetica"/>
              </a:rPr>
              <a:t>35 ton (Feb 3, 2014).</a:t>
            </a:r>
          </a:p>
          <a:p>
            <a:r>
              <a:rPr lang="en-US" sz="1800" dirty="0" smtClean="0">
                <a:solidFill>
                  <a:srgbClr val="404040"/>
                </a:solidFill>
                <a:latin typeface="Helvetica"/>
                <a:cs typeface="Helvetica"/>
              </a:rPr>
              <a:t>Membrane </a:t>
            </a:r>
            <a:r>
              <a:rPr lang="en-US" sz="1800" dirty="0">
                <a:solidFill>
                  <a:srgbClr val="404040"/>
                </a:solidFill>
                <a:latin typeface="Helvetica"/>
                <a:cs typeface="Helvetica"/>
              </a:rPr>
              <a:t>and plates with full </a:t>
            </a:r>
            <a:r>
              <a:rPr lang="en-US" sz="1800" dirty="0" smtClean="0">
                <a:solidFill>
                  <a:srgbClr val="404040"/>
                </a:solidFill>
                <a:latin typeface="Helvetica"/>
                <a:cs typeface="Helvetica"/>
              </a:rPr>
              <a:t>tank.</a:t>
            </a:r>
            <a:endParaRPr lang="en-US" sz="1800" dirty="0">
              <a:solidFill>
                <a:srgbClr val="404040"/>
              </a:solidFill>
              <a:latin typeface="Helvetica"/>
              <a:cs typeface="Helvetica"/>
            </a:endParaRPr>
          </a:p>
        </p:txBody>
      </p:sp>
      <p:sp>
        <p:nvSpPr>
          <p:cNvPr id="14" name="TextBox 13"/>
          <p:cNvSpPr txBox="1"/>
          <p:nvPr/>
        </p:nvSpPr>
        <p:spPr>
          <a:xfrm>
            <a:off x="1531289" y="5227799"/>
            <a:ext cx="734496" cy="369332"/>
          </a:xfrm>
          <a:prstGeom prst="rect">
            <a:avLst/>
          </a:prstGeom>
          <a:noFill/>
          <a:ln>
            <a:solidFill>
              <a:srgbClr val="404040"/>
            </a:solidFill>
          </a:ln>
        </p:spPr>
        <p:txBody>
          <a:bodyPr wrap="none" rtlCol="0">
            <a:spAutoFit/>
          </a:bodyPr>
          <a:lstStyle/>
          <a:p>
            <a:r>
              <a:rPr lang="en-US" sz="1800" dirty="0" smtClean="0">
                <a:solidFill>
                  <a:srgbClr val="404040"/>
                </a:solidFill>
              </a:rPr>
              <a:t>North</a:t>
            </a:r>
            <a:endParaRPr lang="en-US" sz="1800" dirty="0">
              <a:solidFill>
                <a:srgbClr val="404040"/>
              </a:solidFill>
            </a:endParaRPr>
          </a:p>
        </p:txBody>
      </p:sp>
      <p:cxnSp>
        <p:nvCxnSpPr>
          <p:cNvPr id="15" name="Straight Arrow Connector 14"/>
          <p:cNvCxnSpPr/>
          <p:nvPr/>
        </p:nvCxnSpPr>
        <p:spPr>
          <a:xfrm>
            <a:off x="1964777" y="5123152"/>
            <a:ext cx="780997" cy="239233"/>
          </a:xfrm>
          <a:prstGeom prst="straightConnector1">
            <a:avLst/>
          </a:prstGeom>
          <a:ln w="38100">
            <a:solidFill>
              <a:srgbClr val="404040"/>
            </a:solidFill>
            <a:tailEnd type="arrow"/>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7800834" y="2030996"/>
            <a:ext cx="600063" cy="202374"/>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631949" y="2448572"/>
            <a:ext cx="697749" cy="217169"/>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0487285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Design parameters</a:t>
            </a:r>
          </a:p>
          <a:p>
            <a:r>
              <a:rPr lang="en-US" dirty="0" smtClean="0"/>
              <a:t>Membrane construction</a:t>
            </a:r>
          </a:p>
          <a:p>
            <a:r>
              <a:rPr lang="en-US" dirty="0" smtClean="0"/>
              <a:t>Instrumentation</a:t>
            </a:r>
          </a:p>
          <a:p>
            <a:r>
              <a:rPr lang="en-US" dirty="0" smtClean="0"/>
              <a:t>Commissioning</a:t>
            </a:r>
          </a:p>
          <a:p>
            <a:r>
              <a:rPr lang="en-US" dirty="0" smtClean="0"/>
              <a:t>Performance</a:t>
            </a:r>
          </a:p>
          <a:p>
            <a:r>
              <a:rPr lang="en-US" dirty="0" smtClean="0"/>
              <a:t>Lessons learned</a:t>
            </a:r>
          </a:p>
          <a:p>
            <a:r>
              <a:rPr lang="en-US" dirty="0" smtClean="0"/>
              <a:t>LBN</a:t>
            </a:r>
          </a:p>
          <a:p>
            <a:r>
              <a:rPr lang="en-US" dirty="0" smtClean="0"/>
              <a:t>Summary</a:t>
            </a:r>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2</a:t>
            </a:fld>
            <a:endParaRPr lang="en-US" dirty="0"/>
          </a:p>
        </p:txBody>
      </p:sp>
      <p:sp>
        <p:nvSpPr>
          <p:cNvPr id="9"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7"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1450255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Cryostat vapor pressure stability</a:t>
            </a:r>
            <a:endParaRPr lang="en-US" dirty="0"/>
          </a:p>
        </p:txBody>
      </p:sp>
      <p:pic>
        <p:nvPicPr>
          <p:cNvPr id="7" name="Content Placeholder 6" descr="Pressure Stability from slides.png"/>
          <p:cNvPicPr>
            <a:picLocks noGrp="1" noChangeAspect="1"/>
          </p:cNvPicPr>
          <p:nvPr>
            <p:ph idx="1"/>
          </p:nvPr>
        </p:nvPicPr>
        <p:blipFill>
          <a:blip r:embed="rId3">
            <a:extLst>
              <a:ext uri="{28A0092B-C50C-407E-A947-70E740481C1C}">
                <a14:useLocalDpi xmlns:a14="http://schemas.microsoft.com/office/drawing/2010/main" val="0"/>
              </a:ext>
            </a:extLst>
          </a:blip>
          <a:srcRect l="-9463" r="-9463"/>
          <a:stretch>
            <a:fillRect/>
          </a:stretch>
        </p:blipFill>
        <p:spPr/>
      </p:pic>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20</a:t>
            </a:fld>
            <a:endParaRPr lang="en-US" dirty="0"/>
          </a:p>
        </p:txBody>
      </p:sp>
      <p:sp>
        <p:nvSpPr>
          <p:cNvPr id="11" name="TextBox 10"/>
          <p:cNvSpPr txBox="1"/>
          <p:nvPr/>
        </p:nvSpPr>
        <p:spPr>
          <a:xfrm>
            <a:off x="3024701" y="2094828"/>
            <a:ext cx="3094599" cy="430887"/>
          </a:xfrm>
          <a:prstGeom prst="rect">
            <a:avLst/>
          </a:prstGeom>
          <a:noFill/>
        </p:spPr>
        <p:txBody>
          <a:bodyPr wrap="square" rtlCol="0">
            <a:spAutoFit/>
          </a:bodyPr>
          <a:lstStyle/>
          <a:p>
            <a:r>
              <a:rPr lang="en-US" sz="2200" dirty="0" smtClean="0">
                <a:solidFill>
                  <a:srgbClr val="404040"/>
                </a:solidFill>
              </a:rPr>
              <a:t>+/- 0.41 mBar (0.006 psi)</a:t>
            </a:r>
            <a:endParaRPr lang="en-US" sz="2200" dirty="0">
              <a:solidFill>
                <a:srgbClr val="404040"/>
              </a:solidFill>
            </a:endParaRPr>
          </a:p>
        </p:txBody>
      </p:sp>
      <p:sp>
        <p:nvSpPr>
          <p:cNvPr id="9"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2"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9412620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of  GE Fanuc ‘</a:t>
            </a:r>
            <a:r>
              <a:rPr lang="en-US" dirty="0" err="1" smtClean="0"/>
              <a:t>iFix</a:t>
            </a:r>
            <a:r>
              <a:rPr lang="en-US" dirty="0" smtClean="0"/>
              <a:t>’ Screen  </a:t>
            </a:r>
            <a:endParaRPr lang="en-US" dirty="0"/>
          </a:p>
        </p:txBody>
      </p:sp>
      <p:pic>
        <p:nvPicPr>
          <p:cNvPr id="5" name="Content Placeholder 4" descr="Control System.png"/>
          <p:cNvPicPr>
            <a:picLocks noGrp="1" noChangeAspect="1"/>
          </p:cNvPicPr>
          <p:nvPr>
            <p:ph idx="1"/>
          </p:nvPr>
        </p:nvPicPr>
        <p:blipFill>
          <a:blip r:embed="rId2">
            <a:extLst>
              <a:ext uri="{28A0092B-C50C-407E-A947-70E740481C1C}">
                <a14:useLocalDpi xmlns:a14="http://schemas.microsoft.com/office/drawing/2010/main" val="0"/>
              </a:ext>
            </a:extLst>
          </a:blip>
          <a:srcRect l="-1247" r="-1247"/>
          <a:stretch>
            <a:fillRect/>
          </a:stretch>
        </p:blipFill>
        <p:spPr/>
      </p:pic>
      <p:sp>
        <p:nvSpPr>
          <p:cNvPr id="3" name="Date Placeholder 2"/>
          <p:cNvSpPr>
            <a:spLocks noGrp="1"/>
          </p:cNvSpPr>
          <p:nvPr>
            <p:ph type="dt" sz="half" idx="10"/>
          </p:nvPr>
        </p:nvSpPr>
        <p:spPr/>
        <p:txBody>
          <a:bodyPr/>
          <a:lstStyle/>
          <a:p>
            <a:pPr>
              <a:defRPr/>
            </a:pPr>
            <a:r>
              <a:rPr lang="en-US" smtClean="0"/>
              <a:t>Sep 24, 2014</a:t>
            </a:r>
            <a:endParaRPr lang="en-US"/>
          </a:p>
        </p:txBody>
      </p:sp>
      <p:sp>
        <p:nvSpPr>
          <p:cNvPr id="4" name="Footer Placeholder 3"/>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6" name="Slide Number Placeholder 5"/>
          <p:cNvSpPr>
            <a:spLocks noGrp="1"/>
          </p:cNvSpPr>
          <p:nvPr>
            <p:ph type="sldNum" sz="quarter" idx="12"/>
          </p:nvPr>
        </p:nvSpPr>
        <p:spPr/>
        <p:txBody>
          <a:bodyPr/>
          <a:lstStyle/>
          <a:p>
            <a:pPr>
              <a:defRPr/>
            </a:pPr>
            <a:fld id="{705EC4E2-59D0-F340-A447-02166F1256EE}" type="slidenum">
              <a:rPr lang="en-US" smtClean="0"/>
              <a:pPr>
                <a:defRPr/>
              </a:pPr>
              <a:t>21</a:t>
            </a:fld>
            <a:endParaRPr lang="en-US" dirty="0"/>
          </a:p>
        </p:txBody>
      </p:sp>
    </p:spTree>
    <p:extLst>
      <p:ext uri="{BB962C8B-B14F-4D97-AF65-F5344CB8AC3E}">
        <p14:creationId xmlns:p14="http://schemas.microsoft.com/office/powerpoint/2010/main" val="49491868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 from construction</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22</a:t>
            </a:fld>
            <a:endParaRPr lang="en-US" dirty="0"/>
          </a:p>
        </p:txBody>
      </p:sp>
      <p:sp>
        <p:nvSpPr>
          <p:cNvPr id="6" name="Content Placeholder 2"/>
          <p:cNvSpPr txBox="1">
            <a:spLocks/>
          </p:cNvSpPr>
          <p:nvPr/>
        </p:nvSpPr>
        <p:spPr>
          <a:xfrm>
            <a:off x="238881" y="1066800"/>
            <a:ext cx="8666238" cy="49929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0" b="1" dirty="0" smtClean="0">
                <a:solidFill>
                  <a:srgbClr val="404040"/>
                </a:solidFill>
              </a:rPr>
              <a:t>Unexpected </a:t>
            </a:r>
            <a:r>
              <a:rPr lang="en-US" sz="1900" b="1" dirty="0">
                <a:solidFill>
                  <a:srgbClr val="404040"/>
                </a:solidFill>
              </a:rPr>
              <a:t>R&amp;</a:t>
            </a:r>
            <a:r>
              <a:rPr lang="en-US" sz="1900" b="1" dirty="0" smtClean="0">
                <a:solidFill>
                  <a:srgbClr val="404040"/>
                </a:solidFill>
              </a:rPr>
              <a:t>D</a:t>
            </a:r>
            <a:r>
              <a:rPr lang="en-US" sz="1900" dirty="0" smtClean="0">
                <a:solidFill>
                  <a:srgbClr val="404040"/>
                </a:solidFill>
              </a:rPr>
              <a:t>, even though </a:t>
            </a:r>
            <a:r>
              <a:rPr lang="en-US" sz="1900" dirty="0">
                <a:solidFill>
                  <a:srgbClr val="404040"/>
                </a:solidFill>
              </a:rPr>
              <a:t>w</a:t>
            </a:r>
            <a:r>
              <a:rPr lang="en-US" sz="1900" dirty="0" smtClean="0">
                <a:solidFill>
                  <a:srgbClr val="404040"/>
                </a:solidFill>
              </a:rPr>
              <a:t>e </a:t>
            </a:r>
            <a:r>
              <a:rPr lang="en-US" sz="1900" dirty="0">
                <a:solidFill>
                  <a:srgbClr val="404040"/>
                </a:solidFill>
              </a:rPr>
              <a:t>specifically </a:t>
            </a:r>
            <a:r>
              <a:rPr lang="en-US" sz="1900" dirty="0" smtClean="0">
                <a:solidFill>
                  <a:srgbClr val="404040"/>
                </a:solidFill>
              </a:rPr>
              <a:t>and explicitly requested </a:t>
            </a:r>
            <a:r>
              <a:rPr lang="en-US" sz="1900" dirty="0">
                <a:solidFill>
                  <a:srgbClr val="404040"/>
                </a:solidFill>
              </a:rPr>
              <a:t>IHI to list all items that required R&amp;D or that were different from their standard practice, and we were told there was </a:t>
            </a:r>
            <a:r>
              <a:rPr lang="en-US" sz="1900" dirty="0" smtClean="0">
                <a:solidFill>
                  <a:srgbClr val="404040"/>
                </a:solidFill>
              </a:rPr>
              <a:t>nothing. E.g.: Secondary membrane and sub-secondary membrane, manual application of liquid PUF, use of new style vacuum boxes, use of fireproof paste, use of stainless corner pieces, use of membrane anchors in corner pieces, …</a:t>
            </a:r>
            <a:endParaRPr lang="en-US" sz="1900" dirty="0">
              <a:solidFill>
                <a:srgbClr val="404040"/>
              </a:solidFill>
            </a:endParaRPr>
          </a:p>
          <a:p>
            <a:r>
              <a:rPr lang="en-US" sz="1900" b="1" dirty="0" smtClean="0">
                <a:solidFill>
                  <a:srgbClr val="404040"/>
                </a:solidFill>
              </a:rPr>
              <a:t>Size matters</a:t>
            </a:r>
            <a:r>
              <a:rPr lang="en-US" sz="1900" dirty="0" smtClean="0">
                <a:solidFill>
                  <a:srgbClr val="404040"/>
                </a:solidFill>
              </a:rPr>
              <a:t>: IHI was not familiar with small constructions. It is much easier to build a large tank than a small one!! </a:t>
            </a:r>
            <a:r>
              <a:rPr lang="en-US" sz="1900" dirty="0" smtClean="0">
                <a:solidFill>
                  <a:srgbClr val="404040"/>
                </a:solidFill>
                <a:sym typeface="Wingdings"/>
              </a:rPr>
              <a:t> They just scaled everything down. </a:t>
            </a:r>
            <a:r>
              <a:rPr lang="en-US" sz="1900" dirty="0">
                <a:solidFill>
                  <a:srgbClr val="404040"/>
                </a:solidFill>
                <a:sym typeface="Wingdings"/>
              </a:rPr>
              <a:t>B</a:t>
            </a:r>
            <a:r>
              <a:rPr lang="en-US" sz="1900" dirty="0" smtClean="0">
                <a:solidFill>
                  <a:srgbClr val="404040"/>
                </a:solidFill>
                <a:sym typeface="Wingdings"/>
              </a:rPr>
              <a:t>ut it does not work: the effect of the corners is much larger and there are many more limitations, in space, multitasking, etc.</a:t>
            </a:r>
          </a:p>
          <a:p>
            <a:r>
              <a:rPr lang="en-US" sz="1900" b="1" dirty="0" smtClean="0">
                <a:solidFill>
                  <a:srgbClr val="404040"/>
                </a:solidFill>
              </a:rPr>
              <a:t>Schedule</a:t>
            </a:r>
            <a:r>
              <a:rPr lang="en-US" sz="1900" dirty="0" smtClean="0">
                <a:solidFill>
                  <a:srgbClr val="404040"/>
                </a:solidFill>
              </a:rPr>
              <a:t> </a:t>
            </a:r>
            <a:r>
              <a:rPr lang="en-US" sz="1900" dirty="0">
                <a:solidFill>
                  <a:srgbClr val="404040"/>
                </a:solidFill>
              </a:rPr>
              <a:t>had no contingency and was never realistic: no </a:t>
            </a:r>
            <a:r>
              <a:rPr lang="en-US" sz="1900" dirty="0" smtClean="0">
                <a:solidFill>
                  <a:srgbClr val="404040"/>
                </a:solidFill>
              </a:rPr>
              <a:t>cleanup </a:t>
            </a:r>
            <a:r>
              <a:rPr lang="en-US" sz="1900" dirty="0">
                <a:solidFill>
                  <a:srgbClr val="404040"/>
                </a:solidFill>
              </a:rPr>
              <a:t>time</a:t>
            </a:r>
            <a:r>
              <a:rPr lang="en-US" sz="1900" dirty="0" smtClean="0">
                <a:solidFill>
                  <a:srgbClr val="404040"/>
                </a:solidFill>
              </a:rPr>
              <a:t>, did not account for confined space, going in/out of the tank or the limited space inside the tank.</a:t>
            </a:r>
          </a:p>
          <a:p>
            <a:r>
              <a:rPr lang="en-US" sz="1900" dirty="0">
                <a:solidFill>
                  <a:srgbClr val="404040"/>
                </a:solidFill>
              </a:rPr>
              <a:t>It was not a pre-assembled kit: </a:t>
            </a:r>
            <a:r>
              <a:rPr lang="en-US" sz="1900" b="1" dirty="0">
                <a:solidFill>
                  <a:srgbClr val="404040"/>
                </a:solidFill>
              </a:rPr>
              <a:t>field work, fit-up and adjustments </a:t>
            </a:r>
            <a:r>
              <a:rPr lang="en-US" sz="1900" b="1" dirty="0" smtClean="0">
                <a:solidFill>
                  <a:srgbClr val="404040"/>
                </a:solidFill>
              </a:rPr>
              <a:t>on the field</a:t>
            </a:r>
            <a:r>
              <a:rPr lang="en-US" sz="1900" dirty="0" smtClean="0">
                <a:solidFill>
                  <a:srgbClr val="404040"/>
                </a:solidFill>
              </a:rPr>
              <a:t> </a:t>
            </a:r>
            <a:r>
              <a:rPr lang="en-US" sz="1900" dirty="0">
                <a:solidFill>
                  <a:srgbClr val="404040"/>
                </a:solidFill>
                <a:sym typeface="Wingdings"/>
              </a:rPr>
              <a:t> need shop, tools and machinist(s) on-site</a:t>
            </a:r>
            <a:r>
              <a:rPr lang="en-US" sz="1900" dirty="0" smtClean="0">
                <a:solidFill>
                  <a:srgbClr val="404040"/>
                </a:solidFill>
                <a:sym typeface="Wingdings"/>
              </a:rPr>
              <a:t>.</a:t>
            </a:r>
          </a:p>
          <a:p>
            <a:r>
              <a:rPr lang="en-US" sz="1900" dirty="0" smtClean="0">
                <a:solidFill>
                  <a:srgbClr val="404040"/>
                </a:solidFill>
                <a:sym typeface="Wingdings"/>
              </a:rPr>
              <a:t>Strongly suggest </a:t>
            </a:r>
            <a:r>
              <a:rPr lang="en-US" sz="1900" dirty="0" smtClean="0">
                <a:solidFill>
                  <a:srgbClr val="404040"/>
                </a:solidFill>
                <a:sym typeface="Wingdings"/>
              </a:rPr>
              <a:t>to use </a:t>
            </a:r>
            <a:r>
              <a:rPr lang="en-US" sz="1900" b="1" dirty="0" smtClean="0">
                <a:solidFill>
                  <a:srgbClr val="404040"/>
                </a:solidFill>
                <a:sym typeface="Wingdings"/>
              </a:rPr>
              <a:t>specialized labor</a:t>
            </a:r>
            <a:r>
              <a:rPr lang="en-US" sz="1900" dirty="0">
                <a:solidFill>
                  <a:srgbClr val="404040"/>
                </a:solidFill>
                <a:sym typeface="Wingdings"/>
              </a:rPr>
              <a:t> </a:t>
            </a:r>
            <a:r>
              <a:rPr lang="en-US" sz="1900" dirty="0" smtClean="0">
                <a:solidFill>
                  <a:srgbClr val="404040"/>
                </a:solidFill>
                <a:sym typeface="Wingdings"/>
              </a:rPr>
              <a:t>for installation (Not in-house).</a:t>
            </a:r>
            <a:endParaRPr lang="en-US" sz="1900" dirty="0">
              <a:solidFill>
                <a:srgbClr val="404040"/>
              </a:solidFill>
              <a:sym typeface="Wingdings"/>
            </a:endParaRPr>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6103664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0FE94BD-57ED-2E45-AF7B-793F39ABB122}" type="slidenum">
              <a:rPr lang="en-US"/>
              <a:pPr/>
              <a:t>23</a:t>
            </a:fld>
            <a:endParaRPr lang="en-US"/>
          </a:p>
        </p:txBody>
      </p:sp>
      <p:sp>
        <p:nvSpPr>
          <p:cNvPr id="28675" name="Rectangle 3"/>
          <p:cNvSpPr>
            <a:spLocks noGrp="1" noChangeArrowheads="1"/>
          </p:cNvSpPr>
          <p:nvPr>
            <p:ph type="body" idx="1"/>
          </p:nvPr>
        </p:nvSpPr>
        <p:spPr>
          <a:xfrm>
            <a:off x="237744" y="1050499"/>
            <a:ext cx="8668512" cy="4983480"/>
          </a:xfrm>
        </p:spPr>
        <p:txBody>
          <a:bodyPr>
            <a:normAutofit fontScale="85000" lnSpcReduction="20000"/>
          </a:bodyPr>
          <a:lstStyle/>
          <a:p>
            <a:pPr>
              <a:lnSpc>
                <a:spcPct val="110000"/>
              </a:lnSpc>
            </a:pPr>
            <a:r>
              <a:rPr lang="en-US" sz="2400" u="sng" dirty="0" smtClean="0"/>
              <a:t>Dielectric </a:t>
            </a:r>
            <a:r>
              <a:rPr lang="en-US" sz="2400" u="sng" dirty="0" smtClean="0"/>
              <a:t>breaks:</a:t>
            </a:r>
            <a:endParaRPr lang="en-US" sz="2400" u="sng" dirty="0" smtClean="0"/>
          </a:p>
          <a:p>
            <a:pPr lvl="1">
              <a:lnSpc>
                <a:spcPct val="110000"/>
              </a:lnSpc>
            </a:pPr>
            <a:r>
              <a:rPr lang="en-US" sz="1900" dirty="0" smtClean="0"/>
              <a:t>Cryostat needs to be electrically isolated (LBN/SBN requirement).</a:t>
            </a:r>
          </a:p>
          <a:p>
            <a:pPr lvl="1">
              <a:lnSpc>
                <a:spcPct val="110000"/>
              </a:lnSpc>
            </a:pPr>
            <a:r>
              <a:rPr lang="en-US" sz="1900" dirty="0" smtClean="0"/>
              <a:t>At cryo temperature (below ~</a:t>
            </a:r>
            <a:r>
              <a:rPr lang="en-US" sz="1900" dirty="0"/>
              <a:t>200K</a:t>
            </a:r>
            <a:r>
              <a:rPr lang="en-US" sz="1900" dirty="0" smtClean="0"/>
              <a:t>) we have developed and </a:t>
            </a:r>
            <a:r>
              <a:rPr lang="en-US" sz="1900" dirty="0" err="1" smtClean="0"/>
              <a:t>Ar</a:t>
            </a:r>
            <a:r>
              <a:rPr lang="en-US" sz="1900" dirty="0" smtClean="0"/>
              <a:t> </a:t>
            </a:r>
            <a:r>
              <a:rPr lang="en-US" sz="1900" dirty="0"/>
              <a:t>gas </a:t>
            </a:r>
            <a:r>
              <a:rPr lang="en-US" sz="1900" dirty="0" smtClean="0"/>
              <a:t>leak into </a:t>
            </a:r>
            <a:r>
              <a:rPr lang="en-US" sz="1900" dirty="0"/>
              <a:t>vacuum insulating sleeve around </a:t>
            </a:r>
            <a:r>
              <a:rPr lang="en-US" sz="1900" dirty="0" smtClean="0"/>
              <a:t>cryo</a:t>
            </a:r>
            <a:r>
              <a:rPr lang="en-US" sz="1900" dirty="0"/>
              <a:t>-</a:t>
            </a:r>
            <a:r>
              <a:rPr lang="en-US" sz="1900" dirty="0" smtClean="0"/>
              <a:t>piping.</a:t>
            </a:r>
            <a:endParaRPr lang="en-US" sz="1900" dirty="0"/>
          </a:p>
          <a:p>
            <a:pPr lvl="1">
              <a:lnSpc>
                <a:spcPct val="110000"/>
              </a:lnSpc>
            </a:pPr>
            <a:r>
              <a:rPr lang="en-US" sz="1900" dirty="0" smtClean="0"/>
              <a:t>We have attached </a:t>
            </a:r>
            <a:r>
              <a:rPr lang="en-US" sz="1900" dirty="0"/>
              <a:t>vacuum pumps to compensate the </a:t>
            </a:r>
            <a:r>
              <a:rPr lang="en-US" sz="1900" dirty="0" smtClean="0"/>
              <a:t>leakage</a:t>
            </a:r>
            <a:r>
              <a:rPr lang="en-US" sz="1900" dirty="0"/>
              <a:t> </a:t>
            </a:r>
            <a:r>
              <a:rPr lang="en-US" sz="1900" dirty="0" smtClean="0"/>
              <a:t>(but it </a:t>
            </a:r>
            <a:r>
              <a:rPr lang="en-US" sz="1900" dirty="0"/>
              <a:t>short-circuited </a:t>
            </a:r>
            <a:r>
              <a:rPr lang="en-US" sz="1900" dirty="0" smtClean="0"/>
              <a:t>the </a:t>
            </a:r>
            <a:r>
              <a:rPr lang="en-US" sz="1900" dirty="0"/>
              <a:t>isolation grounding </a:t>
            </a:r>
            <a:r>
              <a:rPr lang="en-US" sz="1900" dirty="0" smtClean="0"/>
              <a:t>scheme).</a:t>
            </a:r>
          </a:p>
          <a:p>
            <a:pPr lvl="1">
              <a:lnSpc>
                <a:spcPct val="110000"/>
              </a:lnSpc>
            </a:pPr>
            <a:r>
              <a:rPr lang="en-US" sz="1900" dirty="0" smtClean="0"/>
              <a:t>Solution identified, non implementable in 35 </a:t>
            </a:r>
            <a:r>
              <a:rPr lang="en-US" sz="1900" smtClean="0"/>
              <a:t>ton phase 2 </a:t>
            </a:r>
            <a:r>
              <a:rPr lang="en-US" sz="1900" dirty="0" smtClean="0"/>
              <a:t>(</a:t>
            </a:r>
            <a:r>
              <a:rPr lang="en-US" sz="1900" dirty="0"/>
              <a:t>Needed for LBN/</a:t>
            </a:r>
            <a:r>
              <a:rPr lang="en-US" sz="1900" smtClean="0"/>
              <a:t>SBN</a:t>
            </a:r>
            <a:r>
              <a:rPr lang="en-US" sz="1900" smtClean="0"/>
              <a:t>).</a:t>
            </a:r>
            <a:endParaRPr lang="en-US" sz="1900" dirty="0" smtClean="0"/>
          </a:p>
          <a:p>
            <a:pPr>
              <a:lnSpc>
                <a:spcPct val="110000"/>
              </a:lnSpc>
            </a:pPr>
            <a:r>
              <a:rPr lang="en-US" u="sng" dirty="0" smtClean="0"/>
              <a:t>Purity Monitors</a:t>
            </a:r>
            <a:r>
              <a:rPr lang="en-US" dirty="0" smtClean="0"/>
              <a:t> </a:t>
            </a:r>
            <a:r>
              <a:rPr lang="en-US" dirty="0"/>
              <a:t>were found to be very sensitive to </a:t>
            </a:r>
            <a:r>
              <a:rPr lang="en-US" dirty="0" smtClean="0"/>
              <a:t>microphonics.</a:t>
            </a:r>
          </a:p>
          <a:p>
            <a:pPr lvl="1">
              <a:lnSpc>
                <a:spcPct val="110000"/>
              </a:lnSpc>
            </a:pPr>
            <a:r>
              <a:rPr lang="en-US" sz="1900" dirty="0" smtClean="0"/>
              <a:t>No problem </a:t>
            </a:r>
            <a:r>
              <a:rPr lang="en-US" sz="1900" dirty="0" smtClean="0">
                <a:sym typeface="Wingdings"/>
              </a:rPr>
              <a:t> </a:t>
            </a:r>
            <a:r>
              <a:rPr lang="en-US" sz="1900" dirty="0">
                <a:sym typeface="Wingdings"/>
              </a:rPr>
              <a:t>n</a:t>
            </a:r>
            <a:r>
              <a:rPr lang="en-US" sz="1900" dirty="0" smtClean="0"/>
              <a:t>o in-tank purity monitors foreseen for SBN/LBN.</a:t>
            </a:r>
            <a:endParaRPr lang="en-US" sz="1900" dirty="0"/>
          </a:p>
          <a:p>
            <a:pPr>
              <a:lnSpc>
                <a:spcPct val="110000"/>
              </a:lnSpc>
            </a:pPr>
            <a:r>
              <a:rPr lang="en-US" dirty="0"/>
              <a:t>No evidence of </a:t>
            </a:r>
            <a:r>
              <a:rPr lang="en-US" u="sng" dirty="0" smtClean="0"/>
              <a:t>E</a:t>
            </a:r>
            <a:r>
              <a:rPr lang="en-US" u="sng" dirty="0"/>
              <a:t>&amp;M</a:t>
            </a:r>
            <a:r>
              <a:rPr lang="en-US" dirty="0"/>
              <a:t> interference due to </a:t>
            </a:r>
            <a:r>
              <a:rPr lang="en-US" dirty="0" smtClean="0"/>
              <a:t>the LAr pumps.</a:t>
            </a:r>
          </a:p>
          <a:p>
            <a:pPr>
              <a:lnSpc>
                <a:spcPct val="110000"/>
              </a:lnSpc>
            </a:pPr>
            <a:r>
              <a:rPr lang="en-US" u="sng" dirty="0"/>
              <a:t>Vacuum Relief Valve:</a:t>
            </a:r>
          </a:p>
          <a:p>
            <a:pPr lvl="1">
              <a:lnSpc>
                <a:spcPct val="110000"/>
              </a:lnSpc>
            </a:pPr>
            <a:r>
              <a:rPr lang="en-US" sz="1900" dirty="0"/>
              <a:t>The membrane cryostat has a very low maximum allowable external pressure (1.4 mBar or 0.02 psig).</a:t>
            </a:r>
          </a:p>
          <a:p>
            <a:pPr lvl="1">
              <a:lnSpc>
                <a:spcPct val="110000"/>
              </a:lnSpc>
            </a:pPr>
            <a:r>
              <a:rPr lang="en-US" sz="1900" dirty="0"/>
              <a:t>We have developed an air leak through the teflon </a:t>
            </a:r>
            <a:r>
              <a:rPr lang="en-US" sz="1900" dirty="0" smtClean="0"/>
              <a:t>seal, which was then fixed for phase 1 and 2.</a:t>
            </a:r>
            <a:endParaRPr lang="en-US" sz="1900" dirty="0"/>
          </a:p>
          <a:p>
            <a:pPr lvl="1">
              <a:lnSpc>
                <a:spcPct val="110000"/>
              </a:lnSpc>
            </a:pPr>
            <a:r>
              <a:rPr lang="en-US" sz="1900" dirty="0" smtClean="0"/>
              <a:t>No problem </a:t>
            </a:r>
            <a:r>
              <a:rPr lang="en-US" sz="1900" dirty="0" smtClean="0">
                <a:sym typeface="Wingdings"/>
              </a:rPr>
              <a:t> need a different Vacuum Relief Valve.</a:t>
            </a:r>
          </a:p>
          <a:p>
            <a:pPr>
              <a:lnSpc>
                <a:spcPct val="110000"/>
              </a:lnSpc>
            </a:pPr>
            <a:r>
              <a:rPr lang="en-US" u="sng" dirty="0" smtClean="0">
                <a:sym typeface="Wingdings"/>
              </a:rPr>
              <a:t>LAr pumps:</a:t>
            </a:r>
          </a:p>
          <a:p>
            <a:pPr lvl="1">
              <a:lnSpc>
                <a:spcPct val="110000"/>
              </a:lnSpc>
            </a:pPr>
            <a:r>
              <a:rPr lang="en-US" sz="1900" dirty="0" smtClean="0">
                <a:sym typeface="Wingdings"/>
              </a:rPr>
              <a:t>See Mark’s talk.</a:t>
            </a:r>
            <a:endParaRPr lang="en-US" sz="1900" dirty="0"/>
          </a:p>
        </p:txBody>
      </p:sp>
      <p:sp>
        <p:nvSpPr>
          <p:cNvPr id="2" name="Title 1"/>
          <p:cNvSpPr>
            <a:spLocks noGrp="1"/>
          </p:cNvSpPr>
          <p:nvPr>
            <p:ph type="title"/>
          </p:nvPr>
        </p:nvSpPr>
        <p:spPr/>
        <p:txBody>
          <a:bodyPr/>
          <a:lstStyle/>
          <a:p>
            <a:r>
              <a:rPr lang="en-US" dirty="0" smtClean="0"/>
              <a:t>Lessons learned from operation</a:t>
            </a:r>
            <a:endParaRPr lang="en-US" dirty="0"/>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648844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LBN Far Detector current design</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24</a:t>
            </a:fld>
            <a:endParaRPr lang="en-US" dirty="0"/>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pic>
        <p:nvPicPr>
          <p:cNvPr id="12" name="Content Placeholder 11" descr="3D Side view Mar 21 2014.png"/>
          <p:cNvPicPr>
            <a:picLocks noGrp="1" noChangeAspect="1"/>
          </p:cNvPicPr>
          <p:nvPr>
            <p:ph idx="1"/>
          </p:nvPr>
        </p:nvPicPr>
        <p:blipFill rotWithShape="1">
          <a:blip r:embed="rId3">
            <a:extLst>
              <a:ext uri="{28A0092B-C50C-407E-A947-70E740481C1C}">
                <a14:useLocalDpi xmlns:a14="http://schemas.microsoft.com/office/drawing/2010/main" val="0"/>
              </a:ext>
            </a:extLst>
          </a:blip>
          <a:srcRect t="-434" b="-450"/>
          <a:stretch/>
        </p:blipFill>
        <p:spPr>
          <a:xfrm>
            <a:off x="228600" y="1008974"/>
            <a:ext cx="8672513" cy="4059603"/>
          </a:xfrm>
        </p:spPr>
      </p:pic>
      <p:sp>
        <p:nvSpPr>
          <p:cNvPr id="13" name="TextBox 12"/>
          <p:cNvSpPr txBox="1"/>
          <p:nvPr/>
        </p:nvSpPr>
        <p:spPr>
          <a:xfrm>
            <a:off x="249260" y="4570021"/>
            <a:ext cx="2931662" cy="461665"/>
          </a:xfrm>
          <a:prstGeom prst="rect">
            <a:avLst/>
          </a:prstGeom>
          <a:noFill/>
        </p:spPr>
        <p:txBody>
          <a:bodyPr wrap="none" rtlCol="0">
            <a:spAutoFit/>
          </a:bodyPr>
          <a:lstStyle/>
          <a:p>
            <a:r>
              <a:rPr lang="en-US" dirty="0" smtClean="0"/>
              <a:t>2 x 6,758 m</a:t>
            </a:r>
            <a:r>
              <a:rPr lang="en-US" baseline="30000" dirty="0" smtClean="0"/>
              <a:t>3</a:t>
            </a:r>
            <a:r>
              <a:rPr lang="en-US" dirty="0" smtClean="0"/>
              <a:t> LAr each</a:t>
            </a:r>
            <a:endParaRPr lang="en-US" dirty="0"/>
          </a:p>
        </p:txBody>
      </p:sp>
      <p:cxnSp>
        <p:nvCxnSpPr>
          <p:cNvPr id="15" name="Straight Arrow Connector 14"/>
          <p:cNvCxnSpPr>
            <a:stCxn id="13" idx="0"/>
          </p:cNvCxnSpPr>
          <p:nvPr/>
        </p:nvCxnSpPr>
        <p:spPr>
          <a:xfrm flipV="1">
            <a:off x="1715091" y="3038768"/>
            <a:ext cx="17862" cy="15312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3" idx="0"/>
          </p:cNvCxnSpPr>
          <p:nvPr/>
        </p:nvCxnSpPr>
        <p:spPr>
          <a:xfrm flipV="1">
            <a:off x="1715091" y="3703498"/>
            <a:ext cx="2427380" cy="866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25521" y="5194884"/>
            <a:ext cx="8688507" cy="1015663"/>
          </a:xfrm>
          <a:prstGeom prst="rect">
            <a:avLst/>
          </a:prstGeom>
        </p:spPr>
        <p:txBody>
          <a:bodyPr wrap="square">
            <a:spAutoFit/>
          </a:bodyPr>
          <a:lstStyle/>
          <a:p>
            <a:r>
              <a:rPr lang="en-US" sz="2000" dirty="0">
                <a:solidFill>
                  <a:srgbClr val="404040"/>
                </a:solidFill>
              </a:rPr>
              <a:t>RFP documents for cryostat design, procurement and supervision during installation approved by DOE, but process put </a:t>
            </a:r>
            <a:r>
              <a:rPr lang="en-US" sz="2000" u="sng" dirty="0">
                <a:solidFill>
                  <a:srgbClr val="404040"/>
                </a:solidFill>
              </a:rPr>
              <a:t>on hold</a:t>
            </a:r>
            <a:r>
              <a:rPr lang="en-US" sz="2000" dirty="0">
                <a:solidFill>
                  <a:srgbClr val="404040"/>
                </a:solidFill>
              </a:rPr>
              <a:t> while waiting for LBN internationalization per P5.</a:t>
            </a:r>
          </a:p>
        </p:txBody>
      </p:sp>
    </p:spTree>
    <p:extLst>
      <p:ext uri="{BB962C8B-B14F-4D97-AF65-F5344CB8AC3E}">
        <p14:creationId xmlns:p14="http://schemas.microsoft.com/office/powerpoint/2010/main" val="250864130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differences</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25</a:t>
            </a:fld>
            <a:endParaRPr lang="en-US" dirty="0"/>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
        <p:nvSpPr>
          <p:cNvPr id="5" name="Content Placeholder 4"/>
          <p:cNvSpPr>
            <a:spLocks noGrp="1"/>
          </p:cNvSpPr>
          <p:nvPr>
            <p:ph idx="1"/>
          </p:nvPr>
        </p:nvSpPr>
        <p:spPr/>
        <p:txBody>
          <a:bodyPr/>
          <a:lstStyle/>
          <a:p>
            <a:r>
              <a:rPr lang="en-US" b="1" dirty="0" smtClean="0"/>
              <a:t>Size</a:t>
            </a:r>
            <a:r>
              <a:rPr lang="en-US" dirty="0" smtClean="0"/>
              <a:t>! Advantage from the manufacturer’s point of view. They are used to large vessels where they determine the number of workers. We were limited by ES&amp;H </a:t>
            </a:r>
            <a:r>
              <a:rPr lang="en-US" dirty="0" smtClean="0"/>
              <a:t>constraints (</a:t>
            </a:r>
            <a:r>
              <a:rPr lang="en-US" dirty="0" smtClean="0"/>
              <a:t>confined space) and the physical size of the tank.</a:t>
            </a:r>
          </a:p>
          <a:p>
            <a:r>
              <a:rPr lang="en-US" b="1" dirty="0" smtClean="0"/>
              <a:t>Location:</a:t>
            </a:r>
            <a:r>
              <a:rPr lang="en-US" dirty="0" smtClean="0"/>
              <a:t> underground versus above ground.</a:t>
            </a:r>
          </a:p>
          <a:p>
            <a:r>
              <a:rPr lang="en-US" b="1" dirty="0" smtClean="0"/>
              <a:t>Support:</a:t>
            </a:r>
            <a:r>
              <a:rPr lang="en-US" dirty="0" smtClean="0"/>
              <a:t> cryostat lays against the rock (</a:t>
            </a:r>
            <a:r>
              <a:rPr lang="en-US" b="1" dirty="0" smtClean="0"/>
              <a:t>not free standing</a:t>
            </a:r>
            <a:r>
              <a:rPr lang="en-US" dirty="0" smtClean="0"/>
              <a:t>).</a:t>
            </a:r>
          </a:p>
          <a:p>
            <a:r>
              <a:rPr lang="en-US" b="1" dirty="0" smtClean="0"/>
              <a:t>Heat leak</a:t>
            </a:r>
            <a:r>
              <a:rPr lang="en-US" dirty="0" smtClean="0"/>
              <a:t>: lower.</a:t>
            </a:r>
            <a:r>
              <a:rPr lang="en-US" dirty="0" smtClean="0">
                <a:sym typeface="Wingdings"/>
              </a:rPr>
              <a:t> Far Detector has thicker insulation.</a:t>
            </a:r>
          </a:p>
          <a:p>
            <a:r>
              <a:rPr lang="en-US" b="1" dirty="0" smtClean="0">
                <a:sym typeface="Wingdings"/>
              </a:rPr>
              <a:t>LAr pumps</a:t>
            </a:r>
            <a:r>
              <a:rPr lang="en-US" dirty="0" smtClean="0">
                <a:sym typeface="Wingdings"/>
              </a:rPr>
              <a:t> in pump towers or </a:t>
            </a:r>
            <a:r>
              <a:rPr lang="en-US" dirty="0" smtClean="0">
                <a:sym typeface="Wingdings"/>
              </a:rPr>
              <a:t>outside.</a:t>
            </a:r>
            <a:endParaRPr lang="en-US" dirty="0" smtClean="0">
              <a:sym typeface="Wingdings"/>
            </a:endParaRPr>
          </a:p>
          <a:p>
            <a:endParaRPr lang="en-US" dirty="0"/>
          </a:p>
        </p:txBody>
      </p:sp>
    </p:spTree>
    <p:extLst>
      <p:ext uri="{BB962C8B-B14F-4D97-AF65-F5344CB8AC3E}">
        <p14:creationId xmlns:p14="http://schemas.microsoft.com/office/powerpoint/2010/main" val="34733809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228600" y="1043693"/>
            <a:ext cx="4341174" cy="4994276"/>
          </a:xfrm>
        </p:spPr>
        <p:txBody>
          <a:bodyPr/>
          <a:lstStyle/>
          <a:p>
            <a:pPr marL="342900" indent="-342900">
              <a:buFont typeface="Arial"/>
              <a:buChar char="•"/>
            </a:pPr>
            <a:r>
              <a:rPr lang="en-US" dirty="0" smtClean="0"/>
              <a:t>VE-026</a:t>
            </a:r>
          </a:p>
          <a:p>
            <a:pPr marL="342900" indent="-342900">
              <a:buFont typeface="Arial"/>
              <a:buChar char="•"/>
            </a:pPr>
            <a:r>
              <a:rPr lang="en-US" dirty="0" smtClean="0"/>
              <a:t>LBNE DocDB n. 9546</a:t>
            </a:r>
          </a:p>
          <a:p>
            <a:pPr marL="342900" indent="-342900">
              <a:buFont typeface="Arial"/>
              <a:buChar char="•"/>
            </a:pPr>
            <a:r>
              <a:rPr lang="en-US" u="sng" dirty="0" smtClean="0"/>
              <a:t>Goal:</a:t>
            </a:r>
            <a:r>
              <a:rPr lang="en-US" dirty="0" smtClean="0"/>
              <a:t> to reduce the contamination in the ullage by engineering a system that maintains the temperature of the roof </a:t>
            </a:r>
            <a:r>
              <a:rPr lang="en-US" b="1" dirty="0" smtClean="0"/>
              <a:t>≤ 100 K</a:t>
            </a:r>
            <a:r>
              <a:rPr lang="en-US" dirty="0" smtClean="0"/>
              <a:t>. </a:t>
            </a:r>
          </a:p>
          <a:p>
            <a:pPr marL="342900" indent="-342900">
              <a:buFont typeface="Arial"/>
              <a:buChar char="•"/>
            </a:pPr>
            <a:r>
              <a:rPr lang="en-US" dirty="0" smtClean="0"/>
              <a:t>LBN has allocated resources to study such a system and test it in the SBN </a:t>
            </a:r>
            <a:r>
              <a:rPr lang="en-US" dirty="0" smtClean="0"/>
              <a:t>cryostats</a:t>
            </a:r>
            <a:r>
              <a:rPr lang="en-US" dirty="0" smtClean="0"/>
              <a:t> </a:t>
            </a:r>
            <a:r>
              <a:rPr lang="en-US" dirty="0" smtClean="0"/>
              <a:t>for eventual implementation in LBN.</a:t>
            </a:r>
          </a:p>
        </p:txBody>
      </p:sp>
      <p:sp>
        <p:nvSpPr>
          <p:cNvPr id="4" name="Title 3"/>
          <p:cNvSpPr>
            <a:spLocks noGrp="1"/>
          </p:cNvSpPr>
          <p:nvPr>
            <p:ph type="title"/>
          </p:nvPr>
        </p:nvSpPr>
        <p:spPr/>
        <p:txBody>
          <a:bodyPr/>
          <a:lstStyle/>
          <a:p>
            <a:r>
              <a:rPr lang="en-US" dirty="0" smtClean="0"/>
              <a:t>Value engineering on cold roof</a:t>
            </a:r>
            <a:endParaRPr lang="en-US" dirty="0"/>
          </a:p>
        </p:txBody>
      </p:sp>
      <p:sp>
        <p:nvSpPr>
          <p:cNvPr id="5" name="Date Placeholder 4"/>
          <p:cNvSpPr>
            <a:spLocks noGrp="1"/>
          </p:cNvSpPr>
          <p:nvPr>
            <p:ph type="dt" sz="half" idx="16"/>
          </p:nvPr>
        </p:nvSpPr>
        <p:spPr/>
        <p:txBody>
          <a:bodyPr/>
          <a:lstStyle/>
          <a:p>
            <a:pPr>
              <a:defRPr/>
            </a:pPr>
            <a:r>
              <a:rPr lang="en-US" smtClean="0"/>
              <a:t>Sep 24, 2014</a:t>
            </a:r>
            <a:endParaRPr lang="en-US"/>
          </a:p>
        </p:txBody>
      </p:sp>
      <p:sp>
        <p:nvSpPr>
          <p:cNvPr id="6" name="Footer Placeholder 5"/>
          <p:cNvSpPr>
            <a:spLocks noGrp="1"/>
          </p:cNvSpPr>
          <p:nvPr>
            <p:ph type="ftr" sz="quarter" idx="17"/>
          </p:nvPr>
        </p:nvSpPr>
        <p:spPr/>
        <p:txBody>
          <a:bodyPr/>
          <a:lstStyle/>
          <a:p>
            <a:pPr>
              <a:defRPr/>
            </a:pPr>
            <a:r>
              <a:rPr lang="en-US" dirty="0" smtClean="0"/>
              <a:t>David Montanari | The LBNE 35 ton Membrane Cryostat</a:t>
            </a:r>
            <a:endParaRPr lang="en-US" b="1" dirty="0"/>
          </a:p>
        </p:txBody>
      </p:sp>
      <p:sp>
        <p:nvSpPr>
          <p:cNvPr id="7" name="Slide Number Placeholder 6"/>
          <p:cNvSpPr>
            <a:spLocks noGrp="1"/>
          </p:cNvSpPr>
          <p:nvPr>
            <p:ph type="sldNum" sz="quarter" idx="18"/>
          </p:nvPr>
        </p:nvSpPr>
        <p:spPr/>
        <p:txBody>
          <a:bodyPr/>
          <a:lstStyle/>
          <a:p>
            <a:pPr>
              <a:defRPr/>
            </a:pPr>
            <a:fld id="{CDAA2984-4E06-6F4B-94D6-A397A6298ECC}" type="slidenum">
              <a:rPr lang="en-US" smtClean="0"/>
              <a:pPr>
                <a:defRPr/>
              </a:pPr>
              <a:t>26</a:t>
            </a:fld>
            <a:endParaRPr lang="en-US" dirty="0"/>
          </a:p>
        </p:txBody>
      </p:sp>
      <p:pic>
        <p:nvPicPr>
          <p:cNvPr id="10" name="Content Placeholder 9" descr="LBNE VE 026 Ullage at 100 K.pdf"/>
          <p:cNvPicPr>
            <a:picLocks noGrp="1" noChangeAspect="1"/>
          </p:cNvPicPr>
          <p:nvPr>
            <p:ph sz="half" idx="15"/>
          </p:nvPr>
        </p:nvPicPr>
        <p:blipFill rotWithShape="1">
          <a:blip r:embed="rId3">
            <a:extLst>
              <a:ext uri="{28A0092B-C50C-407E-A947-70E740481C1C}">
                <a14:useLocalDpi xmlns:a14="http://schemas.microsoft.com/office/drawing/2010/main" val="0"/>
              </a:ext>
            </a:extLst>
          </a:blip>
          <a:srcRect l="9195" t="8588" r="9301" b="8701"/>
          <a:stretch/>
        </p:blipFill>
        <p:spPr>
          <a:xfrm>
            <a:off x="4973339" y="1044576"/>
            <a:ext cx="3916981" cy="4994617"/>
          </a:xfrm>
          <a:ln>
            <a:solidFill>
              <a:srgbClr val="404040"/>
            </a:solidFill>
          </a:ln>
        </p:spPr>
      </p:pic>
    </p:spTree>
    <p:extLst>
      <p:ext uri="{BB962C8B-B14F-4D97-AF65-F5344CB8AC3E}">
        <p14:creationId xmlns:p14="http://schemas.microsoft.com/office/powerpoint/2010/main" val="56548758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a:t>
            </a:r>
            <a:endParaRPr lang="en-US" dirty="0"/>
          </a:p>
        </p:txBody>
      </p:sp>
      <p:sp>
        <p:nvSpPr>
          <p:cNvPr id="3" name="Content Placeholder 2"/>
          <p:cNvSpPr>
            <a:spLocks noGrp="1"/>
          </p:cNvSpPr>
          <p:nvPr>
            <p:ph idx="1"/>
          </p:nvPr>
        </p:nvSpPr>
        <p:spPr/>
        <p:txBody>
          <a:bodyPr/>
          <a:lstStyle/>
          <a:p>
            <a:r>
              <a:rPr lang="en-US" dirty="0" smtClean="0"/>
              <a:t>We have performed several </a:t>
            </a:r>
            <a:r>
              <a:rPr lang="en-US" u="sng" dirty="0" smtClean="0"/>
              <a:t>simulations</a:t>
            </a:r>
            <a:r>
              <a:rPr lang="en-US" dirty="0" smtClean="0"/>
              <a:t>:</a:t>
            </a:r>
          </a:p>
          <a:p>
            <a:pPr lvl="1"/>
            <a:r>
              <a:rPr lang="en-US" sz="2000" dirty="0" smtClean="0"/>
              <a:t>Piston purge</a:t>
            </a:r>
          </a:p>
          <a:p>
            <a:pPr lvl="1"/>
            <a:r>
              <a:rPr lang="en-US" sz="2000" dirty="0" smtClean="0"/>
              <a:t>Cool down</a:t>
            </a:r>
          </a:p>
          <a:p>
            <a:pPr lvl="1"/>
            <a:r>
              <a:rPr lang="en-US" sz="2000" dirty="0" smtClean="0"/>
              <a:t>Temperature profile inside the LAr</a:t>
            </a:r>
          </a:p>
          <a:p>
            <a:pPr lvl="1"/>
            <a:r>
              <a:rPr lang="en-US" sz="2000" dirty="0" smtClean="0"/>
              <a:t>Velocity profile of the LAr due to convective currents</a:t>
            </a:r>
          </a:p>
          <a:p>
            <a:r>
              <a:rPr lang="en-US" dirty="0" smtClean="0"/>
              <a:t>All models have been </a:t>
            </a:r>
            <a:r>
              <a:rPr lang="en-US" b="1" dirty="0" smtClean="0"/>
              <a:t>validated in LAPD and LBNE 35 ton</a:t>
            </a:r>
            <a:r>
              <a:rPr lang="en-US" dirty="0" smtClean="0"/>
              <a:t> prototype: they correctly predict the actual profiles.</a:t>
            </a:r>
            <a:endParaRPr lang="en-US" dirty="0"/>
          </a:p>
        </p:txBody>
      </p:sp>
      <p:sp>
        <p:nvSpPr>
          <p:cNvPr id="4" name="Date Placeholder 3"/>
          <p:cNvSpPr>
            <a:spLocks noGrp="1"/>
          </p:cNvSpPr>
          <p:nvPr>
            <p:ph type="dt" sz="half" idx="10"/>
          </p:nvPr>
        </p:nvSpPr>
        <p:spPr/>
        <p:txBody>
          <a:bodyPr/>
          <a:lstStyle/>
          <a:p>
            <a:pPr>
              <a:defRPr/>
            </a:pPr>
            <a:r>
              <a:rPr lang="en-US" smtClean="0"/>
              <a:t>Sep 24, 2014</a:t>
            </a:r>
            <a:endParaRPr lang="en-US"/>
          </a:p>
        </p:txBody>
      </p:sp>
      <p:sp>
        <p:nvSpPr>
          <p:cNvPr id="5" name="Footer Placeholder 4"/>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6" name="Slide Number Placeholder 5"/>
          <p:cNvSpPr>
            <a:spLocks noGrp="1"/>
          </p:cNvSpPr>
          <p:nvPr>
            <p:ph type="sldNum" sz="quarter" idx="12"/>
          </p:nvPr>
        </p:nvSpPr>
        <p:spPr/>
        <p:txBody>
          <a:bodyPr/>
          <a:lstStyle/>
          <a:p>
            <a:pPr>
              <a:defRPr/>
            </a:pPr>
            <a:fld id="{705EC4E2-59D0-F340-A447-02166F1256EE}" type="slidenum">
              <a:rPr lang="en-US" smtClean="0"/>
              <a:pPr>
                <a:defRPr/>
              </a:pPr>
              <a:t>27</a:t>
            </a:fld>
            <a:endParaRPr lang="en-US" dirty="0"/>
          </a:p>
        </p:txBody>
      </p:sp>
    </p:spTree>
    <p:extLst>
      <p:ext uri="{BB962C8B-B14F-4D97-AF65-F5344CB8AC3E}">
        <p14:creationId xmlns:p14="http://schemas.microsoft.com/office/powerpoint/2010/main" val="25105380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of purge method for 10 kton cryostat</a:t>
            </a:r>
            <a:endParaRPr lang="en-US" dirty="0"/>
          </a:p>
        </p:txBody>
      </p:sp>
      <p:sp>
        <p:nvSpPr>
          <p:cNvPr id="4" name="Date Placeholder 3"/>
          <p:cNvSpPr>
            <a:spLocks noGrp="1"/>
          </p:cNvSpPr>
          <p:nvPr>
            <p:ph type="dt" sz="half" idx="10"/>
          </p:nvPr>
        </p:nvSpPr>
        <p:spPr/>
        <p:txBody>
          <a:bodyPr/>
          <a:lstStyle/>
          <a:p>
            <a:pPr>
              <a:defRPr/>
            </a:pPr>
            <a:r>
              <a:rPr lang="en-US" smtClean="0"/>
              <a:t>Sep 24, 2014</a:t>
            </a:r>
            <a:endParaRPr lang="en-US"/>
          </a:p>
        </p:txBody>
      </p:sp>
      <p:sp>
        <p:nvSpPr>
          <p:cNvPr id="5" name="Footer Placeholder 4"/>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6" name="Slide Number Placeholder 5"/>
          <p:cNvSpPr>
            <a:spLocks noGrp="1"/>
          </p:cNvSpPr>
          <p:nvPr>
            <p:ph type="sldNum" sz="quarter" idx="12"/>
          </p:nvPr>
        </p:nvSpPr>
        <p:spPr/>
        <p:txBody>
          <a:bodyPr/>
          <a:lstStyle/>
          <a:p>
            <a:pPr>
              <a:defRPr/>
            </a:pPr>
            <a:fld id="{705EC4E2-59D0-F340-A447-02166F1256EE}" type="slidenum">
              <a:rPr lang="en-US" smtClean="0"/>
              <a:pPr>
                <a:defRPr/>
              </a:pPr>
              <a:t>28</a:t>
            </a:fld>
            <a:endParaRPr lang="en-US" dirty="0"/>
          </a:p>
        </p:txBody>
      </p:sp>
      <p:pic>
        <p:nvPicPr>
          <p:cNvPr id="7" name="10kT _AirPercent_ArgonPurge.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109029" y="1638383"/>
            <a:ext cx="4925943" cy="3694457"/>
          </a:xfrm>
          <a:prstGeom prst="rect">
            <a:avLst/>
          </a:prstGeom>
          <a:ln>
            <a:solidFill>
              <a:srgbClr val="99D6EA"/>
            </a:solidFill>
          </a:ln>
        </p:spPr>
      </p:pic>
    </p:spTree>
    <p:extLst>
      <p:ext uri="{BB962C8B-B14F-4D97-AF65-F5344CB8AC3E}">
        <p14:creationId xmlns:p14="http://schemas.microsoft.com/office/powerpoint/2010/main" val="413072523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Users/evoirin/.cfx/CFX_TEMP_3024/Figure001.png"/>
          <p:cNvPicPr>
            <a:picLocks noGrp="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4868334" y="1532820"/>
            <a:ext cx="3830372" cy="3429000"/>
          </a:xfrm>
          <a:prstGeom prst="rect">
            <a:avLst/>
          </a:prstGeom>
          <a:noFill/>
          <a:ln>
            <a:solidFill>
              <a:srgbClr val="99D6EA"/>
            </a:solidFill>
          </a:ln>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60867" y="1380420"/>
            <a:ext cx="4655404" cy="3886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25521" y="5411727"/>
            <a:ext cx="8700376" cy="461665"/>
          </a:xfrm>
          <a:prstGeom prst="rect">
            <a:avLst/>
          </a:prstGeom>
          <a:noFill/>
        </p:spPr>
        <p:txBody>
          <a:bodyPr wrap="square" rtlCol="0">
            <a:spAutoFit/>
          </a:bodyPr>
          <a:lstStyle/>
          <a:p>
            <a:pPr algn="ctr"/>
            <a:r>
              <a:rPr lang="en-US" sz="2400" dirty="0" smtClean="0">
                <a:solidFill>
                  <a:srgbClr val="404040"/>
                </a:solidFill>
                <a:latin typeface="Helvetica"/>
                <a:cs typeface="Helvetica"/>
              </a:rPr>
              <a:t>T profile verified in LAPD and 35 ton prototype</a:t>
            </a:r>
          </a:p>
        </p:txBody>
      </p:sp>
      <p:sp>
        <p:nvSpPr>
          <p:cNvPr id="4" name="Date Placeholder 3"/>
          <p:cNvSpPr>
            <a:spLocks noGrp="1"/>
          </p:cNvSpPr>
          <p:nvPr>
            <p:ph type="dt" sz="half" idx="10"/>
          </p:nvPr>
        </p:nvSpPr>
        <p:spPr/>
        <p:txBody>
          <a:bodyPr/>
          <a:lstStyle/>
          <a:p>
            <a:pPr>
              <a:defRPr/>
            </a:pPr>
            <a:r>
              <a:rPr lang="en-US" smtClean="0"/>
              <a:t>Sep 24, 2014</a:t>
            </a:r>
            <a:endParaRPr lang="en-US"/>
          </a:p>
        </p:txBody>
      </p:sp>
      <p:sp>
        <p:nvSpPr>
          <p:cNvPr id="5" name="Footer Placeholder 4"/>
          <p:cNvSpPr>
            <a:spLocks noGrp="1"/>
          </p:cNvSpPr>
          <p:nvPr>
            <p:ph type="ftr" sz="quarter" idx="11"/>
          </p:nvPr>
        </p:nvSpPr>
        <p:spPr/>
        <p:txBody>
          <a:bodyPr/>
          <a:lstStyle/>
          <a:p>
            <a:pPr>
              <a:defRPr/>
            </a:pPr>
            <a:r>
              <a:rPr lang="en-US" dirty="0" smtClean="0"/>
              <a:t>David Montanari | The LBNE 35 ton Membrane Cryostat</a:t>
            </a:r>
            <a:endParaRPr lang="en-US" b="1" dirty="0"/>
          </a:p>
        </p:txBody>
      </p:sp>
      <p:sp>
        <p:nvSpPr>
          <p:cNvPr id="7" name="Slide Number Placeholder 6"/>
          <p:cNvSpPr>
            <a:spLocks noGrp="1"/>
          </p:cNvSpPr>
          <p:nvPr>
            <p:ph type="sldNum" sz="quarter" idx="12"/>
          </p:nvPr>
        </p:nvSpPr>
        <p:spPr/>
        <p:txBody>
          <a:bodyPr/>
          <a:lstStyle/>
          <a:p>
            <a:pPr>
              <a:defRPr/>
            </a:pPr>
            <a:fld id="{705EC4E2-59D0-F340-A447-02166F1256EE}" type="slidenum">
              <a:rPr lang="en-US" smtClean="0"/>
              <a:pPr>
                <a:defRPr/>
              </a:pPr>
              <a:t>29</a:t>
            </a:fld>
            <a:endParaRPr lang="en-US" dirty="0"/>
          </a:p>
        </p:txBody>
      </p:sp>
      <p:sp>
        <p:nvSpPr>
          <p:cNvPr id="3" name="Title 2"/>
          <p:cNvSpPr>
            <a:spLocks noGrp="1"/>
          </p:cNvSpPr>
          <p:nvPr>
            <p:ph type="title"/>
          </p:nvPr>
        </p:nvSpPr>
        <p:spPr/>
        <p:txBody>
          <a:bodyPr/>
          <a:lstStyle/>
          <a:p>
            <a:r>
              <a:rPr lang="en-US" dirty="0"/>
              <a:t>3 D Model for 10-kton Velocity &amp; Temperature Profile</a:t>
            </a:r>
          </a:p>
        </p:txBody>
      </p:sp>
    </p:spTree>
    <p:extLst>
      <p:ext uri="{BB962C8B-B14F-4D97-AF65-F5344CB8AC3E}">
        <p14:creationId xmlns:p14="http://schemas.microsoft.com/office/powerpoint/2010/main" val="3196599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numCol="1" compatLnSpc="1">
            <a:prstTxWarp prst="textNoShape">
              <a:avLst/>
            </a:prstTxWarp>
          </a:bodyPr>
          <a:lstStyle/>
          <a:p>
            <a:r>
              <a:rPr lang="en-US" dirty="0" smtClean="0">
                <a:latin typeface="Helvetica" charset="0"/>
              </a:rPr>
              <a:t>Introduction</a:t>
            </a:r>
            <a:endParaRPr lang="en-US" dirty="0">
              <a:latin typeface="Helvetica" charset="0"/>
            </a:endParaRPr>
          </a:p>
        </p:txBody>
      </p:sp>
      <p:sp>
        <p:nvSpPr>
          <p:cNvPr id="6" name="Content Placeholder 5"/>
          <p:cNvSpPr>
            <a:spLocks noGrp="1"/>
          </p:cNvSpPr>
          <p:nvPr>
            <p:ph idx="1"/>
          </p:nvPr>
        </p:nvSpPr>
        <p:spPr/>
        <p:txBody>
          <a:bodyPr>
            <a:normAutofit fontScale="92500" lnSpcReduction="10000"/>
          </a:bodyPr>
          <a:lstStyle/>
          <a:p>
            <a:pPr>
              <a:lnSpc>
                <a:spcPct val="110000"/>
              </a:lnSpc>
            </a:pPr>
            <a:r>
              <a:rPr lang="en-US" sz="2200" dirty="0" smtClean="0"/>
              <a:t>The Long-Baseline Neutrino program wants </a:t>
            </a:r>
            <a:r>
              <a:rPr lang="en-US" sz="2200" dirty="0"/>
              <a:t>to build a very large </a:t>
            </a:r>
            <a:r>
              <a:rPr lang="en-US" sz="2200" u="sng" dirty="0"/>
              <a:t>liquid Argon</a:t>
            </a:r>
            <a:r>
              <a:rPr lang="en-US" sz="2200" dirty="0"/>
              <a:t> detector using </a:t>
            </a:r>
            <a:r>
              <a:rPr lang="en-US" sz="2200" u="sng" dirty="0" smtClean="0">
                <a:sym typeface="Wingdings"/>
              </a:rPr>
              <a:t>membrane </a:t>
            </a:r>
            <a:r>
              <a:rPr lang="en-US" sz="2200" u="sng" dirty="0">
                <a:sym typeface="Wingdings"/>
              </a:rPr>
              <a:t>cryostat</a:t>
            </a:r>
            <a:r>
              <a:rPr lang="en-US" sz="2200" dirty="0">
                <a:sym typeface="Wingdings"/>
              </a:rPr>
              <a:t> technology </a:t>
            </a:r>
            <a:r>
              <a:rPr lang="en-US" sz="2200" dirty="0" smtClean="0">
                <a:sym typeface="Wingdings"/>
              </a:rPr>
              <a:t>with </a:t>
            </a:r>
            <a:r>
              <a:rPr lang="en-US" sz="2200" dirty="0">
                <a:sym typeface="Wingdings"/>
              </a:rPr>
              <a:t>passive insulation </a:t>
            </a:r>
            <a:r>
              <a:rPr lang="en-US" sz="2200" dirty="0" smtClean="0">
                <a:sym typeface="Wingdings"/>
              </a:rPr>
              <a:t>to do neutrino physics.</a:t>
            </a:r>
            <a:endParaRPr lang="en-US" sz="2200" dirty="0"/>
          </a:p>
          <a:p>
            <a:pPr>
              <a:lnSpc>
                <a:spcPct val="110000"/>
              </a:lnSpc>
            </a:pPr>
            <a:r>
              <a:rPr lang="en-US" sz="2200" dirty="0" smtClean="0"/>
              <a:t>The LBNE-FD is currently a 34 </a:t>
            </a:r>
            <a:r>
              <a:rPr lang="en-US" sz="2200" dirty="0"/>
              <a:t>kton total Fiducial Mass </a:t>
            </a:r>
            <a:r>
              <a:rPr lang="en-US" sz="2200" dirty="0" smtClean="0"/>
              <a:t>at </a:t>
            </a:r>
            <a:r>
              <a:rPr lang="en-US" sz="2200" dirty="0"/>
              <a:t>4850L of Homestake Mine in Lead, SD, USA </a:t>
            </a:r>
            <a:r>
              <a:rPr lang="en-US" sz="2200" dirty="0" smtClean="0"/>
              <a:t>(~1.5 km </a:t>
            </a:r>
            <a:r>
              <a:rPr lang="en-US" sz="2200" dirty="0"/>
              <a:t>underground)</a:t>
            </a:r>
            <a:r>
              <a:rPr lang="en-US" sz="2200" dirty="0" smtClean="0"/>
              <a:t>. Phased approach: presently, at first 2 x 7,134 </a:t>
            </a:r>
            <a:r>
              <a:rPr lang="en-US" sz="2200" dirty="0" smtClean="0"/>
              <a:t>m</a:t>
            </a:r>
            <a:r>
              <a:rPr lang="en-US" sz="2200" baseline="30000" dirty="0" smtClean="0"/>
              <a:t>3</a:t>
            </a:r>
            <a:r>
              <a:rPr lang="en-US" sz="2200" dirty="0" smtClean="0"/>
              <a:t> </a:t>
            </a:r>
            <a:r>
              <a:rPr lang="en-US" sz="2200" dirty="0" smtClean="0"/>
              <a:t>membrane cryostats, followed by 2 x ~15,100 </a:t>
            </a:r>
            <a:r>
              <a:rPr lang="en-US" sz="2200" dirty="0" smtClean="0"/>
              <a:t>m</a:t>
            </a:r>
            <a:r>
              <a:rPr lang="en-US" sz="2200" baseline="30000" dirty="0" smtClean="0"/>
              <a:t>3</a:t>
            </a:r>
            <a:r>
              <a:rPr lang="en-US" sz="2200" dirty="0" smtClean="0"/>
              <a:t>.</a:t>
            </a:r>
          </a:p>
          <a:p>
            <a:pPr>
              <a:lnSpc>
                <a:spcPct val="110000"/>
              </a:lnSpc>
            </a:pPr>
            <a:r>
              <a:rPr lang="en-US" sz="2200" dirty="0" smtClean="0"/>
              <a:t>Required LAr purity: less than </a:t>
            </a:r>
            <a:r>
              <a:rPr lang="en-US" sz="2200" b="1" dirty="0" smtClean="0"/>
              <a:t>200 parts per trillion</a:t>
            </a:r>
            <a:r>
              <a:rPr lang="en-US" sz="2200" dirty="0" smtClean="0"/>
              <a:t> (ppt) Oxygen equivalent contamination (electron lifetime greater than </a:t>
            </a:r>
            <a:r>
              <a:rPr lang="en-US" sz="2200" b="1" dirty="0" smtClean="0"/>
              <a:t>1.4 ms</a:t>
            </a:r>
            <a:r>
              <a:rPr lang="en-US" sz="2200" dirty="0" smtClean="0"/>
              <a:t>) to operate very delicate Time Projection Chambers (TPCs) inside the LAr volume.</a:t>
            </a:r>
            <a:endParaRPr lang="en-US" sz="2200" dirty="0"/>
          </a:p>
          <a:p>
            <a:pPr>
              <a:lnSpc>
                <a:spcPct val="110000"/>
              </a:lnSpc>
            </a:pPr>
            <a:r>
              <a:rPr lang="en-US" sz="2200" dirty="0" smtClean="0">
                <a:sym typeface="Wingdings"/>
              </a:rPr>
              <a:t>To ensure that membrane cryostat technology is suitable for this experiment, we </a:t>
            </a:r>
            <a:r>
              <a:rPr lang="en-US" sz="2200" dirty="0">
                <a:sym typeface="Wingdings"/>
              </a:rPr>
              <a:t>have built </a:t>
            </a:r>
            <a:r>
              <a:rPr lang="en-US" sz="2200" dirty="0" smtClean="0">
                <a:sym typeface="Wingdings"/>
              </a:rPr>
              <a:t>and successfully operated the LBNE 35 ton prototype, a ~28 m</a:t>
            </a:r>
            <a:r>
              <a:rPr lang="en-US" sz="2200" baseline="30000" dirty="0" smtClean="0">
                <a:sym typeface="Wingdings"/>
              </a:rPr>
              <a:t>3</a:t>
            </a:r>
            <a:r>
              <a:rPr lang="en-US" sz="2200" dirty="0" smtClean="0">
                <a:sym typeface="Wingdings"/>
              </a:rPr>
              <a:t> membrane cryostat, the first and </a:t>
            </a:r>
            <a:r>
              <a:rPr lang="en-US" sz="2200" u="sng" dirty="0">
                <a:sym typeface="Wingdings"/>
              </a:rPr>
              <a:t>only</a:t>
            </a:r>
            <a:r>
              <a:rPr lang="en-US" sz="2200" dirty="0">
                <a:sym typeface="Wingdings"/>
              </a:rPr>
              <a:t> membrane cryostat for scientific purpose and available to </a:t>
            </a:r>
            <a:r>
              <a:rPr lang="en-US" sz="2200" dirty="0" smtClean="0">
                <a:sym typeface="Wingdings"/>
              </a:rPr>
              <a:t>scientists.</a:t>
            </a:r>
            <a:endParaRPr lang="en-US" sz="2200" dirty="0"/>
          </a:p>
        </p:txBody>
      </p:sp>
      <p:sp>
        <p:nvSpPr>
          <p:cNvPr id="153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A1A333-91ED-5D41-8117-45601684D56F}" type="slidenum">
              <a:rPr lang="en-US" sz="900">
                <a:solidFill>
                  <a:srgbClr val="154D81"/>
                </a:solidFill>
                <a:latin typeface="Helvetica" charset="0"/>
              </a:rPr>
              <a:pPr eaLnBrk="1" hangingPunct="1"/>
              <a:t>3</a:t>
            </a:fld>
            <a:endParaRPr lang="en-US" sz="900">
              <a:solidFill>
                <a:srgbClr val="154D81"/>
              </a:solidFill>
              <a:latin typeface="Helvetica" charset="0"/>
            </a:endParaRPr>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756214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521" y="1010092"/>
            <a:ext cx="8688507" cy="940348"/>
          </a:xfrm>
        </p:spPr>
        <p:txBody>
          <a:bodyPr>
            <a:normAutofit/>
          </a:bodyPr>
          <a:lstStyle/>
          <a:p>
            <a:pPr marL="0" lvl="0" indent="0">
              <a:spcBef>
                <a:spcPts val="0"/>
              </a:spcBef>
              <a:buNone/>
            </a:pPr>
            <a:r>
              <a:rPr lang="en-US" sz="1800" dirty="0" smtClean="0">
                <a:cs typeface="Helvetica"/>
              </a:rPr>
              <a:t>The </a:t>
            </a:r>
            <a:r>
              <a:rPr lang="en-US" sz="1800" b="1" dirty="0">
                <a:cs typeface="Helvetica"/>
              </a:rPr>
              <a:t>average roof temp </a:t>
            </a:r>
            <a:r>
              <a:rPr lang="en-US" sz="1800" b="1" dirty="0" smtClean="0">
                <a:cs typeface="Helvetica"/>
              </a:rPr>
              <a:t>is </a:t>
            </a:r>
            <a:r>
              <a:rPr lang="en-US" sz="1800" b="1" dirty="0">
                <a:cs typeface="Helvetica"/>
              </a:rPr>
              <a:t>107 K </a:t>
            </a:r>
            <a:r>
              <a:rPr lang="en-US" sz="1800" dirty="0">
                <a:cs typeface="Helvetica"/>
              </a:rPr>
              <a:t>with hot spot in </a:t>
            </a:r>
            <a:r>
              <a:rPr lang="en-US" sz="1800" dirty="0" smtClean="0">
                <a:cs typeface="Helvetica"/>
              </a:rPr>
              <a:t>corners (half-width models).</a:t>
            </a:r>
            <a:endParaRPr lang="en-US" sz="1800" dirty="0">
              <a:cs typeface="Helvetica"/>
            </a:endParaRPr>
          </a:p>
          <a:p>
            <a:pPr marL="0" lvl="0" indent="0">
              <a:spcBef>
                <a:spcPts val="0"/>
              </a:spcBef>
              <a:buNone/>
            </a:pPr>
            <a:r>
              <a:rPr lang="en-US" sz="1800" u="sng" dirty="0">
                <a:cs typeface="Helvetica"/>
              </a:rPr>
              <a:t>Important note:</a:t>
            </a:r>
            <a:r>
              <a:rPr lang="en-US" sz="1800" dirty="0">
                <a:cs typeface="Helvetica"/>
              </a:rPr>
              <a:t>  Out gassing is highly temperature dependent and is not an issue if </a:t>
            </a:r>
            <a:r>
              <a:rPr lang="en-US" sz="1800" b="1" dirty="0">
                <a:cs typeface="Helvetica"/>
              </a:rPr>
              <a:t>&lt;120 </a:t>
            </a:r>
            <a:r>
              <a:rPr lang="en-US" sz="1800" b="1" dirty="0" smtClean="0">
                <a:cs typeface="Helvetica"/>
              </a:rPr>
              <a:t>K</a:t>
            </a:r>
            <a:r>
              <a:rPr lang="en-US" sz="1800" dirty="0">
                <a:cs typeface="Helvetica"/>
              </a:rPr>
              <a:t> </a:t>
            </a:r>
            <a:r>
              <a:rPr lang="en-US" sz="1800" dirty="0" smtClean="0">
                <a:cs typeface="Helvetica"/>
              </a:rPr>
              <a:t>(LAPD + Materials Test Stand).</a:t>
            </a:r>
            <a:endParaRPr lang="en-US" sz="1800" dirty="0">
              <a:cs typeface="Helvetica"/>
            </a:endParaRPr>
          </a:p>
          <a:p>
            <a:endParaRPr lang="en-US" dirty="0">
              <a:cs typeface="Helvetica"/>
            </a:endParaRPr>
          </a:p>
        </p:txBody>
      </p:sp>
      <p:sp>
        <p:nvSpPr>
          <p:cNvPr id="5" name="Slide Number Placeholder 4"/>
          <p:cNvSpPr>
            <a:spLocks noGrp="1"/>
          </p:cNvSpPr>
          <p:nvPr>
            <p:ph type="sldNum" sz="quarter" idx="12"/>
          </p:nvPr>
        </p:nvSpPr>
        <p:spPr/>
        <p:txBody>
          <a:bodyPr/>
          <a:lstStyle/>
          <a:p>
            <a:fld id="{309AD161-AFAC-41AC-83AA-4053A52B9B02}" type="slidenum">
              <a:rPr lang="en-US" smtClean="0"/>
              <a:pPr/>
              <a:t>30</a:t>
            </a:fld>
            <a:endParaRPr lang="en-US" dirty="0"/>
          </a:p>
        </p:txBody>
      </p:sp>
      <p:grpSp>
        <p:nvGrpSpPr>
          <p:cNvPr id="9" name="Group 8"/>
          <p:cNvGrpSpPr/>
          <p:nvPr/>
        </p:nvGrpSpPr>
        <p:grpSpPr>
          <a:xfrm>
            <a:off x="241566" y="1809532"/>
            <a:ext cx="4411216" cy="4175115"/>
            <a:chOff x="241566" y="2201242"/>
            <a:chExt cx="4411216" cy="4175115"/>
          </a:xfrm>
        </p:grpSpPr>
        <p:pic>
          <p:nvPicPr>
            <p:cNvPr id="6" name="Content Placeholder 5"/>
            <p:cNvPicPr>
              <a:picLocks/>
            </p:cNvPicPr>
            <p:nvPr/>
          </p:nvPicPr>
          <p:blipFill>
            <a:blip r:embed="rId3" cstate="print"/>
            <a:srcRect/>
            <a:stretch>
              <a:fillRect/>
            </a:stretch>
          </p:blipFill>
          <p:spPr bwMode="auto">
            <a:xfrm>
              <a:off x="241566" y="2201242"/>
              <a:ext cx="4411216" cy="21336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397083" y="4360133"/>
              <a:ext cx="4032448" cy="2016224"/>
            </a:xfrm>
            <a:prstGeom prst="rect">
              <a:avLst/>
            </a:prstGeom>
            <a:noFill/>
            <a:ln w="9525">
              <a:noFill/>
              <a:miter lim="800000"/>
              <a:headEnd/>
              <a:tailEnd/>
            </a:ln>
          </p:spPr>
        </p:pic>
      </p:grpSp>
      <p:sp>
        <p:nvSpPr>
          <p:cNvPr id="15" name="TextBox 14"/>
          <p:cNvSpPr txBox="1"/>
          <p:nvPr/>
        </p:nvSpPr>
        <p:spPr>
          <a:xfrm>
            <a:off x="4109530" y="1729616"/>
            <a:ext cx="800632" cy="369332"/>
          </a:xfrm>
          <a:prstGeom prst="rect">
            <a:avLst/>
          </a:prstGeom>
          <a:noFill/>
        </p:spPr>
        <p:txBody>
          <a:bodyPr wrap="none" rtlCol="0">
            <a:spAutoFit/>
          </a:bodyPr>
          <a:lstStyle/>
          <a:p>
            <a:r>
              <a:rPr lang="en-US" sz="1800" b="1" dirty="0" smtClean="0">
                <a:solidFill>
                  <a:srgbClr val="FF0000"/>
                </a:solidFill>
                <a:latin typeface="Helvetica"/>
                <a:cs typeface="Helvetica"/>
              </a:rPr>
              <a:t>120 K</a:t>
            </a:r>
            <a:endParaRPr lang="en-US" sz="1800" b="1" dirty="0">
              <a:solidFill>
                <a:srgbClr val="FF0000"/>
              </a:solidFill>
              <a:latin typeface="Helvetica"/>
              <a:cs typeface="Helvetica"/>
            </a:endParaRPr>
          </a:p>
        </p:txBody>
      </p:sp>
      <p:grpSp>
        <p:nvGrpSpPr>
          <p:cNvPr id="11" name="Group 10"/>
          <p:cNvGrpSpPr/>
          <p:nvPr/>
        </p:nvGrpSpPr>
        <p:grpSpPr>
          <a:xfrm>
            <a:off x="4868211" y="1775466"/>
            <a:ext cx="3937405" cy="2749730"/>
            <a:chOff x="4868211" y="2653846"/>
            <a:chExt cx="3937405" cy="2749730"/>
          </a:xfrm>
        </p:grpSpPr>
        <p:pic>
          <p:nvPicPr>
            <p:cNvPr id="8" name="Picture 7" descr="C://Users/HeadHPCNode/.cfx/CFX_TEMP_3576/Chart004.png"/>
            <p:cNvPicPr/>
            <p:nvPr/>
          </p:nvPicPr>
          <p:blipFill>
            <a:blip r:embed="rId5" cstate="print"/>
            <a:srcRect/>
            <a:stretch>
              <a:fillRect/>
            </a:stretch>
          </p:blipFill>
          <p:spPr bwMode="auto">
            <a:xfrm>
              <a:off x="4868211" y="2653846"/>
              <a:ext cx="3937405" cy="2749730"/>
            </a:xfrm>
            <a:prstGeom prst="rect">
              <a:avLst/>
            </a:prstGeom>
            <a:noFill/>
            <a:ln w="9525">
              <a:noFill/>
              <a:miter lim="800000"/>
              <a:headEnd/>
              <a:tailEnd/>
            </a:ln>
          </p:spPr>
        </p:pic>
        <p:cxnSp>
          <p:nvCxnSpPr>
            <p:cNvPr id="12" name="Straight Connector 11"/>
            <p:cNvCxnSpPr/>
            <p:nvPr/>
          </p:nvCxnSpPr>
          <p:spPr>
            <a:xfrm flipH="1">
              <a:off x="5192887" y="2819487"/>
              <a:ext cx="354659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8030776" y="2882120"/>
              <a:ext cx="395715" cy="395715"/>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H="1" flipV="1">
              <a:off x="5127038" y="3574507"/>
              <a:ext cx="2953925" cy="18857"/>
            </a:xfrm>
            <a:prstGeom prst="line">
              <a:avLst/>
            </a:prstGeom>
            <a:ln>
              <a:solidFill>
                <a:srgbClr val="660066"/>
              </a:solidFill>
            </a:ln>
          </p:spPr>
          <p:style>
            <a:lnRef idx="2">
              <a:schemeClr val="accent1"/>
            </a:lnRef>
            <a:fillRef idx="0">
              <a:schemeClr val="accent1"/>
            </a:fillRef>
            <a:effectRef idx="1">
              <a:schemeClr val="accent1"/>
            </a:effectRef>
            <a:fontRef idx="minor">
              <a:schemeClr val="tx1"/>
            </a:fontRef>
          </p:style>
        </p:cxnSp>
      </p:grpSp>
      <p:sp>
        <p:nvSpPr>
          <p:cNvPr id="20" name="TextBox 19"/>
          <p:cNvSpPr txBox="1"/>
          <p:nvPr/>
        </p:nvSpPr>
        <p:spPr>
          <a:xfrm>
            <a:off x="5432292" y="4618888"/>
            <a:ext cx="3456292" cy="769441"/>
          </a:xfrm>
          <a:prstGeom prst="rect">
            <a:avLst/>
          </a:prstGeom>
          <a:solidFill>
            <a:srgbClr val="FFFFFF"/>
          </a:solidFill>
        </p:spPr>
        <p:txBody>
          <a:bodyPr wrap="square" rtlCol="0">
            <a:spAutoFit/>
          </a:bodyPr>
          <a:lstStyle/>
          <a:p>
            <a:pPr algn="ctr"/>
            <a:r>
              <a:rPr lang="en-US" sz="2200" dirty="0" smtClean="0">
                <a:solidFill>
                  <a:srgbClr val="404040"/>
                </a:solidFill>
                <a:latin typeface="Helvetica"/>
                <a:cs typeface="Helvetica"/>
              </a:rPr>
              <a:t>Nozzles/Penetrations are only source of outgassing </a:t>
            </a:r>
            <a:endParaRPr lang="en-US" sz="2200" dirty="0">
              <a:solidFill>
                <a:srgbClr val="404040"/>
              </a:solidFill>
              <a:latin typeface="Helvetica"/>
              <a:cs typeface="Helvetica"/>
            </a:endParaRPr>
          </a:p>
        </p:txBody>
      </p:sp>
      <p:sp>
        <p:nvSpPr>
          <p:cNvPr id="16" name="TextBox 15"/>
          <p:cNvSpPr txBox="1"/>
          <p:nvPr/>
        </p:nvSpPr>
        <p:spPr>
          <a:xfrm>
            <a:off x="342880" y="5642052"/>
            <a:ext cx="8600675" cy="461665"/>
          </a:xfrm>
          <a:prstGeom prst="rect">
            <a:avLst/>
          </a:prstGeom>
          <a:solidFill>
            <a:srgbClr val="FFFFFF"/>
          </a:solidFill>
        </p:spPr>
        <p:txBody>
          <a:bodyPr wrap="square" rtlCol="0">
            <a:spAutoFit/>
          </a:bodyPr>
          <a:lstStyle/>
          <a:p>
            <a:pPr algn="ctr"/>
            <a:r>
              <a:rPr lang="en-US" sz="2400" dirty="0" smtClean="0">
                <a:solidFill>
                  <a:srgbClr val="404040"/>
                </a:solidFill>
                <a:latin typeface="Helvetica"/>
                <a:cs typeface="Helvetica"/>
              </a:rPr>
              <a:t>T distribution have been validated by LAPD/35 ton results</a:t>
            </a:r>
            <a:endParaRPr lang="en-US" sz="2400" dirty="0">
              <a:solidFill>
                <a:srgbClr val="404040"/>
              </a:solidFill>
              <a:latin typeface="Helvetica"/>
              <a:cs typeface="Helvetica"/>
            </a:endParaRPr>
          </a:p>
        </p:txBody>
      </p:sp>
      <p:sp>
        <p:nvSpPr>
          <p:cNvPr id="4" name="Title 3"/>
          <p:cNvSpPr>
            <a:spLocks noGrp="1"/>
          </p:cNvSpPr>
          <p:nvPr>
            <p:ph type="title"/>
          </p:nvPr>
        </p:nvSpPr>
        <p:spPr/>
        <p:txBody>
          <a:bodyPr/>
          <a:lstStyle/>
          <a:p>
            <a:r>
              <a:rPr lang="en-US" dirty="0"/>
              <a:t>A key to Purity: Temperature in the Gas Space</a:t>
            </a:r>
          </a:p>
        </p:txBody>
      </p:sp>
      <p:sp>
        <p:nvSpPr>
          <p:cNvPr id="13" name="Date Placeholder 12"/>
          <p:cNvSpPr>
            <a:spLocks noGrp="1"/>
          </p:cNvSpPr>
          <p:nvPr>
            <p:ph type="dt" sz="half" idx="10"/>
          </p:nvPr>
        </p:nvSpPr>
        <p:spPr/>
        <p:txBody>
          <a:bodyPr/>
          <a:lstStyle/>
          <a:p>
            <a:pPr>
              <a:defRPr/>
            </a:pPr>
            <a:r>
              <a:rPr lang="en-US" smtClean="0"/>
              <a:t>Sep 24, 2014</a:t>
            </a:r>
            <a:endParaRPr lang="en-US"/>
          </a:p>
        </p:txBody>
      </p:sp>
      <p:sp>
        <p:nvSpPr>
          <p:cNvPr id="18" name="Footer Placeholder 17"/>
          <p:cNvSpPr>
            <a:spLocks noGrp="1"/>
          </p:cNvSpPr>
          <p:nvPr>
            <p:ph type="ftr" sz="quarter" idx="11"/>
          </p:nvPr>
        </p:nvSpPr>
        <p:spPr/>
        <p:txBody>
          <a:bodyPr/>
          <a:lstStyle/>
          <a:p>
            <a:pPr>
              <a:defRPr/>
            </a:pPr>
            <a:r>
              <a:rPr lang="en-US" dirty="0" smtClean="0"/>
              <a:t>David Montanari | The LBNE 35 ton Membrane Cryostat</a:t>
            </a:r>
            <a:endParaRPr lang="en-US" b="1" dirty="0"/>
          </a:p>
        </p:txBody>
      </p:sp>
    </p:spTree>
    <p:extLst>
      <p:ext uri="{BB962C8B-B14F-4D97-AF65-F5344CB8AC3E}">
        <p14:creationId xmlns:p14="http://schemas.microsoft.com/office/powerpoint/2010/main" val="3345028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09AD161-AFAC-41AC-83AA-4053A52B9B02}" type="slidenum">
              <a:rPr lang="en-US" smtClean="0"/>
              <a:pPr/>
              <a:t>31</a:t>
            </a:fld>
            <a:endParaRPr lang="en-US" dirty="0"/>
          </a:p>
        </p:txBody>
      </p:sp>
      <p:pic>
        <p:nvPicPr>
          <p:cNvPr id="4" name="Content Placeholder 3" descr="Impurities in LAr 10 kton EV.pdf"/>
          <p:cNvPicPr>
            <a:picLocks noGrp="1" noChangeAspect="1"/>
          </p:cNvPicPr>
          <p:nvPr>
            <p:ph idx="1"/>
          </p:nvPr>
        </p:nvPicPr>
        <p:blipFill>
          <a:blip r:embed="rId3">
            <a:extLst>
              <a:ext uri="{28A0092B-C50C-407E-A947-70E740481C1C}">
                <a14:useLocalDpi xmlns:a14="http://schemas.microsoft.com/office/drawing/2010/main" val="0"/>
              </a:ext>
            </a:extLst>
          </a:blip>
          <a:srcRect l="-7254" r="-7254"/>
          <a:stretch>
            <a:fillRect/>
          </a:stretch>
        </p:blipFill>
        <p:spPr>
          <a:xfrm>
            <a:off x="1154094" y="1043047"/>
            <a:ext cx="6835812" cy="3931516"/>
          </a:xfrm>
          <a:ln>
            <a:solidFill>
              <a:srgbClr val="99D6EA"/>
            </a:solidFill>
          </a:ln>
        </p:spPr>
      </p:pic>
      <p:sp>
        <p:nvSpPr>
          <p:cNvPr id="3" name="Title 2"/>
          <p:cNvSpPr>
            <a:spLocks noGrp="1"/>
          </p:cNvSpPr>
          <p:nvPr>
            <p:ph type="title"/>
          </p:nvPr>
        </p:nvSpPr>
        <p:spPr/>
        <p:txBody>
          <a:bodyPr/>
          <a:lstStyle/>
          <a:p>
            <a:r>
              <a:rPr lang="en-US" dirty="0"/>
              <a:t>Impurity Profile</a:t>
            </a:r>
          </a:p>
        </p:txBody>
      </p:sp>
      <p:sp>
        <p:nvSpPr>
          <p:cNvPr id="6" name="Date Placeholder 5"/>
          <p:cNvSpPr>
            <a:spLocks noGrp="1"/>
          </p:cNvSpPr>
          <p:nvPr>
            <p:ph type="dt" sz="half" idx="10"/>
          </p:nvPr>
        </p:nvSpPr>
        <p:spPr/>
        <p:txBody>
          <a:bodyPr/>
          <a:lstStyle/>
          <a:p>
            <a:pPr>
              <a:defRPr/>
            </a:pPr>
            <a:r>
              <a:rPr lang="en-US" smtClean="0"/>
              <a:t>Sep 24, 2014</a:t>
            </a:r>
            <a:endParaRPr lang="en-US"/>
          </a:p>
        </p:txBody>
      </p:sp>
      <p:sp>
        <p:nvSpPr>
          <p:cNvPr id="8" name="Footer Placeholder 7"/>
          <p:cNvSpPr>
            <a:spLocks noGrp="1"/>
          </p:cNvSpPr>
          <p:nvPr>
            <p:ph type="ftr" sz="quarter" idx="11"/>
          </p:nvPr>
        </p:nvSpPr>
        <p:spPr/>
        <p:txBody>
          <a:bodyPr/>
          <a:lstStyle/>
          <a:p>
            <a:pPr>
              <a:defRPr/>
            </a:pPr>
            <a:r>
              <a:rPr lang="en-US" dirty="0" smtClean="0"/>
              <a:t>David Montanari | The LBNE 35 ton Membrane Cryostat</a:t>
            </a:r>
            <a:endParaRPr lang="en-US" b="1" dirty="0"/>
          </a:p>
        </p:txBody>
      </p:sp>
    </p:spTree>
    <p:extLst>
      <p:ext uri="{BB962C8B-B14F-4D97-AF65-F5344CB8AC3E}">
        <p14:creationId xmlns:p14="http://schemas.microsoft.com/office/powerpoint/2010/main" val="3447003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numCol="1" compatLnSpc="1">
            <a:prstTxWarp prst="textNoShape">
              <a:avLst/>
            </a:prstTxWarp>
          </a:bodyPr>
          <a:lstStyle/>
          <a:p>
            <a:r>
              <a:rPr lang="en-US" dirty="0" smtClean="0">
                <a:latin typeface="Helvetica" charset="0"/>
              </a:rPr>
              <a:t>Summary</a:t>
            </a:r>
            <a:endParaRPr lang="en-US" dirty="0">
              <a:latin typeface="Helvetica" charset="0"/>
            </a:endParaRPr>
          </a:p>
        </p:txBody>
      </p:sp>
      <p:sp>
        <p:nvSpPr>
          <p:cNvPr id="6" name="Content Placeholder 5"/>
          <p:cNvSpPr>
            <a:spLocks noGrp="1"/>
          </p:cNvSpPr>
          <p:nvPr>
            <p:ph idx="1"/>
          </p:nvPr>
        </p:nvSpPr>
        <p:spPr>
          <a:xfrm>
            <a:off x="235744" y="1043046"/>
            <a:ext cx="8672513" cy="4987867"/>
          </a:xfrm>
        </p:spPr>
        <p:txBody>
          <a:bodyPr>
            <a:normAutofit fontScale="92500" lnSpcReduction="10000"/>
          </a:bodyPr>
          <a:lstStyle/>
          <a:p>
            <a:pPr>
              <a:lnSpc>
                <a:spcPct val="110000"/>
              </a:lnSpc>
            </a:pPr>
            <a:r>
              <a:rPr lang="en-US" sz="1800" dirty="0" smtClean="0">
                <a:sym typeface="Wingdings"/>
              </a:rPr>
              <a:t>A membrane cryostat was designed by Fermilab engineers for the LBNE project in collaboration with IHI Corporation of Tokyo, Japan.</a:t>
            </a:r>
          </a:p>
          <a:p>
            <a:pPr>
              <a:lnSpc>
                <a:spcPct val="110000"/>
              </a:lnSpc>
            </a:pPr>
            <a:r>
              <a:rPr lang="en-US" sz="1800" dirty="0" smtClean="0">
                <a:sym typeface="Wingdings"/>
              </a:rPr>
              <a:t>We have successfully fabricated and operated the </a:t>
            </a:r>
            <a:r>
              <a:rPr lang="en-US" sz="1800" u="sng" dirty="0" smtClean="0">
                <a:sym typeface="Wingdings"/>
              </a:rPr>
              <a:t>first</a:t>
            </a:r>
            <a:r>
              <a:rPr lang="en-US" sz="1800" dirty="0" smtClean="0">
                <a:sym typeface="Wingdings"/>
              </a:rPr>
              <a:t> </a:t>
            </a:r>
            <a:r>
              <a:rPr lang="en-US" sz="1800" dirty="0">
                <a:sym typeface="Wingdings"/>
              </a:rPr>
              <a:t>membrane cryostat </a:t>
            </a:r>
            <a:r>
              <a:rPr lang="en-US" sz="1800" dirty="0" smtClean="0">
                <a:sym typeface="Wingdings"/>
              </a:rPr>
              <a:t>for </a:t>
            </a:r>
            <a:r>
              <a:rPr lang="en-US" sz="1800" u="sng" dirty="0" smtClean="0">
                <a:sym typeface="Wingdings"/>
              </a:rPr>
              <a:t>scientific application</a:t>
            </a:r>
            <a:r>
              <a:rPr lang="en-US" sz="1800" dirty="0" smtClean="0">
                <a:sym typeface="Wingdings"/>
              </a:rPr>
              <a:t> (and first on the </a:t>
            </a:r>
            <a:r>
              <a:rPr lang="en-US" sz="1800" u="sng" dirty="0" smtClean="0">
                <a:sym typeface="Wingdings"/>
              </a:rPr>
              <a:t>US soil</a:t>
            </a:r>
            <a:r>
              <a:rPr lang="en-US" sz="1800" dirty="0" smtClean="0">
                <a:sym typeface="Wingdings"/>
              </a:rPr>
              <a:t>) and its cryogenic system.</a:t>
            </a:r>
          </a:p>
          <a:p>
            <a:pPr>
              <a:lnSpc>
                <a:spcPct val="110000"/>
              </a:lnSpc>
            </a:pPr>
            <a:r>
              <a:rPr lang="en-US" sz="1800" dirty="0" smtClean="0">
                <a:sym typeface="Wingdings"/>
              </a:rPr>
              <a:t>We </a:t>
            </a:r>
            <a:r>
              <a:rPr lang="en-US" sz="1800" dirty="0" smtClean="0">
                <a:sym typeface="Wingdings"/>
              </a:rPr>
              <a:t>have measured and calculated ~1,500 W total </a:t>
            </a:r>
            <a:r>
              <a:rPr lang="en-US" sz="1800" dirty="0" smtClean="0">
                <a:sym typeface="Wingdings"/>
              </a:rPr>
              <a:t>of heat leak (</a:t>
            </a:r>
            <a:r>
              <a:rPr lang="en-US" sz="1800" dirty="0" smtClean="0">
                <a:sym typeface="Wingdings"/>
              </a:rPr>
              <a:t>~12.5 </a:t>
            </a:r>
            <a:r>
              <a:rPr lang="en-US" sz="1800" dirty="0">
                <a:sym typeface="Wingdings"/>
              </a:rPr>
              <a:t>W/</a:t>
            </a:r>
            <a:r>
              <a:rPr lang="en-US" sz="1800" dirty="0" smtClean="0">
                <a:sym typeface="Wingdings"/>
              </a:rPr>
              <a:t>m</a:t>
            </a:r>
            <a:r>
              <a:rPr lang="en-US" sz="1800" baseline="30000" dirty="0" smtClean="0">
                <a:sym typeface="Wingdings"/>
              </a:rPr>
              <a:t>2</a:t>
            </a:r>
            <a:r>
              <a:rPr lang="en-US" sz="1800" dirty="0" smtClean="0">
                <a:sym typeface="Wingdings"/>
              </a:rPr>
              <a:t>)</a:t>
            </a:r>
            <a:r>
              <a:rPr lang="en-US" sz="1800" dirty="0" smtClean="0">
                <a:sym typeface="Wingdings"/>
              </a:rPr>
              <a:t>. Requirement was &lt; 13 W/m</a:t>
            </a:r>
            <a:r>
              <a:rPr lang="en-US" sz="1800" baseline="30000" dirty="0" smtClean="0">
                <a:sym typeface="Wingdings"/>
              </a:rPr>
              <a:t>2</a:t>
            </a:r>
            <a:endParaRPr lang="en-US" sz="1800" baseline="30000" dirty="0" smtClean="0">
              <a:sym typeface="Wingdings"/>
            </a:endParaRPr>
          </a:p>
          <a:p>
            <a:pPr>
              <a:lnSpc>
                <a:spcPct val="110000"/>
              </a:lnSpc>
            </a:pPr>
            <a:r>
              <a:rPr lang="en-US" sz="1800" dirty="0" smtClean="0">
                <a:sym typeface="Wingdings"/>
              </a:rPr>
              <a:t>We have achieved the </a:t>
            </a:r>
            <a:r>
              <a:rPr lang="en-US" sz="1800" b="1" dirty="0" smtClean="0">
                <a:sym typeface="Wingdings"/>
              </a:rPr>
              <a:t>technical goals </a:t>
            </a:r>
            <a:r>
              <a:rPr lang="en-US" sz="1800" dirty="0" smtClean="0">
                <a:sym typeface="Wingdings"/>
              </a:rPr>
              <a:t>of the prototype, which were:</a:t>
            </a:r>
          </a:p>
          <a:p>
            <a:pPr lvl="1">
              <a:lnSpc>
                <a:spcPct val="110000"/>
              </a:lnSpc>
            </a:pPr>
            <a:r>
              <a:rPr lang="en-US" sz="1600" u="sng" dirty="0" smtClean="0">
                <a:sym typeface="Wingdings"/>
              </a:rPr>
              <a:t>to demonstrate </a:t>
            </a:r>
            <a:r>
              <a:rPr lang="en-US" sz="1600" u="sng" dirty="0">
                <a:sym typeface="Wingdings"/>
              </a:rPr>
              <a:t>the membrane cryostat technology</a:t>
            </a:r>
            <a:r>
              <a:rPr lang="en-US" sz="1600" dirty="0">
                <a:sym typeface="Wingdings"/>
              </a:rPr>
              <a:t> in terms of thermal performance, feasibility for liquid </a:t>
            </a:r>
            <a:r>
              <a:rPr lang="en-US" sz="1600" dirty="0" smtClean="0">
                <a:sym typeface="Wingdings"/>
              </a:rPr>
              <a:t>argon and leak tightness. </a:t>
            </a:r>
            <a:r>
              <a:rPr lang="en-US" sz="1600" dirty="0" smtClean="0">
                <a:solidFill>
                  <a:srgbClr val="008000"/>
                </a:solidFill>
                <a:latin typeface="Zapf Dingbats"/>
                <a:ea typeface="Zapf Dingbats"/>
                <a:cs typeface="Zapf Dingbats"/>
                <a:sym typeface="Zapf Dingbats"/>
              </a:rPr>
              <a:t>✔</a:t>
            </a:r>
            <a:endParaRPr lang="en-US" sz="1600" dirty="0" smtClean="0">
              <a:solidFill>
                <a:srgbClr val="008000"/>
              </a:solidFill>
              <a:sym typeface="Wingdings"/>
            </a:endParaRPr>
          </a:p>
          <a:p>
            <a:pPr lvl="1">
              <a:lnSpc>
                <a:spcPct val="110000"/>
              </a:lnSpc>
            </a:pPr>
            <a:r>
              <a:rPr lang="en-US" sz="1600" dirty="0" smtClean="0">
                <a:sym typeface="Wingdings"/>
              </a:rPr>
              <a:t>to demonstrate that we can achieve and maintain the </a:t>
            </a:r>
            <a:r>
              <a:rPr lang="en-US" sz="1600" u="sng" dirty="0" smtClean="0">
                <a:sym typeface="Wingdings"/>
              </a:rPr>
              <a:t>purity requirements in a membrane cryostat without evacuation</a:t>
            </a:r>
            <a:r>
              <a:rPr lang="en-US" sz="1600" dirty="0" smtClean="0">
                <a:sym typeface="Wingdings"/>
              </a:rPr>
              <a:t> and using only a controlled gaseous </a:t>
            </a:r>
            <a:r>
              <a:rPr lang="en-US" sz="1600" dirty="0">
                <a:sym typeface="Wingdings"/>
              </a:rPr>
              <a:t>A</a:t>
            </a:r>
            <a:r>
              <a:rPr lang="en-US" sz="1600" dirty="0" smtClean="0">
                <a:sym typeface="Wingdings"/>
              </a:rPr>
              <a:t>rgon purge.	</a:t>
            </a:r>
            <a:r>
              <a:rPr lang="en-US" sz="1600" dirty="0">
                <a:solidFill>
                  <a:srgbClr val="008000"/>
                </a:solidFill>
                <a:latin typeface="Zapf Dingbats"/>
                <a:ea typeface="Zapf Dingbats"/>
                <a:cs typeface="Zapf Dingbats"/>
                <a:sym typeface="Zapf Dingbats"/>
              </a:rPr>
              <a:t>✔</a:t>
            </a:r>
            <a:endParaRPr lang="en-US" sz="1600" dirty="0" smtClean="0">
              <a:solidFill>
                <a:srgbClr val="008000"/>
              </a:solidFill>
              <a:sym typeface="Wingdings"/>
            </a:endParaRPr>
          </a:p>
          <a:p>
            <a:pPr lvl="1">
              <a:lnSpc>
                <a:spcPct val="110000"/>
              </a:lnSpc>
            </a:pPr>
            <a:r>
              <a:rPr lang="en-US" sz="1600" dirty="0" smtClean="0"/>
              <a:t>to demonstrate that we can </a:t>
            </a:r>
            <a:r>
              <a:rPr lang="en-US" sz="1600" u="sng" dirty="0" smtClean="0"/>
              <a:t>achieve </a:t>
            </a:r>
            <a:r>
              <a:rPr lang="en-US" sz="1600" u="sng" dirty="0"/>
              <a:t>and </a:t>
            </a:r>
            <a:r>
              <a:rPr lang="en-US" sz="1600" u="sng" dirty="0" smtClean="0"/>
              <a:t>maintain the </a:t>
            </a:r>
            <a:r>
              <a:rPr lang="en-US" sz="1600" u="sng" dirty="0"/>
              <a:t>purity requirements </a:t>
            </a:r>
            <a:r>
              <a:rPr lang="en-US" sz="1600" u="sng" dirty="0" smtClean="0"/>
              <a:t>for the liquid Argon</a:t>
            </a:r>
            <a:r>
              <a:rPr lang="en-US" sz="1600" dirty="0" smtClean="0"/>
              <a:t> during </a:t>
            </a:r>
            <a:r>
              <a:rPr lang="en-US" sz="1600" dirty="0"/>
              <a:t>filling, purification </a:t>
            </a:r>
            <a:r>
              <a:rPr lang="en-US" sz="1600" dirty="0" smtClean="0"/>
              <a:t>and maintenance mode using mol sieve and copper beads filters.</a:t>
            </a:r>
            <a:r>
              <a:rPr lang="en-US" sz="1600" dirty="0">
                <a:sym typeface="Wingdings"/>
              </a:rPr>
              <a:t> </a:t>
            </a:r>
            <a:r>
              <a:rPr lang="en-US" sz="1600" dirty="0">
                <a:solidFill>
                  <a:srgbClr val="008000"/>
                </a:solidFill>
                <a:latin typeface="Zapf Dingbats"/>
                <a:ea typeface="Zapf Dingbats"/>
                <a:cs typeface="Zapf Dingbats"/>
                <a:sym typeface="Zapf Dingbats"/>
              </a:rPr>
              <a:t>✔</a:t>
            </a:r>
            <a:endParaRPr lang="en-US" sz="1600" dirty="0" smtClean="0">
              <a:solidFill>
                <a:srgbClr val="008000"/>
              </a:solidFill>
              <a:sym typeface="Wingdings"/>
            </a:endParaRPr>
          </a:p>
          <a:p>
            <a:pPr>
              <a:lnSpc>
                <a:spcPct val="110000"/>
              </a:lnSpc>
            </a:pPr>
            <a:r>
              <a:rPr lang="en-US" sz="1800" dirty="0" smtClean="0">
                <a:sym typeface="Wingdings"/>
              </a:rPr>
              <a:t>We have measured </a:t>
            </a:r>
            <a:r>
              <a:rPr lang="en-US" sz="1800" b="1" dirty="0">
                <a:sym typeface="Wingdings"/>
              </a:rPr>
              <a:t>2.5-3 ms lifetime</a:t>
            </a:r>
            <a:r>
              <a:rPr lang="en-US" sz="1800" dirty="0">
                <a:sym typeface="Wingdings"/>
              </a:rPr>
              <a:t> (equivalent to 100 ppt Oxygen equivalent contamination). LBN requirement is 1.4 ms lifetime (200 ppt)</a:t>
            </a:r>
            <a:r>
              <a:rPr lang="en-US" sz="1800" dirty="0" smtClean="0">
                <a:sym typeface="Wingdings"/>
              </a:rPr>
              <a:t>.</a:t>
            </a:r>
          </a:p>
          <a:p>
            <a:pPr>
              <a:lnSpc>
                <a:spcPct val="110000"/>
              </a:lnSpc>
            </a:pPr>
            <a:r>
              <a:rPr lang="en-US" sz="1800" dirty="0" smtClean="0">
                <a:sym typeface="Wingdings"/>
              </a:rPr>
              <a:t>We have applied this knowledge and the lessons learned to the preparation of an RFP package for the design, procurement and supervision during the installation of a 10 kton (Fiducial Mass) Far Detector for LBN.</a:t>
            </a:r>
            <a:endParaRPr lang="en-US" sz="1800" dirty="0">
              <a:sym typeface="Wingdings"/>
            </a:endParaRPr>
          </a:p>
          <a:p>
            <a:pPr>
              <a:lnSpc>
                <a:spcPct val="110000"/>
              </a:lnSpc>
            </a:pPr>
            <a:endParaRPr lang="en-US" sz="1800" dirty="0">
              <a:sym typeface="Wingdings"/>
            </a:endParaRPr>
          </a:p>
          <a:p>
            <a:pPr lvl="1">
              <a:lnSpc>
                <a:spcPct val="110000"/>
              </a:lnSpc>
            </a:pPr>
            <a:endParaRPr lang="en-US" sz="1800" dirty="0"/>
          </a:p>
        </p:txBody>
      </p:sp>
      <p:sp>
        <p:nvSpPr>
          <p:cNvPr id="153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A1A333-91ED-5D41-8117-45601684D56F}" type="slidenum">
              <a:rPr lang="en-US" sz="900">
                <a:solidFill>
                  <a:srgbClr val="154D81"/>
                </a:solidFill>
                <a:latin typeface="Helvetica" charset="0"/>
              </a:rPr>
              <a:pPr eaLnBrk="1" hangingPunct="1"/>
              <a:t>32</a:t>
            </a:fld>
            <a:endParaRPr lang="en-US" sz="900">
              <a:solidFill>
                <a:srgbClr val="154D81"/>
              </a:solidFill>
              <a:latin typeface="Helvetica" charset="0"/>
            </a:endParaRPr>
          </a:p>
        </p:txBody>
      </p:sp>
      <p:sp>
        <p:nvSpPr>
          <p:cNvPr id="9"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0"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4374738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Purity</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33</a:t>
            </a:fld>
            <a:endParaRPr lang="en-US" dirty="0"/>
          </a:p>
        </p:txBody>
      </p:sp>
      <p:graphicFrame>
        <p:nvGraphicFramePr>
          <p:cNvPr id="7" name="Object 5"/>
          <p:cNvGraphicFramePr>
            <a:graphicFrameLocks noChangeAspect="1"/>
          </p:cNvGraphicFramePr>
          <p:nvPr>
            <p:extLst>
              <p:ext uri="{D42A27DB-BD31-4B8C-83A1-F6EECF244321}">
                <p14:modId xmlns:p14="http://schemas.microsoft.com/office/powerpoint/2010/main" val="1635019682"/>
              </p:ext>
            </p:extLst>
          </p:nvPr>
        </p:nvGraphicFramePr>
        <p:xfrm>
          <a:off x="818329" y="997857"/>
          <a:ext cx="7542105" cy="5098142"/>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6"/>
          <p:cNvSpPr>
            <a:spLocks noChangeArrowheads="1"/>
          </p:cNvSpPr>
          <p:nvPr/>
        </p:nvSpPr>
        <p:spPr bwMode="auto">
          <a:xfrm>
            <a:off x="2927780" y="3431905"/>
            <a:ext cx="1496561" cy="307777"/>
          </a:xfrm>
          <a:prstGeom prst="rect">
            <a:avLst/>
          </a:prstGeom>
          <a:noFill/>
          <a:ln w="9525">
            <a:noFill/>
            <a:miter lim="800000"/>
            <a:headEnd/>
            <a:tailEnd/>
          </a:ln>
        </p:spPr>
        <p:txBody>
          <a:bodyPr wrap="none">
            <a:prstTxWarp prst="textNoShape">
              <a:avLst/>
            </a:prstTxWarp>
            <a:spAutoFit/>
          </a:bodyPr>
          <a:lstStyle/>
          <a:p>
            <a:r>
              <a:rPr lang="en-US" sz="1400" b="1" dirty="0" smtClean="0">
                <a:solidFill>
                  <a:srgbClr val="FF8000"/>
                </a:solidFill>
              </a:rPr>
              <a:t>Switch to Pump B</a:t>
            </a:r>
            <a:endParaRPr lang="en-US" sz="1400" b="1" dirty="0">
              <a:solidFill>
                <a:srgbClr val="FF8000"/>
              </a:solidFill>
            </a:endParaRPr>
          </a:p>
        </p:txBody>
      </p:sp>
      <p:sp>
        <p:nvSpPr>
          <p:cNvPr id="9" name="Line 7"/>
          <p:cNvSpPr>
            <a:spLocks noChangeShapeType="1"/>
          </p:cNvSpPr>
          <p:nvPr/>
        </p:nvSpPr>
        <p:spPr bwMode="auto">
          <a:xfrm>
            <a:off x="3749958" y="3760640"/>
            <a:ext cx="0" cy="712787"/>
          </a:xfrm>
          <a:prstGeom prst="line">
            <a:avLst/>
          </a:prstGeom>
          <a:noFill/>
          <a:ln w="38100">
            <a:solidFill>
              <a:srgbClr val="FF8000"/>
            </a:solidFill>
            <a:round/>
            <a:headEnd/>
            <a:tailEnd type="triangle" w="med" len="med"/>
          </a:ln>
        </p:spPr>
        <p:txBody>
          <a:bodyPr wrap="none" anchor="ctr">
            <a:prstTxWarp prst="textNoShape">
              <a:avLst/>
            </a:prstTxWarp>
          </a:bodyPr>
          <a:lstStyle/>
          <a:p>
            <a:endParaRPr lang="en-US"/>
          </a:p>
        </p:txBody>
      </p:sp>
      <p:sp>
        <p:nvSpPr>
          <p:cNvPr id="10" name="Rectangle 6"/>
          <p:cNvSpPr>
            <a:spLocks noChangeArrowheads="1"/>
          </p:cNvSpPr>
          <p:nvPr/>
        </p:nvSpPr>
        <p:spPr bwMode="auto">
          <a:xfrm>
            <a:off x="4424341" y="2718032"/>
            <a:ext cx="3136057" cy="307777"/>
          </a:xfrm>
          <a:prstGeom prst="rect">
            <a:avLst/>
          </a:prstGeom>
          <a:noFill/>
          <a:ln w="9525">
            <a:noFill/>
            <a:miter lim="800000"/>
            <a:headEnd/>
            <a:tailEnd/>
          </a:ln>
        </p:spPr>
        <p:txBody>
          <a:bodyPr wrap="none">
            <a:prstTxWarp prst="textNoShape">
              <a:avLst/>
            </a:prstTxWarp>
            <a:spAutoFit/>
          </a:bodyPr>
          <a:lstStyle/>
          <a:p>
            <a:r>
              <a:rPr lang="en-US" sz="1400" b="1" dirty="0">
                <a:solidFill>
                  <a:srgbClr val="FF8000"/>
                </a:solidFill>
              </a:rPr>
              <a:t>Top off tank using D0 LAr (covers PrM4)</a:t>
            </a:r>
          </a:p>
        </p:txBody>
      </p:sp>
      <p:sp>
        <p:nvSpPr>
          <p:cNvPr id="11" name="Line 7"/>
          <p:cNvSpPr>
            <a:spLocks noChangeShapeType="1"/>
          </p:cNvSpPr>
          <p:nvPr/>
        </p:nvSpPr>
        <p:spPr bwMode="auto">
          <a:xfrm flipH="1">
            <a:off x="5279116" y="3002872"/>
            <a:ext cx="0" cy="1666669"/>
          </a:xfrm>
          <a:prstGeom prst="line">
            <a:avLst/>
          </a:prstGeom>
          <a:noFill/>
          <a:ln w="38100">
            <a:solidFill>
              <a:srgbClr val="FF8000"/>
            </a:solidFill>
            <a:round/>
            <a:headEnd/>
            <a:tailEnd type="triangle" w="med" len="med"/>
          </a:ln>
        </p:spPr>
        <p:txBody>
          <a:bodyPr wrap="none" anchor="ctr">
            <a:prstTxWarp prst="textNoShape">
              <a:avLst/>
            </a:prstTxWarp>
          </a:bodyPr>
          <a:lstStyle/>
          <a:p>
            <a:endParaRPr lang="en-US"/>
          </a:p>
        </p:txBody>
      </p:sp>
      <p:sp>
        <p:nvSpPr>
          <p:cNvPr id="12" name="Oval 11"/>
          <p:cNvSpPr/>
          <p:nvPr/>
        </p:nvSpPr>
        <p:spPr>
          <a:xfrm>
            <a:off x="2639698" y="2672301"/>
            <a:ext cx="1581328" cy="7596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971834" y="1011225"/>
            <a:ext cx="2388600" cy="338554"/>
          </a:xfrm>
          <a:prstGeom prst="rect">
            <a:avLst/>
          </a:prstGeom>
          <a:noFill/>
        </p:spPr>
        <p:txBody>
          <a:bodyPr wrap="square" rtlCol="0">
            <a:spAutoFit/>
          </a:bodyPr>
          <a:lstStyle/>
          <a:p>
            <a:r>
              <a:rPr lang="en-US" sz="1600" dirty="0" smtClean="0">
                <a:solidFill>
                  <a:srgbClr val="404040"/>
                </a:solidFill>
              </a:rPr>
              <a:t>2.6 volume changes/day</a:t>
            </a:r>
            <a:endParaRPr lang="en-US" sz="1600" dirty="0">
              <a:solidFill>
                <a:srgbClr val="404040"/>
              </a:solidFill>
            </a:endParaRPr>
          </a:p>
        </p:txBody>
      </p:sp>
      <p:sp>
        <p:nvSpPr>
          <p:cNvPr id="14"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7"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
        <p:nvSpPr>
          <p:cNvPr id="3" name="Rounded Rectangle 2"/>
          <p:cNvSpPr/>
          <p:nvPr/>
        </p:nvSpPr>
        <p:spPr>
          <a:xfrm>
            <a:off x="809340" y="2751916"/>
            <a:ext cx="7545551" cy="946361"/>
          </a:xfrm>
          <a:prstGeom prst="roundRect">
            <a:avLst/>
          </a:prstGeom>
          <a:noFill/>
          <a:ln w="31750">
            <a:solidFill>
              <a:srgbClr val="0F2D6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231985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bwMode="auto">
          <a:xfrm>
            <a:off x="806450" y="3559175"/>
            <a:ext cx="7526338" cy="1139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Ctr="0" compatLnSpc="1">
            <a:prstTxWarp prst="textNoShape">
              <a:avLst/>
            </a:prstTxWarp>
          </a:bodyPr>
          <a:lstStyle/>
          <a:p>
            <a:pPr algn="ctr"/>
            <a:r>
              <a:rPr lang="en-US" dirty="0" smtClean="0">
                <a:latin typeface="Helvetica" charset="0"/>
              </a:rPr>
              <a:t>Thanks!</a:t>
            </a:r>
            <a:endParaRPr lang="en-US" dirty="0">
              <a:latin typeface="Helvetica" charset="0"/>
            </a:endParaRPr>
          </a:p>
        </p:txBody>
      </p:sp>
      <p:sp>
        <p:nvSpPr>
          <p:cNvPr id="14338" name="Text Placeholder 2"/>
          <p:cNvSpPr>
            <a:spLocks noGrp="1"/>
          </p:cNvSpPr>
          <p:nvPr>
            <p:ph type="body" sz="quarter" idx="10"/>
          </p:nvPr>
        </p:nvSpPr>
        <p:spPr bwMode="auto">
          <a:xfrm>
            <a:off x="806450" y="4841875"/>
            <a:ext cx="7526338" cy="1489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US" dirty="0">
                <a:solidFill>
                  <a:schemeClr val="tx2"/>
                </a:solidFill>
                <a:latin typeface="Helvetica" charset="0"/>
              </a:rPr>
              <a:t>David Montanari</a:t>
            </a:r>
          </a:p>
          <a:p>
            <a:r>
              <a:rPr lang="en-US" dirty="0">
                <a:solidFill>
                  <a:schemeClr val="tx2"/>
                </a:solidFill>
                <a:latin typeface="Helvetica" charset="0"/>
              </a:rPr>
              <a:t>Neutrino Cryogenics Requirements Meeting</a:t>
            </a:r>
          </a:p>
          <a:p>
            <a:r>
              <a:rPr lang="en-US" dirty="0">
                <a:solidFill>
                  <a:schemeClr val="tx2"/>
                </a:solidFill>
                <a:latin typeface="Helvetica" charset="0"/>
              </a:rPr>
              <a:t>24 September 2014</a:t>
            </a:r>
          </a:p>
          <a:p>
            <a:endParaRPr lang="en-US" dirty="0">
              <a:latin typeface="Helvetica" charset="0"/>
            </a:endParaRPr>
          </a:p>
        </p:txBody>
      </p:sp>
    </p:spTree>
    <p:extLst>
      <p:ext uri="{BB962C8B-B14F-4D97-AF65-F5344CB8AC3E}">
        <p14:creationId xmlns:p14="http://schemas.microsoft.com/office/powerpoint/2010/main" val="229879546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35</a:t>
            </a:fld>
            <a:endParaRPr lang="en-US" dirty="0"/>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43194993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521" y="989329"/>
            <a:ext cx="8688507" cy="2424717"/>
          </a:xfrm>
        </p:spPr>
        <p:txBody>
          <a:bodyPr>
            <a:normAutofit/>
          </a:bodyPr>
          <a:lstStyle/>
          <a:p>
            <a:r>
              <a:rPr lang="en-US" sz="2000" dirty="0" smtClean="0">
                <a:cs typeface="Helvetica"/>
              </a:rPr>
              <a:t>Selected </a:t>
            </a:r>
            <a:r>
              <a:rPr lang="en-US" sz="2000" u="sng" dirty="0" smtClean="0">
                <a:cs typeface="Helvetica"/>
              </a:rPr>
              <a:t>Membrane cryostat</a:t>
            </a:r>
            <a:r>
              <a:rPr lang="en-US" sz="2000" dirty="0" smtClean="0">
                <a:cs typeface="Helvetica"/>
              </a:rPr>
              <a:t> technology:</a:t>
            </a:r>
          </a:p>
          <a:p>
            <a:pPr lvl="1"/>
            <a:r>
              <a:rPr lang="en-US" sz="1600" dirty="0" smtClean="0">
                <a:cs typeface="Helvetica"/>
              </a:rPr>
              <a:t>Cost effective for &gt; ~1,000 m</a:t>
            </a:r>
            <a:r>
              <a:rPr lang="en-US" sz="1600" baseline="30000" dirty="0" smtClean="0">
                <a:cs typeface="Helvetica"/>
              </a:rPr>
              <a:t>3</a:t>
            </a:r>
            <a:r>
              <a:rPr lang="en-US" sz="1600" dirty="0" smtClean="0">
                <a:cs typeface="Helvetica"/>
              </a:rPr>
              <a:t> tanks.</a:t>
            </a:r>
          </a:p>
          <a:p>
            <a:pPr lvl="1"/>
            <a:r>
              <a:rPr lang="en-US" sz="1600" dirty="0" smtClean="0">
                <a:cs typeface="Helvetica"/>
              </a:rPr>
              <a:t>Commercially used with LNG and in much harsher conditions than the 10 kton detector (LNG tankers, sloshing).</a:t>
            </a:r>
          </a:p>
          <a:p>
            <a:pPr lvl="1"/>
            <a:r>
              <a:rPr lang="en-US" sz="1600" dirty="0" smtClean="0">
                <a:cs typeface="Helvetica"/>
              </a:rPr>
              <a:t>Meets the requirements of LAr storage; has feed through capability.</a:t>
            </a:r>
          </a:p>
          <a:p>
            <a:pPr lvl="1"/>
            <a:r>
              <a:rPr lang="en-US" sz="1600" dirty="0" smtClean="0">
                <a:cs typeface="Helvetica"/>
              </a:rPr>
              <a:t>Robust design, safe and reliable (see history throughout the world).</a:t>
            </a:r>
          </a:p>
          <a:p>
            <a:pPr lvl="1"/>
            <a:r>
              <a:rPr lang="en-US" sz="1600" dirty="0" smtClean="0">
                <a:cs typeface="Helvetica"/>
              </a:rPr>
              <a:t>No need to build a evacuable </a:t>
            </a:r>
            <a:r>
              <a:rPr lang="en-US" sz="1600" dirty="0">
                <a:cs typeface="Helvetica"/>
              </a:rPr>
              <a:t>v</a:t>
            </a:r>
            <a:r>
              <a:rPr lang="en-US" sz="1600" dirty="0" smtClean="0">
                <a:cs typeface="Helvetica"/>
              </a:rPr>
              <a:t>essel because purge method allows for low ppm levels to be achieved without pumping </a:t>
            </a:r>
            <a:r>
              <a:rPr lang="en-US" sz="1600" dirty="0">
                <a:cs typeface="Helvetica"/>
              </a:rPr>
              <a:t>down </a:t>
            </a:r>
            <a:r>
              <a:rPr lang="en-US" sz="1600" dirty="0" smtClean="0">
                <a:cs typeface="Helvetica"/>
              </a:rPr>
              <a:t>(35 ton proto) .</a:t>
            </a: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62200" y="3335813"/>
            <a:ext cx="3733800" cy="2186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5521" y="5521942"/>
            <a:ext cx="8688507" cy="830997"/>
          </a:xfrm>
          <a:prstGeom prst="rect">
            <a:avLst/>
          </a:prstGeom>
        </p:spPr>
        <p:txBody>
          <a:bodyPr wrap="square">
            <a:spAutoFit/>
          </a:bodyPr>
          <a:lstStyle/>
          <a:p>
            <a:pPr marL="342900" indent="-342900">
              <a:buFont typeface="Arial"/>
              <a:buChar char="•"/>
            </a:pPr>
            <a:r>
              <a:rPr lang="en-US" sz="1600" dirty="0" smtClean="0">
                <a:solidFill>
                  <a:prstClr val="black"/>
                </a:solidFill>
                <a:latin typeface="Helvetica"/>
                <a:cs typeface="Helvetica"/>
              </a:rPr>
              <a:t>Two vendors that we are aware of: IHI (Japan) and GTT (France). At present we have Intellectual Property issues with GTT, but a solution might exist if GTT uses a company as a EPC.</a:t>
            </a:r>
          </a:p>
        </p:txBody>
      </p:sp>
      <p:sp>
        <p:nvSpPr>
          <p:cNvPr id="5" name="Title 4"/>
          <p:cNvSpPr>
            <a:spLocks noGrp="1"/>
          </p:cNvSpPr>
          <p:nvPr>
            <p:ph type="title"/>
          </p:nvPr>
        </p:nvSpPr>
        <p:spPr/>
        <p:txBody>
          <a:bodyPr/>
          <a:lstStyle/>
          <a:p>
            <a:r>
              <a:rPr lang="en-US" dirty="0"/>
              <a:t>Technology</a:t>
            </a:r>
          </a:p>
        </p:txBody>
      </p:sp>
      <p:sp>
        <p:nvSpPr>
          <p:cNvPr id="7" name="Date Placeholder 6"/>
          <p:cNvSpPr>
            <a:spLocks noGrp="1"/>
          </p:cNvSpPr>
          <p:nvPr>
            <p:ph type="dt" sz="half" idx="10"/>
          </p:nvPr>
        </p:nvSpPr>
        <p:spPr/>
        <p:txBody>
          <a:bodyPr/>
          <a:lstStyle/>
          <a:p>
            <a:pPr>
              <a:defRPr/>
            </a:pPr>
            <a:r>
              <a:rPr lang="en-US" smtClean="0"/>
              <a:t>Sep 24, 2014</a:t>
            </a:r>
            <a:endParaRPr lang="en-US"/>
          </a:p>
        </p:txBody>
      </p:sp>
      <p:sp>
        <p:nvSpPr>
          <p:cNvPr id="9" name="Footer Placeholder 8"/>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10" name="Slide Number Placeholder 9"/>
          <p:cNvSpPr>
            <a:spLocks noGrp="1"/>
          </p:cNvSpPr>
          <p:nvPr>
            <p:ph type="sldNum" sz="quarter" idx="12"/>
          </p:nvPr>
        </p:nvSpPr>
        <p:spPr/>
        <p:txBody>
          <a:bodyPr/>
          <a:lstStyle/>
          <a:p>
            <a:pPr>
              <a:defRPr/>
            </a:pPr>
            <a:fld id="{705EC4E2-59D0-F340-A447-02166F1256EE}" type="slidenum">
              <a:rPr lang="en-US" smtClean="0"/>
              <a:pPr>
                <a:defRPr/>
              </a:pPr>
              <a:t>36</a:t>
            </a:fld>
            <a:endParaRPr lang="en-US" dirty="0"/>
          </a:p>
        </p:txBody>
      </p:sp>
    </p:spTree>
    <p:extLst>
      <p:ext uri="{BB962C8B-B14F-4D97-AF65-F5344CB8AC3E}">
        <p14:creationId xmlns:p14="http://schemas.microsoft.com/office/powerpoint/2010/main" val="3320626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Membrane cryostat technology</a:t>
            </a:r>
            <a:endParaRPr lang="en-US" dirty="0"/>
          </a:p>
        </p:txBody>
      </p:sp>
      <p:pic>
        <p:nvPicPr>
          <p:cNvPr id="4" name="Picture 2"/>
          <p:cNvPicPr>
            <a:picLocks noGrp="1" noChangeAspect="1" noChangeArrowheads="1"/>
          </p:cNvPicPr>
          <p:nvPr>
            <p:ph idx="1"/>
          </p:nvPr>
        </p:nvPicPr>
        <p:blipFill>
          <a:blip r:embed="rId3"/>
          <a:srcRect t="7929" b="7929"/>
          <a:stretch>
            <a:fillRect/>
          </a:stretch>
        </p:blipFill>
        <p:spPr bwMode="auto">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EFE40C21-8D46-3540-9F58-158D35601BC9}" type="slidenum">
              <a:rPr lang="en-US" smtClean="0"/>
              <a:pPr>
                <a:defRPr/>
              </a:pPr>
              <a:t>37</a:t>
            </a:fld>
            <a:endParaRPr lang="en-US" dirty="0"/>
          </a:p>
        </p:txBody>
      </p:sp>
      <p:sp>
        <p:nvSpPr>
          <p:cNvPr id="5" name="TextBox 4"/>
          <p:cNvSpPr txBox="1"/>
          <p:nvPr/>
        </p:nvSpPr>
        <p:spPr>
          <a:xfrm>
            <a:off x="61681" y="5346412"/>
            <a:ext cx="1776348" cy="584776"/>
          </a:xfrm>
          <a:prstGeom prst="rect">
            <a:avLst/>
          </a:prstGeom>
          <a:solidFill>
            <a:srgbClr val="FFFF00"/>
          </a:solidFill>
        </p:spPr>
        <p:txBody>
          <a:bodyPr wrap="none" rtlCol="0">
            <a:spAutoFit/>
          </a:bodyPr>
          <a:lstStyle/>
          <a:p>
            <a:r>
              <a:rPr lang="en-US" sz="1600" dirty="0" smtClean="0">
                <a:solidFill>
                  <a:prstClr val="black"/>
                </a:solidFill>
              </a:rPr>
              <a:t>Each LBNE cryostat </a:t>
            </a:r>
          </a:p>
          <a:p>
            <a:r>
              <a:rPr lang="en-US" sz="1600" dirty="0">
                <a:solidFill>
                  <a:prstClr val="black"/>
                </a:solidFill>
              </a:rPr>
              <a:t>i</a:t>
            </a:r>
            <a:r>
              <a:rPr lang="en-US" sz="1600" dirty="0" smtClean="0">
                <a:solidFill>
                  <a:prstClr val="black"/>
                </a:solidFill>
              </a:rPr>
              <a:t>s 7,100 m3</a:t>
            </a:r>
            <a:endParaRPr lang="en-US" sz="1600" dirty="0">
              <a:solidFill>
                <a:prstClr val="black"/>
              </a:solidFill>
            </a:endParaRPr>
          </a:p>
        </p:txBody>
      </p:sp>
      <p:cxnSp>
        <p:nvCxnSpPr>
          <p:cNvPr id="6" name="Straight Arrow Connector 5"/>
          <p:cNvCxnSpPr>
            <a:stCxn id="5" idx="3"/>
          </p:cNvCxnSpPr>
          <p:nvPr/>
        </p:nvCxnSpPr>
        <p:spPr>
          <a:xfrm>
            <a:off x="1838029" y="5638800"/>
            <a:ext cx="676571" cy="6848"/>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p>
            <a:pPr>
              <a:defRPr/>
            </a:pPr>
            <a:r>
              <a:rPr lang="en-US" smtClean="0"/>
              <a:t>Sep 24, 2014</a:t>
            </a:r>
            <a:endParaRPr lang="en-US"/>
          </a:p>
        </p:txBody>
      </p:sp>
      <p:sp>
        <p:nvSpPr>
          <p:cNvPr id="10" name="Footer Placeholder 9"/>
          <p:cNvSpPr>
            <a:spLocks noGrp="1"/>
          </p:cNvSpPr>
          <p:nvPr>
            <p:ph type="ftr" sz="quarter" idx="11"/>
          </p:nvPr>
        </p:nvSpPr>
        <p:spPr/>
        <p:txBody>
          <a:bodyPr/>
          <a:lstStyle/>
          <a:p>
            <a:pPr>
              <a:defRPr/>
            </a:pPr>
            <a:r>
              <a:rPr lang="en-US" smtClean="0"/>
              <a:t>David Montanari | The LBNE 35 ton Membrane Cryostat</a:t>
            </a:r>
            <a:endParaRPr lang="en-US" b="1" dirty="0"/>
          </a:p>
        </p:txBody>
      </p:sp>
    </p:spTree>
    <p:extLst>
      <p:ext uri="{BB962C8B-B14F-4D97-AF65-F5344CB8AC3E}">
        <p14:creationId xmlns:p14="http://schemas.microsoft.com/office/powerpoint/2010/main" val="2461837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886851"/>
            <a:ext cx="7162800" cy="539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887248" y="4384930"/>
            <a:ext cx="1958476" cy="923330"/>
          </a:xfrm>
          <a:prstGeom prst="rect">
            <a:avLst/>
          </a:prstGeom>
          <a:solidFill>
            <a:srgbClr val="FFFF00"/>
          </a:solidFill>
        </p:spPr>
        <p:txBody>
          <a:bodyPr wrap="square" rtlCol="0">
            <a:spAutoFit/>
          </a:bodyPr>
          <a:lstStyle/>
          <a:p>
            <a:r>
              <a:rPr lang="en-US" sz="1800" dirty="0" smtClean="0">
                <a:solidFill>
                  <a:prstClr val="black"/>
                </a:solidFill>
              </a:rPr>
              <a:t>Removable pump at the bottom of the vessel</a:t>
            </a:r>
          </a:p>
        </p:txBody>
      </p:sp>
      <p:cxnSp>
        <p:nvCxnSpPr>
          <p:cNvPr id="6" name="Straight Arrow Connector 5"/>
          <p:cNvCxnSpPr>
            <a:stCxn id="5" idx="3"/>
          </p:cNvCxnSpPr>
          <p:nvPr/>
        </p:nvCxnSpPr>
        <p:spPr>
          <a:xfrm>
            <a:off x="3845724" y="4846595"/>
            <a:ext cx="830867" cy="1005407"/>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p:txBody>
          <a:bodyPr/>
          <a:lstStyle/>
          <a:p>
            <a:r>
              <a:rPr lang="en-US" dirty="0"/>
              <a:t>LAr pump (GTT tank)</a:t>
            </a:r>
          </a:p>
        </p:txBody>
      </p:sp>
      <p:sp>
        <p:nvSpPr>
          <p:cNvPr id="9" name="Date Placeholder 8"/>
          <p:cNvSpPr>
            <a:spLocks noGrp="1"/>
          </p:cNvSpPr>
          <p:nvPr>
            <p:ph type="dt" sz="half" idx="10"/>
          </p:nvPr>
        </p:nvSpPr>
        <p:spPr/>
        <p:txBody>
          <a:bodyPr/>
          <a:lstStyle/>
          <a:p>
            <a:pPr>
              <a:defRPr/>
            </a:pPr>
            <a:r>
              <a:rPr lang="en-US" smtClean="0"/>
              <a:t>Sep 24, 2014</a:t>
            </a:r>
            <a:endParaRPr lang="en-US"/>
          </a:p>
        </p:txBody>
      </p:sp>
      <p:sp>
        <p:nvSpPr>
          <p:cNvPr id="11" name="Footer Placeholder 10"/>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12" name="Slide Number Placeholder 11"/>
          <p:cNvSpPr>
            <a:spLocks noGrp="1"/>
          </p:cNvSpPr>
          <p:nvPr>
            <p:ph type="sldNum" sz="quarter" idx="12"/>
          </p:nvPr>
        </p:nvSpPr>
        <p:spPr/>
        <p:txBody>
          <a:bodyPr/>
          <a:lstStyle/>
          <a:p>
            <a:pPr>
              <a:defRPr/>
            </a:pPr>
            <a:fld id="{705EC4E2-59D0-F340-A447-02166F1256EE}" type="slidenum">
              <a:rPr lang="en-US" smtClean="0"/>
              <a:pPr>
                <a:defRPr/>
              </a:pPr>
              <a:t>38</a:t>
            </a:fld>
            <a:endParaRPr lang="en-US" dirty="0"/>
          </a:p>
        </p:txBody>
      </p:sp>
    </p:spTree>
    <p:extLst>
      <p:ext uri="{BB962C8B-B14F-4D97-AF65-F5344CB8AC3E}">
        <p14:creationId xmlns:p14="http://schemas.microsoft.com/office/powerpoint/2010/main" val="3726384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Installation details</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39</a:t>
            </a:fld>
            <a:endParaRPr lang="en-US" dirty="0"/>
          </a:p>
        </p:txBody>
      </p:sp>
      <p:pic>
        <p:nvPicPr>
          <p:cNvPr id="2" name="Picture 1" descr="IMG_127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7872" y="866524"/>
            <a:ext cx="3690376" cy="4940834"/>
          </a:xfrm>
          <a:prstGeom prst="rect">
            <a:avLst/>
          </a:prstGeom>
        </p:spPr>
      </p:pic>
      <p:pic>
        <p:nvPicPr>
          <p:cNvPr id="3" name="Picture 2" descr="IMG_1435.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25855" y="878394"/>
            <a:ext cx="3679391" cy="4926127"/>
          </a:xfrm>
          <a:prstGeom prst="rect">
            <a:avLst/>
          </a:prstGeom>
        </p:spPr>
      </p:pic>
      <p:sp>
        <p:nvSpPr>
          <p:cNvPr id="7" name="TextBox 6"/>
          <p:cNvSpPr txBox="1"/>
          <p:nvPr/>
        </p:nvSpPr>
        <p:spPr>
          <a:xfrm>
            <a:off x="1175911" y="5807165"/>
            <a:ext cx="2447906" cy="369332"/>
          </a:xfrm>
          <a:prstGeom prst="rect">
            <a:avLst/>
          </a:prstGeom>
          <a:noFill/>
        </p:spPr>
        <p:txBody>
          <a:bodyPr wrap="none" rtlCol="0">
            <a:spAutoFit/>
          </a:bodyPr>
          <a:lstStyle/>
          <a:p>
            <a:r>
              <a:rPr lang="en-US" sz="1800" dirty="0" smtClean="0">
                <a:solidFill>
                  <a:srgbClr val="404040"/>
                </a:solidFill>
              </a:rPr>
              <a:t>Installation of insulation</a:t>
            </a:r>
            <a:endParaRPr lang="en-US" sz="1800" dirty="0">
              <a:solidFill>
                <a:srgbClr val="404040"/>
              </a:solidFill>
            </a:endParaRPr>
          </a:p>
        </p:txBody>
      </p:sp>
      <p:sp>
        <p:nvSpPr>
          <p:cNvPr id="8" name="TextBox 7"/>
          <p:cNvSpPr txBox="1"/>
          <p:nvPr/>
        </p:nvSpPr>
        <p:spPr>
          <a:xfrm>
            <a:off x="5801236" y="5807165"/>
            <a:ext cx="1934845" cy="369332"/>
          </a:xfrm>
          <a:prstGeom prst="rect">
            <a:avLst/>
          </a:prstGeom>
          <a:noFill/>
        </p:spPr>
        <p:txBody>
          <a:bodyPr wrap="none" rtlCol="0">
            <a:spAutoFit/>
          </a:bodyPr>
          <a:lstStyle/>
          <a:p>
            <a:r>
              <a:rPr lang="en-US" sz="1800" dirty="0" smtClean="0">
                <a:solidFill>
                  <a:srgbClr val="404040"/>
                </a:solidFill>
              </a:rPr>
              <a:t>Membrane anchor</a:t>
            </a:r>
            <a:endParaRPr lang="en-US" sz="1800" dirty="0">
              <a:solidFill>
                <a:srgbClr val="404040"/>
              </a:solidFill>
            </a:endParaRPr>
          </a:p>
        </p:txBody>
      </p:sp>
      <p:sp>
        <p:nvSpPr>
          <p:cNvPr id="10" name="Footer Placeholder 9"/>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5232752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numCol="1" compatLnSpc="1">
            <a:prstTxWarp prst="textNoShape">
              <a:avLst/>
            </a:prstTxWarp>
          </a:bodyPr>
          <a:lstStyle/>
          <a:p>
            <a:r>
              <a:rPr lang="en-US" dirty="0" smtClean="0">
                <a:latin typeface="Helvetica" charset="0"/>
              </a:rPr>
              <a:t>Technical goals</a:t>
            </a:r>
            <a:endParaRPr lang="en-US" dirty="0">
              <a:latin typeface="Helvetica" charset="0"/>
            </a:endParaRPr>
          </a:p>
        </p:txBody>
      </p:sp>
      <p:sp>
        <p:nvSpPr>
          <p:cNvPr id="6" name="Content Placeholder 5"/>
          <p:cNvSpPr>
            <a:spLocks noGrp="1"/>
          </p:cNvSpPr>
          <p:nvPr>
            <p:ph idx="1"/>
          </p:nvPr>
        </p:nvSpPr>
        <p:spPr>
          <a:xfrm>
            <a:off x="228600" y="1043046"/>
            <a:ext cx="8672513" cy="4987867"/>
          </a:xfrm>
        </p:spPr>
        <p:txBody>
          <a:bodyPr>
            <a:normAutofit/>
          </a:bodyPr>
          <a:lstStyle/>
          <a:p>
            <a:r>
              <a:rPr lang="en-US" dirty="0" smtClean="0">
                <a:sym typeface="Wingdings"/>
              </a:rPr>
              <a:t>The technical goals of this prototype are:</a:t>
            </a:r>
            <a:endParaRPr lang="en-US" dirty="0">
              <a:sym typeface="Wingdings"/>
            </a:endParaRPr>
          </a:p>
          <a:p>
            <a:pPr lvl="1"/>
            <a:r>
              <a:rPr lang="en-US" sz="2000" dirty="0" smtClean="0"/>
              <a:t>To demonstrate </a:t>
            </a:r>
            <a:r>
              <a:rPr lang="en-US" sz="2000" dirty="0"/>
              <a:t>the membrane cryostat technology (thermal performance, feasibility for LAr, leak tightness</a:t>
            </a:r>
            <a:r>
              <a:rPr lang="en-US" sz="2000" dirty="0" smtClean="0"/>
              <a:t>). </a:t>
            </a:r>
            <a:r>
              <a:rPr lang="en-US" sz="2000" dirty="0" smtClean="0">
                <a:solidFill>
                  <a:srgbClr val="008000"/>
                </a:solidFill>
                <a:latin typeface="Zapf Dingbats"/>
                <a:ea typeface="Zapf Dingbats"/>
                <a:cs typeface="Zapf Dingbats"/>
                <a:sym typeface="Zapf Dingbats"/>
              </a:rPr>
              <a:t>✔</a:t>
            </a:r>
            <a:endParaRPr lang="en-US" sz="2000" dirty="0">
              <a:solidFill>
                <a:srgbClr val="008000"/>
              </a:solidFill>
            </a:endParaRPr>
          </a:p>
          <a:p>
            <a:pPr lvl="1"/>
            <a:r>
              <a:rPr lang="en-US" sz="2000" dirty="0" smtClean="0"/>
              <a:t>To demonstrate </a:t>
            </a:r>
            <a:r>
              <a:rPr lang="en-US" sz="2000" dirty="0"/>
              <a:t>that we can achieve the purity requirements in a membrane cryostat </a:t>
            </a:r>
            <a:r>
              <a:rPr lang="en-US" sz="2000" dirty="0" smtClean="0"/>
              <a:t>without </a:t>
            </a:r>
            <a:r>
              <a:rPr lang="en-US" sz="2000" dirty="0"/>
              <a:t>evacuation</a:t>
            </a:r>
            <a:r>
              <a:rPr lang="en-US" sz="2000" dirty="0" smtClean="0"/>
              <a:t>.</a:t>
            </a:r>
            <a:r>
              <a:rPr lang="en-US" sz="2000" dirty="0" smtClean="0">
                <a:sym typeface="Wingdings"/>
              </a:rPr>
              <a:t> </a:t>
            </a:r>
            <a:r>
              <a:rPr lang="en-US" sz="2000" dirty="0">
                <a:solidFill>
                  <a:srgbClr val="008000"/>
                </a:solidFill>
                <a:latin typeface="Zapf Dingbats"/>
                <a:ea typeface="Zapf Dingbats"/>
                <a:cs typeface="Zapf Dingbats"/>
                <a:sym typeface="Zapf Dingbats"/>
              </a:rPr>
              <a:t>✔</a:t>
            </a:r>
            <a:endParaRPr lang="en-US" sz="2000" dirty="0" smtClean="0">
              <a:solidFill>
                <a:srgbClr val="008000"/>
              </a:solidFill>
              <a:sym typeface="Wingdings"/>
            </a:endParaRPr>
          </a:p>
          <a:p>
            <a:pPr lvl="1"/>
            <a:r>
              <a:rPr lang="en-US" sz="2000" dirty="0" smtClean="0"/>
              <a:t>To achieve and maintain purity requirements during filling, purification and maintenance mode.</a:t>
            </a:r>
            <a:r>
              <a:rPr lang="en-US" sz="2000" dirty="0" smtClean="0">
                <a:sym typeface="Wingdings"/>
              </a:rPr>
              <a:t> </a:t>
            </a:r>
            <a:r>
              <a:rPr lang="en-US" sz="2000" dirty="0">
                <a:solidFill>
                  <a:srgbClr val="008000"/>
                </a:solidFill>
                <a:latin typeface="Zapf Dingbats"/>
                <a:ea typeface="Zapf Dingbats"/>
                <a:cs typeface="Zapf Dingbats"/>
                <a:sym typeface="Zapf Dingbats"/>
              </a:rPr>
              <a:t>✔</a:t>
            </a:r>
            <a:endParaRPr lang="en-US" sz="2000" dirty="0" smtClean="0">
              <a:solidFill>
                <a:srgbClr val="008000"/>
              </a:solidFill>
            </a:endParaRPr>
          </a:p>
          <a:p>
            <a:endParaRPr lang="en-US" sz="2000" dirty="0"/>
          </a:p>
        </p:txBody>
      </p:sp>
      <p:sp>
        <p:nvSpPr>
          <p:cNvPr id="153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A1A333-91ED-5D41-8117-45601684D56F}" type="slidenum">
              <a:rPr lang="en-US" sz="900">
                <a:solidFill>
                  <a:srgbClr val="154D81"/>
                </a:solidFill>
                <a:latin typeface="Helvetica" charset="0"/>
              </a:rPr>
              <a:pPr eaLnBrk="1" hangingPunct="1"/>
              <a:t>4</a:t>
            </a:fld>
            <a:endParaRPr lang="en-US" sz="900">
              <a:solidFill>
                <a:srgbClr val="154D81"/>
              </a:solidFill>
              <a:latin typeface="Helvetica" charset="0"/>
            </a:endParaRPr>
          </a:p>
        </p:txBody>
      </p:sp>
      <p:sp>
        <p:nvSpPr>
          <p:cNvPr id="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7547075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Installation details</a:t>
            </a:r>
          </a:p>
        </p:txBody>
      </p:sp>
      <p:sp>
        <p:nvSpPr>
          <p:cNvPr id="5" name="Slide Number Placeholder 4"/>
          <p:cNvSpPr>
            <a:spLocks noGrp="1"/>
          </p:cNvSpPr>
          <p:nvPr>
            <p:ph type="sldNum" sz="quarter" idx="12"/>
          </p:nvPr>
        </p:nvSpPr>
        <p:spPr/>
        <p:txBody>
          <a:bodyPr/>
          <a:lstStyle/>
          <a:p>
            <a:fld id="{309AD161-AFAC-41AC-83AA-4053A52B9B02}" type="slidenum">
              <a:rPr lang="en-US" smtClean="0"/>
              <a:pPr/>
              <a:t>40</a:t>
            </a:fld>
            <a:endParaRPr lang="en-US" dirty="0"/>
          </a:p>
        </p:txBody>
      </p:sp>
      <p:pic>
        <p:nvPicPr>
          <p:cNvPr id="4" name="Picture 3" descr="IMG_143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4134" y="878394"/>
            <a:ext cx="3652793" cy="4890516"/>
          </a:xfrm>
          <a:prstGeom prst="rect">
            <a:avLst/>
          </a:prstGeom>
        </p:spPr>
      </p:pic>
      <p:pic>
        <p:nvPicPr>
          <p:cNvPr id="6" name="Picture 5" descr="IMG_1547.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07133" y="878395"/>
            <a:ext cx="3652792" cy="4890516"/>
          </a:xfrm>
          <a:prstGeom prst="rect">
            <a:avLst/>
          </a:prstGeom>
        </p:spPr>
      </p:pic>
      <p:sp>
        <p:nvSpPr>
          <p:cNvPr id="7" name="TextBox 6"/>
          <p:cNvSpPr txBox="1"/>
          <p:nvPr/>
        </p:nvSpPr>
        <p:spPr>
          <a:xfrm>
            <a:off x="1413302" y="5807165"/>
            <a:ext cx="1815934" cy="369332"/>
          </a:xfrm>
          <a:prstGeom prst="rect">
            <a:avLst/>
          </a:prstGeom>
          <a:noFill/>
        </p:spPr>
        <p:txBody>
          <a:bodyPr wrap="none" rtlCol="0">
            <a:spAutoFit/>
          </a:bodyPr>
          <a:lstStyle/>
          <a:p>
            <a:r>
              <a:rPr lang="en-US" sz="1800" dirty="0" smtClean="0">
                <a:solidFill>
                  <a:srgbClr val="404040"/>
                </a:solidFill>
              </a:rPr>
              <a:t>Insulation anchor</a:t>
            </a:r>
            <a:endParaRPr lang="en-US" sz="1800" dirty="0">
              <a:solidFill>
                <a:srgbClr val="404040"/>
              </a:solidFill>
            </a:endParaRPr>
          </a:p>
        </p:txBody>
      </p:sp>
      <p:sp>
        <p:nvSpPr>
          <p:cNvPr id="8" name="TextBox 7"/>
          <p:cNvSpPr txBox="1"/>
          <p:nvPr/>
        </p:nvSpPr>
        <p:spPr>
          <a:xfrm>
            <a:off x="5872453" y="5807165"/>
            <a:ext cx="1934845" cy="369332"/>
          </a:xfrm>
          <a:prstGeom prst="rect">
            <a:avLst/>
          </a:prstGeom>
          <a:noFill/>
        </p:spPr>
        <p:txBody>
          <a:bodyPr wrap="none" rtlCol="0">
            <a:spAutoFit/>
          </a:bodyPr>
          <a:lstStyle/>
          <a:p>
            <a:r>
              <a:rPr lang="en-US" sz="1800" dirty="0" smtClean="0">
                <a:solidFill>
                  <a:srgbClr val="404040"/>
                </a:solidFill>
              </a:rPr>
              <a:t>Membrane anchor</a:t>
            </a:r>
            <a:endParaRPr lang="en-US" sz="1800" dirty="0">
              <a:solidFill>
                <a:srgbClr val="404040"/>
              </a:solidFill>
            </a:endParaRPr>
          </a:p>
        </p:txBody>
      </p:sp>
      <p:sp>
        <p:nvSpPr>
          <p:cNvPr id="10" name="Footer Placeholder 9"/>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04144808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Installation of fireproof board on corners of roof</a:t>
            </a:r>
            <a:endParaRPr lang="en-US" dirty="0"/>
          </a:p>
        </p:txBody>
      </p:sp>
      <p:pic>
        <p:nvPicPr>
          <p:cNvPr id="6" name="Content Placeholder 5" descr="IMG_2159.JPG"/>
          <p:cNvPicPr>
            <a:picLocks noGrp="1" noChangeAspect="1"/>
          </p:cNvPicPr>
          <p:nvPr>
            <p:ph idx="1"/>
          </p:nvPr>
        </p:nvPicPr>
        <p:blipFill>
          <a:blip r:embed="rId2">
            <a:extLst>
              <a:ext uri="{28A0092B-C50C-407E-A947-70E740481C1C}">
                <a14:useLocalDpi xmlns:a14="http://schemas.microsoft.com/office/drawing/2010/main" val="0"/>
              </a:ext>
            </a:extLst>
          </a:blip>
          <a:srcRect l="-14934" r="-14934"/>
          <a:stretch>
            <a:fillRect/>
          </a:stretch>
        </p:blipFill>
        <p:spPr/>
      </p:pic>
      <p:sp>
        <p:nvSpPr>
          <p:cNvPr id="5" name="Slide Number Placeholder 4"/>
          <p:cNvSpPr>
            <a:spLocks noGrp="1"/>
          </p:cNvSpPr>
          <p:nvPr>
            <p:ph type="sldNum" sz="quarter" idx="12"/>
          </p:nvPr>
        </p:nvSpPr>
        <p:spPr/>
        <p:txBody>
          <a:bodyPr/>
          <a:lstStyle/>
          <a:p>
            <a:fld id="{309AD161-AFAC-41AC-83AA-4053A52B9B02}" type="slidenum">
              <a:rPr lang="en-US" smtClean="0"/>
              <a:pPr/>
              <a:t>41</a:t>
            </a:fld>
            <a:endParaRPr lang="en-US" dirty="0"/>
          </a:p>
        </p:txBody>
      </p:sp>
      <p:sp>
        <p:nvSpPr>
          <p:cNvPr id="8" name="Footer Placeholder 7"/>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429444444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Corner Element</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42</a:t>
            </a:fld>
            <a:endParaRPr lang="en-US" dirty="0"/>
          </a:p>
        </p:txBody>
      </p:sp>
      <p:sp>
        <p:nvSpPr>
          <p:cNvPr id="9" name="TextBox 8"/>
          <p:cNvSpPr txBox="1"/>
          <p:nvPr/>
        </p:nvSpPr>
        <p:spPr>
          <a:xfrm>
            <a:off x="838200" y="1066800"/>
            <a:ext cx="2986891" cy="369332"/>
          </a:xfrm>
          <a:prstGeom prst="rect">
            <a:avLst/>
          </a:prstGeom>
          <a:solidFill>
            <a:srgbClr val="FF6600"/>
          </a:solidFill>
        </p:spPr>
        <p:txBody>
          <a:bodyPr wrap="none" rtlCol="0">
            <a:spAutoFit/>
          </a:bodyPr>
          <a:lstStyle/>
          <a:p>
            <a:r>
              <a:rPr lang="en-US" sz="1800" dirty="0" smtClean="0">
                <a:solidFill>
                  <a:srgbClr val="404040"/>
                </a:solidFill>
              </a:rPr>
              <a:t>Corner Element after Welding</a:t>
            </a:r>
            <a:endParaRPr lang="en-US" sz="1800" dirty="0">
              <a:solidFill>
                <a:srgbClr val="404040"/>
              </a:solidFill>
            </a:endParaRPr>
          </a:p>
        </p:txBody>
      </p:sp>
      <p:pic>
        <p:nvPicPr>
          <p:cNvPr id="17" name="Picture 16" descr="N-E Corner after Welding.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8600" y="1535974"/>
            <a:ext cx="4191000" cy="4179026"/>
          </a:xfrm>
          <a:prstGeom prst="rect">
            <a:avLst/>
          </a:prstGeom>
        </p:spPr>
      </p:pic>
      <p:pic>
        <p:nvPicPr>
          <p:cNvPr id="20" name="Picture 19" descr="N-E Corner after Polishing 1.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24400" y="1524000"/>
            <a:ext cx="4191000" cy="4187695"/>
          </a:xfrm>
          <a:prstGeom prst="rect">
            <a:avLst/>
          </a:prstGeom>
        </p:spPr>
      </p:pic>
      <p:sp>
        <p:nvSpPr>
          <p:cNvPr id="21" name="TextBox 20"/>
          <p:cNvSpPr txBox="1"/>
          <p:nvPr/>
        </p:nvSpPr>
        <p:spPr>
          <a:xfrm>
            <a:off x="5334000" y="1066800"/>
            <a:ext cx="3050910" cy="369332"/>
          </a:xfrm>
          <a:prstGeom prst="rect">
            <a:avLst/>
          </a:prstGeom>
          <a:solidFill>
            <a:srgbClr val="FF6600"/>
          </a:solidFill>
        </p:spPr>
        <p:txBody>
          <a:bodyPr wrap="none" rtlCol="0">
            <a:spAutoFit/>
          </a:bodyPr>
          <a:lstStyle/>
          <a:p>
            <a:r>
              <a:rPr lang="en-US" sz="1800" dirty="0" smtClean="0">
                <a:solidFill>
                  <a:srgbClr val="404040"/>
                </a:solidFill>
              </a:rPr>
              <a:t>Corner Element after Polishing</a:t>
            </a:r>
            <a:endParaRPr lang="en-US" sz="1800" dirty="0">
              <a:solidFill>
                <a:srgbClr val="404040"/>
              </a:solidFill>
            </a:endParaRPr>
          </a:p>
        </p:txBody>
      </p:sp>
      <p:sp>
        <p:nvSpPr>
          <p:cNvPr id="10"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87482747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through the man-hole</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43</a:t>
            </a:fld>
            <a:endParaRPr lang="en-US" dirty="0"/>
          </a:p>
        </p:txBody>
      </p:sp>
      <p:pic>
        <p:nvPicPr>
          <p:cNvPr id="4" name="Content Placeholder 3" descr="view_down_manhole_prior_to_entry_towards_pump.jpg"/>
          <p:cNvPicPr>
            <a:picLocks noGrp="1" noChangeAspect="1"/>
          </p:cNvPicPr>
          <p:nvPr>
            <p:ph idx="1"/>
          </p:nvPr>
        </p:nvPicPr>
        <p:blipFill>
          <a:blip r:embed="rId2">
            <a:extLst>
              <a:ext uri="{28A0092B-C50C-407E-A947-70E740481C1C}">
                <a14:useLocalDpi xmlns:a14="http://schemas.microsoft.com/office/drawing/2010/main" val="0"/>
              </a:ext>
            </a:extLst>
          </a:blip>
          <a:srcRect t="6790" b="6790"/>
          <a:stretch>
            <a:fillRect/>
          </a:stretch>
        </p:blipFill>
        <p:spPr/>
      </p:pic>
      <p:sp>
        <p:nvSpPr>
          <p:cNvPr id="6" name="Footer Placeholder 5"/>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7"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56608576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Ammonia leak check</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44</a:t>
            </a:fld>
            <a:endParaRPr lang="en-US" dirty="0"/>
          </a:p>
        </p:txBody>
      </p:sp>
      <p:sp>
        <p:nvSpPr>
          <p:cNvPr id="18" name="TextBox 17"/>
          <p:cNvSpPr txBox="1"/>
          <p:nvPr/>
        </p:nvSpPr>
        <p:spPr>
          <a:xfrm>
            <a:off x="838200" y="885375"/>
            <a:ext cx="2971800" cy="369332"/>
          </a:xfrm>
          <a:prstGeom prst="rect">
            <a:avLst/>
          </a:prstGeom>
          <a:solidFill>
            <a:srgbClr val="FF6600"/>
          </a:solidFill>
        </p:spPr>
        <p:txBody>
          <a:bodyPr wrap="square" rtlCol="0">
            <a:spAutoFit/>
          </a:bodyPr>
          <a:lstStyle/>
          <a:p>
            <a:r>
              <a:rPr lang="en-US" sz="1800" dirty="0" smtClean="0">
                <a:solidFill>
                  <a:srgbClr val="404040"/>
                </a:solidFill>
              </a:rPr>
              <a:t>NH3 developer paint at night</a:t>
            </a:r>
            <a:endParaRPr lang="en-US" sz="1800" dirty="0">
              <a:solidFill>
                <a:srgbClr val="404040"/>
              </a:solidFill>
            </a:endParaRPr>
          </a:p>
        </p:txBody>
      </p:sp>
      <p:pic>
        <p:nvPicPr>
          <p:cNvPr id="8" name="Picture 7" descr="Developer during NH3 leak check.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29200" y="1290935"/>
            <a:ext cx="3681118" cy="4928440"/>
          </a:xfrm>
          <a:prstGeom prst="rect">
            <a:avLst/>
          </a:prstGeom>
        </p:spPr>
      </p:pic>
      <p:pic>
        <p:nvPicPr>
          <p:cNvPr id="22" name="Picture 21" descr="Developer during NH3 leak check at Night.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290935"/>
            <a:ext cx="3657600" cy="4896953"/>
          </a:xfrm>
          <a:prstGeom prst="rect">
            <a:avLst/>
          </a:prstGeom>
        </p:spPr>
      </p:pic>
      <p:sp>
        <p:nvSpPr>
          <p:cNvPr id="29" name="TextBox 28"/>
          <p:cNvSpPr txBox="1"/>
          <p:nvPr/>
        </p:nvSpPr>
        <p:spPr>
          <a:xfrm>
            <a:off x="5791200" y="885375"/>
            <a:ext cx="2242659" cy="369332"/>
          </a:xfrm>
          <a:prstGeom prst="rect">
            <a:avLst/>
          </a:prstGeom>
          <a:solidFill>
            <a:srgbClr val="FF6600"/>
          </a:solidFill>
        </p:spPr>
        <p:txBody>
          <a:bodyPr wrap="square" rtlCol="0">
            <a:spAutoFit/>
          </a:bodyPr>
          <a:lstStyle/>
          <a:p>
            <a:r>
              <a:rPr lang="en-US" sz="1800" dirty="0" smtClean="0">
                <a:solidFill>
                  <a:srgbClr val="404040"/>
                </a:solidFill>
              </a:rPr>
              <a:t>NH3 developer paint</a:t>
            </a:r>
            <a:endParaRPr lang="en-US" sz="1800" dirty="0">
              <a:solidFill>
                <a:srgbClr val="404040"/>
              </a:solidFill>
            </a:endParaRPr>
          </a:p>
        </p:txBody>
      </p:sp>
      <p:sp>
        <p:nvSpPr>
          <p:cNvPr id="10"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1"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428604255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13-09-04 16.10.2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1572" y="1031204"/>
            <a:ext cx="3585510" cy="4780680"/>
          </a:xfrm>
          <a:prstGeom prst="rect">
            <a:avLst/>
          </a:prstGeom>
        </p:spPr>
      </p:pic>
      <p:pic>
        <p:nvPicPr>
          <p:cNvPr id="7" name="Picture 6" descr="P9059251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6454" y="1029312"/>
            <a:ext cx="3585643" cy="4780857"/>
          </a:xfrm>
          <a:prstGeom prst="rect">
            <a:avLst/>
          </a:prstGeom>
        </p:spPr>
      </p:pic>
      <p:sp>
        <p:nvSpPr>
          <p:cNvPr id="9" name="TextBox 8"/>
          <p:cNvSpPr txBox="1"/>
          <p:nvPr/>
        </p:nvSpPr>
        <p:spPr>
          <a:xfrm>
            <a:off x="701125" y="5807165"/>
            <a:ext cx="3447879" cy="369332"/>
          </a:xfrm>
          <a:prstGeom prst="rect">
            <a:avLst/>
          </a:prstGeom>
          <a:noFill/>
        </p:spPr>
        <p:txBody>
          <a:bodyPr wrap="none" rtlCol="0">
            <a:spAutoFit/>
          </a:bodyPr>
          <a:lstStyle/>
          <a:p>
            <a:r>
              <a:rPr lang="en-US" sz="1800" dirty="0" smtClean="0">
                <a:solidFill>
                  <a:srgbClr val="404040"/>
                </a:solidFill>
              </a:rPr>
              <a:t>Top of the Tank with Ar Condenser</a:t>
            </a:r>
            <a:endParaRPr lang="en-US" sz="1800" dirty="0">
              <a:solidFill>
                <a:srgbClr val="404040"/>
              </a:solidFill>
            </a:endParaRPr>
          </a:p>
        </p:txBody>
      </p:sp>
      <p:sp>
        <p:nvSpPr>
          <p:cNvPr id="10" name="TextBox 9"/>
          <p:cNvSpPr txBox="1"/>
          <p:nvPr/>
        </p:nvSpPr>
        <p:spPr>
          <a:xfrm>
            <a:off x="5860588" y="5807165"/>
            <a:ext cx="1651601" cy="369332"/>
          </a:xfrm>
          <a:prstGeom prst="rect">
            <a:avLst/>
          </a:prstGeom>
          <a:noFill/>
        </p:spPr>
        <p:txBody>
          <a:bodyPr wrap="none" rtlCol="0">
            <a:spAutoFit/>
          </a:bodyPr>
          <a:lstStyle/>
          <a:p>
            <a:r>
              <a:rPr lang="en-US" sz="1800" dirty="0" smtClean="0">
                <a:solidFill>
                  <a:srgbClr val="404040"/>
                </a:solidFill>
              </a:rPr>
              <a:t>Top of the Tank</a:t>
            </a:r>
            <a:endParaRPr lang="en-US" sz="1800" dirty="0">
              <a:solidFill>
                <a:srgbClr val="404040"/>
              </a:solidFill>
            </a:endParaRPr>
          </a:p>
        </p:txBody>
      </p:sp>
      <p:sp>
        <p:nvSpPr>
          <p:cNvPr id="3" name="Slide Number Placeholder 2"/>
          <p:cNvSpPr>
            <a:spLocks noGrp="1"/>
          </p:cNvSpPr>
          <p:nvPr>
            <p:ph type="sldNum" sz="quarter" idx="12"/>
          </p:nvPr>
        </p:nvSpPr>
        <p:spPr/>
        <p:txBody>
          <a:bodyPr/>
          <a:lstStyle/>
          <a:p>
            <a:fld id="{309AD161-AFAC-41AC-83AA-4053A52B9B02}" type="slidenum">
              <a:rPr lang="en-US" smtClean="0"/>
              <a:pPr/>
              <a:t>45</a:t>
            </a:fld>
            <a:endParaRPr lang="en-US" dirty="0"/>
          </a:p>
        </p:txBody>
      </p:sp>
      <p:sp>
        <p:nvSpPr>
          <p:cNvPr id="2" name="Title 1"/>
          <p:cNvSpPr>
            <a:spLocks noGrp="1"/>
          </p:cNvSpPr>
          <p:nvPr>
            <p:ph type="title"/>
          </p:nvPr>
        </p:nvSpPr>
        <p:spPr/>
        <p:txBody>
          <a:bodyPr/>
          <a:lstStyle/>
          <a:p>
            <a:r>
              <a:rPr lang="en-US" dirty="0"/>
              <a:t>Cryogenic System top view</a:t>
            </a:r>
          </a:p>
        </p:txBody>
      </p:sp>
      <p:sp>
        <p:nvSpPr>
          <p:cNvPr id="5" name="Footer Placeholder 4"/>
          <p:cNvSpPr>
            <a:spLocks noGrp="1"/>
          </p:cNvSpPr>
          <p:nvPr>
            <p:ph type="ftr" sz="quarter" idx="11"/>
          </p:nvPr>
        </p:nvSpPr>
        <p:spPr/>
        <p:txBody>
          <a:bodyPr/>
          <a:lstStyle/>
          <a:p>
            <a:pPr>
              <a:defRPr/>
            </a:pPr>
            <a:r>
              <a:rPr lang="en-US" smtClean="0"/>
              <a:t>David Montanari | The LBNE 35 ton Membrane Cryostat</a:t>
            </a:r>
            <a:endParaRPr lang="en-US" b="1" dirty="0"/>
          </a:p>
        </p:txBody>
      </p:sp>
      <p:sp>
        <p:nvSpPr>
          <p:cNvPr id="12"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168951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Cryogenic system construction</a:t>
            </a:r>
            <a:endParaRPr lang="en-US" dirty="0"/>
          </a:p>
        </p:txBody>
      </p:sp>
      <p:sp>
        <p:nvSpPr>
          <p:cNvPr id="3" name="Slide Number Placeholder 2"/>
          <p:cNvSpPr>
            <a:spLocks noGrp="1"/>
          </p:cNvSpPr>
          <p:nvPr>
            <p:ph type="sldNum" sz="quarter" idx="12"/>
          </p:nvPr>
        </p:nvSpPr>
        <p:spPr/>
        <p:txBody>
          <a:bodyPr/>
          <a:lstStyle/>
          <a:p>
            <a:fld id="{309AD161-AFAC-41AC-83AA-4053A52B9B02}" type="slidenum">
              <a:rPr lang="en-US" smtClean="0"/>
              <a:pPr/>
              <a:t>46</a:t>
            </a:fld>
            <a:endParaRPr lang="en-US" dirty="0"/>
          </a:p>
        </p:txBody>
      </p:sp>
      <p:grpSp>
        <p:nvGrpSpPr>
          <p:cNvPr id="2" name="Group 1"/>
          <p:cNvGrpSpPr/>
          <p:nvPr/>
        </p:nvGrpSpPr>
        <p:grpSpPr>
          <a:xfrm>
            <a:off x="939798" y="952785"/>
            <a:ext cx="7264402" cy="5125308"/>
            <a:chOff x="939798" y="952785"/>
            <a:chExt cx="7264402" cy="5125308"/>
          </a:xfrm>
        </p:grpSpPr>
        <p:pic>
          <p:nvPicPr>
            <p:cNvPr id="7" name="Picture 6" descr="2013-09-04 16.05.23.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798" y="3363467"/>
              <a:ext cx="3619501" cy="2714626"/>
            </a:xfrm>
            <a:prstGeom prst="rect">
              <a:avLst/>
            </a:prstGeom>
          </p:spPr>
        </p:pic>
        <p:pic>
          <p:nvPicPr>
            <p:cNvPr id="12" name="Picture 11" descr="P905925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4700" y="3363467"/>
              <a:ext cx="3619500" cy="2714625"/>
            </a:xfrm>
            <a:prstGeom prst="rect">
              <a:avLst/>
            </a:prstGeom>
          </p:spPr>
        </p:pic>
        <p:pic>
          <p:nvPicPr>
            <p:cNvPr id="13" name="Picture 12" descr="P9059269.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9956" y="952785"/>
              <a:ext cx="3176144" cy="2382108"/>
            </a:xfrm>
            <a:prstGeom prst="rect">
              <a:avLst/>
            </a:prstGeom>
          </p:spPr>
        </p:pic>
        <p:pic>
          <p:nvPicPr>
            <p:cNvPr id="18" name="Picture 17" descr="tope13-0402-04D.h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4200" y="952785"/>
              <a:ext cx="3568700" cy="2382107"/>
            </a:xfrm>
            <a:prstGeom prst="rect">
              <a:avLst/>
            </a:prstGeom>
          </p:spPr>
        </p:pic>
      </p:grpSp>
      <p:sp>
        <p:nvSpPr>
          <p:cNvPr id="11"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5"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052013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4394200" cy="4994276"/>
          </a:xfrm>
        </p:spPr>
        <p:txBody>
          <a:bodyPr>
            <a:normAutofit lnSpcReduction="10000"/>
          </a:bodyPr>
          <a:lstStyle/>
          <a:p>
            <a:r>
              <a:rPr lang="en-US" dirty="0"/>
              <a:t>Instead of using cold argon gas, the cryostat will be cooled with liquid/gas sprayers. These sprayers will spray liquid argon through the central hole and gaseous argon through the two angled holes. This creates a flat spray pattern of cold argon gas and extra liquid which will evaporate in the fluid volume, creating additional cooling power. Also additional straight gas sprayers will be used to provide momentum and mixing in a more efficient manner, causing the cryostat fluid space to have a relatively steady circulation pattern, and a forced convection dominated type flow. </a:t>
            </a:r>
            <a:r>
              <a:rPr lang="en-US" dirty="0" smtClean="0"/>
              <a:t>This figure shows </a:t>
            </a:r>
            <a:r>
              <a:rPr lang="en-US" dirty="0"/>
              <a:t>one sprayer with water spraying through all orifices. </a:t>
            </a:r>
          </a:p>
          <a:p>
            <a:endParaRPr lang="en-US" dirty="0"/>
          </a:p>
        </p:txBody>
      </p:sp>
      <p:pic>
        <p:nvPicPr>
          <p:cNvPr id="8" name="Content Placeholder 7" descr="Cool down and sprayers no text.pdf"/>
          <p:cNvPicPr>
            <a:picLocks noGrp="1" noChangeAspect="1"/>
          </p:cNvPicPr>
          <p:nvPr>
            <p:ph sz="half" idx="15"/>
          </p:nvPr>
        </p:nvPicPr>
        <p:blipFill rotWithShape="1">
          <a:blip r:embed="rId3">
            <a:extLst>
              <a:ext uri="{28A0092B-C50C-407E-A947-70E740481C1C}">
                <a14:useLocalDpi xmlns:a14="http://schemas.microsoft.com/office/drawing/2010/main" val="0"/>
              </a:ext>
            </a:extLst>
          </a:blip>
          <a:srcRect l="-89" r="-643"/>
          <a:stretch/>
        </p:blipFill>
        <p:spPr>
          <a:xfrm>
            <a:off x="4864100" y="1043694"/>
            <a:ext cx="4051300" cy="4994275"/>
          </a:xfrm>
        </p:spPr>
      </p:pic>
      <p:sp>
        <p:nvSpPr>
          <p:cNvPr id="2" name="Title 1"/>
          <p:cNvSpPr>
            <a:spLocks noGrp="1"/>
          </p:cNvSpPr>
          <p:nvPr>
            <p:ph type="title"/>
          </p:nvPr>
        </p:nvSpPr>
        <p:spPr/>
        <p:txBody>
          <a:bodyPr/>
          <a:lstStyle/>
          <a:p>
            <a:r>
              <a:rPr lang="en-US" dirty="0" smtClean="0"/>
              <a:t>Cool-down and sprayers</a:t>
            </a:r>
            <a:endParaRPr lang="en-US" dirty="0"/>
          </a:p>
        </p:txBody>
      </p:sp>
      <p:sp>
        <p:nvSpPr>
          <p:cNvPr id="6" name="Slide Number Placeholder 5"/>
          <p:cNvSpPr>
            <a:spLocks noGrp="1"/>
          </p:cNvSpPr>
          <p:nvPr>
            <p:ph type="sldNum" sz="quarter" idx="18"/>
          </p:nvPr>
        </p:nvSpPr>
        <p:spPr/>
        <p:txBody>
          <a:bodyPr/>
          <a:lstStyle/>
          <a:p>
            <a:pPr>
              <a:defRPr/>
            </a:pPr>
            <a:fld id="{9223C4A0-B487-9C44-97F6-0AA49CEC0851}" type="slidenum">
              <a:rPr lang="en-US" smtClean="0"/>
              <a:pPr>
                <a:defRPr/>
              </a:pPr>
              <a:t>47</a:t>
            </a:fld>
            <a:endParaRPr lang="en-US" dirty="0"/>
          </a:p>
        </p:txBody>
      </p:sp>
      <p:sp>
        <p:nvSpPr>
          <p:cNvPr id="9" name="Footer Placeholder 4"/>
          <p:cNvSpPr>
            <a:spLocks noGrp="1"/>
          </p:cNvSpPr>
          <p:nvPr>
            <p:ph type="ftr" sz="quarter" idx="4294967295"/>
          </p:nvPr>
        </p:nvSpPr>
        <p:spPr bwMode="auto">
          <a:xfrm>
            <a:off x="806450" y="6515100"/>
            <a:ext cx="5373688"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0" name="Date Placeholder 3"/>
          <p:cNvSpPr>
            <a:spLocks noGrp="1"/>
          </p:cNvSpPr>
          <p:nvPr>
            <p:ph type="dt" sz="half" idx="4294967295"/>
          </p:nvPr>
        </p:nvSpPr>
        <p:spPr bwMode="auto">
          <a:xfrm>
            <a:off x="5585683" y="6515100"/>
            <a:ext cx="1940657"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94462362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35 ton Proto Schedule – Vapor Barrier</a:t>
            </a:r>
            <a:endParaRPr lang="en-US" dirty="0"/>
          </a:p>
        </p:txBody>
      </p:sp>
      <p:sp>
        <p:nvSpPr>
          <p:cNvPr id="3" name="Content Placeholder 2"/>
          <p:cNvSpPr>
            <a:spLocks noGrp="1"/>
          </p:cNvSpPr>
          <p:nvPr>
            <p:ph idx="1"/>
          </p:nvPr>
        </p:nvSpPr>
        <p:spPr>
          <a:xfrm>
            <a:off x="237067" y="1066800"/>
            <a:ext cx="8669867" cy="4992914"/>
          </a:xfrm>
        </p:spPr>
        <p:txBody>
          <a:bodyPr>
            <a:normAutofit/>
          </a:bodyPr>
          <a:lstStyle/>
          <a:p>
            <a:r>
              <a:rPr lang="en-US" dirty="0" smtClean="0"/>
              <a:t>Scheduled: ~8 </a:t>
            </a:r>
            <a:r>
              <a:rPr lang="en-US" dirty="0"/>
              <a:t>days</a:t>
            </a:r>
            <a:r>
              <a:rPr lang="en-US" dirty="0" smtClean="0"/>
              <a:t>.</a:t>
            </a:r>
          </a:p>
          <a:p>
            <a:r>
              <a:rPr lang="en-US" dirty="0" smtClean="0"/>
              <a:t>Actual </a:t>
            </a:r>
            <a:r>
              <a:rPr lang="en-US" dirty="0"/>
              <a:t>duration: ~</a:t>
            </a:r>
            <a:r>
              <a:rPr lang="en-US" dirty="0" smtClean="0"/>
              <a:t>31 </a:t>
            </a:r>
            <a:r>
              <a:rPr lang="en-US" dirty="0"/>
              <a:t>days.</a:t>
            </a:r>
          </a:p>
          <a:p>
            <a:r>
              <a:rPr lang="en-US" dirty="0"/>
              <a:t>Why?</a:t>
            </a:r>
          </a:p>
          <a:p>
            <a:pPr lvl="1"/>
            <a:r>
              <a:rPr lang="en-US" sz="2000" dirty="0"/>
              <a:t>IHI anticipated our welders would be working at a much greater rate than reality --&gt; rate of welding and number of hours of welding.</a:t>
            </a:r>
          </a:p>
          <a:p>
            <a:pPr lvl="1"/>
            <a:r>
              <a:rPr lang="en-US" sz="2000" dirty="0" smtClean="0"/>
              <a:t>Need </a:t>
            </a:r>
            <a:r>
              <a:rPr lang="en-US" sz="2000" dirty="0"/>
              <a:t>to form a unified team of IHI, PPD Engineering, PPD techs, and TD welders.</a:t>
            </a:r>
          </a:p>
          <a:p>
            <a:pPr lvl="1"/>
            <a:r>
              <a:rPr lang="en-US" sz="2000" dirty="0" smtClean="0"/>
              <a:t>Ammonia </a:t>
            </a:r>
            <a:r>
              <a:rPr lang="en-US" sz="2000" dirty="0"/>
              <a:t>leak check did not work because the concrete was still full of moisture which dissolves the Ammonia--&gt; switched to Helium leak check in sniffer mode</a:t>
            </a:r>
            <a:r>
              <a:rPr lang="en-US" sz="2000" dirty="0" smtClean="0"/>
              <a:t>.</a:t>
            </a:r>
          </a:p>
          <a:p>
            <a:r>
              <a:rPr lang="en-US" dirty="0" smtClean="0"/>
              <a:t>R&amp;D:</a:t>
            </a:r>
          </a:p>
          <a:p>
            <a:pPr lvl="1"/>
            <a:r>
              <a:rPr lang="en-US" sz="2000" dirty="0" smtClean="0"/>
              <a:t>Use of new style vacuum boxes to test the vapor barrier.</a:t>
            </a:r>
          </a:p>
        </p:txBody>
      </p:sp>
      <p:sp>
        <p:nvSpPr>
          <p:cNvPr id="5" name="Slide Number Placeholder 4"/>
          <p:cNvSpPr>
            <a:spLocks noGrp="1"/>
          </p:cNvSpPr>
          <p:nvPr>
            <p:ph type="sldNum" sz="quarter" idx="12"/>
          </p:nvPr>
        </p:nvSpPr>
        <p:spPr/>
        <p:txBody>
          <a:bodyPr/>
          <a:lstStyle/>
          <a:p>
            <a:fld id="{309AD161-AFAC-41AC-83AA-4053A52B9B02}" type="slidenum">
              <a:rPr lang="en-US" smtClean="0"/>
              <a:pPr/>
              <a:t>48</a:t>
            </a:fld>
            <a:endParaRPr lang="en-US" dirty="0"/>
          </a:p>
        </p:txBody>
      </p:sp>
      <p:sp>
        <p:nvSpPr>
          <p:cNvPr id="7" name="Footer Placeholder 4"/>
          <p:cNvSpPr>
            <a:spLocks noGrp="1"/>
          </p:cNvSpPr>
          <p:nvPr>
            <p:ph type="ftr" sz="quarter" idx="4294967295"/>
          </p:nvPr>
        </p:nvSpPr>
        <p:spPr bwMode="auto">
          <a:xfrm>
            <a:off x="806450" y="6515100"/>
            <a:ext cx="5373688"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8" name="Date Placeholder 3"/>
          <p:cNvSpPr>
            <a:spLocks noGrp="1"/>
          </p:cNvSpPr>
          <p:nvPr>
            <p:ph type="dt" sz="half" idx="4294967295"/>
          </p:nvPr>
        </p:nvSpPr>
        <p:spPr bwMode="auto">
          <a:xfrm>
            <a:off x="5585683" y="6515100"/>
            <a:ext cx="1940657"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09049384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35 ton Proto Schedule – Insulation</a:t>
            </a:r>
          </a:p>
        </p:txBody>
      </p:sp>
      <p:sp>
        <p:nvSpPr>
          <p:cNvPr id="3" name="Content Placeholder 2"/>
          <p:cNvSpPr>
            <a:spLocks noGrp="1"/>
          </p:cNvSpPr>
          <p:nvPr>
            <p:ph idx="1"/>
          </p:nvPr>
        </p:nvSpPr>
        <p:spPr>
          <a:xfrm>
            <a:off x="228600" y="1043046"/>
            <a:ext cx="8672513" cy="4987867"/>
          </a:xfrm>
        </p:spPr>
        <p:txBody>
          <a:bodyPr/>
          <a:lstStyle/>
          <a:p>
            <a:r>
              <a:rPr lang="en-US" sz="2200" dirty="0"/>
              <a:t>Scheduled: ~20 days.</a:t>
            </a:r>
          </a:p>
          <a:p>
            <a:r>
              <a:rPr lang="en-US" sz="2200" dirty="0"/>
              <a:t>Actual duration: ~40 days.</a:t>
            </a:r>
          </a:p>
          <a:p>
            <a:r>
              <a:rPr lang="en-US" sz="2200" dirty="0"/>
              <a:t>Why?</a:t>
            </a:r>
          </a:p>
          <a:p>
            <a:pPr lvl="1"/>
            <a:r>
              <a:rPr lang="en-US" sz="1800" dirty="0"/>
              <a:t>IHI estimated much more people working inside the tank (8-10) --&gt; limited to 4 for ES&amp;H and practical reasons (more people simply did not fit).</a:t>
            </a:r>
          </a:p>
          <a:p>
            <a:pPr lvl="1"/>
            <a:r>
              <a:rPr lang="en-US" sz="1800" dirty="0"/>
              <a:t>Procedures were antiquated and time consuming (IHI only tested the Secondary Barrier concept and the liquid insulation to fill the joints between panels. They are not part of the regular construction process).</a:t>
            </a:r>
          </a:p>
          <a:p>
            <a:r>
              <a:rPr lang="en-US" sz="2200" dirty="0"/>
              <a:t>R&amp;D:</a:t>
            </a:r>
          </a:p>
          <a:p>
            <a:pPr lvl="1"/>
            <a:r>
              <a:rPr lang="en-US" sz="1800" dirty="0"/>
              <a:t>Secondary membrane and sub-secondary membrane only tested, never implemented in an actual cryostat.</a:t>
            </a:r>
          </a:p>
          <a:p>
            <a:pPr lvl="1"/>
            <a:r>
              <a:rPr lang="en-US" sz="1800" dirty="0"/>
              <a:t>Manual application of liquid PUF (i.e. filling of gaps between vertical insulation panels).</a:t>
            </a:r>
          </a:p>
          <a:p>
            <a:pPr lvl="1"/>
            <a:r>
              <a:rPr lang="en-US" sz="1800" dirty="0"/>
              <a:t>Use of new style vacuum boxes to test the secondary membrane.</a:t>
            </a:r>
          </a:p>
          <a:p>
            <a:pPr lvl="1"/>
            <a:r>
              <a:rPr lang="en-US" sz="1800" dirty="0"/>
              <a:t>Use of fireproof paste to join adjacent fireproof boards</a:t>
            </a:r>
            <a:r>
              <a:rPr lang="en-US" sz="1800" dirty="0" smtClean="0"/>
              <a:t>.</a:t>
            </a:r>
            <a:endParaRPr lang="en-US" sz="1800" dirty="0"/>
          </a:p>
        </p:txBody>
      </p:sp>
      <p:sp>
        <p:nvSpPr>
          <p:cNvPr id="6" name="Slide Number Placeholder 5"/>
          <p:cNvSpPr>
            <a:spLocks noGrp="1"/>
          </p:cNvSpPr>
          <p:nvPr>
            <p:ph type="sldNum" sz="quarter" idx="12"/>
          </p:nvPr>
        </p:nvSpPr>
        <p:spPr/>
        <p:txBody>
          <a:bodyPr/>
          <a:lstStyle/>
          <a:p>
            <a:pPr>
              <a:defRPr/>
            </a:pPr>
            <a:fld id="{705EC4E2-59D0-F340-A447-02166F1256EE}" type="slidenum">
              <a:rPr lang="en-US" smtClean="0"/>
              <a:pPr>
                <a:defRPr/>
              </a:pPr>
              <a:t>49</a:t>
            </a:fld>
            <a:endParaRPr lang="en-US" dirty="0"/>
          </a:p>
        </p:txBody>
      </p:sp>
      <p:sp>
        <p:nvSpPr>
          <p:cNvPr id="7" name="Footer Placeholder 4"/>
          <p:cNvSpPr>
            <a:spLocks noGrp="1"/>
          </p:cNvSpPr>
          <p:nvPr>
            <p:ph type="ftr" sz="quarter" idx="4294967295"/>
          </p:nvPr>
        </p:nvSpPr>
        <p:spPr bwMode="auto">
          <a:xfrm>
            <a:off x="806450" y="6515100"/>
            <a:ext cx="5373688"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8" name="Date Placeholder 3"/>
          <p:cNvSpPr>
            <a:spLocks noGrp="1"/>
          </p:cNvSpPr>
          <p:nvPr>
            <p:ph type="dt" sz="half" idx="4294967295"/>
          </p:nvPr>
        </p:nvSpPr>
        <p:spPr bwMode="auto">
          <a:xfrm>
            <a:off x="5585683" y="6515100"/>
            <a:ext cx="1940657"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59978150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9CE8855-C613-4965-85DA-ED9F948912D0}" type="slidenum">
              <a:rPr lang="en-US" smtClean="0"/>
              <a:t>5</a:t>
            </a:fld>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605" y="1219243"/>
            <a:ext cx="3603964" cy="255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83503" y="3858271"/>
            <a:ext cx="2723823" cy="338554"/>
          </a:xfrm>
          <a:prstGeom prst="rect">
            <a:avLst/>
          </a:prstGeom>
          <a:solidFill>
            <a:schemeClr val="accent2">
              <a:lumMod val="40000"/>
              <a:lumOff val="60000"/>
            </a:schemeClr>
          </a:solidFill>
        </p:spPr>
        <p:txBody>
          <a:bodyPr wrap="none" rtlCol="0">
            <a:spAutoFit/>
          </a:bodyPr>
          <a:lstStyle/>
          <a:p>
            <a:pPr algn="ctr"/>
            <a:r>
              <a:rPr lang="en-US" sz="1600" dirty="0" smtClean="0">
                <a:solidFill>
                  <a:srgbClr val="404040"/>
                </a:solidFill>
                <a:latin typeface="Helvetica"/>
                <a:cs typeface="Helvetica"/>
              </a:rPr>
              <a:t>GTT Membrane Technology</a:t>
            </a:r>
          </a:p>
        </p:txBody>
      </p:sp>
      <p:sp>
        <p:nvSpPr>
          <p:cNvPr id="7" name="TextBox 6"/>
          <p:cNvSpPr txBox="1"/>
          <p:nvPr/>
        </p:nvSpPr>
        <p:spPr>
          <a:xfrm>
            <a:off x="1902047" y="4864724"/>
            <a:ext cx="5339907" cy="830997"/>
          </a:xfrm>
          <a:prstGeom prst="rect">
            <a:avLst/>
          </a:prstGeom>
          <a:solidFill>
            <a:srgbClr val="FFFF00"/>
          </a:solidFill>
        </p:spPr>
        <p:txBody>
          <a:bodyPr wrap="square" rtlCol="0">
            <a:spAutoFit/>
          </a:bodyPr>
          <a:lstStyle/>
          <a:p>
            <a:pPr algn="ctr"/>
            <a:r>
              <a:rPr lang="en-US" sz="1600" u="sng" dirty="0" smtClean="0">
                <a:solidFill>
                  <a:srgbClr val="404040"/>
                </a:solidFill>
                <a:latin typeface="Helvetica"/>
                <a:cs typeface="Helvetica"/>
              </a:rPr>
              <a:t>ES&amp;H Comment:</a:t>
            </a:r>
            <a:r>
              <a:rPr lang="en-US" sz="1600" dirty="0" smtClean="0">
                <a:solidFill>
                  <a:srgbClr val="404040"/>
                </a:solidFill>
                <a:latin typeface="Helvetica"/>
                <a:cs typeface="Helvetica"/>
              </a:rPr>
              <a:t>  Foam layers are fire retardant.  Plywood or calcium silicate board protects foam from</a:t>
            </a:r>
          </a:p>
          <a:p>
            <a:pPr algn="ctr"/>
            <a:r>
              <a:rPr lang="en-US" sz="1600" dirty="0" smtClean="0">
                <a:solidFill>
                  <a:srgbClr val="404040"/>
                </a:solidFill>
                <a:latin typeface="Helvetica"/>
                <a:cs typeface="Helvetica"/>
              </a:rPr>
              <a:t> heat</a:t>
            </a:r>
            <a:r>
              <a:rPr lang="en-US" sz="1600" dirty="0">
                <a:solidFill>
                  <a:srgbClr val="404040"/>
                </a:solidFill>
                <a:latin typeface="Helvetica"/>
                <a:cs typeface="Helvetica"/>
              </a:rPr>
              <a:t> d</a:t>
            </a:r>
            <a:r>
              <a:rPr lang="en-US" sz="1600" dirty="0" smtClean="0">
                <a:solidFill>
                  <a:srgbClr val="404040"/>
                </a:solidFill>
                <a:latin typeface="Helvetica"/>
                <a:cs typeface="Helvetica"/>
              </a:rPr>
              <a:t>uring primary membrane welding.</a:t>
            </a:r>
            <a:endParaRPr lang="en-US" sz="1600" dirty="0">
              <a:solidFill>
                <a:srgbClr val="404040"/>
              </a:solidFill>
              <a:latin typeface="Helvetica"/>
              <a:cs typeface="Helvetica"/>
            </a:endParaRPr>
          </a:p>
        </p:txBody>
      </p:sp>
      <p:pic>
        <p:nvPicPr>
          <p:cNvPr id="8" name="Picture 3"/>
          <p:cNvPicPr>
            <a:picLocks noChangeAspect="1" noChangeArrowheads="1"/>
          </p:cNvPicPr>
          <p:nvPr/>
        </p:nvPicPr>
        <p:blipFill>
          <a:blip r:embed="rId4"/>
          <a:srcRect/>
          <a:stretch>
            <a:fillRect/>
          </a:stretch>
        </p:blipFill>
        <p:spPr bwMode="auto">
          <a:xfrm>
            <a:off x="5159678" y="1199854"/>
            <a:ext cx="3481882" cy="2235282"/>
          </a:xfrm>
          <a:prstGeom prst="rect">
            <a:avLst/>
          </a:prstGeom>
          <a:noFill/>
          <a:ln w="9525">
            <a:noFill/>
            <a:miter lim="800000"/>
            <a:headEnd/>
            <a:tailEnd/>
          </a:ln>
        </p:spPr>
      </p:pic>
      <p:sp>
        <p:nvSpPr>
          <p:cNvPr id="9" name="TextBox 8"/>
          <p:cNvSpPr txBox="1"/>
          <p:nvPr/>
        </p:nvSpPr>
        <p:spPr>
          <a:xfrm>
            <a:off x="5719917" y="3687285"/>
            <a:ext cx="2650469" cy="584776"/>
          </a:xfrm>
          <a:prstGeom prst="rect">
            <a:avLst/>
          </a:prstGeom>
          <a:solidFill>
            <a:schemeClr val="accent2">
              <a:lumMod val="40000"/>
              <a:lumOff val="60000"/>
            </a:schemeClr>
          </a:solidFill>
        </p:spPr>
        <p:txBody>
          <a:bodyPr wrap="square" rtlCol="0">
            <a:spAutoFit/>
          </a:bodyPr>
          <a:lstStyle/>
          <a:p>
            <a:pPr algn="ctr"/>
            <a:r>
              <a:rPr lang="en-US" sz="1600" dirty="0" smtClean="0">
                <a:solidFill>
                  <a:srgbClr val="404040"/>
                </a:solidFill>
                <a:latin typeface="Helvetica"/>
                <a:cs typeface="Helvetica"/>
              </a:rPr>
              <a:t>IHI Membrane Technology</a:t>
            </a:r>
          </a:p>
          <a:p>
            <a:pPr algn="ctr"/>
            <a:r>
              <a:rPr lang="en-US" sz="1600" dirty="0" smtClean="0">
                <a:solidFill>
                  <a:srgbClr val="404040"/>
                </a:solidFill>
                <a:latin typeface="Helvetica"/>
                <a:cs typeface="Helvetica"/>
              </a:rPr>
              <a:t>(used in 35 ton prototype)</a:t>
            </a:r>
          </a:p>
        </p:txBody>
      </p:sp>
      <p:sp>
        <p:nvSpPr>
          <p:cNvPr id="10" name="TextBox 9"/>
          <p:cNvSpPr txBox="1"/>
          <p:nvPr/>
        </p:nvSpPr>
        <p:spPr>
          <a:xfrm>
            <a:off x="5719917" y="4272361"/>
            <a:ext cx="2650469" cy="523220"/>
          </a:xfrm>
          <a:prstGeom prst="rect">
            <a:avLst/>
          </a:prstGeom>
          <a:solidFill>
            <a:srgbClr val="FFFF00"/>
          </a:solidFill>
          <a:ln>
            <a:solidFill>
              <a:schemeClr val="bg1"/>
            </a:solidFill>
          </a:ln>
        </p:spPr>
        <p:txBody>
          <a:bodyPr wrap="square" rtlCol="0">
            <a:spAutoFit/>
          </a:bodyPr>
          <a:lstStyle/>
          <a:p>
            <a:pPr algn="ctr"/>
            <a:r>
              <a:rPr lang="en-US" sz="1400" dirty="0" smtClean="0">
                <a:solidFill>
                  <a:srgbClr val="404040"/>
                </a:solidFill>
                <a:latin typeface="Helvetica"/>
                <a:cs typeface="Helvetica"/>
              </a:rPr>
              <a:t>Nominal Panel Size</a:t>
            </a:r>
          </a:p>
          <a:p>
            <a:pPr algn="ctr"/>
            <a:r>
              <a:rPr lang="en-US" sz="1400" dirty="0" smtClean="0">
                <a:solidFill>
                  <a:srgbClr val="404040"/>
                </a:solidFill>
                <a:latin typeface="Helvetica"/>
                <a:cs typeface="Helvetica"/>
              </a:rPr>
              <a:t>3m x 8m x 2 mm thickness</a:t>
            </a:r>
            <a:endParaRPr lang="en-US" sz="1400" dirty="0">
              <a:solidFill>
                <a:srgbClr val="404040"/>
              </a:solidFill>
              <a:latin typeface="Helvetica"/>
              <a:cs typeface="Helvetica"/>
            </a:endParaRPr>
          </a:p>
        </p:txBody>
      </p:sp>
      <p:sp>
        <p:nvSpPr>
          <p:cNvPr id="11" name="Rectangle 10"/>
          <p:cNvSpPr/>
          <p:nvPr/>
        </p:nvSpPr>
        <p:spPr>
          <a:xfrm>
            <a:off x="563883" y="4215151"/>
            <a:ext cx="2763064" cy="523220"/>
          </a:xfrm>
          <a:prstGeom prst="rect">
            <a:avLst/>
          </a:prstGeom>
          <a:solidFill>
            <a:srgbClr val="FFFF00"/>
          </a:solidFill>
        </p:spPr>
        <p:txBody>
          <a:bodyPr wrap="square">
            <a:spAutoFit/>
          </a:bodyPr>
          <a:lstStyle/>
          <a:p>
            <a:pPr algn="ctr"/>
            <a:r>
              <a:rPr lang="en-US" sz="1400" dirty="0">
                <a:solidFill>
                  <a:srgbClr val="404040"/>
                </a:solidFill>
                <a:latin typeface="Helvetica"/>
                <a:cs typeface="Helvetica"/>
              </a:rPr>
              <a:t>Nominal Panel Size</a:t>
            </a:r>
          </a:p>
          <a:p>
            <a:pPr algn="ctr"/>
            <a:r>
              <a:rPr lang="en-US" sz="1400" dirty="0" smtClean="0">
                <a:solidFill>
                  <a:srgbClr val="404040"/>
                </a:solidFill>
                <a:latin typeface="Helvetica"/>
                <a:cs typeface="Helvetica"/>
              </a:rPr>
              <a:t>1m </a:t>
            </a:r>
            <a:r>
              <a:rPr lang="en-US" sz="1400" dirty="0">
                <a:solidFill>
                  <a:srgbClr val="404040"/>
                </a:solidFill>
                <a:latin typeface="Helvetica"/>
                <a:cs typeface="Helvetica"/>
              </a:rPr>
              <a:t>x </a:t>
            </a:r>
            <a:r>
              <a:rPr lang="en-US" sz="1400" dirty="0" smtClean="0">
                <a:solidFill>
                  <a:srgbClr val="404040"/>
                </a:solidFill>
                <a:latin typeface="Helvetica"/>
                <a:cs typeface="Helvetica"/>
              </a:rPr>
              <a:t>3m </a:t>
            </a:r>
            <a:r>
              <a:rPr lang="en-US" sz="1400" dirty="0">
                <a:solidFill>
                  <a:srgbClr val="404040"/>
                </a:solidFill>
                <a:latin typeface="Helvetica"/>
                <a:cs typeface="Helvetica"/>
              </a:rPr>
              <a:t>x </a:t>
            </a:r>
            <a:r>
              <a:rPr lang="en-US" sz="1400" dirty="0" smtClean="0">
                <a:solidFill>
                  <a:srgbClr val="404040"/>
                </a:solidFill>
                <a:latin typeface="Helvetica"/>
                <a:cs typeface="Helvetica"/>
              </a:rPr>
              <a:t>1.2 </a:t>
            </a:r>
            <a:r>
              <a:rPr lang="en-US" sz="1400" dirty="0">
                <a:solidFill>
                  <a:srgbClr val="404040"/>
                </a:solidFill>
                <a:latin typeface="Helvetica"/>
                <a:cs typeface="Helvetica"/>
              </a:rPr>
              <a:t>mm thickness</a:t>
            </a:r>
          </a:p>
        </p:txBody>
      </p:sp>
      <p:sp>
        <p:nvSpPr>
          <p:cNvPr id="12" name="TextBox 11"/>
          <p:cNvSpPr txBox="1"/>
          <p:nvPr/>
        </p:nvSpPr>
        <p:spPr>
          <a:xfrm>
            <a:off x="3884242" y="920789"/>
            <a:ext cx="1137325"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Membrane</a:t>
            </a:r>
          </a:p>
        </p:txBody>
      </p:sp>
      <p:sp>
        <p:nvSpPr>
          <p:cNvPr id="14" name="TextBox 13"/>
          <p:cNvSpPr txBox="1"/>
          <p:nvPr/>
        </p:nvSpPr>
        <p:spPr>
          <a:xfrm>
            <a:off x="3707041" y="1334954"/>
            <a:ext cx="1498714"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Fireproof board</a:t>
            </a:r>
          </a:p>
        </p:txBody>
      </p:sp>
      <p:sp>
        <p:nvSpPr>
          <p:cNvPr id="15" name="TextBox 14"/>
          <p:cNvSpPr txBox="1"/>
          <p:nvPr/>
        </p:nvSpPr>
        <p:spPr>
          <a:xfrm>
            <a:off x="3528668" y="1732449"/>
            <a:ext cx="1841887"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Insulation (2 Layers)</a:t>
            </a:r>
          </a:p>
        </p:txBody>
      </p:sp>
      <p:sp>
        <p:nvSpPr>
          <p:cNvPr id="16" name="TextBox 15"/>
          <p:cNvSpPr txBox="1"/>
          <p:nvPr/>
        </p:nvSpPr>
        <p:spPr>
          <a:xfrm>
            <a:off x="3745818" y="2934629"/>
            <a:ext cx="1324502"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Vapor Barrier</a:t>
            </a:r>
          </a:p>
        </p:txBody>
      </p:sp>
      <p:sp>
        <p:nvSpPr>
          <p:cNvPr id="17" name="TextBox 16"/>
          <p:cNvSpPr txBox="1"/>
          <p:nvPr/>
        </p:nvSpPr>
        <p:spPr>
          <a:xfrm>
            <a:off x="3930008" y="3468452"/>
            <a:ext cx="930242"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Concrete</a:t>
            </a:r>
          </a:p>
        </p:txBody>
      </p:sp>
      <p:sp>
        <p:nvSpPr>
          <p:cNvPr id="18" name="TextBox 17"/>
          <p:cNvSpPr txBox="1"/>
          <p:nvPr/>
        </p:nvSpPr>
        <p:spPr>
          <a:xfrm>
            <a:off x="3596527" y="2556524"/>
            <a:ext cx="1706169" cy="307777"/>
          </a:xfrm>
          <a:prstGeom prst="rect">
            <a:avLst/>
          </a:prstGeom>
          <a:noFill/>
        </p:spPr>
        <p:txBody>
          <a:bodyPr wrap="square" rtlCol="0">
            <a:spAutoFit/>
          </a:bodyPr>
          <a:lstStyle/>
          <a:p>
            <a:pPr algn="ctr"/>
            <a:r>
              <a:rPr lang="en-US" sz="1400" dirty="0" smtClean="0">
                <a:solidFill>
                  <a:srgbClr val="404040"/>
                </a:solidFill>
                <a:latin typeface="Helvetica"/>
                <a:cs typeface="Helvetica"/>
              </a:rPr>
              <a:t>Secondary Barrier</a:t>
            </a:r>
          </a:p>
        </p:txBody>
      </p:sp>
      <p:cxnSp>
        <p:nvCxnSpPr>
          <p:cNvPr id="19" name="Straight Arrow Connector 18"/>
          <p:cNvCxnSpPr>
            <a:stCxn id="12" idx="3"/>
          </p:cNvCxnSpPr>
          <p:nvPr/>
        </p:nvCxnSpPr>
        <p:spPr>
          <a:xfrm>
            <a:off x="5021567" y="1074678"/>
            <a:ext cx="1541368" cy="541361"/>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1"/>
          </p:cNvCxnSpPr>
          <p:nvPr/>
        </p:nvCxnSpPr>
        <p:spPr>
          <a:xfrm flipH="1">
            <a:off x="2375066" y="1074678"/>
            <a:ext cx="1509176" cy="580141"/>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1"/>
          </p:cNvCxnSpPr>
          <p:nvPr/>
        </p:nvCxnSpPr>
        <p:spPr>
          <a:xfrm flipH="1">
            <a:off x="2510785" y="1488843"/>
            <a:ext cx="1196256" cy="427741"/>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1"/>
          </p:cNvCxnSpPr>
          <p:nvPr/>
        </p:nvCxnSpPr>
        <p:spPr>
          <a:xfrm flipH="1">
            <a:off x="2423538" y="1886338"/>
            <a:ext cx="1105130" cy="379266"/>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4" idx="3"/>
          </p:cNvCxnSpPr>
          <p:nvPr/>
        </p:nvCxnSpPr>
        <p:spPr>
          <a:xfrm>
            <a:off x="5205755" y="1488843"/>
            <a:ext cx="853084" cy="641031"/>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389943" y="1945669"/>
            <a:ext cx="601037" cy="31993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389943" y="1935974"/>
            <a:ext cx="608025" cy="45294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2549482" y="1915873"/>
            <a:ext cx="954863" cy="716113"/>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18" idx="1"/>
          </p:cNvCxnSpPr>
          <p:nvPr/>
        </p:nvCxnSpPr>
        <p:spPr>
          <a:xfrm flipH="1" flipV="1">
            <a:off x="2132711" y="2643710"/>
            <a:ext cx="1463816" cy="66703"/>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8" idx="3"/>
          </p:cNvCxnSpPr>
          <p:nvPr/>
        </p:nvCxnSpPr>
        <p:spPr>
          <a:xfrm flipV="1">
            <a:off x="5302696" y="2304386"/>
            <a:ext cx="1056662" cy="406027"/>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3"/>
          </p:cNvCxnSpPr>
          <p:nvPr/>
        </p:nvCxnSpPr>
        <p:spPr>
          <a:xfrm flipV="1">
            <a:off x="5070320" y="2430421"/>
            <a:ext cx="1366591" cy="658097"/>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7" idx="3"/>
          </p:cNvCxnSpPr>
          <p:nvPr/>
        </p:nvCxnSpPr>
        <p:spPr>
          <a:xfrm flipV="1">
            <a:off x="4860250" y="2430421"/>
            <a:ext cx="1974121" cy="1191920"/>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6" idx="1"/>
          </p:cNvCxnSpPr>
          <p:nvPr/>
        </p:nvCxnSpPr>
        <p:spPr>
          <a:xfrm flipH="1">
            <a:off x="2501740" y="3088518"/>
            <a:ext cx="1244078" cy="68623"/>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7" idx="1"/>
          </p:cNvCxnSpPr>
          <p:nvPr/>
        </p:nvCxnSpPr>
        <p:spPr>
          <a:xfrm flipH="1" flipV="1">
            <a:off x="2132711" y="3435136"/>
            <a:ext cx="1797297" cy="187205"/>
          </a:xfrm>
          <a:prstGeom prst="straightConnector1">
            <a:avLst/>
          </a:prstGeom>
          <a:ln w="2222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Title 1"/>
          <p:cNvSpPr>
            <a:spLocks noGrp="1"/>
          </p:cNvSpPr>
          <p:nvPr>
            <p:ph type="title"/>
          </p:nvPr>
        </p:nvSpPr>
        <p:spPr>
          <a:xfrm>
            <a:off x="457200" y="16350"/>
            <a:ext cx="8229600" cy="736981"/>
          </a:xfrm>
        </p:spPr>
        <p:txBody>
          <a:bodyPr>
            <a:normAutofit/>
          </a:bodyPr>
          <a:lstStyle/>
          <a:p>
            <a:r>
              <a:rPr lang="en-US" dirty="0" smtClean="0"/>
              <a:t>Membrane Cryostat Design</a:t>
            </a:r>
            <a:endParaRPr lang="en-US" dirty="0"/>
          </a:p>
        </p:txBody>
      </p:sp>
      <p:sp>
        <p:nvSpPr>
          <p:cNvPr id="34" name="TextBox 33"/>
          <p:cNvSpPr txBox="1"/>
          <p:nvPr/>
        </p:nvSpPr>
        <p:spPr>
          <a:xfrm>
            <a:off x="1900051" y="5745688"/>
            <a:ext cx="5341473" cy="523220"/>
          </a:xfrm>
          <a:prstGeom prst="rect">
            <a:avLst/>
          </a:prstGeom>
          <a:solidFill>
            <a:srgbClr val="FFFF00"/>
          </a:solidFill>
        </p:spPr>
        <p:txBody>
          <a:bodyPr wrap="square" rtlCol="0">
            <a:spAutoFit/>
          </a:bodyPr>
          <a:lstStyle/>
          <a:p>
            <a:pPr algn="ctr"/>
            <a:r>
              <a:rPr lang="en-US" sz="1400" u="sng" dirty="0" smtClean="0">
                <a:solidFill>
                  <a:srgbClr val="404040"/>
                </a:solidFill>
                <a:latin typeface="Helvetica"/>
                <a:cs typeface="Helvetica"/>
              </a:rPr>
              <a:t>Note:</a:t>
            </a:r>
            <a:r>
              <a:rPr lang="en-US" sz="1400" dirty="0" smtClean="0">
                <a:solidFill>
                  <a:srgbClr val="404040"/>
                </a:solidFill>
                <a:latin typeface="Helvetica"/>
                <a:cs typeface="Helvetica"/>
              </a:rPr>
              <a:t> IHI has only tested the secondary barrier containment and implemented it in the LBNE 35 ton prototype.</a:t>
            </a:r>
            <a:endParaRPr lang="en-US" sz="1400" dirty="0">
              <a:solidFill>
                <a:srgbClr val="404040"/>
              </a:solidFill>
              <a:latin typeface="Helvetica"/>
              <a:cs typeface="Helvetica"/>
            </a:endParaRPr>
          </a:p>
        </p:txBody>
      </p:sp>
      <p:sp>
        <p:nvSpPr>
          <p:cNvPr id="3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3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481101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35 ton Proto Schedule – </a:t>
            </a:r>
            <a:r>
              <a:rPr lang="en-US" dirty="0" smtClean="0"/>
              <a:t>Membrane</a:t>
            </a:r>
            <a:endParaRPr lang="en-US" dirty="0"/>
          </a:p>
        </p:txBody>
      </p:sp>
      <p:sp>
        <p:nvSpPr>
          <p:cNvPr id="5" name="Slide Number Placeholder 4"/>
          <p:cNvSpPr>
            <a:spLocks noGrp="1"/>
          </p:cNvSpPr>
          <p:nvPr>
            <p:ph type="sldNum" sz="quarter" idx="12"/>
          </p:nvPr>
        </p:nvSpPr>
        <p:spPr/>
        <p:txBody>
          <a:bodyPr/>
          <a:lstStyle/>
          <a:p>
            <a:fld id="{309AD161-AFAC-41AC-83AA-4053A52B9B02}" type="slidenum">
              <a:rPr lang="en-US" smtClean="0"/>
              <a:pPr/>
              <a:t>50</a:t>
            </a:fld>
            <a:endParaRPr lang="en-US" dirty="0"/>
          </a:p>
        </p:txBody>
      </p:sp>
      <p:sp>
        <p:nvSpPr>
          <p:cNvPr id="6" name="Content Placeholder 2"/>
          <p:cNvSpPr txBox="1">
            <a:spLocks/>
          </p:cNvSpPr>
          <p:nvPr/>
        </p:nvSpPr>
        <p:spPr>
          <a:xfrm>
            <a:off x="232834" y="1066800"/>
            <a:ext cx="8678333" cy="499291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404040"/>
                </a:solidFill>
              </a:rPr>
              <a:t>Scheduled: ~13 days.</a:t>
            </a:r>
          </a:p>
          <a:p>
            <a:r>
              <a:rPr lang="en-US" dirty="0" smtClean="0">
                <a:solidFill>
                  <a:srgbClr val="404040"/>
                </a:solidFill>
              </a:rPr>
              <a:t>Actual duration: ~28 days.</a:t>
            </a:r>
          </a:p>
          <a:p>
            <a:r>
              <a:rPr lang="en-US" dirty="0" smtClean="0">
                <a:solidFill>
                  <a:srgbClr val="404040"/>
                </a:solidFill>
              </a:rPr>
              <a:t>Why?</a:t>
            </a:r>
          </a:p>
          <a:p>
            <a:pPr lvl="1"/>
            <a:r>
              <a:rPr lang="en-US" sz="2000" dirty="0" smtClean="0">
                <a:solidFill>
                  <a:srgbClr val="404040"/>
                </a:solidFill>
              </a:rPr>
              <a:t>IHI underestimated the duration of fit-up and tack for the corner elements, which are curved and spherical and were never used by IHI before (the normal construction process uses flat pieces modeled in such a way to have an </a:t>
            </a:r>
            <a:r>
              <a:rPr lang="en-US" sz="2000" dirty="0" err="1" smtClean="0">
                <a:solidFill>
                  <a:srgbClr val="404040"/>
                </a:solidFill>
              </a:rPr>
              <a:t>octatetracontagon</a:t>
            </a:r>
            <a:r>
              <a:rPr lang="en-US" sz="2000" dirty="0" smtClean="0">
                <a:solidFill>
                  <a:srgbClr val="404040"/>
                </a:solidFill>
              </a:rPr>
              <a:t> (48-gons) approximate a circumference; and the same for the floor).</a:t>
            </a:r>
          </a:p>
          <a:p>
            <a:pPr lvl="1"/>
            <a:r>
              <a:rPr lang="en-US" sz="2000" dirty="0" smtClean="0">
                <a:solidFill>
                  <a:srgbClr val="404040"/>
                </a:solidFill>
              </a:rPr>
              <a:t>Procedures were not optimized for the shape of panels and very time consuming (needed long adjustable rods to push the edges of two adjacent panels against each other for tack welding).</a:t>
            </a:r>
          </a:p>
          <a:p>
            <a:r>
              <a:rPr lang="en-US" dirty="0" smtClean="0">
                <a:solidFill>
                  <a:srgbClr val="404040"/>
                </a:solidFill>
              </a:rPr>
              <a:t>R&amp;D:</a:t>
            </a:r>
          </a:p>
          <a:p>
            <a:pPr lvl="1"/>
            <a:r>
              <a:rPr lang="en-US" sz="2000" dirty="0" smtClean="0">
                <a:solidFill>
                  <a:srgbClr val="404040"/>
                </a:solidFill>
              </a:rPr>
              <a:t>Use of stainless steel corner pieces.</a:t>
            </a:r>
          </a:p>
          <a:p>
            <a:pPr lvl="1"/>
            <a:r>
              <a:rPr lang="en-US" sz="2000" dirty="0" smtClean="0">
                <a:solidFill>
                  <a:srgbClr val="404040"/>
                </a:solidFill>
              </a:rPr>
              <a:t>Use of membrane anchors in corner pieces.</a:t>
            </a:r>
          </a:p>
        </p:txBody>
      </p:sp>
      <p:sp>
        <p:nvSpPr>
          <p:cNvPr id="8" name="Footer Placeholder 4"/>
          <p:cNvSpPr>
            <a:spLocks noGrp="1"/>
          </p:cNvSpPr>
          <p:nvPr>
            <p:ph type="ftr" sz="quarter" idx="4294967295"/>
          </p:nvPr>
        </p:nvSpPr>
        <p:spPr bwMode="auto">
          <a:xfrm>
            <a:off x="806450" y="6515100"/>
            <a:ext cx="5373688"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9" name="Date Placeholder 3"/>
          <p:cNvSpPr>
            <a:spLocks noGrp="1"/>
          </p:cNvSpPr>
          <p:nvPr>
            <p:ph type="dt" sz="half" idx="4294967295"/>
          </p:nvPr>
        </p:nvSpPr>
        <p:spPr bwMode="auto">
          <a:xfrm>
            <a:off x="5585683" y="6515100"/>
            <a:ext cx="1940657" cy="241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892034536"/>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grpSp>
        <p:nvGrpSpPr>
          <p:cNvPr id="25" name="Group 24"/>
          <p:cNvGrpSpPr/>
          <p:nvPr/>
        </p:nvGrpSpPr>
        <p:grpSpPr>
          <a:xfrm>
            <a:off x="1" y="4556661"/>
            <a:ext cx="4264526" cy="2300153"/>
            <a:chOff x="0" y="3430638"/>
            <a:chExt cx="4623665" cy="2330073"/>
          </a:xfrm>
        </p:grpSpPr>
        <p:pic>
          <p:nvPicPr>
            <p:cNvPr id="3" name="Picture 2" descr="Pump_B_foreground_Pump_A_backgroun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49053"/>
              <a:ext cx="4623665" cy="2306053"/>
            </a:xfrm>
            <a:prstGeom prst="rect">
              <a:avLst/>
            </a:prstGeom>
          </p:spPr>
        </p:pic>
        <p:sp>
          <p:nvSpPr>
            <p:cNvPr id="22" name="TextBox 21"/>
            <p:cNvSpPr txBox="1"/>
            <p:nvPr/>
          </p:nvSpPr>
          <p:spPr>
            <a:xfrm>
              <a:off x="0" y="3430638"/>
              <a:ext cx="1173498" cy="436492"/>
            </a:xfrm>
            <a:prstGeom prst="rect">
              <a:avLst/>
            </a:prstGeom>
            <a:noFill/>
          </p:spPr>
          <p:txBody>
            <a:bodyPr wrap="none" rtlCol="0">
              <a:spAutoFit/>
            </a:bodyPr>
            <a:lstStyle/>
            <a:p>
              <a:r>
                <a:rPr lang="en-US" sz="2200" dirty="0" smtClean="0">
                  <a:solidFill>
                    <a:srgbClr val="00FF00"/>
                  </a:solidFill>
                </a:rPr>
                <a:t>Pump A</a:t>
              </a:r>
              <a:endParaRPr lang="en-US" sz="2200" dirty="0">
                <a:solidFill>
                  <a:srgbClr val="00FF00"/>
                </a:solidFill>
              </a:endParaRPr>
            </a:p>
          </p:txBody>
        </p:sp>
        <p:sp>
          <p:nvSpPr>
            <p:cNvPr id="23" name="TextBox 22"/>
            <p:cNvSpPr txBox="1"/>
            <p:nvPr/>
          </p:nvSpPr>
          <p:spPr>
            <a:xfrm>
              <a:off x="2184400" y="5324219"/>
              <a:ext cx="1159553" cy="436492"/>
            </a:xfrm>
            <a:prstGeom prst="rect">
              <a:avLst/>
            </a:prstGeom>
            <a:noFill/>
          </p:spPr>
          <p:txBody>
            <a:bodyPr wrap="none" rtlCol="0">
              <a:spAutoFit/>
            </a:bodyPr>
            <a:lstStyle/>
            <a:p>
              <a:r>
                <a:rPr lang="en-US" sz="2200" dirty="0" smtClean="0">
                  <a:solidFill>
                    <a:srgbClr val="00FF00"/>
                  </a:solidFill>
                </a:rPr>
                <a:t>Pump B</a:t>
              </a:r>
              <a:endParaRPr lang="en-US" sz="2200" dirty="0">
                <a:solidFill>
                  <a:srgbClr val="00FF00"/>
                </a:solidFill>
              </a:endParaRPr>
            </a:p>
          </p:txBody>
        </p:sp>
      </p:grpSp>
      <p:sp>
        <p:nvSpPr>
          <p:cNvPr id="5" name="Slide Number Placeholder 5"/>
          <p:cNvSpPr>
            <a:spLocks noGrp="1"/>
          </p:cNvSpPr>
          <p:nvPr>
            <p:ph type="sldNum" sz="quarter" idx="12"/>
          </p:nvPr>
        </p:nvSpPr>
        <p:spPr/>
        <p:txBody>
          <a:bodyPr/>
          <a:lstStyle/>
          <a:p>
            <a:fld id="{30FE94BD-57ED-2E45-AF7B-793F39ABB122}" type="slidenum">
              <a:rPr lang="en-US"/>
              <a:pPr/>
              <a:t>51</a:t>
            </a:fld>
            <a:endParaRPr lang="en-US"/>
          </a:p>
        </p:txBody>
      </p:sp>
      <p:sp>
        <p:nvSpPr>
          <p:cNvPr id="28675" name="Rectangle 3"/>
          <p:cNvSpPr>
            <a:spLocks noGrp="1" noChangeArrowheads="1"/>
          </p:cNvSpPr>
          <p:nvPr>
            <p:ph type="body" idx="1"/>
          </p:nvPr>
        </p:nvSpPr>
        <p:spPr>
          <a:xfrm>
            <a:off x="228600" y="1050501"/>
            <a:ext cx="8686800" cy="1603156"/>
          </a:xfrm>
        </p:spPr>
        <p:txBody>
          <a:bodyPr>
            <a:normAutofit fontScale="70000" lnSpcReduction="20000"/>
          </a:bodyPr>
          <a:lstStyle/>
          <a:p>
            <a:r>
              <a:rPr lang="en-US" sz="2300" dirty="0" smtClean="0"/>
              <a:t>Potential </a:t>
            </a:r>
            <a:r>
              <a:rPr lang="en-US" sz="2300" dirty="0"/>
              <a:t>bearing failure as one of the two pumps failed after ~770 hrs.</a:t>
            </a:r>
          </a:p>
          <a:p>
            <a:r>
              <a:rPr lang="en-US" sz="2300" dirty="0" smtClean="0"/>
              <a:t>We believe that when the pumps were shut off, gas bubbles formed inside the long LAr transfer lines, transported back molecular sieve crumbles and clogged these filters. They are on the line that takes a little LAr from the discharge to the motor and bearings.</a:t>
            </a:r>
          </a:p>
          <a:p>
            <a:r>
              <a:rPr lang="en-US" sz="2300" dirty="0" smtClean="0"/>
              <a:t>Pump B (the one that failed) shows a darker material over the yellowish one. We believe that is bearing material worn down by the lack of coolant caused by the clogged filter. </a:t>
            </a:r>
          </a:p>
          <a:p>
            <a:r>
              <a:rPr lang="en-US" sz="2300" dirty="0" smtClean="0"/>
              <a:t>Still investigating.</a:t>
            </a:r>
          </a:p>
        </p:txBody>
      </p:sp>
      <p:sp>
        <p:nvSpPr>
          <p:cNvPr id="2" name="Title 1"/>
          <p:cNvSpPr>
            <a:spLocks noGrp="1"/>
          </p:cNvSpPr>
          <p:nvPr>
            <p:ph type="title"/>
          </p:nvPr>
        </p:nvSpPr>
        <p:spPr/>
        <p:txBody>
          <a:bodyPr/>
          <a:lstStyle/>
          <a:p>
            <a:r>
              <a:rPr lang="en-US" dirty="0" smtClean="0"/>
              <a:t>Lessons learned – LAr submerged pumps</a:t>
            </a:r>
            <a:endParaRPr lang="en-US" dirty="0"/>
          </a:p>
        </p:txBody>
      </p:sp>
      <p:sp>
        <p:nvSpPr>
          <p:cNvPr id="8" name="Date Placeholder 3"/>
          <p:cNvSpPr>
            <a:spLocks noGrp="1"/>
          </p:cNvSpPr>
          <p:nvPr>
            <p:ph type="dt" sz="half" idx="10"/>
          </p:nvPr>
        </p:nvSpPr>
        <p:spPr bwMode="auto">
          <a:xfrm>
            <a:off x="5939320" y="6515100"/>
            <a:ext cx="1587019"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grpSp>
        <p:nvGrpSpPr>
          <p:cNvPr id="26" name="Group 25"/>
          <p:cNvGrpSpPr/>
          <p:nvPr/>
        </p:nvGrpSpPr>
        <p:grpSpPr>
          <a:xfrm>
            <a:off x="4264526" y="3233952"/>
            <a:ext cx="4879474" cy="3610811"/>
            <a:chOff x="4264526" y="2645760"/>
            <a:chExt cx="4879474" cy="3610811"/>
          </a:xfrm>
        </p:grpSpPr>
        <p:pic>
          <p:nvPicPr>
            <p:cNvPr id="7" name="Picture 6" descr="Pump_A_with_mole_sieve_and_O2_filter_materia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4526" y="2645760"/>
              <a:ext cx="4879474" cy="3610811"/>
            </a:xfrm>
            <a:prstGeom prst="rect">
              <a:avLst/>
            </a:prstGeom>
          </p:spPr>
        </p:pic>
        <p:sp>
          <p:nvSpPr>
            <p:cNvPr id="10" name="TextBox 9"/>
            <p:cNvSpPr txBox="1"/>
            <p:nvPr/>
          </p:nvSpPr>
          <p:spPr>
            <a:xfrm>
              <a:off x="4264527" y="4808135"/>
              <a:ext cx="1323474" cy="369332"/>
            </a:xfrm>
            <a:prstGeom prst="rect">
              <a:avLst/>
            </a:prstGeom>
            <a:noFill/>
          </p:spPr>
          <p:txBody>
            <a:bodyPr wrap="square" rtlCol="0">
              <a:spAutoFit/>
            </a:bodyPr>
            <a:lstStyle/>
            <a:p>
              <a:r>
                <a:rPr lang="en-US" sz="1800" dirty="0" smtClean="0">
                  <a:solidFill>
                    <a:srgbClr val="0000FF"/>
                  </a:solidFill>
                </a:rPr>
                <a:t>1.7-2.4 mm</a:t>
              </a:r>
              <a:endParaRPr lang="en-US" sz="1800" dirty="0">
                <a:solidFill>
                  <a:srgbClr val="0000FF"/>
                </a:solidFill>
              </a:endParaRPr>
            </a:p>
          </p:txBody>
        </p:sp>
        <p:cxnSp>
          <p:nvCxnSpPr>
            <p:cNvPr id="11" name="Straight Connector 10"/>
            <p:cNvCxnSpPr/>
            <p:nvPr/>
          </p:nvCxnSpPr>
          <p:spPr>
            <a:xfrm flipH="1">
              <a:off x="4973053" y="3021259"/>
              <a:ext cx="2152315" cy="0"/>
            </a:xfrm>
            <a:prstGeom prst="line">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588001" y="2645760"/>
              <a:ext cx="867808" cy="369332"/>
            </a:xfrm>
            <a:prstGeom prst="rect">
              <a:avLst/>
            </a:prstGeom>
            <a:noFill/>
          </p:spPr>
          <p:txBody>
            <a:bodyPr wrap="none" rtlCol="0">
              <a:spAutoFit/>
            </a:bodyPr>
            <a:lstStyle/>
            <a:p>
              <a:r>
                <a:rPr lang="en-US" sz="1800" dirty="0" smtClean="0">
                  <a:solidFill>
                    <a:srgbClr val="FF0000"/>
                  </a:solidFill>
                </a:rPr>
                <a:t>~10 cm</a:t>
              </a:r>
              <a:endParaRPr lang="en-US" sz="1800" dirty="0">
                <a:solidFill>
                  <a:srgbClr val="FF0000"/>
                </a:solidFill>
              </a:endParaRPr>
            </a:p>
          </p:txBody>
        </p:sp>
        <p:sp>
          <p:nvSpPr>
            <p:cNvPr id="20" name="TextBox 19"/>
            <p:cNvSpPr txBox="1"/>
            <p:nvPr/>
          </p:nvSpPr>
          <p:spPr>
            <a:xfrm>
              <a:off x="7780386" y="5755106"/>
              <a:ext cx="1323474" cy="369332"/>
            </a:xfrm>
            <a:prstGeom prst="rect">
              <a:avLst/>
            </a:prstGeom>
            <a:noFill/>
          </p:spPr>
          <p:txBody>
            <a:bodyPr wrap="square" rtlCol="0">
              <a:spAutoFit/>
            </a:bodyPr>
            <a:lstStyle/>
            <a:p>
              <a:r>
                <a:rPr lang="en-US" sz="1800" dirty="0" smtClean="0">
                  <a:solidFill>
                    <a:srgbClr val="0000FF"/>
                  </a:solidFill>
                </a:rPr>
                <a:t>0.6-1.4 mm</a:t>
              </a:r>
            </a:p>
          </p:txBody>
        </p:sp>
        <p:sp>
          <p:nvSpPr>
            <p:cNvPr id="21" name="TextBox 20"/>
            <p:cNvSpPr txBox="1"/>
            <p:nvPr/>
          </p:nvSpPr>
          <p:spPr>
            <a:xfrm>
              <a:off x="5547897" y="3861525"/>
              <a:ext cx="1082348" cy="430887"/>
            </a:xfrm>
            <a:prstGeom prst="rect">
              <a:avLst/>
            </a:prstGeom>
            <a:noFill/>
          </p:spPr>
          <p:txBody>
            <a:bodyPr wrap="none" rtlCol="0">
              <a:spAutoFit/>
            </a:bodyPr>
            <a:lstStyle/>
            <a:p>
              <a:r>
                <a:rPr lang="en-US" sz="2200" dirty="0" smtClean="0">
                  <a:solidFill>
                    <a:srgbClr val="00FF00"/>
                  </a:solidFill>
                </a:rPr>
                <a:t>Pump A</a:t>
              </a:r>
              <a:endParaRPr lang="en-US" sz="2200" dirty="0">
                <a:solidFill>
                  <a:srgbClr val="00FF00"/>
                </a:solidFill>
              </a:endParaRPr>
            </a:p>
          </p:txBody>
        </p:sp>
      </p:grpSp>
      <p:pic>
        <p:nvPicPr>
          <p:cNvPr id="24" name="Picture 23" descr="Pump_B_notice_darker_layer_on_top_of_lighter_lay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653657"/>
            <a:ext cx="4264526" cy="1916371"/>
          </a:xfrm>
          <a:prstGeom prst="rect">
            <a:avLst/>
          </a:prstGeom>
        </p:spPr>
      </p:pic>
      <p:sp>
        <p:nvSpPr>
          <p:cNvPr id="27" name="TextBox 26"/>
          <p:cNvSpPr txBox="1"/>
          <p:nvPr/>
        </p:nvSpPr>
        <p:spPr>
          <a:xfrm>
            <a:off x="4304808" y="2769229"/>
            <a:ext cx="4799052" cy="353943"/>
          </a:xfrm>
          <a:prstGeom prst="rect">
            <a:avLst/>
          </a:prstGeom>
          <a:noFill/>
        </p:spPr>
        <p:txBody>
          <a:bodyPr wrap="square" rtlCol="0">
            <a:spAutoFit/>
          </a:bodyPr>
          <a:lstStyle/>
          <a:p>
            <a:r>
              <a:rPr lang="en-US" sz="1700" dirty="0" smtClean="0"/>
              <a:t>Filters from the discharge to the motor and bearings</a:t>
            </a:r>
            <a:endParaRPr lang="en-US" sz="1700" dirty="0"/>
          </a:p>
        </p:txBody>
      </p:sp>
      <p:sp>
        <p:nvSpPr>
          <p:cNvPr id="29" name="TextBox 28"/>
          <p:cNvSpPr txBox="1"/>
          <p:nvPr/>
        </p:nvSpPr>
        <p:spPr>
          <a:xfrm>
            <a:off x="1521522" y="2701339"/>
            <a:ext cx="1069486" cy="430887"/>
          </a:xfrm>
          <a:prstGeom prst="rect">
            <a:avLst/>
          </a:prstGeom>
          <a:noFill/>
        </p:spPr>
        <p:txBody>
          <a:bodyPr wrap="none" rtlCol="0">
            <a:spAutoFit/>
          </a:bodyPr>
          <a:lstStyle/>
          <a:p>
            <a:r>
              <a:rPr lang="en-US" sz="2200" dirty="0" smtClean="0">
                <a:solidFill>
                  <a:srgbClr val="00FF00"/>
                </a:solidFill>
              </a:rPr>
              <a:t>Pump B</a:t>
            </a:r>
            <a:endParaRPr lang="en-US" sz="2200" dirty="0">
              <a:solidFill>
                <a:srgbClr val="00FF00"/>
              </a:solidFill>
            </a:endParaRPr>
          </a:p>
        </p:txBody>
      </p:sp>
    </p:spTree>
    <p:extLst>
      <p:ext uri="{BB962C8B-B14F-4D97-AF65-F5344CB8AC3E}">
        <p14:creationId xmlns:p14="http://schemas.microsoft.com/office/powerpoint/2010/main" val="3341811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of purity monitor</a:t>
            </a:r>
            <a:endParaRPr lang="en-US" dirty="0"/>
          </a:p>
        </p:txBody>
      </p:sp>
      <p:pic>
        <p:nvPicPr>
          <p:cNvPr id="7" name="Content Placeholder 6" descr="Purity Monitor.png"/>
          <p:cNvPicPr>
            <a:picLocks noGrp="1" noChangeAspect="1"/>
          </p:cNvPicPr>
          <p:nvPr>
            <p:ph idx="1"/>
          </p:nvPr>
        </p:nvPicPr>
        <p:blipFill>
          <a:blip r:embed="rId3">
            <a:extLst>
              <a:ext uri="{28A0092B-C50C-407E-A947-70E740481C1C}">
                <a14:useLocalDpi xmlns:a14="http://schemas.microsoft.com/office/drawing/2010/main" val="0"/>
              </a:ext>
            </a:extLst>
          </a:blip>
          <a:srcRect t="-18352" b="-18352"/>
          <a:stretch>
            <a:fillRect/>
          </a:stretch>
        </p:blipFill>
        <p:spPr>
          <a:xfrm>
            <a:off x="228600" y="1042988"/>
            <a:ext cx="8672513" cy="4987925"/>
          </a:xfrm>
        </p:spPr>
      </p:pic>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52</a:t>
            </a:fld>
            <a:endParaRPr lang="en-US" dirty="0"/>
          </a:p>
        </p:txBody>
      </p:sp>
      <p:sp>
        <p:nvSpPr>
          <p:cNvPr id="8" name="Rectangle 13"/>
          <p:cNvSpPr>
            <a:spLocks noChangeArrowheads="1"/>
          </p:cNvSpPr>
          <p:nvPr/>
        </p:nvSpPr>
        <p:spPr bwMode="auto">
          <a:xfrm>
            <a:off x="544513" y="5208588"/>
            <a:ext cx="904439"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a:solidFill>
                  <a:srgbClr val="404040"/>
                </a:solidFill>
              </a:rPr>
              <a:t>~ -100V</a:t>
            </a:r>
          </a:p>
        </p:txBody>
      </p:sp>
      <p:sp>
        <p:nvSpPr>
          <p:cNvPr id="9" name="Rectangle 14"/>
          <p:cNvSpPr>
            <a:spLocks noChangeArrowheads="1"/>
          </p:cNvSpPr>
          <p:nvPr/>
        </p:nvSpPr>
        <p:spPr bwMode="auto">
          <a:xfrm>
            <a:off x="1474788" y="5205413"/>
            <a:ext cx="432630"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a:solidFill>
                  <a:srgbClr val="404040"/>
                </a:solidFill>
              </a:rPr>
              <a:t>0V</a:t>
            </a:r>
            <a:endParaRPr lang="en-US" dirty="0">
              <a:solidFill>
                <a:srgbClr val="404040"/>
              </a:solidFill>
            </a:endParaRPr>
          </a:p>
        </p:txBody>
      </p:sp>
      <p:sp>
        <p:nvSpPr>
          <p:cNvPr id="10" name="Rectangle 15"/>
          <p:cNvSpPr>
            <a:spLocks noChangeArrowheads="1"/>
          </p:cNvSpPr>
          <p:nvPr/>
        </p:nvSpPr>
        <p:spPr bwMode="auto">
          <a:xfrm>
            <a:off x="5663827" y="5372100"/>
            <a:ext cx="1007345"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dirty="0">
                <a:solidFill>
                  <a:srgbClr val="404040"/>
                </a:solidFill>
              </a:rPr>
              <a:t>+1-&gt;3 kV</a:t>
            </a:r>
            <a:endParaRPr lang="en-US" dirty="0">
              <a:solidFill>
                <a:srgbClr val="404040"/>
              </a:solidFill>
            </a:endParaRPr>
          </a:p>
        </p:txBody>
      </p:sp>
      <p:sp>
        <p:nvSpPr>
          <p:cNvPr id="11" name="Line 16"/>
          <p:cNvSpPr>
            <a:spLocks noChangeShapeType="1"/>
          </p:cNvSpPr>
          <p:nvPr/>
        </p:nvSpPr>
        <p:spPr bwMode="auto">
          <a:xfrm flipV="1">
            <a:off x="1181100" y="3943350"/>
            <a:ext cx="423863" cy="1281113"/>
          </a:xfrm>
          <a:prstGeom prst="line">
            <a:avLst/>
          </a:prstGeom>
          <a:noFill/>
          <a:ln w="19050">
            <a:solidFill>
              <a:srgbClr val="40404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17"/>
          <p:cNvSpPr>
            <a:spLocks noChangeShapeType="1"/>
          </p:cNvSpPr>
          <p:nvPr/>
        </p:nvSpPr>
        <p:spPr bwMode="auto">
          <a:xfrm flipV="1">
            <a:off x="1755775" y="4017963"/>
            <a:ext cx="268288" cy="1236662"/>
          </a:xfrm>
          <a:prstGeom prst="line">
            <a:avLst/>
          </a:prstGeom>
          <a:noFill/>
          <a:ln w="19050">
            <a:solidFill>
              <a:srgbClr val="40404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 name="Line 18"/>
          <p:cNvSpPr>
            <a:spLocks noChangeShapeType="1"/>
          </p:cNvSpPr>
          <p:nvPr/>
        </p:nvSpPr>
        <p:spPr bwMode="auto">
          <a:xfrm flipH="1" flipV="1">
            <a:off x="5700713" y="3951288"/>
            <a:ext cx="468312" cy="1403350"/>
          </a:xfrm>
          <a:prstGeom prst="line">
            <a:avLst/>
          </a:prstGeom>
          <a:noFill/>
          <a:ln w="19050">
            <a:solidFill>
              <a:srgbClr val="40404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 name="Rectangle 19"/>
          <p:cNvSpPr>
            <a:spLocks noChangeArrowheads="1"/>
          </p:cNvSpPr>
          <p:nvPr/>
        </p:nvSpPr>
        <p:spPr bwMode="auto">
          <a:xfrm>
            <a:off x="3560763" y="5038725"/>
            <a:ext cx="2133918" cy="584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600" dirty="0">
                <a:solidFill>
                  <a:srgbClr val="404040"/>
                </a:solidFill>
              </a:rPr>
              <a:t>Anode grid ~0.2, 0.3 kV </a:t>
            </a:r>
          </a:p>
          <a:p>
            <a:r>
              <a:rPr lang="en-US" sz="1600" dirty="0">
                <a:solidFill>
                  <a:srgbClr val="404040"/>
                </a:solidFill>
              </a:rPr>
              <a:t>less than anode</a:t>
            </a:r>
            <a:endParaRPr lang="en-US" dirty="0">
              <a:solidFill>
                <a:srgbClr val="404040"/>
              </a:solidFill>
            </a:endParaRPr>
          </a:p>
        </p:txBody>
      </p:sp>
      <p:sp>
        <p:nvSpPr>
          <p:cNvPr id="15" name="Line 20"/>
          <p:cNvSpPr>
            <a:spLocks noChangeShapeType="1"/>
          </p:cNvSpPr>
          <p:nvPr/>
        </p:nvSpPr>
        <p:spPr bwMode="auto">
          <a:xfrm flipV="1">
            <a:off x="4806950" y="4002088"/>
            <a:ext cx="511175" cy="1058862"/>
          </a:xfrm>
          <a:prstGeom prst="line">
            <a:avLst/>
          </a:prstGeom>
          <a:noFill/>
          <a:ln w="19050">
            <a:solidFill>
              <a:srgbClr val="40404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9"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9161668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numCol="1" compatLnSpc="1">
            <a:prstTxWarp prst="textNoShape">
              <a:avLst/>
            </a:prstTxWarp>
          </a:bodyPr>
          <a:lstStyle/>
          <a:p>
            <a:r>
              <a:rPr lang="en-US" dirty="0" smtClean="0">
                <a:latin typeface="Helvetica" charset="0"/>
              </a:rPr>
              <a:t>Existing papers</a:t>
            </a:r>
            <a:endParaRPr lang="en-US" dirty="0">
              <a:latin typeface="Helvetica" charset="0"/>
            </a:endParaRPr>
          </a:p>
        </p:txBody>
      </p:sp>
      <p:sp>
        <p:nvSpPr>
          <p:cNvPr id="6" name="Content Placeholder 5"/>
          <p:cNvSpPr>
            <a:spLocks noGrp="1"/>
          </p:cNvSpPr>
          <p:nvPr>
            <p:ph idx="1"/>
          </p:nvPr>
        </p:nvSpPr>
        <p:spPr>
          <a:xfrm>
            <a:off x="235744" y="1043046"/>
            <a:ext cx="8672513" cy="4989122"/>
          </a:xfrm>
        </p:spPr>
        <p:txBody>
          <a:bodyPr>
            <a:normAutofit/>
          </a:bodyPr>
          <a:lstStyle/>
          <a:p>
            <a:r>
              <a:rPr lang="en-US" sz="2200" dirty="0" smtClean="0"/>
              <a:t>Three papers have been written on the design, construction and operations of the LBNE 35 ton membrane cryostat prototype:</a:t>
            </a:r>
          </a:p>
          <a:p>
            <a:pPr lvl="1"/>
            <a:r>
              <a:rPr lang="en-US" sz="2000" i="1" dirty="0" smtClean="0"/>
              <a:t>“First Scientific Application of the Membrane Cryostat Technology”</a:t>
            </a:r>
            <a:r>
              <a:rPr lang="en-US" sz="2000" dirty="0" smtClean="0"/>
              <a:t>, CEC 2013, Anchorage, AK.</a:t>
            </a:r>
          </a:p>
          <a:p>
            <a:pPr lvl="1"/>
            <a:r>
              <a:rPr lang="en-US" sz="2000" i="1" dirty="0" smtClean="0"/>
              <a:t>“Results from the Commissioning of a LAr Membrane </a:t>
            </a:r>
            <a:r>
              <a:rPr lang="en-US" sz="2000" i="1" dirty="0"/>
              <a:t>C</a:t>
            </a:r>
            <a:r>
              <a:rPr lang="en-US" sz="2000" i="1" dirty="0" smtClean="0"/>
              <a:t>ryostat </a:t>
            </a:r>
            <a:r>
              <a:rPr lang="en-US" sz="2000" i="1" dirty="0"/>
              <a:t>P</a:t>
            </a:r>
            <a:r>
              <a:rPr lang="en-US" sz="2000" i="1" dirty="0" smtClean="0"/>
              <a:t>rototype for LBNE”</a:t>
            </a:r>
            <a:r>
              <a:rPr lang="en-US" sz="2000" dirty="0" smtClean="0"/>
              <a:t>, Cryogenics 2014, Prague, Czech Republic.</a:t>
            </a:r>
          </a:p>
          <a:p>
            <a:pPr lvl="1"/>
            <a:r>
              <a:rPr lang="en-US" sz="2000" i="1" dirty="0" smtClean="0"/>
              <a:t>“Performance and Results of the LBNE 35 ton Membrane Cryostat Prototype”</a:t>
            </a:r>
            <a:r>
              <a:rPr lang="en-US" sz="2000" dirty="0" smtClean="0"/>
              <a:t>, ICEC 2014, Enschede, The Netherlands.</a:t>
            </a:r>
          </a:p>
        </p:txBody>
      </p:sp>
      <p:sp>
        <p:nvSpPr>
          <p:cNvPr id="153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A1A333-91ED-5D41-8117-45601684D56F}" type="slidenum">
              <a:rPr lang="en-US" sz="900">
                <a:solidFill>
                  <a:srgbClr val="154D81"/>
                </a:solidFill>
                <a:latin typeface="Helvetica" charset="0"/>
              </a:rPr>
              <a:pPr eaLnBrk="1" hangingPunct="1"/>
              <a:t>6</a:t>
            </a:fld>
            <a:endParaRPr lang="en-US" sz="900">
              <a:solidFill>
                <a:srgbClr val="154D81"/>
              </a:solidFill>
              <a:latin typeface="Helvetica" charset="0"/>
            </a:endParaRPr>
          </a:p>
        </p:txBody>
      </p:sp>
      <p:sp>
        <p:nvSpPr>
          <p:cNvPr id="9"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0"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32567146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numCol="1" compatLnSpc="1">
            <a:prstTxWarp prst="textNoShape">
              <a:avLst/>
            </a:prstTxWarp>
          </a:bodyPr>
          <a:lstStyle/>
          <a:p>
            <a:r>
              <a:rPr lang="en-US" dirty="0" smtClean="0">
                <a:latin typeface="Helvetica" charset="0"/>
              </a:rPr>
              <a:t>3-D Drawing</a:t>
            </a:r>
            <a:endParaRPr lang="en-US" dirty="0">
              <a:latin typeface="Helvetica" charset="0"/>
            </a:endParaRPr>
          </a:p>
        </p:txBody>
      </p:sp>
      <p:sp>
        <p:nvSpPr>
          <p:cNvPr id="153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A1A333-91ED-5D41-8117-45601684D56F}" type="slidenum">
              <a:rPr lang="en-US" sz="900">
                <a:solidFill>
                  <a:srgbClr val="154D81"/>
                </a:solidFill>
                <a:latin typeface="Helvetica" charset="0"/>
              </a:rPr>
              <a:pPr eaLnBrk="1" hangingPunct="1"/>
              <a:t>7</a:t>
            </a:fld>
            <a:endParaRPr lang="en-US" sz="900">
              <a:solidFill>
                <a:srgbClr val="154D81"/>
              </a:solidFill>
              <a:latin typeface="Helvetica" charset="0"/>
            </a:endParaRPr>
          </a:p>
        </p:txBody>
      </p:sp>
      <p:pic>
        <p:nvPicPr>
          <p:cNvPr id="7" name="Content Placeholder 6" descr="Cryostat Drawings 6-DM-Jun 12 2014.pdf"/>
          <p:cNvPicPr>
            <a:picLocks noGrp="1" noChangeAspect="1"/>
          </p:cNvPicPr>
          <p:nvPr>
            <p:ph idx="1"/>
          </p:nvPr>
        </p:nvPicPr>
        <p:blipFill>
          <a:blip r:embed="rId3">
            <a:extLst>
              <a:ext uri="{28A0092B-C50C-407E-A947-70E740481C1C}">
                <a14:useLocalDpi xmlns:a14="http://schemas.microsoft.com/office/drawing/2010/main" val="0"/>
              </a:ext>
            </a:extLst>
          </a:blip>
          <a:srcRect l="-15202" r="-15202"/>
          <a:stretch>
            <a:fillRect/>
          </a:stretch>
        </p:blipFill>
        <p:spPr>
          <a:ln>
            <a:solidFill>
              <a:srgbClr val="4F81BD"/>
            </a:solidFill>
          </a:ln>
        </p:spPr>
      </p:pic>
      <p:sp>
        <p:nvSpPr>
          <p:cNvPr id="12"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3"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26795011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Parameters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13277008"/>
              </p:ext>
            </p:extLst>
          </p:nvPr>
        </p:nvGraphicFramePr>
        <p:xfrm>
          <a:off x="225521" y="844794"/>
          <a:ext cx="8688507" cy="5501640"/>
        </p:xfrm>
        <a:graphic>
          <a:graphicData uri="http://schemas.openxmlformats.org/drawingml/2006/table">
            <a:tbl>
              <a:tblPr firstRow="1" bandRow="1">
                <a:tableStyleId>{5C22544A-7EE6-4342-B048-85BDC9FD1C3A}</a:tableStyleId>
              </a:tblPr>
              <a:tblGrid>
                <a:gridCol w="2317727"/>
                <a:gridCol w="3244818"/>
                <a:gridCol w="3125962"/>
              </a:tblGrid>
              <a:tr h="0">
                <a:tc>
                  <a:txBody>
                    <a:bodyPr/>
                    <a:lstStyle/>
                    <a:p>
                      <a:pPr algn="ctr"/>
                      <a:r>
                        <a:rPr lang="en-US" sz="1300" i="0" u="none" dirty="0" smtClean="0">
                          <a:latin typeface="Helvetica"/>
                          <a:cs typeface="Helvetica"/>
                        </a:rPr>
                        <a:t>Design Parameter</a:t>
                      </a:r>
                      <a:endParaRPr lang="en-US" sz="1300" i="0" u="none" dirty="0">
                        <a:latin typeface="Helvetica"/>
                        <a:cs typeface="Helvetica"/>
                      </a:endParaRPr>
                    </a:p>
                  </a:txBody>
                  <a:tcPr/>
                </a:tc>
                <a:tc>
                  <a:txBody>
                    <a:bodyPr/>
                    <a:lstStyle/>
                    <a:p>
                      <a:pPr algn="ctr"/>
                      <a:r>
                        <a:rPr lang="en-US" sz="1300" i="0" u="none" dirty="0" smtClean="0">
                          <a:latin typeface="Helvetica"/>
                          <a:cs typeface="Helvetica"/>
                        </a:rPr>
                        <a:t>Value for LBNE</a:t>
                      </a:r>
                      <a:r>
                        <a:rPr lang="en-US" sz="1300" i="0" u="none" baseline="0" dirty="0" smtClean="0">
                          <a:latin typeface="Helvetica"/>
                          <a:cs typeface="Helvetica"/>
                        </a:rPr>
                        <a:t> 35 ton</a:t>
                      </a:r>
                      <a:endParaRPr lang="en-US" sz="1300" i="0" u="none" dirty="0">
                        <a:latin typeface="Helvetica"/>
                        <a:cs typeface="Helvetica"/>
                      </a:endParaRPr>
                    </a:p>
                  </a:txBody>
                  <a:tcPr/>
                </a:tc>
                <a:tc>
                  <a:txBody>
                    <a:bodyPr/>
                    <a:lstStyle/>
                    <a:p>
                      <a:pPr algn="ctr"/>
                      <a:r>
                        <a:rPr lang="en-US" sz="1300" i="0" u="none" dirty="0" smtClean="0">
                          <a:latin typeface="Helvetica"/>
                          <a:cs typeface="Helvetica"/>
                        </a:rPr>
                        <a:t>Value for Far Detector (One cryostat)</a:t>
                      </a:r>
                      <a:endParaRPr lang="en-US" sz="1300" i="0" u="none" dirty="0">
                        <a:latin typeface="Helvetica"/>
                        <a:cs typeface="Helvetica"/>
                      </a:endParaRPr>
                    </a:p>
                  </a:txBody>
                  <a:tcPr/>
                </a:tc>
              </a:tr>
              <a:tr h="197043">
                <a:tc>
                  <a:txBody>
                    <a:bodyPr/>
                    <a:lstStyle/>
                    <a:p>
                      <a:r>
                        <a:rPr lang="en-US" sz="1200" dirty="0" smtClean="0">
                          <a:latin typeface="Helvetica"/>
                          <a:cs typeface="Helvetica"/>
                        </a:rPr>
                        <a:t>Total LAr Volume / Mass</a:t>
                      </a:r>
                      <a:endParaRPr lang="en-US" sz="1200" dirty="0">
                        <a:latin typeface="Helvetica"/>
                        <a:cs typeface="Helvetica"/>
                      </a:endParaRPr>
                    </a:p>
                  </a:txBody>
                  <a:tcPr/>
                </a:tc>
                <a:tc>
                  <a:txBody>
                    <a:bodyPr/>
                    <a:lstStyle/>
                    <a:p>
                      <a:pPr algn="ctr"/>
                      <a:r>
                        <a:rPr lang="en-US" sz="1200" dirty="0" smtClean="0">
                          <a:latin typeface="Helvetica"/>
                          <a:cs typeface="Helvetica"/>
                        </a:rPr>
                        <a:t>27.70 m</a:t>
                      </a:r>
                      <a:r>
                        <a:rPr lang="en-US" sz="1200" baseline="30000" dirty="0" smtClean="0">
                          <a:latin typeface="Helvetica"/>
                          <a:cs typeface="Helvetica"/>
                        </a:rPr>
                        <a:t>3</a:t>
                      </a:r>
                      <a:r>
                        <a:rPr lang="en-US" sz="1200" dirty="0" smtClean="0">
                          <a:latin typeface="Helvetica"/>
                          <a:cs typeface="Helvetica"/>
                        </a:rPr>
                        <a:t> / 38.6 ton</a:t>
                      </a:r>
                      <a:endParaRPr lang="en-US" sz="1200" dirty="0">
                        <a:latin typeface="Helvetica"/>
                        <a:cs typeface="Helvetica"/>
                      </a:endParaRPr>
                    </a:p>
                  </a:txBody>
                  <a:tcPr/>
                </a:tc>
                <a:tc>
                  <a:txBody>
                    <a:bodyPr/>
                    <a:lstStyle/>
                    <a:p>
                      <a:pPr algn="ctr"/>
                      <a:r>
                        <a:rPr lang="en-US" sz="1200" dirty="0" smtClean="0">
                          <a:latin typeface="Helvetica"/>
                          <a:cs typeface="Helvetica"/>
                        </a:rPr>
                        <a:t>6,758 m</a:t>
                      </a:r>
                      <a:r>
                        <a:rPr lang="en-US" sz="1200" baseline="30000" dirty="0" smtClean="0">
                          <a:latin typeface="Helvetica"/>
                          <a:cs typeface="Helvetica"/>
                        </a:rPr>
                        <a:t>3</a:t>
                      </a:r>
                      <a:r>
                        <a:rPr lang="en-US" sz="1200" dirty="0" smtClean="0">
                          <a:latin typeface="Helvetica"/>
                          <a:cs typeface="Helvetica"/>
                        </a:rPr>
                        <a:t> / 9,290 ton</a:t>
                      </a:r>
                      <a:endParaRPr lang="en-US" sz="1200" dirty="0">
                        <a:latin typeface="Helvetica"/>
                        <a:cs typeface="Helvetica"/>
                      </a:endParaRPr>
                    </a:p>
                  </a:txBody>
                  <a:tcPr/>
                </a:tc>
              </a:tr>
              <a:tr h="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Inner dimensions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cs typeface="Helvetica"/>
                        </a:rPr>
                        <a:t>(flat plate to flat plate</a:t>
                      </a:r>
                      <a:r>
                        <a:rPr lang="en-US" sz="1200" baseline="0" dirty="0">
                          <a:latin typeface="Helvetica"/>
                          <a:cs typeface="Helvetica"/>
                        </a:rPr>
                        <a:t>)</a:t>
                      </a:r>
                      <a:endParaRPr lang="en-US" sz="1200" dirty="0" smtClean="0">
                        <a:latin typeface="Helvetica"/>
                        <a:cs typeface="Helvetica"/>
                      </a:endParaRPr>
                    </a:p>
                  </a:txBody>
                  <a:tcPr/>
                </a:tc>
                <a:tc>
                  <a:txBody>
                    <a:bodyPr/>
                    <a:lstStyle/>
                    <a:p>
                      <a:pPr algn="ctr"/>
                      <a:r>
                        <a:rPr lang="en-US" sz="1200" dirty="0" smtClean="0">
                          <a:latin typeface="Helvetica"/>
                          <a:cs typeface="Helvetica"/>
                        </a:rPr>
                        <a:t>4.0 m (L) x 2.7</a:t>
                      </a:r>
                      <a:r>
                        <a:rPr lang="en-US" sz="1200" baseline="0" dirty="0" smtClean="0">
                          <a:latin typeface="Helvetica"/>
                          <a:cs typeface="Helvetica"/>
                        </a:rPr>
                        <a:t> m (W) x 2.7 m (H)</a:t>
                      </a:r>
                    </a:p>
                  </a:txBody>
                  <a:tcPr/>
                </a:tc>
                <a:tc>
                  <a:txBody>
                    <a:bodyPr/>
                    <a:lstStyle/>
                    <a:p>
                      <a:pPr algn="ctr"/>
                      <a:r>
                        <a:rPr lang="en-US" sz="1200" dirty="0" smtClean="0">
                          <a:latin typeface="Helvetica"/>
                          <a:cs typeface="Helvetica"/>
                        </a:rPr>
                        <a:t>28.5 m (L) x 15.6 m (W) x 16.0 m (H)</a:t>
                      </a:r>
                      <a:endParaRPr lang="en-US" sz="1200" dirty="0">
                        <a:latin typeface="Helvetica"/>
                        <a:cs typeface="Helvetica"/>
                      </a:endParaRPr>
                    </a:p>
                  </a:txBody>
                  <a:tcPr/>
                </a:tc>
              </a:tr>
              <a:tr h="0">
                <a:tc>
                  <a:txBody>
                    <a:bodyPr/>
                    <a:lstStyle/>
                    <a:p>
                      <a:r>
                        <a:rPr lang="en-US" sz="1200" dirty="0" smtClean="0">
                          <a:latin typeface="Helvetica"/>
                          <a:cs typeface="Helvetica"/>
                        </a:rPr>
                        <a:t>Depth</a:t>
                      </a:r>
                      <a:r>
                        <a:rPr lang="en-US" sz="1200" baseline="0" dirty="0" smtClean="0">
                          <a:latin typeface="Helvetica"/>
                          <a:cs typeface="Helvetica"/>
                        </a:rPr>
                        <a:t> of LAr</a:t>
                      </a:r>
                      <a:endParaRPr lang="en-US" sz="1200" dirty="0">
                        <a:latin typeface="Helvetica"/>
                        <a:cs typeface="Helvetica"/>
                      </a:endParaRPr>
                    </a:p>
                  </a:txBody>
                  <a:tcPr/>
                </a:tc>
                <a:tc>
                  <a:txBody>
                    <a:bodyPr/>
                    <a:lstStyle/>
                    <a:p>
                      <a:pPr algn="ctr"/>
                      <a:r>
                        <a:rPr lang="en-US" sz="1200" dirty="0" smtClean="0">
                          <a:latin typeface="Helvetica"/>
                          <a:cs typeface="Helvetica"/>
                        </a:rPr>
                        <a:t>2.565 m (5%</a:t>
                      </a:r>
                      <a:r>
                        <a:rPr lang="en-US" sz="1200" baseline="0" dirty="0" smtClean="0">
                          <a:latin typeface="Helvetica"/>
                          <a:cs typeface="Helvetica"/>
                        </a:rPr>
                        <a:t> under Plate A)</a:t>
                      </a:r>
                    </a:p>
                    <a:p>
                      <a:pPr algn="ctr"/>
                      <a:r>
                        <a:rPr lang="en-US" sz="1200" baseline="0" dirty="0" smtClean="0">
                          <a:latin typeface="Helvetica"/>
                          <a:cs typeface="Helvetica"/>
                        </a:rPr>
                        <a:t>Total ullage 11%, including neck.</a:t>
                      </a:r>
                      <a:endParaRPr lang="en-US" sz="1200" dirty="0">
                        <a:latin typeface="Helvetica"/>
                        <a:cs typeface="Helvetica"/>
                      </a:endParaRPr>
                    </a:p>
                  </a:txBody>
                  <a:tcPr/>
                </a:tc>
                <a:tc>
                  <a:txBody>
                    <a:bodyPr/>
                    <a:lstStyle/>
                    <a:p>
                      <a:pPr algn="ctr"/>
                      <a:r>
                        <a:rPr lang="en-US" sz="1200" dirty="0" smtClean="0">
                          <a:latin typeface="Helvetica"/>
                          <a:cs typeface="Helvetica"/>
                        </a:rPr>
                        <a:t>15.2 m (5% ullage)</a:t>
                      </a:r>
                      <a:endParaRPr lang="en-US" sz="1200" dirty="0">
                        <a:latin typeface="Helvetica"/>
                        <a:cs typeface="Helvetica"/>
                      </a:endParaRPr>
                    </a:p>
                  </a:txBody>
                  <a:tcPr/>
                </a:tc>
              </a:tr>
              <a:tr h="0">
                <a:tc>
                  <a:txBody>
                    <a:bodyPr/>
                    <a:lstStyle/>
                    <a:p>
                      <a:r>
                        <a:rPr lang="en-US" sz="1200" dirty="0" smtClean="0">
                          <a:latin typeface="Helvetica"/>
                          <a:cs typeface="Helvetica"/>
                        </a:rPr>
                        <a:t>Insulation thickness</a:t>
                      </a:r>
                      <a:endParaRPr lang="en-US" sz="1200" dirty="0">
                        <a:latin typeface="Helvetica"/>
                        <a:cs typeface="Helvetica"/>
                      </a:endParaRPr>
                    </a:p>
                  </a:txBody>
                  <a:tcPr/>
                </a:tc>
                <a:tc>
                  <a:txBody>
                    <a:bodyPr/>
                    <a:lstStyle/>
                    <a:p>
                      <a:pPr algn="ctr"/>
                      <a:r>
                        <a:rPr lang="en-US" sz="1200" dirty="0" smtClean="0">
                          <a:latin typeface="Helvetica"/>
                          <a:cs typeface="Helvetica"/>
                        </a:rPr>
                        <a:t>0.4 m polyurethane foam</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0.8</a:t>
                      </a:r>
                      <a:r>
                        <a:rPr lang="en-US" sz="1200" baseline="0" dirty="0" smtClean="0">
                          <a:latin typeface="Helvetica"/>
                          <a:cs typeface="Helvetica"/>
                        </a:rPr>
                        <a:t> </a:t>
                      </a:r>
                      <a:r>
                        <a:rPr lang="en-US" sz="1200" dirty="0" smtClean="0">
                          <a:latin typeface="Helvetica"/>
                          <a:cs typeface="Helvetica"/>
                        </a:rPr>
                        <a:t>polyurethane foam</a:t>
                      </a:r>
                    </a:p>
                  </a:txBody>
                  <a:tcPr/>
                </a:tc>
              </a:tr>
              <a:tr h="0">
                <a:tc>
                  <a:txBody>
                    <a:bodyPr/>
                    <a:lstStyle/>
                    <a:p>
                      <a:r>
                        <a:rPr lang="en-US" sz="1200" dirty="0" smtClean="0">
                          <a:latin typeface="Helvetica"/>
                          <a:cs typeface="Helvetica"/>
                        </a:rPr>
                        <a:t>Primary</a:t>
                      </a:r>
                      <a:r>
                        <a:rPr lang="en-US" sz="1200" baseline="0" dirty="0" smtClean="0">
                          <a:latin typeface="Helvetica"/>
                          <a:cs typeface="Helvetica"/>
                        </a:rPr>
                        <a:t> membrane</a:t>
                      </a:r>
                      <a:endParaRPr lang="en-US" sz="1200" dirty="0">
                        <a:latin typeface="Helvetica"/>
                        <a:cs typeface="Helvetica"/>
                      </a:endParaRPr>
                    </a:p>
                  </a:txBody>
                  <a:tcPr/>
                </a:tc>
                <a:tc>
                  <a:txBody>
                    <a:bodyPr/>
                    <a:lstStyle/>
                    <a:p>
                      <a:pPr algn="ctr"/>
                      <a:r>
                        <a:rPr lang="en-US" sz="1200" dirty="0" smtClean="0">
                          <a:latin typeface="Helvetica"/>
                          <a:cs typeface="Helvetica"/>
                        </a:rPr>
                        <a:t>2.0 mm thick 304</a:t>
                      </a:r>
                      <a:r>
                        <a:rPr lang="en-US" sz="1200" baseline="0" dirty="0" smtClean="0">
                          <a:latin typeface="Helvetica"/>
                          <a:cs typeface="Helvetica"/>
                        </a:rPr>
                        <a:t> corrugated stainless steel</a:t>
                      </a:r>
                      <a:endParaRPr lang="en-US" sz="1200" dirty="0">
                        <a:latin typeface="Helvetica"/>
                        <a:cs typeface="Helvetica"/>
                      </a:endParaRPr>
                    </a:p>
                  </a:txBody>
                  <a:tcPr/>
                </a:tc>
                <a:tc>
                  <a:txBody>
                    <a:bodyPr/>
                    <a:lstStyle/>
                    <a:p>
                      <a:pPr algn="ctr"/>
                      <a:r>
                        <a:rPr lang="en-US" sz="1200" dirty="0" smtClean="0">
                          <a:latin typeface="Helvetica"/>
                          <a:cs typeface="Helvetica"/>
                        </a:rPr>
                        <a:t>Vendor’s design</a:t>
                      </a:r>
                      <a:endParaRPr lang="en-US" sz="1200" dirty="0">
                        <a:latin typeface="Helvetica"/>
                        <a:cs typeface="Helvetica"/>
                      </a:endParaRPr>
                    </a:p>
                  </a:txBody>
                  <a:tcPr/>
                </a:tc>
              </a:tr>
              <a:tr h="0">
                <a:tc>
                  <a:txBody>
                    <a:bodyPr/>
                    <a:lstStyle/>
                    <a:p>
                      <a:r>
                        <a:rPr lang="en-US" sz="1200" dirty="0" smtClean="0">
                          <a:latin typeface="Helvetica"/>
                          <a:cs typeface="Helvetica"/>
                        </a:rPr>
                        <a:t>Secondary barrier system</a:t>
                      </a:r>
                      <a:endParaRPr lang="en-US" sz="1200" dirty="0">
                        <a:latin typeface="Helvetica"/>
                        <a:cs typeface="Helvetica"/>
                      </a:endParaRPr>
                    </a:p>
                  </a:txBody>
                  <a:tcPr/>
                </a:tc>
                <a:tc>
                  <a:txBody>
                    <a:bodyPr/>
                    <a:lstStyle/>
                    <a:p>
                      <a:pPr algn="ctr"/>
                      <a:r>
                        <a:rPr lang="en-US" sz="1200" dirty="0" smtClean="0">
                          <a:latin typeface="Helvetica"/>
                          <a:cs typeface="Helvetica"/>
                        </a:rPr>
                        <a:t>0.1 mm fiberglass</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Vendor’s design</a:t>
                      </a:r>
                    </a:p>
                  </a:txBody>
                  <a:tcPr/>
                </a:tc>
              </a:tr>
              <a:tr h="0">
                <a:tc>
                  <a:txBody>
                    <a:bodyPr/>
                    <a:lstStyle/>
                    <a:p>
                      <a:r>
                        <a:rPr lang="en-US" sz="1200" dirty="0" smtClean="0">
                          <a:latin typeface="Helvetica"/>
                          <a:cs typeface="Helvetica"/>
                        </a:rPr>
                        <a:t>Vapor barrier</a:t>
                      </a:r>
                      <a:endParaRPr lang="en-US" sz="1200" dirty="0">
                        <a:latin typeface="Helvetica"/>
                        <a:cs typeface="Helvetica"/>
                      </a:endParaRPr>
                    </a:p>
                  </a:txBody>
                  <a:tcPr/>
                </a:tc>
                <a:tc>
                  <a:txBody>
                    <a:bodyPr/>
                    <a:lstStyle/>
                    <a:p>
                      <a:pPr algn="ctr"/>
                      <a:r>
                        <a:rPr lang="en-US" sz="1200" dirty="0" smtClean="0">
                          <a:latin typeface="Helvetica"/>
                          <a:cs typeface="Helvetica"/>
                        </a:rPr>
                        <a:t>1.2 mm thick carbon steel</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Vendor’s design</a:t>
                      </a:r>
                    </a:p>
                  </a:txBody>
                  <a:tcPr/>
                </a:tc>
              </a:tr>
              <a:tr h="0">
                <a:tc>
                  <a:txBody>
                    <a:bodyPr/>
                    <a:lstStyle/>
                    <a:p>
                      <a:r>
                        <a:rPr lang="en-US" sz="1200" dirty="0" smtClean="0">
                          <a:latin typeface="Helvetica"/>
                          <a:cs typeface="Helvetica"/>
                        </a:rPr>
                        <a:t>Reinforced</a:t>
                      </a:r>
                      <a:r>
                        <a:rPr lang="en-US" sz="1200" baseline="0" dirty="0" smtClean="0">
                          <a:latin typeface="Helvetica"/>
                          <a:cs typeface="Helvetica"/>
                        </a:rPr>
                        <a:t> concrete layer</a:t>
                      </a:r>
                      <a:endParaRPr lang="en-US" sz="1200" dirty="0">
                        <a:latin typeface="Helvetica"/>
                        <a:cs typeface="Helvetica"/>
                      </a:endParaRPr>
                    </a:p>
                  </a:txBody>
                  <a:tcPr/>
                </a:tc>
                <a:tc>
                  <a:txBody>
                    <a:bodyPr/>
                    <a:lstStyle/>
                    <a:p>
                      <a:pPr algn="ctr"/>
                      <a:r>
                        <a:rPr lang="en-US" sz="1200" dirty="0" smtClean="0">
                          <a:latin typeface="Helvetica"/>
                          <a:cs typeface="Helvetica"/>
                        </a:rPr>
                        <a:t>0.3 m thick (Free standing)</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0.5 m thick (Against</a:t>
                      </a:r>
                      <a:r>
                        <a:rPr lang="en-US" sz="1200" baseline="0" dirty="0" smtClean="0">
                          <a:latin typeface="Helvetica"/>
                          <a:cs typeface="Helvetica"/>
                        </a:rPr>
                        <a:t> the rock cavern</a:t>
                      </a:r>
                      <a:r>
                        <a:rPr lang="en-US" sz="1200" dirty="0" smtClean="0">
                          <a:latin typeface="Helvetica"/>
                          <a:cs typeface="Helvetica"/>
                        </a:rPr>
                        <a:t>)</a:t>
                      </a:r>
                    </a:p>
                  </a:txBody>
                  <a:tcPr/>
                </a:tc>
              </a:tr>
              <a:tr h="0">
                <a:tc>
                  <a:txBody>
                    <a:bodyPr/>
                    <a:lstStyle/>
                    <a:p>
                      <a:r>
                        <a:rPr lang="en-US" sz="1200" dirty="0" smtClean="0">
                          <a:latin typeface="Helvetica"/>
                          <a:cs typeface="Helvetica"/>
                        </a:rPr>
                        <a:t>LAr</a:t>
                      </a:r>
                      <a:r>
                        <a:rPr lang="en-US" sz="1200" baseline="0" dirty="0" smtClean="0">
                          <a:latin typeface="Helvetica"/>
                          <a:cs typeface="Helvetica"/>
                        </a:rPr>
                        <a:t> temperature</a:t>
                      </a:r>
                      <a:endParaRPr lang="en-US" sz="1200" dirty="0">
                        <a:latin typeface="Helvetica"/>
                        <a:cs typeface="Helvetica"/>
                      </a:endParaRPr>
                    </a:p>
                  </a:txBody>
                  <a:tcPr/>
                </a:tc>
                <a:tc>
                  <a:txBody>
                    <a:bodyPr/>
                    <a:lstStyle/>
                    <a:p>
                      <a:pPr algn="ctr"/>
                      <a:r>
                        <a:rPr lang="en-US" sz="1200" dirty="0" smtClean="0">
                          <a:latin typeface="Helvetica"/>
                          <a:cs typeface="Helvetica"/>
                        </a:rPr>
                        <a:t>89 K +/-</a:t>
                      </a:r>
                      <a:r>
                        <a:rPr lang="en-US" sz="1200" baseline="0" dirty="0" smtClean="0">
                          <a:latin typeface="Helvetica"/>
                          <a:cs typeface="Helvetica"/>
                        </a:rPr>
                        <a:t> 1 K</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89 K +/-</a:t>
                      </a:r>
                      <a:r>
                        <a:rPr lang="en-US" sz="1200" baseline="0" dirty="0" smtClean="0">
                          <a:latin typeface="Helvetica"/>
                          <a:cs typeface="Helvetica"/>
                        </a:rPr>
                        <a:t> 1 K</a:t>
                      </a:r>
                      <a:endParaRPr lang="en-US" sz="1200" dirty="0" smtClean="0">
                        <a:latin typeface="Helvetica"/>
                        <a:cs typeface="Helvetica"/>
                      </a:endParaRPr>
                    </a:p>
                  </a:txBody>
                  <a:tcPr/>
                </a:tc>
              </a:tr>
              <a:tr h="0">
                <a:tc>
                  <a:txBody>
                    <a:bodyPr/>
                    <a:lstStyle/>
                    <a:p>
                      <a:r>
                        <a:rPr lang="en-US" sz="1200" dirty="0" smtClean="0">
                          <a:latin typeface="Helvetica"/>
                          <a:cs typeface="Helvetica"/>
                        </a:rPr>
                        <a:t>Operating gas pressure</a:t>
                      </a:r>
                      <a:endParaRPr lang="en-US" sz="1200" dirty="0">
                        <a:latin typeface="Helvetica"/>
                        <a:cs typeface="Helvetica"/>
                      </a:endParaRPr>
                    </a:p>
                  </a:txBody>
                  <a:tcPr/>
                </a:tc>
                <a:tc>
                  <a:txBody>
                    <a:bodyPr/>
                    <a:lstStyle/>
                    <a:p>
                      <a:pPr algn="ctr"/>
                      <a:r>
                        <a:rPr lang="en-US" sz="1200" dirty="0" smtClean="0">
                          <a:latin typeface="Helvetica"/>
                          <a:cs typeface="Helvetica"/>
                        </a:rPr>
                        <a:t>70 mBar (~1.0 psig)</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130 mBar (~1.9 psig)</a:t>
                      </a:r>
                    </a:p>
                  </a:txBody>
                  <a:tcPr/>
                </a:tc>
              </a:tr>
              <a:tr h="0">
                <a:tc>
                  <a:txBody>
                    <a:bodyPr/>
                    <a:lstStyle/>
                    <a:p>
                      <a:r>
                        <a:rPr lang="en-US" sz="1200" dirty="0" smtClean="0">
                          <a:latin typeface="Helvetica"/>
                          <a:cs typeface="Helvetica"/>
                        </a:rPr>
                        <a:t>Vacuum </a:t>
                      </a:r>
                      <a:endParaRPr lang="en-US" sz="1200" dirty="0">
                        <a:latin typeface="Helvetica"/>
                        <a:cs typeface="Helvetica"/>
                      </a:endParaRPr>
                    </a:p>
                  </a:txBody>
                  <a:tcPr/>
                </a:tc>
                <a:tc>
                  <a:txBody>
                    <a:bodyPr/>
                    <a:lstStyle/>
                    <a:p>
                      <a:pPr algn="ctr"/>
                      <a:r>
                        <a:rPr lang="en-US" sz="1200" dirty="0" smtClean="0">
                          <a:latin typeface="Helvetica"/>
                          <a:cs typeface="Helvetica"/>
                        </a:rPr>
                        <a:t>No vacuum</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No vacuum</a:t>
                      </a:r>
                    </a:p>
                  </a:txBody>
                  <a:tcPr/>
                </a:tc>
              </a:tr>
              <a:tr h="0">
                <a:tc>
                  <a:txBody>
                    <a:bodyPr/>
                    <a:lstStyle/>
                    <a:p>
                      <a:r>
                        <a:rPr lang="en-US" sz="1200" dirty="0" smtClean="0">
                          <a:latin typeface="Helvetica"/>
                          <a:cs typeface="Helvetica"/>
                        </a:rPr>
                        <a:t>Design pressure</a:t>
                      </a:r>
                      <a:endParaRPr lang="en-US" sz="1200" dirty="0">
                        <a:latin typeface="Helvetica"/>
                        <a:cs typeface="Helvetica"/>
                      </a:endParaRPr>
                    </a:p>
                  </a:txBody>
                  <a:tcPr/>
                </a:tc>
                <a:tc>
                  <a:txBody>
                    <a:bodyPr/>
                    <a:lstStyle/>
                    <a:p>
                      <a:pPr algn="ctr"/>
                      <a:r>
                        <a:rPr lang="en-US" sz="1200" dirty="0" smtClean="0">
                          <a:latin typeface="Helvetica"/>
                          <a:cs typeface="Helvetica"/>
                        </a:rPr>
                        <a:t>207</a:t>
                      </a:r>
                      <a:r>
                        <a:rPr lang="en-US" sz="1200" baseline="0" dirty="0" smtClean="0">
                          <a:latin typeface="Helvetica"/>
                          <a:cs typeface="Helvetica"/>
                        </a:rPr>
                        <a:t> mBar (~ 3 psig)</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Helvetica"/>
                          <a:cs typeface="Helvetica"/>
                        </a:rPr>
                        <a:t>350 mBar (~ 5 psig)</a:t>
                      </a:r>
                      <a:endParaRPr lang="en-US" sz="1200" dirty="0" smtClean="0">
                        <a:latin typeface="Helvetica"/>
                        <a:cs typeface="Helvetica"/>
                      </a:endParaRPr>
                    </a:p>
                  </a:txBody>
                  <a:tcPr/>
                </a:tc>
              </a:tr>
              <a:tr h="0">
                <a:tc>
                  <a:txBody>
                    <a:bodyPr/>
                    <a:lstStyle/>
                    <a:p>
                      <a:r>
                        <a:rPr lang="en-US" sz="1200" dirty="0" smtClean="0">
                          <a:latin typeface="Helvetica"/>
                          <a:cs typeface="Helvetica"/>
                        </a:rPr>
                        <a:t>Leak tightness</a:t>
                      </a:r>
                      <a:endParaRPr lang="en-US" sz="1200" dirty="0">
                        <a:latin typeface="Helvetica"/>
                        <a:cs typeface="Helvetica"/>
                      </a:endParaRPr>
                    </a:p>
                  </a:txBody>
                  <a:tcPr/>
                </a:tc>
                <a:tc>
                  <a:txBody>
                    <a:bodyPr/>
                    <a:lstStyle/>
                    <a:p>
                      <a:pPr algn="ctr"/>
                      <a:r>
                        <a:rPr lang="en-US" sz="1200" dirty="0" smtClean="0">
                          <a:latin typeface="Helvetica"/>
                          <a:cs typeface="Helvetica"/>
                        </a:rPr>
                        <a:t>1E-06 mBar</a:t>
                      </a:r>
                      <a:r>
                        <a:rPr lang="en-US" sz="1200" baseline="0" dirty="0" smtClean="0">
                          <a:latin typeface="Helvetica"/>
                          <a:cs typeface="Helvetica"/>
                        </a:rPr>
                        <a:t> x liter / second</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1E-06 mBar</a:t>
                      </a:r>
                      <a:r>
                        <a:rPr lang="en-US" sz="1200" baseline="0" dirty="0" smtClean="0">
                          <a:latin typeface="Helvetica"/>
                          <a:cs typeface="Helvetica"/>
                        </a:rPr>
                        <a:t> x liter / second</a:t>
                      </a:r>
                      <a:endParaRPr lang="en-US" sz="1200" dirty="0" smtClean="0">
                        <a:latin typeface="Helvetica"/>
                        <a:cs typeface="Helvetica"/>
                      </a:endParaRPr>
                    </a:p>
                  </a:txBody>
                  <a:tcPr/>
                </a:tc>
              </a:tr>
              <a:tr h="0">
                <a:tc>
                  <a:txBody>
                    <a:bodyPr/>
                    <a:lstStyle/>
                    <a:p>
                      <a:r>
                        <a:rPr lang="en-US" sz="1200" dirty="0" smtClean="0">
                          <a:latin typeface="Helvetica"/>
                          <a:cs typeface="Helvetica"/>
                        </a:rPr>
                        <a:t>Heat leak</a:t>
                      </a:r>
                      <a:endParaRPr lang="en-US" sz="1200" dirty="0">
                        <a:latin typeface="Helvetica"/>
                        <a:cs typeface="Helvetica"/>
                      </a:endParaRPr>
                    </a:p>
                  </a:txBody>
                  <a:tcPr/>
                </a:tc>
                <a:tc>
                  <a:txBody>
                    <a:bodyPr/>
                    <a:lstStyle/>
                    <a:p>
                      <a:pPr algn="ctr"/>
                      <a:r>
                        <a:rPr lang="en-US" sz="1200" dirty="0" smtClean="0">
                          <a:latin typeface="Helvetica"/>
                          <a:cs typeface="Helvetica"/>
                        </a:rPr>
                        <a:t>&lt; 13 W/m</a:t>
                      </a:r>
                      <a:r>
                        <a:rPr lang="en-US" sz="1200" baseline="30000" dirty="0" smtClean="0">
                          <a:latin typeface="Helvetica"/>
                          <a:cs typeface="Helvetica"/>
                        </a:rPr>
                        <a:t>2</a:t>
                      </a:r>
                      <a:endParaRPr lang="en-US" sz="1200" baseline="300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&lt; 10 W/m</a:t>
                      </a:r>
                      <a:r>
                        <a:rPr lang="en-US" sz="1200" baseline="30000" dirty="0" smtClean="0">
                          <a:latin typeface="Helvetica"/>
                          <a:cs typeface="Helvetica"/>
                        </a:rPr>
                        <a:t>2</a:t>
                      </a:r>
                    </a:p>
                  </a:txBody>
                  <a:tcPr/>
                </a:tc>
              </a:tr>
              <a:tr h="0">
                <a:tc>
                  <a:txBody>
                    <a:bodyPr/>
                    <a:lstStyle/>
                    <a:p>
                      <a:r>
                        <a:rPr lang="en-US" sz="1200" dirty="0" smtClean="0">
                          <a:latin typeface="Helvetica"/>
                          <a:cs typeface="Helvetica"/>
                        </a:rPr>
                        <a:t>Duration</a:t>
                      </a:r>
                      <a:endParaRPr lang="en-US" sz="1200" dirty="0">
                        <a:latin typeface="Helvetica"/>
                        <a:cs typeface="Helvetica"/>
                      </a:endParaRPr>
                    </a:p>
                  </a:txBody>
                  <a:tcPr/>
                </a:tc>
                <a:tc>
                  <a:txBody>
                    <a:bodyPr/>
                    <a:lstStyle/>
                    <a:p>
                      <a:pPr algn="ctr"/>
                      <a:r>
                        <a:rPr lang="en-US" sz="1200" dirty="0" smtClean="0">
                          <a:latin typeface="Helvetica"/>
                          <a:cs typeface="Helvetica"/>
                        </a:rPr>
                        <a:t>10 years</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20 years</a:t>
                      </a:r>
                    </a:p>
                  </a:txBody>
                  <a:tcPr/>
                </a:tc>
              </a:tr>
              <a:tr h="0">
                <a:tc>
                  <a:txBody>
                    <a:bodyPr/>
                    <a:lstStyle/>
                    <a:p>
                      <a:r>
                        <a:rPr lang="en-US" sz="1200" dirty="0" smtClean="0">
                          <a:latin typeface="Helvetica"/>
                          <a:cs typeface="Helvetica"/>
                        </a:rPr>
                        <a:t>Thermal cycles</a:t>
                      </a:r>
                      <a:endParaRPr lang="en-US" sz="1200" dirty="0">
                        <a:latin typeface="Helvetica"/>
                        <a:cs typeface="Helvetica"/>
                      </a:endParaRPr>
                    </a:p>
                  </a:txBody>
                  <a:tcPr/>
                </a:tc>
                <a:tc>
                  <a:txBody>
                    <a:bodyPr/>
                    <a:lstStyle/>
                    <a:p>
                      <a:pPr algn="ctr"/>
                      <a:r>
                        <a:rPr lang="en-US" sz="1200" dirty="0" smtClean="0">
                          <a:latin typeface="Helvetica"/>
                          <a:cs typeface="Helvetica"/>
                        </a:rPr>
                        <a:t>50 full cycle (cool down and</a:t>
                      </a:r>
                      <a:r>
                        <a:rPr lang="en-US" sz="1200" baseline="0" dirty="0" smtClean="0">
                          <a:latin typeface="Helvetica"/>
                          <a:cs typeface="Helvetica"/>
                        </a:rPr>
                        <a:t> total warm up)</a:t>
                      </a:r>
                      <a:endParaRPr lang="en-US" sz="1200" dirty="0">
                        <a:latin typeface="Helvetica"/>
                        <a:cs typeface="Helvetica"/>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Helvetica"/>
                          <a:cs typeface="Helvetica"/>
                        </a:rPr>
                        <a:t>50 full cycle (cool down and</a:t>
                      </a:r>
                      <a:r>
                        <a:rPr lang="en-US" sz="1200" baseline="0" dirty="0" smtClean="0">
                          <a:latin typeface="Helvetica"/>
                          <a:cs typeface="Helvetica"/>
                        </a:rPr>
                        <a:t> total warm up)</a:t>
                      </a:r>
                      <a:endParaRPr lang="en-US" sz="1200" dirty="0" smtClean="0">
                        <a:latin typeface="Helvetica"/>
                        <a:cs typeface="Helvetica"/>
                      </a:endParaRPr>
                    </a:p>
                  </a:txBody>
                  <a:tcPr/>
                </a:tc>
              </a:tr>
              <a:tr h="0">
                <a:tc>
                  <a:txBody>
                    <a:bodyPr/>
                    <a:lstStyle/>
                    <a:p>
                      <a:r>
                        <a:rPr lang="en-US" sz="1200" dirty="0" smtClean="0">
                          <a:latin typeface="Helvetica"/>
                          <a:cs typeface="Helvetica"/>
                        </a:rPr>
                        <a:t>Design</a:t>
                      </a:r>
                      <a:r>
                        <a:rPr lang="en-US" sz="1200" baseline="0" dirty="0" smtClean="0">
                          <a:latin typeface="Helvetica"/>
                          <a:cs typeface="Helvetica"/>
                        </a:rPr>
                        <a:t> codes</a:t>
                      </a:r>
                      <a:endParaRPr lang="en-US" sz="1200" dirty="0">
                        <a:latin typeface="Helvetica"/>
                        <a:cs typeface="Helvetica"/>
                      </a:endParaRPr>
                    </a:p>
                  </a:txBody>
                  <a:tcPr/>
                </a:tc>
                <a:tc>
                  <a:txBody>
                    <a:bodyPr/>
                    <a:lstStyle/>
                    <a:p>
                      <a:pPr algn="ctr"/>
                      <a:r>
                        <a:rPr lang="en-US" sz="1200" dirty="0" smtClean="0">
                          <a:latin typeface="Helvetica"/>
                          <a:cs typeface="Helvetica"/>
                        </a:rPr>
                        <a:t>Fermilab ES&amp;H.</a:t>
                      </a:r>
                    </a:p>
                    <a:p>
                      <a:pPr algn="ctr"/>
                      <a:r>
                        <a:rPr lang="en-US" sz="1200" dirty="0" smtClean="0">
                          <a:latin typeface="Helvetica"/>
                          <a:cs typeface="Helvetica"/>
                        </a:rPr>
                        <a:t>Applicable parts of JGA RP-107-02, ACI 318.</a:t>
                      </a:r>
                      <a:endParaRPr lang="en-US" sz="1200" dirty="0">
                        <a:latin typeface="Helvetica"/>
                        <a:cs typeface="Helvetica"/>
                      </a:endParaRPr>
                    </a:p>
                  </a:txBody>
                  <a:tcPr/>
                </a:tc>
                <a:tc>
                  <a:txBody>
                    <a:bodyPr/>
                    <a:lstStyle/>
                    <a:p>
                      <a:pPr algn="ctr"/>
                      <a:r>
                        <a:rPr lang="en-US" sz="1200" dirty="0" smtClean="0">
                          <a:latin typeface="Helvetica"/>
                          <a:cs typeface="Helvetica"/>
                        </a:rPr>
                        <a:t>Membrane cryostat standard relative</a:t>
                      </a:r>
                      <a:r>
                        <a:rPr lang="en-US" sz="1200" baseline="0" dirty="0" smtClean="0">
                          <a:latin typeface="Helvetica"/>
                          <a:cs typeface="Helvetica"/>
                        </a:rPr>
                        <a:t> to country of origin</a:t>
                      </a:r>
                      <a:endParaRPr lang="en-US" sz="1200" dirty="0">
                        <a:latin typeface="Helvetica"/>
                        <a:cs typeface="Helvetica"/>
                      </a:endParaRPr>
                    </a:p>
                  </a:txBody>
                  <a:tcPr/>
                </a:tc>
              </a:tr>
            </a:tbl>
          </a:graphicData>
        </a:graphic>
      </p:graphicFrame>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8</a:t>
            </a:fld>
            <a:endParaRPr lang="en-US" dirty="0"/>
          </a:p>
        </p:txBody>
      </p:sp>
      <p:sp>
        <p:nvSpPr>
          <p:cNvPr id="4" name="Rounded Rectangle 3"/>
          <p:cNvSpPr/>
          <p:nvPr/>
        </p:nvSpPr>
        <p:spPr>
          <a:xfrm>
            <a:off x="237390" y="3981860"/>
            <a:ext cx="8676637" cy="533400"/>
          </a:xfrm>
          <a:prstGeom prst="roundRect">
            <a:avLst/>
          </a:prstGeom>
          <a:solidFill>
            <a:srgbClr val="FFFF00">
              <a:alpha val="27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241254" y="4819951"/>
            <a:ext cx="8672774" cy="533400"/>
          </a:xfrm>
          <a:prstGeom prst="roundRect">
            <a:avLst/>
          </a:prstGeom>
          <a:solidFill>
            <a:srgbClr val="FFFF00">
              <a:alpha val="27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229385" y="2311009"/>
            <a:ext cx="8684643" cy="561576"/>
          </a:xfrm>
          <a:prstGeom prst="roundRect">
            <a:avLst/>
          </a:prstGeom>
          <a:solidFill>
            <a:srgbClr val="FFFF00">
              <a:alpha val="27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14"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8390986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a:t>
            </a:r>
            <a:endParaRPr lang="en-US" dirty="0"/>
          </a:p>
        </p:txBody>
      </p:sp>
      <p:sp>
        <p:nvSpPr>
          <p:cNvPr id="6" name="Slide Number Placeholder 5"/>
          <p:cNvSpPr>
            <a:spLocks noGrp="1"/>
          </p:cNvSpPr>
          <p:nvPr>
            <p:ph type="sldNum" sz="quarter" idx="12"/>
          </p:nvPr>
        </p:nvSpPr>
        <p:spPr/>
        <p:txBody>
          <a:bodyPr/>
          <a:lstStyle/>
          <a:p>
            <a:pPr>
              <a:defRPr/>
            </a:pPr>
            <a:fld id="{9223C4A0-B487-9C44-97F6-0AA49CEC0851}" type="slidenum">
              <a:rPr lang="en-US" smtClean="0"/>
              <a:pPr>
                <a:defRPr/>
              </a:pPr>
              <a:t>9</a:t>
            </a:fld>
            <a:endParaRPr lang="en-US" dirty="0"/>
          </a:p>
        </p:txBody>
      </p:sp>
      <p:pic>
        <p:nvPicPr>
          <p:cNvPr id="13" name="Content Placeholder 12" descr="LBNE 35 ton and LAPD in PC-4 Jun 12 2014.png"/>
          <p:cNvPicPr>
            <a:picLocks noGrp="1" noChangeAspect="1"/>
          </p:cNvPicPr>
          <p:nvPr>
            <p:ph idx="1"/>
          </p:nvPr>
        </p:nvPicPr>
        <p:blipFill rotWithShape="1">
          <a:blip r:embed="rId3">
            <a:extLst>
              <a:ext uri="{28A0092B-C50C-407E-A947-70E740481C1C}">
                <a14:useLocalDpi xmlns:a14="http://schemas.microsoft.com/office/drawing/2010/main" val="0"/>
              </a:ext>
            </a:extLst>
          </a:blip>
          <a:srcRect t="315" b="1086"/>
          <a:stretch/>
        </p:blipFill>
        <p:spPr>
          <a:xfrm>
            <a:off x="228600" y="1799058"/>
            <a:ext cx="8672513" cy="3448907"/>
          </a:xfrm>
        </p:spPr>
      </p:pic>
      <p:cxnSp>
        <p:nvCxnSpPr>
          <p:cNvPr id="15" name="Straight Arrow Connector 14"/>
          <p:cNvCxnSpPr/>
          <p:nvPr/>
        </p:nvCxnSpPr>
        <p:spPr>
          <a:xfrm>
            <a:off x="6127125" y="2012505"/>
            <a:ext cx="851718" cy="664904"/>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38516" y="4796361"/>
            <a:ext cx="2342134" cy="369332"/>
          </a:xfrm>
          <a:prstGeom prst="rect">
            <a:avLst/>
          </a:prstGeom>
          <a:solidFill>
            <a:srgbClr val="FFFF00"/>
          </a:solidFill>
        </p:spPr>
        <p:txBody>
          <a:bodyPr wrap="square" rtlCol="0">
            <a:spAutoFit/>
          </a:bodyPr>
          <a:lstStyle/>
          <a:p>
            <a:r>
              <a:rPr lang="en-US" sz="1800" dirty="0" smtClean="0"/>
              <a:t>LAr/GAr transfer lines</a:t>
            </a:r>
          </a:p>
        </p:txBody>
      </p:sp>
      <p:cxnSp>
        <p:nvCxnSpPr>
          <p:cNvPr id="19" name="Straight Arrow Connector 18"/>
          <p:cNvCxnSpPr>
            <a:stCxn id="18" idx="0"/>
          </p:cNvCxnSpPr>
          <p:nvPr/>
        </p:nvCxnSpPr>
        <p:spPr>
          <a:xfrm flipV="1">
            <a:off x="3309583" y="3558437"/>
            <a:ext cx="591704" cy="1237924"/>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81200" y="2133600"/>
            <a:ext cx="1600200" cy="369332"/>
          </a:xfrm>
          <a:prstGeom prst="rect">
            <a:avLst/>
          </a:prstGeom>
          <a:solidFill>
            <a:srgbClr val="FFFF00"/>
          </a:solidFill>
        </p:spPr>
        <p:txBody>
          <a:bodyPr wrap="square" rtlCol="0">
            <a:spAutoFit/>
          </a:bodyPr>
          <a:lstStyle/>
          <a:p>
            <a:r>
              <a:rPr lang="en-US" sz="1800" dirty="0" smtClean="0"/>
              <a:t>Process piping</a:t>
            </a:r>
          </a:p>
        </p:txBody>
      </p:sp>
      <p:cxnSp>
        <p:nvCxnSpPr>
          <p:cNvPr id="22" name="Straight Arrow Connector 21"/>
          <p:cNvCxnSpPr/>
          <p:nvPr/>
        </p:nvCxnSpPr>
        <p:spPr>
          <a:xfrm flipH="1">
            <a:off x="734695" y="5247965"/>
            <a:ext cx="1230082" cy="31222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164041" y="5544844"/>
            <a:ext cx="734496" cy="369332"/>
          </a:xfrm>
          <a:prstGeom prst="rect">
            <a:avLst/>
          </a:prstGeom>
          <a:noFill/>
        </p:spPr>
        <p:txBody>
          <a:bodyPr wrap="none" rtlCol="0">
            <a:spAutoFit/>
          </a:bodyPr>
          <a:lstStyle/>
          <a:p>
            <a:r>
              <a:rPr lang="en-US" sz="1800" dirty="0" smtClean="0">
                <a:solidFill>
                  <a:srgbClr val="404040"/>
                </a:solidFill>
              </a:rPr>
              <a:t>North</a:t>
            </a:r>
            <a:endParaRPr lang="en-US" sz="1800" dirty="0">
              <a:solidFill>
                <a:srgbClr val="404040"/>
              </a:solidFill>
            </a:endParaRPr>
          </a:p>
        </p:txBody>
      </p:sp>
      <p:sp>
        <p:nvSpPr>
          <p:cNvPr id="24" name="TextBox 23"/>
          <p:cNvSpPr txBox="1"/>
          <p:nvPr/>
        </p:nvSpPr>
        <p:spPr>
          <a:xfrm>
            <a:off x="5148326" y="1821942"/>
            <a:ext cx="972461" cy="369332"/>
          </a:xfrm>
          <a:prstGeom prst="rect">
            <a:avLst/>
          </a:prstGeom>
          <a:solidFill>
            <a:srgbClr val="FFFF00"/>
          </a:solidFill>
        </p:spPr>
        <p:txBody>
          <a:bodyPr wrap="square" rtlCol="0">
            <a:spAutoFit/>
          </a:bodyPr>
          <a:lstStyle/>
          <a:p>
            <a:r>
              <a:rPr lang="en-US" sz="1800" dirty="0" smtClean="0">
                <a:solidFill>
                  <a:srgbClr val="404040"/>
                </a:solidFill>
              </a:rPr>
              <a:t>LAPD</a:t>
            </a:r>
          </a:p>
        </p:txBody>
      </p:sp>
      <p:cxnSp>
        <p:nvCxnSpPr>
          <p:cNvPr id="25" name="Straight Arrow Connector 24"/>
          <p:cNvCxnSpPr/>
          <p:nvPr/>
        </p:nvCxnSpPr>
        <p:spPr>
          <a:xfrm>
            <a:off x="6127125" y="2012505"/>
            <a:ext cx="851718" cy="664904"/>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54898" y="1814154"/>
            <a:ext cx="1392569" cy="646331"/>
          </a:xfrm>
          <a:prstGeom prst="rect">
            <a:avLst/>
          </a:prstGeom>
          <a:solidFill>
            <a:srgbClr val="FFFF00"/>
          </a:solidFill>
        </p:spPr>
        <p:txBody>
          <a:bodyPr wrap="square" rtlCol="0">
            <a:spAutoFit/>
          </a:bodyPr>
          <a:lstStyle/>
          <a:p>
            <a:r>
              <a:rPr lang="en-US" sz="1800" dirty="0" smtClean="0">
                <a:solidFill>
                  <a:srgbClr val="404040"/>
                </a:solidFill>
              </a:rPr>
              <a:t>LBNE 35 ton Cryostat</a:t>
            </a:r>
          </a:p>
        </p:txBody>
      </p:sp>
      <p:cxnSp>
        <p:nvCxnSpPr>
          <p:cNvPr id="27" name="Straight Arrow Connector 26"/>
          <p:cNvCxnSpPr>
            <a:stCxn id="26" idx="2"/>
          </p:cNvCxnSpPr>
          <p:nvPr/>
        </p:nvCxnSpPr>
        <p:spPr>
          <a:xfrm>
            <a:off x="951183" y="2460485"/>
            <a:ext cx="170010" cy="1246698"/>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75877" y="4267200"/>
            <a:ext cx="2166868" cy="923330"/>
          </a:xfrm>
          <a:prstGeom prst="rect">
            <a:avLst/>
          </a:prstGeom>
          <a:solidFill>
            <a:srgbClr val="FFFF00"/>
          </a:solidFill>
        </p:spPr>
        <p:txBody>
          <a:bodyPr wrap="square" rtlCol="0">
            <a:spAutoFit/>
          </a:bodyPr>
          <a:lstStyle/>
          <a:p>
            <a:r>
              <a:rPr lang="en-US" sz="1800" dirty="0" smtClean="0">
                <a:solidFill>
                  <a:srgbClr val="404040"/>
                </a:solidFill>
              </a:rPr>
              <a:t>LAPD/LBNE LAr purification/filtration system</a:t>
            </a:r>
          </a:p>
        </p:txBody>
      </p:sp>
      <p:sp>
        <p:nvSpPr>
          <p:cNvPr id="29" name="TextBox 28"/>
          <p:cNvSpPr txBox="1"/>
          <p:nvPr/>
        </p:nvSpPr>
        <p:spPr>
          <a:xfrm>
            <a:off x="2138516" y="4796361"/>
            <a:ext cx="2342134" cy="369332"/>
          </a:xfrm>
          <a:prstGeom prst="rect">
            <a:avLst/>
          </a:prstGeom>
          <a:solidFill>
            <a:srgbClr val="FFFF00"/>
          </a:solidFill>
        </p:spPr>
        <p:txBody>
          <a:bodyPr wrap="square" rtlCol="0">
            <a:spAutoFit/>
          </a:bodyPr>
          <a:lstStyle/>
          <a:p>
            <a:r>
              <a:rPr lang="en-US" sz="1800" dirty="0" smtClean="0">
                <a:solidFill>
                  <a:srgbClr val="404040"/>
                </a:solidFill>
              </a:rPr>
              <a:t>LAr/GAr transfer lines</a:t>
            </a:r>
          </a:p>
        </p:txBody>
      </p:sp>
      <p:cxnSp>
        <p:nvCxnSpPr>
          <p:cNvPr id="30" name="Straight Arrow Connector 29"/>
          <p:cNvCxnSpPr>
            <a:stCxn id="29" idx="0"/>
          </p:cNvCxnSpPr>
          <p:nvPr/>
        </p:nvCxnSpPr>
        <p:spPr>
          <a:xfrm flipV="1">
            <a:off x="3309583" y="3558437"/>
            <a:ext cx="591704" cy="1237924"/>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981200" y="2133600"/>
            <a:ext cx="1600200" cy="369332"/>
          </a:xfrm>
          <a:prstGeom prst="rect">
            <a:avLst/>
          </a:prstGeom>
          <a:solidFill>
            <a:srgbClr val="FFFF00"/>
          </a:solidFill>
        </p:spPr>
        <p:txBody>
          <a:bodyPr wrap="square" rtlCol="0">
            <a:spAutoFit/>
          </a:bodyPr>
          <a:lstStyle/>
          <a:p>
            <a:r>
              <a:rPr lang="en-US" sz="1800" dirty="0" smtClean="0">
                <a:solidFill>
                  <a:srgbClr val="404040"/>
                </a:solidFill>
              </a:rPr>
              <a:t>Process piping</a:t>
            </a:r>
          </a:p>
        </p:txBody>
      </p:sp>
      <p:cxnSp>
        <p:nvCxnSpPr>
          <p:cNvPr id="32" name="Straight Arrow Connector 31"/>
          <p:cNvCxnSpPr>
            <a:stCxn id="31" idx="2"/>
          </p:cNvCxnSpPr>
          <p:nvPr/>
        </p:nvCxnSpPr>
        <p:spPr>
          <a:xfrm flipH="1">
            <a:off x="1773312" y="2502932"/>
            <a:ext cx="1007988" cy="1204251"/>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734695" y="5247965"/>
            <a:ext cx="1230082" cy="312222"/>
          </a:xfrm>
          <a:prstGeom prst="straightConnector1">
            <a:avLst/>
          </a:prstGeom>
          <a:ln w="38100">
            <a:solidFill>
              <a:srgbClr val="40404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587017" y="4396765"/>
            <a:ext cx="1295400" cy="646331"/>
          </a:xfrm>
          <a:prstGeom prst="rect">
            <a:avLst/>
          </a:prstGeom>
          <a:solidFill>
            <a:srgbClr val="FFFF00"/>
          </a:solidFill>
        </p:spPr>
        <p:txBody>
          <a:bodyPr wrap="square" rtlCol="0">
            <a:spAutoFit/>
          </a:bodyPr>
          <a:lstStyle/>
          <a:p>
            <a:pPr algn="ctr"/>
            <a:r>
              <a:rPr lang="en-US" sz="1800" dirty="0" smtClean="0">
                <a:solidFill>
                  <a:srgbClr val="FF0000"/>
                </a:solidFill>
              </a:rPr>
              <a:t>1.3-2.6 vol change/day</a:t>
            </a:r>
          </a:p>
        </p:txBody>
      </p:sp>
      <p:cxnSp>
        <p:nvCxnSpPr>
          <p:cNvPr id="35" name="Straight Arrow Connector 34"/>
          <p:cNvCxnSpPr>
            <a:stCxn id="28" idx="0"/>
          </p:cNvCxnSpPr>
          <p:nvPr/>
        </p:nvCxnSpPr>
        <p:spPr>
          <a:xfrm flipH="1" flipV="1">
            <a:off x="5867401" y="4038600"/>
            <a:ext cx="591910" cy="2286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6120787" y="3908450"/>
            <a:ext cx="321434" cy="380998"/>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Footer Placeholder 4"/>
          <p:cNvSpPr>
            <a:spLocks noGrp="1"/>
          </p:cNvSpPr>
          <p:nvPr>
            <p:ph type="ftr" sz="quarter" idx="11"/>
          </p:nvPr>
        </p:nvSpPr>
        <p:spPr bwMode="auto">
          <a:xfrm>
            <a:off x="806450" y="6515100"/>
            <a:ext cx="5373688"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dirty="0" smtClean="0">
                <a:solidFill>
                  <a:srgbClr val="154D81"/>
                </a:solidFill>
                <a:latin typeface="Helvetica" charset="0"/>
              </a:rPr>
              <a:t>David Montanari | The LBNE 35 ton Membrane Cryostat</a:t>
            </a:r>
            <a:endParaRPr lang="en-US" sz="900" b="1" dirty="0">
              <a:solidFill>
                <a:srgbClr val="154D81"/>
              </a:solidFill>
              <a:latin typeface="Helvetica" charset="0"/>
            </a:endParaRPr>
          </a:p>
        </p:txBody>
      </p:sp>
      <p:sp>
        <p:nvSpPr>
          <p:cNvPr id="40" name="Date Placeholder 3"/>
          <p:cNvSpPr>
            <a:spLocks noGrp="1"/>
          </p:cNvSpPr>
          <p:nvPr>
            <p:ph type="dt" sz="half" idx="10"/>
          </p:nvPr>
        </p:nvSpPr>
        <p:spPr bwMode="auto">
          <a:xfrm>
            <a:off x="5585683" y="6515100"/>
            <a:ext cx="1940657" cy="241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900" smtClean="0">
                <a:solidFill>
                  <a:srgbClr val="154D81"/>
                </a:solidFill>
                <a:latin typeface="Helvetica" charset="0"/>
              </a:rPr>
              <a:t>Sep 24, 2014</a:t>
            </a:r>
            <a:endParaRPr lang="en-US" sz="900" dirty="0">
              <a:solidFill>
                <a:srgbClr val="154D81"/>
              </a:solidFill>
              <a:latin typeface="Helvetica" charset="0"/>
            </a:endParaRPr>
          </a:p>
        </p:txBody>
      </p:sp>
    </p:spTree>
    <p:extLst>
      <p:ext uri="{BB962C8B-B14F-4D97-AF65-F5344CB8AC3E}">
        <p14:creationId xmlns:p14="http://schemas.microsoft.com/office/powerpoint/2010/main" val="17823073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NAL_TemplateMac_060514">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ermilab: Footer Only">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FNAL_TemplateMac_060514.potx</Template>
  <TotalTime>4514</TotalTime>
  <Words>4818</Words>
  <Application>Microsoft Macintosh PowerPoint</Application>
  <PresentationFormat>On-screen Show (4:3)</PresentationFormat>
  <Paragraphs>604</Paragraphs>
  <Slides>52</Slides>
  <Notes>38</Notes>
  <HiddenSlides>0</HiddenSlides>
  <MMClips>2</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FNAL_TemplateMac_060514</vt:lpstr>
      <vt:lpstr>Fermilab: Footer Only</vt:lpstr>
      <vt:lpstr>The LBNE 35 ton Membrane Cryostat</vt:lpstr>
      <vt:lpstr>Outline</vt:lpstr>
      <vt:lpstr>Introduction</vt:lpstr>
      <vt:lpstr>Technical goals</vt:lpstr>
      <vt:lpstr>Membrane Cryostat Design</vt:lpstr>
      <vt:lpstr>Existing papers</vt:lpstr>
      <vt:lpstr>3-D Drawing</vt:lpstr>
      <vt:lpstr>Design Parameters</vt:lpstr>
      <vt:lpstr>Layout</vt:lpstr>
      <vt:lpstr>Membrane cryostat construction</vt:lpstr>
      <vt:lpstr>Membrane welding</vt:lpstr>
      <vt:lpstr>Inside view</vt:lpstr>
      <vt:lpstr>Specialized instrumentation for LAr requirements</vt:lpstr>
      <vt:lpstr>Pictures of instrumentation</vt:lpstr>
      <vt:lpstr>Commissioning Steps</vt:lpstr>
      <vt:lpstr>Step 1 – Piston purge</vt:lpstr>
      <vt:lpstr>Step 2 – Gas recirculation</vt:lpstr>
      <vt:lpstr>Step 3 – Cool-down and filling</vt:lpstr>
      <vt:lpstr>Temperatures</vt:lpstr>
      <vt:lpstr>Cryostat vapor pressure stability</vt:lpstr>
      <vt:lpstr>Snapshot of  GE Fanuc ‘iFix’ Screen  </vt:lpstr>
      <vt:lpstr>Lessons learned from construction</vt:lpstr>
      <vt:lpstr>Lessons learned from operation</vt:lpstr>
      <vt:lpstr>LBN Far Detector current design</vt:lpstr>
      <vt:lpstr>Main differences</vt:lpstr>
      <vt:lpstr>Value engineering on cold roof</vt:lpstr>
      <vt:lpstr>Modeling</vt:lpstr>
      <vt:lpstr>Simulation of purge method for 10 kton cryostat</vt:lpstr>
      <vt:lpstr>3 D Model for 10-kton Velocity &amp; Temperature Profile</vt:lpstr>
      <vt:lpstr>A key to Purity: Temperature in the Gas Space</vt:lpstr>
      <vt:lpstr>Impurity Profile</vt:lpstr>
      <vt:lpstr>Summary</vt:lpstr>
      <vt:lpstr>Purity</vt:lpstr>
      <vt:lpstr>Thanks!</vt:lpstr>
      <vt:lpstr>Backup</vt:lpstr>
      <vt:lpstr>Technology</vt:lpstr>
      <vt:lpstr>Membrane cryostat technology</vt:lpstr>
      <vt:lpstr>LAr pump (GTT tank)</vt:lpstr>
      <vt:lpstr>Installation details</vt:lpstr>
      <vt:lpstr>Installation details</vt:lpstr>
      <vt:lpstr>Installation of fireproof board on corners of roof</vt:lpstr>
      <vt:lpstr>Corner Element</vt:lpstr>
      <vt:lpstr>View through the man-hole</vt:lpstr>
      <vt:lpstr>Ammonia leak check</vt:lpstr>
      <vt:lpstr>Cryogenic System top view</vt:lpstr>
      <vt:lpstr>Cryogenic system construction</vt:lpstr>
      <vt:lpstr>Cool-down and sprayers</vt:lpstr>
      <vt:lpstr>35 ton Proto Schedule – Vapor Barrier</vt:lpstr>
      <vt:lpstr>35 ton Proto Schedule – Insulation</vt:lpstr>
      <vt:lpstr>35 ton Proto Schedule – Membrane</vt:lpstr>
      <vt:lpstr>Lessons learned – LAr submerged pumps</vt:lpstr>
      <vt:lpstr>Drawing of purity monitor</vt:lpstr>
    </vt:vector>
  </TitlesOfParts>
  <Company>Sandbox 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David Montanari</cp:lastModifiedBy>
  <cp:revision>523</cp:revision>
  <cp:lastPrinted>2014-01-20T19:40:21Z</cp:lastPrinted>
  <dcterms:created xsi:type="dcterms:W3CDTF">2014-01-03T20:18:13Z</dcterms:created>
  <dcterms:modified xsi:type="dcterms:W3CDTF">2014-09-24T06:47:23Z</dcterms:modified>
</cp:coreProperties>
</file>