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33"/>
  </p:notesMasterIdLst>
  <p:handoutMasterIdLst>
    <p:handoutMasterId r:id="rId34"/>
  </p:handoutMasterIdLst>
  <p:sldIdLst>
    <p:sldId id="265" r:id="rId3"/>
    <p:sldId id="303" r:id="rId4"/>
    <p:sldId id="304" r:id="rId5"/>
    <p:sldId id="305" r:id="rId6"/>
    <p:sldId id="319" r:id="rId7"/>
    <p:sldId id="320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307" r:id="rId16"/>
    <p:sldId id="331" r:id="rId17"/>
    <p:sldId id="328" r:id="rId18"/>
    <p:sldId id="332" r:id="rId19"/>
    <p:sldId id="329" r:id="rId20"/>
    <p:sldId id="330" r:id="rId21"/>
    <p:sldId id="302" r:id="rId22"/>
    <p:sldId id="323" r:id="rId23"/>
    <p:sldId id="321" r:id="rId24"/>
    <p:sldId id="324" r:id="rId25"/>
    <p:sldId id="325" r:id="rId26"/>
    <p:sldId id="333" r:id="rId27"/>
    <p:sldId id="327" r:id="rId28"/>
    <p:sldId id="316" r:id="rId29"/>
    <p:sldId id="326" r:id="rId30"/>
    <p:sldId id="315" r:id="rId31"/>
    <p:sldId id="296" r:id="rId3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FFFF"/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0" autoAdjust="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857E82A8-B6F8-EF49-94F5-36643BD40E3C}" type="datetimeFigureOut">
              <a:rPr lang="en-US"/>
              <a:pPr>
                <a:defRPr/>
              </a:pPr>
              <a:t>9/23/14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EF7B584-0DCB-D848-BFA4-B8EA0DEDA9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5599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56325A1E-437A-BB42-B15A-068F248658A2}" type="datetimeFigureOut">
              <a:rPr lang="en-US"/>
              <a:pPr>
                <a:defRPr/>
              </a:pPr>
              <a:t>9/23/14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81FA8FF-BD95-1246-A889-672FE921F6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13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 Ladies</a:t>
            </a:r>
            <a:r>
              <a:rPr lang="en-US" baseline="0" dirty="0" smtClean="0"/>
              <a:t> and Gentlemen,</a:t>
            </a:r>
          </a:p>
          <a:p>
            <a:r>
              <a:rPr lang="en-US" baseline="0" dirty="0" smtClean="0"/>
              <a:t>We will now talk about the LAr1-ND Cryostat proposal.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FA8FF-BD95-1246-A889-672FE921F67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59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we have the layout of the experimental</a:t>
            </a:r>
            <a:r>
              <a:rPr lang="en-US" baseline="0" dirty="0" smtClean="0"/>
              <a:t> hall.</a:t>
            </a:r>
          </a:p>
          <a:p>
            <a:r>
              <a:rPr lang="en-US" baseline="0" dirty="0" smtClean="0"/>
              <a:t>DESCRIBE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F90FF3-CE00-D244-B648-8ACEB266FF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141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Point to location of Cryostat</a:t>
            </a:r>
            <a:r>
              <a:rPr lang="en-US" baseline="0" dirty="0" smtClean="0"/>
              <a:t> and Cryogenic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FA8FF-BD95-1246-A889-672FE921F67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REPLACE</a:t>
            </a:r>
            <a:r>
              <a:rPr lang="en-US" baseline="0" dirty="0" smtClean="0"/>
              <a:t> w SH Top 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FA8FF-BD95-1246-A889-672FE921F67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44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REPLACE</a:t>
            </a:r>
            <a:r>
              <a:rPr lang="en-US" baseline="0" dirty="0" smtClean="0"/>
              <a:t> w SH Top 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FA8FF-BD95-1246-A889-672FE921F67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4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REPLACE with SH Side 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FA8FF-BD95-1246-A889-672FE921F67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37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REPLACE with SH Back 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FA8FF-BD95-1246-A889-672FE921F67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39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1234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fld id="{705EC4E2-59D0-F340-A447-02166F1256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11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740A5-0288-444D-9628-3BE4F8B4AB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777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A2984-4E06-6F4B-94D6-A397A6298E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41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5A651-F4E3-BB41-9812-367DA9AFA8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62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BD835-ABEB-924D-9DF3-5AE8FFD22B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20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8A23-2D1C-2D48-8986-121946D898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323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2207C-99A5-CE46-97D0-B478BA7714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123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E02FD-E0C9-AC4D-A384-FBFB7EA59B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2.xm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FD0FE776-E0C0-6C4F-BAC3-42EC808B70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79" r:id="rId3"/>
    <p:sldLayoutId id="2147484080" r:id="rId4"/>
    <p:sldLayoutId id="2147484081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fld id="{A1FED749-F037-9840-A69E-510975D1D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Helvetica" charset="0"/>
              </a:rPr>
              <a:t>LAr1-ND </a:t>
            </a:r>
            <a:r>
              <a:rPr lang="en-US" smtClean="0">
                <a:latin typeface="Helvetica" charset="0"/>
              </a:rPr>
              <a:t>Cryostat proposal</a:t>
            </a:r>
            <a:endParaRPr lang="en-US" dirty="0"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2"/>
                </a:solidFill>
                <a:latin typeface="Helvetica" charset="0"/>
              </a:rPr>
              <a:t>David Montanari</a:t>
            </a:r>
          </a:p>
          <a:p>
            <a:r>
              <a:rPr lang="en-US" dirty="0">
                <a:solidFill>
                  <a:schemeClr val="tx2"/>
                </a:solidFill>
                <a:latin typeface="Helvetica" charset="0"/>
              </a:rPr>
              <a:t>Neutrino Cryogenics Requirements Meeting</a:t>
            </a:r>
          </a:p>
          <a:p>
            <a:r>
              <a:rPr lang="en-US" dirty="0">
                <a:solidFill>
                  <a:schemeClr val="tx2"/>
                </a:solidFill>
                <a:latin typeface="Helvetica" charset="0"/>
              </a:rPr>
              <a:t>24 September 2014</a:t>
            </a:r>
          </a:p>
          <a:p>
            <a:endParaRPr lang="en-US" dirty="0"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966665"/>
              </p:ext>
            </p:extLst>
          </p:nvPr>
        </p:nvGraphicFramePr>
        <p:xfrm>
          <a:off x="228601" y="937035"/>
          <a:ext cx="8686800" cy="4912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7077"/>
                <a:gridCol w="545972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Parameter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Value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Configuration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Removable metal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plate reinforced with trusses anchored to the membrane cryostat support structure. Contains multiple penetrations of various sizes and a manhole. Number, location and size of the penetrations TBD. Provisions shall be made to allow for removal and re-welding six (6) times.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Plate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/Trusses non-wet material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Steel if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room temperature.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SS 304/304L or equivalent if at cryogenic temperature.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Wet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material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SS 304/304L, 316/316L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or equivalent. Other materials upon approval.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 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Fluid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Liquid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Argon (LAr)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Design Pressure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5.0 psig (~350 mbar)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Design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Temperature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77 K (liquid Nitrogen temperature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for flexibility)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Inner dimensions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To match the cryostat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Maximum allowable roof deflection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0.018 m</a:t>
                      </a:r>
                      <a:endParaRPr lang="en-US" sz="1400" b="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Maximum static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heat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leak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20 W/m</a:t>
                      </a:r>
                      <a:r>
                        <a:rPr lang="en-US" sz="1400" baseline="30000" dirty="0" smtClean="0">
                          <a:latin typeface="Helvetica"/>
                          <a:cs typeface="Helvetica"/>
                        </a:rPr>
                        <a:t>2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 (Greater than sides/bottom to allow for the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penetrations)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All surfaces in the ullage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during operations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≤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 100K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top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621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405843"/>
              </p:ext>
            </p:extLst>
          </p:nvPr>
        </p:nvGraphicFramePr>
        <p:xfrm>
          <a:off x="228600" y="952153"/>
          <a:ext cx="8686800" cy="4424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3295"/>
                <a:gridCol w="5643505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Parameter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Value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Additional design loads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Top s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elf-weight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TPC 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(~2,300 kg total, ~385 kg on each anchor if six anchors)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TPC anchors (TBD)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Live load (488 kg/m</a:t>
                      </a:r>
                      <a:r>
                        <a:rPr lang="en-US" sz="1400" baseline="30000" dirty="0" smtClean="0">
                          <a:latin typeface="Helvetica"/>
                          <a:cs typeface="Helvetica"/>
                        </a:rPr>
                        <a:t>2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)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Electronics racks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(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400 kg 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in the vicinity of the feedthroughs)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Services (150 kg on every feed through)</a:t>
                      </a:r>
                      <a:endParaRPr lang="en-US" sz="1400" dirty="0" smtClean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TPC anchors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Capacity: 1,000 kg each anchor.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Number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and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 location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TBD (Minimum six,  two                                                                                                                                                                                                                                      per TPC).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Grounding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plate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1.6 mm thick copper sheet brazed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to the bottom of the top plate (LBN proposed design).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Lifting fixtures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Appropriate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for positioning the top and the different parts that constitute it.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Cold penetrations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Minimum 2. Location and design TBD.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Lifetime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10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years (5 years of run + 5 years potential upgrade)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Thermal cycles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20</a:t>
                      </a:r>
                      <a:r>
                        <a:rPr lang="en-US" sz="1400" baseline="0" dirty="0">
                          <a:latin typeface="Helvetica"/>
                          <a:cs typeface="Helvetica"/>
                        </a:rPr>
                        <a:t> 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cool down and total warm-up</a:t>
                      </a:r>
                      <a:endParaRPr lang="en-US" sz="1400" dirty="0" smtClean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11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top requirements –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5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1538076"/>
              </p:ext>
            </p:extLst>
          </p:nvPr>
        </p:nvGraphicFramePr>
        <p:xfrm>
          <a:off x="228601" y="937035"/>
          <a:ext cx="8686800" cy="4677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997"/>
                <a:gridCol w="715780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Parameter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Value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Isolation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The cryostat membrane and any supporting structure,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whether it is a steel structure or a concrete and rebar pour, shall be isolated from any building metal or building rebar with a DC impedance greater than 300 </a:t>
                      </a:r>
                      <a:r>
                        <a:rPr lang="en-US" sz="1400" baseline="0" dirty="0" err="1" smtClean="0">
                          <a:latin typeface="Helvetica"/>
                          <a:cs typeface="Helvetica"/>
                        </a:rPr>
                        <a:t>kohm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All conductive piping penetrations through the cryostat shall have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dielectric breaks prior to entering the cryostat and the top plate.</a:t>
                      </a:r>
                      <a:endParaRPr lang="en-US" sz="1400" dirty="0" smtClean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Grounding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The cryostat,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 or “detector” ground, shall be separated from the “building” ground.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A safety ground network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 consisting of saturated inductors shall be used between detector ground and building ground.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Parameters TBD.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Top plate grounding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If the cryostat is contained within a concrete pour, the top plate shall be electrically connected to any rebar used in that pour, and the rebar shall be conductively tied at regular intervals.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Parameters TBD.</a:t>
                      </a:r>
                      <a:endParaRPr lang="en-US" sz="1400" b="0" baseline="0" dirty="0" smtClean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The top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grounding plate shall be electrically connected to the cryostat membrane by means of copper braid connections. </a:t>
                      </a:r>
                    </a:p>
                    <a:p>
                      <a:pPr marL="713232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Each connection shall be at least 1.6 mm thick and 63.5 mm wide. </a:t>
                      </a:r>
                    </a:p>
                    <a:p>
                      <a:pPr marL="713232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The length of each connection is required to be as short as possible.</a:t>
                      </a:r>
                    </a:p>
                    <a:p>
                      <a:pPr marL="713232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The distance between one connection and the next one shall be no more than 1.25 m.</a:t>
                      </a:r>
                    </a:p>
                    <a:p>
                      <a:pPr marL="713232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The layout can follow the profile of several pieces of insulation, but it shall be continuous.</a:t>
                      </a:r>
                    </a:p>
                    <a:p>
                      <a:pPr marL="713232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The DC impedance of the membrane to the top plate shall be less than 1 ohm.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12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grounding/isolation requirements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1" y="5649686"/>
            <a:ext cx="8686799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latin typeface="Helvetica"/>
                <a:cs typeface="Helvetica"/>
              </a:rPr>
              <a:t>Note: </a:t>
            </a:r>
          </a:p>
          <a:p>
            <a:r>
              <a:rPr lang="en-US" sz="1600" dirty="0" smtClean="0">
                <a:latin typeface="Helvetica"/>
                <a:cs typeface="Helvetica"/>
              </a:rPr>
              <a:t>This is what we are developing for </a:t>
            </a:r>
            <a:r>
              <a:rPr lang="en-US" sz="1600" dirty="0" smtClean="0">
                <a:latin typeface="Helvetica"/>
                <a:cs typeface="Helvetica"/>
              </a:rPr>
              <a:t>LBN</a:t>
            </a:r>
            <a:r>
              <a:rPr lang="en-US" sz="1600" dirty="0" smtClean="0">
                <a:latin typeface="Helvetica"/>
                <a:cs typeface="Helvetica"/>
              </a:rPr>
              <a:t>-Far </a:t>
            </a:r>
            <a:r>
              <a:rPr lang="en-US" sz="1600" dirty="0" smtClean="0">
                <a:latin typeface="Helvetica"/>
                <a:cs typeface="Helvetica"/>
              </a:rPr>
              <a:t>Detector and the test of TPC at CERN.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10434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Ground_connection_figure-DM May 2 201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01" r="-15201"/>
          <a:stretch>
            <a:fillRect/>
          </a:stretch>
        </p:blipFill>
        <p:spPr>
          <a:xfrm>
            <a:off x="228600" y="837740"/>
            <a:ext cx="8672513" cy="49879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39CC-EDC4-474E-ABBA-4550E49BD22C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7702" y="5585546"/>
            <a:ext cx="6328596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latin typeface="Helvetica"/>
                <a:cs typeface="Helvetica"/>
              </a:rPr>
              <a:t>Note: </a:t>
            </a:r>
          </a:p>
          <a:p>
            <a:r>
              <a:rPr lang="en-US" sz="1600" dirty="0" smtClean="0">
                <a:latin typeface="Helvetica"/>
                <a:cs typeface="Helvetica"/>
              </a:rPr>
              <a:t>This is what we are developing for WA105 and LBNF-Far Detector.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plate grounding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366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287627"/>
          </a:xfrm>
        </p:spPr>
        <p:txBody>
          <a:bodyPr/>
          <a:lstStyle/>
          <a:p>
            <a:pPr algn="ctr"/>
            <a:r>
              <a:rPr lang="en-US" sz="1600" dirty="0">
                <a:solidFill>
                  <a:schemeClr val="tx1"/>
                </a:solidFill>
                <a:cs typeface="Helvetica"/>
              </a:rPr>
              <a:t>This shows model of 129 m</a:t>
            </a:r>
            <a:r>
              <a:rPr lang="en-US" sz="1600" baseline="30000" dirty="0">
                <a:solidFill>
                  <a:schemeClr val="tx1"/>
                </a:solidFill>
                <a:cs typeface="Helvetica"/>
              </a:rPr>
              <a:t>3</a:t>
            </a:r>
            <a:r>
              <a:rPr lang="en-US" sz="1600" dirty="0">
                <a:solidFill>
                  <a:schemeClr val="tx1"/>
                </a:solidFill>
                <a:cs typeface="Helvetica"/>
              </a:rPr>
              <a:t> or 180 ton LAr total mass. </a:t>
            </a:r>
            <a:endParaRPr lang="en-US" sz="1600" dirty="0" smtClean="0">
              <a:solidFill>
                <a:schemeClr val="tx1"/>
              </a:solidFill>
              <a:cs typeface="Helvetica"/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  <a:cs typeface="Helvetica"/>
              </a:rPr>
              <a:t>Note </a:t>
            </a:r>
            <a:r>
              <a:rPr lang="en-US" sz="1600" dirty="0">
                <a:solidFill>
                  <a:schemeClr val="tx1"/>
                </a:solidFill>
                <a:cs typeface="Helvetica"/>
              </a:rPr>
              <a:t>the Top Plate here is just a sample with fewer penetrations.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cs typeface="Helvetica"/>
              </a:rPr>
              <a:t>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cs typeface="Helvetica"/>
              </a:rPr>
              <a:t>Corrugations of the membrane are not shown.</a:t>
            </a:r>
          </a:p>
          <a:p>
            <a:pPr algn="ctr"/>
            <a:endParaRPr lang="en-US" sz="1600" dirty="0">
              <a:solidFill>
                <a:schemeClr val="tx1"/>
              </a:solidFill>
              <a:cs typeface="Helvetica"/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  <a:cs typeface="Helvetica"/>
              </a:rPr>
              <a:t>Heaters are embedded in the concrete floor and sides to maintain the </a:t>
            </a:r>
            <a:r>
              <a:rPr lang="en-US" sz="1600" dirty="0" smtClean="0">
                <a:solidFill>
                  <a:schemeClr val="tx1"/>
                </a:solidFill>
                <a:cs typeface="Helvetica"/>
              </a:rPr>
              <a:t>temperature.</a:t>
            </a:r>
            <a:endParaRPr lang="en-US" sz="1600" dirty="0">
              <a:solidFill>
                <a:schemeClr val="tx1"/>
              </a:solidFill>
              <a:cs typeface="Helvetica"/>
            </a:endParaRPr>
          </a:p>
          <a:p>
            <a:pPr algn="ctr"/>
            <a:endParaRPr lang="en-US" sz="1600" dirty="0">
              <a:solidFill>
                <a:schemeClr val="tx1"/>
              </a:solidFill>
              <a:cs typeface="Helvetica"/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  <a:cs typeface="Helvetica"/>
              </a:rPr>
              <a:t>Assumption: </a:t>
            </a:r>
            <a:r>
              <a:rPr lang="en-US" sz="1600" dirty="0" smtClean="0">
                <a:solidFill>
                  <a:schemeClr val="tx1"/>
                </a:solidFill>
                <a:cs typeface="Helvetica"/>
              </a:rPr>
              <a:t>A </a:t>
            </a:r>
            <a:r>
              <a:rPr lang="en-US" sz="1600" dirty="0">
                <a:solidFill>
                  <a:schemeClr val="tx1"/>
                </a:solidFill>
                <a:cs typeface="Helvetica"/>
              </a:rPr>
              <a:t>larger cryostat would increase the internal width from </a:t>
            </a:r>
            <a:r>
              <a:rPr lang="en-US" sz="1600" dirty="0" smtClean="0">
                <a:solidFill>
                  <a:schemeClr val="tx1"/>
                </a:solidFill>
                <a:cs typeface="Helvetica"/>
              </a:rPr>
              <a:t>4.4 </a:t>
            </a:r>
            <a:r>
              <a:rPr lang="en-US" sz="1600" dirty="0">
                <a:solidFill>
                  <a:schemeClr val="tx1"/>
                </a:solidFill>
                <a:cs typeface="Helvetica"/>
              </a:rPr>
              <a:t>m to </a:t>
            </a:r>
            <a:r>
              <a:rPr lang="en-US" sz="1600" dirty="0" smtClean="0">
                <a:solidFill>
                  <a:schemeClr val="tx1"/>
                </a:solidFill>
                <a:cs typeface="Helvetica"/>
              </a:rPr>
              <a:t>5.75 m.</a:t>
            </a:r>
            <a:endParaRPr lang="en-US" sz="1600" dirty="0">
              <a:solidFill>
                <a:schemeClr val="tx1"/>
              </a:solidFill>
              <a:cs typeface="Helvetica"/>
            </a:endParaRPr>
          </a:p>
        </p:txBody>
      </p:sp>
      <p:pic>
        <p:nvPicPr>
          <p:cNvPr id="12" name="Content Placeholder 11" descr="Cryostat Drawings 5-DM-Aug 28 2014.pdf"/>
          <p:cNvPicPr>
            <a:picLocks noGrp="1" noChangeAspect="1"/>
          </p:cNvPicPr>
          <p:nvPr>
            <p:ph sz="half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5" b="-793"/>
          <a:stretch/>
        </p:blipFill>
        <p:spPr>
          <a:xfrm>
            <a:off x="3256494" y="1043693"/>
            <a:ext cx="5633824" cy="4279848"/>
          </a:xfrm>
          <a:ln>
            <a:solidFill>
              <a:srgbClr val="404040"/>
            </a:solidFill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LAr1-ND 129 m</a:t>
            </a:r>
            <a:r>
              <a:rPr lang="en-US" baseline="30000" dirty="0" smtClean="0"/>
              <a:t>3</a:t>
            </a:r>
            <a:r>
              <a:rPr lang="en-US" dirty="0" smtClean="0"/>
              <a:t> model (based on 35 ton)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14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599" y="5331320"/>
            <a:ext cx="8686801" cy="9670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lnSpc>
                <a:spcPct val="110000"/>
              </a:lnSpc>
              <a:buFont typeface="Arial"/>
              <a:buChar char="•"/>
            </a:pPr>
            <a:r>
              <a:rPr lang="en-US" sz="1600" dirty="0" smtClean="0">
                <a:latin typeface="Helvetica"/>
                <a:cs typeface="Helvetica"/>
              </a:rPr>
              <a:t>This is the 3D model of LAr1-ND based on the 35 ton concept.</a:t>
            </a:r>
          </a:p>
          <a:p>
            <a:pPr marL="342900" lvl="1" indent="-342900">
              <a:lnSpc>
                <a:spcPct val="110000"/>
              </a:lnSpc>
              <a:buFont typeface="Arial"/>
              <a:buChar char="•"/>
            </a:pPr>
            <a:r>
              <a:rPr lang="en-US" sz="1600" dirty="0">
                <a:latin typeface="Helvetica"/>
                <a:cs typeface="Helvetica"/>
              </a:rPr>
              <a:t>A</a:t>
            </a:r>
            <a:r>
              <a:rPr lang="en-US" sz="1600" dirty="0" smtClean="0">
                <a:latin typeface="Helvetica"/>
                <a:cs typeface="Helvetica"/>
              </a:rPr>
              <a:t> possible alternative is to have a single removable plate at the top with the TPCs hung from underneath and potentially installed prior to the installation of the top.</a:t>
            </a:r>
          </a:p>
        </p:txBody>
      </p:sp>
      <p:sp>
        <p:nvSpPr>
          <p:cNvPr id="13" name="Oval 12"/>
          <p:cNvSpPr/>
          <p:nvPr/>
        </p:nvSpPr>
        <p:spPr>
          <a:xfrm>
            <a:off x="4910358" y="3381122"/>
            <a:ext cx="978238" cy="480012"/>
          </a:xfrm>
          <a:prstGeom prst="ellipse">
            <a:avLst/>
          </a:prstGeom>
          <a:noFill/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80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 descr="Top View SH Full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" t="1820" r="3598" b="3870"/>
          <a:stretch/>
        </p:blipFill>
        <p:spPr>
          <a:xfrm>
            <a:off x="1559951" y="1133866"/>
            <a:ext cx="5966388" cy="4704015"/>
          </a:xfrm>
        </p:spPr>
      </p:pic>
      <p:cxnSp>
        <p:nvCxnSpPr>
          <p:cNvPr id="4" name="Straight Arrow Connector 3"/>
          <p:cNvCxnSpPr/>
          <p:nvPr/>
        </p:nvCxnSpPr>
        <p:spPr>
          <a:xfrm>
            <a:off x="7901339" y="1149254"/>
            <a:ext cx="0" cy="470401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6200000">
            <a:off x="7519252" y="3358547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prstClr val="black"/>
                </a:solidFill>
              </a:rPr>
              <a:t>5</a:t>
            </a:r>
            <a:r>
              <a:rPr lang="en-US" sz="1800" dirty="0" smtClean="0">
                <a:solidFill>
                  <a:prstClr val="black"/>
                </a:solidFill>
              </a:rPr>
              <a:t>,900 </a:t>
            </a:r>
            <a:r>
              <a:rPr lang="en-US" sz="1800" dirty="0">
                <a:solidFill>
                  <a:prstClr val="black"/>
                </a:solidFill>
              </a:rPr>
              <a:t>mm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357261" y="1552003"/>
            <a:ext cx="0" cy="3879092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606988" y="3276841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660066"/>
                </a:solidFill>
              </a:rPr>
              <a:t>4,900 </a:t>
            </a:r>
            <a:r>
              <a:rPr lang="en-US" sz="1800" dirty="0">
                <a:solidFill>
                  <a:srgbClr val="660066"/>
                </a:solidFill>
              </a:rPr>
              <a:t>mm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559952" y="5952459"/>
            <a:ext cx="5966386" cy="0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96103" y="5944578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8</a:t>
            </a:r>
            <a:r>
              <a:rPr lang="en-US" sz="1800" dirty="0" smtClean="0">
                <a:solidFill>
                  <a:schemeClr val="accent2"/>
                </a:solidFill>
              </a:rPr>
              <a:t>,000 </a:t>
            </a:r>
            <a:r>
              <a:rPr lang="en-US" sz="1800" dirty="0">
                <a:solidFill>
                  <a:schemeClr val="accent2"/>
                </a:solidFill>
              </a:rPr>
              <a:t>mm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David Montanari | LAr1-ND Cryostat proposal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205102" y="810700"/>
            <a:ext cx="4706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The Top Plates must be re-designed for LAr1-ND</a:t>
            </a:r>
          </a:p>
        </p:txBody>
      </p:sp>
      <p:cxnSp>
        <p:nvCxnSpPr>
          <p:cNvPr id="14" name="Straight Arrow Connector 13"/>
          <p:cNvCxnSpPr>
            <a:stCxn id="3" idx="1"/>
          </p:cNvCxnSpPr>
          <p:nvPr/>
        </p:nvCxnSpPr>
        <p:spPr>
          <a:xfrm flipH="1">
            <a:off x="2873738" y="979977"/>
            <a:ext cx="1331364" cy="125102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5283333" y="1149254"/>
            <a:ext cx="1293878" cy="108174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929024" y="1929047"/>
            <a:ext cx="10261" cy="318712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 rot="16200000">
            <a:off x="175372" y="3276841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4,400 mm</a:t>
            </a:r>
          </a:p>
        </p:txBody>
      </p:sp>
    </p:spTree>
    <p:extLst>
      <p:ext uri="{BB962C8B-B14F-4D97-AF65-F5344CB8AC3E}">
        <p14:creationId xmlns:p14="http://schemas.microsoft.com/office/powerpoint/2010/main" val="223226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27" descr="Top View SH 1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1" t="4056" r="3220" b="4522"/>
          <a:stretch/>
        </p:blipFill>
        <p:spPr>
          <a:xfrm>
            <a:off x="1804157" y="1245369"/>
            <a:ext cx="5722182" cy="4559974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7752108" y="1929047"/>
            <a:ext cx="10261" cy="318712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7381837" y="3276841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4,400 mm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26634" y="3277214"/>
            <a:ext cx="784100" cy="0"/>
          </a:xfrm>
          <a:prstGeom prst="straightConnector1">
            <a:avLst/>
          </a:prstGeom>
          <a:ln>
            <a:solidFill>
              <a:srgbClr val="CCFFCC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42772" y="2800047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CFFCC"/>
                </a:solidFill>
              </a:rPr>
              <a:t>1,000 mm</a:t>
            </a:r>
            <a:endParaRPr lang="en-US" sz="1800" dirty="0">
              <a:solidFill>
                <a:srgbClr val="CCFFCC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192405" y="5952459"/>
            <a:ext cx="4947009" cy="0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87788" y="5925139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7,000 mm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891144" y="2230999"/>
            <a:ext cx="913012" cy="0"/>
          </a:xfrm>
          <a:prstGeom prst="straightConnector1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0" name="TextBox 1029"/>
          <p:cNvSpPr txBox="1"/>
          <p:nvPr/>
        </p:nvSpPr>
        <p:spPr>
          <a:xfrm>
            <a:off x="229603" y="840091"/>
            <a:ext cx="555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Important for LBN: desired </a:t>
            </a:r>
            <a:r>
              <a:rPr lang="en-US" sz="1800" dirty="0">
                <a:solidFill>
                  <a:srgbClr val="FF0000"/>
                </a:solidFill>
              </a:rPr>
              <a:t>s</a:t>
            </a:r>
            <a:r>
              <a:rPr lang="en-US" sz="1800" dirty="0" smtClean="0">
                <a:solidFill>
                  <a:srgbClr val="FF0000"/>
                </a:solidFill>
              </a:rPr>
              <a:t>ide penetration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for </a:t>
            </a:r>
            <a:r>
              <a:rPr lang="en-US" sz="1800" dirty="0">
                <a:solidFill>
                  <a:srgbClr val="FF0000"/>
                </a:solidFill>
              </a:rPr>
              <a:t>LAr </a:t>
            </a:r>
            <a:r>
              <a:rPr lang="en-US" sz="1800" dirty="0" smtClean="0">
                <a:solidFill>
                  <a:srgbClr val="FF0000"/>
                </a:solidFill>
              </a:rPr>
              <a:t>pump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1035" name="Straight Arrow Connector 1034"/>
          <p:cNvCxnSpPr/>
          <p:nvPr/>
        </p:nvCxnSpPr>
        <p:spPr>
          <a:xfrm>
            <a:off x="1144006" y="1209423"/>
            <a:ext cx="0" cy="9856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David Montanari | LAr1-ND Cryostat proposal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998300" y="840091"/>
            <a:ext cx="189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500 mm Concrete</a:t>
            </a:r>
          </a:p>
        </p:txBody>
      </p:sp>
      <p:cxnSp>
        <p:nvCxnSpPr>
          <p:cNvPr id="14" name="Straight Arrow Connector 13"/>
          <p:cNvCxnSpPr>
            <a:stCxn id="3" idx="2"/>
          </p:cNvCxnSpPr>
          <p:nvPr/>
        </p:nvCxnSpPr>
        <p:spPr>
          <a:xfrm flipH="1">
            <a:off x="7260090" y="1209423"/>
            <a:ext cx="686553" cy="592489"/>
          </a:xfrm>
          <a:prstGeom prst="straightConnector1">
            <a:avLst/>
          </a:prstGeom>
          <a:ln w="38100">
            <a:solidFill>
              <a:srgbClr val="004C9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089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 descr="Top View SH Open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8" t="2148" r="2060" b="2087"/>
          <a:stretch/>
        </p:blipFill>
        <p:spPr>
          <a:xfrm>
            <a:off x="1653288" y="1150239"/>
            <a:ext cx="5966213" cy="4776564"/>
          </a:xfrm>
        </p:spPr>
      </p:pic>
      <p:cxnSp>
        <p:nvCxnSpPr>
          <p:cNvPr id="4" name="Straight Arrow Connector 3"/>
          <p:cNvCxnSpPr/>
          <p:nvPr/>
        </p:nvCxnSpPr>
        <p:spPr>
          <a:xfrm>
            <a:off x="1559950" y="1605760"/>
            <a:ext cx="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762778" y="2100906"/>
            <a:ext cx="0" cy="2867035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7381838" y="3380728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3,650 mm</a:t>
            </a:r>
            <a:endParaRPr lang="en-US" sz="1800" dirty="0">
              <a:solidFill>
                <a:srgbClr val="0000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478068" y="5997044"/>
            <a:ext cx="2906857" cy="0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69039" y="5997044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660066"/>
                </a:solidFill>
              </a:rPr>
              <a:t>4,000 mm</a:t>
            </a:r>
            <a:endParaRPr lang="en-US" sz="1800" dirty="0">
              <a:solidFill>
                <a:srgbClr val="6600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79164" y="813560"/>
            <a:ext cx="1934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</a:rPr>
              <a:t>Insulation 450 mm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979164" y="1182892"/>
            <a:ext cx="967479" cy="61902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David Montanari | LAr1-ND Cryostat proposal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46014" y="2605689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FFFF"/>
                </a:solidFill>
              </a:rPr>
              <a:t>APA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347892" y="2100906"/>
            <a:ext cx="130175" cy="28670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FFFF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384925" y="2100906"/>
            <a:ext cx="130175" cy="28670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934646" y="2100906"/>
            <a:ext cx="45719" cy="2867035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744729" y="2605689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FFFF"/>
                </a:solidFill>
              </a:rPr>
              <a:t>APA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39673" y="2601293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FFFF"/>
                </a:solidFill>
              </a:rPr>
              <a:t>CPA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748704" y="2230999"/>
            <a:ext cx="913012" cy="0"/>
          </a:xfrm>
          <a:prstGeom prst="straightConnector1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9603" y="817411"/>
            <a:ext cx="555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Important for LBN: desired </a:t>
            </a:r>
            <a:r>
              <a:rPr lang="en-US" sz="1800" dirty="0">
                <a:solidFill>
                  <a:srgbClr val="FF0000"/>
                </a:solidFill>
              </a:rPr>
              <a:t>s</a:t>
            </a:r>
            <a:r>
              <a:rPr lang="en-US" sz="1800" dirty="0" smtClean="0">
                <a:solidFill>
                  <a:srgbClr val="FF0000"/>
                </a:solidFill>
              </a:rPr>
              <a:t>ide penetration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for </a:t>
            </a:r>
            <a:r>
              <a:rPr lang="en-US" sz="1800" dirty="0">
                <a:solidFill>
                  <a:srgbClr val="FF0000"/>
                </a:solidFill>
              </a:rPr>
              <a:t>LAr </a:t>
            </a:r>
            <a:r>
              <a:rPr lang="en-US" sz="1800" dirty="0" smtClean="0">
                <a:solidFill>
                  <a:srgbClr val="FF0000"/>
                </a:solidFill>
              </a:rPr>
              <a:t>pump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1144006" y="1209423"/>
            <a:ext cx="0" cy="9856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28600" y="5946209"/>
            <a:ext cx="1681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TPC not to scale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23178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Side View SH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9" r="5819" b="3290"/>
          <a:stretch/>
        </p:blipFill>
        <p:spPr>
          <a:xfrm>
            <a:off x="2600795" y="1043046"/>
            <a:ext cx="3939324" cy="4823783"/>
          </a:xfrm>
        </p:spPr>
      </p:pic>
      <p:sp>
        <p:nvSpPr>
          <p:cNvPr id="7" name="TextBox 6"/>
          <p:cNvSpPr txBox="1"/>
          <p:nvPr/>
        </p:nvSpPr>
        <p:spPr>
          <a:xfrm>
            <a:off x="6540119" y="828973"/>
            <a:ext cx="2375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The HV </a:t>
            </a:r>
            <a:r>
              <a:rPr lang="en-US" sz="1600" dirty="0" err="1">
                <a:solidFill>
                  <a:prstClr val="black"/>
                </a:solidFill>
              </a:rPr>
              <a:t>feedthrough</a:t>
            </a:r>
            <a:r>
              <a:rPr lang="en-US" sz="1600" dirty="0">
                <a:solidFill>
                  <a:prstClr val="black"/>
                </a:solidFill>
              </a:rPr>
              <a:t> does not have to be in the center of the CPA in this view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49208" y="2293938"/>
            <a:ext cx="0" cy="2940814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6200000">
            <a:off x="1594242" y="3514223"/>
            <a:ext cx="11312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4,800 mm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814727"/>
            <a:ext cx="192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</a:rPr>
              <a:t>Insulation 450 mm</a:t>
            </a:r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>
            <a:off x="1190860" y="1184059"/>
            <a:ext cx="1870842" cy="110987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162241" y="5990783"/>
            <a:ext cx="2828988" cy="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19631" y="5962733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4,400 mm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18</a:t>
            </a:fld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6548108" y="4438378"/>
            <a:ext cx="1167456" cy="1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22795" y="3938098"/>
            <a:ext cx="898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04040"/>
                </a:solidFill>
              </a:rPr>
              <a:t>Beam</a:t>
            </a: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22332" y="2605826"/>
            <a:ext cx="2304489" cy="2304489"/>
          </a:xfrm>
          <a:prstGeom prst="rect">
            <a:avLst/>
          </a:prstGeom>
          <a:noFill/>
          <a:ln w="444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28600" y="5946209"/>
            <a:ext cx="1681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TPC not to scale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05893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ck View SH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" r="4426" b="5187"/>
          <a:stretch/>
        </p:blipFill>
        <p:spPr>
          <a:xfrm>
            <a:off x="2041135" y="1383246"/>
            <a:ext cx="5080157" cy="4729128"/>
          </a:xfrm>
        </p:spPr>
      </p:pic>
      <p:sp>
        <p:nvSpPr>
          <p:cNvPr id="9" name="TextBox 8"/>
          <p:cNvSpPr txBox="1"/>
          <p:nvPr/>
        </p:nvSpPr>
        <p:spPr>
          <a:xfrm>
            <a:off x="6980443" y="820865"/>
            <a:ext cx="1934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</a:rPr>
              <a:t>Insulation 450 mm</a:t>
            </a: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6611336" y="1190197"/>
            <a:ext cx="1336586" cy="127863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936757" y="2653901"/>
            <a:ext cx="0" cy="2838708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6200000">
            <a:off x="1158188" y="3740521"/>
            <a:ext cx="11312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4,800 mm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931805" y="1748631"/>
            <a:ext cx="0" cy="905270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1158188" y="1654515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660066"/>
                </a:solidFill>
              </a:rPr>
              <a:t>1,200 mm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794013" y="5161138"/>
            <a:ext cx="1257593" cy="0"/>
          </a:xfrm>
          <a:prstGeom prst="straightConnector1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8600" y="3109553"/>
            <a:ext cx="1420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Desired s</a:t>
            </a:r>
            <a:r>
              <a:rPr lang="en-US" sz="1800" dirty="0" smtClean="0">
                <a:solidFill>
                  <a:srgbClr val="FF0000"/>
                </a:solidFill>
              </a:rPr>
              <a:t>ide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p</a:t>
            </a:r>
            <a:r>
              <a:rPr lang="en-US" sz="1800" dirty="0" smtClean="0">
                <a:solidFill>
                  <a:srgbClr val="FF0000"/>
                </a:solidFill>
              </a:rPr>
              <a:t>enetration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for </a:t>
            </a:r>
            <a:r>
              <a:rPr lang="en-US" sz="1800" dirty="0">
                <a:solidFill>
                  <a:srgbClr val="FF0000"/>
                </a:solidFill>
              </a:rPr>
              <a:t>LAr </a:t>
            </a:r>
            <a:r>
              <a:rPr lang="en-US" sz="1800" dirty="0" smtClean="0">
                <a:solidFill>
                  <a:srgbClr val="FF0000"/>
                </a:solidFill>
              </a:rPr>
              <a:t>pump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>
            <a:off x="939097" y="4032883"/>
            <a:ext cx="305334" cy="11024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678146" y="1274192"/>
            <a:ext cx="644612" cy="1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38432" y="859501"/>
            <a:ext cx="113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1,000 mm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19</a:t>
            </a:fld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28600" y="5950388"/>
            <a:ext cx="1681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TPC not to scale</a:t>
            </a:r>
            <a:endParaRPr lang="en-US" sz="1800" dirty="0"/>
          </a:p>
        </p:txBody>
      </p:sp>
      <p:sp>
        <p:nvSpPr>
          <p:cNvPr id="32" name="Rectangle 31"/>
          <p:cNvSpPr/>
          <p:nvPr/>
        </p:nvSpPr>
        <p:spPr>
          <a:xfrm>
            <a:off x="3587387" y="2782440"/>
            <a:ext cx="130175" cy="24349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115050" y="2782440"/>
            <a:ext cx="130175" cy="24349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934646" y="2782440"/>
            <a:ext cx="45719" cy="2434981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005039" y="3009269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FFFF"/>
                </a:solidFill>
              </a:rPr>
              <a:t>APA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531069" y="3009269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FFFF"/>
                </a:solidFill>
              </a:rPr>
              <a:t>APA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352198" y="3004873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FFFF"/>
                </a:solidFill>
              </a:rPr>
              <a:t>CPA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916748" y="1868282"/>
            <a:ext cx="80181" cy="777337"/>
          </a:xfrm>
          <a:prstGeom prst="rect">
            <a:avLst/>
          </a:prstGeom>
          <a:solidFill>
            <a:srgbClr val="004C97"/>
          </a:solidFill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115171" y="1517552"/>
            <a:ext cx="80181" cy="777337"/>
          </a:xfrm>
          <a:prstGeom prst="rect">
            <a:avLst/>
          </a:prstGeom>
          <a:solidFill>
            <a:srgbClr val="004C97"/>
          </a:solidFill>
          <a:ln>
            <a:solidFill>
              <a:srgbClr val="50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638602" y="4390808"/>
            <a:ext cx="218319" cy="218319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728455" y="4474284"/>
            <a:ext cx="45719" cy="45719"/>
          </a:xfrm>
          <a:prstGeom prst="ellipse">
            <a:avLst/>
          </a:prstGeom>
          <a:solidFill>
            <a:srgbClr val="202020"/>
          </a:solidFill>
          <a:ln>
            <a:solidFill>
              <a:srgbClr val="20202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7347365" y="2782440"/>
            <a:ext cx="0" cy="2434981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6200000">
            <a:off x="6966424" y="3848217"/>
            <a:ext cx="11312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4,000 </a:t>
            </a:r>
            <a:r>
              <a:rPr lang="en-US" sz="1800" dirty="0">
                <a:solidFill>
                  <a:srgbClr val="0000FF"/>
                </a:solidFill>
              </a:rPr>
              <a:t>mm</a:t>
            </a:r>
          </a:p>
        </p:txBody>
      </p:sp>
    </p:spTree>
    <p:extLst>
      <p:ext uri="{BB962C8B-B14F-4D97-AF65-F5344CB8AC3E}">
        <p14:creationId xmlns:p14="http://schemas.microsoft.com/office/powerpoint/2010/main" val="3958914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 smtClean="0"/>
              <a:t>Requirements</a:t>
            </a:r>
            <a:endParaRPr lang="en-US" dirty="0"/>
          </a:p>
          <a:p>
            <a:r>
              <a:rPr lang="en-US" dirty="0" smtClean="0"/>
              <a:t>Current model</a:t>
            </a:r>
            <a:endParaRPr lang="en-US" dirty="0"/>
          </a:p>
          <a:p>
            <a:r>
              <a:rPr lang="en-US" dirty="0"/>
              <a:t>Outstanding </a:t>
            </a:r>
            <a:r>
              <a:rPr lang="en-US" dirty="0" smtClean="0"/>
              <a:t>issues</a:t>
            </a:r>
          </a:p>
          <a:p>
            <a:r>
              <a:rPr lang="en-US" dirty="0" smtClean="0"/>
              <a:t>Design choices</a:t>
            </a:r>
            <a:endParaRPr lang="en-US" dirty="0"/>
          </a:p>
          <a:p>
            <a:r>
              <a:rPr lang="en-US" dirty="0"/>
              <a:t>Summary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087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:\Users\evoirin\AppData\Roaming\Ansys\v150\preview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273" y="910768"/>
            <a:ext cx="5667455" cy="44383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Temperature profile in concrete soil with heaters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5285009"/>
            <a:ext cx="8672513" cy="912668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/>
              <a:t>With 400W Floor Heater and 200W Large Side Heaters (800W Total) the concrete along the sides reaches a minimum temperature of ~273K. If the structure if free standing and is does not lay against the soil, the temperatures will be even higher.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05230-79D8-480B-8E67-C849BE29A81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342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Installation and integration of TPC</a:t>
            </a:r>
            <a:r>
              <a:rPr lang="en-US" sz="2000" dirty="0" smtClean="0"/>
              <a:t> in cryostat:</a:t>
            </a:r>
            <a:endParaRPr lang="en-US" sz="2000" dirty="0"/>
          </a:p>
          <a:p>
            <a:pPr lvl="1"/>
            <a:r>
              <a:rPr lang="en-US" sz="1600" dirty="0"/>
              <a:t>How will the TPCs be installed</a:t>
            </a:r>
            <a:r>
              <a:rPr lang="en-US" sz="1600" dirty="0" smtClean="0"/>
              <a:t>? From inside the cryostat or outside and then just lower the top in place?</a:t>
            </a:r>
          </a:p>
          <a:p>
            <a:pPr lvl="1"/>
            <a:r>
              <a:rPr lang="en-US" sz="1600" dirty="0" smtClean="0"/>
              <a:t>Do </a:t>
            </a:r>
            <a:r>
              <a:rPr lang="en-US" sz="1600" dirty="0"/>
              <a:t>the cryostat dimensions need to be revised to account </a:t>
            </a:r>
            <a:r>
              <a:rPr lang="en-US" sz="1600" dirty="0" smtClean="0"/>
              <a:t>for </a:t>
            </a:r>
            <a:r>
              <a:rPr lang="en-US" sz="1600" dirty="0"/>
              <a:t>installation of the TPCs?</a:t>
            </a:r>
          </a:p>
          <a:p>
            <a:pPr lvl="1"/>
            <a:r>
              <a:rPr lang="en-US" sz="1600" dirty="0"/>
              <a:t>Does the location of the openings (feedthroughs and </a:t>
            </a:r>
            <a:r>
              <a:rPr lang="en-US" sz="1600" dirty="0" smtClean="0"/>
              <a:t>hatch</a:t>
            </a:r>
            <a:r>
              <a:rPr lang="en-US" sz="1600" dirty="0"/>
              <a:t>) need to be modified?</a:t>
            </a:r>
          </a:p>
          <a:p>
            <a:pPr lvl="1"/>
            <a:r>
              <a:rPr lang="en-US" sz="1600" dirty="0"/>
              <a:t>How do we connect the cables to the f</a:t>
            </a:r>
            <a:r>
              <a:rPr lang="en-US" sz="1600" dirty="0" smtClean="0"/>
              <a:t>eedthroughs</a:t>
            </a:r>
            <a:r>
              <a:rPr lang="en-US" sz="1600" dirty="0"/>
              <a:t>?</a:t>
            </a:r>
          </a:p>
          <a:p>
            <a:pPr lvl="1"/>
            <a:r>
              <a:rPr lang="en-US" sz="1600" dirty="0"/>
              <a:t>How do we test the APAs during installation</a:t>
            </a:r>
            <a:r>
              <a:rPr lang="en-US" sz="1600" dirty="0" smtClean="0"/>
              <a:t>?</a:t>
            </a:r>
            <a:endParaRPr lang="en-US" sz="1600" b="1" u="sng" dirty="0"/>
          </a:p>
          <a:p>
            <a:pPr marL="347472" lvl="1" indent="-347472">
              <a:buFont typeface="Arial"/>
              <a:buChar char="•"/>
            </a:pPr>
            <a:r>
              <a:rPr lang="en-US" sz="2000" dirty="0" smtClean="0"/>
              <a:t>Studies </a:t>
            </a:r>
            <a:r>
              <a:rPr lang="en-US" sz="2000" dirty="0"/>
              <a:t>on how to keep </a:t>
            </a:r>
            <a:r>
              <a:rPr lang="en-US" sz="2000" b="1" dirty="0"/>
              <a:t>all surfaces at a </a:t>
            </a:r>
            <a:r>
              <a:rPr lang="en-US" sz="2000" b="1" dirty="0" smtClean="0"/>
              <a:t>temperature </a:t>
            </a:r>
            <a:r>
              <a:rPr lang="en-US" sz="2000" b="1" dirty="0"/>
              <a:t>lower than 100 K</a:t>
            </a:r>
            <a:r>
              <a:rPr lang="en-US" sz="2000" dirty="0" smtClean="0"/>
              <a:t>.</a:t>
            </a:r>
            <a:endParaRPr lang="en-US" sz="2000" b="1" u="sng" dirty="0"/>
          </a:p>
          <a:p>
            <a:pPr marL="347472" lvl="1" indent="-347472">
              <a:buFont typeface="Arial"/>
              <a:buChar char="•"/>
            </a:pPr>
            <a:r>
              <a:rPr lang="en-US" sz="2000" dirty="0"/>
              <a:t>Studies on how to minimize </a:t>
            </a:r>
            <a:r>
              <a:rPr lang="en-US" sz="2000" b="1" dirty="0"/>
              <a:t>noise</a:t>
            </a:r>
            <a:r>
              <a:rPr lang="en-US" sz="2000" dirty="0"/>
              <a:t> in the vicinity of the wires</a:t>
            </a:r>
            <a:r>
              <a:rPr lang="en-US" sz="2000" dirty="0" smtClean="0"/>
              <a:t>.</a:t>
            </a:r>
            <a:endParaRPr lang="en-US" sz="2000" b="1" dirty="0"/>
          </a:p>
          <a:p>
            <a:r>
              <a:rPr lang="en-US" sz="2000" b="1" dirty="0"/>
              <a:t>LAr Pump (Outside):</a:t>
            </a:r>
          </a:p>
          <a:p>
            <a:pPr lvl="1"/>
            <a:r>
              <a:rPr lang="en-US" sz="1600" dirty="0"/>
              <a:t>Need to see how to isolate the pump electrically and mechanically from the TPC. Issues with electronic noise and microphonics.</a:t>
            </a:r>
          </a:p>
          <a:p>
            <a:pPr lvl="1"/>
            <a:r>
              <a:rPr lang="en-US" sz="1600" dirty="0"/>
              <a:t>Check with Fermilab safety that cryogenic review panel is ok. We believe it it </a:t>
            </a:r>
            <a:r>
              <a:rPr lang="en-US" sz="1600" dirty="0" smtClean="0"/>
              <a:t>ok</a:t>
            </a:r>
            <a:r>
              <a:rPr lang="en-US" sz="1600" dirty="0"/>
              <a:t>.</a:t>
            </a:r>
          </a:p>
          <a:p>
            <a:pPr lvl="1"/>
            <a:r>
              <a:rPr lang="en-US" sz="1600" dirty="0" smtClean="0"/>
              <a:t>Check </a:t>
            </a:r>
            <a:r>
              <a:rPr lang="en-US" sz="1600" dirty="0"/>
              <a:t>grounding </a:t>
            </a:r>
            <a:r>
              <a:rPr lang="en-US" sz="1600" dirty="0" smtClean="0"/>
              <a:t>scheme.</a:t>
            </a:r>
          </a:p>
          <a:p>
            <a:r>
              <a:rPr lang="en-US" sz="2000" dirty="0" smtClean="0"/>
              <a:t>Ability </a:t>
            </a:r>
            <a:r>
              <a:rPr lang="en-US" sz="2000" dirty="0"/>
              <a:t>to make </a:t>
            </a:r>
            <a:r>
              <a:rPr lang="en-US" sz="2000" b="1" dirty="0"/>
              <a:t>modifications</a:t>
            </a:r>
            <a:r>
              <a:rPr lang="en-US" sz="2000" dirty="0"/>
              <a:t> after run for 5 years</a:t>
            </a:r>
          </a:p>
          <a:p>
            <a:pPr lvl="1"/>
            <a:r>
              <a:rPr lang="en-US" sz="1600" dirty="0" smtClean="0"/>
              <a:t>Access the tank. </a:t>
            </a:r>
            <a:r>
              <a:rPr lang="en-US" sz="1600" dirty="0"/>
              <a:t>Replace the electronics ??</a:t>
            </a: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8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Concrete/metal support structure </a:t>
            </a:r>
            <a:r>
              <a:rPr lang="en-US" sz="2000" dirty="0" smtClean="0"/>
              <a:t>or reinforce the building walls and use them as support ?? In any case there will be a heating system in the support structure to </a:t>
            </a:r>
            <a:r>
              <a:rPr lang="en-US" sz="2000" dirty="0" smtClean="0"/>
              <a:t>prevent it from </a:t>
            </a:r>
            <a:r>
              <a:rPr lang="en-US" sz="2000" dirty="0" smtClean="0"/>
              <a:t>freezing.</a:t>
            </a:r>
          </a:p>
          <a:p>
            <a:r>
              <a:rPr lang="en-US" sz="2000" dirty="0" smtClean="0"/>
              <a:t>If the building walls are used as cryostat support, what are the </a:t>
            </a:r>
            <a:r>
              <a:rPr lang="en-US" sz="2000" b="1" dirty="0" smtClean="0"/>
              <a:t>optimum cryostat/building dimensions</a:t>
            </a:r>
            <a:r>
              <a:rPr lang="en-US" sz="2000" dirty="0" smtClean="0"/>
              <a:t> ?? </a:t>
            </a:r>
          </a:p>
          <a:p>
            <a:pPr lvl="1"/>
            <a:r>
              <a:rPr lang="en-US" sz="1600" dirty="0" smtClean="0"/>
              <a:t>Same cryostat and smaller building</a:t>
            </a:r>
          </a:p>
          <a:p>
            <a:pPr lvl="1"/>
            <a:r>
              <a:rPr lang="en-US" sz="1600" dirty="0" smtClean="0"/>
              <a:t>Same building and larger cryostat</a:t>
            </a:r>
          </a:p>
          <a:p>
            <a:pPr lvl="1"/>
            <a:r>
              <a:rPr lang="en-US" sz="1600" dirty="0" smtClean="0"/>
              <a:t>Something in between</a:t>
            </a:r>
          </a:p>
          <a:p>
            <a:r>
              <a:rPr lang="en-US" sz="2000" dirty="0" smtClean="0"/>
              <a:t>Top plate similar to 35 ton with </a:t>
            </a:r>
            <a:r>
              <a:rPr lang="en-US" sz="2000" b="1" dirty="0" smtClean="0"/>
              <a:t>Plate A/B or single plate </a:t>
            </a:r>
            <a:r>
              <a:rPr lang="en-US" sz="2000" dirty="0" smtClean="0"/>
              <a:t>with TPCs hung underneath assembled somewhere else and transported in place only for final installation ?</a:t>
            </a:r>
            <a:r>
              <a:rPr lang="en-US" sz="2000" dirty="0" smtClean="0"/>
              <a:t>? Schedule advantage.</a:t>
            </a:r>
            <a:endParaRPr lang="en-US" sz="2000" dirty="0" smtClean="0"/>
          </a:p>
          <a:p>
            <a:r>
              <a:rPr lang="en-US" sz="2000" dirty="0" smtClean="0"/>
              <a:t>In any scenario it is possible to </a:t>
            </a:r>
            <a:r>
              <a:rPr lang="en-US" sz="2000" u="sng" dirty="0" smtClean="0"/>
              <a:t>divide the cryostat in three parts</a:t>
            </a:r>
            <a:r>
              <a:rPr lang="en-US" sz="2000" dirty="0" smtClean="0"/>
              <a:t>:</a:t>
            </a:r>
          </a:p>
          <a:p>
            <a:pPr lvl="1"/>
            <a:r>
              <a:rPr lang="en-US" sz="1600" b="1" dirty="0" smtClean="0"/>
              <a:t>Support structure</a:t>
            </a:r>
            <a:r>
              <a:rPr lang="en-US" sz="1600" dirty="0" smtClean="0"/>
              <a:t> (concrete or metal or building)</a:t>
            </a:r>
          </a:p>
          <a:p>
            <a:pPr lvl="1"/>
            <a:r>
              <a:rPr lang="en-US" sz="1600" b="1" dirty="0" smtClean="0"/>
              <a:t>Membrane cryostat </a:t>
            </a:r>
            <a:r>
              <a:rPr lang="en-US" sz="1600" dirty="0" smtClean="0"/>
              <a:t>(bottom + sides)</a:t>
            </a:r>
          </a:p>
          <a:p>
            <a:pPr lvl="1"/>
            <a:r>
              <a:rPr lang="en-US" sz="1600" b="1" dirty="0" smtClean="0"/>
              <a:t>Top plate</a:t>
            </a:r>
            <a:r>
              <a:rPr lang="en-US" sz="1600" dirty="0" smtClean="0"/>
              <a:t> (with penetrations, but also insulation and membrane)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233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Preliminary thinking has been done </a:t>
            </a:r>
            <a:r>
              <a:rPr lang="en-US" dirty="0" smtClean="0"/>
              <a:t>on the </a:t>
            </a:r>
            <a:r>
              <a:rPr lang="en-US" dirty="0"/>
              <a:t>layout of LAr1-ND </a:t>
            </a:r>
            <a:r>
              <a:rPr lang="en-US" dirty="0" smtClean="0"/>
              <a:t>cryostat for </a:t>
            </a:r>
            <a:r>
              <a:rPr lang="en-US" dirty="0"/>
              <a:t>two different sizes: base option (129 m</a:t>
            </a:r>
            <a:r>
              <a:rPr lang="en-US" baseline="30000" dirty="0"/>
              <a:t>3</a:t>
            </a:r>
            <a:r>
              <a:rPr lang="en-US" dirty="0"/>
              <a:t>) and enlarged </a:t>
            </a:r>
            <a:r>
              <a:rPr lang="en-US" dirty="0" smtClean="0"/>
              <a:t>version (</a:t>
            </a:r>
            <a:r>
              <a:rPr lang="en-US" dirty="0" smtClean="0"/>
              <a:t>168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r>
              <a:rPr lang="en-US" dirty="0" smtClean="0"/>
              <a:t>) that will accommodate two 2.5 m wide APAs. Other larger options were evaluated and discarded for cost considerations.</a:t>
            </a:r>
          </a:p>
          <a:p>
            <a:r>
              <a:rPr lang="en-US" dirty="0" smtClean="0"/>
              <a:t>The requirements for the membrane cryostat are being developed (based on the TPC).</a:t>
            </a:r>
            <a:endParaRPr lang="en-US" dirty="0"/>
          </a:p>
          <a:p>
            <a:r>
              <a:rPr lang="en-US" dirty="0"/>
              <a:t>Cryogenically the system ‘feels like’ the 35 ton system at Fermilab’s PC-4 but placed in separate </a:t>
            </a:r>
            <a:r>
              <a:rPr lang="en-US" dirty="0" smtClean="0"/>
              <a:t>facility.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934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remark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Fundamentally there are no foreseen issues related to increasing the cryostat </a:t>
            </a:r>
            <a:r>
              <a:rPr lang="en-US" dirty="0" smtClean="0"/>
              <a:t>size. There </a:t>
            </a:r>
            <a:r>
              <a:rPr lang="en-US" dirty="0"/>
              <a:t>are increased costs for the cryostat </a:t>
            </a:r>
            <a:r>
              <a:rPr lang="en-US" dirty="0" smtClean="0"/>
              <a:t>(as </a:t>
            </a:r>
            <a:r>
              <a:rPr lang="en-US" dirty="0"/>
              <a:t>well as the cryogenic </a:t>
            </a:r>
            <a:r>
              <a:rPr lang="en-US" dirty="0" smtClean="0"/>
              <a:t>system). </a:t>
            </a:r>
            <a:r>
              <a:rPr lang="en-US" dirty="0"/>
              <a:t>They will scale with </a:t>
            </a:r>
            <a:r>
              <a:rPr lang="en-US" dirty="0" smtClean="0"/>
              <a:t>cryostat </a:t>
            </a:r>
            <a:r>
              <a:rPr lang="en-US" dirty="0" smtClean="0"/>
              <a:t>surface </a:t>
            </a:r>
            <a:r>
              <a:rPr lang="en-US" smtClean="0"/>
              <a:t>(and heat </a:t>
            </a:r>
            <a:r>
              <a:rPr lang="en-US" dirty="0"/>
              <a:t>leak </a:t>
            </a:r>
            <a:r>
              <a:rPr lang="en-US" dirty="0" smtClean="0"/>
              <a:t>and purification </a:t>
            </a:r>
            <a:r>
              <a:rPr lang="en-US" dirty="0"/>
              <a:t>flow </a:t>
            </a:r>
            <a:r>
              <a:rPr lang="en-US" dirty="0" smtClean="0"/>
              <a:t>rate).</a:t>
            </a:r>
            <a:endParaRPr lang="en-US" dirty="0"/>
          </a:p>
          <a:p>
            <a:r>
              <a:rPr lang="en-US" dirty="0" smtClean="0"/>
              <a:t>Two </a:t>
            </a:r>
            <a:r>
              <a:rPr lang="en-US" dirty="0"/>
              <a:t>design issues </a:t>
            </a:r>
            <a:r>
              <a:rPr lang="en-US" dirty="0" smtClean="0"/>
              <a:t>are </a:t>
            </a:r>
            <a:r>
              <a:rPr lang="en-US" dirty="0"/>
              <a:t>key: </a:t>
            </a:r>
          </a:p>
          <a:p>
            <a:pPr marL="457200" lvl="1" indent="0">
              <a:buNone/>
            </a:pPr>
            <a:r>
              <a:rPr lang="en-US" sz="2000" b="1" dirty="0"/>
              <a:t>1) How does the TPC installation/integration happen </a:t>
            </a:r>
            <a:r>
              <a:rPr lang="en-US" sz="2000" b="1" dirty="0" smtClean="0"/>
              <a:t>?? </a:t>
            </a:r>
            <a:endParaRPr lang="en-US" sz="2000" b="1" dirty="0"/>
          </a:p>
          <a:p>
            <a:pPr marL="457200" lvl="1" indent="0">
              <a:buNone/>
            </a:pPr>
            <a:r>
              <a:rPr lang="en-US" sz="2000" b="1" dirty="0"/>
              <a:t>2) How do we keep the surfaces of the ullage at T ≤ 100 K </a:t>
            </a:r>
            <a:r>
              <a:rPr lang="en-US" sz="2000" b="1" dirty="0" smtClean="0"/>
              <a:t>??</a:t>
            </a:r>
            <a:endParaRPr lang="en-US" sz="2000" b="1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8425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Helvetica" charset="0"/>
              </a:rPr>
              <a:t>Thanks!</a:t>
            </a:r>
            <a:endParaRPr lang="en-US" dirty="0"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2"/>
                </a:solidFill>
                <a:latin typeface="Helvetica" charset="0"/>
              </a:rPr>
              <a:t>David Montanari</a:t>
            </a:r>
          </a:p>
          <a:p>
            <a:r>
              <a:rPr lang="en-US" dirty="0">
                <a:solidFill>
                  <a:schemeClr val="tx2"/>
                </a:solidFill>
                <a:latin typeface="Helvetica" charset="0"/>
              </a:rPr>
              <a:t>Neutrino Cryogenics Requirements Meeting</a:t>
            </a:r>
          </a:p>
          <a:p>
            <a:r>
              <a:rPr lang="en-US" dirty="0">
                <a:solidFill>
                  <a:schemeClr val="tx2"/>
                </a:solidFill>
                <a:latin typeface="Helvetica" charset="0"/>
              </a:rPr>
              <a:t>24 September 2014</a:t>
            </a:r>
          </a:p>
          <a:p>
            <a:endParaRPr lang="en-US" dirty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530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7735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goal is to have the detector ready for commissioning in the fall of 2017 and to take beam data in Apr 2018</a:t>
            </a:r>
            <a:r>
              <a:rPr lang="en-US" dirty="0" smtClean="0"/>
              <a:t>.</a:t>
            </a:r>
          </a:p>
          <a:p>
            <a:r>
              <a:rPr lang="en-US" dirty="0" smtClean="0"/>
              <a:t>From the proposal submitted to the PAC in Jul 2014: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520193"/>
              </p:ext>
            </p:extLst>
          </p:nvPr>
        </p:nvGraphicFramePr>
        <p:xfrm>
          <a:off x="228598" y="2564319"/>
          <a:ext cx="8672514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7844"/>
                <a:gridCol w="20246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Near Detector cryostat engineering study</a:t>
                      </a:r>
                      <a:r>
                        <a:rPr lang="en-US" baseline="0" dirty="0" smtClean="0"/>
                        <a:t> contracted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 2014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LAr1-ND</a:t>
                      </a:r>
                      <a:r>
                        <a:rPr lang="en-US" baseline="0" dirty="0" smtClean="0"/>
                        <a:t> technical proposal submitted for peer 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 2015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LAr1-ND Cryostat procurement</a:t>
                      </a:r>
                      <a:r>
                        <a:rPr lang="en-US" baseline="0" dirty="0" smtClean="0"/>
                        <a:t> contract issued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 2015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cryostat assembly for Near Detector at Fermilab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 2016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LAr1-ND detector installation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 2017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Start detectors</a:t>
                      </a:r>
                      <a:r>
                        <a:rPr lang="en-US" baseline="0" dirty="0" smtClean="0"/>
                        <a:t> cooling and commissioning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 2017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Start data taking with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 2018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392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Feedthroughs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TPC HV FT:</a:t>
            </a:r>
          </a:p>
          <a:p>
            <a:pPr lvl="1"/>
            <a:r>
              <a:rPr lang="en-US" sz="2000" dirty="0"/>
              <a:t>warm FT right on top of the Cathode plane with its </a:t>
            </a:r>
            <a:r>
              <a:rPr lang="en-US" sz="2000" dirty="0" smtClean="0"/>
              <a:t>own </a:t>
            </a:r>
            <a:r>
              <a:rPr lang="en-US" sz="2000" dirty="0"/>
              <a:t>nozzle. </a:t>
            </a:r>
          </a:p>
          <a:p>
            <a:pPr lvl="1"/>
            <a:r>
              <a:rPr lang="en-US" sz="2000" dirty="0"/>
              <a:t>Ullage region of the HV needs to be connected to the ullage region in the “chimney” to maintain stable liquid level in the HV nozzle.</a:t>
            </a:r>
          </a:p>
          <a:p>
            <a:r>
              <a:rPr lang="en-US" u="sng" dirty="0"/>
              <a:t>Signal Baseline:</a:t>
            </a:r>
            <a:r>
              <a:rPr lang="en-US" dirty="0"/>
              <a:t> </a:t>
            </a:r>
          </a:p>
          <a:p>
            <a:pPr lvl="1"/>
            <a:r>
              <a:rPr lang="en-US" sz="2000" dirty="0"/>
              <a:t>Warm </a:t>
            </a:r>
            <a:r>
              <a:rPr lang="en-US" sz="2000" dirty="0" smtClean="0"/>
              <a:t>FT, </a:t>
            </a:r>
            <a:r>
              <a:rPr lang="en-US" sz="2000" dirty="0"/>
              <a:t>“MicroBooNe” Style.</a:t>
            </a:r>
          </a:p>
          <a:p>
            <a:pPr lvl="1"/>
            <a:r>
              <a:rPr lang="en-US" sz="2000" dirty="0"/>
              <a:t>Option: </a:t>
            </a:r>
            <a:r>
              <a:rPr lang="en-US" sz="2000" dirty="0" smtClean="0"/>
              <a:t>Long </a:t>
            </a:r>
            <a:r>
              <a:rPr lang="en-US" sz="2000" dirty="0"/>
              <a:t>“Cold” FT dipping into the liquid. Eliminates the exposed cables in the gas region. Needs to be designed.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07242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list of penetrations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400" dirty="0"/>
              <a:t>Liquid level probe(s).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LAr Out (to LAr pump through the side of the tank)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LAr In (from pump discharge through purification system)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Cool-down ports (depending on cool down method)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GAr purge inlet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GAr purge outlet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GAr to condenser and vent valves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Low P make-up GAr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PSV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VSV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LAr cool-down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T sensors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T sensors </a:t>
            </a:r>
            <a:r>
              <a:rPr lang="en-US" sz="1400" dirty="0" err="1"/>
              <a:t>Feedthrough</a:t>
            </a:r>
            <a:endParaRPr lang="en-US" sz="1400" dirty="0"/>
          </a:p>
          <a:p>
            <a:pPr>
              <a:lnSpc>
                <a:spcPct val="80000"/>
              </a:lnSpc>
            </a:pPr>
            <a:r>
              <a:rPr lang="en-US" sz="1400" dirty="0"/>
              <a:t>Miscellaneous </a:t>
            </a:r>
            <a:r>
              <a:rPr lang="en-US" sz="1400" dirty="0" err="1"/>
              <a:t>Feedthrough</a:t>
            </a:r>
            <a:r>
              <a:rPr lang="en-US" sz="1400" dirty="0"/>
              <a:t> (LED lights, etc.)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TPC Signal Feedthroughs (warm or cold ??)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TPC HV feedthroughs (on center of cryostat</a:t>
            </a:r>
            <a:r>
              <a:rPr lang="en-US" sz="14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US" sz="1400" dirty="0" smtClean="0"/>
              <a:t>Photon detectors</a:t>
            </a:r>
          </a:p>
          <a:p>
            <a:pPr>
              <a:lnSpc>
                <a:spcPct val="80000"/>
              </a:lnSpc>
            </a:pPr>
            <a:r>
              <a:rPr lang="en-US" sz="1400" dirty="0" smtClean="0"/>
              <a:t>Calibration(s)</a:t>
            </a:r>
            <a:endParaRPr lang="en-US" sz="1400" dirty="0"/>
          </a:p>
          <a:p>
            <a:pPr>
              <a:lnSpc>
                <a:spcPct val="80000"/>
              </a:lnSpc>
            </a:pPr>
            <a:r>
              <a:rPr lang="en-US" sz="1400" dirty="0"/>
              <a:t>Purity Monitor(s)?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Glass window view port ??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Sampling ports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LN2/GN2 heat exchanger ports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Instrumentation &amp; Diagnostics ??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Spare </a:t>
            </a:r>
            <a:r>
              <a:rPr lang="en-US" sz="1400" dirty="0" smtClean="0"/>
              <a:t>ports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061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184593"/>
          </a:xfrm>
        </p:spPr>
        <p:txBody>
          <a:bodyPr/>
          <a:lstStyle/>
          <a:p>
            <a:pPr lvl="0"/>
            <a:r>
              <a:rPr lang="en-US" sz="2000" dirty="0">
                <a:solidFill>
                  <a:prstClr val="black"/>
                </a:solidFill>
              </a:rPr>
              <a:t>The Short-Baseline Neutrino Program (SBN) at Fermilab will study neutrino properties using a combination of detectors:</a:t>
            </a:r>
          </a:p>
          <a:p>
            <a:pPr lvl="1"/>
            <a:r>
              <a:rPr lang="en-US" sz="1600" dirty="0">
                <a:solidFill>
                  <a:prstClr val="black"/>
                </a:solidFill>
              </a:rPr>
              <a:t>existing </a:t>
            </a:r>
            <a:r>
              <a:rPr lang="en-US" sz="1600" dirty="0" err="1">
                <a:solidFill>
                  <a:prstClr val="black"/>
                </a:solidFill>
              </a:rPr>
              <a:t>MicroBooNE</a:t>
            </a:r>
            <a:endParaRPr lang="en-US" sz="1600" dirty="0">
              <a:solidFill>
                <a:prstClr val="black"/>
              </a:solidFill>
            </a:endParaRPr>
          </a:p>
          <a:p>
            <a:pPr lvl="1"/>
            <a:r>
              <a:rPr lang="en-US" sz="1600" dirty="0">
                <a:solidFill>
                  <a:prstClr val="black"/>
                </a:solidFill>
              </a:rPr>
              <a:t>new LAr1-ND (Near Detector)</a:t>
            </a:r>
          </a:p>
          <a:p>
            <a:pPr lvl="1"/>
            <a:r>
              <a:rPr lang="en-US" sz="1600" dirty="0">
                <a:solidFill>
                  <a:prstClr val="black"/>
                </a:solidFill>
              </a:rPr>
              <a:t>a refurbished ICARUS T600 (Far Detector)</a:t>
            </a:r>
          </a:p>
          <a:p>
            <a:r>
              <a:rPr lang="en-US" sz="2000" dirty="0"/>
              <a:t>These slides describe the current thoughts on the </a:t>
            </a:r>
            <a:r>
              <a:rPr lang="en-US" sz="2000" dirty="0" smtClean="0"/>
              <a:t>cryostat for </a:t>
            </a:r>
            <a:r>
              <a:rPr lang="en-US" sz="2000" dirty="0"/>
              <a:t>the LAr1-ND detector.</a:t>
            </a:r>
          </a:p>
          <a:p>
            <a:r>
              <a:rPr lang="en-US" sz="2000" dirty="0"/>
              <a:t>The base design is a membrane cryostat of </a:t>
            </a:r>
            <a:r>
              <a:rPr lang="en-US" sz="2000" b="1" dirty="0"/>
              <a:t>129 m</a:t>
            </a:r>
            <a:r>
              <a:rPr lang="en-US" sz="2000" b="1" baseline="30000" dirty="0"/>
              <a:t>3</a:t>
            </a:r>
            <a:r>
              <a:rPr lang="en-US" sz="2000" dirty="0"/>
              <a:t> (LAr volume) or </a:t>
            </a:r>
            <a:r>
              <a:rPr lang="en-US" sz="2000" b="1" dirty="0"/>
              <a:t>180 ton</a:t>
            </a:r>
            <a:r>
              <a:rPr lang="en-US" sz="2000" dirty="0"/>
              <a:t> LAr Mass. </a:t>
            </a:r>
          </a:p>
          <a:p>
            <a:r>
              <a:rPr lang="en-US" sz="2000" dirty="0"/>
              <a:t>The cryostat will be housed in a </a:t>
            </a:r>
            <a:r>
              <a:rPr lang="en-US" sz="2000" u="sng" dirty="0"/>
              <a:t>new</a:t>
            </a:r>
            <a:r>
              <a:rPr lang="en-US" sz="2000" dirty="0"/>
              <a:t> dedicated </a:t>
            </a:r>
            <a:r>
              <a:rPr lang="en-US" sz="2000" u="sng" dirty="0"/>
              <a:t>building</a:t>
            </a:r>
            <a:r>
              <a:rPr lang="en-US" sz="2000" dirty="0"/>
              <a:t> next to the SciBooNE enclosure, where the cryogenic system will be located. The two buildings will be connected with a tunnel through which interconnecting lines will connect the cryostat to the cryogenic system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227639"/>
            <a:ext cx="8672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u="sng" dirty="0" smtClean="0">
                <a:solidFill>
                  <a:srgbClr val="404040"/>
                </a:solidFill>
              </a:rPr>
              <a:t>Note:</a:t>
            </a:r>
            <a:r>
              <a:rPr lang="en-US" sz="1800" dirty="0" smtClean="0">
                <a:solidFill>
                  <a:srgbClr val="404040"/>
                </a:solidFill>
              </a:rPr>
              <a:t> it </a:t>
            </a:r>
            <a:r>
              <a:rPr lang="en-US" sz="1800" dirty="0">
                <a:solidFill>
                  <a:srgbClr val="404040"/>
                </a:solidFill>
              </a:rPr>
              <a:t>may be possible to increase the sensitivity by increasing the LAr volume. We have looked into extending the width to </a:t>
            </a:r>
            <a:r>
              <a:rPr lang="en-US" sz="1800" dirty="0" smtClean="0">
                <a:solidFill>
                  <a:srgbClr val="404040"/>
                </a:solidFill>
              </a:rPr>
              <a:t>5.75 </a:t>
            </a:r>
            <a:r>
              <a:rPr lang="en-US" sz="1800" dirty="0">
                <a:solidFill>
                  <a:srgbClr val="404040"/>
                </a:solidFill>
              </a:rPr>
              <a:t>m (from 4.4) , that is </a:t>
            </a:r>
            <a:r>
              <a:rPr lang="en-US" sz="1800" dirty="0" smtClean="0">
                <a:solidFill>
                  <a:srgbClr val="404040"/>
                </a:solidFill>
              </a:rPr>
              <a:t>168 m</a:t>
            </a:r>
            <a:r>
              <a:rPr lang="en-US" sz="1800" baseline="30000" dirty="0" smtClean="0">
                <a:solidFill>
                  <a:srgbClr val="404040"/>
                </a:solidFill>
              </a:rPr>
              <a:t>3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smtClean="0">
                <a:solidFill>
                  <a:srgbClr val="404040"/>
                </a:solidFill>
              </a:rPr>
              <a:t>LAr volume. This will allow the insertion of two (2) 2.5 m wide APAs instead of one (1) 3.65 m wide.</a:t>
            </a:r>
            <a:endParaRPr lang="en-US" sz="18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26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7543647"/>
              </p:ext>
            </p:extLst>
          </p:nvPr>
        </p:nvGraphicFramePr>
        <p:xfrm>
          <a:off x="228600" y="933411"/>
          <a:ext cx="8686801" cy="515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6051"/>
                <a:gridCol w="2799491"/>
                <a:gridCol w="282125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129 m</a:t>
                      </a:r>
                      <a:r>
                        <a:rPr lang="en-US" baseline="30000" dirty="0" smtClean="0">
                          <a:latin typeface="Helvetica"/>
                          <a:cs typeface="Helvetica"/>
                        </a:rPr>
                        <a:t>3</a:t>
                      </a:r>
                    </a:p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Estimated</a:t>
                      </a:r>
                      <a:r>
                        <a:rPr lang="en-US" baseline="0" dirty="0" smtClean="0">
                          <a:latin typeface="Helvetica"/>
                          <a:cs typeface="Helvetica"/>
                        </a:rPr>
                        <a:t> Heat Leak (kW)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</a:rPr>
                        <a:t>231 m</a:t>
                      </a:r>
                      <a:r>
                        <a:rPr kumimoji="0" lang="en-US" sz="18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</a:rPr>
                        <a:t>Estimated Heat Leak (kW)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Base</a:t>
                      </a:r>
                      <a:r>
                        <a:rPr lang="en-US" baseline="0" dirty="0" smtClean="0">
                          <a:latin typeface="Helvetica"/>
                          <a:cs typeface="Helvetica"/>
                        </a:rPr>
                        <a:t> of Cryostat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0.356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0.641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End Walls of Cryostat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0.560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1.008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Side Walls of Cryostat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0.777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0.777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Top Plate A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0.277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0.499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6959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4C97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</a:rPr>
                        <a:t>Radiative Heat Load through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4C97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</a:rPr>
                        <a:t>Neck of Top Plate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~ 0.326 </a:t>
                      </a:r>
                    </a:p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(from 35 ton estimate)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Assume ~</a:t>
                      </a:r>
                      <a:r>
                        <a:rPr lang="en-US" baseline="0" dirty="0" smtClean="0">
                          <a:latin typeface="Helvetica"/>
                          <a:cs typeface="Helvetica"/>
                        </a:rPr>
                        <a:t> 0.587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Helvetica"/>
                          <a:cs typeface="Helvetica"/>
                        </a:rPr>
                        <a:t>(from 35 ton estimate)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TPC or Electronics 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TBD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TBD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LAr Pumps 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TBD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HV Feed through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TBD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TBD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Piping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TBD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TBD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Helvetica"/>
                          <a:cs typeface="Helvetica"/>
                        </a:rPr>
                        <a:t>Total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Helvetica"/>
                          <a:cs typeface="Helvetica"/>
                        </a:rPr>
                        <a:t>~2.2 kW + 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Helvetica"/>
                          <a:cs typeface="Helvetica"/>
                        </a:rPr>
                        <a:t>~3.5 kW + TBD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leak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187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for LAr1-ND similar to the LBNE 35 ton prototype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23C4A0-B487-9C44-97F6-0AA49CEC085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3" name="Content Placeholder 12" descr="LBNE 35 ton and LAPD in PC-4 Jun 12 2014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" b="1086"/>
          <a:stretch/>
        </p:blipFill>
        <p:spPr>
          <a:xfrm>
            <a:off x="228600" y="1126650"/>
            <a:ext cx="8672513" cy="3448907"/>
          </a:xfrm>
        </p:spPr>
      </p:pic>
      <p:cxnSp>
        <p:nvCxnSpPr>
          <p:cNvPr id="15" name="Straight Arrow Connector 14"/>
          <p:cNvCxnSpPr/>
          <p:nvPr/>
        </p:nvCxnSpPr>
        <p:spPr>
          <a:xfrm>
            <a:off x="6127125" y="1340097"/>
            <a:ext cx="851718" cy="66490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38516" y="4123953"/>
            <a:ext cx="234213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LAr/GAr transfer lines</a:t>
            </a:r>
          </a:p>
        </p:txBody>
      </p:sp>
      <p:cxnSp>
        <p:nvCxnSpPr>
          <p:cNvPr id="19" name="Straight Arrow Connector 18"/>
          <p:cNvCxnSpPr>
            <a:stCxn id="18" idx="0"/>
          </p:cNvCxnSpPr>
          <p:nvPr/>
        </p:nvCxnSpPr>
        <p:spPr>
          <a:xfrm flipV="1">
            <a:off x="3309583" y="2886029"/>
            <a:ext cx="591704" cy="123792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81200" y="1461192"/>
            <a:ext cx="16002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Process piping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21193" y="4716023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404040"/>
                </a:solidFill>
              </a:rPr>
              <a:t>North</a:t>
            </a:r>
            <a:endParaRPr lang="en-US" sz="1800" dirty="0">
              <a:solidFill>
                <a:srgbClr val="40404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48326" y="1149534"/>
            <a:ext cx="9724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404040"/>
                </a:solidFill>
              </a:rPr>
              <a:t>LAPD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127125" y="1340097"/>
            <a:ext cx="851718" cy="66490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4898" y="1141746"/>
            <a:ext cx="139256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404040"/>
                </a:solidFill>
              </a:rPr>
              <a:t>LBNE 35 ton Cryostat</a:t>
            </a:r>
          </a:p>
        </p:txBody>
      </p:sp>
      <p:cxnSp>
        <p:nvCxnSpPr>
          <p:cNvPr id="27" name="Straight Arrow Connector 26"/>
          <p:cNvCxnSpPr>
            <a:stCxn id="26" idx="2"/>
          </p:cNvCxnSpPr>
          <p:nvPr/>
        </p:nvCxnSpPr>
        <p:spPr>
          <a:xfrm>
            <a:off x="951183" y="1788077"/>
            <a:ext cx="170010" cy="124669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75877" y="3594792"/>
            <a:ext cx="216686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404040"/>
                </a:solidFill>
              </a:rPr>
              <a:t>LAPD/LBNE LAr purification/filtration system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38516" y="4123953"/>
            <a:ext cx="234213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404040"/>
                </a:solidFill>
              </a:rPr>
              <a:t>LAr/GAr transfer lines</a:t>
            </a:r>
          </a:p>
        </p:txBody>
      </p:sp>
      <p:cxnSp>
        <p:nvCxnSpPr>
          <p:cNvPr id="30" name="Straight Arrow Connector 29"/>
          <p:cNvCxnSpPr>
            <a:stCxn id="29" idx="0"/>
          </p:cNvCxnSpPr>
          <p:nvPr/>
        </p:nvCxnSpPr>
        <p:spPr>
          <a:xfrm flipV="1">
            <a:off x="3309583" y="2886029"/>
            <a:ext cx="591704" cy="123792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981200" y="1461192"/>
            <a:ext cx="16002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404040"/>
                </a:solidFill>
              </a:rPr>
              <a:t>Process piping</a:t>
            </a: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 flipH="1">
            <a:off x="1773312" y="1830524"/>
            <a:ext cx="1007988" cy="1204251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751118" y="4575557"/>
            <a:ext cx="1230082" cy="312222"/>
          </a:xfrm>
          <a:prstGeom prst="straightConnector1">
            <a:avLst/>
          </a:prstGeom>
          <a:ln w="38100">
            <a:solidFill>
              <a:srgbClr val="4040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587017" y="3724357"/>
            <a:ext cx="12954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1.3-2.6 vol change/day</a:t>
            </a:r>
          </a:p>
        </p:txBody>
      </p:sp>
      <p:cxnSp>
        <p:nvCxnSpPr>
          <p:cNvPr id="35" name="Straight Arrow Connector 34"/>
          <p:cNvCxnSpPr>
            <a:stCxn id="28" idx="0"/>
          </p:cNvCxnSpPr>
          <p:nvPr/>
        </p:nvCxnSpPr>
        <p:spPr>
          <a:xfrm flipH="1" flipV="1">
            <a:off x="5867401" y="3366192"/>
            <a:ext cx="591910" cy="228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6120787" y="3236042"/>
            <a:ext cx="321434" cy="38099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06450" y="6515100"/>
            <a:ext cx="5373688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smtClean="0">
                <a:solidFill>
                  <a:srgbClr val="154D81"/>
                </a:solidFill>
                <a:latin typeface="Helvetica" charset="0"/>
              </a:rPr>
              <a:t>David Montanari | LAr1-ND Cryostat proposal</a:t>
            </a:r>
            <a:endParaRPr lang="en-US" sz="900" b="1" dirty="0">
              <a:solidFill>
                <a:srgbClr val="154D81"/>
              </a:solidFill>
              <a:latin typeface="Helvetica" charset="0"/>
            </a:endParaRPr>
          </a:p>
        </p:txBody>
      </p:sp>
      <p:sp>
        <p:nvSpPr>
          <p:cNvPr id="40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5585683" y="6515100"/>
            <a:ext cx="1940657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smtClean="0">
                <a:solidFill>
                  <a:srgbClr val="154D81"/>
                </a:solidFill>
                <a:latin typeface="Helvetica" charset="0"/>
              </a:rPr>
              <a:t>Sep 24, 2014</a:t>
            </a:r>
            <a:endParaRPr lang="en-US" sz="900" dirty="0">
              <a:solidFill>
                <a:srgbClr val="154D81"/>
              </a:solidFill>
              <a:latin typeface="Helvetica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254897" y="5222326"/>
            <a:ext cx="8627519" cy="792043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472" lvl="1" indent="-347472">
              <a:buFont typeface="Arial"/>
              <a:buChar char="•"/>
            </a:pPr>
            <a:r>
              <a:rPr lang="en-US" sz="2000" dirty="0" smtClean="0">
                <a:solidFill>
                  <a:srgbClr val="404040"/>
                </a:solidFill>
                <a:latin typeface="Helvetica"/>
                <a:cs typeface="Helvetica"/>
              </a:rPr>
              <a:t>This is the 3D model of PC-4 with the LBNE 35 ton and LAPD.</a:t>
            </a:r>
          </a:p>
          <a:p>
            <a:pPr marL="347472" lvl="1" indent="-347472">
              <a:buFont typeface="Arial"/>
              <a:buChar char="•"/>
            </a:pPr>
            <a:r>
              <a:rPr lang="en-US" sz="2000" dirty="0" smtClean="0">
                <a:solidFill>
                  <a:srgbClr val="404040"/>
                </a:solidFill>
                <a:latin typeface="Helvetica"/>
                <a:cs typeface="Helvetica"/>
                <a:sym typeface="Wingdings"/>
              </a:rPr>
              <a:t>We plan to do the same with LAr1-ND and the cryogenic system.</a:t>
            </a:r>
            <a:endParaRPr lang="en-US" sz="2000" dirty="0">
              <a:solidFill>
                <a:srgbClr val="404040"/>
              </a:solidFill>
              <a:latin typeface="Helvetica"/>
              <a:cs typeface="Helvetica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539412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Helvetica" charset="0"/>
              </a:rPr>
              <a:t>Near Detector Building – Plan view at detector level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900" smtClean="0">
                <a:solidFill>
                  <a:srgbClr val="154D81"/>
                </a:solidFill>
                <a:latin typeface="Helvetica" charset="0"/>
              </a:rPr>
              <a:t>Sep 24, 2014</a:t>
            </a:r>
            <a:endParaRPr lang="en-US" sz="900" dirty="0">
              <a:solidFill>
                <a:srgbClr val="154D81"/>
              </a:solidFill>
              <a:latin typeface="Helvetica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900" smtClean="0">
                <a:solidFill>
                  <a:srgbClr val="154D81"/>
                </a:solidFill>
                <a:latin typeface="Helvetica" charset="0"/>
              </a:rPr>
              <a:t>David Montanari | LAr1-ND Cryostat proposal</a:t>
            </a:r>
            <a:endParaRPr lang="en-US" sz="900" b="1" dirty="0" smtClean="0">
              <a:solidFill>
                <a:srgbClr val="154D81"/>
              </a:solidFill>
              <a:latin typeface="Helvetica" charset="0"/>
            </a:endParaRP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060F279D-FAD4-43B1-B18E-C5953DBA0FA2}" type="slidenum">
              <a:rPr lang="en-US" sz="900">
                <a:solidFill>
                  <a:srgbClr val="154D81"/>
                </a:solidFill>
                <a:latin typeface="Helvetica" charset="0"/>
              </a:rPr>
              <a:pPr eaLnBrk="1" hangingPunct="1"/>
              <a:t>5</a:t>
            </a:fld>
            <a:endParaRPr lang="en-US" sz="900">
              <a:solidFill>
                <a:srgbClr val="154D81"/>
              </a:solidFill>
              <a:latin typeface="Helvetica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431" y="918391"/>
            <a:ext cx="6141139" cy="4849140"/>
          </a:xfrm>
          <a:ln>
            <a:solidFill>
              <a:srgbClr val="154D8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1850148" y="5758862"/>
            <a:ext cx="25794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i="1" dirty="0" smtClean="0">
                <a:solidFill>
                  <a:schemeClr val="bg1"/>
                </a:solidFill>
              </a:rPr>
              <a:t>Wetland Delineation – June 2014</a:t>
            </a:r>
            <a:endParaRPr lang="en-US" sz="1050" i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24935" y="2351314"/>
            <a:ext cx="1608364" cy="203290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19977" y="3493643"/>
            <a:ext cx="8019288" cy="0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" y="5976317"/>
            <a:ext cx="3071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From S. Dixon, Sep 16 ,2014</a:t>
            </a:r>
            <a:endParaRPr lang="en-US" sz="14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33945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Helvetica" charset="0"/>
              </a:rPr>
              <a:t>Near Detector Building – Section view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900" smtClean="0">
                <a:solidFill>
                  <a:srgbClr val="154D81"/>
                </a:solidFill>
                <a:latin typeface="Helvetica" charset="0"/>
              </a:rPr>
              <a:t>Sep 24, 2014</a:t>
            </a:r>
            <a:endParaRPr lang="en-US" sz="900" dirty="0">
              <a:solidFill>
                <a:srgbClr val="154D81"/>
              </a:solidFill>
              <a:latin typeface="Helvetica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900" smtClean="0">
                <a:solidFill>
                  <a:srgbClr val="154D81"/>
                </a:solidFill>
                <a:latin typeface="Helvetica" charset="0"/>
              </a:rPr>
              <a:t>David Montanari | LAr1-ND Cryostat proposal</a:t>
            </a:r>
            <a:endParaRPr lang="en-US" sz="900" b="1" dirty="0" smtClean="0">
              <a:solidFill>
                <a:srgbClr val="154D81"/>
              </a:solidFill>
              <a:latin typeface="Helvetica" charset="0"/>
            </a:endParaRP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060F279D-FAD4-43B1-B18E-C5953DBA0FA2}" type="slidenum">
              <a:rPr lang="en-US" sz="900">
                <a:solidFill>
                  <a:srgbClr val="154D81"/>
                </a:solidFill>
                <a:latin typeface="Helvetica" charset="0"/>
              </a:rPr>
              <a:pPr eaLnBrk="1" hangingPunct="1"/>
              <a:t>6</a:t>
            </a:fld>
            <a:endParaRPr lang="en-US" sz="900">
              <a:solidFill>
                <a:srgbClr val="154D81"/>
              </a:solidFill>
              <a:latin typeface="Helvetica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302" y="1084788"/>
            <a:ext cx="5197396" cy="4688424"/>
          </a:xfrm>
          <a:ln>
            <a:solidFill>
              <a:srgbClr val="154D8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107474" y="4180114"/>
            <a:ext cx="1272758" cy="121666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06451" y="4955377"/>
            <a:ext cx="8019288" cy="0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5976317"/>
            <a:ext cx="3071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From S. Dixon, Sep 16 ,2014</a:t>
            </a:r>
            <a:endParaRPr lang="en-US" sz="14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814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99118"/>
              </p:ext>
            </p:extLst>
          </p:nvPr>
        </p:nvGraphicFramePr>
        <p:xfrm>
          <a:off x="228601" y="937035"/>
          <a:ext cx="8686800" cy="5195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7325"/>
                <a:gridCol w="5079475"/>
              </a:tblGrid>
              <a:tr h="358561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Parameter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Value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23678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Type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of structure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Membrane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cryostat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23678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Membrane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material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SS 304/304L, 316/316L or equivalent. 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Other materials upon approval</a:t>
                      </a:r>
                      <a:endParaRPr lang="en-US" sz="1400" dirty="0" smtClean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23678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Fluid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Liquid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Argon (LAr)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23678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Outside reinforcement (Support structure)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Self standing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c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oncrete/steel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enclosure with embedded heaters to prevent concrete from freezing (Floor + Sides)</a:t>
                      </a:r>
                    </a:p>
                  </a:txBody>
                  <a:tcPr anchor="ctr"/>
                </a:tc>
              </a:tr>
              <a:tr h="23678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TPC size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Length: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4.0 m (+ 2 x 0.21 m frame)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Width: 1 x 3.65 m OR 2 x 2.5 m (negligible frame)</a:t>
                      </a:r>
                      <a:endParaRPr lang="en-US" sz="1400" b="1" baseline="0" dirty="0" smtClean="0">
                        <a:latin typeface="Helvetica"/>
                        <a:cs typeface="Helvetica"/>
                      </a:endParaRP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b="0" dirty="0" smtClean="0">
                          <a:latin typeface="Helvetica"/>
                          <a:cs typeface="Helvetica"/>
                        </a:rPr>
                        <a:t>Height: 4.0</a:t>
                      </a:r>
                      <a:r>
                        <a:rPr lang="en-US" sz="1400" b="0" baseline="0" dirty="0" smtClean="0">
                          <a:latin typeface="Helvetica"/>
                          <a:cs typeface="Helvetica"/>
                        </a:rPr>
                        <a:t> m (negligible frame)</a:t>
                      </a:r>
                      <a:endParaRPr lang="en-US" sz="14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Minimum clearance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of TPC from the sides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0.35 m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Minimum clearance of TPC from floor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0.40 m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Depth of LAr above TPC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0.40 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 (assumes tank filled all the way to the top)</a:t>
                      </a:r>
                      <a:endParaRPr lang="en-US" sz="1400" dirty="0" smtClean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Minimum depth of liquid argon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4.80 m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Minimum inner dimensions 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Physics requirements.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Assumes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NO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 ullage.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4.4 m (W) x 6.1 m (L) x 4.8 m (H)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5.75 m (W) x 6.1 m (L) x 4.8 m (H)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  <a:sym typeface="Wingdings"/>
                        </a:rPr>
                        <a:t>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Two APAs instead of one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(flat plate to flat plate)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Maximum static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heat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leak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15 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W/m</a:t>
                      </a:r>
                      <a:r>
                        <a:rPr lang="en-US" sz="1400" baseline="30000" dirty="0" smtClean="0">
                          <a:latin typeface="Helvetica"/>
                          <a:cs typeface="Helvetica"/>
                        </a:rPr>
                        <a:t>2</a:t>
                      </a:r>
                      <a:endParaRPr lang="en-US" sz="1400" baseline="300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Operating gas pressure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Positive pressure. Nominally </a:t>
                      </a: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1.0 psig (~70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mbar).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Design Pressure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5.0 psig (~350 mbar) +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LAr head 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requirements – 1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356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4442003"/>
              </p:ext>
            </p:extLst>
          </p:nvPr>
        </p:nvGraphicFramePr>
        <p:xfrm>
          <a:off x="228601" y="937035"/>
          <a:ext cx="8686800" cy="230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7858"/>
                <a:gridCol w="466894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Parameter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Value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Design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Temperature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77 K (liquid Nitrogen temperature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for flexibility)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b="0" i="1" dirty="0" smtClean="0">
                          <a:latin typeface="Helvetica"/>
                          <a:cs typeface="Helvetica"/>
                        </a:rPr>
                        <a:t>All surfaces in the ullage</a:t>
                      </a:r>
                      <a:r>
                        <a:rPr lang="en-US" sz="1400" b="0" i="1" baseline="0" dirty="0" smtClean="0">
                          <a:latin typeface="Helvetica"/>
                          <a:cs typeface="Helvetica"/>
                        </a:rPr>
                        <a:t> during operations</a:t>
                      </a:r>
                      <a:endParaRPr lang="en-US" sz="1400" b="0" i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b="1" i="1" dirty="0" smtClean="0">
                          <a:latin typeface="Helvetica"/>
                          <a:cs typeface="Helvetica"/>
                        </a:rPr>
                        <a:t>≤ 100 K</a:t>
                      </a:r>
                      <a:endParaRPr lang="en-US" sz="1400" b="1" i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i="1" dirty="0" smtClean="0">
                          <a:latin typeface="Helvetica"/>
                          <a:cs typeface="Helvetica"/>
                        </a:rPr>
                        <a:t>Max noise/vibration/microphonics inside cryostat</a:t>
                      </a:r>
                      <a:endParaRPr lang="en-US" sz="1400" i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b="1" i="1" baseline="0" dirty="0" smtClean="0">
                          <a:latin typeface="Helvetica"/>
                          <a:cs typeface="Helvetica"/>
                        </a:rPr>
                        <a:t>LAr pump preferably outside the cryostat</a:t>
                      </a:r>
                      <a:endParaRPr lang="en-US" sz="1400" b="1" i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Accessibility after operations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Capability to empty the cryostat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in 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30 days and access it in 60 days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Lifetime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10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 years (5 years of run + 5 years potential upgrade)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Thermal cycles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20</a:t>
                      </a:r>
                      <a:r>
                        <a:rPr lang="en-US" sz="1400" baseline="0" dirty="0">
                          <a:latin typeface="Helvetica"/>
                          <a:cs typeface="Helvetica"/>
                        </a:rPr>
                        <a:t> </a:t>
                      </a:r>
                      <a:r>
                        <a:rPr lang="en-US" sz="1400" baseline="0" dirty="0" smtClean="0">
                          <a:latin typeface="Helvetica"/>
                          <a:cs typeface="Helvetica"/>
                        </a:rPr>
                        <a:t>cool down and total warm-up</a:t>
                      </a:r>
                      <a:endParaRPr lang="en-US" sz="1400" dirty="0" smtClean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8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requirements – 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1" y="3784038"/>
            <a:ext cx="8686799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000" u="sng" dirty="0" smtClean="0">
                <a:latin typeface="Helvetica"/>
                <a:cs typeface="Helvetica"/>
              </a:rPr>
              <a:t>Note: </a:t>
            </a:r>
          </a:p>
          <a:p>
            <a:pPr algn="just"/>
            <a:r>
              <a:rPr lang="en-US" sz="2000" dirty="0" smtClean="0">
                <a:latin typeface="Helvetica"/>
                <a:cs typeface="Helvetica"/>
              </a:rPr>
              <a:t>The cold ullage (≤ 100 K) and LAr pump outside cryostat are </a:t>
            </a:r>
            <a:r>
              <a:rPr lang="en-US" sz="2000" b="1" dirty="0" smtClean="0">
                <a:latin typeface="Helvetica"/>
                <a:cs typeface="Helvetica"/>
              </a:rPr>
              <a:t>VE for LBN</a:t>
            </a:r>
            <a:r>
              <a:rPr lang="en-US" sz="2000" dirty="0" smtClean="0">
                <a:latin typeface="Helvetica"/>
                <a:cs typeface="Helvetica"/>
              </a:rPr>
              <a:t>, which </a:t>
            </a:r>
            <a:r>
              <a:rPr lang="en-US" sz="2000" u="sng" dirty="0" smtClean="0">
                <a:latin typeface="Helvetica"/>
                <a:cs typeface="Helvetica"/>
              </a:rPr>
              <a:t>supports the engineering</a:t>
            </a:r>
            <a:r>
              <a:rPr lang="en-US" sz="2000" dirty="0" smtClean="0">
                <a:latin typeface="Helvetica"/>
                <a:cs typeface="Helvetica"/>
              </a:rPr>
              <a:t> as part of the SBN program. </a:t>
            </a:r>
            <a:endParaRPr lang="en-US" sz="20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26587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6006093"/>
              </p:ext>
            </p:extLst>
          </p:nvPr>
        </p:nvGraphicFramePr>
        <p:xfrm>
          <a:off x="228601" y="937035"/>
          <a:ext cx="8686800" cy="2321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970"/>
                <a:gridCol w="416783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Parameter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latin typeface="Helvetica"/>
                          <a:cs typeface="Helvetica"/>
                        </a:rPr>
                        <a:t>Value</a:t>
                      </a:r>
                      <a:endParaRPr lang="en-US" sz="14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Free area around</a:t>
                      </a:r>
                      <a:r>
                        <a:rPr lang="en-US" sz="1400" baseline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 the perimeter of the cryostat installation (if self standing)</a:t>
                      </a:r>
                      <a:endParaRPr lang="en-US" sz="140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Minimum 0.92</a:t>
                      </a:r>
                      <a:r>
                        <a:rPr lang="en-US" sz="1400" b="0" baseline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 m per FESHMN</a:t>
                      </a:r>
                      <a:endParaRPr lang="en-US" sz="1400" b="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Lay down space</a:t>
                      </a:r>
                      <a:endParaRPr lang="en-US" sz="140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Equivalent</a:t>
                      </a:r>
                      <a:r>
                        <a:rPr lang="en-US" sz="1400" baseline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 to one cryostat footprint</a:t>
                      </a:r>
                      <a:endParaRPr lang="en-US" sz="140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Crane coverage</a:t>
                      </a:r>
                      <a:endParaRPr lang="en-US" sz="140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Over the cryostat</a:t>
                      </a:r>
                      <a:r>
                        <a:rPr lang="en-US" sz="1400" baseline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 and the lay down space</a:t>
                      </a:r>
                      <a:endParaRPr lang="en-US" sz="140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Crane capacity for TPC (Not including</a:t>
                      </a:r>
                      <a:r>
                        <a:rPr lang="en-US" sz="1400" baseline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 top of cryostat)</a:t>
                      </a:r>
                      <a:endParaRPr lang="en-US" sz="140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5 ton</a:t>
                      </a:r>
                      <a:endParaRPr lang="en-US" sz="1400" b="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Minimum hook height above</a:t>
                      </a:r>
                      <a:r>
                        <a:rPr lang="en-US" sz="1400" baseline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 the neck of the cryostat for TPC installation</a:t>
                      </a:r>
                      <a:endParaRPr lang="en-US" sz="1400" dirty="0">
                        <a:solidFill>
                          <a:srgbClr val="004C97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rgbClr val="004C97"/>
                          </a:solidFill>
                          <a:latin typeface="Helvetica"/>
                          <a:cs typeface="Helvetica"/>
                        </a:rPr>
                        <a:t>5.75 m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1" y="3784038"/>
            <a:ext cx="8686799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000" u="sng" dirty="0" smtClean="0">
                <a:latin typeface="Helvetica"/>
                <a:cs typeface="Helvetica"/>
              </a:rPr>
              <a:t>Note: </a:t>
            </a:r>
          </a:p>
          <a:p>
            <a:pPr algn="just"/>
            <a:r>
              <a:rPr lang="en-US" sz="2000" dirty="0" smtClean="0">
                <a:latin typeface="Helvetica"/>
                <a:cs typeface="Helvetica"/>
              </a:rPr>
              <a:t>The minimum hook height needed to install the top cap with the TPC already anchored underneath is 6.00 m over the side walls.</a:t>
            </a:r>
            <a:endParaRPr lang="en-US" sz="2000" dirty="0">
              <a:latin typeface="Helvetica"/>
              <a:cs typeface="Helvetic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24,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Montanari | LAr1-ND Cryostat proposal</a:t>
            </a:r>
            <a:endParaRPr lang="en-US" b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infrastructure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356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FNAL_TemplateMac_060514.potx</Template>
  <TotalTime>4070</TotalTime>
  <Words>3035</Words>
  <Application>Microsoft Macintosh PowerPoint</Application>
  <PresentationFormat>On-screen Show (4:3)</PresentationFormat>
  <Paragraphs>457</Paragraphs>
  <Slides>30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FNAL_TemplateMac_060514</vt:lpstr>
      <vt:lpstr>Fermilab: Footer Only</vt:lpstr>
      <vt:lpstr>LAr1-ND Cryostat proposal</vt:lpstr>
      <vt:lpstr>Outline</vt:lpstr>
      <vt:lpstr>Introduction</vt:lpstr>
      <vt:lpstr>Layout for LAr1-ND similar to the LBNE 35 ton prototype</vt:lpstr>
      <vt:lpstr>Near Detector Building – Plan view at detector level</vt:lpstr>
      <vt:lpstr>Near Detector Building – Section view</vt:lpstr>
      <vt:lpstr>Cryostat requirements – 1 </vt:lpstr>
      <vt:lpstr>Cryostat requirements – 2</vt:lpstr>
      <vt:lpstr>Cryostat infrastructure requirements</vt:lpstr>
      <vt:lpstr>Cryostat top requirements</vt:lpstr>
      <vt:lpstr>Cryostat top requirements – 2</vt:lpstr>
      <vt:lpstr>Cryostat grounding/isolation requirements</vt:lpstr>
      <vt:lpstr>Top plate grounding layout</vt:lpstr>
      <vt:lpstr>LAr1-ND 129 m3 model (based on 35 ton)</vt:lpstr>
      <vt:lpstr>Top view</vt:lpstr>
      <vt:lpstr>Top view</vt:lpstr>
      <vt:lpstr>Top view</vt:lpstr>
      <vt:lpstr>Side view</vt:lpstr>
      <vt:lpstr>Back view</vt:lpstr>
      <vt:lpstr>Temperature profile in concrete soil with heaters</vt:lpstr>
      <vt:lpstr>Outstanding issues</vt:lpstr>
      <vt:lpstr>Design choices</vt:lpstr>
      <vt:lpstr>Summary</vt:lpstr>
      <vt:lpstr>Closing remark</vt:lpstr>
      <vt:lpstr>Thanks!</vt:lpstr>
      <vt:lpstr>Backup</vt:lpstr>
      <vt:lpstr>Current schedule</vt:lpstr>
      <vt:lpstr>Feedthroughs</vt:lpstr>
      <vt:lpstr>Current list of penetrations</vt:lpstr>
      <vt:lpstr>Heat leak summary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David Montanari</cp:lastModifiedBy>
  <cp:revision>606</cp:revision>
  <cp:lastPrinted>2014-09-19T11:59:22Z</cp:lastPrinted>
  <dcterms:created xsi:type="dcterms:W3CDTF">2014-01-03T20:18:13Z</dcterms:created>
  <dcterms:modified xsi:type="dcterms:W3CDTF">2014-09-23T20:19:19Z</dcterms:modified>
</cp:coreProperties>
</file>