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5" r:id="rId2"/>
  </p:sldMasterIdLst>
  <p:notesMasterIdLst>
    <p:notesMasterId r:id="rId28"/>
  </p:notesMasterIdLst>
  <p:handoutMasterIdLst>
    <p:handoutMasterId r:id="rId29"/>
  </p:handoutMasterIdLst>
  <p:sldIdLst>
    <p:sldId id="272" r:id="rId3"/>
    <p:sldId id="611" r:id="rId4"/>
    <p:sldId id="659" r:id="rId5"/>
    <p:sldId id="642" r:id="rId6"/>
    <p:sldId id="645" r:id="rId7"/>
    <p:sldId id="773" r:id="rId8"/>
    <p:sldId id="778" r:id="rId9"/>
    <p:sldId id="783" r:id="rId10"/>
    <p:sldId id="781" r:id="rId11"/>
    <p:sldId id="614" r:id="rId12"/>
    <p:sldId id="824" r:id="rId13"/>
    <p:sldId id="808" r:id="rId14"/>
    <p:sldId id="807" r:id="rId15"/>
    <p:sldId id="809" r:id="rId16"/>
    <p:sldId id="810" r:id="rId17"/>
    <p:sldId id="813" r:id="rId18"/>
    <p:sldId id="814" r:id="rId19"/>
    <p:sldId id="817" r:id="rId20"/>
    <p:sldId id="812" r:id="rId21"/>
    <p:sldId id="811" r:id="rId22"/>
    <p:sldId id="823" r:id="rId23"/>
    <p:sldId id="822" r:id="rId24"/>
    <p:sldId id="818" r:id="rId25"/>
    <p:sldId id="820" r:id="rId26"/>
    <p:sldId id="825" r:id="rId27"/>
  </p:sldIdLst>
  <p:sldSz cx="9144000" cy="6858000" type="screen4x3"/>
  <p:notesSz cx="9918700" cy="6781800"/>
  <p:defaultTextStyle>
    <a:defPPr>
      <a:defRPr lang="de-DE"/>
    </a:defPPr>
    <a:lvl1pPr algn="ctr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defRPr sz="900" b="1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1pPr>
    <a:lvl2pPr marL="457200" algn="ctr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defRPr sz="900" b="1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2pPr>
    <a:lvl3pPr marL="914400" algn="ctr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defRPr sz="900" b="1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defRPr sz="900" b="1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defRPr sz="900" b="1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5pPr>
    <a:lvl6pPr marL="22860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6pPr>
    <a:lvl7pPr marL="27432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7pPr>
    <a:lvl8pPr marL="32004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8pPr>
    <a:lvl9pPr marL="36576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beling, Bernd" initials="E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8BBC"/>
    <a:srgbClr val="0091C4"/>
    <a:srgbClr val="0099CC"/>
    <a:srgbClr val="30829C"/>
    <a:srgbClr val="2D919F"/>
    <a:srgbClr val="31899B"/>
    <a:srgbClr val="32819A"/>
    <a:srgbClr val="3366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71" autoAdjust="0"/>
    <p:restoredTop sz="85945" autoAdjust="0"/>
  </p:normalViewPr>
  <p:slideViewPr>
    <p:cSldViewPr snapToGrid="0">
      <p:cViewPr>
        <p:scale>
          <a:sx n="100" d="100"/>
          <a:sy n="100" d="100"/>
        </p:scale>
        <p:origin x="-1860" y="-738"/>
      </p:cViewPr>
      <p:guideLst>
        <p:guide orient="horz" pos="3956"/>
        <p:guide orient="horz" pos="881"/>
        <p:guide orient="horz" pos="2446"/>
        <p:guide orient="horz" pos="4038"/>
        <p:guide pos="5277"/>
        <p:guide pos="1750"/>
        <p:guide pos="4023"/>
        <p:guide pos="5685"/>
        <p:guide pos="255"/>
        <p:guide pos="5318"/>
        <p:guide pos="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10"/>
    </p:cViewPr>
  </p:sorterViewPr>
  <p:notesViewPr>
    <p:cSldViewPr snapToGrid="0">
      <p:cViewPr>
        <p:scale>
          <a:sx n="100" d="100"/>
          <a:sy n="100" d="100"/>
        </p:scale>
        <p:origin x="-1494" y="468"/>
      </p:cViewPr>
      <p:guideLst>
        <p:guide orient="horz" pos="2136"/>
        <p:guide pos="3115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10-30T11:12:36.922" idx="1">
    <p:pos x="3356" y="1109"/>
    <p:text>Frank offers you two better fotos on the following 2 slides. 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701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8103" cy="33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Tx/>
              <a:buFontTx/>
              <a:buNone/>
              <a:defRPr sz="1200" b="0"/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0597" y="0"/>
            <a:ext cx="4298103" cy="33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 b="0"/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42710"/>
            <a:ext cx="4298103" cy="33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Tx/>
              <a:buFontTx/>
              <a:buNone/>
              <a:defRPr sz="1200" b="0"/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0597" y="6442710"/>
            <a:ext cx="4298103" cy="33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200" b="0"/>
            </a:lvl1pPr>
          </a:lstStyle>
          <a:p>
            <a:fld id="{888E083F-56AA-4929-9683-D54D43A11F53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67123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900" b="1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1pPr>
            <a:lvl2pPr marL="742950" indent="-285750" eaLnBrk="0" hangingPunct="0">
              <a:defRPr sz="900" b="1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2pPr>
            <a:lvl3pPr marL="1143000" indent="-228600" eaLnBrk="0" hangingPunct="0">
              <a:defRPr sz="900" b="1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3pPr>
            <a:lvl4pPr marL="1600200" indent="-228600" eaLnBrk="0" hangingPunct="0">
              <a:defRPr sz="900" b="1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4pPr>
            <a:lvl5pPr marL="2057400" indent="-228600" eaLnBrk="0" hangingPunct="0">
              <a:defRPr sz="900" b="1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defRPr sz="900" b="1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defRPr sz="900" b="1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defRPr sz="900" b="1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defRPr sz="900" b="1">
                <a:solidFill>
                  <a:schemeClr val="tx1"/>
                </a:solidFill>
                <a:latin typeface="Arial" charset="0"/>
                <a:ea typeface="ＭＳ Ｐゴシック" pitchFamily="116" charset="-128"/>
              </a:defRPr>
            </a:lvl9pPr>
          </a:lstStyle>
          <a:p>
            <a:fld id="{4CE3535B-879E-4DEE-91F3-64DDC7192506}" type="slidenum">
              <a:rPr lang="de-DE" sz="1200" b="0"/>
              <a:pPr/>
              <a:t>1</a:t>
            </a:fld>
            <a:endParaRPr lang="de-DE" sz="1200" b="0"/>
          </a:p>
        </p:txBody>
      </p:sp>
      <p:sp>
        <p:nvSpPr>
          <p:cNvPr id="62467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3900" y="508000"/>
            <a:ext cx="3390900" cy="2543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2494" y="3221355"/>
            <a:ext cx="7273713" cy="30518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</a:pPr>
            <a:r>
              <a:rPr lang="en-GB" sz="1100" b="1" smtClean="0"/>
              <a:t>How to edit the title slide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</a:pPr>
            <a:endParaRPr lang="en-GB" sz="1100" smtClean="0"/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smtClean="0"/>
              <a:t>  Upper area: </a:t>
            </a:r>
            <a:r>
              <a:rPr lang="en-GB" sz="1100" b="1" smtClean="0"/>
              <a:t>Title</a:t>
            </a:r>
            <a:r>
              <a:rPr lang="en-GB" sz="1100" smtClean="0"/>
              <a:t> of your talk, max. 2 rows of the defined size (55 pt)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smtClean="0"/>
              <a:t>  Lower area </a:t>
            </a:r>
            <a:r>
              <a:rPr lang="en-GB" sz="1100" b="1" smtClean="0"/>
              <a:t>(subtitle):</a:t>
            </a:r>
            <a:r>
              <a:rPr lang="en-GB" sz="1100" smtClean="0"/>
              <a:t> Conference/meeting/workshop, location, date, </a:t>
            </a:r>
            <a:br>
              <a:rPr lang="en-GB" sz="1100" smtClean="0"/>
            </a:br>
            <a:r>
              <a:rPr lang="en-GB" sz="1100" smtClean="0"/>
              <a:t>  your name and affiliation, </a:t>
            </a:r>
            <a:br>
              <a:rPr lang="en-GB" sz="1100" smtClean="0"/>
            </a:br>
            <a:r>
              <a:rPr lang="en-GB" sz="1100" smtClean="0"/>
              <a:t>  max. 4 rows of the defined size (32 pt)</a:t>
            </a:r>
          </a:p>
          <a:p>
            <a:pPr marL="228600" indent="-228600" eaLnBrk="1" hangingPunct="1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sz="1100" smtClean="0"/>
              <a:t> Change the </a:t>
            </a:r>
            <a:r>
              <a:rPr lang="en-GB" sz="1100" b="1" smtClean="0"/>
              <a:t>partner logos</a:t>
            </a:r>
            <a:r>
              <a:rPr lang="en-GB" sz="1100" smtClean="0"/>
              <a:t> or add others in the last row.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263900" y="508000"/>
            <a:ext cx="3392488" cy="25431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991870" y="3221355"/>
            <a:ext cx="7934960" cy="30529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FCE7CFA-7C42-7E48-B70B-2C89F30C048D}" type="slidenum">
              <a:rPr lang="de-DE" sz="1200"/>
              <a:pPr/>
              <a:t>9</a:t>
            </a:fld>
            <a:endParaRPr lang="de-DE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E637A3-58FC-4ABA-AAF1-164AFB253414}" type="slidenum">
              <a:rPr lang="de-DE">
                <a:solidFill>
                  <a:prstClr val="black"/>
                </a:solidFill>
              </a:rPr>
              <a:pPr/>
              <a:t>12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63900" y="508000"/>
            <a:ext cx="3390900" cy="2543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3267" y="3221790"/>
            <a:ext cx="7272169" cy="30515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b="1"/>
              <a:t>   </a:t>
            </a:r>
            <a:r>
              <a:rPr lang="en-GB" sz="1100" b="1"/>
              <a:t>Before you start</a:t>
            </a:r>
            <a:r>
              <a:rPr lang="en-GB" sz="1100"/>
              <a:t> editing the slides of your talk change to the </a:t>
            </a:r>
            <a:r>
              <a:rPr lang="en-GB" sz="1100" b="1"/>
              <a:t>Master Slide view</a:t>
            </a:r>
            <a:r>
              <a:rPr lang="en-GB" sz="1100"/>
              <a:t>:   </a:t>
            </a:r>
            <a:br>
              <a:rPr lang="en-GB" sz="1100"/>
            </a:br>
            <a:r>
              <a:rPr lang="en-GB" sz="1100"/>
              <a:t>   Menu button “View”,</a:t>
            </a:r>
            <a:r>
              <a:rPr lang="en-GB" sz="1100">
                <a:sym typeface="Wingdings" pitchFamily="2" charset="2"/>
              </a:rPr>
              <a:t> Master, Slide Master:</a:t>
            </a:r>
            <a:br>
              <a:rPr lang="en-GB" sz="1100">
                <a:sym typeface="Wingdings" pitchFamily="2" charset="2"/>
              </a:rPr>
            </a:br>
            <a:endParaRPr lang="en-GB" sz="1100"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>
                <a:sym typeface="Wingdings" pitchFamily="2" charset="2"/>
              </a:rPr>
              <a:t>   </a:t>
            </a:r>
            <a:r>
              <a:rPr lang="en-GB" sz="1100" b="1">
                <a:sym typeface="Wingdings" pitchFamily="2" charset="2"/>
              </a:rPr>
              <a:t>Edit the following 2 items in the 1st slide:</a:t>
            </a:r>
            <a:r>
              <a:rPr lang="en-GB" sz="1100">
                <a:sym typeface="Wingdings" pitchFamily="2" charset="2"/>
              </a:rPr>
              <a:t/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1)  1st row in the violet header: </a:t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    Delete the existent text and write the title of your talk into this text field</a:t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2)  The 2 rows in the footer area: Delete the text and write the information </a:t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    regarding your talk (same as on the Title Slide) into this text field.  </a:t>
            </a:r>
            <a:br>
              <a:rPr lang="en-GB" sz="1100">
                <a:sym typeface="Wingdings" pitchFamily="2" charset="2"/>
              </a:rPr>
            </a:br>
            <a:endParaRPr lang="en-GB" sz="1100">
              <a:sym typeface="Wingdings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sz="1100">
                <a:sym typeface="Wingdings" pitchFamily="2" charset="2"/>
              </a:rPr>
              <a:t>   If you want to use more </a:t>
            </a:r>
            <a:r>
              <a:rPr lang="en-GB" sz="1100" b="1">
                <a:sym typeface="Wingdings" pitchFamily="2" charset="2"/>
              </a:rPr>
              <a:t>partner logos</a:t>
            </a:r>
            <a:r>
              <a:rPr lang="en-GB" sz="1100">
                <a:sym typeface="Wingdings" pitchFamily="2" charset="2"/>
              </a:rPr>
              <a:t> position them left </a:t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beside the DESY logo in the footer area </a:t>
            </a:r>
            <a:br>
              <a:rPr lang="en-GB" sz="1100">
                <a:sym typeface="Wingdings" pitchFamily="2" charset="2"/>
              </a:rPr>
            </a:br>
            <a:r>
              <a:rPr lang="en-GB" sz="1100">
                <a:sym typeface="Wingdings" pitchFamily="2" charset="2"/>
              </a:rPr>
              <a:t>   </a:t>
            </a:r>
            <a:r>
              <a:rPr lang="en-GB" sz="1100" b="1">
                <a:sym typeface="Wingdings" pitchFamily="2" charset="2"/>
              </a:rPr>
              <a:t>Close Master View</a:t>
            </a:r>
            <a:endParaRPr lang="en-GB" sz="1100" b="1"/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sz="1100">
              <a:sym typeface="Wingdings" pitchFamily="2" charset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22" name="Rectangle 82"/>
          <p:cNvSpPr>
            <a:spLocks noChangeArrowheads="1"/>
          </p:cNvSpPr>
          <p:nvPr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827463"/>
            <a:ext cx="7258050" cy="1704975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 anchor="ctr" anchorCtr="1"/>
          <a:lstStyle>
            <a:lvl1pPr marL="0" indent="0" algn="ctr">
              <a:defRPr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Thomas Tschentscher</a:t>
            </a:r>
          </a:p>
          <a:p>
            <a:pPr lvl="0"/>
            <a:r>
              <a:rPr lang="en-GB" noProof="0" smtClean="0"/>
              <a:t>conference, location, date</a:t>
            </a:r>
          </a:p>
        </p:txBody>
      </p:sp>
      <p:sp>
        <p:nvSpPr>
          <p:cNvPr id="10325" name="Line 85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Title format (max. 2 lines), don’t edit here</a:t>
            </a:r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E8BD1EF-16E7-450D-9D62-6769DAEDB24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181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D42490-D81B-4A04-B268-CE1240A5859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700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E5F748-DFD8-43A7-BD74-0A70D444047C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799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240E05-17AE-4F3E-8E1E-CC90D34CFCC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58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3488" y="541338"/>
            <a:ext cx="2063750" cy="5265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6043613" cy="5265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AF1E3BD-7B07-405B-AFE5-DB5B81A0A48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731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>
            <a:lvl1pPr>
              <a:defRPr/>
            </a:lvl1pPr>
          </a:lstStyle>
          <a:p>
            <a:fld id="{3F153E57-BDC9-42D0-9863-C238D9477E6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738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7475" y="1347788"/>
            <a:ext cx="5702300" cy="4459287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42325" y="114300"/>
            <a:ext cx="576263" cy="911225"/>
          </a:xfrm>
        </p:spPr>
        <p:txBody>
          <a:bodyPr/>
          <a:lstStyle>
            <a:lvl1pPr>
              <a:defRPr/>
            </a:lvl1pPr>
          </a:lstStyle>
          <a:p>
            <a:fld id="{31620086-8829-4AA1-BCC8-68C42F37F3A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591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531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413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340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ltGray"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ltGray"/>
        <p:txBody>
          <a:bodyPr/>
          <a:lstStyle>
            <a:lvl1pPr>
              <a:defRPr/>
            </a:lvl1pPr>
          </a:lstStyle>
          <a:p>
            <a:fld id="{F4FDF152-CCDD-45D2-A883-C8FA0039B15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090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630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323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943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081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554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056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41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543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246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305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92D42-1D34-4155-AF60-7094DEA53E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1"/>
          </p:nvPr>
        </p:nvSpPr>
        <p:spPr>
          <a:xfrm>
            <a:off x="117475" y="6505575"/>
            <a:ext cx="5702300" cy="2667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Massimo Altarelli, European XFEL GmbH, Hamburg                                                    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674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763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314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151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559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019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73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568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020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769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401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>
              <a:buFont typeface="Wingdings" pitchFamily="2" charset="2"/>
              <a:buChar char="n"/>
            </a:pPr>
            <a:endParaRPr lang="en-US" b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buFont typeface="Wingdings" pitchFamily="2" charset="2"/>
              <a:buChar char="n"/>
            </a:pPr>
            <a:endParaRPr lang="en-US" b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Subtitle format (max. 4 lines)</a:t>
            </a:r>
          </a:p>
          <a:p>
            <a:pPr lvl="0"/>
            <a:r>
              <a:rPr lang="en-GB" noProof="0" smtClean="0"/>
              <a:t>(conference, location, name of the speaker, date)</a:t>
            </a:r>
          </a:p>
          <a:p>
            <a:pPr lvl="0"/>
            <a:r>
              <a:rPr lang="en-GB" noProof="0" smtClean="0"/>
              <a:t>You are in the slide master view: Don’t edit here!</a:t>
            </a:r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buFont typeface="Wingdings" pitchFamily="2" charset="2"/>
              <a:buChar char="n"/>
            </a:pPr>
            <a:endParaRPr lang="en-US" b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Title format (max. 2 lines), don’t edit here</a:t>
            </a:r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1095374" y="115860"/>
            <a:ext cx="6346826" cy="373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b="0" dirty="0" smtClean="0">
                <a:solidFill>
                  <a:srgbClr val="FFFFFF"/>
                </a:solidFill>
                <a:latin typeface="Arial"/>
                <a:ea typeface="ＭＳ Ｐゴシック"/>
              </a:rPr>
              <a:t>4</a:t>
            </a:r>
            <a:r>
              <a:rPr lang="en-US" sz="1800" b="0" baseline="30000" dirty="0" smtClean="0">
                <a:solidFill>
                  <a:srgbClr val="FFFFFF"/>
                </a:solidFill>
                <a:latin typeface="Arial"/>
                <a:ea typeface="ＭＳ Ｐゴシック"/>
              </a:rPr>
              <a:t>th</a:t>
            </a:r>
            <a:r>
              <a:rPr lang="en-US" sz="1800" b="0" dirty="0" smtClean="0">
                <a:solidFill>
                  <a:srgbClr val="FFFFFF"/>
                </a:solidFill>
                <a:latin typeface="Arial"/>
                <a:ea typeface="ＭＳ Ｐゴシック"/>
              </a:rPr>
              <a:t>  XFEL / DESY LAC-meeting, 29</a:t>
            </a:r>
            <a:r>
              <a:rPr lang="en-US" sz="1800" b="0" baseline="30000" dirty="0" smtClean="0">
                <a:solidFill>
                  <a:srgbClr val="FFFFFF"/>
                </a:solidFill>
                <a:latin typeface="Arial"/>
                <a:ea typeface="ＭＳ Ｐゴシック"/>
              </a:rPr>
              <a:t>th</a:t>
            </a:r>
            <a:r>
              <a:rPr lang="en-US" sz="1800" b="0" dirty="0" smtClean="0">
                <a:solidFill>
                  <a:srgbClr val="FFFFFF"/>
                </a:solidFill>
                <a:latin typeface="Arial"/>
                <a:ea typeface="ＭＳ Ｐゴシック"/>
              </a:rPr>
              <a:t> / 30</a:t>
            </a:r>
            <a:r>
              <a:rPr lang="en-US" sz="1800" b="0" baseline="30000" dirty="0" smtClean="0">
                <a:solidFill>
                  <a:srgbClr val="FFFFFF"/>
                </a:solidFill>
                <a:latin typeface="Arial"/>
                <a:ea typeface="ＭＳ Ｐゴシック"/>
              </a:rPr>
              <a:t>th</a:t>
            </a:r>
            <a:r>
              <a:rPr lang="en-US" sz="1800" b="0" dirty="0" smtClean="0">
                <a:solidFill>
                  <a:srgbClr val="FFFFFF"/>
                </a:solidFill>
                <a:latin typeface="Arial"/>
                <a:ea typeface="ＭＳ Ｐゴシック"/>
              </a:rPr>
              <a:t>  September 2014</a:t>
            </a:r>
            <a:endParaRPr lang="en-GB" sz="1800" b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39437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4E2999-5E02-457A-81FF-14E6619329A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849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AB1F54-3BF7-471C-939D-5FEF4FD817D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706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90B95A-BC06-4E0B-AF75-C7A1EB55FA1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049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A9237-83B4-41B3-9E04-B9E571C8124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140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44EB03-A52E-4063-8232-05F57EDACBD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635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29.xml"/><Relationship Id="rId39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21" Type="http://schemas.openxmlformats.org/officeDocument/2006/relationships/slideLayout" Target="../slideLayouts/slideLayout24.xml"/><Relationship Id="rId34" Type="http://schemas.openxmlformats.org/officeDocument/2006/relationships/slideLayout" Target="../slideLayouts/slideLayout37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5" Type="http://schemas.openxmlformats.org/officeDocument/2006/relationships/slideLayout" Target="../slideLayouts/slideLayout28.xml"/><Relationship Id="rId33" Type="http://schemas.openxmlformats.org/officeDocument/2006/relationships/slideLayout" Target="../slideLayouts/slideLayout36.xml"/><Relationship Id="rId38" Type="http://schemas.openxmlformats.org/officeDocument/2006/relationships/image" Target="../media/image4.jpeg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3.xml"/><Relationship Id="rId29" Type="http://schemas.openxmlformats.org/officeDocument/2006/relationships/slideLayout" Target="../slideLayouts/slideLayout3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24" Type="http://schemas.openxmlformats.org/officeDocument/2006/relationships/slideLayout" Target="../slideLayouts/slideLayout27.xml"/><Relationship Id="rId32" Type="http://schemas.openxmlformats.org/officeDocument/2006/relationships/slideLayout" Target="../slideLayouts/slideLayout35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23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31.xml"/><Relationship Id="rId36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22.xml"/><Relationship Id="rId31" Type="http://schemas.openxmlformats.org/officeDocument/2006/relationships/slideLayout" Target="../slideLayouts/slideLayout34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Relationship Id="rId22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33.xml"/><Relationship Id="rId35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000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fld id="{B6FDC833-1C4A-45EC-94C3-6462BED2F35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5786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endParaRPr lang="en-GB" sz="2400" b="0"/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algn="l"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000" b="0" baseline="0" dirty="0" smtClean="0">
                <a:solidFill>
                  <a:schemeClr val="bg1"/>
                </a:solidFill>
              </a:rPr>
              <a:t>Academia - Industry Matching Event on High Energy Lasers</a:t>
            </a:r>
            <a:endParaRPr lang="en-GB" sz="1000" b="0" dirty="0">
              <a:solidFill>
                <a:schemeClr val="bg1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374650" y="1347788"/>
            <a:ext cx="8501063" cy="523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Text format – don’t edit!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err="1" smtClean="0"/>
              <a:t>Fith</a:t>
            </a:r>
            <a:r>
              <a:rPr lang="en-GB" dirty="0" smtClean="0"/>
              <a:t> level</a:t>
            </a:r>
          </a:p>
        </p:txBody>
      </p:sp>
      <p:sp>
        <p:nvSpPr>
          <p:cNvPr id="11" name="Text Box 123"/>
          <p:cNvSpPr txBox="1">
            <a:spLocks noChangeArrowheads="1"/>
          </p:cNvSpPr>
          <p:nvPr/>
        </p:nvSpPr>
        <p:spPr bwMode="auto">
          <a:xfrm>
            <a:off x="57468" y="6568440"/>
            <a:ext cx="4819332" cy="25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algn="l" eaLnBrk="0" hangingPunct="0">
              <a:lnSpc>
                <a:spcPct val="100000"/>
              </a:lnSpc>
              <a:spcBef>
                <a:spcPts val="0"/>
              </a:spcBef>
              <a:buClrTx/>
              <a:buFontTx/>
              <a:buNone/>
            </a:pPr>
            <a:r>
              <a:rPr lang="en-US" sz="800" b="0" baseline="0" dirty="0" smtClean="0">
                <a:solidFill>
                  <a:schemeClr val="tx1"/>
                </a:solidFill>
              </a:rPr>
              <a:t>Max Lederer, European XFEL, </a:t>
            </a:r>
          </a:p>
          <a:p>
            <a:pPr algn="l" eaLnBrk="0" hangingPunct="0">
              <a:lnSpc>
                <a:spcPct val="100000"/>
              </a:lnSpc>
              <a:spcBef>
                <a:spcPts val="0"/>
              </a:spcBef>
              <a:buClrTx/>
              <a:buFontTx/>
              <a:buNone/>
            </a:pPr>
            <a:r>
              <a:rPr lang="en-US" sz="800" b="0" baseline="0" dirty="0" smtClean="0">
                <a:solidFill>
                  <a:schemeClr val="tx1"/>
                </a:solidFill>
              </a:rPr>
              <a:t>Hamburg 12/11/2014</a:t>
            </a:r>
            <a:endParaRPr lang="en-GB" sz="8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6" charset="-128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6" charset="-128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6" charset="-128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defRPr b="1">
          <a:solidFill>
            <a:schemeClr val="tx2"/>
          </a:solidFill>
          <a:latin typeface="+mn-lt"/>
          <a:ea typeface="+mn-ea"/>
          <a:cs typeface="+mn-cs"/>
        </a:defRPr>
      </a:lvl1pPr>
      <a:lvl2pPr marL="492125" indent="-220663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n"/>
        <a:defRPr>
          <a:solidFill>
            <a:schemeClr val="hlink"/>
          </a:solidFill>
          <a:latin typeface="+mn-lt"/>
          <a:ea typeface="+mn-ea"/>
        </a:defRPr>
      </a:lvl2pPr>
      <a:lvl3pPr marL="727075" indent="-233363" algn="l" rtl="0" fontAlgn="base">
        <a:spcBef>
          <a:spcPct val="20000"/>
        </a:spcBef>
        <a:spcAft>
          <a:spcPct val="0"/>
        </a:spcAft>
        <a:buClr>
          <a:srgbClr val="FF3300"/>
        </a:buClr>
        <a:buSzPct val="60000"/>
        <a:buFont typeface="Wingdings" pitchFamily="2" charset="2"/>
        <a:buChar char="è"/>
        <a:defRPr sz="1600" b="1">
          <a:solidFill>
            <a:srgbClr val="FF3300"/>
          </a:solidFill>
          <a:latin typeface="+mn-lt"/>
          <a:ea typeface="+mn-ea"/>
        </a:defRPr>
      </a:lvl3pPr>
      <a:lvl4pPr marL="927100" indent="-198438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rgbClr val="100F2E"/>
          </a:solidFill>
          <a:latin typeface="+mn-lt"/>
          <a:ea typeface="+mn-ea"/>
        </a:defRPr>
      </a:lvl4pPr>
      <a:lvl5pPr marL="1152525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1400" b="1">
          <a:solidFill>
            <a:srgbClr val="100F2E"/>
          </a:solidFill>
          <a:latin typeface="+mn-lt"/>
          <a:ea typeface="+mn-ea"/>
        </a:defRPr>
      </a:lvl5pPr>
      <a:lvl6pPr marL="1609725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1400" b="1">
          <a:solidFill>
            <a:srgbClr val="100F2E"/>
          </a:solidFill>
          <a:latin typeface="+mn-lt"/>
          <a:ea typeface="+mn-ea"/>
        </a:defRPr>
      </a:lvl6pPr>
      <a:lvl7pPr marL="2066925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1400" b="1">
          <a:solidFill>
            <a:srgbClr val="100F2E"/>
          </a:solidFill>
          <a:latin typeface="+mn-lt"/>
          <a:ea typeface="+mn-ea"/>
        </a:defRPr>
      </a:lvl7pPr>
      <a:lvl8pPr marL="2524125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1400" b="1">
          <a:solidFill>
            <a:srgbClr val="100F2E"/>
          </a:solidFill>
          <a:latin typeface="+mn-lt"/>
          <a:ea typeface="+mn-ea"/>
        </a:defRPr>
      </a:lvl8pPr>
      <a:lvl9pPr marL="2981325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1400" b="1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</a:defRPr>
            </a:lvl1pPr>
          </a:lstStyle>
          <a:p>
            <a:fld id="{FDDDD1DA-469A-4D8B-B71F-413E4EE42652}" type="slidenum">
              <a:rPr lang="en-GB">
                <a:solidFill>
                  <a:srgbClr val="FFFFFF"/>
                </a:solidFill>
                <a:latin typeface="Arial"/>
                <a:ea typeface="ＭＳ Ｐゴシック"/>
              </a:rPr>
              <a:pPr/>
              <a:t>‹#›</a:t>
            </a:fld>
            <a:endParaRPr lang="en-GB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buFont typeface="Wingdings" pitchFamily="2" charset="2"/>
              <a:buChar char="n"/>
            </a:pPr>
            <a:endParaRPr lang="en-US" b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endParaRPr lang="en-GB" sz="2400" b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algn="l"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200" b="0" dirty="0" smtClean="0">
                <a:solidFill>
                  <a:srgbClr val="FFFFFF"/>
                </a:solidFill>
                <a:latin typeface="Arial"/>
                <a:ea typeface="ＭＳ Ｐゴシック"/>
              </a:rPr>
              <a:t>XFEL / DESY 4</a:t>
            </a:r>
            <a:r>
              <a:rPr lang="en-US" sz="1200" b="0" baseline="30000" dirty="0" smtClean="0">
                <a:solidFill>
                  <a:srgbClr val="FFFFFF"/>
                </a:solidFill>
                <a:latin typeface="Arial"/>
                <a:ea typeface="ＭＳ Ｐゴシック"/>
              </a:rPr>
              <a:t>th</a:t>
            </a:r>
            <a:r>
              <a:rPr lang="en-US" sz="1200" b="0" dirty="0" smtClean="0">
                <a:solidFill>
                  <a:srgbClr val="FFFFFF"/>
                </a:solidFill>
                <a:latin typeface="Arial"/>
                <a:ea typeface="ＭＳ Ｐゴシック"/>
              </a:rPr>
              <a:t> LAC-meeting, 29</a:t>
            </a:r>
            <a:r>
              <a:rPr lang="en-US" sz="1200" b="0" baseline="30000" dirty="0" smtClean="0">
                <a:solidFill>
                  <a:srgbClr val="FFFFFF"/>
                </a:solidFill>
                <a:latin typeface="Arial"/>
                <a:ea typeface="ＭＳ Ｐゴシック"/>
              </a:rPr>
              <a:t>th</a:t>
            </a:r>
            <a:r>
              <a:rPr lang="en-US" sz="1200" b="0" dirty="0" smtClean="0">
                <a:solidFill>
                  <a:srgbClr val="FFFFFF"/>
                </a:solidFill>
                <a:latin typeface="Arial"/>
                <a:ea typeface="ＭＳ Ｐゴシック"/>
              </a:rPr>
              <a:t>  / 30</a:t>
            </a:r>
            <a:r>
              <a:rPr lang="en-US" sz="1200" b="0" baseline="30000" dirty="0" smtClean="0">
                <a:solidFill>
                  <a:srgbClr val="FFFFFF"/>
                </a:solidFill>
                <a:latin typeface="Arial"/>
                <a:ea typeface="ＭＳ Ｐゴシック"/>
              </a:rPr>
              <a:t>th</a:t>
            </a:r>
            <a:r>
              <a:rPr lang="en-US" sz="1200" b="0" dirty="0" smtClean="0">
                <a:solidFill>
                  <a:srgbClr val="FFFFFF"/>
                </a:solidFill>
                <a:latin typeface="Arial"/>
                <a:ea typeface="ＭＳ Ｐゴシック"/>
              </a:rPr>
              <a:t>  September 2014</a:t>
            </a:r>
            <a:endParaRPr lang="en-GB" sz="1200" b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" name="Text Box 123"/>
          <p:cNvSpPr txBox="1">
            <a:spLocks noChangeArrowheads="1"/>
          </p:cNvSpPr>
          <p:nvPr userDrawn="1"/>
        </p:nvSpPr>
        <p:spPr bwMode="auto">
          <a:xfrm>
            <a:off x="57468" y="6568440"/>
            <a:ext cx="4819332" cy="25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algn="l" eaLnBrk="0" hangingPunct="0">
              <a:lnSpc>
                <a:spcPct val="100000"/>
              </a:lnSpc>
              <a:spcBef>
                <a:spcPts val="0"/>
              </a:spcBef>
              <a:buClrTx/>
              <a:buFontTx/>
              <a:buNone/>
            </a:pPr>
            <a:r>
              <a:rPr lang="en-US" sz="800" b="0" baseline="0" dirty="0" smtClean="0">
                <a:solidFill>
                  <a:schemeClr val="tx1"/>
                </a:solidFill>
              </a:rPr>
              <a:t>Max Lederer, European XFEL, </a:t>
            </a:r>
          </a:p>
          <a:p>
            <a:pPr algn="l" eaLnBrk="0" hangingPunct="0">
              <a:lnSpc>
                <a:spcPct val="100000"/>
              </a:lnSpc>
              <a:spcBef>
                <a:spcPts val="0"/>
              </a:spcBef>
              <a:buClrTx/>
              <a:buFontTx/>
              <a:buNone/>
            </a:pPr>
            <a:r>
              <a:rPr lang="en-US" sz="800" b="0" baseline="0" dirty="0" smtClean="0">
                <a:solidFill>
                  <a:schemeClr val="tx1"/>
                </a:solidFill>
              </a:rPr>
              <a:t>Hamburg 12/11/2014</a:t>
            </a:r>
            <a:endParaRPr lang="en-GB" sz="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51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6" r:id="rId21"/>
    <p:sldLayoutId id="2147483687" r:id="rId22"/>
    <p:sldLayoutId id="2147483688" r:id="rId23"/>
    <p:sldLayoutId id="2147483689" r:id="rId24"/>
    <p:sldLayoutId id="2147483690" r:id="rId25"/>
    <p:sldLayoutId id="2147483691" r:id="rId26"/>
    <p:sldLayoutId id="2147483692" r:id="rId27"/>
    <p:sldLayoutId id="2147483693" r:id="rId28"/>
    <p:sldLayoutId id="2147483694" r:id="rId29"/>
    <p:sldLayoutId id="2147483695" r:id="rId30"/>
    <p:sldLayoutId id="2147483696" r:id="rId31"/>
    <p:sldLayoutId id="2147483697" r:id="rId32"/>
    <p:sldLayoutId id="2147483698" r:id="rId33"/>
    <p:sldLayoutId id="2147483699" r:id="rId34"/>
    <p:sldLayoutId id="2147483700" r:id="rId35"/>
    <p:sldLayoutId id="2147483701" r:id="rId3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/>
          <a:cs typeface="ＭＳ Ｐゴシック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/>
          <a:cs typeface="ＭＳ Ｐゴシック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/>
          <a:cs typeface="ＭＳ Ｐゴシック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/>
          <a:cs typeface="ＭＳ Ｐゴシック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/>
          <a:cs typeface="ＭＳ Ｐゴシック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/>
          <a:cs typeface="ＭＳ Ｐゴシック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  <a:ea typeface="ＭＳ Ｐゴシック"/>
          <a:cs typeface="ＭＳ Ｐゴシック"/>
        </a:defRPr>
      </a:lvl9pPr>
    </p:titleStyle>
    <p:bodyStyle>
      <a:lvl1pPr marL="298450" indent="-298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  <a:cs typeface="+mn-cs"/>
        </a:defRPr>
      </a:lvl2pPr>
      <a:lvl3pPr marL="817563" indent="-257175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  <a:cs typeface="+mn-cs"/>
        </a:defRPr>
      </a:lvl3pPr>
      <a:lvl4pPr marL="1077913" indent="-2587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  <a:cs typeface="+mn-cs"/>
        </a:defRPr>
      </a:lvl4pPr>
      <a:lvl5pPr marL="13128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  <a:cs typeface="+mn-cs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  <a:cs typeface="+mn-cs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  <a:cs typeface="+mn-cs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  <a:cs typeface="+mn-cs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0.jpeg"/><Relationship Id="rId4" Type="http://schemas.openxmlformats.org/officeDocument/2006/relationships/image" Target="../media/image47.jpe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.infn.it/indexIT.shtml" TargetMode="External"/><Relationship Id="rId13" Type="http://schemas.openxmlformats.org/officeDocument/2006/relationships/image" Target="../media/image17.png"/><Relationship Id="rId18" Type="http://schemas.openxmlformats.org/officeDocument/2006/relationships/image" Target="../media/image20.png"/><Relationship Id="rId26" Type="http://schemas.openxmlformats.org/officeDocument/2006/relationships/image" Target="../media/image27.png"/><Relationship Id="rId3" Type="http://schemas.openxmlformats.org/officeDocument/2006/relationships/image" Target="../media/image8.gif"/><Relationship Id="rId21" Type="http://schemas.openxmlformats.org/officeDocument/2006/relationships/image" Target="../media/image23.png"/><Relationship Id="rId7" Type="http://schemas.openxmlformats.org/officeDocument/2006/relationships/image" Target="../media/image12.png"/><Relationship Id="rId12" Type="http://schemas.openxmlformats.org/officeDocument/2006/relationships/image" Target="../media/image16.png"/><Relationship Id="rId17" Type="http://schemas.openxmlformats.org/officeDocument/2006/relationships/image" Target="../media/image19.png"/><Relationship Id="rId25" Type="http://schemas.openxmlformats.org/officeDocument/2006/relationships/image" Target="../media/image26.jpeg"/><Relationship Id="rId2" Type="http://schemas.openxmlformats.org/officeDocument/2006/relationships/image" Target="../media/image6.gif"/><Relationship Id="rId16" Type="http://schemas.openxmlformats.org/officeDocument/2006/relationships/hyperlink" Target="http://www.uu.se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11" Type="http://schemas.openxmlformats.org/officeDocument/2006/relationships/image" Target="../media/image15.png"/><Relationship Id="rId24" Type="http://schemas.openxmlformats.org/officeDocument/2006/relationships/image" Target="../media/image25.png"/><Relationship Id="rId5" Type="http://schemas.openxmlformats.org/officeDocument/2006/relationships/image" Target="../media/image10.png"/><Relationship Id="rId15" Type="http://schemas.openxmlformats.org/officeDocument/2006/relationships/image" Target="../media/image18.png"/><Relationship Id="rId23" Type="http://schemas.openxmlformats.org/officeDocument/2006/relationships/hyperlink" Target="http://www.portal.pwr.wroc.pl/index,242.dhtml" TargetMode="External"/><Relationship Id="rId10" Type="http://schemas.openxmlformats.org/officeDocument/2006/relationships/image" Target="../media/image14.jpeg"/><Relationship Id="rId19" Type="http://schemas.openxmlformats.org/officeDocument/2006/relationships/image" Target="../media/image21.png"/><Relationship Id="rId4" Type="http://schemas.openxmlformats.org/officeDocument/2006/relationships/image" Target="../media/image9.gif"/><Relationship Id="rId9" Type="http://schemas.openxmlformats.org/officeDocument/2006/relationships/image" Target="../media/image13.png"/><Relationship Id="rId14" Type="http://schemas.openxmlformats.org/officeDocument/2006/relationships/hyperlink" Target="http://www.su.se/english/" TargetMode="External"/><Relationship Id="rId22" Type="http://schemas.openxmlformats.org/officeDocument/2006/relationships/image" Target="../media/image24.jpeg"/><Relationship Id="rId27" Type="http://schemas.openxmlformats.org/officeDocument/2006/relationships/image" Target="../media/image2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400" y="4197350"/>
            <a:ext cx="8280400" cy="1814513"/>
          </a:xfrm>
        </p:spPr>
        <p:txBody>
          <a:bodyPr/>
          <a:lstStyle/>
          <a:p>
            <a:pPr eaLnBrk="1" hangingPunct="1"/>
            <a:r>
              <a:rPr lang="en-GB" dirty="0" smtClean="0"/>
              <a:t>Hamburg, November 12, 2014</a:t>
            </a:r>
          </a:p>
          <a:p>
            <a:pPr eaLnBrk="1" hangingPunct="1">
              <a:spcBef>
                <a:spcPct val="60000"/>
              </a:spcBef>
            </a:pPr>
            <a:r>
              <a:rPr lang="en-GB" dirty="0" smtClean="0"/>
              <a:t>Max Lederer, Laser Group European XFEL</a:t>
            </a:r>
          </a:p>
          <a:p>
            <a:pPr eaLnBrk="1" hangingPunct="1"/>
            <a:r>
              <a:rPr lang="en-GB" sz="1600" b="1" i="1" dirty="0" smtClean="0"/>
              <a:t>  max.lederer@xfel.eu</a:t>
            </a:r>
          </a:p>
        </p:txBody>
      </p:sp>
      <p:sp>
        <p:nvSpPr>
          <p:cNvPr id="3075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33350" y="1879138"/>
            <a:ext cx="8870950" cy="1844675"/>
          </a:xfrm>
          <a:noFill/>
        </p:spPr>
        <p:txBody>
          <a:bodyPr/>
          <a:lstStyle/>
          <a:p>
            <a:r>
              <a:rPr lang="en-US" sz="4000" b="1" dirty="0" smtClean="0"/>
              <a:t>The European XFEL Project – lasers for user experiments</a:t>
            </a:r>
            <a:endParaRPr lang="en-GB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312282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X-</a:t>
            </a:r>
            <a:r>
              <a:rPr lang="de-DE" dirty="0" err="1" smtClean="0"/>
              <a:t>ray</a:t>
            </a:r>
            <a:r>
              <a:rPr lang="de-DE" dirty="0" smtClean="0"/>
              <a:t> FEL </a:t>
            </a:r>
            <a:r>
              <a:rPr lang="de-DE" dirty="0" err="1" smtClean="0"/>
              <a:t>delivery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6 </a:t>
            </a:r>
            <a:r>
              <a:rPr lang="de-DE" dirty="0" err="1" smtClean="0"/>
              <a:t>science</a:t>
            </a:r>
            <a:r>
              <a:rPr lang="de-DE" dirty="0" smtClean="0"/>
              <a:t> </a:t>
            </a:r>
            <a:r>
              <a:rPr lang="de-DE" dirty="0" err="1" smtClean="0"/>
              <a:t>instruments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01" y="1854200"/>
            <a:ext cx="8913200" cy="342900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60350" y="5676900"/>
            <a:ext cx="8566150" cy="609600"/>
          </a:xfrm>
        </p:spPr>
        <p:txBody>
          <a:bodyPr/>
          <a:lstStyle/>
          <a:p>
            <a:r>
              <a:rPr lang="de-DE" dirty="0" smtClean="0"/>
              <a:t>Provision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2 </a:t>
            </a:r>
            <a:r>
              <a:rPr lang="de-DE" dirty="0" err="1" smtClean="0"/>
              <a:t>more</a:t>
            </a:r>
            <a:r>
              <a:rPr lang="de-DE" dirty="0" smtClean="0"/>
              <a:t> FEL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additional </a:t>
            </a:r>
            <a:r>
              <a:rPr lang="de-DE" dirty="0" err="1" smtClean="0"/>
              <a:t>scientific</a:t>
            </a:r>
            <a:r>
              <a:rPr lang="de-DE" dirty="0" smtClean="0"/>
              <a:t> </a:t>
            </a:r>
            <a:r>
              <a:rPr lang="de-DE" dirty="0" err="1" smtClean="0"/>
              <a:t>instruments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497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47725" y="2756327"/>
            <a:ext cx="73247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1200"/>
              </a:spcAft>
              <a:buClr>
                <a:srgbClr val="FD930A"/>
              </a:buClr>
            </a:pPr>
            <a:r>
              <a:rPr lang="de-DE" sz="4800" kern="0" dirty="0">
                <a:solidFill>
                  <a:srgbClr val="000000"/>
                </a:solidFill>
                <a:latin typeface="Arial"/>
                <a:ea typeface="ＭＳ Ｐゴシック"/>
              </a:rPr>
              <a:t>Lasers for European XFEL </a:t>
            </a:r>
            <a:r>
              <a:rPr lang="de-DE" sz="4800" kern="0" dirty="0" err="1">
                <a:solidFill>
                  <a:srgbClr val="000000"/>
                </a:solidFill>
                <a:latin typeface="Arial"/>
                <a:ea typeface="ＭＳ Ｐゴシック"/>
              </a:rPr>
              <a:t>user</a:t>
            </a:r>
            <a:r>
              <a:rPr lang="de-DE" sz="4800" kern="0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de-DE" sz="4800" kern="0" dirty="0" err="1">
                <a:solidFill>
                  <a:srgbClr val="000000"/>
                </a:solidFill>
                <a:latin typeface="Arial"/>
                <a:ea typeface="ＭＳ Ｐゴシック"/>
              </a:rPr>
              <a:t>experiments</a:t>
            </a:r>
            <a:endParaRPr lang="de-DE" sz="4800" kern="0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9096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0"/>
          <p:cNvSpPr>
            <a:spLocks noChangeArrowheads="1"/>
          </p:cNvSpPr>
          <p:nvPr/>
        </p:nvSpPr>
        <p:spPr bwMode="auto">
          <a:xfrm>
            <a:off x="2691770" y="5440681"/>
            <a:ext cx="1368000" cy="83185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800" i="1" dirty="0" smtClean="0">
                <a:solidFill>
                  <a:srgbClr val="261748"/>
                </a:solidFill>
                <a:latin typeface="Arial"/>
                <a:ea typeface="ＭＳ Ｐゴシック"/>
              </a:rPr>
              <a:t>SQS</a:t>
            </a:r>
            <a:endParaRPr lang="de-DE" sz="1800" i="1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 smtClean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1275085" y="5440681"/>
            <a:ext cx="1368425" cy="83185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800" i="1" dirty="0" smtClean="0">
                <a:solidFill>
                  <a:srgbClr val="261748"/>
                </a:solidFill>
                <a:latin typeface="Arial"/>
                <a:ea typeface="ＭＳ Ｐゴシック"/>
              </a:rPr>
              <a:t>SCS</a:t>
            </a:r>
            <a:endParaRPr lang="de-DE" sz="1800" i="1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 smtClean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38" name="Rectangle 40"/>
          <p:cNvSpPr>
            <a:spLocks noChangeArrowheads="1"/>
          </p:cNvSpPr>
          <p:nvPr/>
        </p:nvSpPr>
        <p:spPr bwMode="auto">
          <a:xfrm>
            <a:off x="2699390" y="4472941"/>
            <a:ext cx="1368000" cy="83185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800" i="1" dirty="0" smtClean="0">
                <a:solidFill>
                  <a:srgbClr val="261748"/>
                </a:solidFill>
                <a:latin typeface="Arial"/>
                <a:ea typeface="ＭＳ Ｐゴシック"/>
              </a:rPr>
              <a:t>SPB</a:t>
            </a:r>
            <a:endParaRPr lang="de-DE" sz="1800" i="1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 smtClean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39" name="Rectangle 40"/>
          <p:cNvSpPr>
            <a:spLocks noChangeArrowheads="1"/>
          </p:cNvSpPr>
          <p:nvPr/>
        </p:nvSpPr>
        <p:spPr bwMode="auto">
          <a:xfrm>
            <a:off x="1282705" y="4472941"/>
            <a:ext cx="1368425" cy="83185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800" i="1" dirty="0" smtClean="0">
                <a:solidFill>
                  <a:srgbClr val="261748"/>
                </a:solidFill>
                <a:latin typeface="Arial"/>
                <a:ea typeface="ＭＳ Ｐゴシック"/>
              </a:rPr>
              <a:t>FXE</a:t>
            </a:r>
            <a:endParaRPr lang="de-DE" sz="1800" i="1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 smtClean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35" name="Rectangle 40"/>
          <p:cNvSpPr>
            <a:spLocks noChangeArrowheads="1"/>
          </p:cNvSpPr>
          <p:nvPr/>
        </p:nvSpPr>
        <p:spPr bwMode="auto">
          <a:xfrm>
            <a:off x="2699390" y="1447801"/>
            <a:ext cx="1368000" cy="83185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800" i="1" dirty="0" smtClean="0">
                <a:solidFill>
                  <a:srgbClr val="261748"/>
                </a:solidFill>
                <a:latin typeface="Arial"/>
                <a:ea typeface="ＭＳ Ｐゴシック"/>
              </a:rPr>
              <a:t>HED</a:t>
            </a:r>
            <a:endParaRPr lang="de-DE" sz="1800" i="1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 smtClean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C182C-2989-4418-8F26-E828E970D994}" type="slidenum">
              <a:rPr lang="en-GB">
                <a:solidFill>
                  <a:srgbClr val="FFFFFF"/>
                </a:solidFill>
              </a:rPr>
              <a:pPr/>
              <a:t>12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European XFEL experimental </a:t>
            </a:r>
            <a:r>
              <a:rPr lang="de-DE" dirty="0" err="1" smtClean="0"/>
              <a:t>laser</a:t>
            </a:r>
            <a:r>
              <a:rPr lang="de-DE" dirty="0" smtClean="0"/>
              <a:t> </a:t>
            </a:r>
            <a:r>
              <a:rPr lang="de-DE" dirty="0" err="1" smtClean="0"/>
              <a:t>plans</a:t>
            </a:r>
            <a:endParaRPr lang="en-GB" dirty="0"/>
          </a:p>
        </p:txBody>
      </p:sp>
      <p:sp>
        <p:nvSpPr>
          <p:cNvPr id="795669" name="Rectangle 21"/>
          <p:cNvSpPr>
            <a:spLocks noChangeArrowheads="1"/>
          </p:cNvSpPr>
          <p:nvPr/>
        </p:nvSpPr>
        <p:spPr bwMode="auto">
          <a:xfrm>
            <a:off x="4440235" y="1112838"/>
            <a:ext cx="4621213" cy="509370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90488" indent="-90488" algn="l" defTabSz="446088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800" b="0" u="sng" dirty="0" err="1" smtClean="0">
                <a:solidFill>
                  <a:srgbClr val="261748"/>
                </a:solidFill>
                <a:latin typeface="Arial"/>
                <a:ea typeface="ＭＳ Ｐゴシック"/>
              </a:rPr>
              <a:t>Types</a:t>
            </a:r>
            <a:r>
              <a:rPr lang="de-DE" sz="1800" b="0" u="sng" dirty="0" smtClean="0">
                <a:solidFill>
                  <a:srgbClr val="261748"/>
                </a:solidFill>
                <a:latin typeface="Arial"/>
                <a:ea typeface="ＭＳ Ｐゴシック"/>
              </a:rPr>
              <a:t> </a:t>
            </a:r>
            <a:r>
              <a:rPr lang="de-DE" sz="1800" b="0" u="sng" dirty="0" err="1" smtClean="0">
                <a:solidFill>
                  <a:srgbClr val="261748"/>
                </a:solidFill>
                <a:latin typeface="Arial"/>
                <a:ea typeface="ＭＳ Ｐゴシック"/>
              </a:rPr>
              <a:t>of</a:t>
            </a:r>
            <a:r>
              <a:rPr lang="de-DE" sz="1800" b="0" u="sng" dirty="0" smtClean="0">
                <a:solidFill>
                  <a:srgbClr val="261748"/>
                </a:solidFill>
                <a:latin typeface="Arial"/>
                <a:ea typeface="ＭＳ Ｐゴシック"/>
              </a:rPr>
              <a:t> experimental </a:t>
            </a:r>
            <a:r>
              <a:rPr lang="de-DE" sz="1800" b="0" u="sng" dirty="0" err="1" smtClean="0">
                <a:solidFill>
                  <a:srgbClr val="261748"/>
                </a:solidFill>
                <a:latin typeface="Arial"/>
                <a:ea typeface="ＭＳ Ｐゴシック"/>
              </a:rPr>
              <a:t>lasers</a:t>
            </a:r>
            <a:r>
              <a:rPr lang="de-DE" sz="1800" b="0" u="sng" dirty="0" smtClean="0">
                <a:solidFill>
                  <a:srgbClr val="261748"/>
                </a:solidFill>
                <a:latin typeface="Arial"/>
                <a:ea typeface="ＭＳ Ｐゴシック"/>
              </a:rPr>
              <a:t>:</a:t>
            </a:r>
          </a:p>
          <a:p>
            <a:pPr marL="90488" indent="-90488" algn="l" defTabSz="446088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800" u="sng" dirty="0" smtClean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90488" indent="-90488" algn="l" defTabSz="446088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800" u="sng" dirty="0" smtClean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90488" indent="-90488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Tx/>
              <a:buNone/>
            </a:pPr>
            <a:r>
              <a:rPr lang="de-DE" sz="1400" dirty="0" smtClean="0">
                <a:solidFill>
                  <a:srgbClr val="5F5F5F"/>
                </a:solidFill>
                <a:latin typeface="Arial"/>
                <a:ea typeface="ＭＳ Ｐゴシック"/>
              </a:rPr>
              <a:t>  </a:t>
            </a:r>
            <a:r>
              <a:rPr lang="de-DE" sz="1400" u="sng" dirty="0">
                <a:solidFill>
                  <a:srgbClr val="0E3BFA"/>
                </a:solidFill>
                <a:latin typeface="Arial"/>
                <a:ea typeface="ＭＳ Ｐゴシック"/>
              </a:rPr>
              <a:t>PP</a:t>
            </a:r>
            <a:r>
              <a:rPr lang="de-DE" sz="1400" dirty="0">
                <a:solidFill>
                  <a:srgbClr val="0E3BFA"/>
                </a:solidFill>
                <a:latin typeface="Arial"/>
                <a:ea typeface="ＭＳ Ｐゴシック"/>
              </a:rPr>
              <a:t>	</a:t>
            </a:r>
            <a:r>
              <a:rPr lang="de-DE" sz="1400" dirty="0" smtClean="0">
                <a:solidFill>
                  <a:srgbClr val="0E3BFA"/>
                </a:solidFill>
                <a:latin typeface="Arial"/>
                <a:ea typeface="ＭＳ Ｐゴシック"/>
              </a:rPr>
              <a:t>	</a:t>
            </a:r>
            <a:r>
              <a:rPr lang="de-DE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(</a:t>
            </a:r>
            <a:r>
              <a:rPr lang="de-DE" sz="1400" b="0" dirty="0">
                <a:solidFill>
                  <a:srgbClr val="261748"/>
                </a:solidFill>
                <a:latin typeface="Arial"/>
                <a:ea typeface="ＭＳ Ｐゴシック"/>
              </a:rPr>
              <a:t>pump-probe</a:t>
            </a:r>
            <a:r>
              <a:rPr lang="de-DE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):</a:t>
            </a:r>
            <a:endParaRPr lang="de-DE" sz="14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269875" lvl="1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 typeface="Wingdings" pitchFamily="2" charset="2"/>
              <a:buChar char="è"/>
            </a:pPr>
            <a:r>
              <a:rPr lang="de-DE" sz="1200" b="0" dirty="0">
                <a:solidFill>
                  <a:srgbClr val="FFFFFF">
                    <a:lumMod val="50000"/>
                  </a:srgbClr>
                </a:solidFill>
                <a:latin typeface="Arial"/>
                <a:ea typeface="ＭＳ Ｐゴシック"/>
              </a:rPr>
              <a:t> </a:t>
            </a:r>
            <a:r>
              <a:rPr lang="de-DE" sz="12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sub-15…100fs, </a:t>
            </a:r>
            <a:r>
              <a:rPr lang="de-DE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0.2mJ</a:t>
            </a:r>
            <a:r>
              <a:rPr lang="de-DE" sz="12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, 10Hz </a:t>
            </a:r>
            <a:r>
              <a:rPr lang="de-DE" sz="1200" i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burst</a:t>
            </a:r>
            <a:r>
              <a:rPr lang="de-DE" sz="12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, </a:t>
            </a:r>
            <a:r>
              <a:rPr lang="de-DE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0…4.5MHz</a:t>
            </a:r>
            <a:r>
              <a:rPr lang="de-DE" sz="12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, </a:t>
            </a:r>
            <a:r>
              <a:rPr lang="de-DE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800nm</a:t>
            </a:r>
            <a:endParaRPr lang="en-GB" sz="600" b="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ＭＳ Ｐゴシック"/>
            </a:endParaRPr>
          </a:p>
          <a:p>
            <a:pPr marL="90488" indent="-90488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Tx/>
              <a:buNone/>
            </a:pPr>
            <a:r>
              <a:rPr lang="de-DE" sz="1400" dirty="0">
                <a:solidFill>
                  <a:srgbClr val="0E3BFA"/>
                </a:solidFill>
                <a:latin typeface="Arial"/>
                <a:ea typeface="ＭＳ Ｐゴシック"/>
              </a:rPr>
              <a:t>  </a:t>
            </a:r>
            <a:r>
              <a:rPr lang="de-DE" sz="1400" u="sng" dirty="0">
                <a:solidFill>
                  <a:srgbClr val="0E3BFA"/>
                </a:solidFill>
                <a:latin typeface="Arial"/>
                <a:ea typeface="ＭＳ Ｐゴシック"/>
              </a:rPr>
              <a:t>MAL</a:t>
            </a:r>
            <a:r>
              <a:rPr lang="de-DE" sz="1400" dirty="0">
                <a:solidFill>
                  <a:srgbClr val="0E3BFA"/>
                </a:solidFill>
                <a:latin typeface="Arial"/>
                <a:ea typeface="ＭＳ Ｐゴシック"/>
              </a:rPr>
              <a:t> 	</a:t>
            </a:r>
            <a:r>
              <a:rPr lang="de-DE" sz="1400" b="0" dirty="0">
                <a:solidFill>
                  <a:srgbClr val="261748"/>
                </a:solidFill>
                <a:latin typeface="Arial"/>
                <a:ea typeface="ＭＳ Ｐゴシック"/>
              </a:rPr>
              <a:t>(</a:t>
            </a:r>
            <a:r>
              <a:rPr lang="de-DE" sz="1400" b="0" dirty="0" err="1">
                <a:solidFill>
                  <a:srgbClr val="261748"/>
                </a:solidFill>
                <a:latin typeface="Arial"/>
                <a:ea typeface="ＭＳ Ｐゴシック"/>
              </a:rPr>
              <a:t>molecular</a:t>
            </a:r>
            <a:r>
              <a:rPr lang="de-DE" sz="1400" b="0" dirty="0">
                <a:solidFill>
                  <a:srgbClr val="261748"/>
                </a:solidFill>
                <a:latin typeface="Arial"/>
                <a:ea typeface="ＭＳ Ｐゴシック"/>
              </a:rPr>
              <a:t> </a:t>
            </a:r>
            <a:r>
              <a:rPr lang="de-DE" sz="1400" b="0" dirty="0" err="1" smtClean="0">
                <a:solidFill>
                  <a:srgbClr val="261748"/>
                </a:solidFill>
                <a:latin typeface="Arial"/>
                <a:ea typeface="ＭＳ Ｐゴシック"/>
              </a:rPr>
              <a:t>alignment</a:t>
            </a:r>
            <a:r>
              <a:rPr lang="de-DE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):</a:t>
            </a:r>
            <a:endParaRPr lang="de-DE" sz="14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269875" lvl="1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 typeface="Wingdings" pitchFamily="2" charset="2"/>
              <a:buChar char="è"/>
            </a:pPr>
            <a:r>
              <a:rPr lang="de-DE" sz="1200" dirty="0">
                <a:solidFill>
                  <a:srgbClr val="FFFFFF">
                    <a:lumMod val="50000"/>
                  </a:srgbClr>
                </a:solidFill>
                <a:latin typeface="Arial"/>
                <a:ea typeface="ＭＳ Ｐゴシック"/>
              </a:rPr>
              <a:t> </a:t>
            </a:r>
            <a:r>
              <a:rPr lang="de-DE" sz="12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sub-20fs, 3…10mJ, 10Hz </a:t>
            </a:r>
            <a:r>
              <a:rPr lang="de-DE" sz="1200" i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burst</a:t>
            </a:r>
            <a:r>
              <a:rPr lang="de-DE" sz="1200" i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, </a:t>
            </a:r>
            <a:r>
              <a:rPr lang="de-DE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800nm  („kick“)</a:t>
            </a:r>
          </a:p>
          <a:p>
            <a:pPr marL="269875" lvl="1" algn="l" defTabSz="446088" fontAlgn="auto">
              <a:spcBef>
                <a:spcPts val="0"/>
              </a:spcBef>
              <a:spcAft>
                <a:spcPts val="0"/>
              </a:spcAft>
              <a:buClr>
                <a:srgbClr val="FD930A"/>
              </a:buClr>
              <a:buFontTx/>
              <a:buNone/>
            </a:pPr>
            <a:r>
              <a:rPr lang="de-DE" sz="1200" b="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o</a:t>
            </a:r>
            <a:r>
              <a:rPr lang="de-DE" sz="1200" b="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r</a:t>
            </a:r>
            <a:endParaRPr lang="de-DE" sz="1200" b="0" dirty="0" smtClean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ＭＳ Ｐゴシック"/>
            </a:endParaRPr>
          </a:p>
          <a:p>
            <a:pPr marL="269875" lvl="1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 typeface="Wingdings" pitchFamily="2" charset="2"/>
              <a:buChar char="è"/>
            </a:pPr>
            <a:r>
              <a:rPr lang="de-DE" sz="12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 </a:t>
            </a:r>
            <a:r>
              <a:rPr lang="de-DE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1J-class, 10Hz </a:t>
            </a:r>
            <a:r>
              <a:rPr lang="de-DE" sz="1200" b="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or</a:t>
            </a:r>
            <a:r>
              <a:rPr lang="de-DE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 </a:t>
            </a:r>
            <a:r>
              <a:rPr lang="de-DE" sz="1200" b="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burst</a:t>
            </a:r>
            <a:r>
              <a:rPr lang="de-DE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, </a:t>
            </a:r>
            <a:r>
              <a:rPr lang="de-DE" sz="1200" b="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ns</a:t>
            </a:r>
            <a:r>
              <a:rPr lang="de-DE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   („</a:t>
            </a:r>
            <a:r>
              <a:rPr lang="de-DE" sz="1200" b="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adiabatic</a:t>
            </a:r>
            <a:r>
              <a:rPr lang="de-DE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“)</a:t>
            </a:r>
            <a:endParaRPr lang="en-GB" sz="600" b="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ＭＳ Ｐゴシック"/>
            </a:endParaRPr>
          </a:p>
          <a:p>
            <a:pPr marL="90488" indent="-90488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Tx/>
              <a:buNone/>
            </a:pPr>
            <a:r>
              <a:rPr lang="en-GB" sz="1400" dirty="0">
                <a:solidFill>
                  <a:srgbClr val="0E3BFA"/>
                </a:solidFill>
                <a:latin typeface="Arial"/>
                <a:ea typeface="ＭＳ Ｐゴシック"/>
              </a:rPr>
              <a:t>  </a:t>
            </a:r>
            <a:r>
              <a:rPr lang="en-GB" sz="1400" u="sng" dirty="0">
                <a:solidFill>
                  <a:srgbClr val="0E3BFA"/>
                </a:solidFill>
                <a:latin typeface="Arial"/>
                <a:ea typeface="ＭＳ Ｐゴシック"/>
              </a:rPr>
              <a:t>TUNE</a:t>
            </a:r>
            <a:r>
              <a:rPr lang="en-GB" sz="1400" dirty="0">
                <a:solidFill>
                  <a:srgbClr val="0E3BFA"/>
                </a:solidFill>
                <a:latin typeface="Arial"/>
                <a:ea typeface="ＭＳ Ｐゴシック"/>
              </a:rPr>
              <a:t> 	</a:t>
            </a:r>
            <a:r>
              <a:rPr lang="en-GB" sz="1400" b="0" dirty="0">
                <a:solidFill>
                  <a:srgbClr val="261748"/>
                </a:solidFill>
                <a:latin typeface="Arial"/>
                <a:ea typeface="ＭＳ Ｐゴシック"/>
              </a:rPr>
              <a:t>(</a:t>
            </a:r>
            <a:r>
              <a:rPr lang="en-GB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tuning, </a:t>
            </a:r>
            <a:r>
              <a:rPr lang="en-GB" sz="1400" b="0" dirty="0">
                <a:solidFill>
                  <a:srgbClr val="261748"/>
                </a:solidFill>
                <a:latin typeface="Arial"/>
                <a:ea typeface="ＭＳ Ｐゴシック"/>
              </a:rPr>
              <a:t>freq. conversion):</a:t>
            </a:r>
          </a:p>
          <a:p>
            <a:pPr marL="269875" lvl="1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 typeface="Wingdings" pitchFamily="2" charset="2"/>
              <a:buChar char="è"/>
            </a:pPr>
            <a:r>
              <a:rPr lang="en-GB" sz="12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 UV…mid-IR, </a:t>
            </a:r>
            <a:r>
              <a:rPr lang="en-GB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THz</a:t>
            </a:r>
          </a:p>
          <a:p>
            <a:pPr marL="269875" lvl="1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Tx/>
              <a:buNone/>
            </a:pPr>
            <a:endParaRPr lang="en-GB" sz="1200" b="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ＭＳ Ｐゴシック"/>
            </a:endParaRPr>
          </a:p>
          <a:p>
            <a:pPr marL="269875" lvl="1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Tx/>
              <a:buNone/>
            </a:pPr>
            <a:endParaRPr lang="en-GB" sz="100" b="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ＭＳ Ｐゴシック"/>
            </a:endParaRPr>
          </a:p>
          <a:p>
            <a:pPr marL="90488" indent="-90488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Tx/>
              <a:buNone/>
            </a:pPr>
            <a:r>
              <a:rPr lang="en-GB" sz="1400" dirty="0">
                <a:solidFill>
                  <a:srgbClr val="5F5F5F"/>
                </a:solidFill>
                <a:latin typeface="Arial"/>
                <a:ea typeface="ＭＳ Ｐゴシック"/>
              </a:rPr>
              <a:t> </a:t>
            </a:r>
            <a:r>
              <a:rPr lang="en-GB" sz="1400" dirty="0">
                <a:solidFill>
                  <a:srgbClr val="009900"/>
                </a:solidFill>
                <a:latin typeface="Arial"/>
                <a:ea typeface="ＭＳ Ｐゴシック"/>
              </a:rPr>
              <a:t> </a:t>
            </a:r>
            <a:r>
              <a:rPr lang="en-GB" sz="1400" u="sng" dirty="0">
                <a:solidFill>
                  <a:srgbClr val="009900"/>
                </a:solidFill>
                <a:latin typeface="Arial"/>
                <a:ea typeface="ＭＳ Ｐゴシック"/>
              </a:rPr>
              <a:t>TW</a:t>
            </a:r>
            <a:r>
              <a:rPr lang="en-GB" sz="1400" dirty="0">
                <a:solidFill>
                  <a:srgbClr val="009900"/>
                </a:solidFill>
                <a:latin typeface="Arial"/>
                <a:ea typeface="ＭＳ Ｐゴシック"/>
              </a:rPr>
              <a:t> </a:t>
            </a:r>
            <a:r>
              <a:rPr lang="en-GB" sz="1400" dirty="0">
                <a:solidFill>
                  <a:srgbClr val="5F5F5F"/>
                </a:solidFill>
                <a:latin typeface="Arial"/>
                <a:ea typeface="ＭＳ Ｐゴシック"/>
              </a:rPr>
              <a:t>	</a:t>
            </a:r>
            <a:r>
              <a:rPr lang="en-GB" sz="1400" dirty="0" smtClean="0">
                <a:solidFill>
                  <a:srgbClr val="5F5F5F"/>
                </a:solidFill>
                <a:latin typeface="Arial"/>
                <a:ea typeface="ＭＳ Ｐゴシック"/>
              </a:rPr>
              <a:t>	</a:t>
            </a:r>
            <a:r>
              <a:rPr lang="en-GB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(</a:t>
            </a:r>
            <a:r>
              <a:rPr lang="en-GB" sz="1400" b="0" dirty="0">
                <a:solidFill>
                  <a:srgbClr val="261748"/>
                </a:solidFill>
                <a:latin typeface="Arial"/>
                <a:ea typeface="ＭＳ Ｐゴシック"/>
              </a:rPr>
              <a:t>Terawatt</a:t>
            </a:r>
            <a:r>
              <a:rPr lang="en-GB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):</a:t>
            </a:r>
            <a:endParaRPr lang="en-GB" sz="14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269875" lvl="1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 typeface="Wingdings" pitchFamily="2" charset="2"/>
              <a:buChar char="è"/>
            </a:pPr>
            <a:r>
              <a:rPr lang="en-GB" sz="12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 &lt;30fs, </a:t>
            </a:r>
            <a:r>
              <a:rPr lang="en-GB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&gt;1Hz</a:t>
            </a:r>
            <a:r>
              <a:rPr lang="en-GB" sz="12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, </a:t>
            </a:r>
            <a:r>
              <a:rPr lang="en-GB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100 Terawatt–class </a:t>
            </a:r>
            <a:r>
              <a:rPr lang="en-GB" sz="1200" b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laser, </a:t>
            </a:r>
            <a:r>
              <a:rPr lang="en-GB" sz="1200" b="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Ti:sapphire</a:t>
            </a:r>
            <a:endParaRPr lang="en-GB" sz="600" b="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ＭＳ Ｐゴシック"/>
            </a:endParaRPr>
          </a:p>
          <a:p>
            <a:pPr marL="90488" indent="-90488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Tx/>
              <a:buNone/>
            </a:pPr>
            <a:r>
              <a:rPr lang="en-GB" sz="1400" dirty="0">
                <a:solidFill>
                  <a:srgbClr val="669900"/>
                </a:solidFill>
                <a:latin typeface="Arial"/>
                <a:ea typeface="ＭＳ Ｐゴシック"/>
              </a:rPr>
              <a:t>  </a:t>
            </a:r>
            <a:r>
              <a:rPr lang="en-GB" sz="1400" u="sng" dirty="0">
                <a:solidFill>
                  <a:srgbClr val="009900"/>
                </a:solidFill>
                <a:latin typeface="Arial"/>
                <a:ea typeface="ＭＳ Ｐゴシック"/>
              </a:rPr>
              <a:t>SHOCK</a:t>
            </a:r>
            <a:r>
              <a:rPr lang="en-GB" sz="1400" b="0" dirty="0">
                <a:solidFill>
                  <a:srgbClr val="669900"/>
                </a:solidFill>
                <a:latin typeface="Arial"/>
                <a:ea typeface="ＭＳ Ｐゴシック"/>
              </a:rPr>
              <a:t>	</a:t>
            </a:r>
            <a:r>
              <a:rPr lang="en-GB" sz="1400" b="0" dirty="0">
                <a:solidFill>
                  <a:srgbClr val="261748"/>
                </a:solidFill>
                <a:latin typeface="Arial"/>
                <a:ea typeface="ＭＳ Ｐゴシック"/>
              </a:rPr>
              <a:t>(high </a:t>
            </a:r>
            <a:r>
              <a:rPr lang="en-GB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energy):</a:t>
            </a:r>
            <a:endParaRPr lang="en-GB" sz="14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269875" lvl="1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 typeface="Wingdings" pitchFamily="2" charset="2"/>
              <a:buChar char="è"/>
            </a:pPr>
            <a:r>
              <a:rPr lang="en-GB" sz="1200" b="0" dirty="0">
                <a:solidFill>
                  <a:srgbClr val="FFFFFF">
                    <a:lumMod val="50000"/>
                  </a:srgbClr>
                </a:solidFill>
                <a:latin typeface="Arial"/>
                <a:ea typeface="ＭＳ Ｐゴシック"/>
              </a:rPr>
              <a:t> </a:t>
            </a:r>
            <a:r>
              <a:rPr lang="en-GB" sz="1200" b="0" dirty="0" smtClean="0">
                <a:solidFill>
                  <a:srgbClr val="FFFFFF">
                    <a:lumMod val="50000"/>
                  </a:srgbClr>
                </a:solidFill>
                <a:latin typeface="Arial"/>
                <a:ea typeface="ＭＳ Ｐゴシック"/>
              </a:rPr>
              <a:t>100J … </a:t>
            </a:r>
            <a:r>
              <a:rPr lang="en-GB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kJ-class ns-laser, exponential ramp</a:t>
            </a:r>
            <a:endParaRPr lang="en-GB" sz="60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ＭＳ Ｐゴシック"/>
            </a:endParaRPr>
          </a:p>
          <a:p>
            <a:pPr marL="90488" indent="-90488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Tx/>
              <a:buNone/>
            </a:pPr>
            <a:r>
              <a:rPr lang="de-DE" sz="1400" dirty="0">
                <a:solidFill>
                  <a:srgbClr val="669900"/>
                </a:solidFill>
                <a:latin typeface="Arial"/>
                <a:ea typeface="ＭＳ Ｐゴシック"/>
              </a:rPr>
              <a:t>  </a:t>
            </a:r>
            <a:r>
              <a:rPr lang="de-DE" sz="1400" u="sng" dirty="0">
                <a:solidFill>
                  <a:srgbClr val="009900"/>
                </a:solidFill>
                <a:latin typeface="Arial"/>
                <a:ea typeface="ＭＳ Ｐゴシック"/>
              </a:rPr>
              <a:t>PW</a:t>
            </a:r>
            <a:r>
              <a:rPr lang="de-DE" sz="1400" b="0" dirty="0">
                <a:solidFill>
                  <a:srgbClr val="669900"/>
                </a:solidFill>
                <a:latin typeface="Arial"/>
                <a:ea typeface="ＭＳ Ｐゴシック"/>
              </a:rPr>
              <a:t>	</a:t>
            </a:r>
            <a:r>
              <a:rPr lang="de-DE" sz="1400" b="0" dirty="0" smtClean="0">
                <a:solidFill>
                  <a:srgbClr val="669900"/>
                </a:solidFill>
                <a:latin typeface="Arial"/>
                <a:ea typeface="ＭＳ Ｐゴシック"/>
              </a:rPr>
              <a:t>	</a:t>
            </a:r>
            <a:r>
              <a:rPr lang="de-DE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(</a:t>
            </a:r>
            <a:r>
              <a:rPr lang="de-DE" sz="1400" b="0" dirty="0" err="1">
                <a:solidFill>
                  <a:srgbClr val="261748"/>
                </a:solidFill>
                <a:latin typeface="Arial"/>
                <a:ea typeface="ＭＳ Ｐゴシック"/>
              </a:rPr>
              <a:t>Petawatt</a:t>
            </a:r>
            <a:r>
              <a:rPr lang="de-DE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):</a:t>
            </a:r>
          </a:p>
          <a:p>
            <a:pPr marL="269875" lvl="1" algn="l" defTabSz="446088" fontAlgn="auto">
              <a:spcBef>
                <a:spcPct val="50000"/>
              </a:spcBef>
              <a:spcAft>
                <a:spcPts val="0"/>
              </a:spcAft>
              <a:buClr>
                <a:srgbClr val="FD930A"/>
              </a:buClr>
              <a:buFont typeface="Wingdings" pitchFamily="2" charset="2"/>
              <a:buChar char="è"/>
            </a:pPr>
            <a:r>
              <a:rPr lang="en-GB" sz="1200" b="0" dirty="0">
                <a:solidFill>
                  <a:srgbClr val="FFFFFF">
                    <a:lumMod val="50000"/>
                  </a:srgbClr>
                </a:solidFill>
                <a:latin typeface="Arial"/>
                <a:ea typeface="ＭＳ Ｐゴシック"/>
              </a:rPr>
              <a:t> </a:t>
            </a:r>
            <a:r>
              <a:rPr lang="en-GB" sz="1200" b="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30fs, 1Hz, </a:t>
            </a:r>
            <a:r>
              <a:rPr lang="en-GB" sz="1200" b="0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Ti:sapphire</a:t>
            </a:r>
            <a:endParaRPr lang="en-GB" sz="60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ＭＳ Ｐゴシック"/>
            </a:endParaRPr>
          </a:p>
        </p:txBody>
      </p:sp>
      <p:sp>
        <p:nvSpPr>
          <p:cNvPr id="795670" name="Text Box 22"/>
          <p:cNvSpPr txBox="1">
            <a:spLocks noChangeArrowheads="1"/>
          </p:cNvSpPr>
          <p:nvPr/>
        </p:nvSpPr>
        <p:spPr bwMode="auto">
          <a:xfrm>
            <a:off x="6729164" y="5501698"/>
            <a:ext cx="2054225" cy="880241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marL="177800" indent="-1778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marL="54133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261748"/>
              </a:buClr>
              <a:buFontTx/>
              <a:buChar char="•"/>
            </a:pPr>
            <a:r>
              <a:rPr lang="de-DE" sz="1600" b="0" dirty="0" smtClean="0">
                <a:solidFill>
                  <a:srgbClr val="0E3BFA"/>
                </a:solidFill>
              </a:rPr>
              <a:t>Baseline</a:t>
            </a:r>
            <a:endParaRPr lang="de-DE" sz="500" dirty="0">
              <a:solidFill>
                <a:srgbClr val="0E3BFA"/>
              </a:solidFill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261748"/>
              </a:buClr>
              <a:buFontTx/>
              <a:buChar char="•"/>
            </a:pPr>
            <a:r>
              <a:rPr lang="de-DE" sz="1600" b="0" dirty="0" smtClean="0">
                <a:solidFill>
                  <a:srgbClr val="009900"/>
                </a:solidFill>
              </a:rPr>
              <a:t>HIBEF User </a:t>
            </a:r>
            <a:r>
              <a:rPr lang="de-DE" sz="1600" b="0" dirty="0" err="1" smtClean="0">
                <a:solidFill>
                  <a:srgbClr val="009900"/>
                </a:solidFill>
              </a:rPr>
              <a:t>Consortium</a:t>
            </a:r>
            <a:endParaRPr lang="en-GB" sz="1600" b="0" dirty="0">
              <a:solidFill>
                <a:srgbClr val="009900"/>
              </a:solidFill>
            </a:endParaRPr>
          </a:p>
        </p:txBody>
      </p:sp>
      <p:sp>
        <p:nvSpPr>
          <p:cNvPr id="795672" name="Rectangle 24"/>
          <p:cNvSpPr>
            <a:spLocks noChangeArrowheads="1"/>
          </p:cNvSpPr>
          <p:nvPr/>
        </p:nvSpPr>
        <p:spPr bwMode="auto">
          <a:xfrm>
            <a:off x="309567" y="5641976"/>
            <a:ext cx="957263" cy="423862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400" b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400" b="0">
                <a:solidFill>
                  <a:srgbClr val="261748"/>
                </a:solidFill>
                <a:latin typeface="Arial"/>
                <a:ea typeface="ＭＳ Ｐゴシック"/>
              </a:rPr>
              <a:t>SASE 3</a:t>
            </a:r>
            <a:endParaRPr lang="en-GB" sz="1400" b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GB" sz="1400" b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795673" name="Rectangle 25"/>
          <p:cNvSpPr>
            <a:spLocks noChangeArrowheads="1"/>
          </p:cNvSpPr>
          <p:nvPr/>
        </p:nvSpPr>
        <p:spPr bwMode="auto">
          <a:xfrm>
            <a:off x="306392" y="4662488"/>
            <a:ext cx="957263" cy="423862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400" b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400" b="0">
                <a:solidFill>
                  <a:srgbClr val="261748"/>
                </a:solidFill>
                <a:latin typeface="Arial"/>
                <a:ea typeface="ＭＳ Ｐゴシック"/>
              </a:rPr>
              <a:t>SASE 1</a:t>
            </a:r>
            <a:endParaRPr lang="en-GB" sz="1400" b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GB" sz="1400" b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795674" name="Rectangle 26"/>
          <p:cNvSpPr>
            <a:spLocks noChangeArrowheads="1"/>
          </p:cNvSpPr>
          <p:nvPr/>
        </p:nvSpPr>
        <p:spPr bwMode="auto">
          <a:xfrm>
            <a:off x="317505" y="3648076"/>
            <a:ext cx="965200" cy="423862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400" b="0">
                <a:solidFill>
                  <a:srgbClr val="261748"/>
                </a:solidFill>
                <a:latin typeface="Arial"/>
                <a:ea typeface="ＭＳ Ｐゴシック"/>
              </a:rPr>
              <a:t>U2</a:t>
            </a:r>
            <a:endParaRPr lang="en-GB" sz="1400" b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795675" name="Rectangle 27"/>
          <p:cNvSpPr>
            <a:spLocks noChangeArrowheads="1"/>
          </p:cNvSpPr>
          <p:nvPr/>
        </p:nvSpPr>
        <p:spPr bwMode="auto">
          <a:xfrm>
            <a:off x="314330" y="2617788"/>
            <a:ext cx="971550" cy="427037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4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400" b="0" dirty="0">
                <a:solidFill>
                  <a:srgbClr val="261748"/>
                </a:solidFill>
                <a:latin typeface="Arial"/>
                <a:ea typeface="ＭＳ Ｐゴシック"/>
              </a:rPr>
              <a:t>U1</a:t>
            </a:r>
            <a:endParaRPr lang="en-GB" sz="14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GB" sz="14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795676" name="Rectangle 28"/>
          <p:cNvSpPr>
            <a:spLocks noChangeArrowheads="1"/>
          </p:cNvSpPr>
          <p:nvPr/>
        </p:nvSpPr>
        <p:spPr bwMode="auto">
          <a:xfrm>
            <a:off x="312742" y="1638301"/>
            <a:ext cx="982663" cy="423862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400" b="0" dirty="0">
                <a:solidFill>
                  <a:srgbClr val="261748"/>
                </a:solidFill>
                <a:latin typeface="Arial"/>
                <a:ea typeface="ＭＳ Ｐゴシック"/>
              </a:rPr>
              <a:t>SASE 2</a:t>
            </a:r>
            <a:endParaRPr lang="en-GB" sz="14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795677" name="Text Box 29"/>
          <p:cNvSpPr txBox="1">
            <a:spLocks noChangeArrowheads="1"/>
          </p:cNvSpPr>
          <p:nvPr/>
        </p:nvSpPr>
        <p:spPr bwMode="auto">
          <a:xfrm>
            <a:off x="1708155" y="1022351"/>
            <a:ext cx="192881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  <a:buClrTx/>
            </a:pPr>
            <a:r>
              <a:rPr lang="de-DE" sz="1800" i="1" dirty="0" smtClean="0">
                <a:solidFill>
                  <a:srgbClr val="261748"/>
                </a:solidFill>
              </a:rPr>
              <a:t>Experiment Hall</a:t>
            </a:r>
            <a:endParaRPr lang="en-GB" sz="1800" i="1" dirty="0">
              <a:solidFill>
                <a:srgbClr val="261748"/>
              </a:solidFill>
            </a:endParaRPr>
          </a:p>
        </p:txBody>
      </p:sp>
      <p:sp>
        <p:nvSpPr>
          <p:cNvPr id="795681" name="Rectangle 33"/>
          <p:cNvSpPr>
            <a:spLocks noChangeArrowheads="1"/>
          </p:cNvSpPr>
          <p:nvPr/>
        </p:nvSpPr>
        <p:spPr bwMode="auto">
          <a:xfrm>
            <a:off x="1223967" y="1390651"/>
            <a:ext cx="2886075" cy="4938712"/>
          </a:xfrm>
          <a:prstGeom prst="rect">
            <a:avLst/>
          </a:prstGeom>
          <a:noFill/>
          <a:ln w="38100">
            <a:solidFill>
              <a:srgbClr val="3F267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US" sz="1800" b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795688" name="Rectangle 40"/>
          <p:cNvSpPr>
            <a:spLocks noChangeArrowheads="1"/>
          </p:cNvSpPr>
          <p:nvPr/>
        </p:nvSpPr>
        <p:spPr bwMode="auto">
          <a:xfrm>
            <a:off x="1282705" y="1447801"/>
            <a:ext cx="1368425" cy="83185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r>
              <a:rPr lang="de-DE" sz="1800" i="1" dirty="0" smtClean="0">
                <a:solidFill>
                  <a:srgbClr val="261748"/>
                </a:solidFill>
                <a:latin typeface="Arial"/>
                <a:ea typeface="ＭＳ Ｐゴシック"/>
              </a:rPr>
              <a:t>MID</a:t>
            </a:r>
            <a:endParaRPr lang="de-DE" sz="1800" i="1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 smtClean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Tx/>
            </a:pPr>
            <a:endParaRPr lang="de-DE" sz="10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09910" y="1778035"/>
            <a:ext cx="3898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>
                <a:solidFill>
                  <a:srgbClr val="0000FF"/>
                </a:solidFill>
                <a:latin typeface="Arial"/>
                <a:ea typeface="ＭＳ Ｐゴシック"/>
              </a:rPr>
              <a:t>PP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301268" y="1772735"/>
            <a:ext cx="42511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 smtClean="0">
                <a:solidFill>
                  <a:srgbClr val="009900"/>
                </a:solidFill>
                <a:latin typeface="Arial"/>
                <a:ea typeface="ＭＳ Ｐゴシック"/>
              </a:rPr>
              <a:t>TW</a:t>
            </a:r>
            <a:endParaRPr lang="en-US" sz="1800" b="0" dirty="0">
              <a:solidFill>
                <a:srgbClr val="009900"/>
              </a:solidFill>
              <a:latin typeface="Arial"/>
              <a:ea typeface="ＭＳ Ｐゴシック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38228" y="1777585"/>
            <a:ext cx="6030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 smtClean="0">
                <a:solidFill>
                  <a:srgbClr val="0000FF"/>
                </a:solidFill>
                <a:latin typeface="Arial"/>
                <a:ea typeface="ＭＳ Ｐゴシック"/>
              </a:rPr>
              <a:t>TUNE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601750" y="5770842"/>
            <a:ext cx="518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 smtClean="0">
                <a:solidFill>
                  <a:srgbClr val="0000FF"/>
                </a:solidFill>
                <a:latin typeface="Arial"/>
                <a:ea typeface="ＭＳ Ｐゴシック"/>
              </a:rPr>
              <a:t>MAL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20356" y="1994408"/>
            <a:ext cx="739305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>
                <a:solidFill>
                  <a:srgbClr val="009900"/>
                </a:solidFill>
                <a:latin typeface="Arial"/>
                <a:ea typeface="ＭＳ Ｐゴシック"/>
              </a:rPr>
              <a:t>SHOCK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554647" y="1998565"/>
            <a:ext cx="4331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 smtClean="0">
                <a:solidFill>
                  <a:srgbClr val="009900"/>
                </a:solidFill>
                <a:latin typeface="Arial"/>
                <a:ea typeface="ＭＳ Ｐゴシック"/>
              </a:rPr>
              <a:t>PW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79632" y="5770841"/>
            <a:ext cx="3898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>
                <a:solidFill>
                  <a:srgbClr val="0000FF"/>
                </a:solidFill>
                <a:latin typeface="Arial"/>
                <a:ea typeface="ＭＳ Ｐゴシック"/>
              </a:rPr>
              <a:t>PP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055484" y="5777769"/>
            <a:ext cx="6030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 smtClean="0">
                <a:solidFill>
                  <a:srgbClr val="0000FF"/>
                </a:solidFill>
                <a:latin typeface="Arial"/>
                <a:ea typeface="ＭＳ Ｐゴシック"/>
              </a:rPr>
              <a:t>TUNE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588363" y="4810586"/>
            <a:ext cx="518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 smtClean="0">
                <a:solidFill>
                  <a:srgbClr val="0000FF"/>
                </a:solidFill>
                <a:latin typeface="Arial"/>
                <a:ea typeface="ＭＳ Ｐゴシック"/>
              </a:rPr>
              <a:t>MAL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266245" y="4810585"/>
            <a:ext cx="3898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>
                <a:solidFill>
                  <a:srgbClr val="0000FF"/>
                </a:solidFill>
                <a:latin typeface="Arial"/>
                <a:ea typeface="ＭＳ Ｐゴシック"/>
              </a:rPr>
              <a:t>PP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042097" y="4817513"/>
            <a:ext cx="6030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 smtClean="0">
                <a:solidFill>
                  <a:srgbClr val="0000FF"/>
                </a:solidFill>
                <a:latin typeface="Arial"/>
                <a:ea typeface="ＭＳ Ｐゴシック"/>
              </a:rPr>
              <a:t>TUNE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4427220" y="1600200"/>
            <a:ext cx="876300" cy="2301240"/>
          </a:xfrm>
          <a:prstGeom prst="ellipse">
            <a:avLst/>
          </a:prstGeom>
          <a:solidFill>
            <a:schemeClr val="accent2">
              <a:lumMod val="50000"/>
              <a:alpha val="2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buFont typeface="Wingdings" pitchFamily="2" charset="2"/>
              <a:buChar char="n"/>
            </a:pPr>
            <a:endParaRPr lang="en-US" b="0" smtClean="0">
              <a:solidFill>
                <a:srgbClr val="261748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4434840" y="4152900"/>
            <a:ext cx="876300" cy="1859280"/>
          </a:xfrm>
          <a:prstGeom prst="ellipse">
            <a:avLst/>
          </a:prstGeom>
          <a:solidFill>
            <a:schemeClr val="accent2">
              <a:lumMod val="50000"/>
              <a:alpha val="2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buFont typeface="Wingdings" pitchFamily="2" charset="2"/>
              <a:buChar char="n"/>
            </a:pPr>
            <a:endParaRPr lang="en-US" b="0" smtClean="0">
              <a:solidFill>
                <a:srgbClr val="261748"/>
              </a:solidFill>
              <a:latin typeface="Arial" pitchFamily="34" charset="0"/>
              <a:ea typeface="ＭＳ Ｐゴシック"/>
            </a:endParaRPr>
          </a:p>
        </p:txBody>
      </p:sp>
      <p:cxnSp>
        <p:nvCxnSpPr>
          <p:cNvPr id="4" name="Straight Arrow Connector 3"/>
          <p:cNvCxnSpPr>
            <a:stCxn id="2" idx="2"/>
          </p:cNvCxnSpPr>
          <p:nvPr/>
        </p:nvCxnSpPr>
        <p:spPr bwMode="auto">
          <a:xfrm flipH="1">
            <a:off x="3726180" y="2750820"/>
            <a:ext cx="701040" cy="144780"/>
          </a:xfrm>
          <a:prstGeom prst="straightConnector1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 flipH="1" flipV="1">
            <a:off x="3672840" y="4137660"/>
            <a:ext cx="830580" cy="457200"/>
          </a:xfrm>
          <a:prstGeom prst="straightConnector1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2720460" y="2744487"/>
            <a:ext cx="112562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800" dirty="0" smtClean="0">
                <a:solidFill>
                  <a:srgbClr val="261748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PP-type</a:t>
            </a:r>
            <a:endParaRPr lang="en-US" sz="1800" dirty="0">
              <a:solidFill>
                <a:srgbClr val="261748">
                  <a:lumMod val="75000"/>
                  <a:lumOff val="25000"/>
                </a:srgbClr>
              </a:solidFill>
              <a:latin typeface="Arial"/>
              <a:ea typeface="ＭＳ Ｐゴシック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US" sz="1200" dirty="0">
                <a:solidFill>
                  <a:srgbClr val="261748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h</a:t>
            </a:r>
            <a:r>
              <a:rPr lang="en-US" sz="1200" dirty="0" smtClean="0">
                <a:solidFill>
                  <a:srgbClr val="261748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igh rep-rate</a:t>
            </a:r>
            <a:endParaRPr lang="en-US" sz="1200" dirty="0">
              <a:solidFill>
                <a:srgbClr val="261748">
                  <a:lumMod val="75000"/>
                  <a:lumOff val="25000"/>
                </a:srgbClr>
              </a:solidFill>
              <a:latin typeface="Arial"/>
              <a:ea typeface="ＭＳ Ｐゴシック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27960" y="379476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800" dirty="0" smtClean="0">
                <a:solidFill>
                  <a:srgbClr val="261748">
                    <a:lumMod val="75000"/>
                    <a:lumOff val="25000"/>
                  </a:srgbClr>
                </a:solidFill>
                <a:latin typeface="Arial"/>
                <a:ea typeface="ＭＳ Ｐゴシック"/>
              </a:rPr>
              <a:t>HE/HI-type</a:t>
            </a:r>
            <a:endParaRPr lang="en-US" sz="1800" dirty="0">
              <a:solidFill>
                <a:srgbClr val="261748">
                  <a:lumMod val="75000"/>
                  <a:lumOff val="25000"/>
                </a:srgbClr>
              </a:solidFill>
              <a:latin typeface="Arial"/>
              <a:ea typeface="ＭＳ Ｐゴシック"/>
            </a:endParaRPr>
          </a:p>
        </p:txBody>
      </p:sp>
      <p:sp>
        <p:nvSpPr>
          <p:cNvPr id="37" name="Rectangle 20"/>
          <p:cNvSpPr/>
          <p:nvPr/>
        </p:nvSpPr>
        <p:spPr>
          <a:xfrm>
            <a:off x="2969804" y="1777540"/>
            <a:ext cx="3898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>
                <a:solidFill>
                  <a:srgbClr val="0000FF"/>
                </a:solidFill>
                <a:latin typeface="Arial"/>
                <a:ea typeface="ＭＳ Ｐゴシック"/>
              </a:rPr>
              <a:t>PP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40" name="Rectangle 29"/>
          <p:cNvSpPr/>
          <p:nvPr/>
        </p:nvSpPr>
        <p:spPr>
          <a:xfrm>
            <a:off x="2998063" y="4818206"/>
            <a:ext cx="518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 smtClean="0">
                <a:solidFill>
                  <a:srgbClr val="0000FF"/>
                </a:solidFill>
                <a:latin typeface="Arial"/>
                <a:ea typeface="ＭＳ Ｐゴシック"/>
              </a:rPr>
              <a:t>MAL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41" name="Rectangle 30"/>
          <p:cNvSpPr/>
          <p:nvPr/>
        </p:nvSpPr>
        <p:spPr>
          <a:xfrm>
            <a:off x="2675945" y="4818205"/>
            <a:ext cx="3898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>
                <a:solidFill>
                  <a:srgbClr val="0000FF"/>
                </a:solidFill>
                <a:latin typeface="Arial"/>
                <a:ea typeface="ＭＳ Ｐゴシック"/>
              </a:rPr>
              <a:t>PP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42" name="Rectangle 31"/>
          <p:cNvSpPr/>
          <p:nvPr/>
        </p:nvSpPr>
        <p:spPr>
          <a:xfrm>
            <a:off x="3451797" y="4825133"/>
            <a:ext cx="6030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 smtClean="0">
                <a:solidFill>
                  <a:srgbClr val="0000FF"/>
                </a:solidFill>
                <a:latin typeface="Arial"/>
                <a:ea typeface="ＭＳ Ｐゴシック"/>
              </a:rPr>
              <a:t>TUNE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47" name="Rectangle 23"/>
          <p:cNvSpPr/>
          <p:nvPr/>
        </p:nvSpPr>
        <p:spPr>
          <a:xfrm>
            <a:off x="3003830" y="5770842"/>
            <a:ext cx="518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 smtClean="0">
                <a:solidFill>
                  <a:srgbClr val="0000FF"/>
                </a:solidFill>
                <a:latin typeface="Arial"/>
                <a:ea typeface="ＭＳ Ｐゴシック"/>
              </a:rPr>
              <a:t>MAL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48" name="Rectangle 27"/>
          <p:cNvSpPr/>
          <p:nvPr/>
        </p:nvSpPr>
        <p:spPr>
          <a:xfrm>
            <a:off x="2681712" y="5770841"/>
            <a:ext cx="3898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>
                <a:solidFill>
                  <a:srgbClr val="0000FF"/>
                </a:solidFill>
                <a:latin typeface="Arial"/>
                <a:ea typeface="ＭＳ Ｐゴシック"/>
              </a:rPr>
              <a:t>PP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49" name="Rectangle 28"/>
          <p:cNvSpPr/>
          <p:nvPr/>
        </p:nvSpPr>
        <p:spPr>
          <a:xfrm>
            <a:off x="3457564" y="5777769"/>
            <a:ext cx="6030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200" dirty="0" smtClean="0">
                <a:solidFill>
                  <a:srgbClr val="0000FF"/>
                </a:solidFill>
                <a:latin typeface="Arial"/>
                <a:ea typeface="ＭＳ Ｐゴシック"/>
              </a:rPr>
              <a:t>TUNE</a:t>
            </a:r>
            <a:endParaRPr lang="en-US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4549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6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2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95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956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95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956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95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956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95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956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95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956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95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956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956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956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956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956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1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2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4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5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9566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9566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79566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9566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79566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9566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79566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9566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79566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79566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6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79566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79566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95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795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9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70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2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73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5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76" dur="indefinite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5670" grpId="0" animBg="1"/>
      <p:bldP spid="21" grpId="0"/>
      <p:bldP spid="22" grpId="0"/>
      <p:bldP spid="23" grpId="0"/>
      <p:bldP spid="24" grpId="0"/>
      <p:bldP spid="5" grpId="0"/>
      <p:bldP spid="27" grpId="0"/>
      <p:bldP spid="28" grpId="0"/>
      <p:bldP spid="29" grpId="0"/>
      <p:bldP spid="30" grpId="0"/>
      <p:bldP spid="31" grpId="0"/>
      <p:bldP spid="32" grpId="0"/>
      <p:bldP spid="2" grpId="0" animBg="1"/>
      <p:bldP spid="2" grpId="1" animBg="1"/>
      <p:bldP spid="33" grpId="0" animBg="1"/>
      <p:bldP spid="33" grpId="1" animBg="1"/>
      <p:bldP spid="7" grpId="0"/>
      <p:bldP spid="7" grpId="1"/>
      <p:bldP spid="36" grpId="0"/>
      <p:bldP spid="36" grpId="1"/>
      <p:bldP spid="37" grpId="0"/>
      <p:bldP spid="40" grpId="0"/>
      <p:bldP spid="41" grpId="0"/>
      <p:bldP spid="42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487174"/>
            <a:ext cx="8328025" cy="352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>
            <a:off x="3251964" y="4299748"/>
            <a:ext cx="2110683" cy="292196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arrow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3526971" y="3591604"/>
            <a:ext cx="3272590" cy="632516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arrow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1597336" y="4299748"/>
            <a:ext cx="1001485" cy="562403"/>
          </a:xfrm>
          <a:prstGeom prst="straightConnector1">
            <a:avLst/>
          </a:prstGeom>
          <a:noFill/>
          <a:ln w="28575" cap="flat" cmpd="sng" algn="ctr">
            <a:solidFill>
              <a:schemeClr val="folHlink"/>
            </a:solidFill>
            <a:prstDash val="solid"/>
            <a:round/>
            <a:headEnd type="arrow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5356860" y="4732025"/>
            <a:ext cx="1116011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rgbClr val="008BBC"/>
                </a:solidFill>
              </a:rPr>
              <a:t>Carsten </a:t>
            </a:r>
            <a:r>
              <a:rPr lang="de-DE" sz="1000" b="1" dirty="0" err="1" smtClean="0">
                <a:solidFill>
                  <a:srgbClr val="008BBC"/>
                </a:solidFill>
              </a:rPr>
              <a:t>Baehtz</a:t>
            </a:r>
            <a:endParaRPr lang="en-US" sz="1000" b="1" dirty="0">
              <a:solidFill>
                <a:srgbClr val="008BB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5209" y="4994902"/>
            <a:ext cx="754924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0037" lvl="1" algn="l">
              <a:spcBef>
                <a:spcPts val="600"/>
              </a:spcBef>
              <a:buClr>
                <a:srgbClr val="261748"/>
              </a:buClr>
              <a:defRPr/>
            </a:pPr>
            <a:r>
              <a:rPr lang="de-DE" sz="1400" b="0" u="sng" kern="0" dirty="0" err="1" smtClean="0">
                <a:solidFill>
                  <a:srgbClr val="000000"/>
                </a:solidFill>
                <a:latin typeface="Arial"/>
              </a:rPr>
              <a:t>HiBEF</a:t>
            </a:r>
            <a:r>
              <a:rPr lang="de-DE" sz="1400" b="0" u="sng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400" b="0" u="sng" kern="0" dirty="0" err="1" smtClean="0">
                <a:solidFill>
                  <a:srgbClr val="000000"/>
                </a:solidFill>
                <a:latin typeface="Arial"/>
              </a:rPr>
              <a:t>contributions</a:t>
            </a:r>
            <a:r>
              <a:rPr lang="de-DE" sz="1400" b="0" u="sng" kern="0" dirty="0" smtClean="0">
                <a:solidFill>
                  <a:srgbClr val="000000"/>
                </a:solidFill>
                <a:latin typeface="Arial"/>
              </a:rPr>
              <a:t>:</a:t>
            </a:r>
            <a:endParaRPr lang="de-DE" sz="1400" b="0" u="sng" kern="0" dirty="0">
              <a:solidFill>
                <a:srgbClr val="000000"/>
              </a:solidFill>
              <a:latin typeface="Arial"/>
            </a:endParaRPr>
          </a:p>
          <a:p>
            <a:pPr marL="817563" lvl="2" indent="-257175" algn="l">
              <a:spcBef>
                <a:spcPts val="600"/>
              </a:spcBef>
              <a:buClr>
                <a:srgbClr val="FD930A"/>
              </a:buClr>
              <a:buSzPct val="60000"/>
              <a:buFont typeface="Wingdings" pitchFamily="2" charset="2"/>
              <a:buChar char=""/>
              <a:defRPr/>
            </a:pPr>
            <a:r>
              <a:rPr lang="de-DE" sz="1200" kern="0" dirty="0" smtClean="0">
                <a:solidFill>
                  <a:srgbClr val="000000"/>
                </a:solidFill>
                <a:latin typeface="Arial"/>
              </a:rPr>
              <a:t>HI-laser: 			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100 </a:t>
            </a:r>
            <a:r>
              <a:rPr lang="de-DE" sz="1200" b="0" kern="0" dirty="0">
                <a:solidFill>
                  <a:srgbClr val="000000"/>
                </a:solidFill>
                <a:latin typeface="Arial"/>
              </a:rPr>
              <a:t>TW / 10 Hz </a:t>
            </a:r>
            <a:r>
              <a:rPr lang="de-DE" sz="1200" b="0" kern="0" dirty="0" err="1">
                <a:solidFill>
                  <a:srgbClr val="000000"/>
                </a:solidFill>
                <a:latin typeface="Arial"/>
              </a:rPr>
              <a:t>laser</a:t>
            </a:r>
            <a:r>
              <a:rPr lang="de-DE" sz="1200" b="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200" b="0" kern="0" dirty="0" err="1">
                <a:solidFill>
                  <a:srgbClr val="000000"/>
                </a:solidFill>
                <a:latin typeface="Arial"/>
              </a:rPr>
              <a:t>system</a:t>
            </a:r>
            <a:r>
              <a:rPr lang="de-DE" sz="1200" b="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  (</a:t>
            </a:r>
            <a:r>
              <a:rPr lang="de-DE" sz="1200" b="0" kern="0" dirty="0" err="1" smtClean="0">
                <a:solidFill>
                  <a:srgbClr val="000000"/>
                </a:solidFill>
                <a:latin typeface="Arial"/>
              </a:rPr>
              <a:t>industry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de-DE" sz="1200" b="0" kern="0" dirty="0" err="1" smtClean="0">
                <a:solidFill>
                  <a:srgbClr val="000000"/>
                </a:solidFill>
                <a:latin typeface="Arial"/>
              </a:rPr>
              <a:t>Ti:sapphire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)</a:t>
            </a:r>
            <a:endParaRPr lang="de-DE" sz="1200" b="0" kern="0" dirty="0">
              <a:solidFill>
                <a:srgbClr val="000000"/>
              </a:solidFill>
              <a:latin typeface="Arial"/>
            </a:endParaRPr>
          </a:p>
          <a:p>
            <a:pPr marL="817563" lvl="2" indent="-257175" algn="l">
              <a:spcBef>
                <a:spcPts val="600"/>
              </a:spcBef>
              <a:buClr>
                <a:srgbClr val="FD930A"/>
              </a:buClr>
              <a:buSzPct val="60000"/>
              <a:buFont typeface="Wingdings" pitchFamily="2" charset="2"/>
              <a:buChar char=""/>
              <a:defRPr/>
            </a:pPr>
            <a:r>
              <a:rPr lang="de-DE" sz="1200" kern="0" dirty="0" smtClean="0">
                <a:solidFill>
                  <a:srgbClr val="000000"/>
                </a:solidFill>
                <a:latin typeface="Arial"/>
              </a:rPr>
              <a:t>HE (</a:t>
            </a:r>
            <a:r>
              <a:rPr lang="de-DE" sz="1200" kern="0" dirty="0" err="1" smtClean="0">
                <a:solidFill>
                  <a:srgbClr val="000000"/>
                </a:solidFill>
                <a:latin typeface="Arial"/>
              </a:rPr>
              <a:t>ramped</a:t>
            </a:r>
            <a:r>
              <a:rPr lang="de-DE" sz="12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200" kern="0" dirty="0" err="1" smtClean="0">
                <a:solidFill>
                  <a:srgbClr val="000000"/>
                </a:solidFill>
                <a:latin typeface="Arial"/>
              </a:rPr>
              <a:t>compression</a:t>
            </a:r>
            <a:r>
              <a:rPr lang="de-DE" sz="1200" kern="0" dirty="0" smtClean="0">
                <a:solidFill>
                  <a:srgbClr val="000000"/>
                </a:solidFill>
                <a:latin typeface="Arial"/>
              </a:rPr>
              <a:t>):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	100 </a:t>
            </a:r>
            <a:r>
              <a:rPr lang="de-DE" sz="1200" b="0" kern="0" dirty="0">
                <a:solidFill>
                  <a:srgbClr val="000000"/>
                </a:solidFill>
                <a:latin typeface="Arial"/>
              </a:rPr>
              <a:t>J / 10 Hz </a:t>
            </a:r>
            <a:r>
              <a:rPr lang="de-DE" sz="1200" b="0" kern="0" dirty="0" err="1">
                <a:solidFill>
                  <a:srgbClr val="000000"/>
                </a:solidFill>
                <a:latin typeface="Arial"/>
              </a:rPr>
              <a:t>laser</a:t>
            </a:r>
            <a:r>
              <a:rPr lang="de-DE" sz="1200" b="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200" b="0" kern="0" dirty="0" err="1" smtClean="0">
                <a:solidFill>
                  <a:srgbClr val="000000"/>
                </a:solidFill>
                <a:latin typeface="Arial"/>
              </a:rPr>
              <a:t>system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       (RAL, </a:t>
            </a:r>
            <a:r>
              <a:rPr lang="de-DE" sz="1200" b="0" kern="0" dirty="0" err="1" smtClean="0">
                <a:solidFill>
                  <a:srgbClr val="000000"/>
                </a:solidFill>
                <a:latin typeface="Arial"/>
              </a:rPr>
              <a:t>DiPOLE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 100-X)</a:t>
            </a:r>
            <a:endParaRPr lang="de-DE" sz="1200" b="0" kern="0" dirty="0">
              <a:solidFill>
                <a:srgbClr val="000000"/>
              </a:solidFill>
              <a:latin typeface="Arial"/>
            </a:endParaRPr>
          </a:p>
          <a:p>
            <a:pPr marL="817563" lvl="2" indent="-257175" algn="l">
              <a:spcBef>
                <a:spcPts val="600"/>
              </a:spcBef>
              <a:buClr>
                <a:srgbClr val="FD930A"/>
              </a:buClr>
              <a:buSzPct val="60000"/>
              <a:buFont typeface="Wingdings" pitchFamily="2" charset="2"/>
              <a:buChar char=""/>
              <a:defRPr/>
            </a:pPr>
            <a:r>
              <a:rPr lang="de-DE" sz="1200" b="0" kern="0" dirty="0" err="1" smtClean="0">
                <a:solidFill>
                  <a:srgbClr val="000000"/>
                </a:solidFill>
                <a:latin typeface="Arial"/>
              </a:rPr>
              <a:t>External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200" b="0" kern="0" dirty="0" err="1" smtClean="0">
                <a:solidFill>
                  <a:srgbClr val="000000"/>
                </a:solidFill>
                <a:latin typeface="Arial"/>
              </a:rPr>
              <a:t>laser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200" b="0" kern="0" dirty="0" err="1" smtClean="0">
                <a:solidFill>
                  <a:srgbClr val="000000"/>
                </a:solidFill>
                <a:latin typeface="Arial"/>
              </a:rPr>
              <a:t>building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de-DE" sz="1200" b="0" kern="0" dirty="0" err="1" smtClean="0">
                <a:solidFill>
                  <a:srgbClr val="000000"/>
                </a:solidFill>
                <a:latin typeface="Arial"/>
              </a:rPr>
              <a:t>chamber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de-DE" sz="1200" b="0" kern="0" dirty="0" err="1" smtClean="0">
                <a:solidFill>
                  <a:srgbClr val="000000"/>
                </a:solidFill>
                <a:latin typeface="Arial"/>
              </a:rPr>
              <a:t>spectrometers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de-DE" sz="1200" b="0" kern="0" dirty="0" err="1" smtClean="0">
                <a:solidFill>
                  <a:srgbClr val="000000"/>
                </a:solidFill>
                <a:latin typeface="Arial"/>
              </a:rPr>
              <a:t>diagnostics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, etc. </a:t>
            </a:r>
            <a:endParaRPr lang="de-DE" sz="1200" b="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 / HI – type </a:t>
            </a:r>
            <a:r>
              <a:rPr lang="de-DE" dirty="0" err="1" smtClean="0"/>
              <a:t>lasers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 bwMode="ltGray">
          <a:xfrm>
            <a:off x="793871" y="1111896"/>
            <a:ext cx="7650163" cy="31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9pPr>
          </a:lstStyle>
          <a:p>
            <a:pPr>
              <a:buClrTx/>
              <a:buFontTx/>
            </a:pPr>
            <a:r>
              <a:rPr lang="en-US" sz="2000" kern="0" smtClean="0">
                <a:solidFill>
                  <a:schemeClr val="accent1"/>
                </a:solidFill>
              </a:rPr>
              <a:t>Helmholtz international Beam-line for Extreme Fields (HiBEF)</a:t>
            </a:r>
            <a:endParaRPr lang="de-DE" sz="2000" kern="0" dirty="0">
              <a:solidFill>
                <a:schemeClr val="accent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1614" y="6017958"/>
            <a:ext cx="7549248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0037" lvl="1" algn="l">
              <a:spcBef>
                <a:spcPts val="600"/>
              </a:spcBef>
              <a:buClr>
                <a:srgbClr val="261748"/>
              </a:buClr>
              <a:defRPr/>
            </a:pPr>
            <a:r>
              <a:rPr lang="de-DE" sz="1400" b="0" u="sng" kern="0" dirty="0" smtClean="0">
                <a:solidFill>
                  <a:srgbClr val="000000"/>
                </a:solidFill>
                <a:latin typeface="Arial"/>
              </a:rPr>
              <a:t>XFEL </a:t>
            </a:r>
            <a:r>
              <a:rPr lang="de-DE" sz="1400" b="0" u="sng" kern="0" dirty="0" err="1" smtClean="0">
                <a:solidFill>
                  <a:srgbClr val="000000"/>
                </a:solidFill>
                <a:latin typeface="Arial"/>
              </a:rPr>
              <a:t>groups</a:t>
            </a:r>
            <a:r>
              <a:rPr lang="de-DE" sz="1400" b="0" u="sng" kern="0" dirty="0" smtClean="0">
                <a:solidFill>
                  <a:srgbClr val="000000"/>
                </a:solidFill>
                <a:latin typeface="Arial"/>
              </a:rPr>
              <a:t>:</a:t>
            </a:r>
            <a:endParaRPr lang="de-DE" sz="1400" b="0" u="sng" kern="0" dirty="0">
              <a:solidFill>
                <a:srgbClr val="000000"/>
              </a:solidFill>
              <a:latin typeface="Arial"/>
            </a:endParaRPr>
          </a:p>
          <a:p>
            <a:pPr marL="817563" lvl="2" indent="-257175" algn="l">
              <a:spcBef>
                <a:spcPts val="600"/>
              </a:spcBef>
              <a:buClr>
                <a:srgbClr val="FD930A"/>
              </a:buClr>
              <a:buSzPct val="60000"/>
              <a:buFont typeface="Wingdings" pitchFamily="2" charset="2"/>
              <a:buChar char=""/>
              <a:defRPr/>
            </a:pPr>
            <a:r>
              <a:rPr lang="de-DE" sz="1200" kern="0" dirty="0" smtClean="0">
                <a:solidFill>
                  <a:srgbClr val="000000"/>
                </a:solidFill>
                <a:latin typeface="Arial"/>
              </a:rPr>
              <a:t>Integration </a:t>
            </a:r>
            <a:r>
              <a:rPr lang="de-DE" sz="1200" kern="0" dirty="0" err="1" smtClean="0">
                <a:solidFill>
                  <a:srgbClr val="000000"/>
                </a:solidFill>
                <a:latin typeface="Arial"/>
              </a:rPr>
              <a:t>effort</a:t>
            </a:r>
            <a:r>
              <a:rPr lang="de-DE" sz="1200" b="0" kern="0" dirty="0" smtClean="0">
                <a:solidFill>
                  <a:srgbClr val="000000"/>
                </a:solidFill>
                <a:latin typeface="Arial"/>
              </a:rPr>
              <a:t> </a:t>
            </a:r>
            <a:endParaRPr lang="de-DE" sz="1200" b="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027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Pump-probe </a:t>
            </a:r>
            <a:r>
              <a:rPr lang="de-DE" dirty="0" err="1" smtClean="0"/>
              <a:t>laser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417615" y="1015740"/>
            <a:ext cx="4509880" cy="549848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>
              <a:buNone/>
            </a:pPr>
            <a:r>
              <a:rPr lang="en-US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European XFEL pulse </a:t>
            </a:r>
            <a:r>
              <a:rPr lang="en-US" u="sng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t</a:t>
            </a:r>
            <a:r>
              <a:rPr lang="en-US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iming</a:t>
            </a:r>
            <a:endParaRPr lang="en-US" u="sng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33849" y="1470370"/>
            <a:ext cx="6722669" cy="3871431"/>
            <a:chOff x="1020732" y="1226305"/>
            <a:chExt cx="7312712" cy="4180943"/>
          </a:xfrm>
        </p:grpSpPr>
        <p:grpSp>
          <p:nvGrpSpPr>
            <p:cNvPr id="8" name="Group 7"/>
            <p:cNvGrpSpPr/>
            <p:nvPr/>
          </p:nvGrpSpPr>
          <p:grpSpPr>
            <a:xfrm>
              <a:off x="1551122" y="2056594"/>
              <a:ext cx="6122201" cy="868698"/>
              <a:chOff x="1844893" y="3643226"/>
              <a:chExt cx="5463139" cy="713360"/>
            </a:xfrm>
          </p:grpSpPr>
          <p:sp>
            <p:nvSpPr>
              <p:cNvPr id="50" name="Rectangle 11"/>
              <p:cNvSpPr>
                <a:spLocks noChangeArrowheads="1"/>
              </p:cNvSpPr>
              <p:nvPr/>
            </p:nvSpPr>
            <p:spPr bwMode="auto">
              <a:xfrm>
                <a:off x="3556129" y="3873836"/>
                <a:ext cx="61593" cy="47069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/>
              </a:p>
            </p:txBody>
          </p:sp>
          <p:sp>
            <p:nvSpPr>
              <p:cNvPr id="51" name="Line 12"/>
              <p:cNvSpPr>
                <a:spLocks noChangeShapeType="1"/>
              </p:cNvSpPr>
              <p:nvPr/>
            </p:nvSpPr>
            <p:spPr bwMode="auto">
              <a:xfrm flipH="1">
                <a:off x="3494536" y="3952286"/>
                <a:ext cx="123187" cy="31379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13"/>
              <p:cNvSpPr>
                <a:spLocks noChangeShapeType="1"/>
              </p:cNvSpPr>
              <p:nvPr/>
            </p:nvSpPr>
            <p:spPr bwMode="auto">
              <a:xfrm flipH="1">
                <a:off x="3556129" y="3952286"/>
                <a:ext cx="123187" cy="31379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Rectangle 15"/>
              <p:cNvSpPr>
                <a:spLocks noChangeArrowheads="1"/>
              </p:cNvSpPr>
              <p:nvPr/>
            </p:nvSpPr>
            <p:spPr bwMode="auto">
              <a:xfrm>
                <a:off x="5921962" y="3885889"/>
                <a:ext cx="61593" cy="47069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rgbClr val="F8B323"/>
                  </a:buClr>
                  <a:buFont typeface="Wingdings" pitchFamily="2" charset="2"/>
                  <a:buChar char="n"/>
                </a:pPr>
                <a:endParaRPr lang="en-US"/>
              </a:p>
            </p:txBody>
          </p:sp>
          <p:sp>
            <p:nvSpPr>
              <p:cNvPr id="54" name="Line 16"/>
              <p:cNvSpPr>
                <a:spLocks noChangeShapeType="1"/>
              </p:cNvSpPr>
              <p:nvPr/>
            </p:nvSpPr>
            <p:spPr bwMode="auto">
              <a:xfrm flipH="1">
                <a:off x="5860369" y="3964339"/>
                <a:ext cx="123187" cy="31379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17"/>
              <p:cNvSpPr>
                <a:spLocks noChangeShapeType="1"/>
              </p:cNvSpPr>
              <p:nvPr/>
            </p:nvSpPr>
            <p:spPr bwMode="auto">
              <a:xfrm flipH="1">
                <a:off x="5921962" y="3964339"/>
                <a:ext cx="123187" cy="31379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6" name="Group 31"/>
              <p:cNvGrpSpPr>
                <a:grpSpLocks/>
              </p:cNvGrpSpPr>
              <p:nvPr/>
            </p:nvGrpSpPr>
            <p:grpSpPr bwMode="auto">
              <a:xfrm>
                <a:off x="1844893" y="3643226"/>
                <a:ext cx="260866" cy="473004"/>
                <a:chOff x="816" y="1885"/>
                <a:chExt cx="432" cy="278"/>
              </a:xfrm>
            </p:grpSpPr>
            <p:sp>
              <p:nvSpPr>
                <p:cNvPr id="112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81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86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91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96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6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100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105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8" name="Line 38"/>
                <p:cNvSpPr>
                  <a:spLocks noChangeShapeType="1"/>
                </p:cNvSpPr>
                <p:nvPr/>
              </p:nvSpPr>
              <p:spPr bwMode="auto">
                <a:xfrm flipV="1">
                  <a:off x="120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9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110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" name="Line 40"/>
                <p:cNvSpPr>
                  <a:spLocks noChangeShapeType="1"/>
                </p:cNvSpPr>
                <p:nvPr/>
              </p:nvSpPr>
              <p:spPr bwMode="auto">
                <a:xfrm flipV="1">
                  <a:off x="115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1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124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42"/>
              <p:cNvGrpSpPr>
                <a:grpSpLocks/>
              </p:cNvGrpSpPr>
              <p:nvPr/>
            </p:nvGrpSpPr>
            <p:grpSpPr bwMode="auto">
              <a:xfrm>
                <a:off x="2105759" y="3643226"/>
                <a:ext cx="260866" cy="473004"/>
                <a:chOff x="816" y="1885"/>
                <a:chExt cx="432" cy="278"/>
              </a:xfrm>
            </p:grpSpPr>
            <p:sp>
              <p:nvSpPr>
                <p:cNvPr id="102" name="Line 43"/>
                <p:cNvSpPr>
                  <a:spLocks noChangeShapeType="1"/>
                </p:cNvSpPr>
                <p:nvPr/>
              </p:nvSpPr>
              <p:spPr bwMode="auto">
                <a:xfrm flipV="1">
                  <a:off x="81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" name="Line 44"/>
                <p:cNvSpPr>
                  <a:spLocks noChangeShapeType="1"/>
                </p:cNvSpPr>
                <p:nvPr/>
              </p:nvSpPr>
              <p:spPr bwMode="auto">
                <a:xfrm flipV="1">
                  <a:off x="86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" name="Line 45"/>
                <p:cNvSpPr>
                  <a:spLocks noChangeShapeType="1"/>
                </p:cNvSpPr>
                <p:nvPr/>
              </p:nvSpPr>
              <p:spPr bwMode="auto">
                <a:xfrm flipV="1">
                  <a:off x="91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96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100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105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120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110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115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24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65"/>
              <p:cNvGrpSpPr>
                <a:grpSpLocks/>
              </p:cNvGrpSpPr>
              <p:nvPr/>
            </p:nvGrpSpPr>
            <p:grpSpPr bwMode="auto">
              <a:xfrm>
                <a:off x="4312250" y="3643226"/>
                <a:ext cx="260866" cy="473004"/>
                <a:chOff x="816" y="1885"/>
                <a:chExt cx="432" cy="278"/>
              </a:xfrm>
            </p:grpSpPr>
            <p:sp>
              <p:nvSpPr>
                <p:cNvPr id="92" name="Line 66"/>
                <p:cNvSpPr>
                  <a:spLocks noChangeShapeType="1"/>
                </p:cNvSpPr>
                <p:nvPr/>
              </p:nvSpPr>
              <p:spPr bwMode="auto">
                <a:xfrm flipV="1">
                  <a:off x="81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86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4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91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96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6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100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105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8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120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9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110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0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115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1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124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9" name="Group 76"/>
              <p:cNvGrpSpPr>
                <a:grpSpLocks/>
              </p:cNvGrpSpPr>
              <p:nvPr/>
            </p:nvGrpSpPr>
            <p:grpSpPr bwMode="auto">
              <a:xfrm>
                <a:off x="4573116" y="3643226"/>
                <a:ext cx="260866" cy="473004"/>
                <a:chOff x="816" y="1885"/>
                <a:chExt cx="432" cy="278"/>
              </a:xfrm>
            </p:grpSpPr>
            <p:sp>
              <p:nvSpPr>
                <p:cNvPr id="82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81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" name="Line 78"/>
                <p:cNvSpPr>
                  <a:spLocks noChangeShapeType="1"/>
                </p:cNvSpPr>
                <p:nvPr/>
              </p:nvSpPr>
              <p:spPr bwMode="auto">
                <a:xfrm flipV="1">
                  <a:off x="86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" name="Line 79"/>
                <p:cNvSpPr>
                  <a:spLocks noChangeShapeType="1"/>
                </p:cNvSpPr>
                <p:nvPr/>
              </p:nvSpPr>
              <p:spPr bwMode="auto">
                <a:xfrm flipV="1">
                  <a:off x="91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" name="Line 80"/>
                <p:cNvSpPr>
                  <a:spLocks noChangeShapeType="1"/>
                </p:cNvSpPr>
                <p:nvPr/>
              </p:nvSpPr>
              <p:spPr bwMode="auto">
                <a:xfrm flipV="1">
                  <a:off x="96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" name="Line 81"/>
                <p:cNvSpPr>
                  <a:spLocks noChangeShapeType="1"/>
                </p:cNvSpPr>
                <p:nvPr/>
              </p:nvSpPr>
              <p:spPr bwMode="auto">
                <a:xfrm flipV="1">
                  <a:off x="100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" name="Line 82"/>
                <p:cNvSpPr>
                  <a:spLocks noChangeShapeType="1"/>
                </p:cNvSpPr>
                <p:nvPr/>
              </p:nvSpPr>
              <p:spPr bwMode="auto">
                <a:xfrm flipV="1">
                  <a:off x="105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83"/>
                <p:cNvSpPr>
                  <a:spLocks noChangeShapeType="1"/>
                </p:cNvSpPr>
                <p:nvPr/>
              </p:nvSpPr>
              <p:spPr bwMode="auto">
                <a:xfrm flipV="1">
                  <a:off x="120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Line 84"/>
                <p:cNvSpPr>
                  <a:spLocks noChangeShapeType="1"/>
                </p:cNvSpPr>
                <p:nvPr/>
              </p:nvSpPr>
              <p:spPr bwMode="auto">
                <a:xfrm flipV="1">
                  <a:off x="110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0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5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" name="Line 86"/>
                <p:cNvSpPr>
                  <a:spLocks noChangeShapeType="1"/>
                </p:cNvSpPr>
                <p:nvPr/>
              </p:nvSpPr>
              <p:spPr bwMode="auto">
                <a:xfrm flipV="1">
                  <a:off x="124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88"/>
              <p:cNvGrpSpPr>
                <a:grpSpLocks/>
              </p:cNvGrpSpPr>
              <p:nvPr/>
            </p:nvGrpSpPr>
            <p:grpSpPr bwMode="auto">
              <a:xfrm>
                <a:off x="6786300" y="3643226"/>
                <a:ext cx="260866" cy="473004"/>
                <a:chOff x="816" y="1885"/>
                <a:chExt cx="432" cy="278"/>
              </a:xfrm>
            </p:grpSpPr>
            <p:sp>
              <p:nvSpPr>
                <p:cNvPr id="72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81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Line 90"/>
                <p:cNvSpPr>
                  <a:spLocks noChangeShapeType="1"/>
                </p:cNvSpPr>
                <p:nvPr/>
              </p:nvSpPr>
              <p:spPr bwMode="auto">
                <a:xfrm flipV="1">
                  <a:off x="86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" name="Line 91"/>
                <p:cNvSpPr>
                  <a:spLocks noChangeShapeType="1"/>
                </p:cNvSpPr>
                <p:nvPr/>
              </p:nvSpPr>
              <p:spPr bwMode="auto">
                <a:xfrm flipV="1">
                  <a:off x="91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96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100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7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105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8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20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96"/>
                <p:cNvSpPr>
                  <a:spLocks noChangeShapeType="1"/>
                </p:cNvSpPr>
                <p:nvPr/>
              </p:nvSpPr>
              <p:spPr bwMode="auto">
                <a:xfrm flipV="1">
                  <a:off x="110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Line 97"/>
                <p:cNvSpPr>
                  <a:spLocks noChangeShapeType="1"/>
                </p:cNvSpPr>
                <p:nvPr/>
              </p:nvSpPr>
              <p:spPr bwMode="auto">
                <a:xfrm flipV="1">
                  <a:off x="115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Line 98"/>
                <p:cNvSpPr>
                  <a:spLocks noChangeShapeType="1"/>
                </p:cNvSpPr>
                <p:nvPr/>
              </p:nvSpPr>
              <p:spPr bwMode="auto">
                <a:xfrm flipV="1">
                  <a:off x="124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" name="Group 99"/>
              <p:cNvGrpSpPr>
                <a:grpSpLocks/>
              </p:cNvGrpSpPr>
              <p:nvPr/>
            </p:nvGrpSpPr>
            <p:grpSpPr bwMode="auto">
              <a:xfrm>
                <a:off x="7047166" y="3643226"/>
                <a:ext cx="260866" cy="473004"/>
                <a:chOff x="816" y="1885"/>
                <a:chExt cx="432" cy="278"/>
              </a:xfrm>
            </p:grpSpPr>
            <p:sp>
              <p:nvSpPr>
                <p:cNvPr id="62" name="Line 100"/>
                <p:cNvSpPr>
                  <a:spLocks noChangeShapeType="1"/>
                </p:cNvSpPr>
                <p:nvPr/>
              </p:nvSpPr>
              <p:spPr bwMode="auto">
                <a:xfrm flipV="1">
                  <a:off x="81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86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91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" name="Line 103"/>
                <p:cNvSpPr>
                  <a:spLocks noChangeShapeType="1"/>
                </p:cNvSpPr>
                <p:nvPr/>
              </p:nvSpPr>
              <p:spPr bwMode="auto">
                <a:xfrm flipV="1">
                  <a:off x="96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Line 104"/>
                <p:cNvSpPr>
                  <a:spLocks noChangeShapeType="1"/>
                </p:cNvSpPr>
                <p:nvPr/>
              </p:nvSpPr>
              <p:spPr bwMode="auto">
                <a:xfrm flipV="1">
                  <a:off x="100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1056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00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" name="Line 107"/>
                <p:cNvSpPr>
                  <a:spLocks noChangeShapeType="1"/>
                </p:cNvSpPr>
                <p:nvPr/>
              </p:nvSpPr>
              <p:spPr bwMode="auto">
                <a:xfrm flipV="1">
                  <a:off x="1104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1152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48" y="1885"/>
                  <a:ext cx="0" cy="278"/>
                </a:xfrm>
                <a:prstGeom prst="line">
                  <a:avLst/>
                </a:prstGeom>
                <a:noFill/>
                <a:ln w="9525">
                  <a:solidFill>
                    <a:srgbClr val="00009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9" name="Line 2"/>
            <p:cNvSpPr>
              <a:spLocks noChangeShapeType="1"/>
            </p:cNvSpPr>
            <p:nvPr/>
          </p:nvSpPr>
          <p:spPr bwMode="auto">
            <a:xfrm>
              <a:off x="1138502" y="2639621"/>
              <a:ext cx="6909490" cy="280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3"/>
            <p:cNvSpPr>
              <a:spLocks noChangeShapeType="1"/>
            </p:cNvSpPr>
            <p:nvPr/>
          </p:nvSpPr>
          <p:spPr bwMode="auto">
            <a:xfrm flipH="1">
              <a:off x="1538941" y="2401363"/>
              <a:ext cx="13704" cy="77690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4"/>
            <p:cNvSpPr>
              <a:spLocks noChangeShapeType="1"/>
            </p:cNvSpPr>
            <p:nvPr/>
          </p:nvSpPr>
          <p:spPr bwMode="auto">
            <a:xfrm>
              <a:off x="4316136" y="2472243"/>
              <a:ext cx="0" cy="7094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2459312" y="2777300"/>
              <a:ext cx="1278972" cy="46501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400" b="1" dirty="0">
                  <a:latin typeface="Helvetica" pitchFamily="34" charset="0"/>
                </a:rPr>
                <a:t>100 </a:t>
              </a:r>
              <a:r>
                <a:rPr lang="de-DE" sz="1400" b="1" dirty="0" err="1">
                  <a:latin typeface="Helvetica" pitchFamily="34" charset="0"/>
                </a:rPr>
                <a:t>ms</a:t>
              </a:r>
              <a:endParaRPr lang="de-DE" sz="1400" dirty="0">
                <a:latin typeface="Times New Roman" pitchFamily="18" charset="0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7850784" y="2330546"/>
              <a:ext cx="482660" cy="67153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800" b="1" dirty="0"/>
                <a:t>t</a:t>
              </a:r>
              <a:endParaRPr lang="de-DE" sz="1200" b="1" dirty="0">
                <a:latin typeface="Times New Roman" pitchFamily="18" charset="0"/>
              </a:endParaRPr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>
              <a:off x="1546029" y="3107385"/>
              <a:ext cx="2763492" cy="2809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8"/>
            <p:cNvSpPr>
              <a:spLocks noChangeShapeType="1"/>
            </p:cNvSpPr>
            <p:nvPr/>
          </p:nvSpPr>
          <p:spPr bwMode="auto">
            <a:xfrm>
              <a:off x="7088237" y="2387187"/>
              <a:ext cx="7223" cy="7954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9"/>
            <p:cNvSpPr>
              <a:spLocks noChangeShapeType="1"/>
            </p:cNvSpPr>
            <p:nvPr/>
          </p:nvSpPr>
          <p:spPr bwMode="auto">
            <a:xfrm>
              <a:off x="4316135" y="3114473"/>
              <a:ext cx="2793501" cy="441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1156004" y="1226305"/>
              <a:ext cx="6970550" cy="69541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600" b="1" dirty="0" smtClean="0">
                  <a:solidFill>
                    <a:srgbClr val="000090"/>
                  </a:solidFill>
                  <a:latin typeface="Helvetica" pitchFamily="34" charset="0"/>
                </a:rPr>
                <a:t>10Hz </a:t>
              </a:r>
              <a:r>
                <a:rPr lang="de-DE" sz="1600" b="1" dirty="0" err="1" smtClean="0">
                  <a:solidFill>
                    <a:srgbClr val="000090"/>
                  </a:solidFill>
                  <a:latin typeface="Helvetica" pitchFamily="34" charset="0"/>
                </a:rPr>
                <a:t>electron</a:t>
              </a:r>
              <a:r>
                <a:rPr lang="de-DE" sz="1600" b="1" dirty="0" smtClean="0">
                  <a:solidFill>
                    <a:srgbClr val="000090"/>
                  </a:solidFill>
                  <a:latin typeface="Helvetica" pitchFamily="34" charset="0"/>
                </a:rPr>
                <a:t> </a:t>
              </a:r>
              <a:r>
                <a:rPr lang="de-DE" sz="1600" b="1" dirty="0" err="1">
                  <a:solidFill>
                    <a:srgbClr val="000090"/>
                  </a:solidFill>
                  <a:latin typeface="Helvetica" pitchFamily="34" charset="0"/>
                </a:rPr>
                <a:t>bunch</a:t>
              </a:r>
              <a:r>
                <a:rPr lang="de-DE" sz="1600" b="1" dirty="0">
                  <a:solidFill>
                    <a:srgbClr val="000090"/>
                  </a:solidFill>
                  <a:latin typeface="Helvetica" pitchFamily="34" charset="0"/>
                </a:rPr>
                <a:t> </a:t>
              </a:r>
              <a:r>
                <a:rPr lang="de-DE" sz="1600" b="1" dirty="0" err="1">
                  <a:solidFill>
                    <a:srgbClr val="000090"/>
                  </a:solidFill>
                  <a:latin typeface="Helvetica" pitchFamily="34" charset="0"/>
                </a:rPr>
                <a:t>trains</a:t>
              </a:r>
              <a:r>
                <a:rPr lang="de-DE" sz="1600" b="1" dirty="0">
                  <a:solidFill>
                    <a:srgbClr val="000090"/>
                  </a:solidFill>
                  <a:latin typeface="Helvetica" pitchFamily="34" charset="0"/>
                </a:rPr>
                <a:t> </a:t>
              </a:r>
            </a:p>
            <a:p>
              <a:pPr algn="ctr"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600" b="1" dirty="0">
                  <a:solidFill>
                    <a:srgbClr val="000090"/>
                  </a:solidFill>
                  <a:latin typeface="Helvetica" pitchFamily="34" charset="0"/>
                </a:rPr>
                <a:t>(</a:t>
              </a:r>
              <a:r>
                <a:rPr lang="de-DE" sz="1600" b="1" dirty="0" err="1">
                  <a:solidFill>
                    <a:srgbClr val="000090"/>
                  </a:solidFill>
                  <a:latin typeface="Helvetica" pitchFamily="34" charset="0"/>
                </a:rPr>
                <a:t>with</a:t>
              </a:r>
              <a:r>
                <a:rPr lang="de-DE" sz="1600" b="1" dirty="0">
                  <a:solidFill>
                    <a:srgbClr val="000090"/>
                  </a:solidFill>
                  <a:latin typeface="Helvetica" pitchFamily="34" charset="0"/>
                </a:rPr>
                <a:t> </a:t>
              </a:r>
              <a:r>
                <a:rPr lang="de-DE" sz="1600" b="1" dirty="0" err="1">
                  <a:solidFill>
                    <a:srgbClr val="000090"/>
                  </a:solidFill>
                  <a:latin typeface="Helvetica" pitchFamily="34" charset="0"/>
                </a:rPr>
                <a:t>up</a:t>
              </a:r>
              <a:r>
                <a:rPr lang="de-DE" sz="1600" b="1" dirty="0">
                  <a:solidFill>
                    <a:srgbClr val="000090"/>
                  </a:solidFill>
                  <a:latin typeface="Helvetica" pitchFamily="34" charset="0"/>
                </a:rPr>
                <a:t> </a:t>
              </a:r>
              <a:r>
                <a:rPr lang="de-DE" sz="1600" b="1" dirty="0" err="1">
                  <a:solidFill>
                    <a:srgbClr val="000090"/>
                  </a:solidFill>
                  <a:latin typeface="Helvetica" pitchFamily="34" charset="0"/>
                </a:rPr>
                <a:t>to</a:t>
              </a:r>
              <a:r>
                <a:rPr lang="de-DE" sz="1600" b="1" dirty="0">
                  <a:solidFill>
                    <a:srgbClr val="000090"/>
                  </a:solidFill>
                  <a:latin typeface="Helvetica" pitchFamily="34" charset="0"/>
                </a:rPr>
                <a:t> 2700 </a:t>
              </a:r>
              <a:r>
                <a:rPr lang="de-DE" sz="1600" b="1" dirty="0" err="1">
                  <a:solidFill>
                    <a:srgbClr val="000090"/>
                  </a:solidFill>
                  <a:latin typeface="Helvetica" pitchFamily="34" charset="0"/>
                </a:rPr>
                <a:t>bunches</a:t>
              </a:r>
              <a:r>
                <a:rPr lang="de-DE" sz="1600" b="1" dirty="0">
                  <a:solidFill>
                    <a:srgbClr val="000090"/>
                  </a:solidFill>
                  <a:latin typeface="Helvetica" pitchFamily="34" charset="0"/>
                </a:rPr>
                <a:t> à </a:t>
              </a:r>
              <a:r>
                <a:rPr lang="de-DE" sz="1600" b="1" dirty="0" smtClean="0">
                  <a:solidFill>
                    <a:srgbClr val="000090"/>
                  </a:solidFill>
                  <a:latin typeface="Helvetica" pitchFamily="34" charset="0"/>
                </a:rPr>
                <a:t> 0.1…1 </a:t>
              </a:r>
              <a:r>
                <a:rPr lang="de-DE" sz="1600" b="1" dirty="0" err="1">
                  <a:solidFill>
                    <a:srgbClr val="000090"/>
                  </a:solidFill>
                  <a:latin typeface="Helvetica" pitchFamily="34" charset="0"/>
                </a:rPr>
                <a:t>nC</a:t>
              </a:r>
              <a:r>
                <a:rPr lang="de-DE" sz="1600" b="1" dirty="0" smtClean="0">
                  <a:solidFill>
                    <a:srgbClr val="000090"/>
                  </a:solidFill>
                  <a:latin typeface="Helvetica" pitchFamily="34" charset="0"/>
                </a:rPr>
                <a:t>)   =&gt;   </a:t>
              </a:r>
              <a:r>
                <a:rPr lang="de-DE" sz="1600" b="1" u="sng" dirty="0" err="1" smtClean="0">
                  <a:solidFill>
                    <a:srgbClr val="000090"/>
                  </a:solidFill>
                  <a:latin typeface="Helvetica" pitchFamily="34" charset="0"/>
                </a:rPr>
                <a:t>eff</a:t>
              </a:r>
              <a:r>
                <a:rPr lang="de-DE" sz="1600" b="1" u="sng" dirty="0" smtClean="0">
                  <a:solidFill>
                    <a:srgbClr val="000090"/>
                  </a:solidFill>
                  <a:latin typeface="Helvetica" pitchFamily="34" charset="0"/>
                </a:rPr>
                <a:t>. </a:t>
              </a:r>
              <a:r>
                <a:rPr lang="de-DE" sz="1600" b="1" u="sng" dirty="0" err="1">
                  <a:solidFill>
                    <a:srgbClr val="000090"/>
                  </a:solidFill>
                  <a:latin typeface="Helvetica" pitchFamily="34" charset="0"/>
                </a:rPr>
                <a:t>r</a:t>
              </a:r>
              <a:r>
                <a:rPr lang="de-DE" sz="1600" b="1" u="sng" dirty="0" err="1" smtClean="0">
                  <a:solidFill>
                    <a:srgbClr val="000090"/>
                  </a:solidFill>
                  <a:latin typeface="Helvetica" pitchFamily="34" charset="0"/>
                </a:rPr>
                <a:t>ep</a:t>
              </a:r>
              <a:r>
                <a:rPr lang="de-DE" sz="1600" b="1" u="sng" dirty="0" smtClean="0">
                  <a:solidFill>
                    <a:srgbClr val="000090"/>
                  </a:solidFill>
                  <a:latin typeface="Helvetica" pitchFamily="34" charset="0"/>
                </a:rPr>
                <a:t>-rate: 27kHz</a:t>
              </a:r>
              <a:endParaRPr lang="de-DE" sz="1600" b="1" u="sng" dirty="0">
                <a:solidFill>
                  <a:srgbClr val="000090"/>
                </a:solidFill>
                <a:latin typeface="Helvetica" pitchFamily="34" charset="0"/>
              </a:endParaRP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5236505" y="2777300"/>
              <a:ext cx="1278972" cy="46501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400" b="1" dirty="0">
                  <a:latin typeface="Helvetica" pitchFamily="34" charset="0"/>
                </a:rPr>
                <a:t>100 </a:t>
              </a:r>
              <a:r>
                <a:rPr lang="de-DE" sz="1400" b="1" dirty="0" err="1">
                  <a:latin typeface="Helvetica" pitchFamily="34" charset="0"/>
                </a:rPr>
                <a:t>ms</a:t>
              </a:r>
              <a:endParaRPr lang="de-DE" sz="1200" b="1" dirty="0">
                <a:latin typeface="Helvetica" pitchFamily="34" charset="0"/>
              </a:endParaRPr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flipH="1">
              <a:off x="1063893" y="2632597"/>
              <a:ext cx="747082" cy="155380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>
              <a:off x="1904362" y="2642432"/>
              <a:ext cx="706479" cy="12953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027353" y="3586514"/>
              <a:ext cx="1754018" cy="168586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Char char="n"/>
              </a:pPr>
              <a:endParaRPr lang="en-US"/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1100436" y="4598033"/>
              <a:ext cx="1559127" cy="28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>
              <a:off x="2196698" y="4104727"/>
              <a:ext cx="1523" cy="495925"/>
            </a:xfrm>
            <a:prstGeom prst="line">
              <a:avLst/>
            </a:prstGeom>
            <a:noFill/>
            <a:ln w="1905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Text Box 25"/>
            <p:cNvSpPr txBox="1">
              <a:spLocks noChangeArrowheads="1"/>
            </p:cNvSpPr>
            <p:nvPr/>
          </p:nvSpPr>
          <p:spPr bwMode="auto">
            <a:xfrm>
              <a:off x="1100436" y="3739203"/>
              <a:ext cx="1656572" cy="39758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400" b="1" dirty="0">
                  <a:solidFill>
                    <a:srgbClr val="000090"/>
                  </a:solidFill>
                  <a:latin typeface="Helvetica" pitchFamily="34" charset="0"/>
                  <a:sym typeface="Symbol" pitchFamily="18" charset="2"/>
                </a:rPr>
                <a:t></a:t>
              </a:r>
              <a:r>
                <a:rPr lang="de-DE" sz="1400" b="1" dirty="0">
                  <a:solidFill>
                    <a:srgbClr val="000090"/>
                  </a:solidFill>
                  <a:latin typeface="Helvetica" pitchFamily="34" charset="0"/>
                </a:rPr>
                <a:t>t = 220 </a:t>
              </a:r>
              <a:r>
                <a:rPr lang="de-DE" sz="1400" b="1" dirty="0" err="1">
                  <a:solidFill>
                    <a:srgbClr val="000090"/>
                  </a:solidFill>
                  <a:latin typeface="Helvetica" pitchFamily="34" charset="0"/>
                </a:rPr>
                <a:t>ns</a:t>
              </a:r>
              <a:endParaRPr lang="de-DE" sz="1400" b="1" dirty="0">
                <a:solidFill>
                  <a:srgbClr val="000090"/>
                </a:solidFill>
                <a:latin typeface="Helvetica" pitchFamily="34" charset="0"/>
              </a:endParaRPr>
            </a:p>
          </p:txBody>
        </p:sp>
        <p:sp>
          <p:nvSpPr>
            <p:cNvPr id="25" name="Text Box 26"/>
            <p:cNvSpPr txBox="1">
              <a:spLocks noChangeArrowheads="1"/>
            </p:cNvSpPr>
            <p:nvPr/>
          </p:nvSpPr>
          <p:spPr bwMode="auto">
            <a:xfrm>
              <a:off x="2415950" y="4598033"/>
              <a:ext cx="389781" cy="49873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800" b="1"/>
                <a:t>t</a:t>
              </a:r>
              <a:endParaRPr lang="de-DE" sz="1200" b="1">
                <a:latin typeface="Times New Roman" pitchFamily="18" charset="0"/>
              </a:endParaRPr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 flipV="1">
              <a:off x="1020732" y="2500538"/>
              <a:ext cx="530391" cy="37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 flipV="1">
              <a:off x="2135795" y="2491668"/>
              <a:ext cx="643248" cy="60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Text Box 29"/>
            <p:cNvSpPr txBox="1">
              <a:spLocks noChangeArrowheads="1"/>
            </p:cNvSpPr>
            <p:nvPr/>
          </p:nvSpPr>
          <p:spPr bwMode="auto">
            <a:xfrm>
              <a:off x="2135795" y="2101550"/>
              <a:ext cx="1266790" cy="39758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600" b="1" dirty="0">
                  <a:solidFill>
                    <a:srgbClr val="000090"/>
                  </a:solidFill>
                  <a:latin typeface="Helvetica" pitchFamily="34" charset="0"/>
                </a:rPr>
                <a:t>600 </a:t>
              </a:r>
              <a:r>
                <a:rPr lang="de-DE" sz="1600" b="1" dirty="0">
                  <a:solidFill>
                    <a:srgbClr val="000090"/>
                  </a:solidFill>
                  <a:latin typeface="Helvetica" pitchFamily="34" charset="0"/>
                  <a:sym typeface="Symbol" pitchFamily="18" charset="2"/>
                </a:rPr>
                <a:t></a:t>
              </a:r>
              <a:r>
                <a:rPr lang="de-DE" sz="1600" b="1" dirty="0">
                  <a:solidFill>
                    <a:srgbClr val="000090"/>
                  </a:solidFill>
                  <a:latin typeface="Helvetica" pitchFamily="34" charset="0"/>
                </a:rPr>
                <a:t>s</a:t>
              </a:r>
              <a:endParaRPr lang="de-DE" sz="1200" b="1" dirty="0">
                <a:solidFill>
                  <a:srgbClr val="000090"/>
                </a:solidFill>
                <a:latin typeface="Helvetica" pitchFamily="34" charset="0"/>
              </a:endParaRPr>
            </a:p>
          </p:txBody>
        </p:sp>
        <p:sp>
          <p:nvSpPr>
            <p:cNvPr id="29" name="Line 53"/>
            <p:cNvSpPr>
              <a:spLocks noChangeShapeType="1"/>
            </p:cNvSpPr>
            <p:nvPr/>
          </p:nvSpPr>
          <p:spPr bwMode="auto">
            <a:xfrm>
              <a:off x="1538941" y="4111815"/>
              <a:ext cx="1523" cy="495925"/>
            </a:xfrm>
            <a:prstGeom prst="line">
              <a:avLst/>
            </a:prstGeom>
            <a:noFill/>
            <a:ln w="1905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54"/>
            <p:cNvSpPr>
              <a:spLocks noChangeShapeType="1"/>
            </p:cNvSpPr>
            <p:nvPr/>
          </p:nvSpPr>
          <p:spPr bwMode="auto">
            <a:xfrm flipV="1">
              <a:off x="1538941" y="4389706"/>
              <a:ext cx="657881" cy="6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sm" len="sm"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55"/>
            <p:cNvSpPr>
              <a:spLocks noChangeShapeType="1"/>
            </p:cNvSpPr>
            <p:nvPr/>
          </p:nvSpPr>
          <p:spPr bwMode="auto">
            <a:xfrm flipV="1">
              <a:off x="2196698" y="3764935"/>
              <a:ext cx="1761888" cy="3456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56"/>
            <p:cNvSpPr>
              <a:spLocks noChangeShapeType="1"/>
            </p:cNvSpPr>
            <p:nvPr/>
          </p:nvSpPr>
          <p:spPr bwMode="auto">
            <a:xfrm>
              <a:off x="2196698" y="4598033"/>
              <a:ext cx="1461682" cy="6100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57"/>
            <p:cNvSpPr>
              <a:spLocks noChangeArrowheads="1"/>
            </p:cNvSpPr>
            <p:nvPr/>
          </p:nvSpPr>
          <p:spPr bwMode="auto">
            <a:xfrm>
              <a:off x="3366043" y="3721384"/>
              <a:ext cx="1754018" cy="168586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Char char="n"/>
              </a:pPr>
              <a:endParaRPr lang="en-US"/>
            </a:p>
          </p:txBody>
        </p:sp>
        <p:sp>
          <p:nvSpPr>
            <p:cNvPr id="34" name="Text Box 58"/>
            <p:cNvSpPr txBox="1">
              <a:spLocks noChangeArrowheads="1"/>
            </p:cNvSpPr>
            <p:nvPr/>
          </p:nvSpPr>
          <p:spPr bwMode="auto">
            <a:xfrm>
              <a:off x="4754640" y="4665468"/>
              <a:ext cx="389781" cy="49873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800" b="1"/>
                <a:t>t</a:t>
              </a:r>
              <a:endParaRPr lang="de-DE" sz="1200" b="1">
                <a:latin typeface="Times New Roman" pitchFamily="18" charset="0"/>
              </a:endParaRPr>
            </a:p>
          </p:txBody>
        </p:sp>
        <p:sp>
          <p:nvSpPr>
            <p:cNvPr id="35" name="Freeform 59"/>
            <p:cNvSpPr>
              <a:spLocks/>
            </p:cNvSpPr>
            <p:nvPr/>
          </p:nvSpPr>
          <p:spPr bwMode="auto">
            <a:xfrm>
              <a:off x="3877631" y="3856253"/>
              <a:ext cx="631873" cy="719302"/>
            </a:xfrm>
            <a:custGeom>
              <a:avLst/>
              <a:gdLst>
                <a:gd name="T0" fmla="*/ 0 w 311"/>
                <a:gd name="T1" fmla="*/ 2147483647 h 349"/>
                <a:gd name="T2" fmla="*/ 2147483647 w 311"/>
                <a:gd name="T3" fmla="*/ 2147483647 h 349"/>
                <a:gd name="T4" fmla="*/ 2147483647 w 311"/>
                <a:gd name="T5" fmla="*/ 2147483647 h 349"/>
                <a:gd name="T6" fmla="*/ 2147483647 w 311"/>
                <a:gd name="T7" fmla="*/ 2147483647 h 349"/>
                <a:gd name="T8" fmla="*/ 2147483647 w 311"/>
                <a:gd name="T9" fmla="*/ 2147483647 h 349"/>
                <a:gd name="T10" fmla="*/ 2147483647 w 311"/>
                <a:gd name="T11" fmla="*/ 2147483647 h 349"/>
                <a:gd name="T12" fmla="*/ 2147483647 w 311"/>
                <a:gd name="T13" fmla="*/ 2147483647 h 349"/>
                <a:gd name="T14" fmla="*/ 2147483647 w 311"/>
                <a:gd name="T15" fmla="*/ 2147483647 h 349"/>
                <a:gd name="T16" fmla="*/ 2147483647 w 311"/>
                <a:gd name="T17" fmla="*/ 2147483647 h 349"/>
                <a:gd name="T18" fmla="*/ 2147483647 w 311"/>
                <a:gd name="T19" fmla="*/ 2147483647 h 349"/>
                <a:gd name="T20" fmla="*/ 2147483647 w 311"/>
                <a:gd name="T21" fmla="*/ 2147483647 h 349"/>
                <a:gd name="T22" fmla="*/ 2147483647 w 311"/>
                <a:gd name="T23" fmla="*/ 2147483647 h 3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11"/>
                <a:gd name="T37" fmla="*/ 0 h 349"/>
                <a:gd name="T38" fmla="*/ 311 w 311"/>
                <a:gd name="T39" fmla="*/ 349 h 3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11" h="349">
                  <a:moveTo>
                    <a:pt x="0" y="349"/>
                  </a:moveTo>
                  <a:cubicBezTo>
                    <a:pt x="10" y="345"/>
                    <a:pt x="45" y="338"/>
                    <a:pt x="63" y="322"/>
                  </a:cubicBezTo>
                  <a:cubicBezTo>
                    <a:pt x="81" y="306"/>
                    <a:pt x="98" y="283"/>
                    <a:pt x="108" y="255"/>
                  </a:cubicBezTo>
                  <a:cubicBezTo>
                    <a:pt x="118" y="227"/>
                    <a:pt x="119" y="181"/>
                    <a:pt x="123" y="153"/>
                  </a:cubicBezTo>
                  <a:cubicBezTo>
                    <a:pt x="127" y="125"/>
                    <a:pt x="128" y="111"/>
                    <a:pt x="131" y="88"/>
                  </a:cubicBezTo>
                  <a:cubicBezTo>
                    <a:pt x="134" y="65"/>
                    <a:pt x="138" y="26"/>
                    <a:pt x="144" y="13"/>
                  </a:cubicBezTo>
                  <a:cubicBezTo>
                    <a:pt x="150" y="0"/>
                    <a:pt x="161" y="0"/>
                    <a:pt x="167" y="13"/>
                  </a:cubicBezTo>
                  <a:cubicBezTo>
                    <a:pt x="173" y="26"/>
                    <a:pt x="177" y="66"/>
                    <a:pt x="180" y="90"/>
                  </a:cubicBezTo>
                  <a:cubicBezTo>
                    <a:pt x="183" y="114"/>
                    <a:pt x="184" y="128"/>
                    <a:pt x="188" y="156"/>
                  </a:cubicBezTo>
                  <a:cubicBezTo>
                    <a:pt x="192" y="184"/>
                    <a:pt x="194" y="230"/>
                    <a:pt x="203" y="256"/>
                  </a:cubicBezTo>
                  <a:cubicBezTo>
                    <a:pt x="212" y="282"/>
                    <a:pt x="224" y="301"/>
                    <a:pt x="242" y="316"/>
                  </a:cubicBezTo>
                  <a:cubicBezTo>
                    <a:pt x="260" y="331"/>
                    <a:pt x="297" y="340"/>
                    <a:pt x="311" y="346"/>
                  </a:cubicBezTo>
                </a:path>
              </a:pathLst>
            </a:custGeom>
            <a:solidFill>
              <a:srgbClr val="100F2E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Freeform 60"/>
            <p:cNvSpPr>
              <a:spLocks/>
            </p:cNvSpPr>
            <p:nvPr/>
          </p:nvSpPr>
          <p:spPr bwMode="auto">
            <a:xfrm>
              <a:off x="3693313" y="4193426"/>
              <a:ext cx="443072" cy="66030"/>
            </a:xfrm>
            <a:custGeom>
              <a:avLst/>
              <a:gdLst>
                <a:gd name="T0" fmla="*/ 0 w 218"/>
                <a:gd name="T1" fmla="*/ 0 h 1"/>
                <a:gd name="T2" fmla="*/ 2147483647 w 218"/>
                <a:gd name="T3" fmla="*/ 0 h 1"/>
                <a:gd name="T4" fmla="*/ 0 60000 65536"/>
                <a:gd name="T5" fmla="*/ 0 60000 65536"/>
                <a:gd name="T6" fmla="*/ 0 w 218"/>
                <a:gd name="T7" fmla="*/ 0 h 1"/>
                <a:gd name="T8" fmla="*/ 218 w 21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8" h="1">
                  <a:moveTo>
                    <a:pt x="0" y="0"/>
                  </a:moveTo>
                  <a:lnTo>
                    <a:pt x="21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61"/>
            <p:cNvSpPr>
              <a:spLocks noChangeShapeType="1"/>
            </p:cNvSpPr>
            <p:nvPr/>
          </p:nvSpPr>
          <p:spPr bwMode="auto">
            <a:xfrm>
              <a:off x="3512211" y="4598033"/>
              <a:ext cx="1559127" cy="28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62"/>
            <p:cNvSpPr>
              <a:spLocks noChangeShapeType="1"/>
            </p:cNvSpPr>
            <p:nvPr/>
          </p:nvSpPr>
          <p:spPr bwMode="auto">
            <a:xfrm>
              <a:off x="4243052" y="4193426"/>
              <a:ext cx="779564" cy="28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Text Box 63"/>
            <p:cNvSpPr txBox="1">
              <a:spLocks noChangeArrowheads="1"/>
            </p:cNvSpPr>
            <p:nvPr/>
          </p:nvSpPr>
          <p:spPr bwMode="auto">
            <a:xfrm>
              <a:off x="4243052" y="3856253"/>
              <a:ext cx="974454" cy="26973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400" b="1" dirty="0" smtClean="0">
                  <a:solidFill>
                    <a:srgbClr val="000090"/>
                  </a:solidFill>
                  <a:latin typeface="Helvetica" pitchFamily="34" charset="0"/>
                </a:rPr>
                <a:t>≈ 100 </a:t>
              </a:r>
              <a:r>
                <a:rPr lang="de-DE" sz="1400" b="1" dirty="0" err="1">
                  <a:solidFill>
                    <a:srgbClr val="000090"/>
                  </a:solidFill>
                  <a:latin typeface="Helvetica" pitchFamily="34" charset="0"/>
                </a:rPr>
                <a:t>fs</a:t>
              </a:r>
              <a:endParaRPr lang="de-DE" dirty="0">
                <a:solidFill>
                  <a:srgbClr val="000090"/>
                </a:solidFill>
                <a:latin typeface="Times New Roman" pitchFamily="18" charset="0"/>
              </a:endParaRPr>
            </a:p>
          </p:txBody>
        </p:sp>
        <p:sp>
          <p:nvSpPr>
            <p:cNvPr id="40" name="Text Box 110"/>
            <p:cNvSpPr txBox="1">
              <a:spLocks noChangeArrowheads="1"/>
            </p:cNvSpPr>
            <p:nvPr/>
          </p:nvSpPr>
          <p:spPr bwMode="auto">
            <a:xfrm>
              <a:off x="7678003" y="4598033"/>
              <a:ext cx="389781" cy="49873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800" b="1"/>
                <a:t>t</a:t>
              </a:r>
              <a:endParaRPr lang="de-DE" sz="1200" b="1">
                <a:latin typeface="Times New Roman" pitchFamily="18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6947162" y="3856253"/>
              <a:ext cx="436983" cy="722112"/>
            </a:xfrm>
            <a:custGeom>
              <a:avLst/>
              <a:gdLst>
                <a:gd name="T0" fmla="*/ 0 w 311"/>
                <a:gd name="T1" fmla="*/ 2147483647 h 349"/>
                <a:gd name="T2" fmla="*/ 2147483647 w 311"/>
                <a:gd name="T3" fmla="*/ 2147483647 h 349"/>
                <a:gd name="T4" fmla="*/ 2147483647 w 311"/>
                <a:gd name="T5" fmla="*/ 2147483647 h 349"/>
                <a:gd name="T6" fmla="*/ 2147483647 w 311"/>
                <a:gd name="T7" fmla="*/ 2147483647 h 349"/>
                <a:gd name="T8" fmla="*/ 2147483647 w 311"/>
                <a:gd name="T9" fmla="*/ 2147483647 h 349"/>
                <a:gd name="T10" fmla="*/ 2147483647 w 311"/>
                <a:gd name="T11" fmla="*/ 2147483647 h 349"/>
                <a:gd name="T12" fmla="*/ 2147483647 w 311"/>
                <a:gd name="T13" fmla="*/ 2147483647 h 349"/>
                <a:gd name="T14" fmla="*/ 2147483647 w 311"/>
                <a:gd name="T15" fmla="*/ 2147483647 h 349"/>
                <a:gd name="T16" fmla="*/ 2147483647 w 311"/>
                <a:gd name="T17" fmla="*/ 2147483647 h 349"/>
                <a:gd name="T18" fmla="*/ 2147483647 w 311"/>
                <a:gd name="T19" fmla="*/ 2147483647 h 349"/>
                <a:gd name="T20" fmla="*/ 2147483647 w 311"/>
                <a:gd name="T21" fmla="*/ 2147483647 h 349"/>
                <a:gd name="T22" fmla="*/ 2147483647 w 311"/>
                <a:gd name="T23" fmla="*/ 2147483647 h 34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11"/>
                <a:gd name="T37" fmla="*/ 0 h 349"/>
                <a:gd name="T38" fmla="*/ 311 w 311"/>
                <a:gd name="T39" fmla="*/ 349 h 34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11" h="349">
                  <a:moveTo>
                    <a:pt x="0" y="349"/>
                  </a:moveTo>
                  <a:cubicBezTo>
                    <a:pt x="10" y="345"/>
                    <a:pt x="45" y="338"/>
                    <a:pt x="63" y="322"/>
                  </a:cubicBezTo>
                  <a:cubicBezTo>
                    <a:pt x="81" y="306"/>
                    <a:pt x="98" y="283"/>
                    <a:pt x="108" y="255"/>
                  </a:cubicBezTo>
                  <a:cubicBezTo>
                    <a:pt x="118" y="227"/>
                    <a:pt x="119" y="181"/>
                    <a:pt x="123" y="153"/>
                  </a:cubicBezTo>
                  <a:cubicBezTo>
                    <a:pt x="127" y="125"/>
                    <a:pt x="128" y="111"/>
                    <a:pt x="131" y="88"/>
                  </a:cubicBezTo>
                  <a:cubicBezTo>
                    <a:pt x="134" y="65"/>
                    <a:pt x="138" y="26"/>
                    <a:pt x="144" y="13"/>
                  </a:cubicBezTo>
                  <a:cubicBezTo>
                    <a:pt x="150" y="0"/>
                    <a:pt x="161" y="0"/>
                    <a:pt x="167" y="13"/>
                  </a:cubicBezTo>
                  <a:cubicBezTo>
                    <a:pt x="173" y="26"/>
                    <a:pt x="177" y="66"/>
                    <a:pt x="180" y="90"/>
                  </a:cubicBezTo>
                  <a:cubicBezTo>
                    <a:pt x="183" y="114"/>
                    <a:pt x="184" y="128"/>
                    <a:pt x="188" y="156"/>
                  </a:cubicBezTo>
                  <a:cubicBezTo>
                    <a:pt x="192" y="184"/>
                    <a:pt x="194" y="230"/>
                    <a:pt x="203" y="256"/>
                  </a:cubicBezTo>
                  <a:cubicBezTo>
                    <a:pt x="212" y="282"/>
                    <a:pt x="224" y="301"/>
                    <a:pt x="242" y="316"/>
                  </a:cubicBezTo>
                  <a:cubicBezTo>
                    <a:pt x="260" y="331"/>
                    <a:pt x="297" y="340"/>
                    <a:pt x="311" y="346"/>
                  </a:cubicBezTo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669002" y="4193426"/>
              <a:ext cx="441549" cy="66030"/>
            </a:xfrm>
            <a:custGeom>
              <a:avLst/>
              <a:gdLst>
                <a:gd name="T0" fmla="*/ 0 w 218"/>
                <a:gd name="T1" fmla="*/ 0 h 1"/>
                <a:gd name="T2" fmla="*/ 2147483647 w 218"/>
                <a:gd name="T3" fmla="*/ 0 h 1"/>
                <a:gd name="T4" fmla="*/ 0 60000 65536"/>
                <a:gd name="T5" fmla="*/ 0 60000 65536"/>
                <a:gd name="T6" fmla="*/ 0 w 218"/>
                <a:gd name="T7" fmla="*/ 0 h 1"/>
                <a:gd name="T8" fmla="*/ 218 w 21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8" h="1">
                  <a:moveTo>
                    <a:pt x="0" y="0"/>
                  </a:moveTo>
                  <a:lnTo>
                    <a:pt x="21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113"/>
            <p:cNvSpPr>
              <a:spLocks noChangeShapeType="1"/>
            </p:cNvSpPr>
            <p:nvPr/>
          </p:nvSpPr>
          <p:spPr bwMode="auto">
            <a:xfrm>
              <a:off x="6508658" y="4598033"/>
              <a:ext cx="1559127" cy="28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14"/>
            <p:cNvSpPr>
              <a:spLocks noChangeShapeType="1"/>
            </p:cNvSpPr>
            <p:nvPr/>
          </p:nvSpPr>
          <p:spPr bwMode="auto">
            <a:xfrm>
              <a:off x="7225323" y="4193426"/>
              <a:ext cx="779564" cy="28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Text Box 115"/>
            <p:cNvSpPr txBox="1">
              <a:spLocks noChangeArrowheads="1"/>
            </p:cNvSpPr>
            <p:nvPr/>
          </p:nvSpPr>
          <p:spPr bwMode="auto">
            <a:xfrm>
              <a:off x="6727910" y="3316777"/>
              <a:ext cx="974454" cy="44816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600" b="1">
                  <a:solidFill>
                    <a:srgbClr val="FF0000"/>
                  </a:solidFill>
                  <a:latin typeface="Helvetica" pitchFamily="34" charset="0"/>
                </a:rPr>
                <a:t>100 fs</a:t>
              </a:r>
              <a:endParaRPr lang="de-DE" sz="100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6476684" y="3509246"/>
              <a:ext cx="1519540" cy="297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600" b="1">
                  <a:solidFill>
                    <a:srgbClr val="FF0000"/>
                  </a:solidFill>
                  <a:latin typeface="Helvetica" pitchFamily="34" charset="0"/>
                </a:rPr>
                <a:t>Photon pulses</a:t>
              </a:r>
              <a:endParaRPr lang="en-GB" sz="1600" b="1">
                <a:solidFill>
                  <a:srgbClr val="FF0000"/>
                </a:solidFill>
                <a:latin typeface="Helvetica" pitchFamily="34" charset="0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5292113" y="4241192"/>
              <a:ext cx="1026222" cy="620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800" b="1">
                  <a:solidFill>
                    <a:srgbClr val="FF0000"/>
                  </a:solidFill>
                  <a:latin typeface="Helvetica" pitchFamily="34" charset="0"/>
                </a:rPr>
                <a:t>FEL</a:t>
              </a:r>
            </a:p>
            <a:p>
              <a:pPr algn="ctr"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800" b="1">
                  <a:solidFill>
                    <a:srgbClr val="FF0000"/>
                  </a:solidFill>
                  <a:latin typeface="Helvetica" pitchFamily="34" charset="0"/>
                </a:rPr>
                <a:t>process</a:t>
              </a:r>
              <a:endParaRPr lang="en-GB" sz="1600" b="1">
                <a:solidFill>
                  <a:srgbClr val="FF0000"/>
                </a:solidFill>
                <a:latin typeface="Helvetica" pitchFamily="34" charset="0"/>
              </a:endParaRPr>
            </a:p>
          </p:txBody>
        </p:sp>
        <p:sp>
          <p:nvSpPr>
            <p:cNvPr id="48" name="AutoShape 118"/>
            <p:cNvSpPr>
              <a:spLocks noChangeArrowheads="1"/>
            </p:cNvSpPr>
            <p:nvPr/>
          </p:nvSpPr>
          <p:spPr bwMode="auto">
            <a:xfrm>
              <a:off x="5266228" y="3788819"/>
              <a:ext cx="1071900" cy="495925"/>
            </a:xfrm>
            <a:prstGeom prst="curvedDownArrow">
              <a:avLst>
                <a:gd name="adj1" fmla="val 39887"/>
                <a:gd name="adj2" fmla="val 79773"/>
                <a:gd name="adj3" fmla="val 33333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Char char="n"/>
              </a:pPr>
              <a:endParaRPr lang="en-US"/>
            </a:p>
          </p:txBody>
        </p:sp>
        <p:sp>
          <p:nvSpPr>
            <p:cNvPr id="49" name="Text Box 25"/>
            <p:cNvSpPr txBox="1">
              <a:spLocks noChangeArrowheads="1"/>
            </p:cNvSpPr>
            <p:nvPr/>
          </p:nvSpPr>
          <p:spPr bwMode="auto">
            <a:xfrm>
              <a:off x="1068538" y="4728027"/>
              <a:ext cx="1656572" cy="39758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20000"/>
                </a:spcBef>
                <a:buClr>
                  <a:srgbClr val="F8B323"/>
                </a:buClr>
                <a:buFont typeface="Wingdings" pitchFamily="2" charset="2"/>
                <a:buNone/>
              </a:pPr>
              <a:r>
                <a:rPr lang="de-DE" sz="1400" b="1" dirty="0" smtClean="0">
                  <a:solidFill>
                    <a:srgbClr val="000090"/>
                  </a:solidFill>
                  <a:latin typeface="Helvetica" pitchFamily="34" charset="0"/>
                </a:rPr>
                <a:t>4.5 MHz</a:t>
              </a:r>
              <a:endParaRPr lang="de-DE" sz="1400" b="1" dirty="0">
                <a:solidFill>
                  <a:srgbClr val="000090"/>
                </a:solidFill>
                <a:latin typeface="Helvetica" pitchFamily="34" charset="0"/>
              </a:endParaRPr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1082040" y="5295275"/>
            <a:ext cx="7307579" cy="1300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>
                <a:srgbClr val="FD930A"/>
              </a:buClr>
              <a:buFontTx/>
              <a:buNone/>
            </a:pPr>
            <a:r>
              <a:rPr lang="en-US" sz="1800" u="sng" dirty="0" smtClean="0">
                <a:solidFill>
                  <a:srgbClr val="FF0000"/>
                </a:solidFill>
                <a:latin typeface="Arial"/>
                <a:ea typeface="ＭＳ Ｐゴシック"/>
              </a:rPr>
              <a:t>Pump-probe laser development goals as set in 2010: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buClr>
                <a:srgbClr val="FD930A"/>
              </a:buClr>
              <a:buFontTx/>
              <a:buNone/>
            </a:pPr>
            <a:endParaRPr lang="en-US" sz="600" dirty="0" smtClean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Clr>
                <a:srgbClr val="FD930A"/>
              </a:buClr>
              <a:buFontTx/>
              <a:buChar char="■"/>
            </a:pPr>
            <a:r>
              <a:rPr lang="en-US" sz="1400" dirty="0" smtClean="0">
                <a:solidFill>
                  <a:srgbClr val="261748"/>
                </a:solidFill>
                <a:latin typeface="Arial"/>
                <a:ea typeface="ＭＳ Ｐゴシック"/>
              </a:rPr>
              <a:t>Synchronized few-cycle laser pulses with energy up to the few </a:t>
            </a:r>
            <a:r>
              <a:rPr lang="en-US" sz="1400" dirty="0" err="1" smtClean="0">
                <a:solidFill>
                  <a:srgbClr val="261748"/>
                </a:solidFill>
                <a:latin typeface="Arial"/>
                <a:ea typeface="ＭＳ Ｐゴシック"/>
              </a:rPr>
              <a:t>mJ</a:t>
            </a:r>
            <a:r>
              <a:rPr lang="en-US" sz="1400" dirty="0" smtClean="0">
                <a:solidFill>
                  <a:srgbClr val="261748"/>
                </a:solidFill>
                <a:latin typeface="Arial"/>
                <a:ea typeface="ＭＳ Ｐゴシック"/>
              </a:rPr>
              <a:t>-level</a:t>
            </a:r>
            <a:endParaRPr lang="en-US" sz="1400" dirty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marL="342900" indent="-342900" algn="l" fontAlgn="auto">
              <a:spcBef>
                <a:spcPts val="0"/>
              </a:spcBef>
              <a:spcAft>
                <a:spcPts val="0"/>
              </a:spcAft>
              <a:buClr>
                <a:srgbClr val="FD930A"/>
              </a:buClr>
              <a:buFontTx/>
              <a:buChar char="■"/>
            </a:pPr>
            <a:r>
              <a:rPr lang="en-US" sz="1400" dirty="0" smtClean="0">
                <a:solidFill>
                  <a:srgbClr val="261748"/>
                </a:solidFill>
                <a:latin typeface="Arial"/>
                <a:ea typeface="ＭＳ Ｐゴシック"/>
              </a:rPr>
              <a:t>10 </a:t>
            </a:r>
            <a:r>
              <a:rPr lang="en-US" sz="1400" dirty="0">
                <a:solidFill>
                  <a:srgbClr val="261748"/>
                </a:solidFill>
                <a:latin typeface="Arial"/>
                <a:ea typeface="ＭＳ Ｐゴシック"/>
              </a:rPr>
              <a:t>Hz  bursts (600</a:t>
            </a:r>
            <a:r>
              <a:rPr lang="el-GR" sz="1400" dirty="0">
                <a:solidFill>
                  <a:srgbClr val="261748"/>
                </a:solidFill>
                <a:latin typeface="Times New Roman"/>
                <a:ea typeface="ＭＳ Ｐゴシック"/>
                <a:cs typeface="Times New Roman"/>
              </a:rPr>
              <a:t>µ</a:t>
            </a:r>
            <a:r>
              <a:rPr lang="en-US" sz="1400" dirty="0">
                <a:solidFill>
                  <a:srgbClr val="261748"/>
                </a:solidFill>
                <a:latin typeface="Arial"/>
                <a:ea typeface="ＭＳ Ｐゴシック"/>
              </a:rPr>
              <a:t>s) with intra-burst rep. rate up to </a:t>
            </a:r>
            <a:r>
              <a:rPr lang="en-US" sz="1400" dirty="0" smtClean="0">
                <a:solidFill>
                  <a:srgbClr val="261748"/>
                </a:solidFill>
                <a:latin typeface="Arial"/>
                <a:ea typeface="ＭＳ Ｐゴシック"/>
              </a:rPr>
              <a:t>4.5MHz</a:t>
            </a:r>
          </a:p>
          <a:p>
            <a:pPr marL="342900" lvl="2" indent="-342900" algn="l" fontAlgn="auto">
              <a:spcBef>
                <a:spcPts val="0"/>
              </a:spcBef>
              <a:spcAft>
                <a:spcPts val="0"/>
              </a:spcAft>
              <a:buClr>
                <a:srgbClr val="FD930A"/>
              </a:buClr>
              <a:buFontTx/>
              <a:buChar char="■"/>
            </a:pPr>
            <a:endParaRPr lang="de-DE" sz="1050" dirty="0" smtClean="0">
              <a:solidFill>
                <a:srgbClr val="0033CC"/>
              </a:solidFill>
            </a:endParaRPr>
          </a:p>
          <a:p>
            <a:pPr marL="0" lvl="2" algn="l" fontAlgn="auto">
              <a:spcBef>
                <a:spcPts val="0"/>
              </a:spcBef>
              <a:spcAft>
                <a:spcPts val="0"/>
              </a:spcAft>
              <a:buClr>
                <a:srgbClr val="FD930A"/>
              </a:buClr>
            </a:pPr>
            <a:r>
              <a:rPr lang="de-DE" sz="1600" dirty="0" err="1" smtClean="0">
                <a:solidFill>
                  <a:srgbClr val="0033CC"/>
                </a:solidFill>
              </a:rPr>
              <a:t>What</a:t>
            </a:r>
            <a:r>
              <a:rPr lang="de-DE" sz="1600" dirty="0" smtClean="0">
                <a:solidFill>
                  <a:srgbClr val="0033CC"/>
                </a:solidFill>
              </a:rPr>
              <a:t> </a:t>
            </a:r>
            <a:r>
              <a:rPr lang="de-DE" sz="1600" dirty="0" err="1">
                <a:solidFill>
                  <a:srgbClr val="0033CC"/>
                </a:solidFill>
              </a:rPr>
              <a:t>is</a:t>
            </a:r>
            <a:r>
              <a:rPr lang="de-DE" sz="1600" dirty="0">
                <a:solidFill>
                  <a:srgbClr val="0033CC"/>
                </a:solidFill>
              </a:rPr>
              <a:t> </a:t>
            </a:r>
            <a:r>
              <a:rPr lang="de-DE" sz="1600" dirty="0" err="1">
                <a:solidFill>
                  <a:srgbClr val="0033CC"/>
                </a:solidFill>
              </a:rPr>
              <a:t>the</a:t>
            </a:r>
            <a:r>
              <a:rPr lang="de-DE" sz="1600" dirty="0">
                <a:solidFill>
                  <a:srgbClr val="0033CC"/>
                </a:solidFill>
              </a:rPr>
              <a:t> </a:t>
            </a:r>
            <a:r>
              <a:rPr lang="de-DE" sz="1600" dirty="0" err="1">
                <a:solidFill>
                  <a:srgbClr val="0033CC"/>
                </a:solidFill>
              </a:rPr>
              <a:t>development</a:t>
            </a:r>
            <a:r>
              <a:rPr lang="de-DE" sz="1600" dirty="0">
                <a:solidFill>
                  <a:srgbClr val="0033CC"/>
                </a:solidFill>
              </a:rPr>
              <a:t> </a:t>
            </a:r>
            <a:r>
              <a:rPr lang="de-DE" sz="1600" dirty="0" err="1">
                <a:solidFill>
                  <a:srgbClr val="0033CC"/>
                </a:solidFill>
              </a:rPr>
              <a:t>strategy</a:t>
            </a:r>
            <a:r>
              <a:rPr lang="de-DE" sz="1600" dirty="0">
                <a:solidFill>
                  <a:srgbClr val="0033CC"/>
                </a:solidFill>
              </a:rPr>
              <a:t> </a:t>
            </a:r>
            <a:r>
              <a:rPr lang="de-DE" sz="1600" dirty="0" err="1">
                <a:solidFill>
                  <a:srgbClr val="0033CC"/>
                </a:solidFill>
              </a:rPr>
              <a:t>with</a:t>
            </a:r>
            <a:r>
              <a:rPr lang="de-DE" sz="1600" dirty="0">
                <a:solidFill>
                  <a:srgbClr val="0033CC"/>
                </a:solidFill>
              </a:rPr>
              <a:t> </a:t>
            </a:r>
            <a:r>
              <a:rPr lang="de-DE" sz="1600" dirty="0" err="1">
                <a:solidFill>
                  <a:srgbClr val="0033CC"/>
                </a:solidFill>
              </a:rPr>
              <a:t>highest</a:t>
            </a:r>
            <a:r>
              <a:rPr lang="de-DE" sz="1600" dirty="0">
                <a:solidFill>
                  <a:srgbClr val="0033CC"/>
                </a:solidFill>
              </a:rPr>
              <a:t> </a:t>
            </a:r>
            <a:r>
              <a:rPr lang="de-DE" sz="1600" dirty="0" err="1">
                <a:solidFill>
                  <a:srgbClr val="0033CC"/>
                </a:solidFill>
              </a:rPr>
              <a:t>likelihood</a:t>
            </a:r>
            <a:r>
              <a:rPr lang="de-DE" sz="1600" dirty="0">
                <a:solidFill>
                  <a:srgbClr val="0033CC"/>
                </a:solidFill>
              </a:rPr>
              <a:t> for </a:t>
            </a:r>
            <a:r>
              <a:rPr lang="de-DE" sz="1600" dirty="0" err="1">
                <a:solidFill>
                  <a:srgbClr val="0033CC"/>
                </a:solidFill>
              </a:rPr>
              <a:t>success</a:t>
            </a:r>
            <a:r>
              <a:rPr lang="de-DE" sz="1600" dirty="0" smtClean="0">
                <a:solidFill>
                  <a:srgbClr val="0033CC"/>
                </a:solidFill>
              </a:rPr>
              <a:t>?</a:t>
            </a:r>
            <a:endParaRPr lang="en-US" sz="140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9398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448" y="495618"/>
            <a:ext cx="7524432" cy="481012"/>
          </a:xfrm>
        </p:spPr>
        <p:txBody>
          <a:bodyPr/>
          <a:lstStyle/>
          <a:p>
            <a:r>
              <a:rPr lang="de-DE" dirty="0" smtClean="0"/>
              <a:t>European XFEL pump-probe </a:t>
            </a:r>
            <a:r>
              <a:rPr lang="de-DE" dirty="0" err="1" smtClean="0"/>
              <a:t>laser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r>
              <a:rPr lang="de-DE" dirty="0" smtClean="0"/>
              <a:t>: NOPA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72" name="TextBox 71"/>
          <p:cNvSpPr txBox="1"/>
          <p:nvPr/>
        </p:nvSpPr>
        <p:spPr>
          <a:xfrm>
            <a:off x="310250" y="4611306"/>
            <a:ext cx="8602980" cy="155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l">
              <a:spcAft>
                <a:spcPts val="600"/>
              </a:spcAft>
              <a:buAutoNum type="arabicPeriod"/>
            </a:pPr>
            <a:r>
              <a:rPr lang="en-US" sz="1050" dirty="0" smtClean="0">
                <a:solidFill>
                  <a:schemeClr val="bg2">
                    <a:lumMod val="50000"/>
                  </a:schemeClr>
                </a:solidFill>
              </a:rPr>
              <a:t>A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US" sz="1050" dirty="0" err="1">
                <a:solidFill>
                  <a:schemeClr val="bg2">
                    <a:lumMod val="50000"/>
                  </a:schemeClr>
                </a:solidFill>
              </a:rPr>
              <a:t>Dubietis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, G. </a:t>
            </a:r>
            <a:r>
              <a:rPr lang="en-US" sz="1050" dirty="0" err="1">
                <a:solidFill>
                  <a:schemeClr val="bg2">
                    <a:lumMod val="50000"/>
                  </a:schemeClr>
                </a:solidFill>
              </a:rPr>
              <a:t>Jonusauskas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, and A. </a:t>
            </a:r>
            <a:r>
              <a:rPr lang="en-US" sz="1050" dirty="0" err="1">
                <a:solidFill>
                  <a:schemeClr val="bg2">
                    <a:lumMod val="50000"/>
                  </a:schemeClr>
                </a:solidFill>
              </a:rPr>
              <a:t>Piskarskas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, “Powerful femtosecond pulse generation by chirped and stretched pulse parametric amplification in BBO crystal,” Opt. </a:t>
            </a:r>
            <a:r>
              <a:rPr lang="en-US" sz="1050" dirty="0" err="1">
                <a:solidFill>
                  <a:schemeClr val="bg2">
                    <a:lumMod val="50000"/>
                  </a:schemeClr>
                </a:solidFill>
              </a:rPr>
              <a:t>Commun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. 88, 437–440 (</a:t>
            </a:r>
            <a:r>
              <a:rPr lang="en-US" sz="1050" dirty="0" smtClean="0">
                <a:solidFill>
                  <a:schemeClr val="bg2">
                    <a:lumMod val="50000"/>
                  </a:schemeClr>
                </a:solidFill>
              </a:rPr>
              <a:t>1992)</a:t>
            </a:r>
          </a:p>
          <a:p>
            <a:pPr marL="228600" indent="-228600" algn="l">
              <a:spcAft>
                <a:spcPts val="600"/>
              </a:spcAft>
              <a:buAutoNum type="arabicPeriod"/>
            </a:pPr>
            <a:r>
              <a:rPr lang="en-US" sz="1050" dirty="0" smtClean="0">
                <a:solidFill>
                  <a:schemeClr val="bg2">
                    <a:lumMod val="50000"/>
                  </a:schemeClr>
                </a:solidFill>
              </a:rPr>
              <a:t>G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. Cerullo and S. De </a:t>
            </a:r>
            <a:r>
              <a:rPr lang="en-US" sz="1050" dirty="0" err="1">
                <a:solidFill>
                  <a:schemeClr val="bg2">
                    <a:lumMod val="50000"/>
                  </a:schemeClr>
                </a:solidFill>
              </a:rPr>
              <a:t>Silvestri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, “Ultrafast optical parametric amplifiers,” Rev. Sci. </a:t>
            </a:r>
            <a:r>
              <a:rPr lang="en-US" sz="1050" dirty="0" err="1">
                <a:solidFill>
                  <a:schemeClr val="bg2">
                    <a:lumMod val="50000"/>
                  </a:schemeClr>
                </a:solidFill>
              </a:rPr>
              <a:t>Instrum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US" sz="1050" b="1" dirty="0">
                <a:solidFill>
                  <a:schemeClr val="bg2">
                    <a:lumMod val="50000"/>
                  </a:schemeClr>
                </a:solidFill>
              </a:rPr>
              <a:t>74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, No. 1 (2003) </a:t>
            </a:r>
            <a:endParaRPr lang="en-US" sz="105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28600" indent="-228600" algn="l">
              <a:spcAft>
                <a:spcPts val="600"/>
              </a:spcAft>
              <a:buAutoNum type="arabicPeriod"/>
            </a:pPr>
            <a:r>
              <a:rPr lang="en-US" sz="1050" dirty="0" smtClean="0">
                <a:solidFill>
                  <a:schemeClr val="bg2">
                    <a:lumMod val="50000"/>
                  </a:schemeClr>
                </a:solidFill>
              </a:rPr>
              <a:t>R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. Riedel, A. </a:t>
            </a:r>
            <a:r>
              <a:rPr lang="en-US" sz="1050" dirty="0" err="1">
                <a:solidFill>
                  <a:schemeClr val="bg2">
                    <a:lumMod val="50000"/>
                  </a:schemeClr>
                </a:solidFill>
              </a:rPr>
              <a:t>Stephanides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, M. J. Prandolini, B. </a:t>
            </a:r>
            <a:r>
              <a:rPr lang="en-US" sz="1050" dirty="0" err="1">
                <a:solidFill>
                  <a:schemeClr val="bg2">
                    <a:lumMod val="50000"/>
                  </a:schemeClr>
                </a:solidFill>
              </a:rPr>
              <a:t>Gronloh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, B. </a:t>
            </a:r>
            <a:r>
              <a:rPr lang="en-US" sz="1050" dirty="0" err="1">
                <a:solidFill>
                  <a:schemeClr val="bg2">
                    <a:lumMod val="50000"/>
                  </a:schemeClr>
                </a:solidFill>
              </a:rPr>
              <a:t>Jungbluth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, T. Mans, and F. Tavella “Power scaling of </a:t>
            </a:r>
            <a:r>
              <a:rPr lang="en-US" sz="1050" dirty="0" err="1">
                <a:solidFill>
                  <a:schemeClr val="bg2">
                    <a:lumMod val="50000"/>
                  </a:schemeClr>
                </a:solidFill>
              </a:rPr>
              <a:t>supercontinuum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 seeded m</a:t>
            </a:r>
            <a:r>
              <a:rPr lang="en-US" sz="1050" dirty="0" smtClean="0">
                <a:solidFill>
                  <a:schemeClr val="bg2">
                    <a:lumMod val="50000"/>
                  </a:schemeClr>
                </a:solidFill>
              </a:rPr>
              <a:t>egahertz-repetition 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rate optical parametric chirped pulse amplifiers,” Opt. </a:t>
            </a:r>
            <a:r>
              <a:rPr lang="en-US" sz="1050" dirty="0" err="1">
                <a:solidFill>
                  <a:schemeClr val="bg2">
                    <a:lumMod val="50000"/>
                  </a:schemeClr>
                </a:solidFill>
              </a:rPr>
              <a:t>Lett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1050" b="1" dirty="0">
                <a:solidFill>
                  <a:schemeClr val="bg2">
                    <a:lumMod val="50000"/>
                  </a:schemeClr>
                </a:solidFill>
              </a:rPr>
              <a:t>39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, 1422-1424 (2014</a:t>
            </a:r>
            <a:r>
              <a:rPr lang="en-US" sz="1050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228600" indent="-228600" algn="l">
              <a:spcAft>
                <a:spcPts val="600"/>
              </a:spcAft>
              <a:buAutoNum type="arabicPeriod"/>
            </a:pPr>
            <a:r>
              <a:rPr lang="en-US" sz="1050" dirty="0" smtClean="0">
                <a:solidFill>
                  <a:schemeClr val="bg2">
                    <a:lumMod val="50000"/>
                  </a:schemeClr>
                </a:solidFill>
              </a:rPr>
              <a:t>M.J</a:t>
            </a:r>
            <a:r>
              <a:rPr lang="en-US" sz="1050" dirty="0">
                <a:solidFill>
                  <a:schemeClr val="bg2">
                    <a:lumMod val="50000"/>
                  </a:schemeClr>
                </a:solidFill>
              </a:rPr>
              <a:t>. Lederer, M. Pergament, M. Kellert, and C. Mendez, “Pump–probe laser development for the European X-Ray Free-Electron Laser Facility,“ Paper 8504-20, SPIE Conference on Optics and Photonics 2012, 12–16 August 2012, San Diego, invited talk. 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-15128" y="1436078"/>
            <a:ext cx="8984490" cy="2644891"/>
            <a:chOff x="-15128" y="1436078"/>
            <a:chExt cx="8984490" cy="2644891"/>
          </a:xfrm>
        </p:grpSpPr>
        <p:sp>
          <p:nvSpPr>
            <p:cNvPr id="6" name="Textfeld 2"/>
            <p:cNvSpPr txBox="1"/>
            <p:nvPr/>
          </p:nvSpPr>
          <p:spPr>
            <a:xfrm>
              <a:off x="299539" y="2299122"/>
              <a:ext cx="646331" cy="563231"/>
            </a:xfrm>
            <a:prstGeom prst="rect">
              <a:avLst/>
            </a:prstGeom>
            <a:solidFill>
              <a:srgbClr val="F4EE00"/>
            </a:solidFill>
            <a:ln w="12700"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900" b="1" dirty="0" smtClean="0"/>
                <a:t>1030nm </a:t>
              </a:r>
            </a:p>
            <a:p>
              <a:pPr algn="ctr"/>
              <a:r>
                <a:rPr lang="de-DE" sz="900" b="1" dirty="0" err="1" smtClean="0"/>
                <a:t>Soliton</a:t>
              </a:r>
              <a:r>
                <a:rPr lang="de-DE" sz="900" b="1" dirty="0" smtClean="0"/>
                <a:t> </a:t>
              </a:r>
            </a:p>
            <a:p>
              <a:pPr algn="ctr"/>
              <a:r>
                <a:rPr lang="de-DE" sz="900" b="1" dirty="0" err="1" smtClean="0"/>
                <a:t>seeder</a:t>
              </a:r>
              <a:endParaRPr lang="de-DE" sz="900" b="1" dirty="0"/>
            </a:p>
          </p:txBody>
        </p:sp>
        <p:sp>
          <p:nvSpPr>
            <p:cNvPr id="7" name="Textfeld 3"/>
            <p:cNvSpPr txBox="1"/>
            <p:nvPr/>
          </p:nvSpPr>
          <p:spPr>
            <a:xfrm>
              <a:off x="1263343" y="2370679"/>
              <a:ext cx="486030" cy="420115"/>
            </a:xfrm>
            <a:prstGeom prst="rect">
              <a:avLst/>
            </a:prstGeom>
            <a:solidFill>
              <a:schemeClr val="tx2">
                <a:lumMod val="65000"/>
                <a:lumOff val="35000"/>
              </a:schemeClr>
            </a:solidFill>
            <a:ln w="12700">
              <a:solidFill>
                <a:schemeClr val="tx2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1050" b="1" dirty="0" err="1" smtClean="0">
                  <a:solidFill>
                    <a:schemeClr val="bg1"/>
                  </a:solidFill>
                  <a:latin typeface="Symbol" panose="05050102010706020507" pitchFamily="18" charset="2"/>
                </a:rPr>
                <a:t>Dt</a:t>
              </a:r>
              <a:r>
                <a:rPr lang="de-DE" sz="900" b="1" dirty="0" smtClean="0">
                  <a:solidFill>
                    <a:schemeClr val="bg1"/>
                  </a:solidFill>
                </a:rPr>
                <a:t> =</a:t>
              </a:r>
            </a:p>
            <a:p>
              <a:pPr algn="ctr"/>
              <a:r>
                <a:rPr lang="de-DE" sz="900" b="1" dirty="0" smtClean="0">
                  <a:solidFill>
                    <a:schemeClr val="bg1"/>
                  </a:solidFill>
                </a:rPr>
                <a:t>0-5ns</a:t>
              </a:r>
            </a:p>
          </p:txBody>
        </p:sp>
        <p:sp>
          <p:nvSpPr>
            <p:cNvPr id="8" name="Textfeld 4"/>
            <p:cNvSpPr txBox="1"/>
            <p:nvPr/>
          </p:nvSpPr>
          <p:spPr>
            <a:xfrm>
              <a:off x="1973293" y="2299122"/>
              <a:ext cx="877163" cy="56323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900" b="1" dirty="0"/>
                <a:t>b</a:t>
              </a:r>
              <a:r>
                <a:rPr lang="de-DE" sz="900" b="1" dirty="0" smtClean="0"/>
                <a:t>urst-mode</a:t>
              </a:r>
            </a:p>
            <a:p>
              <a:pPr algn="ctr"/>
              <a:r>
                <a:rPr lang="de-DE" sz="900" b="1" dirty="0" smtClean="0"/>
                <a:t>all-fiber CPA</a:t>
              </a:r>
            </a:p>
            <a:p>
              <a:pPr algn="ctr"/>
              <a:r>
                <a:rPr lang="de-DE" sz="900" b="1" dirty="0" smtClean="0"/>
                <a:t>front-end </a:t>
              </a:r>
              <a:endParaRPr lang="de-DE" sz="900" b="1" dirty="0"/>
            </a:p>
          </p:txBody>
        </p:sp>
        <p:sp>
          <p:nvSpPr>
            <p:cNvPr id="9" name="Textfeld 5"/>
            <p:cNvSpPr txBox="1"/>
            <p:nvPr/>
          </p:nvSpPr>
          <p:spPr>
            <a:xfrm>
              <a:off x="3941399" y="1867098"/>
              <a:ext cx="774571" cy="397032"/>
            </a:xfrm>
            <a:prstGeom prst="rect">
              <a:avLst/>
            </a:prstGeom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0"/>
              <a:tileRect/>
            </a:gradFill>
            <a:ln w="12700"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900" b="1" dirty="0"/>
                <a:t>s</a:t>
              </a:r>
              <a:r>
                <a:rPr lang="de-DE" sz="900" b="1" dirty="0" smtClean="0"/>
                <a:t>uper-</a:t>
              </a:r>
            </a:p>
            <a:p>
              <a:pPr algn="ctr"/>
              <a:r>
                <a:rPr lang="de-DE" sz="900" b="1" dirty="0" err="1" smtClean="0"/>
                <a:t>continuum</a:t>
              </a:r>
              <a:endParaRPr lang="de-DE" sz="900" b="1" dirty="0"/>
            </a:p>
          </p:txBody>
        </p:sp>
        <p:sp>
          <p:nvSpPr>
            <p:cNvPr id="10" name="Textfeld 7"/>
            <p:cNvSpPr txBox="1"/>
            <p:nvPr/>
          </p:nvSpPr>
          <p:spPr>
            <a:xfrm>
              <a:off x="4960620" y="1867098"/>
              <a:ext cx="646331" cy="397032"/>
            </a:xfrm>
            <a:prstGeom prst="rect">
              <a:avLst/>
            </a:prstGeom>
            <a:solidFill>
              <a:srgbClr val="CC0099"/>
            </a:solidFill>
            <a:ln w="12700"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900" b="1" dirty="0" smtClean="0">
                  <a:solidFill>
                    <a:schemeClr val="bg1"/>
                  </a:solidFill>
                </a:rPr>
                <a:t> </a:t>
              </a:r>
              <a:r>
                <a:rPr lang="de-DE" sz="900" b="1" dirty="0" err="1" smtClean="0">
                  <a:solidFill>
                    <a:schemeClr val="bg1"/>
                  </a:solidFill>
                </a:rPr>
                <a:t>var</a:t>
              </a:r>
              <a:r>
                <a:rPr lang="de-DE" sz="900" b="1" dirty="0" smtClean="0">
                  <a:solidFill>
                    <a:schemeClr val="bg1"/>
                  </a:solidFill>
                </a:rPr>
                <a:t>. </a:t>
              </a:r>
            </a:p>
            <a:p>
              <a:pPr algn="ctr"/>
              <a:r>
                <a:rPr lang="de-DE" sz="900" b="1" dirty="0" err="1" smtClean="0">
                  <a:solidFill>
                    <a:schemeClr val="bg1"/>
                  </a:solidFill>
                </a:rPr>
                <a:t>prechirp</a:t>
              </a:r>
              <a:endParaRPr lang="de-DE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feld 8"/>
            <p:cNvSpPr txBox="1"/>
            <p:nvPr/>
          </p:nvSpPr>
          <p:spPr>
            <a:xfrm>
              <a:off x="2882699" y="1950198"/>
              <a:ext cx="453970" cy="230832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solidFill>
                    <a:schemeClr val="bg1"/>
                  </a:solidFill>
                </a:rPr>
                <a:t>AOM</a:t>
              </a:r>
              <a:endParaRPr lang="de-DE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feld 158"/>
            <p:cNvSpPr txBox="1"/>
            <p:nvPr/>
          </p:nvSpPr>
          <p:spPr>
            <a:xfrm>
              <a:off x="4815840" y="3283370"/>
              <a:ext cx="344966" cy="230832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solidFill>
                    <a:schemeClr val="bg1"/>
                  </a:solidFill>
                </a:rPr>
                <a:t>PC</a:t>
              </a:r>
              <a:endParaRPr lang="de-DE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feld 10"/>
            <p:cNvSpPr txBox="1"/>
            <p:nvPr/>
          </p:nvSpPr>
          <p:spPr>
            <a:xfrm rot="16200000">
              <a:off x="5882868" y="2646498"/>
              <a:ext cx="434734" cy="230832"/>
            </a:xfrm>
            <a:prstGeom prst="rect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solidFill>
                    <a:schemeClr val="bg1"/>
                  </a:solidFill>
                </a:rPr>
                <a:t>SHG</a:t>
              </a:r>
              <a:endParaRPr lang="de-DE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extfeld 11"/>
            <p:cNvSpPr txBox="1"/>
            <p:nvPr/>
          </p:nvSpPr>
          <p:spPr>
            <a:xfrm rot="16200000">
              <a:off x="5793100" y="1945729"/>
              <a:ext cx="614271" cy="23083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smtClean="0"/>
                <a:t>NOPA 1</a:t>
              </a:r>
              <a:endParaRPr lang="de-DE" sz="900" b="1" dirty="0"/>
            </a:p>
          </p:txBody>
        </p:sp>
        <p:sp>
          <p:nvSpPr>
            <p:cNvPr id="15" name="Textfeld 223"/>
            <p:cNvSpPr txBox="1"/>
            <p:nvPr/>
          </p:nvSpPr>
          <p:spPr>
            <a:xfrm rot="16200000">
              <a:off x="6222053" y="1949403"/>
              <a:ext cx="614271" cy="23083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smtClean="0"/>
                <a:t>NOPA 2</a:t>
              </a:r>
              <a:endParaRPr lang="de-DE" sz="900" b="1" dirty="0"/>
            </a:p>
          </p:txBody>
        </p:sp>
        <p:sp>
          <p:nvSpPr>
            <p:cNvPr id="16" name="Textfeld 224"/>
            <p:cNvSpPr txBox="1"/>
            <p:nvPr/>
          </p:nvSpPr>
          <p:spPr>
            <a:xfrm rot="16200000">
              <a:off x="6599264" y="1945728"/>
              <a:ext cx="678391" cy="23083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smtClean="0"/>
                <a:t>NOPA 3a</a:t>
              </a:r>
              <a:endParaRPr lang="de-DE" sz="900" b="1" dirty="0"/>
            </a:p>
          </p:txBody>
        </p:sp>
        <p:sp>
          <p:nvSpPr>
            <p:cNvPr id="17" name="Textfeld 12"/>
            <p:cNvSpPr txBox="1"/>
            <p:nvPr/>
          </p:nvSpPr>
          <p:spPr>
            <a:xfrm rot="16200000">
              <a:off x="5177818" y="3281769"/>
              <a:ext cx="864339" cy="2308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err="1" smtClean="0"/>
                <a:t>Compressor</a:t>
              </a:r>
              <a:endParaRPr lang="de-DE" sz="900" b="1" dirty="0"/>
            </a:p>
          </p:txBody>
        </p:sp>
        <p:sp>
          <p:nvSpPr>
            <p:cNvPr id="18" name="Textfeld 226"/>
            <p:cNvSpPr txBox="1"/>
            <p:nvPr/>
          </p:nvSpPr>
          <p:spPr>
            <a:xfrm rot="16200000">
              <a:off x="6311821" y="2649357"/>
              <a:ext cx="434734" cy="230832"/>
            </a:xfrm>
            <a:prstGeom prst="rect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solidFill>
                    <a:schemeClr val="bg1"/>
                  </a:solidFill>
                </a:rPr>
                <a:t>SHG</a:t>
              </a:r>
              <a:endParaRPr lang="de-DE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feld 227"/>
            <p:cNvSpPr txBox="1"/>
            <p:nvPr/>
          </p:nvSpPr>
          <p:spPr>
            <a:xfrm rot="16200000">
              <a:off x="6721093" y="2649356"/>
              <a:ext cx="434734" cy="230832"/>
            </a:xfrm>
            <a:prstGeom prst="rect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solidFill>
                    <a:schemeClr val="bg1"/>
                  </a:solidFill>
                </a:rPr>
                <a:t>SHG</a:t>
              </a:r>
              <a:endParaRPr lang="de-DE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Textfeld 231"/>
            <p:cNvSpPr txBox="1"/>
            <p:nvPr/>
          </p:nvSpPr>
          <p:spPr>
            <a:xfrm rot="16200000">
              <a:off x="7127199" y="2649356"/>
              <a:ext cx="434734" cy="230832"/>
            </a:xfrm>
            <a:prstGeom prst="rect">
              <a:avLst/>
            </a:prstGeom>
            <a:solidFill>
              <a:srgbClr val="009900"/>
            </a:solidFill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smtClean="0">
                  <a:solidFill>
                    <a:schemeClr val="bg1"/>
                  </a:solidFill>
                </a:rPr>
                <a:t>SHG</a:t>
              </a:r>
              <a:endParaRPr lang="de-DE" sz="9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Textfeld 283"/>
            <p:cNvSpPr txBox="1"/>
            <p:nvPr/>
          </p:nvSpPr>
          <p:spPr>
            <a:xfrm rot="16200000">
              <a:off x="7002164" y="1945728"/>
              <a:ext cx="684803" cy="23083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smtClean="0"/>
                <a:t>NOPA 3b</a:t>
              </a:r>
              <a:endParaRPr lang="de-DE" sz="900" b="1" dirty="0"/>
            </a:p>
          </p:txBody>
        </p:sp>
        <p:sp>
          <p:nvSpPr>
            <p:cNvPr id="22" name="Textfeld 4"/>
            <p:cNvSpPr txBox="1"/>
            <p:nvPr/>
          </p:nvSpPr>
          <p:spPr>
            <a:xfrm>
              <a:off x="-15128" y="1452711"/>
              <a:ext cx="1280872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de-DE" sz="900" b="1" dirty="0" err="1" smtClean="0"/>
                <a:t>sync</a:t>
              </a:r>
              <a:r>
                <a:rPr lang="de-DE" sz="900" b="1" dirty="0" smtClean="0"/>
                <a:t> via </a:t>
              </a:r>
              <a:r>
                <a:rPr lang="de-DE" sz="900" b="1" dirty="0" err="1" smtClean="0"/>
                <a:t>fiber</a:t>
              </a:r>
              <a:endParaRPr lang="de-DE" sz="900" b="1" dirty="0"/>
            </a:p>
            <a:p>
              <a:pPr algn="ct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de-DE" sz="900" b="1" dirty="0" err="1"/>
                <a:t>a</a:t>
              </a:r>
              <a:r>
                <a:rPr lang="de-DE" sz="900" b="1" dirty="0" err="1" smtClean="0"/>
                <a:t>nd</a:t>
              </a:r>
              <a:r>
                <a:rPr lang="de-DE" sz="900" b="1" dirty="0" smtClean="0"/>
                <a:t> OBC</a:t>
              </a:r>
            </a:p>
          </p:txBody>
        </p:sp>
        <p:sp>
          <p:nvSpPr>
            <p:cNvPr id="23" name="Textfeld 11"/>
            <p:cNvSpPr txBox="1"/>
            <p:nvPr/>
          </p:nvSpPr>
          <p:spPr>
            <a:xfrm>
              <a:off x="860258" y="1448563"/>
              <a:ext cx="1280872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de-DE" sz="900" b="1" dirty="0"/>
                <a:t>x</a:t>
              </a:r>
              <a:r>
                <a:rPr lang="de-DE" sz="900" b="1" dirty="0" smtClean="0"/>
                <a:t>-</a:t>
              </a:r>
              <a:r>
                <a:rPr lang="de-DE" sz="900" b="1" dirty="0" err="1" smtClean="0"/>
                <a:t>ray</a:t>
              </a:r>
              <a:r>
                <a:rPr lang="de-DE" sz="900" b="1" dirty="0" smtClean="0"/>
                <a:t> - </a:t>
              </a:r>
              <a:r>
                <a:rPr lang="de-DE" sz="900" b="1" dirty="0" err="1" smtClean="0"/>
                <a:t>optical</a:t>
              </a:r>
              <a:r>
                <a:rPr lang="de-DE" sz="900" b="1" dirty="0" smtClean="0"/>
                <a:t> </a:t>
              </a:r>
            </a:p>
            <a:p>
              <a:pPr algn="ct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de-DE" sz="900" b="1" dirty="0" err="1" smtClean="0"/>
                <a:t>laser</a:t>
              </a:r>
              <a:r>
                <a:rPr lang="de-DE" sz="900" b="1" dirty="0" smtClean="0"/>
                <a:t> </a:t>
              </a:r>
              <a:r>
                <a:rPr lang="de-DE" sz="900" b="1" dirty="0" err="1" smtClean="0"/>
                <a:t>overlap</a:t>
              </a:r>
              <a:endParaRPr lang="de-DE" sz="900" b="1" dirty="0" smtClean="0"/>
            </a:p>
          </p:txBody>
        </p:sp>
        <p:sp>
          <p:nvSpPr>
            <p:cNvPr id="24" name="Rechteck 287"/>
            <p:cNvSpPr/>
            <p:nvPr/>
          </p:nvSpPr>
          <p:spPr>
            <a:xfrm>
              <a:off x="6776951" y="3378744"/>
              <a:ext cx="216353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de-DE" sz="1000" b="1" dirty="0"/>
                <a:t>s</a:t>
              </a:r>
              <a:r>
                <a:rPr lang="de-DE" sz="1000" b="1" dirty="0" smtClean="0"/>
                <a:t>ub-</a:t>
              </a:r>
              <a:r>
                <a:rPr lang="de-DE" sz="1000" b="1" dirty="0" err="1" smtClean="0"/>
                <a:t>ps</a:t>
              </a:r>
              <a:endParaRPr lang="de-DE" sz="1000" b="1" dirty="0" smtClean="0"/>
            </a:p>
            <a:p>
              <a:pPr algn="ctr">
                <a:buNone/>
              </a:pPr>
              <a:r>
                <a:rPr lang="de-DE" sz="1000" b="1" dirty="0" smtClean="0"/>
                <a:t>1030nm, 4 … 100mJ</a:t>
              </a:r>
              <a:r>
                <a:rPr lang="de-DE" sz="1000" b="1" dirty="0"/>
                <a:t>, 4.5 </a:t>
              </a:r>
              <a:r>
                <a:rPr lang="de-DE" sz="1000" b="1" dirty="0" smtClean="0"/>
                <a:t>… 0MHz</a:t>
              </a:r>
            </a:p>
            <a:p>
              <a:pPr algn="ctr">
                <a:buNone/>
              </a:pPr>
              <a:r>
                <a:rPr lang="de-DE" sz="1000" b="1" dirty="0" smtClean="0"/>
                <a:t>sub-</a:t>
              </a:r>
              <a:r>
                <a:rPr lang="de-DE" sz="1000" b="1" dirty="0" err="1" smtClean="0"/>
                <a:t>ns</a:t>
              </a:r>
              <a:endParaRPr lang="de-DE" sz="1000" b="1" dirty="0"/>
            </a:p>
          </p:txBody>
        </p:sp>
        <p:sp>
          <p:nvSpPr>
            <p:cNvPr id="25" name="Rechteck 288"/>
            <p:cNvSpPr/>
            <p:nvPr/>
          </p:nvSpPr>
          <p:spPr>
            <a:xfrm>
              <a:off x="7605381" y="1436078"/>
              <a:ext cx="1363981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de-DE" sz="1000" b="1" dirty="0" smtClean="0">
                  <a:solidFill>
                    <a:srgbClr val="0000FF"/>
                  </a:solidFill>
                </a:rPr>
                <a:t>800nm, 0.2 … 3mJ,  </a:t>
              </a:r>
            </a:p>
            <a:p>
              <a:pPr algn="ctr">
                <a:buNone/>
              </a:pPr>
              <a:r>
                <a:rPr lang="de-DE" sz="1000" b="1" dirty="0" smtClean="0">
                  <a:solidFill>
                    <a:srgbClr val="0000FF"/>
                  </a:solidFill>
                </a:rPr>
                <a:t>4.5 ... 0MHz, </a:t>
              </a:r>
            </a:p>
            <a:p>
              <a:pPr algn="ctr">
                <a:buNone/>
              </a:pPr>
              <a:r>
                <a:rPr lang="de-DE" sz="1000" b="1" dirty="0" smtClean="0">
                  <a:solidFill>
                    <a:srgbClr val="0000FF"/>
                  </a:solidFill>
                </a:rPr>
                <a:t>15 … 100 </a:t>
              </a:r>
              <a:r>
                <a:rPr lang="de-DE" sz="1000" b="1" dirty="0" err="1" smtClean="0">
                  <a:solidFill>
                    <a:srgbClr val="0000FF"/>
                  </a:solidFill>
                </a:rPr>
                <a:t>fs</a:t>
              </a:r>
              <a:endParaRPr lang="de-DE" sz="1000" b="1" dirty="0">
                <a:solidFill>
                  <a:srgbClr val="0000FF"/>
                </a:solidFill>
              </a:endParaRPr>
            </a:p>
          </p:txBody>
        </p:sp>
        <p:grpSp>
          <p:nvGrpSpPr>
            <p:cNvPr id="26" name="Gruppieren 14"/>
            <p:cNvGrpSpPr/>
            <p:nvPr/>
          </p:nvGrpSpPr>
          <p:grpSpPr>
            <a:xfrm>
              <a:off x="3598499" y="2948986"/>
              <a:ext cx="488019" cy="1131983"/>
              <a:chOff x="4998738" y="2529966"/>
              <a:chExt cx="488019" cy="1131983"/>
            </a:xfrm>
          </p:grpSpPr>
          <p:sp>
            <p:nvSpPr>
              <p:cNvPr id="27" name="Textfeld 154"/>
              <p:cNvSpPr txBox="1"/>
              <p:nvPr/>
            </p:nvSpPr>
            <p:spPr>
              <a:xfrm rot="16200000">
                <a:off x="4762451" y="2779650"/>
                <a:ext cx="896399" cy="397032"/>
              </a:xfrm>
              <a:prstGeom prst="rect">
                <a:avLst/>
              </a:prstGeom>
              <a:solidFill>
                <a:srgbClr val="0060A8"/>
              </a:solidFill>
              <a:ln w="12700">
                <a:solidFill>
                  <a:schemeClr val="tx1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r>
                  <a:rPr lang="de-DE" sz="900" b="1" dirty="0" err="1" smtClean="0">
                    <a:solidFill>
                      <a:schemeClr val="bg1"/>
                    </a:solidFill>
                  </a:rPr>
                  <a:t>Yb-booster</a:t>
                </a:r>
                <a:r>
                  <a:rPr lang="de-DE" sz="900" b="1" dirty="0" smtClean="0">
                    <a:solidFill>
                      <a:schemeClr val="bg1"/>
                    </a:solidFill>
                  </a:rPr>
                  <a:t> 1</a:t>
                </a:r>
              </a:p>
              <a:p>
                <a:r>
                  <a:rPr lang="de-DE" sz="900" b="1" dirty="0" smtClean="0">
                    <a:solidFill>
                      <a:schemeClr val="bg1"/>
                    </a:solidFill>
                  </a:rPr>
                  <a:t>(burst-mode)</a:t>
                </a:r>
                <a:endParaRPr lang="de-DE" sz="9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echteck 289"/>
              <p:cNvSpPr/>
              <p:nvPr/>
            </p:nvSpPr>
            <p:spPr>
              <a:xfrm>
                <a:off x="4998738" y="3431117"/>
                <a:ext cx="488019" cy="230832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r>
                  <a:rPr lang="de-DE" sz="900" b="1" dirty="0" smtClean="0"/>
                  <a:t>7 kW</a:t>
                </a:r>
                <a:endParaRPr lang="de-DE" sz="900" b="1" dirty="0"/>
              </a:p>
            </p:txBody>
          </p:sp>
        </p:grpSp>
        <p:grpSp>
          <p:nvGrpSpPr>
            <p:cNvPr id="29" name="Gruppieren 15"/>
            <p:cNvGrpSpPr/>
            <p:nvPr/>
          </p:nvGrpSpPr>
          <p:grpSpPr>
            <a:xfrm>
              <a:off x="2989777" y="2950587"/>
              <a:ext cx="539497" cy="1124016"/>
              <a:chOff x="4048957" y="2579395"/>
              <a:chExt cx="539497" cy="1124016"/>
            </a:xfrm>
          </p:grpSpPr>
          <p:sp>
            <p:nvSpPr>
              <p:cNvPr id="30" name="Textfeld 6"/>
              <p:cNvSpPr txBox="1"/>
              <p:nvPr/>
            </p:nvSpPr>
            <p:spPr>
              <a:xfrm rot="16200000">
                <a:off x="3856528" y="2829079"/>
                <a:ext cx="896399" cy="397032"/>
              </a:xfrm>
              <a:prstGeom prst="rect">
                <a:avLst/>
              </a:prstGeom>
              <a:solidFill>
                <a:srgbClr val="0060A8"/>
              </a:solidFill>
              <a:ln w="12700">
                <a:solidFill>
                  <a:schemeClr val="tx1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de-DE" sz="900" b="1" dirty="0" err="1" smtClean="0">
                    <a:solidFill>
                      <a:schemeClr val="bg1"/>
                    </a:solidFill>
                  </a:rPr>
                  <a:t>Yb-pre-amp</a:t>
                </a:r>
                <a:endParaRPr lang="de-DE" sz="900" b="1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de-DE" sz="900" b="1" dirty="0" smtClean="0">
                    <a:solidFill>
                      <a:schemeClr val="bg1"/>
                    </a:solidFill>
                  </a:rPr>
                  <a:t>(burst-mode)</a:t>
                </a:r>
                <a:endParaRPr lang="de-DE" sz="9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Rechteck 290"/>
              <p:cNvSpPr/>
              <p:nvPr/>
            </p:nvSpPr>
            <p:spPr>
              <a:xfrm>
                <a:off x="4048957" y="3472579"/>
                <a:ext cx="539497" cy="230832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r>
                  <a:rPr lang="de-DE" sz="900" b="1" dirty="0" smtClean="0"/>
                  <a:t>400 W</a:t>
                </a:r>
                <a:endParaRPr lang="de-DE" sz="900" b="1" dirty="0"/>
              </a:p>
            </p:txBody>
          </p:sp>
        </p:grpSp>
        <p:grpSp>
          <p:nvGrpSpPr>
            <p:cNvPr id="32" name="Gruppieren 13"/>
            <p:cNvGrpSpPr/>
            <p:nvPr/>
          </p:nvGrpSpPr>
          <p:grpSpPr>
            <a:xfrm>
              <a:off x="4145320" y="2947381"/>
              <a:ext cx="554413" cy="1124363"/>
              <a:chOff x="5945447" y="2529966"/>
              <a:chExt cx="554413" cy="1124363"/>
            </a:xfrm>
          </p:grpSpPr>
          <p:sp>
            <p:nvSpPr>
              <p:cNvPr id="33" name="Textfeld 155"/>
              <p:cNvSpPr txBox="1"/>
              <p:nvPr/>
            </p:nvSpPr>
            <p:spPr>
              <a:xfrm rot="16200000">
                <a:off x="5738869" y="2779650"/>
                <a:ext cx="896399" cy="397032"/>
              </a:xfrm>
              <a:prstGeom prst="rect">
                <a:avLst/>
              </a:prstGeom>
              <a:solidFill>
                <a:srgbClr val="0060A8"/>
              </a:solidFill>
              <a:ln w="12700">
                <a:solidFill>
                  <a:schemeClr val="tx1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r>
                  <a:rPr lang="de-DE" sz="900" b="1" dirty="0" err="1" smtClean="0">
                    <a:solidFill>
                      <a:schemeClr val="bg1"/>
                    </a:solidFill>
                  </a:rPr>
                  <a:t>Yb-booster</a:t>
                </a:r>
                <a:r>
                  <a:rPr lang="de-DE" sz="900" b="1" dirty="0" smtClean="0">
                    <a:solidFill>
                      <a:schemeClr val="bg1"/>
                    </a:solidFill>
                  </a:rPr>
                  <a:t> 2</a:t>
                </a:r>
              </a:p>
              <a:p>
                <a:r>
                  <a:rPr lang="de-DE" sz="900" b="1" dirty="0" smtClean="0">
                    <a:solidFill>
                      <a:schemeClr val="bg1"/>
                    </a:solidFill>
                  </a:rPr>
                  <a:t>(burst-mode)</a:t>
                </a:r>
                <a:endParaRPr lang="de-DE" sz="9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echteck 291"/>
              <p:cNvSpPr/>
              <p:nvPr/>
            </p:nvSpPr>
            <p:spPr>
              <a:xfrm>
                <a:off x="5945447" y="3423497"/>
                <a:ext cx="554413" cy="230832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None/>
                </a:pPr>
                <a:r>
                  <a:rPr lang="de-DE" sz="900" b="1" dirty="0" smtClean="0"/>
                  <a:t>20 kW</a:t>
                </a:r>
                <a:endParaRPr lang="de-DE" sz="900" b="1" dirty="0"/>
              </a:p>
            </p:txBody>
          </p:sp>
        </p:grpSp>
        <p:cxnSp>
          <p:nvCxnSpPr>
            <p:cNvPr id="35" name="Gerade Verbindung mit Pfeil 17"/>
            <p:cNvCxnSpPr>
              <a:stCxn id="6" idx="3"/>
              <a:endCxn id="7" idx="1"/>
            </p:cNvCxnSpPr>
            <p:nvPr/>
          </p:nvCxnSpPr>
          <p:spPr bwMode="auto">
            <a:xfrm flipV="1">
              <a:off x="945870" y="2580737"/>
              <a:ext cx="317473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6" name="Gerade Verbindung mit Pfeil 293"/>
            <p:cNvCxnSpPr/>
            <p:nvPr/>
          </p:nvCxnSpPr>
          <p:spPr bwMode="auto">
            <a:xfrm flipV="1">
              <a:off x="1749067" y="2586219"/>
              <a:ext cx="216000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7" name="Gerade Verbindung mit Pfeil 294"/>
            <p:cNvCxnSpPr/>
            <p:nvPr/>
          </p:nvCxnSpPr>
          <p:spPr bwMode="auto">
            <a:xfrm flipV="1">
              <a:off x="2411555" y="2068763"/>
              <a:ext cx="468000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8" name="Gerade Verbindung mit Pfeil 295"/>
            <p:cNvCxnSpPr/>
            <p:nvPr/>
          </p:nvCxnSpPr>
          <p:spPr bwMode="auto">
            <a:xfrm flipV="1">
              <a:off x="3729335" y="2066372"/>
              <a:ext cx="216000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9" name="Gerade Verbindung mit Pfeil 296"/>
            <p:cNvCxnSpPr/>
            <p:nvPr/>
          </p:nvCxnSpPr>
          <p:spPr bwMode="auto">
            <a:xfrm flipV="1">
              <a:off x="4714972" y="2066373"/>
              <a:ext cx="252000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0" name="Gerade Verbindung mit Pfeil 297"/>
            <p:cNvCxnSpPr/>
            <p:nvPr/>
          </p:nvCxnSpPr>
          <p:spPr bwMode="auto">
            <a:xfrm flipV="1">
              <a:off x="5607273" y="2066374"/>
              <a:ext cx="378000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mit Pfeil 298"/>
            <p:cNvCxnSpPr/>
            <p:nvPr/>
          </p:nvCxnSpPr>
          <p:spPr bwMode="auto">
            <a:xfrm flipV="1">
              <a:off x="6224569" y="2061142"/>
              <a:ext cx="180000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2" name="Gerade Verbindung mit Pfeil 299"/>
            <p:cNvCxnSpPr/>
            <p:nvPr/>
          </p:nvCxnSpPr>
          <p:spPr bwMode="auto">
            <a:xfrm flipV="1">
              <a:off x="6649081" y="2066375"/>
              <a:ext cx="180000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3" name="Gerade Verbindung mit Pfeil 300"/>
            <p:cNvCxnSpPr/>
            <p:nvPr/>
          </p:nvCxnSpPr>
          <p:spPr bwMode="auto">
            <a:xfrm flipV="1">
              <a:off x="7060093" y="2066376"/>
              <a:ext cx="180000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4" name="Gerade Verbindung mit Pfeil 301"/>
            <p:cNvCxnSpPr/>
            <p:nvPr/>
          </p:nvCxnSpPr>
          <p:spPr bwMode="auto">
            <a:xfrm flipV="1">
              <a:off x="2406232" y="3403200"/>
              <a:ext cx="648000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5" name="Gerade Verbindung mit Pfeil 302"/>
            <p:cNvCxnSpPr/>
            <p:nvPr/>
          </p:nvCxnSpPr>
          <p:spPr bwMode="auto">
            <a:xfrm flipV="1">
              <a:off x="3447109" y="3395579"/>
              <a:ext cx="180000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6" name="Gerade Verbindung mit Pfeil 303"/>
            <p:cNvCxnSpPr/>
            <p:nvPr/>
          </p:nvCxnSpPr>
          <p:spPr bwMode="auto">
            <a:xfrm flipV="1">
              <a:off x="3997832" y="3395578"/>
              <a:ext cx="198000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7" name="Gerade Verbindung mit Pfeil 304"/>
            <p:cNvCxnSpPr/>
            <p:nvPr/>
          </p:nvCxnSpPr>
          <p:spPr bwMode="auto">
            <a:xfrm flipV="1">
              <a:off x="4576547" y="3404013"/>
              <a:ext cx="252000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mit Pfeil 305"/>
            <p:cNvCxnSpPr/>
            <p:nvPr/>
          </p:nvCxnSpPr>
          <p:spPr bwMode="auto">
            <a:xfrm flipV="1">
              <a:off x="5168207" y="3393185"/>
              <a:ext cx="324000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9" name="Gerade Verbindung mit Pfeil 306"/>
            <p:cNvCxnSpPr/>
            <p:nvPr/>
          </p:nvCxnSpPr>
          <p:spPr bwMode="auto">
            <a:xfrm flipV="1">
              <a:off x="5726748" y="3404014"/>
              <a:ext cx="2520000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50" name="Gerade Verbindung 19"/>
            <p:cNvCxnSpPr>
              <a:stCxn id="8" idx="0"/>
            </p:cNvCxnSpPr>
            <p:nvPr/>
          </p:nvCxnSpPr>
          <p:spPr bwMode="auto">
            <a:xfrm flipV="1">
              <a:off x="2411875" y="2068764"/>
              <a:ext cx="0" cy="230358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51" name="Gerade Verbindung 21"/>
            <p:cNvCxnSpPr>
              <a:stCxn id="14" idx="1"/>
              <a:endCxn id="13" idx="3"/>
            </p:cNvCxnSpPr>
            <p:nvPr/>
          </p:nvCxnSpPr>
          <p:spPr bwMode="auto">
            <a:xfrm flipH="1">
              <a:off x="6100235" y="2368281"/>
              <a:ext cx="1" cy="176266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307"/>
            <p:cNvCxnSpPr/>
            <p:nvPr/>
          </p:nvCxnSpPr>
          <p:spPr bwMode="auto">
            <a:xfrm flipH="1">
              <a:off x="7341180" y="2398761"/>
              <a:ext cx="1" cy="144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53" name="Gerade Verbindung 308"/>
            <p:cNvCxnSpPr/>
            <p:nvPr/>
          </p:nvCxnSpPr>
          <p:spPr bwMode="auto">
            <a:xfrm flipH="1">
              <a:off x="6938435" y="2398761"/>
              <a:ext cx="1" cy="144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54" name="Gerade Verbindung 309"/>
            <p:cNvCxnSpPr/>
            <p:nvPr/>
          </p:nvCxnSpPr>
          <p:spPr bwMode="auto">
            <a:xfrm flipH="1">
              <a:off x="6534575" y="2368281"/>
              <a:ext cx="1" cy="180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55" name="Gerade Verbindung 310"/>
            <p:cNvCxnSpPr/>
            <p:nvPr/>
          </p:nvCxnSpPr>
          <p:spPr bwMode="auto">
            <a:xfrm flipH="1">
              <a:off x="6100234" y="2977881"/>
              <a:ext cx="0" cy="432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56" name="Gerade Verbindung 311"/>
            <p:cNvCxnSpPr/>
            <p:nvPr/>
          </p:nvCxnSpPr>
          <p:spPr bwMode="auto">
            <a:xfrm flipH="1">
              <a:off x="7341179" y="2977881"/>
              <a:ext cx="0" cy="432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57" name="Gerade Verbindung 312"/>
            <p:cNvCxnSpPr/>
            <p:nvPr/>
          </p:nvCxnSpPr>
          <p:spPr bwMode="auto">
            <a:xfrm flipH="1">
              <a:off x="6938434" y="2977881"/>
              <a:ext cx="0" cy="432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58" name="Gerade Verbindung 313"/>
            <p:cNvCxnSpPr/>
            <p:nvPr/>
          </p:nvCxnSpPr>
          <p:spPr bwMode="auto">
            <a:xfrm flipH="1">
              <a:off x="6534574" y="2977881"/>
              <a:ext cx="0" cy="432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59" name="Gerade Verbindung 314"/>
            <p:cNvCxnSpPr/>
            <p:nvPr/>
          </p:nvCxnSpPr>
          <p:spPr bwMode="auto">
            <a:xfrm flipH="1" flipV="1">
              <a:off x="2411874" y="2860024"/>
              <a:ext cx="1" cy="540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60" name="Gerade Verbindung 315"/>
            <p:cNvCxnSpPr/>
            <p:nvPr/>
          </p:nvCxnSpPr>
          <p:spPr bwMode="auto">
            <a:xfrm flipH="1" flipV="1">
              <a:off x="1500694" y="1891399"/>
              <a:ext cx="0" cy="468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61" name="Gerade Verbindung 316"/>
            <p:cNvCxnSpPr/>
            <p:nvPr/>
          </p:nvCxnSpPr>
          <p:spPr bwMode="auto">
            <a:xfrm flipH="1" flipV="1">
              <a:off x="622704" y="1865562"/>
              <a:ext cx="0" cy="432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62" name="Gerade Verbindung mit Pfeil 317"/>
            <p:cNvCxnSpPr/>
            <p:nvPr/>
          </p:nvCxnSpPr>
          <p:spPr bwMode="auto">
            <a:xfrm flipV="1">
              <a:off x="7459982" y="2074183"/>
              <a:ext cx="756000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63" name="Gerade Verbindung mit Pfeil 318"/>
            <p:cNvCxnSpPr/>
            <p:nvPr/>
          </p:nvCxnSpPr>
          <p:spPr bwMode="auto">
            <a:xfrm flipV="1">
              <a:off x="5282951" y="3973946"/>
              <a:ext cx="2988000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64" name="Gerade Verbindung 319"/>
            <p:cNvCxnSpPr/>
            <p:nvPr/>
          </p:nvCxnSpPr>
          <p:spPr bwMode="auto">
            <a:xfrm flipH="1" flipV="1">
              <a:off x="5288593" y="3401510"/>
              <a:ext cx="1" cy="576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65" name="Rechteck 320"/>
            <p:cNvSpPr/>
            <p:nvPr/>
          </p:nvSpPr>
          <p:spPr>
            <a:xfrm>
              <a:off x="6258342" y="1508176"/>
              <a:ext cx="56470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de-DE" sz="800" b="1" dirty="0" smtClean="0"/>
                <a:t>4.5MHz</a:t>
              </a:r>
              <a:endParaRPr lang="de-DE" sz="800" b="1" dirty="0"/>
            </a:p>
          </p:txBody>
        </p:sp>
        <p:sp>
          <p:nvSpPr>
            <p:cNvPr id="66" name="Rechteck 321"/>
            <p:cNvSpPr/>
            <p:nvPr/>
          </p:nvSpPr>
          <p:spPr>
            <a:xfrm>
              <a:off x="6723162" y="1508176"/>
              <a:ext cx="56470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de-DE" sz="800" b="1" dirty="0"/>
                <a:t>1</a:t>
              </a:r>
              <a:r>
                <a:rPr lang="de-DE" sz="800" b="1" dirty="0" smtClean="0"/>
                <a:t>MHz</a:t>
              </a:r>
              <a:endParaRPr lang="de-DE" sz="800" b="1" dirty="0"/>
            </a:p>
          </p:txBody>
        </p:sp>
        <p:sp>
          <p:nvSpPr>
            <p:cNvPr id="67" name="Rechteck 322"/>
            <p:cNvSpPr/>
            <p:nvPr/>
          </p:nvSpPr>
          <p:spPr>
            <a:xfrm>
              <a:off x="7094298" y="1509172"/>
              <a:ext cx="56470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de-DE" sz="800" b="1" dirty="0" smtClean="0"/>
                <a:t>200kHz</a:t>
              </a:r>
              <a:endParaRPr lang="de-DE" sz="800" b="1" dirty="0"/>
            </a:p>
          </p:txBody>
        </p:sp>
        <p:sp>
          <p:nvSpPr>
            <p:cNvPr id="68" name="Textfeld 11"/>
            <p:cNvSpPr txBox="1"/>
            <p:nvPr/>
          </p:nvSpPr>
          <p:spPr>
            <a:xfrm>
              <a:off x="1792496" y="3179497"/>
              <a:ext cx="1280872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de-DE" sz="900" dirty="0" smtClean="0"/>
                <a:t>4W @</a:t>
              </a:r>
            </a:p>
            <a:p>
              <a:pPr algn="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de-DE" sz="900" dirty="0" smtClean="0"/>
                <a:t>4.5, 1 </a:t>
              </a:r>
              <a:r>
                <a:rPr lang="de-DE" sz="900" dirty="0" err="1" smtClean="0"/>
                <a:t>or</a:t>
              </a:r>
              <a:r>
                <a:rPr lang="de-DE" sz="900" dirty="0" smtClean="0"/>
                <a:t> 0.2MHz</a:t>
              </a:r>
            </a:p>
          </p:txBody>
        </p:sp>
        <p:sp>
          <p:nvSpPr>
            <p:cNvPr id="69" name="Textfeld 11"/>
            <p:cNvSpPr txBox="1"/>
            <p:nvPr/>
          </p:nvSpPr>
          <p:spPr>
            <a:xfrm>
              <a:off x="2280532" y="1843426"/>
              <a:ext cx="640436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de-DE" sz="900" dirty="0" smtClean="0"/>
                <a:t>20W @</a:t>
              </a:r>
            </a:p>
            <a:p>
              <a:pPr algn="r">
                <a:spcBef>
                  <a:spcPts val="600"/>
                </a:spcBef>
                <a:buClr>
                  <a:schemeClr val="accent2"/>
                </a:buClr>
                <a:buSzPct val="80000"/>
                <a:buNone/>
              </a:pPr>
              <a:r>
                <a:rPr lang="de-DE" sz="900" dirty="0" smtClean="0"/>
                <a:t>4.5MHz</a:t>
              </a:r>
            </a:p>
          </p:txBody>
        </p:sp>
        <p:sp>
          <p:nvSpPr>
            <p:cNvPr id="70" name="Textfeld 68"/>
            <p:cNvSpPr txBox="1"/>
            <p:nvPr/>
          </p:nvSpPr>
          <p:spPr>
            <a:xfrm rot="16200000">
              <a:off x="3178335" y="1949402"/>
              <a:ext cx="864339" cy="2308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900" b="1" dirty="0" err="1" smtClean="0"/>
                <a:t>Compressor</a:t>
              </a:r>
              <a:endParaRPr lang="de-DE" sz="900" b="1" dirty="0"/>
            </a:p>
          </p:txBody>
        </p:sp>
        <p:cxnSp>
          <p:nvCxnSpPr>
            <p:cNvPr id="71" name="Gerade Verbindung mit Pfeil 69"/>
            <p:cNvCxnSpPr/>
            <p:nvPr/>
          </p:nvCxnSpPr>
          <p:spPr bwMode="auto">
            <a:xfrm flipV="1">
              <a:off x="3348335" y="2073992"/>
              <a:ext cx="144000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73" name="Gerade Verbindung 73"/>
            <p:cNvCxnSpPr/>
            <p:nvPr/>
          </p:nvCxnSpPr>
          <p:spPr bwMode="auto">
            <a:xfrm flipH="1">
              <a:off x="5862109" y="2689750"/>
              <a:ext cx="0" cy="720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74" name="Gerade Verbindung 74"/>
            <p:cNvCxnSpPr/>
            <p:nvPr/>
          </p:nvCxnSpPr>
          <p:spPr bwMode="auto">
            <a:xfrm rot="16200000" flipH="1">
              <a:off x="5700198" y="2530131"/>
              <a:ext cx="0" cy="324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75" name="Gerade Verbindung 75"/>
            <p:cNvCxnSpPr/>
            <p:nvPr/>
          </p:nvCxnSpPr>
          <p:spPr bwMode="auto">
            <a:xfrm flipH="1" flipV="1">
              <a:off x="5862093" y="2065731"/>
              <a:ext cx="0" cy="4896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76" name="Gerade Verbindung 76"/>
            <p:cNvCxnSpPr/>
            <p:nvPr/>
          </p:nvCxnSpPr>
          <p:spPr bwMode="auto">
            <a:xfrm rot="5400000" flipH="1" flipV="1">
              <a:off x="5700182" y="2391988"/>
              <a:ext cx="0" cy="3240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77" name="Textfeld 18"/>
            <p:cNvSpPr txBox="1"/>
            <p:nvPr/>
          </p:nvSpPr>
          <p:spPr>
            <a:xfrm>
              <a:off x="746523" y="3188704"/>
              <a:ext cx="1002543" cy="49859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de-DE" sz="1200" b="1" dirty="0" err="1">
                  <a:solidFill>
                    <a:schemeClr val="bg1"/>
                  </a:solidFill>
                </a:rPr>
                <a:t>c</a:t>
              </a:r>
              <a:r>
                <a:rPr lang="de-DE" sz="1200" b="1" dirty="0" err="1" smtClean="0">
                  <a:solidFill>
                    <a:schemeClr val="bg1"/>
                  </a:solidFill>
                </a:rPr>
                <a:t>ontrol</a:t>
              </a:r>
              <a:endParaRPr lang="de-DE" sz="12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de-DE" sz="1200" b="1" dirty="0" err="1" smtClean="0">
                  <a:solidFill>
                    <a:schemeClr val="bg1"/>
                  </a:solidFill>
                </a:rPr>
                <a:t>system</a:t>
              </a:r>
              <a:endParaRPr lang="de-DE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981200" y="2085975"/>
              <a:ext cx="418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XF2</a:t>
              </a:r>
              <a:endParaRPr lang="en-US" sz="1000" b="1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981200" y="2828925"/>
              <a:ext cx="418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XF1</a:t>
              </a:r>
              <a:endParaRPr lang="en-US" sz="1000" b="1" dirty="0"/>
            </a:p>
          </p:txBody>
        </p:sp>
        <p:sp>
          <p:nvSpPr>
            <p:cNvPr id="80" name="Textfeld 16"/>
            <p:cNvSpPr txBox="1"/>
            <p:nvPr/>
          </p:nvSpPr>
          <p:spPr>
            <a:xfrm>
              <a:off x="5075958" y="2317020"/>
              <a:ext cx="461986" cy="58477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de-DE" sz="1600" dirty="0" err="1" smtClean="0">
                  <a:latin typeface="Symbol" panose="05050102010706020507" pitchFamily="18" charset="2"/>
                </a:rPr>
                <a:t>Dt</a:t>
              </a:r>
              <a:endParaRPr lang="de-DE" sz="1600" dirty="0" smtClean="0">
                <a:latin typeface="Symbol" panose="05050102010706020507" pitchFamily="18" charset="2"/>
              </a:endParaRPr>
            </a:p>
            <a:p>
              <a:pPr algn="ctr"/>
              <a:r>
                <a:rPr lang="de-DE" sz="1600" dirty="0" smtClean="0">
                  <a:latin typeface="Symbol" panose="05050102010706020507" pitchFamily="18" charset="2"/>
                </a:rPr>
                <a:t>DQ</a:t>
              </a:r>
              <a:endParaRPr lang="de-DE" sz="1600" dirty="0">
                <a:latin typeface="Symbol" panose="05050102010706020507" pitchFamily="18" charset="2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90293" y="4281213"/>
            <a:ext cx="8372805" cy="2191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1800" dirty="0" err="1" smtClean="0"/>
              <a:t>Complex</a:t>
            </a:r>
            <a:r>
              <a:rPr lang="de-DE" sz="1800" dirty="0" smtClean="0"/>
              <a:t> (sub-)</a:t>
            </a:r>
            <a:r>
              <a:rPr lang="de-DE" sz="1800" dirty="0" err="1" smtClean="0"/>
              <a:t>systems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 smtClean="0"/>
              <a:t>challenging</a:t>
            </a:r>
            <a:r>
              <a:rPr lang="de-DE" sz="1800" dirty="0" smtClean="0"/>
              <a:t> </a:t>
            </a:r>
            <a:r>
              <a:rPr lang="de-DE" sz="1800" dirty="0" err="1" smtClean="0"/>
              <a:t>requirements</a:t>
            </a:r>
            <a:endParaRPr lang="de-DE" sz="1800" dirty="0" smtClean="0"/>
          </a:p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1800" dirty="0" smtClean="0"/>
              <a:t>Scientific </a:t>
            </a:r>
            <a:r>
              <a:rPr lang="de-DE" sz="1800" dirty="0" err="1" smtClean="0"/>
              <a:t>user</a:t>
            </a:r>
            <a:r>
              <a:rPr lang="de-DE" sz="1800" dirty="0" smtClean="0"/>
              <a:t> </a:t>
            </a:r>
            <a:r>
              <a:rPr lang="de-DE" sz="1800" dirty="0" err="1" smtClean="0"/>
              <a:t>facility</a:t>
            </a:r>
            <a:r>
              <a:rPr lang="de-DE" sz="1800" dirty="0" smtClean="0"/>
              <a:t>:  </a:t>
            </a:r>
            <a:r>
              <a:rPr lang="de-DE" sz="1800" dirty="0" err="1" smtClean="0"/>
              <a:t>ideally</a:t>
            </a:r>
            <a:r>
              <a:rPr lang="de-DE" sz="1800" dirty="0" smtClean="0"/>
              <a:t> </a:t>
            </a:r>
            <a:r>
              <a:rPr lang="de-DE" sz="1800" dirty="0" err="1" smtClean="0"/>
              <a:t>combine</a:t>
            </a:r>
            <a:r>
              <a:rPr lang="de-DE" sz="1800" dirty="0" smtClean="0"/>
              <a:t> high </a:t>
            </a:r>
            <a:r>
              <a:rPr lang="de-DE" sz="1800" dirty="0" err="1" smtClean="0"/>
              <a:t>flexibility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high </a:t>
            </a:r>
            <a:r>
              <a:rPr lang="de-DE" sz="1800" dirty="0" err="1" smtClean="0"/>
              <a:t>up</a:t>
            </a:r>
            <a:r>
              <a:rPr lang="de-DE" sz="1800" dirty="0" smtClean="0"/>
              <a:t>-time</a:t>
            </a:r>
          </a:p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1800" dirty="0" smtClean="0"/>
              <a:t>System </a:t>
            </a:r>
            <a:r>
              <a:rPr lang="de-DE" sz="1800" dirty="0" err="1" smtClean="0"/>
              <a:t>aspects</a:t>
            </a:r>
            <a:r>
              <a:rPr lang="de-DE" sz="1800" dirty="0" smtClean="0"/>
              <a:t>: </a:t>
            </a:r>
            <a:r>
              <a:rPr lang="de-DE" sz="1800" dirty="0" err="1" smtClean="0"/>
              <a:t>integrated</a:t>
            </a:r>
            <a:r>
              <a:rPr lang="de-DE" sz="1800" dirty="0" smtClean="0"/>
              <a:t> </a:t>
            </a:r>
            <a:r>
              <a:rPr lang="de-DE" sz="1800" dirty="0" err="1" smtClean="0"/>
              <a:t>control</a:t>
            </a:r>
            <a:r>
              <a:rPr lang="de-DE" sz="1800" dirty="0" smtClean="0"/>
              <a:t> </a:t>
            </a:r>
            <a:r>
              <a:rPr lang="de-DE" sz="1800" dirty="0" err="1" smtClean="0"/>
              <a:t>system</a:t>
            </a:r>
            <a:r>
              <a:rPr lang="de-DE" sz="1800" dirty="0" smtClean="0"/>
              <a:t>, </a:t>
            </a:r>
            <a:r>
              <a:rPr lang="de-DE" sz="1800" dirty="0" err="1" smtClean="0"/>
              <a:t>reliability</a:t>
            </a:r>
            <a:endParaRPr lang="de-DE" sz="1800" dirty="0"/>
          </a:p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1800" dirty="0" err="1"/>
              <a:t>No</a:t>
            </a:r>
            <a:r>
              <a:rPr lang="de-DE" sz="1800" dirty="0"/>
              <a:t> </a:t>
            </a:r>
            <a:r>
              <a:rPr lang="de-DE" sz="1800" dirty="0" err="1"/>
              <a:t>commercial</a:t>
            </a:r>
            <a:r>
              <a:rPr lang="de-DE" sz="1800" dirty="0"/>
              <a:t> off-</a:t>
            </a:r>
            <a:r>
              <a:rPr lang="de-DE" sz="1800" dirty="0" err="1"/>
              <a:t>the</a:t>
            </a:r>
            <a:r>
              <a:rPr lang="de-DE" sz="1800" dirty="0"/>
              <a:t>-</a:t>
            </a:r>
            <a:r>
              <a:rPr lang="de-DE" sz="1800" dirty="0" err="1"/>
              <a:t>shelf</a:t>
            </a:r>
            <a:r>
              <a:rPr lang="de-DE" sz="1800" dirty="0"/>
              <a:t> </a:t>
            </a:r>
            <a:r>
              <a:rPr lang="de-DE" sz="1800" dirty="0" err="1" smtClean="0"/>
              <a:t>solutions</a:t>
            </a:r>
            <a:r>
              <a:rPr lang="de-DE" sz="1800" dirty="0" smtClean="0"/>
              <a:t>, high </a:t>
            </a:r>
            <a:r>
              <a:rPr lang="de-DE" sz="1800" dirty="0" err="1" smtClean="0"/>
              <a:t>risk</a:t>
            </a:r>
            <a:r>
              <a:rPr lang="de-DE" sz="1800" dirty="0" smtClean="0"/>
              <a:t>, </a:t>
            </a:r>
            <a:r>
              <a:rPr lang="de-DE" sz="1800" dirty="0" err="1" smtClean="0"/>
              <a:t>highly</a:t>
            </a:r>
            <a:r>
              <a:rPr lang="de-DE" sz="1800" dirty="0" smtClean="0"/>
              <a:t> </a:t>
            </a:r>
            <a:r>
              <a:rPr lang="de-DE" sz="1800" dirty="0" err="1" smtClean="0"/>
              <a:t>customized</a:t>
            </a:r>
            <a:endParaRPr lang="de-DE" sz="1800" dirty="0"/>
          </a:p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1800" dirty="0" smtClean="0"/>
              <a:t>Project </a:t>
            </a:r>
            <a:r>
              <a:rPr lang="de-DE" sz="1800" dirty="0" err="1" smtClean="0"/>
              <a:t>constraints</a:t>
            </a:r>
            <a:r>
              <a:rPr lang="de-DE" sz="1800" dirty="0" smtClean="0"/>
              <a:t> (time </a:t>
            </a:r>
            <a:r>
              <a:rPr lang="de-DE" sz="1800" dirty="0" err="1" smtClean="0"/>
              <a:t>line</a:t>
            </a:r>
            <a:r>
              <a:rPr lang="de-DE" sz="1800" dirty="0" smtClean="0"/>
              <a:t>, </a:t>
            </a:r>
            <a:r>
              <a:rPr lang="de-DE" sz="1800" dirty="0" err="1" smtClean="0"/>
              <a:t>resources</a:t>
            </a:r>
            <a:r>
              <a:rPr lang="de-DE" sz="1800" dirty="0" smtClean="0"/>
              <a:t>, …)</a:t>
            </a:r>
          </a:p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1800" dirty="0" smtClean="0"/>
              <a:t>Multiple </a:t>
            </a:r>
            <a:r>
              <a:rPr lang="de-DE" sz="1800" dirty="0" err="1"/>
              <a:t>installations</a:t>
            </a:r>
            <a:endParaRPr lang="de-DE" sz="1800" dirty="0" smtClean="0"/>
          </a:p>
        </p:txBody>
      </p:sp>
    </p:spTree>
    <p:extLst>
      <p:ext uri="{BB962C8B-B14F-4D97-AF65-F5344CB8AC3E}">
        <p14:creationId xmlns:p14="http://schemas.microsoft.com/office/powerpoint/2010/main" val="267959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465756" y="1554611"/>
            <a:ext cx="8261668" cy="4393928"/>
            <a:chOff x="465756" y="1554611"/>
            <a:chExt cx="8261668" cy="4393928"/>
          </a:xfrm>
        </p:grpSpPr>
        <p:sp>
          <p:nvSpPr>
            <p:cNvPr id="6" name="Rectangle 5"/>
            <p:cNvSpPr/>
            <p:nvPr/>
          </p:nvSpPr>
          <p:spPr bwMode="auto">
            <a:xfrm>
              <a:off x="530473" y="4695344"/>
              <a:ext cx="8196943" cy="434992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530477" y="3545536"/>
              <a:ext cx="8196943" cy="623095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530477" y="4170733"/>
              <a:ext cx="8196943" cy="52257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30477" y="3059272"/>
              <a:ext cx="8196943" cy="48985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30481" y="2021362"/>
              <a:ext cx="8196943" cy="1034143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530473" y="1554611"/>
              <a:ext cx="8196943" cy="47078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49261" y="1614961"/>
              <a:ext cx="29787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u="heavy" dirty="0" smtClean="0"/>
                <a:t>PP-Laser </a:t>
              </a:r>
              <a:r>
                <a:rPr lang="de-DE" sz="1600" b="1" u="heavy" dirty="0" err="1" smtClean="0"/>
                <a:t>specification</a:t>
              </a:r>
              <a:r>
                <a:rPr lang="de-DE" sz="1600" b="1" u="heavy" dirty="0" smtClean="0"/>
                <a:t> </a:t>
              </a:r>
              <a:r>
                <a:rPr lang="de-DE" sz="1600" b="1" u="heavy" dirty="0" err="1" smtClean="0"/>
                <a:t>goals</a:t>
              </a:r>
              <a:endParaRPr lang="en-US" sz="1600" b="1" u="heavy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71529" y="2103186"/>
              <a:ext cx="16733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 smtClean="0"/>
                <a:t>Ti:Sapphire</a:t>
              </a:r>
              <a:r>
                <a:rPr lang="de-DE" sz="1400" dirty="0"/>
                <a:t>	 </a:t>
              </a:r>
              <a:r>
                <a:rPr lang="de-DE" sz="1400" dirty="0" smtClean="0"/>
                <a:t>   OPA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4668" y="1977253"/>
              <a:ext cx="15969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i="1" u="sng" dirty="0" smtClean="0"/>
                <a:t>System </a:t>
              </a:r>
              <a:r>
                <a:rPr lang="de-DE" sz="1400" b="1" i="1" u="sng" dirty="0" err="1" smtClean="0"/>
                <a:t>level</a:t>
              </a:r>
              <a:r>
                <a:rPr lang="de-DE" sz="1400" b="1" i="1" u="sng" dirty="0" smtClean="0"/>
                <a:t> </a:t>
              </a:r>
              <a:r>
                <a:rPr lang="de-DE" sz="1400" b="1" i="1" u="sng" dirty="0" smtClean="0">
                  <a:solidFill>
                    <a:srgbClr val="0033CC"/>
                  </a:solidFill>
                </a:rPr>
                <a:t>(in)</a:t>
              </a:r>
              <a:endParaRPr lang="en-US" sz="1400" b="1" i="1" u="sng" dirty="0">
                <a:solidFill>
                  <a:srgbClr val="0033CC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64911" y="2659411"/>
              <a:ext cx="17246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NOPA	OPCPA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52751" y="3182113"/>
              <a:ext cx="28582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 smtClean="0"/>
                <a:t>InnoSlab</a:t>
              </a:r>
              <a:r>
                <a:rPr lang="de-DE" sz="1400" dirty="0" smtClean="0"/>
                <a:t>	</a:t>
              </a:r>
              <a:r>
                <a:rPr lang="de-DE" sz="1400" dirty="0" err="1" smtClean="0"/>
                <a:t>Cryo-Yag</a:t>
              </a:r>
              <a:r>
                <a:rPr lang="de-DE" sz="1400" dirty="0" smtClean="0"/>
                <a:t>   	</a:t>
              </a:r>
              <a:r>
                <a:rPr lang="de-DE" sz="1400" dirty="0" err="1" smtClean="0"/>
                <a:t>Thin</a:t>
              </a:r>
              <a:r>
                <a:rPr lang="de-DE" sz="1400" dirty="0" smtClean="0"/>
                <a:t>-Disk</a:t>
              </a:r>
              <a:endParaRPr lang="en-US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46709" y="3695924"/>
              <a:ext cx="37898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 smtClean="0"/>
                <a:t>Yb</a:t>
              </a:r>
              <a:r>
                <a:rPr lang="de-DE" sz="1400" dirty="0" smtClean="0"/>
                <a:t>-all-fiber    </a:t>
              </a:r>
              <a:r>
                <a:rPr lang="de-DE" sz="1400" dirty="0" err="1" smtClean="0"/>
                <a:t>Yb</a:t>
              </a:r>
              <a:r>
                <a:rPr lang="de-DE" sz="1400" dirty="0" smtClean="0"/>
                <a:t>-Rod-type </a:t>
              </a:r>
              <a:r>
                <a:rPr lang="de-DE" sz="1400" dirty="0" err="1" smtClean="0"/>
                <a:t>fiber</a:t>
              </a:r>
              <a:r>
                <a:rPr lang="de-DE" sz="1400" dirty="0" smtClean="0"/>
                <a:t>	</a:t>
              </a:r>
              <a:r>
                <a:rPr lang="de-DE" sz="1400" dirty="0" err="1" smtClean="0"/>
                <a:t>Yb</a:t>
              </a:r>
              <a:r>
                <a:rPr lang="de-DE" sz="1400" dirty="0" smtClean="0"/>
                <a:t>-Regen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92742" y="4767800"/>
              <a:ext cx="24705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 smtClean="0"/>
                <a:t>TiSa</a:t>
              </a:r>
              <a:r>
                <a:rPr lang="de-DE" sz="1400" dirty="0" smtClean="0"/>
                <a:t>	Super-</a:t>
              </a:r>
              <a:r>
                <a:rPr lang="de-DE" sz="1400" dirty="0" err="1" smtClean="0"/>
                <a:t>continuum</a:t>
              </a:r>
              <a:endParaRPr 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71003" y="4289881"/>
              <a:ext cx="23933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 smtClean="0"/>
                <a:t>Yb-fs-oscillator</a:t>
              </a:r>
              <a:r>
                <a:rPr lang="de-DE" sz="1400" dirty="0" smtClean="0"/>
                <a:t>	</a:t>
              </a:r>
              <a:r>
                <a:rPr lang="de-DE" sz="1400" dirty="0" err="1" smtClean="0"/>
                <a:t>TiSa</a:t>
              </a:r>
              <a:endParaRPr lang="en-US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77472" y="3179664"/>
              <a:ext cx="31582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i="1" u="sng" dirty="0"/>
                <a:t>P</a:t>
              </a:r>
              <a:r>
                <a:rPr lang="de-DE" sz="1400" b="1" i="1" u="sng" dirty="0" smtClean="0"/>
                <a:t>ump-pulse power </a:t>
              </a:r>
              <a:r>
                <a:rPr lang="de-DE" sz="1400" b="1" i="1" u="sng" dirty="0" err="1" smtClean="0"/>
                <a:t>amplifier</a:t>
              </a:r>
              <a:r>
                <a:rPr lang="de-DE" sz="1400" b="1" i="1" u="sng" dirty="0" smtClean="0"/>
                <a:t> </a:t>
              </a:r>
              <a:r>
                <a:rPr lang="de-DE" sz="1400" b="1" i="1" u="sng" dirty="0" smtClean="0">
                  <a:solidFill>
                    <a:srgbClr val="0033CC"/>
                  </a:solidFill>
                </a:rPr>
                <a:t>(ex/in)</a:t>
              </a:r>
              <a:endParaRPr lang="en-US" sz="1400" b="1" i="1" u="sng" dirty="0">
                <a:solidFill>
                  <a:srgbClr val="0033CC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65756" y="3686351"/>
              <a:ext cx="23903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i="1" u="sng" dirty="0" smtClean="0"/>
                <a:t>Front-end </a:t>
              </a:r>
              <a:r>
                <a:rPr lang="de-DE" sz="1400" b="1" i="1" u="sng" dirty="0" err="1" smtClean="0"/>
                <a:t>amplifier</a:t>
              </a:r>
              <a:r>
                <a:rPr lang="de-DE" sz="1400" b="1" i="1" u="sng" dirty="0" smtClean="0"/>
                <a:t> </a:t>
              </a:r>
              <a:r>
                <a:rPr lang="de-DE" sz="1400" b="1" i="1" u="sng" dirty="0" smtClean="0">
                  <a:solidFill>
                    <a:srgbClr val="0033CC"/>
                  </a:solidFill>
                </a:rPr>
                <a:t>(ex/in)</a:t>
              </a:r>
              <a:endParaRPr lang="en-US" sz="1400" b="1" i="1" u="sng" dirty="0">
                <a:solidFill>
                  <a:srgbClr val="0033CC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1941" y="4258354"/>
              <a:ext cx="27799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i="1" u="sng" dirty="0" err="1" smtClean="0"/>
                <a:t>Seeder</a:t>
              </a:r>
              <a:r>
                <a:rPr lang="de-DE" sz="1400" b="1" i="1" u="sng" dirty="0" smtClean="0"/>
                <a:t> front-end </a:t>
              </a:r>
              <a:r>
                <a:rPr lang="de-DE" sz="1400" b="1" i="1" u="sng" dirty="0" err="1" smtClean="0"/>
                <a:t>amplifier</a:t>
              </a:r>
              <a:r>
                <a:rPr lang="de-DE" sz="1400" b="1" i="1" u="sng" dirty="0" smtClean="0"/>
                <a:t> </a:t>
              </a:r>
              <a:r>
                <a:rPr lang="de-DE" sz="1400" b="1" i="1" u="sng" dirty="0" smtClean="0">
                  <a:solidFill>
                    <a:srgbClr val="0033CC"/>
                  </a:solidFill>
                </a:rPr>
                <a:t>(ex)</a:t>
              </a:r>
              <a:endParaRPr lang="en-US" sz="1400" b="1" i="1" u="sng" dirty="0">
                <a:solidFill>
                  <a:srgbClr val="0033CC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73368" y="4754328"/>
              <a:ext cx="16586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i="1" u="sng" dirty="0" err="1" smtClean="0"/>
                <a:t>Seeder</a:t>
              </a:r>
              <a:r>
                <a:rPr lang="de-DE" sz="1400" b="1" i="1" u="sng" dirty="0" smtClean="0"/>
                <a:t> NOPA </a:t>
              </a:r>
              <a:r>
                <a:rPr lang="de-DE" sz="1400" b="1" i="1" u="sng" dirty="0" smtClean="0">
                  <a:solidFill>
                    <a:srgbClr val="0033CC"/>
                  </a:solidFill>
                </a:rPr>
                <a:t>(in)</a:t>
              </a:r>
              <a:endParaRPr lang="en-US" sz="1400" b="1" i="1" u="sng" dirty="0">
                <a:solidFill>
                  <a:srgbClr val="0033CC"/>
                </a:solidFill>
              </a:endParaRPr>
            </a:p>
          </p:txBody>
        </p:sp>
        <p:cxnSp>
          <p:nvCxnSpPr>
            <p:cNvPr id="25" name="Straight Arrow Connector 24"/>
            <p:cNvCxnSpPr>
              <a:stCxn id="13" idx="2"/>
            </p:cNvCxnSpPr>
            <p:nvPr/>
          </p:nvCxnSpPr>
          <p:spPr bwMode="auto">
            <a:xfrm>
              <a:off x="6538612" y="1953515"/>
              <a:ext cx="164070" cy="21600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6" name="Straight Arrow Connector 25"/>
            <p:cNvCxnSpPr/>
            <p:nvPr/>
          </p:nvCxnSpPr>
          <p:spPr bwMode="auto">
            <a:xfrm flipH="1">
              <a:off x="6289026" y="2384454"/>
              <a:ext cx="370114" cy="348343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7" name="Straight Arrow Connector 26"/>
            <p:cNvCxnSpPr/>
            <p:nvPr/>
          </p:nvCxnSpPr>
          <p:spPr bwMode="auto">
            <a:xfrm flipH="1">
              <a:off x="5886254" y="2917854"/>
              <a:ext cx="293914" cy="283029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8" name="Straight Arrow Connector 27"/>
            <p:cNvCxnSpPr/>
            <p:nvPr/>
          </p:nvCxnSpPr>
          <p:spPr bwMode="auto">
            <a:xfrm flipH="1">
              <a:off x="5322722" y="3453605"/>
              <a:ext cx="432904" cy="311589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5349630" y="3961147"/>
              <a:ext cx="1033796" cy="405113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6441948" y="4549140"/>
              <a:ext cx="881220" cy="259357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1" name="Straight Arrow Connector 30"/>
            <p:cNvCxnSpPr/>
            <p:nvPr/>
          </p:nvCxnSpPr>
          <p:spPr bwMode="auto">
            <a:xfrm>
              <a:off x="6354348" y="2917850"/>
              <a:ext cx="293914" cy="283029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2" name="Straight Arrow Connector 31"/>
            <p:cNvCxnSpPr/>
            <p:nvPr/>
          </p:nvCxnSpPr>
          <p:spPr bwMode="auto">
            <a:xfrm>
              <a:off x="5940676" y="3464497"/>
              <a:ext cx="413490" cy="278752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H="1">
              <a:off x="5962454" y="4549140"/>
              <a:ext cx="347820" cy="248471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34" name="Rectangle 33"/>
            <p:cNvSpPr/>
            <p:nvPr/>
          </p:nvSpPr>
          <p:spPr bwMode="auto">
            <a:xfrm>
              <a:off x="529260" y="5127801"/>
              <a:ext cx="8196943" cy="38682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529254" y="5513547"/>
              <a:ext cx="8196943" cy="434992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buFont typeface="Wingdings" pitchFamily="2" charset="2"/>
                <a:buChar char="n"/>
                <a:tabLst/>
              </a:pP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785406" y="5161595"/>
              <a:ext cx="22974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µ-TCA, </a:t>
              </a:r>
              <a:r>
                <a:rPr lang="de-DE" sz="1400" dirty="0" err="1" smtClean="0"/>
                <a:t>Beckhoff</a:t>
              </a:r>
              <a:r>
                <a:rPr lang="de-DE" sz="1400" dirty="0" smtClean="0"/>
                <a:t>, </a:t>
              </a:r>
              <a:r>
                <a:rPr lang="de-DE" sz="1400" dirty="0" err="1" smtClean="0"/>
                <a:t>Karabo</a:t>
              </a:r>
              <a:endParaRPr lang="en-US" sz="1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81052" y="5155557"/>
              <a:ext cx="27382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1" u="sng" dirty="0" smtClean="0"/>
                <a:t>Control </a:t>
              </a:r>
              <a:r>
                <a:rPr lang="de-DE" sz="1400" i="1" u="sng" dirty="0" err="1" smtClean="0"/>
                <a:t>hard</a:t>
              </a:r>
              <a:r>
                <a:rPr lang="de-DE" sz="1400" i="1" u="sng" dirty="0" smtClean="0"/>
                <a:t> </a:t>
              </a:r>
              <a:r>
                <a:rPr lang="de-DE" sz="1400" i="1" u="sng" dirty="0" err="1" smtClean="0"/>
                <a:t>and</a:t>
              </a:r>
              <a:r>
                <a:rPr lang="de-DE" sz="1400" i="1" u="sng" dirty="0" smtClean="0"/>
                <a:t> </a:t>
              </a:r>
              <a:r>
                <a:rPr lang="de-DE" sz="1400" i="1" u="sng" dirty="0" err="1" smtClean="0"/>
                <a:t>software</a:t>
              </a:r>
              <a:r>
                <a:rPr lang="de-DE" sz="1400" b="1" i="1" u="sng" dirty="0" smtClean="0"/>
                <a:t> </a:t>
              </a:r>
              <a:r>
                <a:rPr lang="de-DE" sz="1400" b="1" i="1" u="sng" dirty="0" smtClean="0">
                  <a:solidFill>
                    <a:srgbClr val="0033CC"/>
                  </a:solidFill>
                </a:rPr>
                <a:t>(in)</a:t>
              </a:r>
              <a:endParaRPr lang="en-US" sz="1400" b="1" i="1" u="sng" dirty="0">
                <a:solidFill>
                  <a:srgbClr val="0033CC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455482" y="5566958"/>
              <a:ext cx="9525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AOM, PC</a:t>
              </a:r>
              <a:endParaRPr lang="en-US" sz="14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83119" y="5568354"/>
              <a:ext cx="22413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1" u="sng" dirty="0" smtClean="0"/>
                <a:t>Pulse on </a:t>
              </a:r>
              <a:r>
                <a:rPr lang="de-DE" sz="1400" i="1" u="sng" dirty="0" err="1" smtClean="0"/>
                <a:t>demand</a:t>
              </a:r>
              <a:r>
                <a:rPr lang="de-DE" sz="1400" b="1" i="1" u="sng" dirty="0" smtClean="0"/>
                <a:t> </a:t>
              </a:r>
              <a:r>
                <a:rPr lang="de-DE" sz="1400" b="1" i="1" u="sng" dirty="0" smtClean="0">
                  <a:solidFill>
                    <a:srgbClr val="0033CC"/>
                  </a:solidFill>
                </a:rPr>
                <a:t>(in/ex)</a:t>
              </a:r>
              <a:endParaRPr lang="en-US" sz="1400" b="1" i="1" u="sng" dirty="0">
                <a:solidFill>
                  <a:srgbClr val="0033CC"/>
                </a:solidFill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>
              <a:off x="5346316" y="3952177"/>
              <a:ext cx="2227964" cy="391223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XFEL PP-laser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strategy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72538" y="1249977"/>
            <a:ext cx="806854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2000" dirty="0" smtClean="0"/>
              <a:t>Select </a:t>
            </a:r>
            <a:r>
              <a:rPr lang="de-DE" sz="2000" dirty="0" err="1" smtClean="0"/>
              <a:t>technologies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define</a:t>
            </a:r>
            <a:r>
              <a:rPr lang="de-DE" sz="2000" dirty="0" smtClean="0"/>
              <a:t> in- </a:t>
            </a:r>
            <a:r>
              <a:rPr lang="de-DE" sz="2000" dirty="0" err="1" smtClean="0"/>
              <a:t>and</a:t>
            </a:r>
            <a:r>
              <a:rPr lang="de-DE" sz="2000" dirty="0" smtClean="0"/>
              <a:t> ex-house </a:t>
            </a:r>
            <a:r>
              <a:rPr lang="de-DE" sz="2000" dirty="0" err="1" smtClean="0"/>
              <a:t>efforts</a:t>
            </a:r>
            <a:r>
              <a:rPr lang="de-DE" sz="2000" dirty="0" smtClean="0"/>
              <a:t> (2011) </a:t>
            </a:r>
          </a:p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endParaRPr lang="de-DE" sz="2000" dirty="0" smtClean="0"/>
          </a:p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2000" dirty="0" err="1" smtClean="0"/>
              <a:t>Choose</a:t>
            </a:r>
            <a:r>
              <a:rPr lang="de-DE" sz="2000" dirty="0" smtClean="0"/>
              <a:t> SME for </a:t>
            </a:r>
            <a:r>
              <a:rPr lang="de-DE" sz="2000" dirty="0" err="1" smtClean="0"/>
              <a:t>long</a:t>
            </a:r>
            <a:r>
              <a:rPr lang="de-DE" sz="2000" dirty="0" smtClean="0"/>
              <a:t>-term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close</a:t>
            </a:r>
            <a:r>
              <a:rPr lang="de-DE" sz="2000" dirty="0" smtClean="0"/>
              <a:t> OEM-type </a:t>
            </a:r>
            <a:r>
              <a:rPr lang="de-DE" sz="2000" dirty="0" err="1" smtClean="0"/>
              <a:t>collaboration</a:t>
            </a:r>
            <a:endParaRPr lang="de-DE" sz="2000" dirty="0" smtClean="0"/>
          </a:p>
          <a:p>
            <a:pPr marL="914400" lvl="4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ð"/>
            </a:pPr>
            <a:r>
              <a:rPr lang="de-DE" sz="1400" b="0" dirty="0" smtClean="0"/>
              <a:t>e. g. Laser Impulse GmbH / IDIL, </a:t>
            </a:r>
            <a:r>
              <a:rPr lang="de-DE" sz="1400" b="0" dirty="0" err="1" smtClean="0"/>
              <a:t>OneFive</a:t>
            </a:r>
            <a:r>
              <a:rPr lang="de-DE" sz="1400" b="0" dirty="0" smtClean="0"/>
              <a:t>, </a:t>
            </a:r>
            <a:r>
              <a:rPr lang="de-DE" sz="1400" b="0" dirty="0" err="1" smtClean="0"/>
              <a:t>Amphos</a:t>
            </a:r>
            <a:r>
              <a:rPr lang="de-DE" sz="1400" b="0" dirty="0" smtClean="0"/>
              <a:t> GmbH, Adamietz, </a:t>
            </a:r>
            <a:r>
              <a:rPr lang="de-DE" sz="1400" b="0" dirty="0" err="1" smtClean="0"/>
              <a:t>Layertec</a:t>
            </a:r>
            <a:r>
              <a:rPr lang="de-DE" sz="1400" b="0" dirty="0" smtClean="0"/>
              <a:t>, …</a:t>
            </a:r>
          </a:p>
          <a:p>
            <a:pPr marL="914400" lvl="4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ð"/>
            </a:pPr>
            <a:r>
              <a:rPr lang="de-DE" sz="1400" b="0" dirty="0" err="1" smtClean="0"/>
              <a:t>Two-way</a:t>
            </a:r>
            <a:r>
              <a:rPr lang="de-DE" sz="1400" b="0" dirty="0" smtClean="0"/>
              <a:t> </a:t>
            </a:r>
            <a:r>
              <a:rPr lang="de-DE" sz="1400" b="0" dirty="0" err="1" smtClean="0"/>
              <a:t>know-how</a:t>
            </a:r>
            <a:r>
              <a:rPr lang="de-DE" sz="1400" b="0" dirty="0" smtClean="0"/>
              <a:t> </a:t>
            </a:r>
            <a:r>
              <a:rPr lang="de-DE" sz="1400" b="0" dirty="0" err="1" smtClean="0"/>
              <a:t>transfer</a:t>
            </a:r>
            <a:r>
              <a:rPr lang="de-DE" sz="1400" b="0" dirty="0" smtClean="0"/>
              <a:t> </a:t>
            </a:r>
          </a:p>
          <a:p>
            <a:pPr marL="914400" lvl="4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ð"/>
            </a:pPr>
            <a:r>
              <a:rPr lang="de-DE" sz="1400" b="0" dirty="0" err="1" smtClean="0"/>
              <a:t>Influence</a:t>
            </a:r>
            <a:r>
              <a:rPr lang="de-DE" sz="1400" b="0" dirty="0"/>
              <a:t> </a:t>
            </a:r>
            <a:r>
              <a:rPr lang="de-DE" sz="1400" b="0" dirty="0" smtClean="0"/>
              <a:t>design </a:t>
            </a:r>
            <a:r>
              <a:rPr lang="de-DE" sz="1400" b="0" dirty="0" err="1" smtClean="0"/>
              <a:t>solutions</a:t>
            </a:r>
            <a:endParaRPr lang="de-DE" sz="1400" b="0" dirty="0" smtClean="0"/>
          </a:p>
          <a:p>
            <a:pPr marL="914400" lvl="4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ð"/>
            </a:pPr>
            <a:r>
              <a:rPr lang="de-DE" sz="1400" b="0" dirty="0" err="1" smtClean="0"/>
              <a:t>Participate</a:t>
            </a:r>
            <a:r>
              <a:rPr lang="de-DE" sz="1400" b="0" dirty="0" smtClean="0"/>
              <a:t> in </a:t>
            </a:r>
            <a:r>
              <a:rPr lang="de-DE" sz="1400" b="0" dirty="0" err="1" smtClean="0"/>
              <a:t>development</a:t>
            </a:r>
            <a:endParaRPr lang="de-DE" sz="1400" b="0" dirty="0" smtClean="0"/>
          </a:p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endParaRPr lang="de-DE" sz="2000" dirty="0" smtClean="0"/>
          </a:p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2000" dirty="0" err="1" smtClean="0"/>
              <a:t>Strictly</a:t>
            </a:r>
            <a:r>
              <a:rPr lang="de-DE" sz="2000" dirty="0" smtClean="0"/>
              <a:t> </a:t>
            </a:r>
            <a:r>
              <a:rPr lang="de-DE" sz="2000" dirty="0" err="1" smtClean="0"/>
              <a:t>project-focussed</a:t>
            </a:r>
            <a:r>
              <a:rPr lang="de-DE" sz="2000" dirty="0" smtClean="0"/>
              <a:t> </a:t>
            </a:r>
            <a:r>
              <a:rPr lang="de-DE" sz="2000" dirty="0" err="1" smtClean="0"/>
              <a:t>approach</a:t>
            </a:r>
            <a:endParaRPr lang="de-DE" sz="2000" dirty="0"/>
          </a:p>
          <a:p>
            <a:pPr marL="914400" lvl="4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ð"/>
            </a:pPr>
            <a:r>
              <a:rPr lang="de-DE" sz="1400" b="0" dirty="0" smtClean="0"/>
              <a:t>XFEL </a:t>
            </a:r>
            <a:r>
              <a:rPr lang="de-DE" sz="1400" b="0" dirty="0" err="1" smtClean="0"/>
              <a:t>laser</a:t>
            </a:r>
            <a:r>
              <a:rPr lang="de-DE" sz="1400" b="0" dirty="0" smtClean="0"/>
              <a:t> </a:t>
            </a:r>
            <a:r>
              <a:rPr lang="de-DE" sz="1400" b="0" dirty="0" err="1" smtClean="0"/>
              <a:t>group</a:t>
            </a:r>
            <a:r>
              <a:rPr lang="de-DE" sz="1400" b="0" dirty="0" smtClean="0"/>
              <a:t>: 10 </a:t>
            </a:r>
            <a:r>
              <a:rPr lang="de-DE" sz="1400" b="0" dirty="0" err="1" smtClean="0"/>
              <a:t>Scientists</a:t>
            </a:r>
            <a:r>
              <a:rPr lang="de-DE" sz="1400" b="0" dirty="0" smtClean="0"/>
              <a:t> </a:t>
            </a:r>
            <a:r>
              <a:rPr lang="de-DE" sz="1400" b="0" dirty="0" err="1" smtClean="0"/>
              <a:t>and</a:t>
            </a:r>
            <a:r>
              <a:rPr lang="de-DE" sz="1400" b="0" dirty="0" smtClean="0"/>
              <a:t> </a:t>
            </a:r>
            <a:r>
              <a:rPr lang="de-DE" sz="1400" b="0" dirty="0" err="1" smtClean="0"/>
              <a:t>engineers</a:t>
            </a:r>
            <a:endParaRPr lang="de-DE" sz="1400" b="0" dirty="0" smtClean="0"/>
          </a:p>
          <a:p>
            <a:pPr marL="914400" lvl="4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ð"/>
            </a:pPr>
            <a:r>
              <a:rPr lang="de-DE" sz="1400" b="0" dirty="0" smtClean="0"/>
              <a:t>Cover all </a:t>
            </a:r>
            <a:r>
              <a:rPr lang="de-DE" sz="1400" b="0" dirty="0" err="1" smtClean="0"/>
              <a:t>aspects</a:t>
            </a:r>
            <a:r>
              <a:rPr lang="de-DE" sz="1400" b="0" dirty="0" smtClean="0"/>
              <a:t> </a:t>
            </a:r>
            <a:r>
              <a:rPr lang="de-DE" sz="1400" b="0" dirty="0" err="1" smtClean="0"/>
              <a:t>of</a:t>
            </a:r>
            <a:r>
              <a:rPr lang="de-DE" sz="1400" b="0" dirty="0" smtClean="0"/>
              <a:t> </a:t>
            </a:r>
            <a:r>
              <a:rPr lang="de-DE" sz="1400" b="0" dirty="0" err="1" smtClean="0"/>
              <a:t>project</a:t>
            </a:r>
            <a:r>
              <a:rPr lang="de-DE" sz="1400" b="0" dirty="0" smtClean="0"/>
              <a:t>: </a:t>
            </a:r>
          </a:p>
          <a:p>
            <a:pPr marL="1371600" lvl="5" indent="-28575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sz="1400" b="0" dirty="0" err="1"/>
              <a:t>laser</a:t>
            </a:r>
            <a:r>
              <a:rPr lang="de-DE" sz="1400" b="0" dirty="0"/>
              <a:t> </a:t>
            </a:r>
            <a:r>
              <a:rPr lang="de-DE" sz="1400" b="0" dirty="0" err="1"/>
              <a:t>development</a:t>
            </a:r>
            <a:endParaRPr lang="de-DE" sz="1400" b="0" dirty="0"/>
          </a:p>
          <a:p>
            <a:pPr marL="1371600" lvl="5" indent="-28575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sz="1400" b="0" dirty="0" err="1" smtClean="0"/>
              <a:t>industry</a:t>
            </a:r>
            <a:r>
              <a:rPr lang="de-DE" sz="1400" b="0" dirty="0" smtClean="0"/>
              <a:t> </a:t>
            </a:r>
            <a:r>
              <a:rPr lang="de-DE" sz="1400" b="0" dirty="0" err="1" smtClean="0"/>
              <a:t>and</a:t>
            </a:r>
            <a:r>
              <a:rPr lang="de-DE" sz="1400" b="0" dirty="0" smtClean="0"/>
              <a:t> intra-project </a:t>
            </a:r>
            <a:r>
              <a:rPr lang="de-DE" sz="1400" b="0" dirty="0" err="1" smtClean="0"/>
              <a:t>interfacing</a:t>
            </a:r>
            <a:endParaRPr lang="de-DE" sz="1400" b="0" dirty="0" smtClean="0"/>
          </a:p>
          <a:p>
            <a:pPr marL="1371600" lvl="5" indent="-28575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sz="1400" b="0" dirty="0">
                <a:solidFill>
                  <a:srgbClr val="261748"/>
                </a:solidFill>
              </a:rPr>
              <a:t>lab-, </a:t>
            </a:r>
            <a:r>
              <a:rPr lang="de-DE" sz="1400" b="0" dirty="0" err="1">
                <a:solidFill>
                  <a:srgbClr val="261748"/>
                </a:solidFill>
              </a:rPr>
              <a:t>facility</a:t>
            </a:r>
            <a:r>
              <a:rPr lang="de-DE" sz="1400" b="0" dirty="0">
                <a:solidFill>
                  <a:srgbClr val="261748"/>
                </a:solidFill>
              </a:rPr>
              <a:t>- </a:t>
            </a:r>
            <a:r>
              <a:rPr lang="de-DE" sz="1400" b="0" dirty="0" err="1">
                <a:solidFill>
                  <a:srgbClr val="261748"/>
                </a:solidFill>
              </a:rPr>
              <a:t>and</a:t>
            </a:r>
            <a:r>
              <a:rPr lang="de-DE" sz="1400" b="0" dirty="0">
                <a:solidFill>
                  <a:srgbClr val="261748"/>
                </a:solidFill>
              </a:rPr>
              <a:t> </a:t>
            </a:r>
            <a:r>
              <a:rPr lang="de-DE" sz="1400" b="0" dirty="0" smtClean="0">
                <a:solidFill>
                  <a:srgbClr val="261748"/>
                </a:solidFill>
              </a:rPr>
              <a:t>operations-</a:t>
            </a:r>
            <a:r>
              <a:rPr lang="de-DE" sz="1400" b="0" dirty="0" err="1" smtClean="0">
                <a:solidFill>
                  <a:srgbClr val="261748"/>
                </a:solidFill>
              </a:rPr>
              <a:t>planning</a:t>
            </a:r>
            <a:endParaRPr lang="de-DE" sz="1400" b="0" dirty="0" smtClean="0">
              <a:solidFill>
                <a:srgbClr val="261748"/>
              </a:solidFill>
            </a:endParaRPr>
          </a:p>
          <a:p>
            <a:pPr marL="1371600" lvl="5" indent="-28575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sz="1400" b="0" dirty="0" smtClean="0">
                <a:solidFill>
                  <a:srgbClr val="261748"/>
                </a:solidFill>
              </a:rPr>
              <a:t>Installation, </a:t>
            </a:r>
            <a:r>
              <a:rPr lang="de-DE" sz="1400" b="0" dirty="0" err="1" smtClean="0">
                <a:solidFill>
                  <a:srgbClr val="261748"/>
                </a:solidFill>
              </a:rPr>
              <a:t>commissioning</a:t>
            </a:r>
            <a:r>
              <a:rPr lang="de-DE" sz="1400" b="0" dirty="0" smtClean="0">
                <a:solidFill>
                  <a:srgbClr val="261748"/>
                </a:solidFill>
              </a:rPr>
              <a:t>, </a:t>
            </a:r>
            <a:r>
              <a:rPr lang="de-DE" sz="1400" b="0" dirty="0" err="1" smtClean="0">
                <a:solidFill>
                  <a:srgbClr val="261748"/>
                </a:solidFill>
              </a:rPr>
              <a:t>operation</a:t>
            </a:r>
            <a:r>
              <a:rPr lang="de-DE" sz="1400" b="0" dirty="0" smtClean="0">
                <a:solidFill>
                  <a:srgbClr val="261748"/>
                </a:solidFill>
              </a:rPr>
              <a:t>, </a:t>
            </a:r>
            <a:r>
              <a:rPr lang="de-DE" sz="1400" b="0" dirty="0" err="1" smtClean="0">
                <a:solidFill>
                  <a:srgbClr val="261748"/>
                </a:solidFill>
              </a:rPr>
              <a:t>experiment</a:t>
            </a:r>
            <a:r>
              <a:rPr lang="de-DE" sz="1400" b="0" dirty="0" smtClean="0">
                <a:solidFill>
                  <a:srgbClr val="261748"/>
                </a:solidFill>
              </a:rPr>
              <a:t> </a:t>
            </a:r>
            <a:r>
              <a:rPr lang="de-DE" sz="1400" b="0" dirty="0" err="1" smtClean="0">
                <a:solidFill>
                  <a:srgbClr val="261748"/>
                </a:solidFill>
              </a:rPr>
              <a:t>facilitation</a:t>
            </a:r>
            <a:endParaRPr lang="de-DE" sz="1400" b="0" dirty="0">
              <a:solidFill>
                <a:srgbClr val="2617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99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5228" y="457518"/>
            <a:ext cx="7283450" cy="481012"/>
          </a:xfrm>
        </p:spPr>
        <p:txBody>
          <a:bodyPr/>
          <a:lstStyle/>
          <a:p>
            <a:r>
              <a:rPr lang="de-DE" sz="2000" dirty="0" err="1" smtClean="0"/>
              <a:t>Example</a:t>
            </a:r>
            <a:r>
              <a:rPr lang="de-DE" sz="2000" dirty="0" smtClean="0"/>
              <a:t>:   </a:t>
            </a:r>
            <a:r>
              <a:rPr lang="de-DE" sz="2000" dirty="0" err="1" smtClean="0"/>
              <a:t>InnoSlab</a:t>
            </a:r>
            <a:r>
              <a:rPr lang="de-DE" sz="2000" dirty="0" smtClean="0"/>
              <a:t> high power burst-mode </a:t>
            </a:r>
            <a:r>
              <a:rPr lang="de-DE" sz="2000" dirty="0" err="1" smtClean="0"/>
              <a:t>amplifiers</a:t>
            </a:r>
            <a:endParaRPr lang="de-D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72538" y="1202352"/>
            <a:ext cx="80685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2000" dirty="0" smtClean="0"/>
              <a:t>Goal: 20kW </a:t>
            </a:r>
            <a:r>
              <a:rPr lang="de-DE" sz="2000" dirty="0" err="1" smtClean="0"/>
              <a:t>burst</a:t>
            </a:r>
            <a:r>
              <a:rPr lang="de-DE" sz="2000" dirty="0" smtClean="0"/>
              <a:t> power, 10Hz (20Hz), 600µs, 0.1…4.5MHz </a:t>
            </a:r>
          </a:p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2000" dirty="0" smtClean="0"/>
              <a:t>SME: </a:t>
            </a:r>
            <a:r>
              <a:rPr lang="de-DE" sz="2000" dirty="0" err="1" smtClean="0"/>
              <a:t>Amphos</a:t>
            </a:r>
            <a:r>
              <a:rPr lang="de-DE" sz="2000" dirty="0" smtClean="0"/>
              <a:t> GmbH</a:t>
            </a:r>
          </a:p>
        </p:txBody>
      </p:sp>
      <p:cxnSp>
        <p:nvCxnSpPr>
          <p:cNvPr id="6" name="Gerade Verbindung 23"/>
          <p:cNvCxnSpPr/>
          <p:nvPr/>
        </p:nvCxnSpPr>
        <p:spPr bwMode="auto">
          <a:xfrm flipH="1">
            <a:off x="6833709" y="2324976"/>
            <a:ext cx="0" cy="2844000"/>
          </a:xfrm>
          <a:prstGeom prst="line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265168"/>
              </p:ext>
            </p:extLst>
          </p:nvPr>
        </p:nvGraphicFramePr>
        <p:xfrm>
          <a:off x="58659" y="2718298"/>
          <a:ext cx="9037728" cy="217170"/>
        </p:xfrm>
        <a:graphic>
          <a:graphicData uri="http://schemas.openxmlformats.org/drawingml/2006/table">
            <a:tbl>
              <a:tblPr firstRow="1" bandRow="1"/>
              <a:tblGrid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  <a:gridCol w="322776"/>
              </a:tblGrid>
              <a:tr h="2171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Q1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Q2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Q3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Q4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Q1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Q2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Q3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Q4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Q1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Q2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Q3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Q4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Q1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Q2</a:t>
                      </a:r>
                      <a:endParaRPr lang="en-US" sz="800" b="0" dirty="0" smtClean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Q3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Q4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800" b="0" dirty="0" smtClean="0">
                          <a:ln>
                            <a:noFill/>
                          </a:ln>
                        </a:rPr>
                        <a:t>Q1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800" b="0" dirty="0" smtClean="0">
                          <a:ln>
                            <a:noFill/>
                          </a:ln>
                        </a:rPr>
                        <a:t>Q2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800" b="0" dirty="0" smtClean="0">
                          <a:ln>
                            <a:noFill/>
                          </a:ln>
                        </a:rPr>
                        <a:t>Q3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800" b="0" dirty="0" smtClean="0">
                          <a:ln>
                            <a:noFill/>
                          </a:ln>
                        </a:rPr>
                        <a:t>Q4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800" b="0" dirty="0" smtClean="0">
                          <a:ln>
                            <a:noFill/>
                          </a:ln>
                        </a:rPr>
                        <a:t>Q1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800" b="0" dirty="0" smtClean="0">
                          <a:ln>
                            <a:noFill/>
                          </a:ln>
                        </a:rPr>
                        <a:t>Q2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800" b="0" dirty="0" smtClean="0">
                          <a:ln>
                            <a:noFill/>
                          </a:ln>
                        </a:rPr>
                        <a:t>Q3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Arial"/>
                          <a:ea typeface="ＭＳ Ｐゴシック"/>
                          <a:cs typeface="ＭＳ Ｐゴシック"/>
                        </a:defRPr>
                      </a:lvl9pPr>
                    </a:lstStyle>
                    <a:p>
                      <a:pPr algn="ctr"/>
                      <a:r>
                        <a:rPr lang="en-US" sz="800" b="0" dirty="0" smtClean="0">
                          <a:ln>
                            <a:noFill/>
                          </a:ln>
                        </a:rPr>
                        <a:t>Q4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ap="flat" cmpd="sng" algn="ctr">
                      <a:solidFill>
                        <a:srgbClr val="ACAB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Q1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ap="flat" cmpd="sng" algn="ctr">
                      <a:solidFill>
                        <a:srgbClr val="ACAB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Q2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ap="flat" cmpd="sng" algn="ctr">
                      <a:solidFill>
                        <a:srgbClr val="ACAB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Q3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ap="flat" cmpd="sng" algn="ctr">
                      <a:solidFill>
                        <a:srgbClr val="ACAB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b="0" dirty="0" smtClean="0">
                          <a:ln>
                            <a:noFill/>
                          </a:ln>
                        </a:rPr>
                        <a:t>Q4</a:t>
                      </a:r>
                      <a:endParaRPr lang="en-US" sz="800" b="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ACABB1"/>
                      </a:solidFill>
                    </a:lnL>
                    <a:lnR w="12700" cmpd="sng">
                      <a:solidFill>
                        <a:srgbClr val="ACABB1"/>
                      </a:solidFill>
                    </a:lnR>
                    <a:lnT w="12700" cmpd="sng">
                      <a:solidFill>
                        <a:srgbClr val="ACABB1"/>
                      </a:solidFill>
                    </a:lnT>
                    <a:lnB w="12700" cmpd="sng">
                      <a:solidFill>
                        <a:srgbClr val="ACABB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55"/>
          <p:cNvSpPr>
            <a:spLocks noChangeArrowheads="1"/>
          </p:cNvSpPr>
          <p:nvPr/>
        </p:nvSpPr>
        <p:spPr bwMode="auto">
          <a:xfrm>
            <a:off x="3645320" y="4123704"/>
            <a:ext cx="1261960" cy="307335"/>
          </a:xfrm>
          <a:prstGeom prst="rect">
            <a:avLst/>
          </a:prstGeom>
          <a:solidFill>
            <a:srgbClr val="FFC000"/>
          </a:solidFill>
          <a:ln w="9525">
            <a:solidFill>
              <a:srgbClr val="62626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342900" marR="0" lvl="0" indent="-34290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Evaluation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and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debugging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of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 20kW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booster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chain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 at XFEL laser-lab</a:t>
            </a:r>
          </a:p>
        </p:txBody>
      </p:sp>
      <p:sp>
        <p:nvSpPr>
          <p:cNvPr id="9" name="Text Box 48"/>
          <p:cNvSpPr txBox="1">
            <a:spLocks noChangeArrowheads="1"/>
          </p:cNvSpPr>
          <p:nvPr/>
        </p:nvSpPr>
        <p:spPr bwMode="auto">
          <a:xfrm rot="10800000" flipV="1">
            <a:off x="54022" y="2367345"/>
            <a:ext cx="1296000" cy="33855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2011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" name="Text Box 49"/>
          <p:cNvSpPr txBox="1">
            <a:spLocks noChangeArrowheads="1"/>
          </p:cNvSpPr>
          <p:nvPr/>
        </p:nvSpPr>
        <p:spPr bwMode="auto">
          <a:xfrm rot="10800000" flipV="1">
            <a:off x="2640647" y="2374484"/>
            <a:ext cx="1296000" cy="33855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2013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" name="Rectangle 54"/>
          <p:cNvSpPr>
            <a:spLocks noChangeArrowheads="1"/>
          </p:cNvSpPr>
          <p:nvPr/>
        </p:nvSpPr>
        <p:spPr bwMode="auto">
          <a:xfrm>
            <a:off x="389575" y="3120554"/>
            <a:ext cx="951545" cy="307335"/>
          </a:xfrm>
          <a:prstGeom prst="rect">
            <a:avLst/>
          </a:prstGeom>
          <a:solidFill>
            <a:srgbClr val="FFC000"/>
          </a:solidFill>
          <a:ln w="9525">
            <a:solidFill>
              <a:srgbClr val="62626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342900" marR="0" lvl="0" indent="-34290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Feasibility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12" name="Rectangle 55"/>
          <p:cNvSpPr>
            <a:spLocks noChangeArrowheads="1"/>
          </p:cNvSpPr>
          <p:nvPr/>
        </p:nvSpPr>
        <p:spPr bwMode="auto">
          <a:xfrm>
            <a:off x="1348435" y="3621805"/>
            <a:ext cx="2278685" cy="307335"/>
          </a:xfrm>
          <a:prstGeom prst="rect">
            <a:avLst/>
          </a:prstGeom>
          <a:solidFill>
            <a:srgbClr val="FFC000"/>
          </a:solidFill>
          <a:ln w="9525">
            <a:solidFill>
              <a:srgbClr val="62626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342900" marR="0" lvl="0" indent="-34290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Prototype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development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13" name="Rectangle 55"/>
          <p:cNvSpPr>
            <a:spLocks noChangeArrowheads="1"/>
          </p:cNvSpPr>
          <p:nvPr/>
        </p:nvSpPr>
        <p:spPr bwMode="auto">
          <a:xfrm>
            <a:off x="4924999" y="4635767"/>
            <a:ext cx="1803461" cy="307335"/>
          </a:xfrm>
          <a:prstGeom prst="rect">
            <a:avLst/>
          </a:prstGeom>
          <a:solidFill>
            <a:srgbClr val="FFC000"/>
          </a:solidFill>
          <a:ln w="9525">
            <a:solidFill>
              <a:srgbClr val="62626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342900" marR="0" lvl="0" indent="-34290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Follow-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up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development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with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 XFEL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involvment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/>
              </a:rPr>
              <a:t> 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14" name="Text Box 49"/>
          <p:cNvSpPr txBox="1">
            <a:spLocks noChangeArrowheads="1"/>
          </p:cNvSpPr>
          <p:nvPr/>
        </p:nvSpPr>
        <p:spPr bwMode="auto">
          <a:xfrm rot="10800000" flipV="1">
            <a:off x="3937061" y="2382104"/>
            <a:ext cx="1296000" cy="33855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2014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5" name="Rectangle 55"/>
          <p:cNvSpPr>
            <a:spLocks noChangeArrowheads="1"/>
          </p:cNvSpPr>
          <p:nvPr/>
        </p:nvSpPr>
        <p:spPr bwMode="auto">
          <a:xfrm>
            <a:off x="4926571" y="5165829"/>
            <a:ext cx="2845829" cy="307335"/>
          </a:xfrm>
          <a:prstGeom prst="rect">
            <a:avLst/>
          </a:prstGeom>
          <a:solidFill>
            <a:srgbClr val="FFC000"/>
          </a:solidFill>
          <a:ln w="9525">
            <a:solidFill>
              <a:srgbClr val="62626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342900" marR="0" lvl="0" indent="-34290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kern="0" dirty="0" err="1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Production</a:t>
            </a:r>
            <a:r>
              <a:rPr lang="de-DE" sz="1200" b="0" kern="0" dirty="0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 </a:t>
            </a:r>
            <a:r>
              <a:rPr lang="de-DE" sz="1200" b="0" kern="0" dirty="0" err="1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of</a:t>
            </a:r>
            <a:r>
              <a:rPr lang="de-DE" sz="1200" b="0" kern="0" dirty="0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 3 </a:t>
            </a:r>
            <a:r>
              <a:rPr lang="de-DE" sz="1200" b="0" kern="0" dirty="0" err="1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systems</a:t>
            </a:r>
            <a:r>
              <a:rPr lang="de-DE" sz="1200" b="0" kern="0" dirty="0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 (5kW)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16" name="Text Box 49"/>
          <p:cNvSpPr txBox="1">
            <a:spLocks noChangeArrowheads="1"/>
          </p:cNvSpPr>
          <p:nvPr/>
        </p:nvSpPr>
        <p:spPr bwMode="auto">
          <a:xfrm rot="10800000" flipV="1">
            <a:off x="7812029" y="2382104"/>
            <a:ext cx="1296000" cy="33855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2017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7" name="Text Box 49"/>
          <p:cNvSpPr txBox="1">
            <a:spLocks noChangeArrowheads="1"/>
          </p:cNvSpPr>
          <p:nvPr/>
        </p:nvSpPr>
        <p:spPr bwMode="auto">
          <a:xfrm rot="10800000" flipV="1">
            <a:off x="5219789" y="2384870"/>
            <a:ext cx="1296000" cy="33855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2015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Text Box 48"/>
          <p:cNvSpPr txBox="1">
            <a:spLocks noChangeArrowheads="1"/>
          </p:cNvSpPr>
          <p:nvPr/>
        </p:nvSpPr>
        <p:spPr bwMode="auto">
          <a:xfrm rot="10800000" flipV="1">
            <a:off x="1346136" y="2370111"/>
            <a:ext cx="1296000" cy="33855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2012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9" name="Textfeld 24"/>
          <p:cNvSpPr txBox="1"/>
          <p:nvPr/>
        </p:nvSpPr>
        <p:spPr>
          <a:xfrm rot="16200000">
            <a:off x="5990383" y="3915845"/>
            <a:ext cx="19511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05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Start </a:t>
            </a:r>
            <a:r>
              <a:rPr lang="de-DE" sz="1050" b="0" dirty="0" err="1" smtClean="0">
                <a:solidFill>
                  <a:srgbClr val="261748"/>
                </a:solidFill>
                <a:latin typeface="Arial"/>
                <a:ea typeface="ＭＳ Ｐゴシック"/>
              </a:rPr>
              <a:t>of</a:t>
            </a:r>
            <a:r>
              <a:rPr lang="de-DE" sz="105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 </a:t>
            </a:r>
            <a:r>
              <a:rPr lang="de-DE" sz="1050" b="0" dirty="0" err="1" smtClean="0">
                <a:solidFill>
                  <a:srgbClr val="261748"/>
                </a:solidFill>
                <a:latin typeface="Arial"/>
                <a:ea typeface="ＭＳ Ｐゴシック"/>
              </a:rPr>
              <a:t>installation</a:t>
            </a:r>
            <a:r>
              <a:rPr lang="de-DE" sz="105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 at SASE 1</a:t>
            </a:r>
            <a:endParaRPr lang="de-DE" sz="105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20" name="Text Box 49"/>
          <p:cNvSpPr txBox="1">
            <a:spLocks noChangeArrowheads="1"/>
          </p:cNvSpPr>
          <p:nvPr/>
        </p:nvSpPr>
        <p:spPr bwMode="auto">
          <a:xfrm rot="10800000" flipV="1">
            <a:off x="6516629" y="2382104"/>
            <a:ext cx="1296000" cy="33855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2016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" name="Rectangle 55"/>
          <p:cNvSpPr>
            <a:spLocks noChangeArrowheads="1"/>
          </p:cNvSpPr>
          <p:nvPr/>
        </p:nvSpPr>
        <p:spPr bwMode="auto">
          <a:xfrm>
            <a:off x="6732511" y="5689169"/>
            <a:ext cx="1763789" cy="307335"/>
          </a:xfrm>
          <a:prstGeom prst="rect">
            <a:avLst/>
          </a:prstGeom>
          <a:solidFill>
            <a:srgbClr val="FFC000"/>
          </a:solidFill>
          <a:ln w="9525">
            <a:solidFill>
              <a:srgbClr val="62626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342900" marR="0" lvl="0" indent="-34290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kern="0" dirty="0" err="1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Production</a:t>
            </a:r>
            <a:r>
              <a:rPr lang="de-DE" sz="1200" b="0" kern="0" dirty="0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 </a:t>
            </a:r>
            <a:r>
              <a:rPr lang="de-DE" sz="1200" b="0" kern="0" dirty="0" err="1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of</a:t>
            </a:r>
            <a:r>
              <a:rPr lang="de-DE" sz="1200" b="0" kern="0" dirty="0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 3 </a:t>
            </a:r>
            <a:r>
              <a:rPr lang="de-DE" sz="1200" b="0" kern="0" dirty="0" err="1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systems</a:t>
            </a:r>
            <a:r>
              <a:rPr lang="de-DE" sz="1200" b="0" kern="0" dirty="0" smtClean="0">
                <a:solidFill>
                  <a:srgbClr val="261748"/>
                </a:solidFill>
                <a:latin typeface="Arial" pitchFamily="34" charset="0"/>
                <a:ea typeface="ＭＳ Ｐゴシック"/>
              </a:rPr>
              <a:t> (20kW upgrade)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7150" y="2427700"/>
            <a:ext cx="0" cy="2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1352550" y="2427700"/>
            <a:ext cx="0" cy="2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>
            <a:off x="2641600" y="2427700"/>
            <a:ext cx="0" cy="2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>
            <a:off x="3930650" y="2427700"/>
            <a:ext cx="0" cy="2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5226050" y="2434050"/>
            <a:ext cx="0" cy="2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6515100" y="2434050"/>
            <a:ext cx="0" cy="2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7804150" y="2434050"/>
            <a:ext cx="0" cy="2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>
            <a:off x="9093200" y="2434050"/>
            <a:ext cx="0" cy="28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Gleichschenkliges Dreieck 65"/>
          <p:cNvSpPr/>
          <p:nvPr/>
        </p:nvSpPr>
        <p:spPr bwMode="auto">
          <a:xfrm flipV="1">
            <a:off x="7522451" y="2254485"/>
            <a:ext cx="562894" cy="470715"/>
          </a:xfrm>
          <a:prstGeom prst="triangle">
            <a:avLst/>
          </a:prstGeom>
          <a:gradFill rotWithShape="1">
            <a:gsLst>
              <a:gs pos="0">
                <a:srgbClr val="FD930A">
                  <a:shade val="51000"/>
                  <a:satMod val="130000"/>
                </a:srgbClr>
              </a:gs>
              <a:gs pos="80000">
                <a:srgbClr val="FD930A">
                  <a:shade val="93000"/>
                  <a:satMod val="130000"/>
                </a:srgbClr>
              </a:gs>
              <a:gs pos="100000">
                <a:srgbClr val="FD930A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31" name="Textfeld 76"/>
          <p:cNvSpPr txBox="1"/>
          <p:nvPr/>
        </p:nvSpPr>
        <p:spPr>
          <a:xfrm>
            <a:off x="7532509" y="2201130"/>
            <a:ext cx="56029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700" dirty="0" smtClean="0">
                <a:solidFill>
                  <a:srgbClr val="0000FF"/>
                </a:solidFill>
                <a:latin typeface="Arial"/>
                <a:ea typeface="ＭＳ Ｐゴシック"/>
              </a:rPr>
              <a:t>SASE 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700" dirty="0" err="1" smtClean="0">
                <a:solidFill>
                  <a:srgbClr val="0000FF"/>
                </a:solidFill>
                <a:latin typeface="Arial"/>
                <a:ea typeface="ＭＳ Ｐゴシック"/>
              </a:rPr>
              <a:t>first</a:t>
            </a:r>
            <a:r>
              <a:rPr lang="de-DE" sz="700" dirty="0" smtClean="0">
                <a:solidFill>
                  <a:srgbClr val="0000FF"/>
                </a:solidFill>
                <a:latin typeface="Arial"/>
                <a:ea typeface="ＭＳ Ｐゴシック"/>
              </a:rPr>
              <a:t> x-</a:t>
            </a:r>
            <a:r>
              <a:rPr lang="de-DE" sz="700" dirty="0" err="1" smtClean="0">
                <a:solidFill>
                  <a:srgbClr val="0000FF"/>
                </a:solidFill>
                <a:latin typeface="Arial"/>
                <a:ea typeface="ＭＳ Ｐゴシック"/>
              </a:rPr>
              <a:t>ray</a:t>
            </a:r>
            <a:endParaRPr lang="en-US" sz="700" dirty="0">
              <a:solidFill>
                <a:srgbClr val="0000FF"/>
              </a:solidFill>
              <a:latin typeface="Arial"/>
              <a:ea typeface="ＭＳ Ｐゴシック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2058" y="6179192"/>
            <a:ext cx="8068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indent="-28575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■"/>
            </a:pPr>
            <a:r>
              <a:rPr lang="de-DE" sz="2000" dirty="0" smtClean="0"/>
              <a:t>Timeline: </a:t>
            </a:r>
            <a:r>
              <a:rPr lang="de-DE" sz="2000" dirty="0" err="1" smtClean="0"/>
              <a:t>consistent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facility</a:t>
            </a:r>
            <a:r>
              <a:rPr lang="de-DE" sz="2000" dirty="0" smtClean="0"/>
              <a:t> </a:t>
            </a:r>
            <a:r>
              <a:rPr lang="de-DE" sz="2000" dirty="0" err="1" smtClean="0"/>
              <a:t>plans</a:t>
            </a: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168292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 animBg="1"/>
      <p:bldP spid="16" grpId="0"/>
      <p:bldP spid="17" grpId="0"/>
      <p:bldP spid="18" grpId="0"/>
      <p:bldP spid="19" grpId="0"/>
      <p:bldP spid="20" grpId="0"/>
      <p:bldP spid="21" grpId="0" animBg="1"/>
      <p:bldP spid="30" grpId="0" animBg="1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5" name="Inhaltsplatzhalter 2"/>
          <p:cNvSpPr>
            <a:spLocks noGrp="1"/>
          </p:cNvSpPr>
          <p:nvPr/>
        </p:nvSpPr>
        <p:spPr bwMode="auto">
          <a:xfrm>
            <a:off x="123825" y="4552902"/>
            <a:ext cx="4450080" cy="1064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7563" indent="-257175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7913" indent="-258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4pPr>
            <a:lvl5pPr marL="13128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ct val="100000"/>
              <a:buFont typeface="Wingdings" panose="05000000000000000000" pitchFamily="2" charset="2"/>
              <a:buChar char=""/>
            </a:pPr>
            <a:r>
              <a:rPr lang="de-DE" sz="2000" dirty="0" smtClean="0"/>
              <a:t>System </a:t>
            </a:r>
            <a:r>
              <a:rPr lang="de-DE" sz="2000" dirty="0" err="1" smtClean="0"/>
              <a:t>installed</a:t>
            </a:r>
            <a:endParaRPr lang="de-DE" sz="2000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ct val="100000"/>
              <a:buFont typeface="Wingdings" panose="05000000000000000000" pitchFamily="2" charset="2"/>
              <a:buChar char=""/>
            </a:pPr>
            <a:r>
              <a:rPr lang="de-DE" sz="2000" dirty="0" smtClean="0"/>
              <a:t>20kW (</a:t>
            </a:r>
            <a:r>
              <a:rPr lang="de-DE" sz="2000" dirty="0" err="1" smtClean="0"/>
              <a:t>during</a:t>
            </a:r>
            <a:r>
              <a:rPr lang="de-DE" sz="2000" dirty="0" smtClean="0"/>
              <a:t> </a:t>
            </a:r>
            <a:r>
              <a:rPr lang="de-DE" sz="2000" dirty="0" err="1" smtClean="0"/>
              <a:t>burst</a:t>
            </a:r>
            <a:r>
              <a:rPr lang="de-DE" sz="2000" dirty="0" smtClean="0"/>
              <a:t>)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reached</a:t>
            </a:r>
            <a:endParaRPr lang="de-DE" sz="2000" dirty="0" smtClean="0"/>
          </a:p>
        </p:txBody>
      </p:sp>
      <p:grpSp>
        <p:nvGrpSpPr>
          <p:cNvPr id="6" name="Group 22"/>
          <p:cNvGrpSpPr/>
          <p:nvPr/>
        </p:nvGrpSpPr>
        <p:grpSpPr>
          <a:xfrm>
            <a:off x="4595551" y="2293571"/>
            <a:ext cx="4548449" cy="3190623"/>
            <a:chOff x="4588331" y="3318461"/>
            <a:chExt cx="4548449" cy="3190623"/>
          </a:xfrm>
        </p:grpSpPr>
        <p:pic>
          <p:nvPicPr>
            <p:cNvPr id="7" name="Picture 15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93" r="10556"/>
            <a:stretch/>
          </p:blipFill>
          <p:spPr>
            <a:xfrm>
              <a:off x="4588331" y="3472510"/>
              <a:ext cx="4548449" cy="3036574"/>
            </a:xfrm>
            <a:prstGeom prst="rect">
              <a:avLst/>
            </a:prstGeom>
          </p:spPr>
        </p:pic>
        <p:sp>
          <p:nvSpPr>
            <p:cNvPr id="8" name="Ellipse 7"/>
            <p:cNvSpPr/>
            <p:nvPr/>
          </p:nvSpPr>
          <p:spPr bwMode="auto">
            <a:xfrm>
              <a:off x="7315708" y="3318461"/>
              <a:ext cx="1206500" cy="533400"/>
            </a:xfrm>
            <a:prstGeom prst="ellipse">
              <a:avLst/>
            </a:prstGeom>
            <a:solidFill>
              <a:schemeClr val="accent2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Aft>
                  <a:spcPct val="0"/>
                </a:spcAft>
                <a:buClr>
                  <a:srgbClr val="F8B323"/>
                </a:buClr>
                <a:buSzTx/>
                <a:tabLst/>
              </a:pPr>
              <a:r>
                <a:rPr kumimoji="0" lang="de-DE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20kW</a:t>
              </a:r>
            </a:p>
          </p:txBody>
        </p:sp>
        <p:cxnSp>
          <p:nvCxnSpPr>
            <p:cNvPr id="9" name="Straight Arrow Connector 18"/>
            <p:cNvCxnSpPr/>
            <p:nvPr/>
          </p:nvCxnSpPr>
          <p:spPr bwMode="auto">
            <a:xfrm>
              <a:off x="8522208" y="3664915"/>
              <a:ext cx="248717" cy="109728"/>
            </a:xfrm>
            <a:prstGeom prst="straightConnector1">
              <a:avLst/>
            </a:prstGeom>
            <a:noFill/>
            <a:ln w="28575" cap="flat" cmpd="sng" algn="ctr">
              <a:solidFill>
                <a:schemeClr val="folHlink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</p:grpSp>
      <p:sp>
        <p:nvSpPr>
          <p:cNvPr id="10" name="TextBox 20"/>
          <p:cNvSpPr txBox="1"/>
          <p:nvPr/>
        </p:nvSpPr>
        <p:spPr>
          <a:xfrm>
            <a:off x="5499201" y="991684"/>
            <a:ext cx="28529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 err="1" smtClean="0"/>
              <a:t>Measured</a:t>
            </a:r>
            <a:r>
              <a:rPr lang="de-DE" sz="2400" b="1" u="sng" dirty="0" smtClean="0"/>
              <a:t> </a:t>
            </a:r>
            <a:r>
              <a:rPr lang="de-DE" sz="2400" b="1" u="sng" dirty="0" err="1" smtClean="0"/>
              <a:t>slope</a:t>
            </a:r>
            <a:r>
              <a:rPr lang="de-DE" sz="2400" b="1" u="sng" dirty="0" smtClean="0"/>
              <a:t> </a:t>
            </a:r>
            <a:r>
              <a:rPr lang="de-DE" sz="2400" b="1" u="sng" dirty="0" err="1" smtClean="0"/>
              <a:t>of</a:t>
            </a:r>
            <a:r>
              <a:rPr lang="de-DE" sz="2400" b="1" u="sng" dirty="0" smtClean="0"/>
              <a:t> </a:t>
            </a:r>
            <a:r>
              <a:rPr lang="de-DE" sz="2400" b="1" u="sng" dirty="0" err="1" smtClean="0"/>
              <a:t>booster</a:t>
            </a:r>
            <a:r>
              <a:rPr lang="de-DE" sz="2400" b="1" u="sng" dirty="0" smtClean="0"/>
              <a:t> </a:t>
            </a:r>
            <a:r>
              <a:rPr lang="de-DE" sz="2400" b="1" u="sng" dirty="0" err="1" smtClean="0"/>
              <a:t>stages</a:t>
            </a:r>
            <a:r>
              <a:rPr lang="de-DE" sz="2400" b="1" u="sng" dirty="0" smtClean="0"/>
              <a:t> 1 </a:t>
            </a:r>
            <a:r>
              <a:rPr lang="de-DE" sz="2400" b="1" u="sng" dirty="0" err="1" smtClean="0"/>
              <a:t>and</a:t>
            </a:r>
            <a:r>
              <a:rPr lang="de-DE" sz="2400" b="1" u="sng" dirty="0" smtClean="0"/>
              <a:t> 2</a:t>
            </a:r>
            <a:endParaRPr lang="en-US" sz="2400" b="1" u="sng" dirty="0"/>
          </a:p>
        </p:txBody>
      </p:sp>
      <p:pic>
        <p:nvPicPr>
          <p:cNvPr id="11" name="Picture 2" descr="N:\4all\intern\User data\wp78\Laser\Pump-Probe Laser\Amphos\installation booster\pics\CIMG064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1"/>
          <a:stretch/>
        </p:blipFill>
        <p:spPr bwMode="auto">
          <a:xfrm>
            <a:off x="122870" y="1112520"/>
            <a:ext cx="4327210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602273" y="5512769"/>
            <a:ext cx="831509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</a:pPr>
            <a:r>
              <a:rPr lang="de-DE" sz="1800" u="sng" dirty="0" err="1">
                <a:solidFill>
                  <a:schemeClr val="tx2"/>
                </a:solidFill>
                <a:latin typeface="+mn-lt"/>
              </a:rPr>
              <a:t>Remaining</a:t>
            </a:r>
            <a:r>
              <a:rPr lang="de-DE" sz="1800" u="sng" dirty="0">
                <a:solidFill>
                  <a:schemeClr val="tx2"/>
                </a:solidFill>
                <a:latin typeface="+mn-lt"/>
              </a:rPr>
              <a:t> </a:t>
            </a:r>
            <a:r>
              <a:rPr lang="de-DE" sz="1800" u="sng" dirty="0" err="1" smtClean="0">
                <a:solidFill>
                  <a:schemeClr val="tx2"/>
                </a:solidFill>
                <a:latin typeface="+mn-lt"/>
              </a:rPr>
              <a:t>issues</a:t>
            </a:r>
            <a:r>
              <a:rPr lang="de-DE" sz="1800" u="sng" dirty="0" smtClean="0">
                <a:solidFill>
                  <a:schemeClr val="tx2"/>
                </a:solidFill>
                <a:latin typeface="+mn-lt"/>
              </a:rPr>
              <a:t>: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de-DE" sz="1800" dirty="0" err="1" smtClean="0">
                <a:solidFill>
                  <a:schemeClr val="tx2"/>
                </a:solidFill>
                <a:latin typeface="+mn-lt"/>
              </a:rPr>
              <a:t>mainly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 beam </a:t>
            </a:r>
            <a:r>
              <a:rPr lang="de-DE" sz="1800" dirty="0" err="1" smtClean="0">
                <a:solidFill>
                  <a:schemeClr val="tx2"/>
                </a:solidFill>
                <a:latin typeface="+mn-lt"/>
              </a:rPr>
              <a:t>quality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 =&gt; </a:t>
            </a:r>
            <a:r>
              <a:rPr lang="de-DE" sz="1800" dirty="0" err="1" smtClean="0">
                <a:solidFill>
                  <a:schemeClr val="tx2"/>
                </a:solidFill>
                <a:latin typeface="+mn-lt"/>
              </a:rPr>
              <a:t>require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 follow-</a:t>
            </a:r>
            <a:r>
              <a:rPr lang="de-DE" sz="1800" dirty="0" err="1" smtClean="0">
                <a:solidFill>
                  <a:schemeClr val="tx2"/>
                </a:solidFill>
                <a:latin typeface="+mn-lt"/>
              </a:rPr>
              <a:t>up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de-DE" sz="1800" dirty="0" err="1" smtClean="0">
                <a:solidFill>
                  <a:schemeClr val="tx2"/>
                </a:solidFill>
                <a:latin typeface="+mn-lt"/>
              </a:rPr>
              <a:t>development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.</a:t>
            </a:r>
            <a:endParaRPr lang="de-DE" sz="18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ltGray">
          <a:xfrm>
            <a:off x="1185228" y="45751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pitchFamily="116" charset="-128"/>
              </a:defRPr>
            </a:lvl9pPr>
          </a:lstStyle>
          <a:p>
            <a:pPr>
              <a:buClrTx/>
              <a:buFontTx/>
            </a:pPr>
            <a:r>
              <a:rPr lang="de-DE" sz="2000" kern="0" smtClean="0"/>
              <a:t>Example:   InnoSlab high power burst-mode amplifiers</a:t>
            </a:r>
            <a:endParaRPr lang="de-DE" sz="2000" kern="0" dirty="0"/>
          </a:p>
        </p:txBody>
      </p:sp>
      <p:sp>
        <p:nvSpPr>
          <p:cNvPr id="12" name="Rechteck 2"/>
          <p:cNvSpPr/>
          <p:nvPr/>
        </p:nvSpPr>
        <p:spPr>
          <a:xfrm>
            <a:off x="611798" y="5979494"/>
            <a:ext cx="804572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</a:pPr>
            <a:r>
              <a:rPr lang="de-DE" sz="1800" u="sng" dirty="0" err="1" smtClean="0">
                <a:solidFill>
                  <a:schemeClr val="tx2"/>
                </a:solidFill>
                <a:latin typeface="+mn-lt"/>
              </a:rPr>
              <a:t>Mitigation</a:t>
            </a:r>
            <a:r>
              <a:rPr lang="de-DE" sz="1800" u="sng" dirty="0" smtClean="0">
                <a:solidFill>
                  <a:schemeClr val="tx2"/>
                </a:solidFill>
                <a:latin typeface="+mn-lt"/>
              </a:rPr>
              <a:t>: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  NOPA </a:t>
            </a:r>
            <a:r>
              <a:rPr lang="de-DE" sz="1800" dirty="0" err="1" smtClean="0">
                <a:solidFill>
                  <a:schemeClr val="tx2"/>
                </a:solidFill>
                <a:latin typeface="+mn-lt"/>
              </a:rPr>
              <a:t>experiments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de-DE" sz="1800" dirty="0" err="1" smtClean="0">
                <a:solidFill>
                  <a:schemeClr val="tx2"/>
                </a:solidFill>
                <a:latin typeface="+mn-lt"/>
              </a:rPr>
              <a:t>continue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de-DE" sz="1800" dirty="0" err="1" smtClean="0">
                <a:solidFill>
                  <a:schemeClr val="tx2"/>
                </a:solidFill>
                <a:latin typeface="+mn-lt"/>
              </a:rPr>
              <a:t>with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 5kW beam </a:t>
            </a:r>
            <a:r>
              <a:rPr lang="de-DE" sz="1800" dirty="0" err="1" smtClean="0">
                <a:solidFill>
                  <a:schemeClr val="tx2"/>
                </a:solidFill>
                <a:latin typeface="+mn-lt"/>
              </a:rPr>
              <a:t>from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de-DE" sz="1800" dirty="0" err="1" smtClean="0">
                <a:solidFill>
                  <a:schemeClr val="tx2"/>
                </a:solidFill>
                <a:latin typeface="+mn-lt"/>
              </a:rPr>
              <a:t>booster</a:t>
            </a:r>
            <a:r>
              <a:rPr lang="de-DE" sz="1800" dirty="0" smtClean="0">
                <a:solidFill>
                  <a:schemeClr val="tx2"/>
                </a:solidFill>
                <a:latin typeface="+mn-lt"/>
              </a:rPr>
              <a:t> 1.</a:t>
            </a:r>
            <a:endParaRPr lang="de-DE" sz="18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87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</a:t>
            </a:r>
            <a:r>
              <a:rPr lang="de-DE" dirty="0" err="1" smtClean="0"/>
              <a:t>of</a:t>
            </a:r>
            <a:r>
              <a:rPr lang="de-DE" dirty="0"/>
              <a:t> </a:t>
            </a:r>
            <a:r>
              <a:rPr lang="de-DE" dirty="0" smtClean="0"/>
              <a:t>pump-probe </a:t>
            </a:r>
            <a:r>
              <a:rPr lang="de-DE" dirty="0" err="1" smtClean="0"/>
              <a:t>laser</a:t>
            </a:r>
            <a:r>
              <a:rPr lang="de-DE" dirty="0" smtClean="0"/>
              <a:t> NOPA R&amp;D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5" name="Inhaltsplatzhalter 2"/>
          <p:cNvSpPr>
            <a:spLocks noGrp="1"/>
          </p:cNvSpPr>
          <p:nvPr/>
        </p:nvSpPr>
        <p:spPr bwMode="auto">
          <a:xfrm>
            <a:off x="531528" y="4333865"/>
            <a:ext cx="5596218" cy="165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7563" indent="-257175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7913" indent="-258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4pPr>
            <a:lvl5pPr marL="13128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ct val="100000"/>
              <a:buNone/>
            </a:pPr>
            <a:r>
              <a:rPr lang="de-DE" sz="1200" b="1" u="sng" dirty="0" err="1" smtClean="0"/>
              <a:t>Some</a:t>
            </a:r>
            <a:r>
              <a:rPr lang="de-DE" sz="1200" b="1" u="sng" dirty="0" smtClean="0"/>
              <a:t> </a:t>
            </a:r>
            <a:r>
              <a:rPr lang="de-DE" sz="1200" b="1" u="sng" dirty="0" err="1" smtClean="0"/>
              <a:t>features</a:t>
            </a:r>
            <a:r>
              <a:rPr lang="de-DE" sz="1200" b="1" u="sng" dirty="0" smtClean="0"/>
              <a:t>: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ct val="100000"/>
              <a:buFont typeface="Wingdings" panose="05000000000000000000" pitchFamily="2" charset="2"/>
              <a:buChar char=""/>
            </a:pPr>
            <a:r>
              <a:rPr lang="de-DE" sz="1200" dirty="0" smtClean="0"/>
              <a:t>180µJ per pulse,  34W </a:t>
            </a:r>
            <a:r>
              <a:rPr lang="de-DE" sz="1200" dirty="0" err="1" smtClean="0"/>
              <a:t>average</a:t>
            </a:r>
            <a:r>
              <a:rPr lang="de-DE" sz="1200" dirty="0" smtClean="0"/>
              <a:t> power </a:t>
            </a:r>
            <a:r>
              <a:rPr lang="de-DE" sz="1200" dirty="0" err="1" smtClean="0"/>
              <a:t>during</a:t>
            </a:r>
            <a:r>
              <a:rPr lang="de-DE" sz="1200" dirty="0" smtClean="0"/>
              <a:t> </a:t>
            </a:r>
            <a:r>
              <a:rPr lang="de-DE" sz="1200" dirty="0" err="1" smtClean="0"/>
              <a:t>burst</a:t>
            </a:r>
            <a:endParaRPr lang="de-DE" sz="1200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ct val="100000"/>
              <a:buFont typeface="Wingdings" panose="05000000000000000000" pitchFamily="2" charset="2"/>
              <a:buChar char=""/>
            </a:pPr>
            <a:r>
              <a:rPr lang="de-DE" sz="1200" dirty="0" err="1"/>
              <a:t>Nearly</a:t>
            </a:r>
            <a:r>
              <a:rPr lang="de-DE" sz="1200" dirty="0"/>
              <a:t> </a:t>
            </a:r>
            <a:r>
              <a:rPr lang="de-DE" sz="1200" dirty="0" err="1"/>
              <a:t>transform</a:t>
            </a:r>
            <a:r>
              <a:rPr lang="de-DE" sz="1200" dirty="0"/>
              <a:t> limited </a:t>
            </a:r>
            <a:r>
              <a:rPr lang="de-DE" sz="1200" dirty="0" err="1"/>
              <a:t>pulses</a:t>
            </a:r>
            <a:r>
              <a:rPr lang="de-DE" sz="1200" dirty="0"/>
              <a:t>:  </a:t>
            </a:r>
            <a:r>
              <a:rPr lang="de-DE" sz="1200" dirty="0" smtClean="0"/>
              <a:t>15fs … 75fs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ct val="100000"/>
              <a:buFont typeface="Wingdings" panose="05000000000000000000" pitchFamily="2" charset="2"/>
              <a:buChar char=""/>
            </a:pPr>
            <a:r>
              <a:rPr lang="de-DE" sz="1200" dirty="0" smtClean="0"/>
              <a:t>100nm </a:t>
            </a:r>
            <a:r>
              <a:rPr lang="de-DE" sz="1200" dirty="0" err="1" smtClean="0"/>
              <a:t>tuning</a:t>
            </a:r>
            <a:r>
              <a:rPr lang="de-DE" sz="1200" dirty="0" smtClean="0"/>
              <a:t> for </a:t>
            </a:r>
            <a:r>
              <a:rPr lang="de-DE" sz="1200" dirty="0" err="1" smtClean="0"/>
              <a:t>longer</a:t>
            </a:r>
            <a:r>
              <a:rPr lang="de-DE" sz="1200" dirty="0" smtClean="0"/>
              <a:t> </a:t>
            </a:r>
            <a:r>
              <a:rPr lang="de-DE" sz="1200" dirty="0" err="1" smtClean="0"/>
              <a:t>pulses</a:t>
            </a:r>
            <a:endParaRPr lang="de-DE" sz="12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ct val="100000"/>
              <a:buFont typeface="Wingdings" panose="05000000000000000000" pitchFamily="2" charset="2"/>
              <a:buChar char=""/>
            </a:pPr>
            <a:r>
              <a:rPr lang="de-DE" sz="1200" dirty="0" smtClean="0"/>
              <a:t>200kHz  </a:t>
            </a:r>
            <a:r>
              <a:rPr lang="de-DE" sz="1200" dirty="0" err="1" smtClean="0"/>
              <a:t>and</a:t>
            </a:r>
            <a:r>
              <a:rPr lang="de-DE" sz="1200" dirty="0" smtClean="0"/>
              <a:t> 4.5MHz intra-burst </a:t>
            </a:r>
            <a:r>
              <a:rPr lang="de-DE" sz="1200" dirty="0" err="1" smtClean="0"/>
              <a:t>operation</a:t>
            </a:r>
            <a:endParaRPr lang="de-DE" sz="1200" dirty="0" smtClean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9900"/>
              </a:buClr>
              <a:buSzPct val="100000"/>
              <a:buFont typeface="Wingdings" panose="05000000000000000000" pitchFamily="2" charset="2"/>
              <a:buChar char=""/>
            </a:pPr>
            <a:r>
              <a:rPr lang="de-DE" sz="1200" dirty="0" err="1" smtClean="0"/>
              <a:t>Identical</a:t>
            </a:r>
            <a:r>
              <a:rPr lang="de-DE" sz="1200" dirty="0" smtClean="0"/>
              <a:t> </a:t>
            </a:r>
            <a:r>
              <a:rPr lang="de-DE" sz="1200" dirty="0" err="1" smtClean="0"/>
              <a:t>performance</a:t>
            </a:r>
            <a:r>
              <a:rPr lang="de-DE" sz="1200" dirty="0" smtClean="0"/>
              <a:t> </a:t>
            </a:r>
            <a:r>
              <a:rPr lang="de-DE" sz="1200" dirty="0" err="1" smtClean="0"/>
              <a:t>from</a:t>
            </a:r>
            <a:r>
              <a:rPr lang="de-DE" sz="1200" dirty="0" smtClean="0"/>
              <a:t> </a:t>
            </a:r>
            <a:r>
              <a:rPr lang="de-DE" sz="1200" b="1" dirty="0" smtClean="0"/>
              <a:t>BBO</a:t>
            </a:r>
            <a:r>
              <a:rPr lang="de-DE" sz="1200" dirty="0" smtClean="0"/>
              <a:t>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b="1" dirty="0" smtClean="0"/>
              <a:t>LBO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28" y="1265598"/>
            <a:ext cx="5969000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810141" y="2807751"/>
            <a:ext cx="4987405" cy="1507074"/>
            <a:chOff x="98945" y="3299001"/>
            <a:chExt cx="4682605" cy="1364023"/>
          </a:xfrm>
        </p:grpSpPr>
        <p:pic>
          <p:nvPicPr>
            <p:cNvPr id="8" name="Picture 7" descr="N:\4all\intern\User data\wp78\Laser\Pump-Probe Laser\NOPA\NOPA experiments\LAC2013#2\paper\Figures\BBO_short\BBOSpvsphase.jpg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88" t="5325" r="558"/>
            <a:stretch>
              <a:fillRect/>
            </a:stretch>
          </p:blipFill>
          <p:spPr bwMode="auto">
            <a:xfrm>
              <a:off x="98945" y="3300316"/>
              <a:ext cx="2475064" cy="13627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 descr="N:\4all\intern\User data\wp78\Laser\Pump-Probe Laser\NOPA\NOPA experiments\LAC2013#2\paper\Figures\BBO_short\reconstructed_pulse10July14.9fs.jpg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3" t="4852" r="7001"/>
            <a:stretch>
              <a:fillRect/>
            </a:stretch>
          </p:blipFill>
          <p:spPr bwMode="auto">
            <a:xfrm>
              <a:off x="2486717" y="3299001"/>
              <a:ext cx="2294833" cy="135513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Oval 9"/>
            <p:cNvSpPr/>
            <p:nvPr/>
          </p:nvSpPr>
          <p:spPr bwMode="auto">
            <a:xfrm>
              <a:off x="3962400" y="3435350"/>
              <a:ext cx="679450" cy="330200"/>
            </a:xfrm>
            <a:prstGeom prst="ellipse">
              <a:avLst/>
            </a:prstGeom>
            <a:solidFill>
              <a:srgbClr val="FFC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SzTx/>
                <a:tabLst/>
              </a:pPr>
              <a:r>
                <a:rPr kumimoji="0" lang="de-DE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/>
                  <a:cs typeface="ＭＳ Ｐゴシック"/>
                </a:rPr>
                <a:t>15fs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55500" y="3298176"/>
            <a:ext cx="2175863" cy="1262001"/>
            <a:chOff x="6553294" y="3389794"/>
            <a:chExt cx="2175863" cy="126200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7" t="13856" r="1095" b="15729"/>
            <a:stretch/>
          </p:blipFill>
          <p:spPr bwMode="auto">
            <a:xfrm>
              <a:off x="6553294" y="3389794"/>
              <a:ext cx="2175863" cy="1262001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Oval 12"/>
            <p:cNvSpPr/>
            <p:nvPr/>
          </p:nvSpPr>
          <p:spPr bwMode="auto">
            <a:xfrm>
              <a:off x="6927850" y="4197350"/>
              <a:ext cx="1416050" cy="330200"/>
            </a:xfrm>
            <a:prstGeom prst="ellipse">
              <a:avLst/>
            </a:prstGeom>
            <a:solidFill>
              <a:srgbClr val="FFC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Aft>
                  <a:spcPct val="0"/>
                </a:spcAft>
                <a:buClr>
                  <a:srgbClr val="F8B323"/>
                </a:buClr>
                <a:buSzTx/>
                <a:tabLst/>
              </a:pPr>
              <a:r>
                <a:rPr lang="de-DE" sz="1100" b="1" dirty="0" smtClean="0">
                  <a:latin typeface="Arial" pitchFamily="34" charset="0"/>
                  <a:ea typeface="ＭＳ Ｐゴシック"/>
                  <a:cs typeface="ＭＳ Ｐゴシック"/>
                </a:rPr>
                <a:t>600µs </a:t>
              </a:r>
              <a:r>
                <a:rPr lang="de-DE" sz="1100" b="1" dirty="0" err="1" smtClean="0">
                  <a:latin typeface="Arial" pitchFamily="34" charset="0"/>
                  <a:ea typeface="ＭＳ Ｐゴシック"/>
                  <a:cs typeface="ＭＳ Ｐゴシック"/>
                </a:rPr>
                <a:t>burst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468563" y="4970218"/>
            <a:ext cx="2168791" cy="1263088"/>
            <a:chOff x="6566357" y="5113351"/>
            <a:chExt cx="2168791" cy="126308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10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61" t="13642" r="871" b="15632"/>
            <a:stretch/>
          </p:blipFill>
          <p:spPr bwMode="auto">
            <a:xfrm>
              <a:off x="6566357" y="5113351"/>
              <a:ext cx="2168791" cy="126308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6" name="Oval 15"/>
            <p:cNvSpPr/>
            <p:nvPr/>
          </p:nvSpPr>
          <p:spPr bwMode="auto">
            <a:xfrm>
              <a:off x="6756400" y="5911850"/>
              <a:ext cx="1784350" cy="330200"/>
            </a:xfrm>
            <a:prstGeom prst="ellipse">
              <a:avLst/>
            </a:prstGeom>
            <a:solidFill>
              <a:srgbClr val="FFC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Aft>
                  <a:spcPct val="0"/>
                </a:spcAft>
                <a:buClr>
                  <a:srgbClr val="F8B323"/>
                </a:buClr>
                <a:buSzTx/>
                <a:tabLst/>
              </a:pPr>
              <a:r>
                <a:rPr lang="de-DE" sz="1100" b="1" dirty="0" err="1" smtClean="0">
                  <a:latin typeface="Arial" pitchFamily="34" charset="0"/>
                  <a:ea typeface="ＭＳ Ｐゴシック"/>
                  <a:cs typeface="ＭＳ Ｐゴシック"/>
                </a:rPr>
                <a:t>Arb</a:t>
              </a:r>
              <a:r>
                <a:rPr lang="de-DE" sz="1100" b="1" dirty="0" smtClean="0">
                  <a:latin typeface="Arial" pitchFamily="34" charset="0"/>
                  <a:ea typeface="ＭＳ Ｐゴシック"/>
                  <a:cs typeface="ＭＳ Ｐゴシック"/>
                </a:rPr>
                <a:t>. </a:t>
              </a:r>
              <a:r>
                <a:rPr lang="de-DE" sz="1100" b="1" dirty="0" err="1" smtClean="0">
                  <a:latin typeface="Arial" pitchFamily="34" charset="0"/>
                  <a:ea typeface="ＭＳ Ｐゴシック"/>
                  <a:cs typeface="ＭＳ Ｐゴシック"/>
                </a:rPr>
                <a:t>sequence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813760" y="1294807"/>
            <a:ext cx="1764439" cy="1619813"/>
            <a:chOff x="6741029" y="1487661"/>
            <a:chExt cx="1764439" cy="1619813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1029" y="1487661"/>
              <a:ext cx="1764439" cy="161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Oval 18"/>
            <p:cNvSpPr/>
            <p:nvPr/>
          </p:nvSpPr>
          <p:spPr bwMode="auto">
            <a:xfrm>
              <a:off x="6940550" y="2762250"/>
              <a:ext cx="1416050" cy="330200"/>
            </a:xfrm>
            <a:prstGeom prst="ellipse">
              <a:avLst/>
            </a:prstGeom>
            <a:solidFill>
              <a:srgbClr val="FFC0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Aft>
                  <a:spcPct val="0"/>
                </a:spcAft>
                <a:buClr>
                  <a:srgbClr val="F8B323"/>
                </a:buClr>
                <a:buSzTx/>
                <a:tabLst/>
              </a:pPr>
              <a:r>
                <a:rPr lang="de-DE" sz="1100" b="1" dirty="0" err="1">
                  <a:latin typeface="Arial" pitchFamily="34" charset="0"/>
                  <a:ea typeface="ＭＳ Ｐゴシック"/>
                  <a:cs typeface="ＭＳ Ｐゴシック"/>
                </a:rPr>
                <a:t>d</a:t>
              </a:r>
              <a:r>
                <a:rPr lang="de-DE" sz="1100" b="1" dirty="0" err="1" smtClean="0">
                  <a:latin typeface="Arial" pitchFamily="34" charset="0"/>
                  <a:ea typeface="ＭＳ Ｐゴシック"/>
                  <a:cs typeface="ＭＳ Ｐゴシック"/>
                </a:rPr>
                <a:t>iff.</a:t>
              </a:r>
              <a:r>
                <a:rPr lang="de-DE" sz="1100" b="1" dirty="0" smtClean="0">
                  <a:latin typeface="Arial" pitchFamily="34" charset="0"/>
                  <a:ea typeface="ＭＳ Ｐゴシック"/>
                  <a:cs typeface="ＭＳ Ｐゴシック"/>
                </a:rPr>
                <a:t> </a:t>
              </a:r>
              <a:r>
                <a:rPr lang="de-DE" sz="1100" b="1" dirty="0" err="1" smtClean="0">
                  <a:latin typeface="Arial" pitchFamily="34" charset="0"/>
                  <a:ea typeface="ＭＳ Ｐゴシック"/>
                  <a:cs typeface="ＭＳ Ｐゴシック"/>
                </a:rPr>
                <a:t>lim</a:t>
              </a:r>
              <a:r>
                <a:rPr lang="de-DE" sz="1100" b="1" dirty="0" smtClean="0">
                  <a:latin typeface="Arial" pitchFamily="34" charset="0"/>
                  <a:ea typeface="ＭＳ Ｐゴシック"/>
                  <a:cs typeface="ＭＳ Ｐゴシック"/>
                </a:rPr>
                <a:t>.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61696" y="5996961"/>
            <a:ext cx="6282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FF5050"/>
                </a:solidFill>
              </a:rPr>
              <a:t>High power burst-mode optical parametric amplifier with arbitrary pulse selection</a:t>
            </a:r>
          </a:p>
          <a:p>
            <a:r>
              <a:rPr lang="en-US" sz="1100" dirty="0" smtClean="0">
                <a:solidFill>
                  <a:srgbClr val="FF5050"/>
                </a:solidFill>
              </a:rPr>
              <a:t>Optics </a:t>
            </a:r>
            <a:r>
              <a:rPr lang="en-US" sz="1100" dirty="0">
                <a:solidFill>
                  <a:srgbClr val="FF5050"/>
                </a:solidFill>
              </a:rPr>
              <a:t>Express, Vol. 22, Issue 18, pp. 22202-22210 (2014</a:t>
            </a:r>
            <a:r>
              <a:rPr lang="en-US" sz="1100" dirty="0" smtClean="0">
                <a:solidFill>
                  <a:srgbClr val="FF5050"/>
                </a:solidFill>
              </a:rPr>
              <a:t>)</a:t>
            </a:r>
            <a:endParaRPr lang="en-US" sz="1100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46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6451" name="Rectangl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260350" y="1347788"/>
            <a:ext cx="8769349" cy="5037137"/>
          </a:xfrm>
        </p:spPr>
        <p:txBody>
          <a:bodyPr/>
          <a:lstStyle/>
          <a:p>
            <a:pPr marL="0" indent="0">
              <a:lnSpc>
                <a:spcPct val="90000"/>
              </a:lnSpc>
            </a:pPr>
            <a:r>
              <a:rPr lang="de-DE" dirty="0"/>
              <a:t>I</a:t>
            </a:r>
            <a:r>
              <a:rPr lang="de-DE" dirty="0" smtClean="0"/>
              <a:t>nternational multi-user </a:t>
            </a:r>
            <a:r>
              <a:rPr lang="de-DE" dirty="0" err="1"/>
              <a:t>facility</a:t>
            </a:r>
            <a:r>
              <a:rPr lang="de-DE" dirty="0"/>
              <a:t> for </a:t>
            </a:r>
            <a:r>
              <a:rPr lang="de-DE" dirty="0" smtClean="0"/>
              <a:t>FEL </a:t>
            </a:r>
            <a:r>
              <a:rPr lang="de-DE" dirty="0" err="1" smtClean="0"/>
              <a:t>research</a:t>
            </a:r>
            <a:r>
              <a:rPr lang="de-DE" dirty="0" smtClean="0"/>
              <a:t> </a:t>
            </a:r>
            <a:r>
              <a:rPr lang="de-DE" dirty="0" err="1"/>
              <a:t>by</a:t>
            </a:r>
            <a:r>
              <a:rPr lang="de-DE" dirty="0"/>
              <a:t> a multi-</a:t>
            </a:r>
            <a:r>
              <a:rPr lang="de-DE" dirty="0" err="1"/>
              <a:t>disciplinary</a:t>
            </a:r>
            <a:r>
              <a:rPr lang="de-DE" dirty="0"/>
              <a:t> </a:t>
            </a:r>
            <a:r>
              <a:rPr lang="de-DE" dirty="0" err="1"/>
              <a:t>science</a:t>
            </a:r>
            <a:r>
              <a:rPr lang="de-DE" dirty="0"/>
              <a:t> </a:t>
            </a:r>
            <a:r>
              <a:rPr lang="de-DE" dirty="0" err="1"/>
              <a:t>community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 smtClean="0"/>
              <a:t>ultrashort</a:t>
            </a:r>
            <a:r>
              <a:rPr lang="de-DE" dirty="0" smtClean="0"/>
              <a:t> soft </a:t>
            </a:r>
            <a:r>
              <a:rPr lang="de-DE" dirty="0"/>
              <a:t>&amp; </a:t>
            </a:r>
            <a:r>
              <a:rPr lang="de-DE" dirty="0" err="1"/>
              <a:t>hard</a:t>
            </a:r>
            <a:r>
              <a:rPr lang="de-DE" dirty="0"/>
              <a:t> X-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smtClean="0"/>
              <a:t>FEL </a:t>
            </a:r>
            <a:r>
              <a:rPr lang="de-DE" dirty="0" err="1" smtClean="0"/>
              <a:t>pulses</a:t>
            </a:r>
            <a:r>
              <a:rPr lang="de-DE" dirty="0" smtClean="0"/>
              <a:t>.</a:t>
            </a:r>
          </a:p>
          <a:p>
            <a:pPr marL="0" indent="0">
              <a:lnSpc>
                <a:spcPct val="90000"/>
              </a:lnSpc>
            </a:pPr>
            <a:endParaRPr lang="de-DE" dirty="0"/>
          </a:p>
          <a:p>
            <a:pPr marL="0" indent="0">
              <a:lnSpc>
                <a:spcPct val="90000"/>
              </a:lnSpc>
            </a:pPr>
            <a:endParaRPr lang="de-DE" dirty="0" smtClean="0"/>
          </a:p>
          <a:p>
            <a:pPr marL="0" indent="0">
              <a:lnSpc>
                <a:spcPct val="90000"/>
              </a:lnSpc>
            </a:pPr>
            <a:endParaRPr lang="de-DE" dirty="0"/>
          </a:p>
          <a:p>
            <a:pPr marL="0" indent="0">
              <a:lnSpc>
                <a:spcPct val="90000"/>
              </a:lnSpc>
            </a:pPr>
            <a:endParaRPr lang="de-DE" dirty="0" smtClean="0"/>
          </a:p>
          <a:p>
            <a:pPr marL="0" indent="0">
              <a:lnSpc>
                <a:spcPct val="90000"/>
              </a:lnSpc>
            </a:pPr>
            <a:endParaRPr lang="de-DE" dirty="0" smtClean="0"/>
          </a:p>
          <a:p>
            <a:pPr marL="0" indent="0">
              <a:lnSpc>
                <a:spcPct val="90000"/>
              </a:lnSpc>
            </a:pPr>
            <a:endParaRPr lang="de-DE" dirty="0"/>
          </a:p>
          <a:p>
            <a:pPr marL="0" indent="0">
              <a:lnSpc>
                <a:spcPct val="90000"/>
              </a:lnSpc>
            </a:pPr>
            <a:endParaRPr lang="de-DE" dirty="0" smtClean="0"/>
          </a:p>
          <a:p>
            <a:pPr marL="0" indent="0">
              <a:lnSpc>
                <a:spcPct val="90000"/>
              </a:lnSpc>
            </a:pPr>
            <a:endParaRPr lang="de-DE" dirty="0"/>
          </a:p>
          <a:p>
            <a:pPr marL="0" indent="0">
              <a:lnSpc>
                <a:spcPct val="90000"/>
              </a:lnSpc>
            </a:pPr>
            <a:endParaRPr lang="de-DE" dirty="0" smtClean="0"/>
          </a:p>
          <a:p>
            <a:pPr marL="0" indent="0">
              <a:lnSpc>
                <a:spcPct val="90000"/>
              </a:lnSpc>
            </a:pPr>
            <a:endParaRPr lang="de-DE" dirty="0"/>
          </a:p>
          <a:p>
            <a:pPr marL="0" indent="0">
              <a:lnSpc>
                <a:spcPct val="90000"/>
              </a:lnSpc>
            </a:pPr>
            <a:endParaRPr lang="de-DE" dirty="0"/>
          </a:p>
          <a:p>
            <a:pPr marL="0" lvl="1" indent="0">
              <a:lnSpc>
                <a:spcPct val="90000"/>
              </a:lnSpc>
              <a:buNone/>
            </a:pPr>
            <a:endParaRPr lang="de-DE" sz="1600" b="1" dirty="0" smtClean="0"/>
          </a:p>
          <a:p>
            <a:pPr marL="0" lvl="1" indent="149225">
              <a:lnSpc>
                <a:spcPct val="90000"/>
              </a:lnSpc>
            </a:pPr>
            <a:r>
              <a:rPr lang="de-DE" sz="1600" b="1" dirty="0" smtClean="0"/>
              <a:t> User </a:t>
            </a:r>
            <a:r>
              <a:rPr lang="de-DE" sz="1600" b="1" dirty="0" err="1" smtClean="0"/>
              <a:t>proposed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experiments</a:t>
            </a:r>
            <a:r>
              <a:rPr lang="de-DE" sz="1600" b="1" dirty="0" smtClean="0"/>
              <a:t>:    </a:t>
            </a:r>
            <a:r>
              <a:rPr lang="de-DE" sz="1600" dirty="0" smtClean="0"/>
              <a:t>peer-review, </a:t>
            </a:r>
            <a:r>
              <a:rPr lang="de-DE" sz="1600" dirty="0" err="1" smtClean="0"/>
              <a:t>invitation</a:t>
            </a:r>
            <a:r>
              <a:rPr lang="de-DE" sz="1600" dirty="0" smtClean="0"/>
              <a:t>, </a:t>
            </a:r>
            <a:r>
              <a:rPr lang="de-DE" sz="1600" dirty="0" err="1" smtClean="0"/>
              <a:t>support</a:t>
            </a:r>
            <a:endParaRPr lang="de-DE" sz="1600" dirty="0" smtClean="0"/>
          </a:p>
          <a:p>
            <a:pPr marL="0" lvl="1" indent="149225">
              <a:lnSpc>
                <a:spcPct val="90000"/>
              </a:lnSpc>
            </a:pPr>
            <a:r>
              <a:rPr lang="de-DE" sz="1600" b="1" dirty="0"/>
              <a:t> Basic </a:t>
            </a:r>
            <a:r>
              <a:rPr lang="de-DE" sz="1600" b="1" dirty="0" err="1"/>
              <a:t>science</a:t>
            </a:r>
            <a:r>
              <a:rPr lang="de-DE" sz="1600" b="1" dirty="0"/>
              <a:t>:               </a:t>
            </a:r>
            <a:r>
              <a:rPr lang="de-DE" sz="1600" b="1" dirty="0" smtClean="0"/>
              <a:t>	</a:t>
            </a:r>
            <a:r>
              <a:rPr lang="de-DE" sz="1600" dirty="0" err="1" smtClean="0"/>
              <a:t>establish</a:t>
            </a:r>
            <a:r>
              <a:rPr lang="de-DE" sz="1600" dirty="0" smtClean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foundations</a:t>
            </a:r>
            <a:r>
              <a:rPr lang="de-DE" sz="1600" dirty="0"/>
              <a:t> for </a:t>
            </a:r>
            <a:r>
              <a:rPr lang="de-DE" sz="1600" dirty="0" err="1"/>
              <a:t>future</a:t>
            </a:r>
            <a:r>
              <a:rPr lang="de-DE" sz="1600" dirty="0"/>
              <a:t> </a:t>
            </a:r>
            <a:r>
              <a:rPr lang="de-DE" sz="1600" dirty="0" err="1" smtClean="0"/>
              <a:t>high-tech</a:t>
            </a:r>
            <a:r>
              <a:rPr lang="de-DE" sz="1600" dirty="0" smtClean="0"/>
              <a:t> </a:t>
            </a:r>
            <a:r>
              <a:rPr lang="de-DE" sz="1600" dirty="0" err="1"/>
              <a:t>applications</a:t>
            </a:r>
            <a:endParaRPr lang="de-DE" sz="1600" dirty="0"/>
          </a:p>
          <a:p>
            <a:pPr marL="0" lvl="1" indent="149225">
              <a:lnSpc>
                <a:spcPct val="90000"/>
              </a:lnSpc>
            </a:pPr>
            <a:r>
              <a:rPr lang="de-DE" sz="1600" b="1" dirty="0" smtClean="0"/>
              <a:t> </a:t>
            </a:r>
            <a:r>
              <a:rPr lang="de-DE" sz="1600" b="1" dirty="0" err="1" smtClean="0"/>
              <a:t>Multidisciplinary</a:t>
            </a:r>
            <a:r>
              <a:rPr lang="de-DE" sz="1600" b="1" dirty="0"/>
              <a:t>:           </a:t>
            </a:r>
            <a:r>
              <a:rPr lang="de-DE" sz="1600" dirty="0" err="1"/>
              <a:t>physics</a:t>
            </a:r>
            <a:r>
              <a:rPr lang="de-DE" sz="1600" dirty="0"/>
              <a:t>, </a:t>
            </a:r>
            <a:r>
              <a:rPr lang="de-DE" sz="1600" dirty="0" err="1"/>
              <a:t>chemistry</a:t>
            </a:r>
            <a:r>
              <a:rPr lang="de-DE" sz="1600" dirty="0"/>
              <a:t>, </a:t>
            </a:r>
            <a:r>
              <a:rPr lang="de-DE" sz="1600" dirty="0" err="1"/>
              <a:t>biology</a:t>
            </a:r>
            <a:r>
              <a:rPr lang="de-DE" sz="1600" dirty="0"/>
              <a:t>, </a:t>
            </a:r>
            <a:r>
              <a:rPr lang="de-DE" sz="1600" dirty="0" err="1"/>
              <a:t>materials</a:t>
            </a:r>
            <a:r>
              <a:rPr lang="de-DE" sz="1600" dirty="0"/>
              <a:t> </a:t>
            </a:r>
            <a:r>
              <a:rPr lang="de-DE" sz="1600" dirty="0" err="1"/>
              <a:t>sciences</a:t>
            </a:r>
            <a:r>
              <a:rPr lang="de-DE" sz="1600" dirty="0"/>
              <a:t>, geo-</a:t>
            </a:r>
            <a:r>
              <a:rPr lang="de-DE" sz="1600" dirty="0" err="1"/>
              <a:t>sciences</a:t>
            </a:r>
            <a:r>
              <a:rPr lang="de-DE" sz="1600" dirty="0"/>
              <a:t>, ...</a:t>
            </a:r>
            <a:endParaRPr lang="en-GB" sz="1600" dirty="0"/>
          </a:p>
        </p:txBody>
      </p:sp>
      <p:pic>
        <p:nvPicPr>
          <p:cNvPr id="1256452" name="Picture 4" descr="xfel_lageplan_1702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"/>
          <a:stretch>
            <a:fillRect/>
          </a:stretch>
        </p:blipFill>
        <p:spPr bwMode="auto">
          <a:xfrm>
            <a:off x="1526740" y="2200790"/>
            <a:ext cx="6061672" cy="309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900" y="1984214"/>
            <a:ext cx="5904000" cy="306893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F10D0-806F-4279-879A-8ED4982B1D11}" type="slidenum">
              <a:rPr lang="en-GB"/>
              <a:pPr/>
              <a:t>2</a:t>
            </a:fld>
            <a:endParaRPr lang="en-GB"/>
          </a:p>
        </p:txBody>
      </p:sp>
      <p:sp>
        <p:nvSpPr>
          <p:cNvPr id="1256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European XFEL </a:t>
            </a:r>
            <a:r>
              <a:rPr lang="de-DE" dirty="0" err="1" smtClean="0"/>
              <a:t>mission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16736" y="2000250"/>
            <a:ext cx="6457950" cy="336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901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12" dur="indefinite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sz="2800" dirty="0">
                <a:solidFill>
                  <a:srgbClr val="FFFFFF"/>
                </a:solidFill>
              </a:rPr>
              <a:t>Laser locations in Experimental </a:t>
            </a:r>
            <a:r>
              <a:rPr lang="en-GB" sz="2800" dirty="0" smtClean="0">
                <a:solidFill>
                  <a:srgbClr val="FFFFFF"/>
                </a:solidFill>
              </a:rPr>
              <a:t>Hall</a:t>
            </a:r>
            <a:endParaRPr lang="de-D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" t="10964" r="5134"/>
          <a:stretch/>
        </p:blipFill>
        <p:spPr bwMode="auto">
          <a:xfrm>
            <a:off x="545432" y="1660358"/>
            <a:ext cx="8069179" cy="45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ounded Rectangle 18"/>
          <p:cNvSpPr/>
          <p:nvPr/>
        </p:nvSpPr>
        <p:spPr bwMode="auto">
          <a:xfrm>
            <a:off x="730102" y="1819474"/>
            <a:ext cx="1616149" cy="384898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142613" y="1819474"/>
            <a:ext cx="1616149" cy="384898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6826101" y="1819474"/>
            <a:ext cx="1616149" cy="384898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261748"/>
              </a:solidFill>
              <a:effectLst/>
              <a:uLnTx/>
              <a:uFillTx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35474" y="1291026"/>
            <a:ext cx="100540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</a:rPr>
              <a:t>SASE 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47985" y="1291026"/>
            <a:ext cx="100540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</a:rPr>
              <a:t>SASE 1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31473" y="1291026"/>
            <a:ext cx="1005403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>
            <a:defPPr>
              <a:defRPr lang="de-DE"/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</a:rPr>
              <a:t>SASE 3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36926" y="3168143"/>
            <a:ext cx="1184941" cy="646331"/>
          </a:xfrm>
          <a:prstGeom prst="rect">
            <a:avLst/>
          </a:prstGeom>
          <a:solidFill>
            <a:srgbClr val="FF6600">
              <a:alpha val="50000"/>
            </a:srgbClr>
          </a:solidFill>
          <a:ln w="31750">
            <a:solidFill>
              <a:srgbClr val="FF99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/>
                <a:ea typeface="ＭＳ Ｐゴシック"/>
              </a:rPr>
              <a:t>PP-Laser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/>
                <a:ea typeface="ＭＳ Ｐゴシック"/>
              </a:rPr>
              <a:t>Hutches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71441" y="3981069"/>
            <a:ext cx="1915909" cy="646331"/>
          </a:xfrm>
          <a:prstGeom prst="rect">
            <a:avLst/>
          </a:prstGeom>
          <a:solidFill>
            <a:srgbClr val="009900">
              <a:alpha val="50000"/>
            </a:srgbClr>
          </a:solidFill>
          <a:ln w="31750">
            <a:solidFill>
              <a:srgbClr val="0099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/>
                <a:ea typeface="ＭＳ Ｐゴシック"/>
              </a:rPr>
              <a:t>Instrument Laser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61748"/>
                </a:solidFill>
                <a:effectLst/>
                <a:uLnTx/>
                <a:uFillTx/>
                <a:latin typeface="Arial"/>
                <a:ea typeface="ＭＳ Ｐゴシック"/>
              </a:rPr>
              <a:t>Hutches</a:t>
            </a:r>
          </a:p>
        </p:txBody>
      </p:sp>
    </p:spTree>
    <p:extLst>
      <p:ext uri="{BB962C8B-B14F-4D97-AF65-F5344CB8AC3E}">
        <p14:creationId xmlns:p14="http://schemas.microsoft.com/office/powerpoint/2010/main" val="335340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SASE 1: Laser area (PP, FXE, SPB)</a:t>
            </a:r>
            <a:endParaRPr lang="de-D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21</a:t>
            </a:fld>
            <a:endParaRPr lang="en-GB"/>
          </a:p>
        </p:txBody>
      </p:sp>
      <p:grpSp>
        <p:nvGrpSpPr>
          <p:cNvPr id="26" name="Gruppieren 5"/>
          <p:cNvGrpSpPr/>
          <p:nvPr/>
        </p:nvGrpSpPr>
        <p:grpSpPr>
          <a:xfrm>
            <a:off x="401724" y="1199863"/>
            <a:ext cx="8431126" cy="5174354"/>
            <a:chOff x="401724" y="1199863"/>
            <a:chExt cx="8431126" cy="5174354"/>
          </a:xfrm>
        </p:grpSpPr>
        <p:pic>
          <p:nvPicPr>
            <p:cNvPr id="2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4" t="6350" r="2766" b="4902"/>
            <a:stretch/>
          </p:blipFill>
          <p:spPr bwMode="auto">
            <a:xfrm>
              <a:off x="401724" y="1199863"/>
              <a:ext cx="8431126" cy="5174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Zylinder 4"/>
            <p:cNvSpPr>
              <a:spLocks/>
            </p:cNvSpPr>
            <p:nvPr/>
          </p:nvSpPr>
          <p:spPr bwMode="auto">
            <a:xfrm rot="3349793">
              <a:off x="3275779" y="4462830"/>
              <a:ext cx="45719" cy="1080000"/>
            </a:xfrm>
            <a:prstGeom prst="can">
              <a:avLst/>
            </a:prstGeom>
            <a:solidFill>
              <a:srgbClr val="00CC00"/>
            </a:solidFill>
            <a:ln w="127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algn="l">
                <a:buFont typeface="Wingdings" pitchFamily="2" charset="2"/>
                <a:buChar char="n"/>
              </a:pPr>
              <a:endParaRPr lang="de-DE" b="0" smtClean="0">
                <a:solidFill>
                  <a:srgbClr val="261748"/>
                </a:solidFill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09665" y="1308978"/>
            <a:ext cx="3107830" cy="1859338"/>
            <a:chOff x="94771" y="1174873"/>
            <a:chExt cx="8980967" cy="5159507"/>
          </a:xfrm>
        </p:grpSpPr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771" y="1174873"/>
              <a:ext cx="8980967" cy="5159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Rounded Rectangle 30"/>
            <p:cNvSpPr/>
            <p:nvPr/>
          </p:nvSpPr>
          <p:spPr bwMode="auto">
            <a:xfrm>
              <a:off x="5348828" y="1834365"/>
              <a:ext cx="1477273" cy="3848986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algn="l">
                <a:buFont typeface="Wingdings" pitchFamily="2" charset="2"/>
                <a:buChar char="n"/>
              </a:pPr>
              <a:endParaRPr lang="en-GB" b="0" dirty="0" smtClean="0">
                <a:solidFill>
                  <a:srgbClr val="261748"/>
                </a:solidFill>
                <a:latin typeface="Arial" pitchFamily="34" charset="0"/>
                <a:ea typeface="ＭＳ Ｐゴシック"/>
                <a:cs typeface="ＭＳ Ｐゴシック"/>
              </a:endParaRPr>
            </a:p>
          </p:txBody>
        </p:sp>
      </p:grpSp>
      <p:sp>
        <p:nvSpPr>
          <p:cNvPr id="32" name="Textfeld 9"/>
          <p:cNvSpPr txBox="1"/>
          <p:nvPr/>
        </p:nvSpPr>
        <p:spPr>
          <a:xfrm>
            <a:off x="7088293" y="2995265"/>
            <a:ext cx="1141659" cy="523220"/>
          </a:xfrm>
          <a:prstGeom prst="rect">
            <a:avLst/>
          </a:prstGeom>
          <a:solidFill>
            <a:srgbClr val="009900">
              <a:alpha val="50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 algn="ctr">
              <a:defRPr b="1">
                <a:solidFill>
                  <a:srgbClr val="0099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SPB - laser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hutch</a:t>
            </a:r>
            <a:endParaRPr lang="en-GB" sz="14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33" name="Rechteck 6"/>
          <p:cNvSpPr>
            <a:spLocks noChangeArrowheads="1"/>
          </p:cNvSpPr>
          <p:nvPr/>
        </p:nvSpPr>
        <p:spPr bwMode="auto">
          <a:xfrm>
            <a:off x="5360272" y="1517436"/>
            <a:ext cx="1464577" cy="307777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</a:rPr>
              <a:t>SFX instrument</a:t>
            </a:r>
          </a:p>
        </p:txBody>
      </p:sp>
      <p:sp>
        <p:nvSpPr>
          <p:cNvPr id="34" name="Textfeld 10"/>
          <p:cNvSpPr txBox="1"/>
          <p:nvPr/>
        </p:nvSpPr>
        <p:spPr>
          <a:xfrm>
            <a:off x="5293967" y="4620436"/>
            <a:ext cx="1018163" cy="523220"/>
          </a:xfrm>
          <a:prstGeom prst="rect">
            <a:avLst/>
          </a:prstGeom>
          <a:solidFill>
            <a:srgbClr val="FF6600">
              <a:alpha val="50000"/>
            </a:srgbClr>
          </a:solidFill>
        </p:spPr>
        <p:txBody>
          <a:bodyPr wrap="none" rtlCol="0">
            <a:spAutoFit/>
          </a:bodyPr>
          <a:lstStyle>
            <a:defPPr>
              <a:defRPr lang="de-DE"/>
            </a:defPPr>
            <a:lvl1pPr algn="ctr">
              <a:defRPr b="1">
                <a:solidFill>
                  <a:srgbClr val="FF6600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PP - laser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sz="1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hutch</a:t>
            </a:r>
            <a:endParaRPr lang="en-GB" sz="14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35" name="Rechteck 6"/>
          <p:cNvSpPr>
            <a:spLocks noChangeArrowheads="1"/>
          </p:cNvSpPr>
          <p:nvPr/>
        </p:nvSpPr>
        <p:spPr bwMode="auto">
          <a:xfrm>
            <a:off x="4064872" y="2586687"/>
            <a:ext cx="1485059" cy="307777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</a:rPr>
              <a:t>SPB instrument</a:t>
            </a:r>
          </a:p>
        </p:txBody>
      </p:sp>
      <p:sp>
        <p:nvSpPr>
          <p:cNvPr id="36" name="Textfeld 27"/>
          <p:cNvSpPr txBox="1"/>
          <p:nvPr/>
        </p:nvSpPr>
        <p:spPr>
          <a:xfrm>
            <a:off x="7734519" y="1872845"/>
            <a:ext cx="1090864" cy="523220"/>
          </a:xfrm>
          <a:prstGeom prst="rect">
            <a:avLst/>
          </a:prstGeom>
          <a:solidFill>
            <a:srgbClr val="009900">
              <a:alpha val="50000"/>
            </a:srgbClr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b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 smtClean="0">
                <a:solidFill>
                  <a:srgbClr val="261748"/>
                </a:solidFill>
                <a:latin typeface="Arial"/>
                <a:ea typeface="ＭＳ Ｐゴシック"/>
              </a:rPr>
              <a:t>SFX - laser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 smtClean="0">
                <a:solidFill>
                  <a:srgbClr val="261748"/>
                </a:solidFill>
                <a:latin typeface="Arial"/>
                <a:ea typeface="ＭＳ Ｐゴシック"/>
              </a:rPr>
              <a:t>hutch</a:t>
            </a:r>
            <a:endParaRPr lang="en-GB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37" name="Textfeld 12"/>
          <p:cNvSpPr txBox="1"/>
          <p:nvPr/>
        </p:nvSpPr>
        <p:spPr>
          <a:xfrm>
            <a:off x="2319085" y="5674569"/>
            <a:ext cx="1081841" cy="523220"/>
          </a:xfrm>
          <a:prstGeom prst="rect">
            <a:avLst/>
          </a:prstGeom>
          <a:solidFill>
            <a:srgbClr val="009900">
              <a:alpha val="50000"/>
            </a:srgbClr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b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 smtClean="0">
                <a:solidFill>
                  <a:srgbClr val="261748"/>
                </a:solidFill>
                <a:latin typeface="Arial"/>
                <a:ea typeface="ＭＳ Ｐゴシック"/>
              </a:rPr>
              <a:t>FXE - laser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en-GB" dirty="0" smtClean="0">
                <a:solidFill>
                  <a:srgbClr val="261748"/>
                </a:solidFill>
                <a:latin typeface="Arial"/>
                <a:ea typeface="ＭＳ Ｐゴシック"/>
              </a:rPr>
              <a:t>hutch</a:t>
            </a:r>
            <a:endParaRPr lang="en-GB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sp>
        <p:nvSpPr>
          <p:cNvPr id="38" name="Rechteck 6"/>
          <p:cNvSpPr>
            <a:spLocks noChangeArrowheads="1"/>
          </p:cNvSpPr>
          <p:nvPr/>
        </p:nvSpPr>
        <p:spPr bwMode="auto">
          <a:xfrm>
            <a:off x="686672" y="4466547"/>
            <a:ext cx="1485059" cy="307777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</a:rPr>
              <a:t>FXE instrument</a:t>
            </a:r>
          </a:p>
        </p:txBody>
      </p:sp>
      <p:cxnSp>
        <p:nvCxnSpPr>
          <p:cNvPr id="39" name="Straight Connector 38"/>
          <p:cNvCxnSpPr/>
          <p:nvPr/>
        </p:nvCxnSpPr>
        <p:spPr bwMode="auto">
          <a:xfrm>
            <a:off x="3086100" y="5157011"/>
            <a:ext cx="2150211" cy="646889"/>
          </a:xfrm>
          <a:prstGeom prst="line">
            <a:avLst/>
          </a:prstGeom>
          <a:noFill/>
          <a:ln w="38100" cap="flat" cmpd="sng" algn="ctr">
            <a:solidFill>
              <a:srgbClr val="FD930A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0" name="Straight Connector 39"/>
          <p:cNvCxnSpPr/>
          <p:nvPr/>
        </p:nvCxnSpPr>
        <p:spPr bwMode="auto">
          <a:xfrm>
            <a:off x="5646622" y="3349326"/>
            <a:ext cx="1853062" cy="561099"/>
          </a:xfrm>
          <a:prstGeom prst="line">
            <a:avLst/>
          </a:prstGeom>
          <a:noFill/>
          <a:ln w="38100" cap="flat" cmpd="sng" algn="ctr">
            <a:solidFill>
              <a:srgbClr val="FD930A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cxnSpLocks noChangeAspect="1"/>
          </p:cNvCxnSpPr>
          <p:nvPr/>
        </p:nvCxnSpPr>
        <p:spPr bwMode="auto">
          <a:xfrm>
            <a:off x="7127416" y="2426127"/>
            <a:ext cx="1548000" cy="465712"/>
          </a:xfrm>
          <a:prstGeom prst="line">
            <a:avLst/>
          </a:prstGeom>
          <a:noFill/>
          <a:ln w="38100" cap="flat" cmpd="sng" algn="ctr">
            <a:solidFill>
              <a:srgbClr val="FD930A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6642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Laser hutch for SASE 1</a:t>
            </a:r>
            <a:endParaRPr lang="de-D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9" t="10856" r="7071" b="13544"/>
          <a:stretch/>
        </p:blipFill>
        <p:spPr bwMode="auto">
          <a:xfrm>
            <a:off x="1113893" y="1890190"/>
            <a:ext cx="7973207" cy="4588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17475" y="1155284"/>
            <a:ext cx="8866104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>
            <a:lvl1pPr marL="298450" indent="-298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7563" indent="-257175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7913" indent="-258763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4pPr>
            <a:lvl5pPr marL="13128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8450" marR="0" lvl="0" indent="-2984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D930A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Different climate zones:</a:t>
            </a:r>
          </a:p>
          <a:p>
            <a:pPr marL="558800" marR="0" lvl="1" indent="-2587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26174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Air-condition in preparation/rack area (+/- 0.5 K)</a:t>
            </a:r>
          </a:p>
          <a:p>
            <a:pPr marL="558800" marR="0" lvl="1" indent="-2587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261748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</a:rPr>
              <a:t>Precision climatisation in laser area (+/- 0.1 K)</a:t>
            </a:r>
          </a:p>
          <a:p>
            <a:pPr marL="558800" marR="0" lvl="1" indent="-2587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261748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</a:endParaRPr>
          </a:p>
          <a:p>
            <a:pPr marL="558800" marR="0" lvl="1" indent="-2587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261748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8568" y="22940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en-GB" sz="18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2110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Summary I</a:t>
            </a:r>
            <a:endParaRPr lang="de-D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550" y="1223963"/>
            <a:ext cx="8501063" cy="52308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400" dirty="0" smtClean="0"/>
              <a:t>Start-up </a:t>
            </a:r>
            <a:r>
              <a:rPr lang="de-DE" sz="2400" dirty="0" err="1" smtClean="0"/>
              <a:t>of</a:t>
            </a:r>
            <a:r>
              <a:rPr lang="de-DE" sz="2400" dirty="0" smtClean="0"/>
              <a:t> European XFEL </a:t>
            </a:r>
            <a:r>
              <a:rPr lang="de-DE" sz="2400" dirty="0" err="1" smtClean="0"/>
              <a:t>is</a:t>
            </a:r>
            <a:r>
              <a:rPr lang="de-DE" sz="2400" dirty="0" smtClean="0"/>
              <a:t> in </a:t>
            </a:r>
            <a:r>
              <a:rPr lang="de-DE" sz="2400" dirty="0" err="1" smtClean="0"/>
              <a:t>full</a:t>
            </a:r>
            <a:r>
              <a:rPr lang="de-DE" sz="2400" dirty="0" smtClean="0"/>
              <a:t> swing</a:t>
            </a:r>
          </a:p>
          <a:p>
            <a:pPr marL="285750" lvl="1" indent="-285750">
              <a:spcBef>
                <a:spcPts val="1200"/>
              </a:spcBef>
              <a:spcAft>
                <a:spcPts val="1200"/>
              </a:spcAft>
            </a:pPr>
            <a:r>
              <a:rPr lang="de-DE" dirty="0" err="1" smtClean="0"/>
              <a:t>Civil</a:t>
            </a:r>
            <a:r>
              <a:rPr lang="de-DE" dirty="0" smtClean="0"/>
              <a:t> </a:t>
            </a:r>
            <a:r>
              <a:rPr lang="de-DE" dirty="0" err="1" smtClean="0"/>
              <a:t>construction</a:t>
            </a:r>
            <a:r>
              <a:rPr lang="de-DE" dirty="0" smtClean="0"/>
              <a:t> </a:t>
            </a:r>
            <a:r>
              <a:rPr lang="de-DE" dirty="0" err="1" smtClean="0"/>
              <a:t>completed</a:t>
            </a:r>
            <a:endParaRPr lang="de-DE" dirty="0" smtClean="0"/>
          </a:p>
          <a:p>
            <a:pPr marL="285750" lvl="1" indent="-285750">
              <a:spcBef>
                <a:spcPts val="1200"/>
              </a:spcBef>
              <a:spcAft>
                <a:spcPts val="1200"/>
              </a:spcAft>
            </a:pPr>
            <a:r>
              <a:rPr lang="de-DE" dirty="0" smtClean="0"/>
              <a:t>Installation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endParaRPr lang="de-DE" dirty="0" smtClean="0"/>
          </a:p>
          <a:p>
            <a:pPr marL="285750" lvl="1" indent="-285750">
              <a:spcBef>
                <a:spcPts val="1200"/>
              </a:spcBef>
              <a:spcAft>
                <a:spcPts val="1200"/>
              </a:spcAft>
            </a:pPr>
            <a:r>
              <a:rPr lang="de-DE" dirty="0" smtClean="0"/>
              <a:t>First x-</a:t>
            </a:r>
            <a:r>
              <a:rPr lang="de-DE" dirty="0" err="1" smtClean="0"/>
              <a:t>rays</a:t>
            </a:r>
            <a:r>
              <a:rPr lang="de-DE" dirty="0"/>
              <a:t>:</a:t>
            </a:r>
            <a:r>
              <a:rPr lang="de-DE" dirty="0" smtClean="0"/>
              <a:t> 	end </a:t>
            </a:r>
            <a:r>
              <a:rPr lang="de-DE" dirty="0" err="1" smtClean="0"/>
              <a:t>of</a:t>
            </a:r>
            <a:r>
              <a:rPr lang="de-DE" dirty="0" smtClean="0"/>
              <a:t> 2016</a:t>
            </a:r>
          </a:p>
          <a:p>
            <a:pPr marL="285750" lvl="1" indent="-285750">
              <a:spcBef>
                <a:spcPts val="1200"/>
              </a:spcBef>
              <a:spcAft>
                <a:spcPts val="1200"/>
              </a:spcAft>
            </a:pPr>
            <a:r>
              <a:rPr lang="de-DE" dirty="0" smtClean="0"/>
              <a:t>Early </a:t>
            </a:r>
            <a:r>
              <a:rPr lang="de-DE" dirty="0" err="1" smtClean="0"/>
              <a:t>users</a:t>
            </a:r>
            <a:r>
              <a:rPr lang="de-DE" dirty="0" smtClean="0"/>
              <a:t>:	2017</a:t>
            </a:r>
          </a:p>
          <a:p>
            <a:pPr marL="285750" lvl="1" indent="-285750">
              <a:spcBef>
                <a:spcPts val="1200"/>
              </a:spcBef>
              <a:spcAft>
                <a:spcPts val="1200"/>
              </a:spcAft>
            </a:pPr>
            <a:r>
              <a:rPr lang="de-DE" dirty="0" err="1" smtClean="0"/>
              <a:t>Ramp-up</a:t>
            </a:r>
            <a:r>
              <a:rPr lang="de-DE" dirty="0" smtClean="0"/>
              <a:t> x-</a:t>
            </a:r>
            <a:r>
              <a:rPr lang="de-DE" dirty="0" err="1" smtClean="0"/>
              <a:t>ray</a:t>
            </a:r>
            <a:r>
              <a:rPr lang="de-DE" dirty="0" smtClean="0"/>
              <a:t> </a:t>
            </a:r>
            <a:r>
              <a:rPr lang="de-DE" dirty="0" err="1" smtClean="0"/>
              <a:t>delivery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~4.800 </a:t>
            </a:r>
            <a:r>
              <a:rPr lang="de-DE" dirty="0" err="1" smtClean="0"/>
              <a:t>hrs</a:t>
            </a:r>
            <a:r>
              <a:rPr lang="de-DE" dirty="0" smtClean="0"/>
              <a:t> per </a:t>
            </a:r>
            <a:r>
              <a:rPr lang="de-DE" dirty="0" err="1" smtClean="0"/>
              <a:t>annum</a:t>
            </a:r>
            <a:endParaRPr lang="de-DE" dirty="0" smtClean="0"/>
          </a:p>
          <a:p>
            <a:pPr marL="285750" lvl="1" indent="-285750">
              <a:spcBef>
                <a:spcPts val="1200"/>
              </a:spcBef>
              <a:spcAft>
                <a:spcPts val="1200"/>
              </a:spcAft>
            </a:pPr>
            <a:r>
              <a:rPr lang="de-DE" dirty="0" err="1" smtClean="0">
                <a:sym typeface="Wingdings" pitchFamily="2" charset="2"/>
              </a:rPr>
              <a:t>Dedicated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instruments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and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trained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staff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support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users</a:t>
            </a:r>
            <a:r>
              <a:rPr lang="de-DE" dirty="0" smtClean="0">
                <a:sym typeface="Wingdings" pitchFamily="2" charset="2"/>
              </a:rPr>
              <a:t> in </a:t>
            </a:r>
            <a:r>
              <a:rPr lang="de-DE" dirty="0" err="1" smtClean="0">
                <a:sym typeface="Wingdings" pitchFamily="2" charset="2"/>
              </a:rPr>
              <a:t>complex</a:t>
            </a:r>
            <a:r>
              <a:rPr lang="de-DE" dirty="0" smtClean="0">
                <a:sym typeface="Wingdings" pitchFamily="2" charset="2"/>
              </a:rPr>
              <a:t> FEL </a:t>
            </a:r>
            <a:r>
              <a:rPr lang="de-DE" dirty="0" err="1" smtClean="0">
                <a:sym typeface="Wingdings" pitchFamily="2" charset="2"/>
              </a:rPr>
              <a:t>exp</a:t>
            </a:r>
            <a:r>
              <a:rPr lang="de-DE" dirty="0" smtClean="0">
                <a:sym typeface="Wingdings" pitchFamily="2" charset="2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89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Summary II</a:t>
            </a:r>
            <a:endParaRPr lang="de-D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550" y="1223963"/>
            <a:ext cx="8616950" cy="52308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400" dirty="0" smtClean="0"/>
              <a:t>Lasers for European XFEL </a:t>
            </a:r>
            <a:r>
              <a:rPr lang="de-DE" sz="2400" dirty="0" err="1" smtClean="0"/>
              <a:t>user</a:t>
            </a:r>
            <a:r>
              <a:rPr lang="de-DE" sz="2400" dirty="0" smtClean="0"/>
              <a:t> </a:t>
            </a:r>
            <a:r>
              <a:rPr lang="de-DE" sz="2400" dirty="0" err="1" smtClean="0"/>
              <a:t>experiments</a:t>
            </a:r>
            <a:endParaRPr lang="de-DE" sz="2400" dirty="0" smtClean="0"/>
          </a:p>
          <a:p>
            <a:pPr marL="285750" lvl="1" indent="-285750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Pump-probe </a:t>
            </a:r>
            <a:r>
              <a:rPr lang="en-US" dirty="0"/>
              <a:t>laser highly specialized =&gt; development at European XFEL</a:t>
            </a:r>
          </a:p>
          <a:p>
            <a:pPr marL="285750" lvl="1" indent="-285750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Strategy: mixed in- and ex-house developments, involving suitable SMEs and </a:t>
            </a:r>
            <a:r>
              <a:rPr lang="en-US" dirty="0" smtClean="0"/>
              <a:t>OEM-style collaborations</a:t>
            </a:r>
            <a:endParaRPr lang="en-US" dirty="0"/>
          </a:p>
          <a:p>
            <a:pPr marL="285750" lvl="1" indent="-285750">
              <a:spcBef>
                <a:spcPts val="1200"/>
              </a:spcBef>
              <a:spcAft>
                <a:spcPts val="1200"/>
              </a:spcAft>
            </a:pPr>
            <a:r>
              <a:rPr lang="en-US" dirty="0"/>
              <a:t>Development </a:t>
            </a:r>
            <a:r>
              <a:rPr lang="en-US" dirty="0" smtClean="0"/>
              <a:t>and installation schedule in </a:t>
            </a:r>
            <a:r>
              <a:rPr lang="en-US" dirty="0"/>
              <a:t>agreement with </a:t>
            </a:r>
            <a:r>
              <a:rPr lang="en-US" dirty="0" smtClean="0"/>
              <a:t>current facility plans</a:t>
            </a:r>
          </a:p>
          <a:p>
            <a:pPr marL="285750" lvl="1" indent="-285750"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HE/HI lasers planned to be contributed by user </a:t>
            </a:r>
            <a:r>
              <a:rPr lang="en-US" dirty="0"/>
              <a:t>consortium „HIBEF</a:t>
            </a:r>
            <a:r>
              <a:rPr lang="en-US" dirty="0" smtClean="0"/>
              <a:t>“</a:t>
            </a:r>
          </a:p>
          <a:p>
            <a:pPr marL="520700" lvl="2" indent="-285750">
              <a:spcBef>
                <a:spcPts val="1200"/>
              </a:spcBef>
              <a:spcAft>
                <a:spcPts val="1200"/>
              </a:spcAft>
              <a:buClrTx/>
              <a:buSzPct val="100000"/>
            </a:pPr>
            <a:r>
              <a:rPr lang="de-DE" sz="1800" b="0" dirty="0" smtClean="0">
                <a:solidFill>
                  <a:schemeClr val="tx2"/>
                </a:solidFill>
              </a:rPr>
              <a:t>Laser group </a:t>
            </a:r>
            <a:r>
              <a:rPr lang="de-DE" sz="1800" b="0" dirty="0" err="1" smtClean="0">
                <a:solidFill>
                  <a:schemeClr val="tx2"/>
                </a:solidFill>
              </a:rPr>
              <a:t>to</a:t>
            </a:r>
            <a:r>
              <a:rPr lang="de-DE" sz="1800" b="0" dirty="0" smtClean="0">
                <a:solidFill>
                  <a:schemeClr val="tx2"/>
                </a:solidFill>
              </a:rPr>
              <a:t> </a:t>
            </a:r>
            <a:r>
              <a:rPr lang="de-DE" sz="1800" b="0" dirty="0" err="1" smtClean="0">
                <a:solidFill>
                  <a:schemeClr val="tx2"/>
                </a:solidFill>
              </a:rPr>
              <a:t>coordinate</a:t>
            </a:r>
            <a:r>
              <a:rPr lang="de-DE" sz="1800" b="0" dirty="0" smtClean="0">
                <a:solidFill>
                  <a:schemeClr val="tx2"/>
                </a:solidFill>
              </a:rPr>
              <a:t> </a:t>
            </a:r>
            <a:r>
              <a:rPr lang="de-DE" sz="1800" b="0" dirty="0" err="1" smtClean="0">
                <a:solidFill>
                  <a:schemeClr val="tx2"/>
                </a:solidFill>
              </a:rPr>
              <a:t>integration</a:t>
            </a:r>
            <a:r>
              <a:rPr lang="de-DE" sz="1800" b="0" dirty="0" smtClean="0">
                <a:solidFill>
                  <a:schemeClr val="tx2"/>
                </a:solidFill>
              </a:rPr>
              <a:t> </a:t>
            </a:r>
            <a:r>
              <a:rPr lang="de-DE" sz="1800" b="0" dirty="0" err="1" smtClean="0">
                <a:solidFill>
                  <a:schemeClr val="tx2"/>
                </a:solidFill>
              </a:rPr>
              <a:t>into</a:t>
            </a:r>
            <a:r>
              <a:rPr lang="de-DE" sz="1800" b="0" dirty="0" smtClean="0">
                <a:solidFill>
                  <a:schemeClr val="tx2"/>
                </a:solidFill>
              </a:rPr>
              <a:t> HED-instrument</a:t>
            </a:r>
          </a:p>
          <a:p>
            <a:pPr marL="520700" lvl="2" indent="-285750">
              <a:spcBef>
                <a:spcPts val="1200"/>
              </a:spcBef>
              <a:spcAft>
                <a:spcPts val="1200"/>
              </a:spcAft>
              <a:buClrTx/>
              <a:buSzPct val="100000"/>
            </a:pPr>
            <a:r>
              <a:rPr lang="de-DE" sz="1800" b="0" dirty="0" smtClean="0">
                <a:solidFill>
                  <a:schemeClr val="tx2"/>
                </a:solidFill>
              </a:rPr>
              <a:t>RAL:	</a:t>
            </a:r>
            <a:r>
              <a:rPr lang="de-DE" sz="1800" b="0" dirty="0" err="1" smtClean="0">
                <a:solidFill>
                  <a:schemeClr val="tx2"/>
                </a:solidFill>
              </a:rPr>
              <a:t>DiPOLE</a:t>
            </a:r>
            <a:r>
              <a:rPr lang="de-DE" sz="1800" b="0" dirty="0" smtClean="0">
                <a:solidFill>
                  <a:schemeClr val="tx2"/>
                </a:solidFill>
              </a:rPr>
              <a:t> 100-X (10Hz, 100J, </a:t>
            </a:r>
            <a:r>
              <a:rPr lang="de-DE" sz="1800" b="0" dirty="0" err="1" smtClean="0">
                <a:solidFill>
                  <a:schemeClr val="tx2"/>
                </a:solidFill>
              </a:rPr>
              <a:t>ns</a:t>
            </a:r>
            <a:r>
              <a:rPr lang="de-DE" sz="1800" b="0" dirty="0" smtClean="0">
                <a:solidFill>
                  <a:schemeClr val="tx2"/>
                </a:solidFill>
              </a:rPr>
              <a:t>-laser for </a:t>
            </a:r>
            <a:r>
              <a:rPr lang="de-DE" sz="1800" b="0" dirty="0" err="1" smtClean="0">
                <a:solidFill>
                  <a:schemeClr val="tx2"/>
                </a:solidFill>
              </a:rPr>
              <a:t>ramped</a:t>
            </a:r>
            <a:r>
              <a:rPr lang="de-DE" sz="1800" b="0" dirty="0" smtClean="0">
                <a:solidFill>
                  <a:schemeClr val="tx2"/>
                </a:solidFill>
              </a:rPr>
              <a:t> </a:t>
            </a:r>
            <a:r>
              <a:rPr lang="de-DE" sz="1800" b="0" dirty="0" err="1" smtClean="0">
                <a:solidFill>
                  <a:schemeClr val="tx2"/>
                </a:solidFill>
              </a:rPr>
              <a:t>compression</a:t>
            </a:r>
            <a:r>
              <a:rPr lang="de-DE" sz="1800" b="0" dirty="0" smtClean="0">
                <a:solidFill>
                  <a:schemeClr val="tx2"/>
                </a:solidFill>
              </a:rPr>
              <a:t>) </a:t>
            </a:r>
          </a:p>
          <a:p>
            <a:pPr marL="520700" lvl="2" indent="-285750">
              <a:spcBef>
                <a:spcPts val="1200"/>
              </a:spcBef>
              <a:spcAft>
                <a:spcPts val="1200"/>
              </a:spcAft>
              <a:buClrTx/>
              <a:buSzPct val="100000"/>
            </a:pPr>
            <a:r>
              <a:rPr lang="de-DE" sz="1800" b="0" dirty="0" err="1" smtClean="0">
                <a:solidFill>
                  <a:schemeClr val="tx2"/>
                </a:solidFill>
              </a:rPr>
              <a:t>Industry</a:t>
            </a:r>
            <a:r>
              <a:rPr lang="de-DE" sz="1800" b="0" dirty="0" smtClean="0">
                <a:solidFill>
                  <a:schemeClr val="tx2"/>
                </a:solidFill>
              </a:rPr>
              <a:t>:	100TW, 10Hz, </a:t>
            </a:r>
            <a:r>
              <a:rPr lang="de-DE" sz="1800" b="0" dirty="0" err="1" smtClean="0">
                <a:solidFill>
                  <a:schemeClr val="tx2"/>
                </a:solidFill>
              </a:rPr>
              <a:t>Ti:sapphire</a:t>
            </a:r>
            <a:endParaRPr lang="en-US" sz="1800" b="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9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7" name="Textfeld 2"/>
          <p:cNvSpPr txBox="1"/>
          <p:nvPr/>
        </p:nvSpPr>
        <p:spPr>
          <a:xfrm>
            <a:off x="1647087" y="2844800"/>
            <a:ext cx="599875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0" b="1" dirty="0" err="1" smtClean="0"/>
              <a:t>Thank</a:t>
            </a:r>
            <a:r>
              <a:rPr lang="de-DE" sz="8000" b="1" dirty="0" smtClean="0"/>
              <a:t> </a:t>
            </a:r>
            <a:r>
              <a:rPr lang="de-DE" sz="8000" b="1" dirty="0" err="1" smtClean="0"/>
              <a:t>you</a:t>
            </a:r>
            <a:r>
              <a:rPr lang="de-DE" sz="8000" b="1" dirty="0" smtClean="0"/>
              <a:t>!!</a:t>
            </a:r>
            <a:endParaRPr lang="de-DE" sz="8000" b="1" dirty="0"/>
          </a:p>
        </p:txBody>
      </p:sp>
    </p:spTree>
    <p:extLst>
      <p:ext uri="{BB962C8B-B14F-4D97-AF65-F5344CB8AC3E}">
        <p14:creationId xmlns:p14="http://schemas.microsoft.com/office/powerpoint/2010/main" val="249748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European XFEL </a:t>
            </a:r>
            <a:r>
              <a:rPr lang="de-DE" dirty="0" err="1" smtClean="0"/>
              <a:t>as</a:t>
            </a:r>
            <a:r>
              <a:rPr lang="de-DE" dirty="0" smtClean="0"/>
              <a:t> international </a:t>
            </a:r>
            <a:r>
              <a:rPr lang="de-DE" dirty="0" err="1" smtClean="0"/>
              <a:t>project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Partner countries</a:t>
            </a:r>
          </a:p>
          <a:p>
            <a:endParaRPr lang="de-DE" dirty="0"/>
          </a:p>
          <a:p>
            <a:endParaRPr lang="de-DE" dirty="0" smtClean="0"/>
          </a:p>
          <a:p>
            <a:pPr lvl="1"/>
            <a:r>
              <a:rPr lang="de-DE" dirty="0" smtClean="0"/>
              <a:t>GmbH </a:t>
            </a:r>
            <a:r>
              <a:rPr lang="de-DE" dirty="0" err="1" smtClean="0"/>
              <a:t>under</a:t>
            </a:r>
            <a:r>
              <a:rPr lang="de-DE" dirty="0" smtClean="0"/>
              <a:t> German </a:t>
            </a:r>
            <a:r>
              <a:rPr lang="de-DE" dirty="0" err="1" smtClean="0"/>
              <a:t>law</a:t>
            </a:r>
            <a:endParaRPr lang="de-DE" dirty="0" smtClean="0"/>
          </a:p>
          <a:p>
            <a:r>
              <a:rPr lang="de-DE" dirty="0" smtClean="0"/>
              <a:t>Total </a:t>
            </a:r>
            <a:r>
              <a:rPr lang="de-DE" dirty="0" err="1" smtClean="0"/>
              <a:t>project</a:t>
            </a:r>
            <a:r>
              <a:rPr lang="de-DE" dirty="0" smtClean="0"/>
              <a:t> </a:t>
            </a:r>
            <a:r>
              <a:rPr lang="de-DE" dirty="0" err="1" smtClean="0"/>
              <a:t>cost</a:t>
            </a:r>
            <a:endParaRPr lang="de-DE" dirty="0" smtClean="0"/>
          </a:p>
          <a:p>
            <a:pPr lvl="1"/>
            <a:r>
              <a:rPr lang="de-DE" dirty="0" err="1" smtClean="0"/>
              <a:t>Construction</a:t>
            </a:r>
            <a:r>
              <a:rPr lang="de-DE" dirty="0" smtClean="0"/>
              <a:t> (2009-2017) 1.15 B€(2005)</a:t>
            </a:r>
          </a:p>
          <a:p>
            <a:pPr lvl="1"/>
            <a:r>
              <a:rPr lang="de-DE" dirty="0" smtClean="0"/>
              <a:t>Operation (≥2017) ~100 M€/</a:t>
            </a:r>
            <a:r>
              <a:rPr lang="de-DE" dirty="0" err="1" smtClean="0"/>
              <a:t>yr</a:t>
            </a:r>
            <a:endParaRPr lang="de-DE" dirty="0" smtClean="0"/>
          </a:p>
          <a:p>
            <a:pPr lvl="2"/>
            <a:r>
              <a:rPr lang="de-DE" dirty="0" smtClean="0"/>
              <a:t>~4800 </a:t>
            </a:r>
            <a:r>
              <a:rPr lang="de-DE" dirty="0" err="1"/>
              <a:t>hrs</a:t>
            </a:r>
            <a:r>
              <a:rPr lang="de-DE" dirty="0"/>
              <a:t>/</a:t>
            </a:r>
            <a:r>
              <a:rPr lang="de-DE" dirty="0" err="1"/>
              <a:t>yr</a:t>
            </a:r>
            <a:r>
              <a:rPr lang="de-DE" dirty="0"/>
              <a:t> </a:t>
            </a:r>
            <a:r>
              <a:rPr lang="de-DE" dirty="0" smtClean="0"/>
              <a:t>x-</a:t>
            </a:r>
            <a:r>
              <a:rPr lang="de-DE" dirty="0" err="1" smtClean="0"/>
              <a:t>ray</a:t>
            </a:r>
            <a:r>
              <a:rPr lang="de-DE" dirty="0" smtClean="0"/>
              <a:t> FEL beam </a:t>
            </a:r>
            <a:r>
              <a:rPr lang="de-DE" dirty="0" err="1" smtClean="0"/>
              <a:t>delivery</a:t>
            </a:r>
            <a:endParaRPr lang="de-DE" dirty="0" smtClean="0"/>
          </a:p>
          <a:p>
            <a:pPr lvl="2"/>
            <a:endParaRPr lang="de-DE" dirty="0"/>
          </a:p>
          <a:p>
            <a:r>
              <a:rPr lang="de-DE" dirty="0" smtClean="0"/>
              <a:t>Partners &amp; In-Kind </a:t>
            </a:r>
            <a:r>
              <a:rPr lang="de-DE" dirty="0" err="1" smtClean="0"/>
              <a:t>contributions</a:t>
            </a:r>
            <a:r>
              <a:rPr lang="de-DE" dirty="0" smtClean="0"/>
              <a:t> (~50%)</a:t>
            </a:r>
          </a:p>
          <a:p>
            <a:pPr lvl="1"/>
            <a:r>
              <a:rPr lang="de-DE" dirty="0" err="1" smtClean="0"/>
              <a:t>About</a:t>
            </a:r>
            <a:r>
              <a:rPr lang="de-DE" dirty="0" smtClean="0"/>
              <a:t> 30 different </a:t>
            </a:r>
            <a:r>
              <a:rPr lang="de-DE" dirty="0" err="1" smtClean="0"/>
              <a:t>contributions</a:t>
            </a:r>
            <a:endParaRPr lang="de-DE" dirty="0" smtClean="0"/>
          </a:p>
          <a:p>
            <a:pPr lvl="1"/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biggest</a:t>
            </a:r>
            <a:r>
              <a:rPr lang="de-DE" dirty="0" smtClean="0"/>
              <a:t> </a:t>
            </a:r>
            <a:r>
              <a:rPr lang="de-DE" dirty="0" err="1" smtClean="0"/>
              <a:t>object</a:t>
            </a:r>
            <a:endParaRPr lang="de-DE" dirty="0" smtClean="0"/>
          </a:p>
          <a:p>
            <a:pPr lvl="2"/>
            <a:r>
              <a:rPr lang="de-DE" dirty="0" smtClean="0"/>
              <a:t>DESY: </a:t>
            </a:r>
            <a:r>
              <a:rPr lang="de-DE" dirty="0" err="1" smtClean="0"/>
              <a:t>coordinator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Consortium</a:t>
            </a:r>
            <a:endParaRPr lang="de-DE" dirty="0" smtClean="0"/>
          </a:p>
          <a:p>
            <a:pPr lvl="1"/>
            <a:r>
              <a:rPr lang="de-DE" dirty="0" err="1" smtClean="0"/>
              <a:t>Responsibilities</a:t>
            </a:r>
            <a:r>
              <a:rPr lang="de-DE" dirty="0" smtClean="0"/>
              <a:t> </a:t>
            </a:r>
            <a:r>
              <a:rPr lang="de-DE" dirty="0" err="1" smtClean="0"/>
              <a:t>c</a:t>
            </a:r>
            <a:r>
              <a:rPr lang="de-DE" dirty="0" err="1" smtClean="0"/>
              <a:t>onstruction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operation</a:t>
            </a:r>
            <a:r>
              <a:rPr lang="de-DE" dirty="0" smtClean="0"/>
              <a:t>: </a:t>
            </a:r>
          </a:p>
          <a:p>
            <a:pPr lvl="2"/>
            <a:r>
              <a:rPr lang="de-DE" dirty="0" smtClean="0"/>
              <a:t>DESY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Accelerator</a:t>
            </a:r>
            <a:r>
              <a:rPr lang="de-DE" dirty="0" smtClean="0">
                <a:sym typeface="Wingdings" panose="05000000000000000000" pitchFamily="2" charset="2"/>
              </a:rPr>
              <a:t> &amp; </a:t>
            </a:r>
            <a:r>
              <a:rPr lang="de-DE" dirty="0" err="1" smtClean="0">
                <a:sym typeface="Wingdings" panose="05000000000000000000" pitchFamily="2" charset="2"/>
              </a:rPr>
              <a:t>tech</a:t>
            </a:r>
            <a:r>
              <a:rPr lang="de-DE" dirty="0" smtClean="0">
                <a:sym typeface="Wingdings" panose="05000000000000000000" pitchFamily="2" charset="2"/>
              </a:rPr>
              <a:t>. Infrastructure; </a:t>
            </a:r>
          </a:p>
          <a:p>
            <a:pPr lvl="2"/>
            <a:r>
              <a:rPr lang="de-DE" dirty="0" smtClean="0">
                <a:sym typeface="Wingdings" panose="05000000000000000000" pitchFamily="2" charset="2"/>
              </a:rPr>
              <a:t>XFEL.EU  X-</a:t>
            </a:r>
            <a:r>
              <a:rPr lang="de-DE" dirty="0" err="1" smtClean="0">
                <a:sym typeface="Wingdings" panose="05000000000000000000" pitchFamily="2" charset="2"/>
              </a:rPr>
              <a:t>ray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units</a:t>
            </a:r>
            <a:r>
              <a:rPr lang="de-DE" dirty="0" smtClean="0">
                <a:sym typeface="Wingdings" panose="05000000000000000000" pitchFamily="2" charset="2"/>
              </a:rPr>
              <a:t> &amp; </a:t>
            </a:r>
            <a:r>
              <a:rPr lang="de-DE" dirty="0" err="1" smtClean="0">
                <a:sym typeface="Wingdings" panose="05000000000000000000" pitchFamily="2" charset="2"/>
              </a:rPr>
              <a:t>scientific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user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program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25"/>
          <a:stretch/>
        </p:blipFill>
        <p:spPr>
          <a:xfrm>
            <a:off x="66873" y="1703698"/>
            <a:ext cx="8995782" cy="540740"/>
          </a:xfrm>
          <a:prstGeom prst="rect">
            <a:avLst/>
          </a:prstGeom>
        </p:spPr>
      </p:pic>
      <p:grpSp>
        <p:nvGrpSpPr>
          <p:cNvPr id="4096" name="Group 4095"/>
          <p:cNvGrpSpPr/>
          <p:nvPr/>
        </p:nvGrpSpPr>
        <p:grpSpPr>
          <a:xfrm>
            <a:off x="6655873" y="5669445"/>
            <a:ext cx="1582629" cy="741557"/>
            <a:chOff x="6655873" y="5669445"/>
            <a:chExt cx="1582629" cy="74155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5873" y="5691002"/>
              <a:ext cx="720000" cy="72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8502" y="5669445"/>
              <a:ext cx="720000" cy="720000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6516964" y="2438277"/>
            <a:ext cx="2561191" cy="2998866"/>
            <a:chOff x="6516964" y="2438277"/>
            <a:chExt cx="2561191" cy="2998866"/>
          </a:xfrm>
        </p:grpSpPr>
        <p:pic>
          <p:nvPicPr>
            <p:cNvPr id="8" name="Picture 16" descr="http://phenix-france.in2p3.fr/software/jin/Images/logo_cnrs.g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5873" y="2459928"/>
              <a:ext cx="360000" cy="497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43" descr="class-fondblanc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9765" y="2438277"/>
              <a:ext cx="360000" cy="519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8" descr="http://www.ipj.gov.pl/common/images/akt/50lecie/medal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6396" y="2475405"/>
              <a:ext cx="36012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4" descr="Vai alla homepage dell'INFN di Milano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2529" y="2471803"/>
              <a:ext cx="48008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2" descr="http://www.fisica.unimi.it/templates/calcolo/images/calcolo-little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8579" y="2459928"/>
              <a:ext cx="408404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9" descr="DESY-Logo-cyan-RGB_Hintergrund weiss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5873" y="3080919"/>
              <a:ext cx="360000" cy="360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0" descr="Helmholtz_Logo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9776" y="3080919"/>
              <a:ext cx="889693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4" descr="Paul Scherrer Institut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0088" y="3080919"/>
              <a:ext cx="1002567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6648119" y="3608204"/>
              <a:ext cx="367754" cy="360697"/>
              <a:chOff x="6527984" y="5511103"/>
              <a:chExt cx="367754" cy="360697"/>
            </a:xfrm>
          </p:grpSpPr>
          <p:sp>
            <p:nvSpPr>
              <p:cNvPr id="17" name="Rectangle 25"/>
              <p:cNvSpPr>
                <a:spLocks noChangeArrowheads="1"/>
              </p:cNvSpPr>
              <p:nvPr/>
            </p:nvSpPr>
            <p:spPr bwMode="auto">
              <a:xfrm>
                <a:off x="6535738" y="5511800"/>
                <a:ext cx="360000" cy="360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342900" indent="-342900"/>
                <a:endParaRPr lang="en-US"/>
              </a:p>
            </p:txBody>
          </p:sp>
          <p:pic>
            <p:nvPicPr>
              <p:cNvPr id="18" name="Picture 26" descr="Stockholm University home">
                <a:hlinkClick r:id="rId14" tooltip="Stockholm University home"/>
              </p:cNvPr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27984" y="5511103"/>
                <a:ext cx="363886" cy="36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9" name="Picture 31" descr="Uppsala universitet">
              <a:hlinkClick r:id="rId16"/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2752" y="3519368"/>
              <a:ext cx="540000" cy="539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9" descr="логотип Института Ядерной Физики СО РАН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64389" y="3608204"/>
              <a:ext cx="655159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7" descr="http://www.ihep.su/ihep/util2/logoihep70.gif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2064" y="3608204"/>
              <a:ext cx="360000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1" descr="http://www.inr.troitsk.ru/romel-mp.gif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73245" y="3608901"/>
              <a:ext cx="40303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2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371" y="5077143"/>
              <a:ext cx="48803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8" descr="http://www.ifj.edu.pl/img/s.pl/head/r2c1.jp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5988" y="4050308"/>
              <a:ext cx="518401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33" descr="http://www.portal.pwr.wroc.pl/24/sys_images/h_2.png">
              <a:hlinkClick r:id="rId23"/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8119" y="4067866"/>
              <a:ext cx="160622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4" descr="logomecborde_005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8544" y="4562528"/>
              <a:ext cx="2236498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14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964" y="5049787"/>
              <a:ext cx="2003076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870" r="19235"/>
            <a:stretch/>
          </p:blipFill>
          <p:spPr>
            <a:xfrm>
              <a:off x="8718155" y="2458999"/>
              <a:ext cx="360000" cy="4174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039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92"/>
          <p:cNvSpPr txBox="1"/>
          <p:nvPr/>
        </p:nvSpPr>
        <p:spPr>
          <a:xfrm>
            <a:off x="6574364" y="3532942"/>
            <a:ext cx="25410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8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Light </a:t>
            </a:r>
            <a:r>
              <a:rPr lang="de-DE" sz="1800" b="0" dirty="0" err="1" smtClean="0">
                <a:solidFill>
                  <a:srgbClr val="261748"/>
                </a:solidFill>
                <a:latin typeface="Arial"/>
                <a:ea typeface="ＭＳ Ｐゴシック"/>
              </a:rPr>
              <a:t>generation</a:t>
            </a:r>
            <a:r>
              <a:rPr lang="de-DE" sz="18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 in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1800" b="0" dirty="0" err="1" smtClean="0">
                <a:solidFill>
                  <a:srgbClr val="261748"/>
                </a:solidFill>
                <a:latin typeface="Arial"/>
                <a:ea typeface="ＭＳ Ｐゴシック"/>
              </a:rPr>
              <a:t>the</a:t>
            </a:r>
            <a:r>
              <a:rPr lang="de-DE" sz="18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 </a:t>
            </a:r>
            <a:r>
              <a:rPr lang="de-DE" sz="1800" b="0" dirty="0" err="1" smtClean="0">
                <a:solidFill>
                  <a:srgbClr val="261748"/>
                </a:solidFill>
                <a:latin typeface="Arial"/>
                <a:ea typeface="ＭＳ Ｐゴシック"/>
              </a:rPr>
              <a:t>undulator</a:t>
            </a:r>
            <a:r>
              <a:rPr lang="de-DE" sz="18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: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endParaRPr lang="de-DE" sz="800" b="0" dirty="0" smtClean="0">
              <a:solidFill>
                <a:srgbClr val="261748"/>
              </a:solidFill>
              <a:latin typeface="Arial"/>
              <a:ea typeface="ＭＳ Ｐゴシック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2400" dirty="0" smtClean="0">
                <a:solidFill>
                  <a:srgbClr val="261748"/>
                </a:solidFill>
                <a:latin typeface="Arial"/>
                <a:ea typeface="ＭＳ Ｐゴシック"/>
              </a:rPr>
              <a:t>SASE: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de-DE" sz="2400" b="0" dirty="0" err="1" smtClean="0">
                <a:solidFill>
                  <a:srgbClr val="261748"/>
                </a:solidFill>
                <a:latin typeface="Arial"/>
                <a:ea typeface="ＭＳ Ｐゴシック"/>
              </a:rPr>
              <a:t>Self-Amplified</a:t>
            </a:r>
            <a:r>
              <a:rPr lang="de-DE" sz="2400" b="0" dirty="0" smtClean="0">
                <a:solidFill>
                  <a:srgbClr val="261748"/>
                </a:solidFill>
                <a:latin typeface="Arial"/>
                <a:ea typeface="ＭＳ Ｐゴシック"/>
              </a:rPr>
              <a:t> </a:t>
            </a:r>
            <a:r>
              <a:rPr lang="de-DE" sz="2400" b="0" dirty="0" err="1">
                <a:solidFill>
                  <a:srgbClr val="261748"/>
                </a:solidFill>
                <a:latin typeface="Arial"/>
                <a:ea typeface="ＭＳ Ｐゴシック"/>
              </a:rPr>
              <a:t>Spontaneous</a:t>
            </a:r>
            <a:r>
              <a:rPr lang="de-DE" sz="2400" b="0" dirty="0">
                <a:solidFill>
                  <a:srgbClr val="261748"/>
                </a:solidFill>
                <a:latin typeface="Arial"/>
                <a:ea typeface="ＭＳ Ｐゴシック"/>
              </a:rPr>
              <a:t> Emission</a:t>
            </a:r>
            <a:endParaRPr lang="en-US" sz="2400" b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381147" y="3217659"/>
            <a:ext cx="5962504" cy="2929867"/>
            <a:chOff x="771671" y="1197493"/>
            <a:chExt cx="7604079" cy="4294598"/>
          </a:xfrm>
        </p:grpSpPr>
        <p:grpSp>
          <p:nvGrpSpPr>
            <p:cNvPr id="95" name="Group 94"/>
            <p:cNvGrpSpPr/>
            <p:nvPr/>
          </p:nvGrpSpPr>
          <p:grpSpPr>
            <a:xfrm>
              <a:off x="771671" y="1197493"/>
              <a:ext cx="7604079" cy="4294598"/>
              <a:chOff x="749637" y="1395799"/>
              <a:chExt cx="7604079" cy="4294598"/>
            </a:xfrm>
          </p:grpSpPr>
          <p:pic>
            <p:nvPicPr>
              <p:cNvPr id="102" name="Picture 10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9637" y="1395799"/>
                <a:ext cx="7604079" cy="4294598"/>
              </a:xfrm>
              <a:prstGeom prst="rect">
                <a:avLst/>
              </a:prstGeom>
            </p:spPr>
          </p:pic>
          <p:sp>
            <p:nvSpPr>
              <p:cNvPr id="103" name="TextBox 102"/>
              <p:cNvSpPr txBox="1"/>
              <p:nvPr/>
            </p:nvSpPr>
            <p:spPr>
              <a:xfrm>
                <a:off x="4672999" y="1708136"/>
                <a:ext cx="1795337" cy="451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400" b="0" dirty="0" err="1" smtClean="0">
                    <a:solidFill>
                      <a:srgbClr val="261748"/>
                    </a:solidFill>
                    <a:latin typeface="Arial"/>
                    <a:ea typeface="ＭＳ Ｐゴシック"/>
                  </a:rPr>
                  <a:t>Micro-bunching</a:t>
                </a:r>
                <a:endParaRPr lang="en-US" sz="1400" b="0" dirty="0">
                  <a:solidFill>
                    <a:srgbClr val="261748"/>
                  </a:solidFill>
                  <a:latin typeface="Arial"/>
                  <a:ea typeface="ＭＳ Ｐゴシック"/>
                </a:endParaRPr>
              </a:p>
            </p:txBody>
          </p:sp>
          <p:cxnSp>
            <p:nvCxnSpPr>
              <p:cNvPr id="104" name="Straight Arrow Connector 103"/>
              <p:cNvCxnSpPr/>
              <p:nvPr/>
            </p:nvCxnSpPr>
            <p:spPr bwMode="auto">
              <a:xfrm flipH="1">
                <a:off x="4962418" y="2229492"/>
                <a:ext cx="339047" cy="852755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5" name="Straight Arrow Connector 104"/>
              <p:cNvCxnSpPr/>
              <p:nvPr/>
            </p:nvCxnSpPr>
            <p:spPr bwMode="auto">
              <a:xfrm>
                <a:off x="6045711" y="2166320"/>
                <a:ext cx="652017" cy="216752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6" name="Straight Connector 105"/>
              <p:cNvCxnSpPr/>
              <p:nvPr/>
            </p:nvCxnSpPr>
            <p:spPr bwMode="auto">
              <a:xfrm>
                <a:off x="6904234" y="2655869"/>
                <a:ext cx="0" cy="909263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" name="Straight Connector 106"/>
              <p:cNvCxnSpPr/>
              <p:nvPr/>
            </p:nvCxnSpPr>
            <p:spPr bwMode="auto">
              <a:xfrm>
                <a:off x="7683348" y="2654159"/>
                <a:ext cx="0" cy="910973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sp>
            <p:nvSpPr>
              <p:cNvPr id="108" name="TextBox 107"/>
              <p:cNvSpPr txBox="1"/>
              <p:nvPr/>
            </p:nvSpPr>
            <p:spPr>
              <a:xfrm>
                <a:off x="6750126" y="3524035"/>
                <a:ext cx="1145238" cy="4060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200" b="0" dirty="0" smtClean="0">
                    <a:solidFill>
                      <a:srgbClr val="261748"/>
                    </a:solidFill>
                    <a:latin typeface="Arial Unicode MS"/>
                    <a:ea typeface="Arial Unicode MS"/>
                    <a:cs typeface="Arial Unicode MS"/>
                  </a:rPr>
                  <a:t>≙ ca.</a:t>
                </a:r>
                <a:r>
                  <a:rPr lang="de-DE" sz="1200" b="0" dirty="0" smtClean="0">
                    <a:solidFill>
                      <a:srgbClr val="261748"/>
                    </a:solidFill>
                    <a:latin typeface="Arial"/>
                    <a:ea typeface="ＭＳ Ｐゴシック"/>
                  </a:rPr>
                  <a:t>100fs</a:t>
                </a:r>
                <a:endParaRPr lang="en-US" sz="1200" b="0" dirty="0">
                  <a:solidFill>
                    <a:srgbClr val="261748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7007637" y="1468404"/>
                <a:ext cx="699572" cy="451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buClrTx/>
                  <a:buFontTx/>
                  <a:buNone/>
                </a:pPr>
                <a:r>
                  <a:rPr lang="de-DE" sz="1400" b="0" dirty="0" smtClean="0">
                    <a:solidFill>
                      <a:srgbClr val="261748"/>
                    </a:solidFill>
                    <a:latin typeface="Symbol" pitchFamily="18" charset="2"/>
                    <a:ea typeface="ＭＳ Ｐゴシック"/>
                  </a:rPr>
                  <a:t>l</a:t>
                </a:r>
                <a:r>
                  <a:rPr lang="de-DE" sz="1400" b="0" baseline="-25000" dirty="0" smtClean="0">
                    <a:solidFill>
                      <a:srgbClr val="261748"/>
                    </a:solidFill>
                    <a:latin typeface="Arial"/>
                    <a:ea typeface="ＭＳ Ｐゴシック"/>
                  </a:rPr>
                  <a:t>x-</a:t>
                </a:r>
                <a:r>
                  <a:rPr lang="de-DE" sz="1400" b="0" baseline="-25000" dirty="0" err="1" smtClean="0">
                    <a:solidFill>
                      <a:srgbClr val="261748"/>
                    </a:solidFill>
                    <a:latin typeface="Arial"/>
                    <a:ea typeface="ＭＳ Ｐゴシック"/>
                  </a:rPr>
                  <a:t>ray</a:t>
                </a:r>
                <a:endParaRPr lang="en-US" sz="1400" b="0" baseline="-25000" dirty="0">
                  <a:solidFill>
                    <a:srgbClr val="261748"/>
                  </a:solidFill>
                  <a:latin typeface="Arial"/>
                  <a:ea typeface="ＭＳ Ｐゴシック"/>
                </a:endParaRPr>
              </a:p>
            </p:txBody>
          </p:sp>
          <p:cxnSp>
            <p:nvCxnSpPr>
              <p:cNvPr id="110" name="Straight Connector 109"/>
              <p:cNvCxnSpPr/>
              <p:nvPr/>
            </p:nvCxnSpPr>
            <p:spPr bwMode="auto">
              <a:xfrm flipH="1" flipV="1">
                <a:off x="7202184" y="1889639"/>
                <a:ext cx="1" cy="290782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1" name="Straight Connector 110"/>
              <p:cNvCxnSpPr/>
              <p:nvPr/>
            </p:nvCxnSpPr>
            <p:spPr bwMode="auto">
              <a:xfrm flipV="1">
                <a:off x="7354585" y="1889639"/>
                <a:ext cx="0" cy="290782"/>
              </a:xfrm>
              <a:prstGeom prst="line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2" name="Straight Arrow Connector 111"/>
              <p:cNvCxnSpPr/>
              <p:nvPr/>
            </p:nvCxnSpPr>
            <p:spPr bwMode="auto">
              <a:xfrm>
                <a:off x="6904234" y="1962334"/>
                <a:ext cx="29795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3" name="Straight Arrow Connector 112"/>
              <p:cNvCxnSpPr/>
              <p:nvPr/>
            </p:nvCxnSpPr>
            <p:spPr bwMode="auto">
              <a:xfrm flipH="1">
                <a:off x="7354585" y="1962334"/>
                <a:ext cx="29795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4" name="Straight Arrow Connector 113"/>
              <p:cNvCxnSpPr/>
              <p:nvPr/>
            </p:nvCxnSpPr>
            <p:spPr bwMode="auto">
              <a:xfrm>
                <a:off x="6606284" y="3451631"/>
                <a:ext cx="29795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5" name="Straight Arrow Connector 114"/>
              <p:cNvCxnSpPr/>
              <p:nvPr/>
            </p:nvCxnSpPr>
            <p:spPr bwMode="auto">
              <a:xfrm flipH="1">
                <a:off x="7683348" y="3457011"/>
                <a:ext cx="297950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96" name="Straight Connector 95"/>
            <p:cNvCxnSpPr/>
            <p:nvPr/>
          </p:nvCxnSpPr>
          <p:spPr bwMode="auto">
            <a:xfrm>
              <a:off x="1926771" y="4626428"/>
              <a:ext cx="2819" cy="49304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97" name="Straight Connector 96"/>
            <p:cNvCxnSpPr/>
            <p:nvPr/>
          </p:nvCxnSpPr>
          <p:spPr bwMode="auto">
            <a:xfrm flipH="1">
              <a:off x="2708704" y="4615543"/>
              <a:ext cx="1839" cy="525697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98" name="TextBox 97"/>
            <p:cNvSpPr txBox="1"/>
            <p:nvPr/>
          </p:nvSpPr>
          <p:spPr>
            <a:xfrm>
              <a:off x="1726892" y="5058257"/>
              <a:ext cx="1145238" cy="4060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de-DE" sz="1200" b="0" dirty="0" smtClean="0">
                  <a:solidFill>
                    <a:srgbClr val="261748"/>
                  </a:solidFill>
                  <a:latin typeface="Arial Unicode MS"/>
                  <a:ea typeface="Arial Unicode MS"/>
                  <a:cs typeface="Arial Unicode MS"/>
                </a:rPr>
                <a:t>≙ ca.</a:t>
              </a:r>
              <a:r>
                <a:rPr lang="de-DE" sz="1200" b="0" dirty="0" smtClean="0">
                  <a:solidFill>
                    <a:srgbClr val="261748"/>
                  </a:solidFill>
                  <a:latin typeface="Arial"/>
                  <a:ea typeface="ＭＳ Ｐゴシック"/>
                </a:rPr>
                <a:t>100fs</a:t>
              </a:r>
              <a:endParaRPr lang="en-US" sz="1200" b="0" dirty="0">
                <a:solidFill>
                  <a:srgbClr val="261748"/>
                </a:solidFill>
                <a:latin typeface="Arial"/>
                <a:ea typeface="ＭＳ Ｐゴシック"/>
              </a:endParaRPr>
            </a:p>
          </p:txBody>
        </p:sp>
        <p:cxnSp>
          <p:nvCxnSpPr>
            <p:cNvPr id="99" name="Straight Arrow Connector 98"/>
            <p:cNvCxnSpPr/>
            <p:nvPr/>
          </p:nvCxnSpPr>
          <p:spPr bwMode="auto">
            <a:xfrm>
              <a:off x="1631640" y="5027739"/>
              <a:ext cx="29795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100" name="Straight Arrow Connector 99"/>
            <p:cNvCxnSpPr/>
            <p:nvPr/>
          </p:nvCxnSpPr>
          <p:spPr bwMode="auto">
            <a:xfrm flipH="1">
              <a:off x="2708704" y="5033119"/>
              <a:ext cx="29795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01" name="TextBox 100"/>
            <p:cNvSpPr txBox="1"/>
            <p:nvPr/>
          </p:nvSpPr>
          <p:spPr>
            <a:xfrm>
              <a:off x="1809554" y="3864425"/>
              <a:ext cx="1090040" cy="4060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</a:pPr>
              <a:r>
                <a:rPr lang="de-DE" sz="1200" b="0" dirty="0" smtClean="0">
                  <a:solidFill>
                    <a:srgbClr val="261748"/>
                  </a:solidFill>
                  <a:latin typeface="Arial"/>
                  <a:ea typeface="ＭＳ Ｐゴシック"/>
                </a:rPr>
                <a:t>e</a:t>
              </a:r>
              <a:r>
                <a:rPr lang="de-DE" sz="1400" baseline="30000" dirty="0" smtClean="0">
                  <a:solidFill>
                    <a:srgbClr val="261748"/>
                  </a:solidFill>
                  <a:latin typeface="Arial"/>
                  <a:ea typeface="ＭＳ Ｐゴシック"/>
                </a:rPr>
                <a:t>- </a:t>
              </a:r>
              <a:r>
                <a:rPr lang="de-DE" sz="1200" b="0" dirty="0" smtClean="0">
                  <a:solidFill>
                    <a:srgbClr val="261748"/>
                  </a:solidFill>
                  <a:latin typeface="Arial"/>
                  <a:ea typeface="ＭＳ Ｐゴシック"/>
                </a:rPr>
                <a:t>- </a:t>
              </a:r>
              <a:r>
                <a:rPr lang="de-DE" sz="1200" b="0" dirty="0" err="1" smtClean="0">
                  <a:solidFill>
                    <a:srgbClr val="261748"/>
                  </a:solidFill>
                  <a:latin typeface="Arial"/>
                  <a:ea typeface="ＭＳ Ｐゴシック"/>
                </a:rPr>
                <a:t>bunch</a:t>
              </a:r>
              <a:endParaRPr lang="en-US" sz="1200" b="0" dirty="0">
                <a:solidFill>
                  <a:srgbClr val="261748"/>
                </a:solidFill>
                <a:latin typeface="Arial"/>
                <a:ea typeface="ＭＳ Ｐゴシック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X-</a:t>
            </a:r>
            <a:r>
              <a:rPr lang="de-DE" dirty="0" err="1" smtClean="0"/>
              <a:t>ray</a:t>
            </a:r>
            <a:r>
              <a:rPr lang="de-DE" dirty="0" smtClean="0"/>
              <a:t> Free-</a:t>
            </a:r>
            <a:r>
              <a:rPr lang="de-DE" dirty="0" err="1" smtClean="0"/>
              <a:t>Electron</a:t>
            </a:r>
            <a:r>
              <a:rPr lang="de-DE" dirty="0" smtClean="0"/>
              <a:t> Laser </a:t>
            </a:r>
            <a:r>
              <a:rPr lang="de-DE" dirty="0"/>
              <a:t>(</a:t>
            </a:r>
            <a:r>
              <a:rPr lang="de-DE" dirty="0" smtClean="0"/>
              <a:t>XFEL</a:t>
            </a:r>
            <a:r>
              <a:rPr lang="de-DE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8378" y="3959688"/>
            <a:ext cx="4637722" cy="2574462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   Synchrotrons vs. XFELs</a:t>
            </a:r>
          </a:p>
          <a:p>
            <a:pPr marL="603250" lvl="1" indent="-342900"/>
            <a:r>
              <a:rPr lang="de-DE" sz="2000" dirty="0" smtClean="0">
                <a:solidFill>
                  <a:schemeClr val="accent1"/>
                </a:solidFill>
              </a:rPr>
              <a:t>10</a:t>
            </a:r>
            <a:r>
              <a:rPr lang="de-DE" sz="2000" baseline="30000" dirty="0" smtClean="0">
                <a:solidFill>
                  <a:schemeClr val="accent1"/>
                </a:solidFill>
              </a:rPr>
              <a:t>3</a:t>
            </a:r>
            <a:r>
              <a:rPr lang="de-DE" sz="2000" dirty="0" smtClean="0">
                <a:solidFill>
                  <a:schemeClr val="accent1"/>
                </a:solidFill>
              </a:rPr>
              <a:t>-10</a:t>
            </a:r>
            <a:r>
              <a:rPr lang="de-DE" sz="2000" baseline="30000" dirty="0" smtClean="0">
                <a:solidFill>
                  <a:schemeClr val="accent1"/>
                </a:solidFill>
              </a:rPr>
              <a:t>4</a:t>
            </a:r>
            <a:r>
              <a:rPr lang="de-DE" sz="2000" dirty="0" smtClean="0">
                <a:solidFill>
                  <a:schemeClr val="accent1"/>
                </a:solidFill>
              </a:rPr>
              <a:t>×shorter light </a:t>
            </a:r>
            <a:r>
              <a:rPr lang="de-DE" sz="2000" dirty="0" err="1" smtClean="0">
                <a:solidFill>
                  <a:schemeClr val="accent1"/>
                </a:solidFill>
              </a:rPr>
              <a:t>pulses</a:t>
            </a:r>
            <a:endParaRPr lang="de-DE" sz="2000" dirty="0" smtClean="0">
              <a:solidFill>
                <a:schemeClr val="accent1"/>
              </a:solidFill>
            </a:endParaRPr>
          </a:p>
          <a:p>
            <a:pPr marL="603250" lvl="1" indent="-342900"/>
            <a:r>
              <a:rPr lang="de-DE" sz="2000" dirty="0" smtClean="0">
                <a:solidFill>
                  <a:schemeClr val="accent1"/>
                </a:solidFill>
              </a:rPr>
              <a:t>10</a:t>
            </a:r>
            <a:r>
              <a:rPr lang="de-DE" sz="2000" baseline="30000" dirty="0" smtClean="0">
                <a:solidFill>
                  <a:schemeClr val="accent1"/>
                </a:solidFill>
              </a:rPr>
              <a:t>6</a:t>
            </a:r>
            <a:r>
              <a:rPr lang="de-DE" sz="2000" dirty="0" smtClean="0">
                <a:solidFill>
                  <a:schemeClr val="accent1"/>
                </a:solidFill>
              </a:rPr>
              <a:t>×higher </a:t>
            </a:r>
            <a:r>
              <a:rPr lang="de-DE" sz="2000" dirty="0" err="1" smtClean="0">
                <a:solidFill>
                  <a:schemeClr val="accent1"/>
                </a:solidFill>
              </a:rPr>
              <a:t>flux</a:t>
            </a:r>
            <a:r>
              <a:rPr lang="de-DE" sz="2000" dirty="0" smtClean="0">
                <a:solidFill>
                  <a:schemeClr val="accent1"/>
                </a:solidFill>
              </a:rPr>
              <a:t> </a:t>
            </a:r>
            <a:r>
              <a:rPr lang="de-DE" sz="2000" dirty="0" err="1" smtClean="0">
                <a:solidFill>
                  <a:schemeClr val="accent1"/>
                </a:solidFill>
              </a:rPr>
              <a:t>density</a:t>
            </a:r>
            <a:endParaRPr lang="de-DE" sz="2000" dirty="0" smtClean="0">
              <a:solidFill>
                <a:schemeClr val="accent1"/>
              </a:solidFill>
            </a:endParaRPr>
          </a:p>
          <a:p>
            <a:pPr marL="603250" lvl="1" indent="-342900"/>
            <a:r>
              <a:rPr lang="de-DE" sz="2000" dirty="0" err="1" smtClean="0">
                <a:solidFill>
                  <a:schemeClr val="accent1"/>
                </a:solidFill>
              </a:rPr>
              <a:t>Full</a:t>
            </a:r>
            <a:r>
              <a:rPr lang="de-DE" sz="2000" dirty="0" smtClean="0">
                <a:solidFill>
                  <a:schemeClr val="accent1"/>
                </a:solidFill>
              </a:rPr>
              <a:t> </a:t>
            </a:r>
            <a:r>
              <a:rPr lang="de-DE" sz="2000" dirty="0" err="1" smtClean="0">
                <a:solidFill>
                  <a:schemeClr val="accent1"/>
                </a:solidFill>
              </a:rPr>
              <a:t>transverse</a:t>
            </a:r>
            <a:r>
              <a:rPr lang="de-DE" sz="2000" dirty="0" smtClean="0">
                <a:solidFill>
                  <a:schemeClr val="accent1"/>
                </a:solidFill>
              </a:rPr>
              <a:t> </a:t>
            </a:r>
            <a:r>
              <a:rPr lang="de-DE" sz="2000" dirty="0" err="1" smtClean="0">
                <a:solidFill>
                  <a:schemeClr val="accent1"/>
                </a:solidFill>
              </a:rPr>
              <a:t>coherence</a:t>
            </a:r>
            <a:endParaRPr lang="de-DE" sz="20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accent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7700" y="1196975"/>
            <a:ext cx="8604251" cy="2063750"/>
            <a:chOff x="250825" y="1196975"/>
            <a:chExt cx="8604251" cy="2063750"/>
          </a:xfrm>
        </p:grpSpPr>
        <p:grpSp>
          <p:nvGrpSpPr>
            <p:cNvPr id="6" name="Group 5"/>
            <p:cNvGrpSpPr/>
            <p:nvPr/>
          </p:nvGrpSpPr>
          <p:grpSpPr>
            <a:xfrm>
              <a:off x="250825" y="1196975"/>
              <a:ext cx="8604251" cy="2063750"/>
              <a:chOff x="250825" y="1196975"/>
              <a:chExt cx="8604251" cy="2063750"/>
            </a:xfrm>
          </p:grpSpPr>
          <p:pic>
            <p:nvPicPr>
              <p:cNvPr id="14" name="Picture 1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0825" y="1196975"/>
                <a:ext cx="8604250" cy="20637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 bwMode="auto">
              <a:xfrm>
                <a:off x="250825" y="1325880"/>
                <a:ext cx="812165" cy="365760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1466215" y="1311275"/>
                <a:ext cx="1185545" cy="365760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4636135" y="1325880"/>
                <a:ext cx="1490345" cy="365760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7364730" y="1459865"/>
                <a:ext cx="1490345" cy="365760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7653656" y="2228850"/>
                <a:ext cx="1201420" cy="365760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4441825" y="2324100"/>
                <a:ext cx="1201420" cy="365760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1633855" y="2411730"/>
                <a:ext cx="1201420" cy="365760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8B323"/>
                  </a:buClr>
                  <a:buSzTx/>
                  <a:buFont typeface="Wingdings" pitchFamily="2" charset="2"/>
                  <a:buChar char="n"/>
                  <a:tabLst/>
                </a:pPr>
                <a:endPara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112" charset="-128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83443" y="1244856"/>
              <a:ext cx="851515" cy="49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de-DE" sz="1200" b="1" dirty="0" err="1" smtClean="0"/>
                <a:t>Electron</a:t>
              </a:r>
              <a:r>
                <a:rPr lang="de-DE" sz="1200" b="1" dirty="0" smtClean="0"/>
                <a:t>-</a:t>
              </a:r>
            </a:p>
            <a:p>
              <a:pPr algn="ctr">
                <a:buNone/>
              </a:pPr>
              <a:r>
                <a:rPr lang="de-DE" sz="1200" dirty="0" err="1" smtClean="0"/>
                <a:t>i</a:t>
              </a:r>
              <a:r>
                <a:rPr lang="de-DE" sz="1200" b="1" dirty="0" err="1" smtClean="0"/>
                <a:t>njector</a:t>
              </a:r>
              <a:endParaRPr lang="de-DE" sz="12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10504" y="1276985"/>
              <a:ext cx="1643400" cy="49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de-DE" sz="1200" b="1" dirty="0" smtClean="0"/>
                <a:t>Super-</a:t>
              </a:r>
              <a:r>
                <a:rPr lang="de-DE" sz="1200" b="1" dirty="0" err="1" smtClean="0"/>
                <a:t>conducting</a:t>
              </a:r>
              <a:endParaRPr lang="de-DE" sz="1200" b="1" dirty="0" smtClean="0"/>
            </a:p>
            <a:p>
              <a:pPr algn="ctr">
                <a:buNone/>
              </a:pPr>
              <a:r>
                <a:rPr lang="de-DE" sz="1200" dirty="0" err="1" smtClean="0"/>
                <a:t>el</a:t>
              </a:r>
              <a:r>
                <a:rPr lang="de-DE" sz="1200" b="1" dirty="0" err="1" smtClean="0"/>
                <a:t>ectron</a:t>
              </a:r>
              <a:r>
                <a:rPr lang="de-DE" sz="1200" b="1" dirty="0" smtClean="0"/>
                <a:t> </a:t>
              </a:r>
              <a:r>
                <a:rPr lang="de-DE" sz="1200" b="1" dirty="0" err="1" smtClean="0"/>
                <a:t>accelerator</a:t>
              </a:r>
              <a:endParaRPr lang="de-DE" sz="1200" b="1" dirty="0" smtClean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51547" y="1280795"/>
              <a:ext cx="2449710" cy="49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de-DE" sz="1200" b="1" dirty="0" err="1" smtClean="0"/>
                <a:t>Undulator</a:t>
              </a:r>
              <a:endParaRPr lang="de-DE" sz="1200" b="1" dirty="0" smtClean="0"/>
            </a:p>
            <a:p>
              <a:pPr algn="ctr">
                <a:buNone/>
              </a:pPr>
              <a:r>
                <a:rPr lang="de-DE" sz="1200" b="1" dirty="0" smtClean="0"/>
                <a:t>(</a:t>
              </a:r>
              <a:r>
                <a:rPr lang="de-DE" sz="1200" dirty="0" err="1"/>
                <a:t>p</a:t>
              </a:r>
              <a:r>
                <a:rPr lang="de-DE" sz="1200" b="1" dirty="0" err="1" smtClean="0"/>
                <a:t>eriodic</a:t>
              </a:r>
              <a:r>
                <a:rPr lang="de-DE" sz="1200" b="1" dirty="0" smtClean="0"/>
                <a:t> </a:t>
              </a:r>
              <a:r>
                <a:rPr lang="de-DE" sz="1200" dirty="0" err="1" smtClean="0"/>
                <a:t>m</a:t>
              </a:r>
              <a:r>
                <a:rPr lang="de-DE" sz="1200" b="1" dirty="0" err="1" smtClean="0"/>
                <a:t>agnet</a:t>
              </a:r>
              <a:r>
                <a:rPr lang="de-DE" sz="1200" b="1" dirty="0" smtClean="0"/>
                <a:t> </a:t>
              </a:r>
              <a:r>
                <a:rPr lang="de-DE" sz="1200" b="1" dirty="0" err="1" smtClean="0"/>
                <a:t>arrangement</a:t>
              </a:r>
              <a:r>
                <a:rPr lang="de-DE" sz="1200" b="1" dirty="0" smtClean="0"/>
                <a:t>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34841" y="1284605"/>
              <a:ext cx="902811" cy="49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de-DE" sz="1200" dirty="0" smtClean="0"/>
                <a:t>X-</a:t>
              </a:r>
              <a:r>
                <a:rPr lang="de-DE" sz="1200" dirty="0" err="1" smtClean="0"/>
                <a:t>ray</a:t>
              </a:r>
              <a:r>
                <a:rPr lang="de-DE" sz="1200" b="1" dirty="0" smtClean="0"/>
                <a:t> FEL</a:t>
              </a:r>
            </a:p>
            <a:p>
              <a:pPr algn="ctr">
                <a:buNone/>
              </a:pPr>
              <a:r>
                <a:rPr lang="de-DE" sz="1200" dirty="0" smtClean="0"/>
                <a:t>beam</a:t>
              </a:r>
              <a:endParaRPr lang="de-DE" sz="1200" b="1" dirty="0" smtClean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20383" y="2434590"/>
              <a:ext cx="1342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de-DE" sz="1200" dirty="0" smtClean="0"/>
                <a:t>Micro-</a:t>
              </a:r>
              <a:r>
                <a:rPr lang="de-DE" sz="1200" dirty="0" err="1" smtClean="0"/>
                <a:t>b</a:t>
              </a:r>
              <a:r>
                <a:rPr lang="de-DE" sz="1200" b="1" dirty="0" err="1" smtClean="0"/>
                <a:t>unching</a:t>
              </a:r>
              <a:endParaRPr lang="de-DE" sz="1200" b="1" dirty="0" smtClean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40841" y="2332355"/>
              <a:ext cx="12875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de-DE" sz="1200" b="1" dirty="0" err="1" smtClean="0"/>
                <a:t>Electron</a:t>
              </a:r>
              <a:r>
                <a:rPr lang="de-DE" sz="1200" b="1" dirty="0" smtClean="0"/>
                <a:t> beam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62220" y="2170360"/>
              <a:ext cx="800219" cy="49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de-DE" sz="1200" b="1" dirty="0" err="1" smtClean="0"/>
                <a:t>Electron</a:t>
              </a:r>
              <a:endParaRPr lang="de-DE" sz="1200" b="1" dirty="0" smtClean="0"/>
            </a:p>
            <a:p>
              <a:pPr algn="ctr">
                <a:buNone/>
              </a:pPr>
              <a:r>
                <a:rPr lang="de-DE" sz="1200" dirty="0" smtClean="0"/>
                <a:t>beam</a:t>
              </a:r>
              <a:endParaRPr lang="de-DE" sz="1200" b="1" dirty="0" smtClean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01257" y="3260725"/>
            <a:ext cx="2727849" cy="3202009"/>
            <a:chOff x="2220913" y="1052513"/>
            <a:chExt cx="4267200" cy="5414962"/>
          </a:xfrm>
        </p:grpSpPr>
        <p:pic>
          <p:nvPicPr>
            <p:cNvPr id="23" name="Picture 3" descr="pbril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0913" y="1052513"/>
              <a:ext cx="4267200" cy="541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AutoShape 4"/>
            <p:cNvSpPr>
              <a:spLocks noChangeArrowheads="1"/>
            </p:cNvSpPr>
            <p:nvPr/>
          </p:nvSpPr>
          <p:spPr bwMode="auto">
            <a:xfrm>
              <a:off x="4208463" y="1938338"/>
              <a:ext cx="1284287" cy="3351212"/>
            </a:xfrm>
            <a:prstGeom prst="upArrow">
              <a:avLst>
                <a:gd name="adj1" fmla="val 69815"/>
                <a:gd name="adj2" fmla="val 21576"/>
              </a:avLst>
            </a:prstGeom>
            <a:gradFill rotWithShape="1">
              <a:gsLst>
                <a:gs pos="0">
                  <a:srgbClr val="FF0000">
                    <a:alpha val="79999"/>
                  </a:srgbClr>
                </a:gs>
                <a:gs pos="100000">
                  <a:schemeClr val="bg1">
                    <a:alpha val="2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-57785" y="3815703"/>
            <a:ext cx="2987223" cy="1996214"/>
            <a:chOff x="5795370" y="4473960"/>
            <a:chExt cx="3353229" cy="2070603"/>
          </a:xfrm>
        </p:grpSpPr>
        <p:sp>
          <p:nvSpPr>
            <p:cNvPr id="40" name="Rectangle 39"/>
            <p:cNvSpPr/>
            <p:nvPr/>
          </p:nvSpPr>
          <p:spPr>
            <a:xfrm>
              <a:off x="8025392" y="6225317"/>
              <a:ext cx="676938" cy="3192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kern="0" noProof="0" dirty="0" smtClean="0">
                  <a:solidFill>
                    <a:sysClr val="windowText" lastClr="000000"/>
                  </a:solidFill>
                </a:rPr>
                <a:t>Time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5792927" y="5197345"/>
              <a:ext cx="953083" cy="3454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Intensity</a:t>
              </a:r>
              <a:endPara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559228" y="5599086"/>
              <a:ext cx="1346317" cy="4788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</a:rPr>
                <a:t>Synchrotron</a:t>
              </a:r>
              <a:endParaRPr kumimoji="0" lang="de-DE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kern="0" dirty="0" smtClean="0">
                  <a:solidFill>
                    <a:srgbClr val="0099FF"/>
                  </a:solidFill>
                </a:rPr>
                <a:t>X-</a:t>
              </a:r>
              <a:r>
                <a:rPr lang="de-DE" sz="1200" kern="0" dirty="0" err="1" smtClean="0">
                  <a:solidFill>
                    <a:srgbClr val="0099FF"/>
                  </a:solidFill>
                </a:rPr>
                <a:t>ray</a:t>
              </a:r>
              <a:r>
                <a:rPr lang="de-DE" sz="1200" kern="0" dirty="0" smtClean="0">
                  <a:solidFill>
                    <a:srgbClr val="0099FF"/>
                  </a:solidFill>
                </a:rPr>
                <a:t> </a:t>
              </a:r>
              <a:r>
                <a:rPr lang="de-DE" sz="1200" kern="0" dirty="0" err="1" smtClean="0">
                  <a:solidFill>
                    <a:srgbClr val="0099FF"/>
                  </a:solidFill>
                </a:rPr>
                <a:t>sources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854973" y="4942878"/>
              <a:ext cx="567784" cy="498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X-</a:t>
              </a:r>
              <a:r>
                <a:rPr kumimoji="0" lang="de-DE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ray</a:t>
              </a:r>
              <a:endParaRPr kumimoji="0" lang="de-DE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FELs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>
              <a:off x="5809082" y="6141201"/>
              <a:ext cx="3312475" cy="115631"/>
            </a:xfrm>
            <a:custGeom>
              <a:avLst/>
              <a:gdLst>
                <a:gd name="connsiteX0" fmla="*/ 0 w 5434641"/>
                <a:gd name="connsiteY0" fmla="*/ 3443323 h 3517650"/>
                <a:gd name="connsiteX1" fmla="*/ 1000664 w 5434641"/>
                <a:gd name="connsiteY1" fmla="*/ 3322553 h 3517650"/>
                <a:gd name="connsiteX2" fmla="*/ 1915064 w 5434641"/>
                <a:gd name="connsiteY2" fmla="*/ 1769798 h 3517650"/>
                <a:gd name="connsiteX3" fmla="*/ 2501660 w 5434641"/>
                <a:gd name="connsiteY3" fmla="*/ 182538 h 3517650"/>
                <a:gd name="connsiteX4" fmla="*/ 2708694 w 5434641"/>
                <a:gd name="connsiteY4" fmla="*/ 61768 h 3517650"/>
                <a:gd name="connsiteX5" fmla="*/ 2915728 w 5434641"/>
                <a:gd name="connsiteY5" fmla="*/ 148032 h 3517650"/>
                <a:gd name="connsiteX6" fmla="*/ 3519577 w 5434641"/>
                <a:gd name="connsiteY6" fmla="*/ 1666281 h 3517650"/>
                <a:gd name="connsiteX7" fmla="*/ 4244196 w 5434641"/>
                <a:gd name="connsiteY7" fmla="*/ 3132772 h 3517650"/>
                <a:gd name="connsiteX8" fmla="*/ 5434641 w 5434641"/>
                <a:gd name="connsiteY8" fmla="*/ 3426070 h 3517650"/>
                <a:gd name="connsiteX0" fmla="*/ 0 w 5434641"/>
                <a:gd name="connsiteY0" fmla="*/ 3443323 h 3491542"/>
                <a:gd name="connsiteX1" fmla="*/ 1000664 w 5434641"/>
                <a:gd name="connsiteY1" fmla="*/ 3322553 h 3491542"/>
                <a:gd name="connsiteX2" fmla="*/ 1915064 w 5434641"/>
                <a:gd name="connsiteY2" fmla="*/ 1769798 h 3491542"/>
                <a:gd name="connsiteX3" fmla="*/ 2501660 w 5434641"/>
                <a:gd name="connsiteY3" fmla="*/ 182538 h 3491542"/>
                <a:gd name="connsiteX4" fmla="*/ 2708694 w 5434641"/>
                <a:gd name="connsiteY4" fmla="*/ 61768 h 3491542"/>
                <a:gd name="connsiteX5" fmla="*/ 2915728 w 5434641"/>
                <a:gd name="connsiteY5" fmla="*/ 148032 h 3491542"/>
                <a:gd name="connsiteX6" fmla="*/ 3519577 w 5434641"/>
                <a:gd name="connsiteY6" fmla="*/ 1666281 h 3491542"/>
                <a:gd name="connsiteX7" fmla="*/ 4244196 w 5434641"/>
                <a:gd name="connsiteY7" fmla="*/ 3132772 h 3491542"/>
                <a:gd name="connsiteX8" fmla="*/ 5434641 w 5434641"/>
                <a:gd name="connsiteY8" fmla="*/ 3426070 h 3491542"/>
                <a:gd name="connsiteX0" fmla="*/ 0 w 5463216"/>
                <a:gd name="connsiteY0" fmla="*/ 3433798 h 3486572"/>
                <a:gd name="connsiteX1" fmla="*/ 1029239 w 5463216"/>
                <a:gd name="connsiteY1" fmla="*/ 3322553 h 3486572"/>
                <a:gd name="connsiteX2" fmla="*/ 1943639 w 5463216"/>
                <a:gd name="connsiteY2" fmla="*/ 1769798 h 3486572"/>
                <a:gd name="connsiteX3" fmla="*/ 2530235 w 5463216"/>
                <a:gd name="connsiteY3" fmla="*/ 182538 h 3486572"/>
                <a:gd name="connsiteX4" fmla="*/ 2737269 w 5463216"/>
                <a:gd name="connsiteY4" fmla="*/ 61768 h 3486572"/>
                <a:gd name="connsiteX5" fmla="*/ 2944303 w 5463216"/>
                <a:gd name="connsiteY5" fmla="*/ 148032 h 3486572"/>
                <a:gd name="connsiteX6" fmla="*/ 3548152 w 5463216"/>
                <a:gd name="connsiteY6" fmla="*/ 1666281 h 3486572"/>
                <a:gd name="connsiteX7" fmla="*/ 4272771 w 5463216"/>
                <a:gd name="connsiteY7" fmla="*/ 3132772 h 3486572"/>
                <a:gd name="connsiteX8" fmla="*/ 5463216 w 5463216"/>
                <a:gd name="connsiteY8" fmla="*/ 3426070 h 3486572"/>
                <a:gd name="connsiteX0" fmla="*/ 0 w 5463216"/>
                <a:gd name="connsiteY0" fmla="*/ 3433798 h 3481705"/>
                <a:gd name="connsiteX1" fmla="*/ 1029239 w 5463216"/>
                <a:gd name="connsiteY1" fmla="*/ 3322553 h 3481705"/>
                <a:gd name="connsiteX2" fmla="*/ 1943639 w 5463216"/>
                <a:gd name="connsiteY2" fmla="*/ 1769798 h 3481705"/>
                <a:gd name="connsiteX3" fmla="*/ 2530235 w 5463216"/>
                <a:gd name="connsiteY3" fmla="*/ 182538 h 3481705"/>
                <a:gd name="connsiteX4" fmla="*/ 2737269 w 5463216"/>
                <a:gd name="connsiteY4" fmla="*/ 61768 h 3481705"/>
                <a:gd name="connsiteX5" fmla="*/ 2944303 w 5463216"/>
                <a:gd name="connsiteY5" fmla="*/ 148032 h 3481705"/>
                <a:gd name="connsiteX6" fmla="*/ 3548152 w 5463216"/>
                <a:gd name="connsiteY6" fmla="*/ 1666281 h 3481705"/>
                <a:gd name="connsiteX7" fmla="*/ 4272771 w 5463216"/>
                <a:gd name="connsiteY7" fmla="*/ 3132772 h 3481705"/>
                <a:gd name="connsiteX8" fmla="*/ 5463216 w 5463216"/>
                <a:gd name="connsiteY8" fmla="*/ 3426070 h 3481705"/>
                <a:gd name="connsiteX0" fmla="*/ 0 w 5463216"/>
                <a:gd name="connsiteY0" fmla="*/ 3433798 h 3457249"/>
                <a:gd name="connsiteX1" fmla="*/ 1048289 w 5463216"/>
                <a:gd name="connsiteY1" fmla="*/ 3274928 h 3457249"/>
                <a:gd name="connsiteX2" fmla="*/ 1943639 w 5463216"/>
                <a:gd name="connsiteY2" fmla="*/ 1769798 h 3457249"/>
                <a:gd name="connsiteX3" fmla="*/ 2530235 w 5463216"/>
                <a:gd name="connsiteY3" fmla="*/ 182538 h 3457249"/>
                <a:gd name="connsiteX4" fmla="*/ 2737269 w 5463216"/>
                <a:gd name="connsiteY4" fmla="*/ 61768 h 3457249"/>
                <a:gd name="connsiteX5" fmla="*/ 2944303 w 5463216"/>
                <a:gd name="connsiteY5" fmla="*/ 148032 h 3457249"/>
                <a:gd name="connsiteX6" fmla="*/ 3548152 w 5463216"/>
                <a:gd name="connsiteY6" fmla="*/ 1666281 h 3457249"/>
                <a:gd name="connsiteX7" fmla="*/ 4272771 w 5463216"/>
                <a:gd name="connsiteY7" fmla="*/ 3132772 h 3457249"/>
                <a:gd name="connsiteX8" fmla="*/ 5463216 w 5463216"/>
                <a:gd name="connsiteY8" fmla="*/ 3426070 h 3457249"/>
                <a:gd name="connsiteX0" fmla="*/ 0 w 5463216"/>
                <a:gd name="connsiteY0" fmla="*/ 3433798 h 3442259"/>
                <a:gd name="connsiteX1" fmla="*/ 1048289 w 5463216"/>
                <a:gd name="connsiteY1" fmla="*/ 3274928 h 3442259"/>
                <a:gd name="connsiteX2" fmla="*/ 1943639 w 5463216"/>
                <a:gd name="connsiteY2" fmla="*/ 1769798 h 3442259"/>
                <a:gd name="connsiteX3" fmla="*/ 2530235 w 5463216"/>
                <a:gd name="connsiteY3" fmla="*/ 182538 h 3442259"/>
                <a:gd name="connsiteX4" fmla="*/ 2737269 w 5463216"/>
                <a:gd name="connsiteY4" fmla="*/ 61768 h 3442259"/>
                <a:gd name="connsiteX5" fmla="*/ 2944303 w 5463216"/>
                <a:gd name="connsiteY5" fmla="*/ 148032 h 3442259"/>
                <a:gd name="connsiteX6" fmla="*/ 3548152 w 5463216"/>
                <a:gd name="connsiteY6" fmla="*/ 1666281 h 3442259"/>
                <a:gd name="connsiteX7" fmla="*/ 4272771 w 5463216"/>
                <a:gd name="connsiteY7" fmla="*/ 3132772 h 3442259"/>
                <a:gd name="connsiteX8" fmla="*/ 5463216 w 5463216"/>
                <a:gd name="connsiteY8" fmla="*/ 3426070 h 3442259"/>
                <a:gd name="connsiteX0" fmla="*/ 0 w 5463216"/>
                <a:gd name="connsiteY0" fmla="*/ 3433798 h 3440987"/>
                <a:gd name="connsiteX1" fmla="*/ 1048289 w 5463216"/>
                <a:gd name="connsiteY1" fmla="*/ 3274928 h 3440987"/>
                <a:gd name="connsiteX2" fmla="*/ 1943639 w 5463216"/>
                <a:gd name="connsiteY2" fmla="*/ 1769798 h 3440987"/>
                <a:gd name="connsiteX3" fmla="*/ 2530235 w 5463216"/>
                <a:gd name="connsiteY3" fmla="*/ 182538 h 3440987"/>
                <a:gd name="connsiteX4" fmla="*/ 2737269 w 5463216"/>
                <a:gd name="connsiteY4" fmla="*/ 61768 h 3440987"/>
                <a:gd name="connsiteX5" fmla="*/ 2944303 w 5463216"/>
                <a:gd name="connsiteY5" fmla="*/ 148032 h 3440987"/>
                <a:gd name="connsiteX6" fmla="*/ 3548152 w 5463216"/>
                <a:gd name="connsiteY6" fmla="*/ 1666281 h 3440987"/>
                <a:gd name="connsiteX7" fmla="*/ 4272771 w 5463216"/>
                <a:gd name="connsiteY7" fmla="*/ 3132772 h 3440987"/>
                <a:gd name="connsiteX8" fmla="*/ 5463216 w 5463216"/>
                <a:gd name="connsiteY8" fmla="*/ 3426070 h 3440987"/>
                <a:gd name="connsiteX0" fmla="*/ 0 w 5463216"/>
                <a:gd name="connsiteY0" fmla="*/ 3449129 h 3456318"/>
                <a:gd name="connsiteX1" fmla="*/ 1048289 w 5463216"/>
                <a:gd name="connsiteY1" fmla="*/ 3290259 h 3456318"/>
                <a:gd name="connsiteX2" fmla="*/ 1943639 w 5463216"/>
                <a:gd name="connsiteY2" fmla="*/ 1785129 h 3456318"/>
                <a:gd name="connsiteX3" fmla="*/ 2392122 w 5463216"/>
                <a:gd name="connsiteY3" fmla="*/ 474094 h 3456318"/>
                <a:gd name="connsiteX4" fmla="*/ 2737269 w 5463216"/>
                <a:gd name="connsiteY4" fmla="*/ 77099 h 3456318"/>
                <a:gd name="connsiteX5" fmla="*/ 2944303 w 5463216"/>
                <a:gd name="connsiteY5" fmla="*/ 163363 h 3456318"/>
                <a:gd name="connsiteX6" fmla="*/ 3548152 w 5463216"/>
                <a:gd name="connsiteY6" fmla="*/ 1681612 h 3456318"/>
                <a:gd name="connsiteX7" fmla="*/ 4272771 w 5463216"/>
                <a:gd name="connsiteY7" fmla="*/ 3148103 h 3456318"/>
                <a:gd name="connsiteX8" fmla="*/ 5463216 w 5463216"/>
                <a:gd name="connsiteY8" fmla="*/ 3441401 h 3456318"/>
                <a:gd name="connsiteX0" fmla="*/ 0 w 5463216"/>
                <a:gd name="connsiteY0" fmla="*/ 3372061 h 3379250"/>
                <a:gd name="connsiteX1" fmla="*/ 1048289 w 5463216"/>
                <a:gd name="connsiteY1" fmla="*/ 3213191 h 3379250"/>
                <a:gd name="connsiteX2" fmla="*/ 1943639 w 5463216"/>
                <a:gd name="connsiteY2" fmla="*/ 1708061 h 3379250"/>
                <a:gd name="connsiteX3" fmla="*/ 2392122 w 5463216"/>
                <a:gd name="connsiteY3" fmla="*/ 397026 h 3379250"/>
                <a:gd name="connsiteX4" fmla="*/ 2737269 w 5463216"/>
                <a:gd name="connsiteY4" fmla="*/ 31 h 3379250"/>
                <a:gd name="connsiteX5" fmla="*/ 3082415 w 5463216"/>
                <a:gd name="connsiteY5" fmla="*/ 410145 h 3379250"/>
                <a:gd name="connsiteX6" fmla="*/ 3548152 w 5463216"/>
                <a:gd name="connsiteY6" fmla="*/ 1604544 h 3379250"/>
                <a:gd name="connsiteX7" fmla="*/ 4272771 w 5463216"/>
                <a:gd name="connsiteY7" fmla="*/ 3071035 h 3379250"/>
                <a:gd name="connsiteX8" fmla="*/ 5463216 w 5463216"/>
                <a:gd name="connsiteY8" fmla="*/ 3364333 h 3379250"/>
                <a:gd name="connsiteX0" fmla="*/ 0 w 5463216"/>
                <a:gd name="connsiteY0" fmla="*/ 3372061 h 3396064"/>
                <a:gd name="connsiteX1" fmla="*/ 1048289 w 5463216"/>
                <a:gd name="connsiteY1" fmla="*/ 3213191 h 3396064"/>
                <a:gd name="connsiteX2" fmla="*/ 1919826 w 5463216"/>
                <a:gd name="connsiteY2" fmla="*/ 1698536 h 3396064"/>
                <a:gd name="connsiteX3" fmla="*/ 2392122 w 5463216"/>
                <a:gd name="connsiteY3" fmla="*/ 397026 h 3396064"/>
                <a:gd name="connsiteX4" fmla="*/ 2737269 w 5463216"/>
                <a:gd name="connsiteY4" fmla="*/ 31 h 3396064"/>
                <a:gd name="connsiteX5" fmla="*/ 3082415 w 5463216"/>
                <a:gd name="connsiteY5" fmla="*/ 410145 h 3396064"/>
                <a:gd name="connsiteX6" fmla="*/ 3548152 w 5463216"/>
                <a:gd name="connsiteY6" fmla="*/ 1604544 h 3396064"/>
                <a:gd name="connsiteX7" fmla="*/ 4272771 w 5463216"/>
                <a:gd name="connsiteY7" fmla="*/ 3071035 h 3396064"/>
                <a:gd name="connsiteX8" fmla="*/ 5463216 w 5463216"/>
                <a:gd name="connsiteY8" fmla="*/ 3364333 h 3396064"/>
                <a:gd name="connsiteX0" fmla="*/ 0 w 5463216"/>
                <a:gd name="connsiteY0" fmla="*/ 3372061 h 3396064"/>
                <a:gd name="connsiteX1" fmla="*/ 1048289 w 5463216"/>
                <a:gd name="connsiteY1" fmla="*/ 3213191 h 3396064"/>
                <a:gd name="connsiteX2" fmla="*/ 1919826 w 5463216"/>
                <a:gd name="connsiteY2" fmla="*/ 1698536 h 3396064"/>
                <a:gd name="connsiteX3" fmla="*/ 2392122 w 5463216"/>
                <a:gd name="connsiteY3" fmla="*/ 397026 h 3396064"/>
                <a:gd name="connsiteX4" fmla="*/ 2737269 w 5463216"/>
                <a:gd name="connsiteY4" fmla="*/ 31 h 3396064"/>
                <a:gd name="connsiteX5" fmla="*/ 3082415 w 5463216"/>
                <a:gd name="connsiteY5" fmla="*/ 410145 h 3396064"/>
                <a:gd name="connsiteX6" fmla="*/ 3548152 w 5463216"/>
                <a:gd name="connsiteY6" fmla="*/ 1604544 h 3396064"/>
                <a:gd name="connsiteX7" fmla="*/ 4272771 w 5463216"/>
                <a:gd name="connsiteY7" fmla="*/ 3071035 h 3396064"/>
                <a:gd name="connsiteX8" fmla="*/ 5463216 w 5463216"/>
                <a:gd name="connsiteY8" fmla="*/ 3364333 h 3396064"/>
                <a:gd name="connsiteX0" fmla="*/ 0 w 5463216"/>
                <a:gd name="connsiteY0" fmla="*/ 3372061 h 3396064"/>
                <a:gd name="connsiteX1" fmla="*/ 1048289 w 5463216"/>
                <a:gd name="connsiteY1" fmla="*/ 3213191 h 3396064"/>
                <a:gd name="connsiteX2" fmla="*/ 1919826 w 5463216"/>
                <a:gd name="connsiteY2" fmla="*/ 1698536 h 3396064"/>
                <a:gd name="connsiteX3" fmla="*/ 2392122 w 5463216"/>
                <a:gd name="connsiteY3" fmla="*/ 397026 h 3396064"/>
                <a:gd name="connsiteX4" fmla="*/ 2737269 w 5463216"/>
                <a:gd name="connsiteY4" fmla="*/ 31 h 3396064"/>
                <a:gd name="connsiteX5" fmla="*/ 3082415 w 5463216"/>
                <a:gd name="connsiteY5" fmla="*/ 410145 h 3396064"/>
                <a:gd name="connsiteX6" fmla="*/ 3548152 w 5463216"/>
                <a:gd name="connsiteY6" fmla="*/ 1604544 h 3396064"/>
                <a:gd name="connsiteX7" fmla="*/ 4272771 w 5463216"/>
                <a:gd name="connsiteY7" fmla="*/ 3071035 h 3396064"/>
                <a:gd name="connsiteX8" fmla="*/ 5463216 w 5463216"/>
                <a:gd name="connsiteY8" fmla="*/ 3364333 h 3396064"/>
                <a:gd name="connsiteX0" fmla="*/ 0 w 5463216"/>
                <a:gd name="connsiteY0" fmla="*/ 3372061 h 3396064"/>
                <a:gd name="connsiteX1" fmla="*/ 1048289 w 5463216"/>
                <a:gd name="connsiteY1" fmla="*/ 3213191 h 3396064"/>
                <a:gd name="connsiteX2" fmla="*/ 1919826 w 5463216"/>
                <a:gd name="connsiteY2" fmla="*/ 1698536 h 3396064"/>
                <a:gd name="connsiteX3" fmla="*/ 2392122 w 5463216"/>
                <a:gd name="connsiteY3" fmla="*/ 397026 h 3396064"/>
                <a:gd name="connsiteX4" fmla="*/ 2737269 w 5463216"/>
                <a:gd name="connsiteY4" fmla="*/ 31 h 3396064"/>
                <a:gd name="connsiteX5" fmla="*/ 3082415 w 5463216"/>
                <a:gd name="connsiteY5" fmla="*/ 410145 h 3396064"/>
                <a:gd name="connsiteX6" fmla="*/ 3548152 w 5463216"/>
                <a:gd name="connsiteY6" fmla="*/ 1604544 h 3396064"/>
                <a:gd name="connsiteX7" fmla="*/ 4272771 w 5463216"/>
                <a:gd name="connsiteY7" fmla="*/ 3071035 h 3396064"/>
                <a:gd name="connsiteX8" fmla="*/ 5463216 w 5463216"/>
                <a:gd name="connsiteY8" fmla="*/ 3364333 h 3396064"/>
                <a:gd name="connsiteX0" fmla="*/ 0 w 5463216"/>
                <a:gd name="connsiteY0" fmla="*/ 3372061 h 3396064"/>
                <a:gd name="connsiteX1" fmla="*/ 1048289 w 5463216"/>
                <a:gd name="connsiteY1" fmla="*/ 3213191 h 3396064"/>
                <a:gd name="connsiteX2" fmla="*/ 1919826 w 5463216"/>
                <a:gd name="connsiteY2" fmla="*/ 1698536 h 3396064"/>
                <a:gd name="connsiteX3" fmla="*/ 2392122 w 5463216"/>
                <a:gd name="connsiteY3" fmla="*/ 397026 h 3396064"/>
                <a:gd name="connsiteX4" fmla="*/ 2737269 w 5463216"/>
                <a:gd name="connsiteY4" fmla="*/ 31 h 3396064"/>
                <a:gd name="connsiteX5" fmla="*/ 3082415 w 5463216"/>
                <a:gd name="connsiteY5" fmla="*/ 410145 h 3396064"/>
                <a:gd name="connsiteX6" fmla="*/ 3548152 w 5463216"/>
                <a:gd name="connsiteY6" fmla="*/ 1604544 h 3396064"/>
                <a:gd name="connsiteX7" fmla="*/ 4272771 w 5463216"/>
                <a:gd name="connsiteY7" fmla="*/ 3071035 h 3396064"/>
                <a:gd name="connsiteX8" fmla="*/ 5463216 w 5463216"/>
                <a:gd name="connsiteY8" fmla="*/ 3364333 h 3396064"/>
                <a:gd name="connsiteX0" fmla="*/ 0 w 5463216"/>
                <a:gd name="connsiteY0" fmla="*/ 3372061 h 3385117"/>
                <a:gd name="connsiteX1" fmla="*/ 1048289 w 5463216"/>
                <a:gd name="connsiteY1" fmla="*/ 3213191 h 3385117"/>
                <a:gd name="connsiteX2" fmla="*/ 1919826 w 5463216"/>
                <a:gd name="connsiteY2" fmla="*/ 1698536 h 3385117"/>
                <a:gd name="connsiteX3" fmla="*/ 2392122 w 5463216"/>
                <a:gd name="connsiteY3" fmla="*/ 397026 h 3385117"/>
                <a:gd name="connsiteX4" fmla="*/ 2737269 w 5463216"/>
                <a:gd name="connsiteY4" fmla="*/ 31 h 3385117"/>
                <a:gd name="connsiteX5" fmla="*/ 3082415 w 5463216"/>
                <a:gd name="connsiteY5" fmla="*/ 410145 h 3385117"/>
                <a:gd name="connsiteX6" fmla="*/ 3548152 w 5463216"/>
                <a:gd name="connsiteY6" fmla="*/ 1604544 h 3385117"/>
                <a:gd name="connsiteX7" fmla="*/ 4272771 w 5463216"/>
                <a:gd name="connsiteY7" fmla="*/ 3071035 h 3385117"/>
                <a:gd name="connsiteX8" fmla="*/ 5463216 w 5463216"/>
                <a:gd name="connsiteY8" fmla="*/ 3364333 h 3385117"/>
                <a:gd name="connsiteX0" fmla="*/ 0 w 5463216"/>
                <a:gd name="connsiteY0" fmla="*/ 3372061 h 3376161"/>
                <a:gd name="connsiteX1" fmla="*/ 1048289 w 5463216"/>
                <a:gd name="connsiteY1" fmla="*/ 3213191 h 3376161"/>
                <a:gd name="connsiteX2" fmla="*/ 1919826 w 5463216"/>
                <a:gd name="connsiteY2" fmla="*/ 1698536 h 3376161"/>
                <a:gd name="connsiteX3" fmla="*/ 2392122 w 5463216"/>
                <a:gd name="connsiteY3" fmla="*/ 397026 h 3376161"/>
                <a:gd name="connsiteX4" fmla="*/ 2737269 w 5463216"/>
                <a:gd name="connsiteY4" fmla="*/ 31 h 3376161"/>
                <a:gd name="connsiteX5" fmla="*/ 3082415 w 5463216"/>
                <a:gd name="connsiteY5" fmla="*/ 410145 h 3376161"/>
                <a:gd name="connsiteX6" fmla="*/ 3548152 w 5463216"/>
                <a:gd name="connsiteY6" fmla="*/ 1604544 h 3376161"/>
                <a:gd name="connsiteX7" fmla="*/ 4272771 w 5463216"/>
                <a:gd name="connsiteY7" fmla="*/ 3071035 h 3376161"/>
                <a:gd name="connsiteX8" fmla="*/ 5463216 w 5463216"/>
                <a:gd name="connsiteY8" fmla="*/ 3364333 h 3376161"/>
                <a:gd name="connsiteX0" fmla="*/ 0 w 5463216"/>
                <a:gd name="connsiteY0" fmla="*/ 3372061 h 3376161"/>
                <a:gd name="connsiteX1" fmla="*/ 1048289 w 5463216"/>
                <a:gd name="connsiteY1" fmla="*/ 3213191 h 3376161"/>
                <a:gd name="connsiteX2" fmla="*/ 1919826 w 5463216"/>
                <a:gd name="connsiteY2" fmla="*/ 1698536 h 3376161"/>
                <a:gd name="connsiteX3" fmla="*/ 2392122 w 5463216"/>
                <a:gd name="connsiteY3" fmla="*/ 397026 h 3376161"/>
                <a:gd name="connsiteX4" fmla="*/ 2737269 w 5463216"/>
                <a:gd name="connsiteY4" fmla="*/ 31 h 3376161"/>
                <a:gd name="connsiteX5" fmla="*/ 3082415 w 5463216"/>
                <a:gd name="connsiteY5" fmla="*/ 410145 h 3376161"/>
                <a:gd name="connsiteX6" fmla="*/ 3529102 w 5463216"/>
                <a:gd name="connsiteY6" fmla="*/ 1614069 h 3376161"/>
                <a:gd name="connsiteX7" fmla="*/ 4272771 w 5463216"/>
                <a:gd name="connsiteY7" fmla="*/ 3071035 h 3376161"/>
                <a:gd name="connsiteX8" fmla="*/ 5463216 w 5463216"/>
                <a:gd name="connsiteY8" fmla="*/ 3364333 h 3376161"/>
                <a:gd name="connsiteX0" fmla="*/ 0 w 5463216"/>
                <a:gd name="connsiteY0" fmla="*/ 3372061 h 3376161"/>
                <a:gd name="connsiteX1" fmla="*/ 1048289 w 5463216"/>
                <a:gd name="connsiteY1" fmla="*/ 3213191 h 3376161"/>
                <a:gd name="connsiteX2" fmla="*/ 1919826 w 5463216"/>
                <a:gd name="connsiteY2" fmla="*/ 1698536 h 3376161"/>
                <a:gd name="connsiteX3" fmla="*/ 2392122 w 5463216"/>
                <a:gd name="connsiteY3" fmla="*/ 397026 h 3376161"/>
                <a:gd name="connsiteX4" fmla="*/ 2737269 w 5463216"/>
                <a:gd name="connsiteY4" fmla="*/ 31 h 3376161"/>
                <a:gd name="connsiteX5" fmla="*/ 3082415 w 5463216"/>
                <a:gd name="connsiteY5" fmla="*/ 410145 h 3376161"/>
                <a:gd name="connsiteX6" fmla="*/ 3529102 w 5463216"/>
                <a:gd name="connsiteY6" fmla="*/ 1614069 h 3376161"/>
                <a:gd name="connsiteX7" fmla="*/ 4272771 w 5463216"/>
                <a:gd name="connsiteY7" fmla="*/ 3071035 h 3376161"/>
                <a:gd name="connsiteX8" fmla="*/ 5463216 w 5463216"/>
                <a:gd name="connsiteY8" fmla="*/ 3364333 h 337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63216" h="3376161">
                  <a:moveTo>
                    <a:pt x="0" y="3372061"/>
                  </a:moveTo>
                  <a:cubicBezTo>
                    <a:pt x="340743" y="3367838"/>
                    <a:pt x="675931" y="3425436"/>
                    <a:pt x="1048289" y="3213191"/>
                  </a:cubicBezTo>
                  <a:cubicBezTo>
                    <a:pt x="1420647" y="3000946"/>
                    <a:pt x="1743479" y="2244096"/>
                    <a:pt x="1919826" y="1698536"/>
                  </a:cubicBezTo>
                  <a:cubicBezTo>
                    <a:pt x="2096173" y="1152976"/>
                    <a:pt x="2255882" y="680110"/>
                    <a:pt x="2392122" y="397026"/>
                  </a:cubicBezTo>
                  <a:cubicBezTo>
                    <a:pt x="2528363" y="113942"/>
                    <a:pt x="2622220" y="-2155"/>
                    <a:pt x="2737269" y="31"/>
                  </a:cubicBezTo>
                  <a:cubicBezTo>
                    <a:pt x="2852318" y="2217"/>
                    <a:pt x="2950443" y="141139"/>
                    <a:pt x="3082415" y="410145"/>
                  </a:cubicBezTo>
                  <a:cubicBezTo>
                    <a:pt x="3214387" y="679151"/>
                    <a:pt x="3349759" y="1161062"/>
                    <a:pt x="3529102" y="1614069"/>
                  </a:cubicBezTo>
                  <a:cubicBezTo>
                    <a:pt x="3708445" y="2067076"/>
                    <a:pt x="3950419" y="2779324"/>
                    <a:pt x="4272771" y="3071035"/>
                  </a:cubicBezTo>
                  <a:cubicBezTo>
                    <a:pt x="4595123" y="3362746"/>
                    <a:pt x="5027582" y="3364333"/>
                    <a:pt x="5463216" y="3364333"/>
                  </a:cubicBezTo>
                </a:path>
              </a:pathLst>
            </a:custGeom>
            <a:solidFill>
              <a:srgbClr val="0099FF">
                <a:alpha val="50196"/>
              </a:srgbClr>
            </a:solidFill>
            <a:ln w="38100" cap="flat" cmpd="sng" algn="ctr">
              <a:solidFill>
                <a:srgbClr val="0099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684189" y="6232404"/>
              <a:ext cx="464410" cy="46892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795370" y="6232404"/>
              <a:ext cx="464410" cy="46892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7404379" y="4478405"/>
              <a:ext cx="175774" cy="1767003"/>
            </a:xfrm>
            <a:custGeom>
              <a:avLst/>
              <a:gdLst>
                <a:gd name="connsiteX0" fmla="*/ 0 w 5434641"/>
                <a:gd name="connsiteY0" fmla="*/ 3443323 h 3517650"/>
                <a:gd name="connsiteX1" fmla="*/ 1000664 w 5434641"/>
                <a:gd name="connsiteY1" fmla="*/ 3322553 h 3517650"/>
                <a:gd name="connsiteX2" fmla="*/ 1915064 w 5434641"/>
                <a:gd name="connsiteY2" fmla="*/ 1769798 h 3517650"/>
                <a:gd name="connsiteX3" fmla="*/ 2501660 w 5434641"/>
                <a:gd name="connsiteY3" fmla="*/ 182538 h 3517650"/>
                <a:gd name="connsiteX4" fmla="*/ 2708694 w 5434641"/>
                <a:gd name="connsiteY4" fmla="*/ 61768 h 3517650"/>
                <a:gd name="connsiteX5" fmla="*/ 2915728 w 5434641"/>
                <a:gd name="connsiteY5" fmla="*/ 148032 h 3517650"/>
                <a:gd name="connsiteX6" fmla="*/ 3519577 w 5434641"/>
                <a:gd name="connsiteY6" fmla="*/ 1666281 h 3517650"/>
                <a:gd name="connsiteX7" fmla="*/ 4244196 w 5434641"/>
                <a:gd name="connsiteY7" fmla="*/ 3132772 h 3517650"/>
                <a:gd name="connsiteX8" fmla="*/ 5434641 w 5434641"/>
                <a:gd name="connsiteY8" fmla="*/ 3426070 h 3517650"/>
                <a:gd name="connsiteX0" fmla="*/ 0 w 5434641"/>
                <a:gd name="connsiteY0" fmla="*/ 3443323 h 3491542"/>
                <a:gd name="connsiteX1" fmla="*/ 1000664 w 5434641"/>
                <a:gd name="connsiteY1" fmla="*/ 3322553 h 3491542"/>
                <a:gd name="connsiteX2" fmla="*/ 1915064 w 5434641"/>
                <a:gd name="connsiteY2" fmla="*/ 1769798 h 3491542"/>
                <a:gd name="connsiteX3" fmla="*/ 2501660 w 5434641"/>
                <a:gd name="connsiteY3" fmla="*/ 182538 h 3491542"/>
                <a:gd name="connsiteX4" fmla="*/ 2708694 w 5434641"/>
                <a:gd name="connsiteY4" fmla="*/ 61768 h 3491542"/>
                <a:gd name="connsiteX5" fmla="*/ 2915728 w 5434641"/>
                <a:gd name="connsiteY5" fmla="*/ 148032 h 3491542"/>
                <a:gd name="connsiteX6" fmla="*/ 3519577 w 5434641"/>
                <a:gd name="connsiteY6" fmla="*/ 1666281 h 3491542"/>
                <a:gd name="connsiteX7" fmla="*/ 4244196 w 5434641"/>
                <a:gd name="connsiteY7" fmla="*/ 3132772 h 3491542"/>
                <a:gd name="connsiteX8" fmla="*/ 5434641 w 5434641"/>
                <a:gd name="connsiteY8" fmla="*/ 3426070 h 3491542"/>
                <a:gd name="connsiteX0" fmla="*/ 0 w 5463216"/>
                <a:gd name="connsiteY0" fmla="*/ 3433798 h 3486572"/>
                <a:gd name="connsiteX1" fmla="*/ 1029239 w 5463216"/>
                <a:gd name="connsiteY1" fmla="*/ 3322553 h 3486572"/>
                <a:gd name="connsiteX2" fmla="*/ 1943639 w 5463216"/>
                <a:gd name="connsiteY2" fmla="*/ 1769798 h 3486572"/>
                <a:gd name="connsiteX3" fmla="*/ 2530235 w 5463216"/>
                <a:gd name="connsiteY3" fmla="*/ 182538 h 3486572"/>
                <a:gd name="connsiteX4" fmla="*/ 2737269 w 5463216"/>
                <a:gd name="connsiteY4" fmla="*/ 61768 h 3486572"/>
                <a:gd name="connsiteX5" fmla="*/ 2944303 w 5463216"/>
                <a:gd name="connsiteY5" fmla="*/ 148032 h 3486572"/>
                <a:gd name="connsiteX6" fmla="*/ 3548152 w 5463216"/>
                <a:gd name="connsiteY6" fmla="*/ 1666281 h 3486572"/>
                <a:gd name="connsiteX7" fmla="*/ 4272771 w 5463216"/>
                <a:gd name="connsiteY7" fmla="*/ 3132772 h 3486572"/>
                <a:gd name="connsiteX8" fmla="*/ 5463216 w 5463216"/>
                <a:gd name="connsiteY8" fmla="*/ 3426070 h 3486572"/>
                <a:gd name="connsiteX0" fmla="*/ 0 w 5463216"/>
                <a:gd name="connsiteY0" fmla="*/ 3433798 h 3481705"/>
                <a:gd name="connsiteX1" fmla="*/ 1029239 w 5463216"/>
                <a:gd name="connsiteY1" fmla="*/ 3322553 h 3481705"/>
                <a:gd name="connsiteX2" fmla="*/ 1943639 w 5463216"/>
                <a:gd name="connsiteY2" fmla="*/ 1769798 h 3481705"/>
                <a:gd name="connsiteX3" fmla="*/ 2530235 w 5463216"/>
                <a:gd name="connsiteY3" fmla="*/ 182538 h 3481705"/>
                <a:gd name="connsiteX4" fmla="*/ 2737269 w 5463216"/>
                <a:gd name="connsiteY4" fmla="*/ 61768 h 3481705"/>
                <a:gd name="connsiteX5" fmla="*/ 2944303 w 5463216"/>
                <a:gd name="connsiteY5" fmla="*/ 148032 h 3481705"/>
                <a:gd name="connsiteX6" fmla="*/ 3548152 w 5463216"/>
                <a:gd name="connsiteY6" fmla="*/ 1666281 h 3481705"/>
                <a:gd name="connsiteX7" fmla="*/ 4272771 w 5463216"/>
                <a:gd name="connsiteY7" fmla="*/ 3132772 h 3481705"/>
                <a:gd name="connsiteX8" fmla="*/ 5463216 w 5463216"/>
                <a:gd name="connsiteY8" fmla="*/ 3426070 h 3481705"/>
                <a:gd name="connsiteX0" fmla="*/ 0 w 5463216"/>
                <a:gd name="connsiteY0" fmla="*/ 3433798 h 3457249"/>
                <a:gd name="connsiteX1" fmla="*/ 1048289 w 5463216"/>
                <a:gd name="connsiteY1" fmla="*/ 3274928 h 3457249"/>
                <a:gd name="connsiteX2" fmla="*/ 1943639 w 5463216"/>
                <a:gd name="connsiteY2" fmla="*/ 1769798 h 3457249"/>
                <a:gd name="connsiteX3" fmla="*/ 2530235 w 5463216"/>
                <a:gd name="connsiteY3" fmla="*/ 182538 h 3457249"/>
                <a:gd name="connsiteX4" fmla="*/ 2737269 w 5463216"/>
                <a:gd name="connsiteY4" fmla="*/ 61768 h 3457249"/>
                <a:gd name="connsiteX5" fmla="*/ 2944303 w 5463216"/>
                <a:gd name="connsiteY5" fmla="*/ 148032 h 3457249"/>
                <a:gd name="connsiteX6" fmla="*/ 3548152 w 5463216"/>
                <a:gd name="connsiteY6" fmla="*/ 1666281 h 3457249"/>
                <a:gd name="connsiteX7" fmla="*/ 4272771 w 5463216"/>
                <a:gd name="connsiteY7" fmla="*/ 3132772 h 3457249"/>
                <a:gd name="connsiteX8" fmla="*/ 5463216 w 5463216"/>
                <a:gd name="connsiteY8" fmla="*/ 3426070 h 3457249"/>
                <a:gd name="connsiteX0" fmla="*/ 0 w 5463216"/>
                <a:gd name="connsiteY0" fmla="*/ 3433798 h 3442259"/>
                <a:gd name="connsiteX1" fmla="*/ 1048289 w 5463216"/>
                <a:gd name="connsiteY1" fmla="*/ 3274928 h 3442259"/>
                <a:gd name="connsiteX2" fmla="*/ 1943639 w 5463216"/>
                <a:gd name="connsiteY2" fmla="*/ 1769798 h 3442259"/>
                <a:gd name="connsiteX3" fmla="*/ 2530235 w 5463216"/>
                <a:gd name="connsiteY3" fmla="*/ 182538 h 3442259"/>
                <a:gd name="connsiteX4" fmla="*/ 2737269 w 5463216"/>
                <a:gd name="connsiteY4" fmla="*/ 61768 h 3442259"/>
                <a:gd name="connsiteX5" fmla="*/ 2944303 w 5463216"/>
                <a:gd name="connsiteY5" fmla="*/ 148032 h 3442259"/>
                <a:gd name="connsiteX6" fmla="*/ 3548152 w 5463216"/>
                <a:gd name="connsiteY6" fmla="*/ 1666281 h 3442259"/>
                <a:gd name="connsiteX7" fmla="*/ 4272771 w 5463216"/>
                <a:gd name="connsiteY7" fmla="*/ 3132772 h 3442259"/>
                <a:gd name="connsiteX8" fmla="*/ 5463216 w 5463216"/>
                <a:gd name="connsiteY8" fmla="*/ 3426070 h 3442259"/>
                <a:gd name="connsiteX0" fmla="*/ 0 w 5463216"/>
                <a:gd name="connsiteY0" fmla="*/ 3433798 h 3440987"/>
                <a:gd name="connsiteX1" fmla="*/ 1048289 w 5463216"/>
                <a:gd name="connsiteY1" fmla="*/ 3274928 h 3440987"/>
                <a:gd name="connsiteX2" fmla="*/ 1943639 w 5463216"/>
                <a:gd name="connsiteY2" fmla="*/ 1769798 h 3440987"/>
                <a:gd name="connsiteX3" fmla="*/ 2530235 w 5463216"/>
                <a:gd name="connsiteY3" fmla="*/ 182538 h 3440987"/>
                <a:gd name="connsiteX4" fmla="*/ 2737269 w 5463216"/>
                <a:gd name="connsiteY4" fmla="*/ 61768 h 3440987"/>
                <a:gd name="connsiteX5" fmla="*/ 2944303 w 5463216"/>
                <a:gd name="connsiteY5" fmla="*/ 148032 h 3440987"/>
                <a:gd name="connsiteX6" fmla="*/ 3548152 w 5463216"/>
                <a:gd name="connsiteY6" fmla="*/ 1666281 h 3440987"/>
                <a:gd name="connsiteX7" fmla="*/ 4272771 w 5463216"/>
                <a:gd name="connsiteY7" fmla="*/ 3132772 h 3440987"/>
                <a:gd name="connsiteX8" fmla="*/ 5463216 w 5463216"/>
                <a:gd name="connsiteY8" fmla="*/ 3426070 h 3440987"/>
                <a:gd name="connsiteX0" fmla="*/ 0 w 5463216"/>
                <a:gd name="connsiteY0" fmla="*/ 3449129 h 3456318"/>
                <a:gd name="connsiteX1" fmla="*/ 1048289 w 5463216"/>
                <a:gd name="connsiteY1" fmla="*/ 3290259 h 3456318"/>
                <a:gd name="connsiteX2" fmla="*/ 1943639 w 5463216"/>
                <a:gd name="connsiteY2" fmla="*/ 1785129 h 3456318"/>
                <a:gd name="connsiteX3" fmla="*/ 2392122 w 5463216"/>
                <a:gd name="connsiteY3" fmla="*/ 474094 h 3456318"/>
                <a:gd name="connsiteX4" fmla="*/ 2737269 w 5463216"/>
                <a:gd name="connsiteY4" fmla="*/ 77099 h 3456318"/>
                <a:gd name="connsiteX5" fmla="*/ 2944303 w 5463216"/>
                <a:gd name="connsiteY5" fmla="*/ 163363 h 3456318"/>
                <a:gd name="connsiteX6" fmla="*/ 3548152 w 5463216"/>
                <a:gd name="connsiteY6" fmla="*/ 1681612 h 3456318"/>
                <a:gd name="connsiteX7" fmla="*/ 4272771 w 5463216"/>
                <a:gd name="connsiteY7" fmla="*/ 3148103 h 3456318"/>
                <a:gd name="connsiteX8" fmla="*/ 5463216 w 5463216"/>
                <a:gd name="connsiteY8" fmla="*/ 3441401 h 3456318"/>
                <a:gd name="connsiteX0" fmla="*/ 0 w 5463216"/>
                <a:gd name="connsiteY0" fmla="*/ 3372061 h 3379250"/>
                <a:gd name="connsiteX1" fmla="*/ 1048289 w 5463216"/>
                <a:gd name="connsiteY1" fmla="*/ 3213191 h 3379250"/>
                <a:gd name="connsiteX2" fmla="*/ 1943639 w 5463216"/>
                <a:gd name="connsiteY2" fmla="*/ 1708061 h 3379250"/>
                <a:gd name="connsiteX3" fmla="*/ 2392122 w 5463216"/>
                <a:gd name="connsiteY3" fmla="*/ 397026 h 3379250"/>
                <a:gd name="connsiteX4" fmla="*/ 2737269 w 5463216"/>
                <a:gd name="connsiteY4" fmla="*/ 31 h 3379250"/>
                <a:gd name="connsiteX5" fmla="*/ 3082415 w 5463216"/>
                <a:gd name="connsiteY5" fmla="*/ 410145 h 3379250"/>
                <a:gd name="connsiteX6" fmla="*/ 3548152 w 5463216"/>
                <a:gd name="connsiteY6" fmla="*/ 1604544 h 3379250"/>
                <a:gd name="connsiteX7" fmla="*/ 4272771 w 5463216"/>
                <a:gd name="connsiteY7" fmla="*/ 3071035 h 3379250"/>
                <a:gd name="connsiteX8" fmla="*/ 5463216 w 5463216"/>
                <a:gd name="connsiteY8" fmla="*/ 3364333 h 3379250"/>
                <a:gd name="connsiteX0" fmla="*/ 0 w 5463216"/>
                <a:gd name="connsiteY0" fmla="*/ 3372061 h 3396064"/>
                <a:gd name="connsiteX1" fmla="*/ 1048289 w 5463216"/>
                <a:gd name="connsiteY1" fmla="*/ 3213191 h 3396064"/>
                <a:gd name="connsiteX2" fmla="*/ 1919826 w 5463216"/>
                <a:gd name="connsiteY2" fmla="*/ 1698536 h 3396064"/>
                <a:gd name="connsiteX3" fmla="*/ 2392122 w 5463216"/>
                <a:gd name="connsiteY3" fmla="*/ 397026 h 3396064"/>
                <a:gd name="connsiteX4" fmla="*/ 2737269 w 5463216"/>
                <a:gd name="connsiteY4" fmla="*/ 31 h 3396064"/>
                <a:gd name="connsiteX5" fmla="*/ 3082415 w 5463216"/>
                <a:gd name="connsiteY5" fmla="*/ 410145 h 3396064"/>
                <a:gd name="connsiteX6" fmla="*/ 3548152 w 5463216"/>
                <a:gd name="connsiteY6" fmla="*/ 1604544 h 3396064"/>
                <a:gd name="connsiteX7" fmla="*/ 4272771 w 5463216"/>
                <a:gd name="connsiteY7" fmla="*/ 3071035 h 3396064"/>
                <a:gd name="connsiteX8" fmla="*/ 5463216 w 5463216"/>
                <a:gd name="connsiteY8" fmla="*/ 3364333 h 3396064"/>
                <a:gd name="connsiteX0" fmla="*/ 0 w 5463216"/>
                <a:gd name="connsiteY0" fmla="*/ 3372061 h 3396064"/>
                <a:gd name="connsiteX1" fmla="*/ 1048289 w 5463216"/>
                <a:gd name="connsiteY1" fmla="*/ 3213191 h 3396064"/>
                <a:gd name="connsiteX2" fmla="*/ 1919826 w 5463216"/>
                <a:gd name="connsiteY2" fmla="*/ 1698536 h 3396064"/>
                <a:gd name="connsiteX3" fmla="*/ 2392122 w 5463216"/>
                <a:gd name="connsiteY3" fmla="*/ 397026 h 3396064"/>
                <a:gd name="connsiteX4" fmla="*/ 2737269 w 5463216"/>
                <a:gd name="connsiteY4" fmla="*/ 31 h 3396064"/>
                <a:gd name="connsiteX5" fmla="*/ 3082415 w 5463216"/>
                <a:gd name="connsiteY5" fmla="*/ 410145 h 3396064"/>
                <a:gd name="connsiteX6" fmla="*/ 3548152 w 5463216"/>
                <a:gd name="connsiteY6" fmla="*/ 1604544 h 3396064"/>
                <a:gd name="connsiteX7" fmla="*/ 4272771 w 5463216"/>
                <a:gd name="connsiteY7" fmla="*/ 3071035 h 3396064"/>
                <a:gd name="connsiteX8" fmla="*/ 5463216 w 5463216"/>
                <a:gd name="connsiteY8" fmla="*/ 3364333 h 3396064"/>
                <a:gd name="connsiteX0" fmla="*/ 0 w 5463216"/>
                <a:gd name="connsiteY0" fmla="*/ 3372061 h 3396064"/>
                <a:gd name="connsiteX1" fmla="*/ 1048289 w 5463216"/>
                <a:gd name="connsiteY1" fmla="*/ 3213191 h 3396064"/>
                <a:gd name="connsiteX2" fmla="*/ 1919826 w 5463216"/>
                <a:gd name="connsiteY2" fmla="*/ 1698536 h 3396064"/>
                <a:gd name="connsiteX3" fmla="*/ 2392122 w 5463216"/>
                <a:gd name="connsiteY3" fmla="*/ 397026 h 3396064"/>
                <a:gd name="connsiteX4" fmla="*/ 2737269 w 5463216"/>
                <a:gd name="connsiteY4" fmla="*/ 31 h 3396064"/>
                <a:gd name="connsiteX5" fmla="*/ 3082415 w 5463216"/>
                <a:gd name="connsiteY5" fmla="*/ 410145 h 3396064"/>
                <a:gd name="connsiteX6" fmla="*/ 3548152 w 5463216"/>
                <a:gd name="connsiteY6" fmla="*/ 1604544 h 3396064"/>
                <a:gd name="connsiteX7" fmla="*/ 4272771 w 5463216"/>
                <a:gd name="connsiteY7" fmla="*/ 3071035 h 3396064"/>
                <a:gd name="connsiteX8" fmla="*/ 5463216 w 5463216"/>
                <a:gd name="connsiteY8" fmla="*/ 3364333 h 3396064"/>
                <a:gd name="connsiteX0" fmla="*/ 0 w 5463216"/>
                <a:gd name="connsiteY0" fmla="*/ 3372061 h 3396064"/>
                <a:gd name="connsiteX1" fmla="*/ 1048289 w 5463216"/>
                <a:gd name="connsiteY1" fmla="*/ 3213191 h 3396064"/>
                <a:gd name="connsiteX2" fmla="*/ 1919826 w 5463216"/>
                <a:gd name="connsiteY2" fmla="*/ 1698536 h 3396064"/>
                <a:gd name="connsiteX3" fmla="*/ 2392122 w 5463216"/>
                <a:gd name="connsiteY3" fmla="*/ 397026 h 3396064"/>
                <a:gd name="connsiteX4" fmla="*/ 2737269 w 5463216"/>
                <a:gd name="connsiteY4" fmla="*/ 31 h 3396064"/>
                <a:gd name="connsiteX5" fmla="*/ 3082415 w 5463216"/>
                <a:gd name="connsiteY5" fmla="*/ 410145 h 3396064"/>
                <a:gd name="connsiteX6" fmla="*/ 3548152 w 5463216"/>
                <a:gd name="connsiteY6" fmla="*/ 1604544 h 3396064"/>
                <a:gd name="connsiteX7" fmla="*/ 4272771 w 5463216"/>
                <a:gd name="connsiteY7" fmla="*/ 3071035 h 3396064"/>
                <a:gd name="connsiteX8" fmla="*/ 5463216 w 5463216"/>
                <a:gd name="connsiteY8" fmla="*/ 3364333 h 3396064"/>
                <a:gd name="connsiteX0" fmla="*/ 0 w 5463216"/>
                <a:gd name="connsiteY0" fmla="*/ 3372061 h 3396064"/>
                <a:gd name="connsiteX1" fmla="*/ 1048289 w 5463216"/>
                <a:gd name="connsiteY1" fmla="*/ 3213191 h 3396064"/>
                <a:gd name="connsiteX2" fmla="*/ 1919826 w 5463216"/>
                <a:gd name="connsiteY2" fmla="*/ 1698536 h 3396064"/>
                <a:gd name="connsiteX3" fmla="*/ 2392122 w 5463216"/>
                <a:gd name="connsiteY3" fmla="*/ 397026 h 3396064"/>
                <a:gd name="connsiteX4" fmla="*/ 2737269 w 5463216"/>
                <a:gd name="connsiteY4" fmla="*/ 31 h 3396064"/>
                <a:gd name="connsiteX5" fmla="*/ 3082415 w 5463216"/>
                <a:gd name="connsiteY5" fmla="*/ 410145 h 3396064"/>
                <a:gd name="connsiteX6" fmla="*/ 3548152 w 5463216"/>
                <a:gd name="connsiteY6" fmla="*/ 1604544 h 3396064"/>
                <a:gd name="connsiteX7" fmla="*/ 4272771 w 5463216"/>
                <a:gd name="connsiteY7" fmla="*/ 3071035 h 3396064"/>
                <a:gd name="connsiteX8" fmla="*/ 5463216 w 5463216"/>
                <a:gd name="connsiteY8" fmla="*/ 3364333 h 3396064"/>
                <a:gd name="connsiteX0" fmla="*/ 0 w 5463216"/>
                <a:gd name="connsiteY0" fmla="*/ 3372061 h 3385117"/>
                <a:gd name="connsiteX1" fmla="*/ 1048289 w 5463216"/>
                <a:gd name="connsiteY1" fmla="*/ 3213191 h 3385117"/>
                <a:gd name="connsiteX2" fmla="*/ 1919826 w 5463216"/>
                <a:gd name="connsiteY2" fmla="*/ 1698536 h 3385117"/>
                <a:gd name="connsiteX3" fmla="*/ 2392122 w 5463216"/>
                <a:gd name="connsiteY3" fmla="*/ 397026 h 3385117"/>
                <a:gd name="connsiteX4" fmla="*/ 2737269 w 5463216"/>
                <a:gd name="connsiteY4" fmla="*/ 31 h 3385117"/>
                <a:gd name="connsiteX5" fmla="*/ 3082415 w 5463216"/>
                <a:gd name="connsiteY5" fmla="*/ 410145 h 3385117"/>
                <a:gd name="connsiteX6" fmla="*/ 3548152 w 5463216"/>
                <a:gd name="connsiteY6" fmla="*/ 1604544 h 3385117"/>
                <a:gd name="connsiteX7" fmla="*/ 4272771 w 5463216"/>
                <a:gd name="connsiteY7" fmla="*/ 3071035 h 3385117"/>
                <a:gd name="connsiteX8" fmla="*/ 5463216 w 5463216"/>
                <a:gd name="connsiteY8" fmla="*/ 3364333 h 3385117"/>
                <a:gd name="connsiteX0" fmla="*/ 0 w 5463216"/>
                <a:gd name="connsiteY0" fmla="*/ 3372061 h 3376161"/>
                <a:gd name="connsiteX1" fmla="*/ 1048289 w 5463216"/>
                <a:gd name="connsiteY1" fmla="*/ 3213191 h 3376161"/>
                <a:gd name="connsiteX2" fmla="*/ 1919826 w 5463216"/>
                <a:gd name="connsiteY2" fmla="*/ 1698536 h 3376161"/>
                <a:gd name="connsiteX3" fmla="*/ 2392122 w 5463216"/>
                <a:gd name="connsiteY3" fmla="*/ 397026 h 3376161"/>
                <a:gd name="connsiteX4" fmla="*/ 2737269 w 5463216"/>
                <a:gd name="connsiteY4" fmla="*/ 31 h 3376161"/>
                <a:gd name="connsiteX5" fmla="*/ 3082415 w 5463216"/>
                <a:gd name="connsiteY5" fmla="*/ 410145 h 3376161"/>
                <a:gd name="connsiteX6" fmla="*/ 3548152 w 5463216"/>
                <a:gd name="connsiteY6" fmla="*/ 1604544 h 3376161"/>
                <a:gd name="connsiteX7" fmla="*/ 4272771 w 5463216"/>
                <a:gd name="connsiteY7" fmla="*/ 3071035 h 3376161"/>
                <a:gd name="connsiteX8" fmla="*/ 5463216 w 5463216"/>
                <a:gd name="connsiteY8" fmla="*/ 3364333 h 3376161"/>
                <a:gd name="connsiteX0" fmla="*/ 0 w 5463216"/>
                <a:gd name="connsiteY0" fmla="*/ 3372061 h 3376161"/>
                <a:gd name="connsiteX1" fmla="*/ 1048289 w 5463216"/>
                <a:gd name="connsiteY1" fmla="*/ 3213191 h 3376161"/>
                <a:gd name="connsiteX2" fmla="*/ 1919826 w 5463216"/>
                <a:gd name="connsiteY2" fmla="*/ 1698536 h 3376161"/>
                <a:gd name="connsiteX3" fmla="*/ 2392122 w 5463216"/>
                <a:gd name="connsiteY3" fmla="*/ 397026 h 3376161"/>
                <a:gd name="connsiteX4" fmla="*/ 2737269 w 5463216"/>
                <a:gd name="connsiteY4" fmla="*/ 31 h 3376161"/>
                <a:gd name="connsiteX5" fmla="*/ 3082415 w 5463216"/>
                <a:gd name="connsiteY5" fmla="*/ 410145 h 3376161"/>
                <a:gd name="connsiteX6" fmla="*/ 3529102 w 5463216"/>
                <a:gd name="connsiteY6" fmla="*/ 1614069 h 3376161"/>
                <a:gd name="connsiteX7" fmla="*/ 4272771 w 5463216"/>
                <a:gd name="connsiteY7" fmla="*/ 3071035 h 3376161"/>
                <a:gd name="connsiteX8" fmla="*/ 5463216 w 5463216"/>
                <a:gd name="connsiteY8" fmla="*/ 3364333 h 3376161"/>
                <a:gd name="connsiteX0" fmla="*/ 0 w 5463216"/>
                <a:gd name="connsiteY0" fmla="*/ 3372061 h 3376161"/>
                <a:gd name="connsiteX1" fmla="*/ 1048289 w 5463216"/>
                <a:gd name="connsiteY1" fmla="*/ 3213191 h 3376161"/>
                <a:gd name="connsiteX2" fmla="*/ 1919826 w 5463216"/>
                <a:gd name="connsiteY2" fmla="*/ 1698536 h 3376161"/>
                <a:gd name="connsiteX3" fmla="*/ 2392122 w 5463216"/>
                <a:gd name="connsiteY3" fmla="*/ 397026 h 3376161"/>
                <a:gd name="connsiteX4" fmla="*/ 2737269 w 5463216"/>
                <a:gd name="connsiteY4" fmla="*/ 31 h 3376161"/>
                <a:gd name="connsiteX5" fmla="*/ 3082415 w 5463216"/>
                <a:gd name="connsiteY5" fmla="*/ 410145 h 3376161"/>
                <a:gd name="connsiteX6" fmla="*/ 3529102 w 5463216"/>
                <a:gd name="connsiteY6" fmla="*/ 1614069 h 3376161"/>
                <a:gd name="connsiteX7" fmla="*/ 4272771 w 5463216"/>
                <a:gd name="connsiteY7" fmla="*/ 3071035 h 3376161"/>
                <a:gd name="connsiteX8" fmla="*/ 5463216 w 5463216"/>
                <a:gd name="connsiteY8" fmla="*/ 3364333 h 337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63216" h="3376161">
                  <a:moveTo>
                    <a:pt x="0" y="3372061"/>
                  </a:moveTo>
                  <a:cubicBezTo>
                    <a:pt x="340743" y="3367838"/>
                    <a:pt x="675931" y="3425436"/>
                    <a:pt x="1048289" y="3213191"/>
                  </a:cubicBezTo>
                  <a:cubicBezTo>
                    <a:pt x="1420647" y="3000946"/>
                    <a:pt x="1743479" y="2244096"/>
                    <a:pt x="1919826" y="1698536"/>
                  </a:cubicBezTo>
                  <a:cubicBezTo>
                    <a:pt x="2096173" y="1152976"/>
                    <a:pt x="2255882" y="680110"/>
                    <a:pt x="2392122" y="397026"/>
                  </a:cubicBezTo>
                  <a:cubicBezTo>
                    <a:pt x="2528363" y="113942"/>
                    <a:pt x="2622220" y="-2155"/>
                    <a:pt x="2737269" y="31"/>
                  </a:cubicBezTo>
                  <a:cubicBezTo>
                    <a:pt x="2852318" y="2217"/>
                    <a:pt x="2950443" y="141139"/>
                    <a:pt x="3082415" y="410145"/>
                  </a:cubicBezTo>
                  <a:cubicBezTo>
                    <a:pt x="3214387" y="679151"/>
                    <a:pt x="3349759" y="1161062"/>
                    <a:pt x="3529102" y="1614069"/>
                  </a:cubicBezTo>
                  <a:cubicBezTo>
                    <a:pt x="3708445" y="2067076"/>
                    <a:pt x="3950419" y="2779324"/>
                    <a:pt x="4272771" y="3071035"/>
                  </a:cubicBezTo>
                  <a:cubicBezTo>
                    <a:pt x="4595123" y="3362746"/>
                    <a:pt x="5027582" y="3364333"/>
                    <a:pt x="5463216" y="3364333"/>
                  </a:cubicBezTo>
                </a:path>
              </a:pathLst>
            </a:custGeom>
            <a:solidFill>
              <a:srgbClr val="FF3300">
                <a:alpha val="69804"/>
              </a:srgbClr>
            </a:solidFill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147290" y="6255794"/>
              <a:ext cx="2541592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61748"/>
              </a:solidFill>
              <a:prstDash val="solid"/>
              <a:tailEnd type="arrow"/>
            </a:ln>
            <a:effectLst/>
          </p:spPr>
        </p:cxnSp>
        <p:cxnSp>
          <p:nvCxnSpPr>
            <p:cNvPr id="49" name="Straight Arrow Connector 48"/>
            <p:cNvCxnSpPr/>
            <p:nvPr/>
          </p:nvCxnSpPr>
          <p:spPr>
            <a:xfrm rot="16200000">
              <a:off x="5270429" y="5364905"/>
              <a:ext cx="178188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61748"/>
              </a:solidFill>
              <a:prstDash val="solid"/>
              <a:tailEnd type="arrow"/>
            </a:ln>
            <a:effectLst/>
          </p:spPr>
        </p:cxnSp>
      </p:grpSp>
      <p:sp>
        <p:nvSpPr>
          <p:cNvPr id="25" name="Rectangle 24"/>
          <p:cNvSpPr/>
          <p:nvPr/>
        </p:nvSpPr>
        <p:spPr>
          <a:xfrm>
            <a:off x="1725706" y="5924034"/>
            <a:ext cx="4443845" cy="461665"/>
          </a:xfrm>
          <a:prstGeom prst="rect">
            <a:avLst/>
          </a:prstGeom>
          <a:ln w="38100">
            <a:solidFill>
              <a:srgbClr val="FD930A"/>
            </a:solidFill>
          </a:ln>
        </p:spPr>
        <p:txBody>
          <a:bodyPr wrap="none">
            <a:spAutoFit/>
          </a:bodyPr>
          <a:lstStyle/>
          <a:p>
            <a:pPr lvl="0" algn="l">
              <a:buClr>
                <a:srgbClr val="FD930A"/>
              </a:buClr>
            </a:pPr>
            <a:r>
              <a:rPr lang="de-DE" sz="2400" kern="0" dirty="0">
                <a:solidFill>
                  <a:srgbClr val="261748"/>
                </a:solidFill>
                <a:latin typeface="Arial"/>
                <a:ea typeface="ＭＳ Ｐゴシック"/>
                <a:sym typeface="Wingdings"/>
              </a:rPr>
              <a:t></a:t>
            </a:r>
            <a:r>
              <a:rPr lang="de-DE" sz="2400" kern="0" dirty="0">
                <a:solidFill>
                  <a:srgbClr val="261748"/>
                </a:solidFill>
                <a:latin typeface="Arial"/>
                <a:ea typeface="ＭＳ Ｐゴシック"/>
              </a:rPr>
              <a:t>New </a:t>
            </a:r>
            <a:r>
              <a:rPr lang="de-DE" sz="2400" kern="0" dirty="0" err="1">
                <a:solidFill>
                  <a:srgbClr val="261748"/>
                </a:solidFill>
                <a:latin typeface="Arial"/>
                <a:ea typeface="ＭＳ Ｐゴシック"/>
              </a:rPr>
              <a:t>scientific</a:t>
            </a:r>
            <a:r>
              <a:rPr lang="de-DE" sz="2400" kern="0" dirty="0">
                <a:solidFill>
                  <a:srgbClr val="261748"/>
                </a:solidFill>
                <a:latin typeface="Arial"/>
                <a:ea typeface="ＭＳ Ｐゴシック"/>
              </a:rPr>
              <a:t> </a:t>
            </a:r>
            <a:r>
              <a:rPr lang="de-DE" sz="2400" kern="0" dirty="0" err="1">
                <a:solidFill>
                  <a:srgbClr val="261748"/>
                </a:solidFill>
                <a:latin typeface="Arial"/>
                <a:ea typeface="ＭＳ Ｐゴシック"/>
              </a:rPr>
              <a:t>applications</a:t>
            </a:r>
            <a:endParaRPr lang="de-DE" sz="2400" kern="0" dirty="0">
              <a:solidFill>
                <a:srgbClr val="261748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8226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3" grpId="1"/>
      <p:bldP spid="3" grpId="0" uiExpand="1" build="p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science</a:t>
            </a:r>
            <a:r>
              <a:rPr lang="de-DE" dirty="0" smtClean="0"/>
              <a:t> </a:t>
            </a:r>
            <a:r>
              <a:rPr lang="de-DE" dirty="0" err="1" smtClean="0"/>
              <a:t>capabilities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Imaging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determination</a:t>
            </a:r>
            <a:endParaRPr lang="de-DE" dirty="0" smtClean="0"/>
          </a:p>
          <a:p>
            <a:pPr lvl="1"/>
            <a:r>
              <a:rPr lang="de-DE" dirty="0" err="1" smtClean="0"/>
              <a:t>Use</a:t>
            </a:r>
            <a:r>
              <a:rPr lang="de-DE" dirty="0" smtClean="0"/>
              <a:t> high </a:t>
            </a:r>
            <a:r>
              <a:rPr lang="de-DE" dirty="0" err="1" smtClean="0"/>
              <a:t>coherence</a:t>
            </a:r>
            <a:r>
              <a:rPr lang="de-DE" dirty="0" smtClean="0"/>
              <a:t> &amp; </a:t>
            </a:r>
            <a:r>
              <a:rPr lang="de-DE" dirty="0" err="1" smtClean="0"/>
              <a:t>flux</a:t>
            </a:r>
            <a:endParaRPr lang="de-DE" dirty="0" smtClean="0"/>
          </a:p>
          <a:p>
            <a:pPr lvl="1"/>
            <a:r>
              <a:rPr lang="de-DE" dirty="0" smtClean="0"/>
              <a:t>Nano-</a:t>
            </a:r>
            <a:r>
              <a:rPr lang="de-DE" dirty="0" err="1" smtClean="0"/>
              <a:t>scale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endParaRPr lang="de-DE" dirty="0" smtClean="0"/>
          </a:p>
          <a:p>
            <a:pPr lvl="1"/>
            <a:r>
              <a:rPr lang="de-DE" dirty="0" smtClean="0"/>
              <a:t>Single </a:t>
            </a:r>
            <a:r>
              <a:rPr lang="de-DE" dirty="0" err="1" smtClean="0"/>
              <a:t>molecules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cells</a:t>
            </a:r>
            <a:endParaRPr lang="de-DE" dirty="0" smtClean="0"/>
          </a:p>
          <a:p>
            <a:endParaRPr lang="de-DE" dirty="0"/>
          </a:p>
          <a:p>
            <a:r>
              <a:rPr lang="de-DE" dirty="0"/>
              <a:t>U</a:t>
            </a:r>
            <a:r>
              <a:rPr lang="de-DE" dirty="0" smtClean="0"/>
              <a:t>ltrafast </a:t>
            </a:r>
            <a:r>
              <a:rPr lang="de-DE" dirty="0" err="1" smtClean="0"/>
              <a:t>processes</a:t>
            </a:r>
            <a:endParaRPr lang="de-DE" dirty="0" smtClean="0"/>
          </a:p>
          <a:p>
            <a:pPr lvl="1"/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extremely</a:t>
            </a:r>
            <a:r>
              <a:rPr lang="de-DE" dirty="0" smtClean="0"/>
              <a:t> </a:t>
            </a:r>
            <a:r>
              <a:rPr lang="de-DE" dirty="0" err="1" smtClean="0"/>
              <a:t>short</a:t>
            </a:r>
            <a:r>
              <a:rPr lang="de-DE" dirty="0" smtClean="0"/>
              <a:t> x-</a:t>
            </a:r>
            <a:r>
              <a:rPr lang="de-DE" dirty="0" err="1" smtClean="0"/>
              <a:t>ray</a:t>
            </a:r>
            <a:r>
              <a:rPr lang="de-DE" dirty="0" smtClean="0"/>
              <a:t> </a:t>
            </a:r>
            <a:r>
              <a:rPr lang="de-DE" dirty="0" err="1" smtClean="0"/>
              <a:t>pulses</a:t>
            </a:r>
            <a:endParaRPr lang="de-DE" dirty="0" smtClean="0"/>
          </a:p>
          <a:p>
            <a:pPr lvl="1"/>
            <a:r>
              <a:rPr lang="de-DE" dirty="0" err="1" smtClean="0"/>
              <a:t>Photo</a:t>
            </a:r>
            <a:r>
              <a:rPr lang="de-DE" dirty="0" smtClean="0"/>
              <a:t>- &amp; </a:t>
            </a:r>
            <a:r>
              <a:rPr lang="de-DE" dirty="0" err="1" smtClean="0"/>
              <a:t>reaction</a:t>
            </a:r>
            <a:r>
              <a:rPr lang="de-DE" dirty="0" smtClean="0"/>
              <a:t> </a:t>
            </a:r>
            <a:r>
              <a:rPr lang="de-DE" dirty="0" err="1" smtClean="0"/>
              <a:t>chemistry</a:t>
            </a:r>
            <a:endParaRPr lang="de-DE" dirty="0" smtClean="0"/>
          </a:p>
          <a:p>
            <a:pPr lvl="1"/>
            <a:r>
              <a:rPr lang="de-DE" dirty="0"/>
              <a:t>C</a:t>
            </a:r>
            <a:r>
              <a:rPr lang="de-DE" dirty="0" smtClean="0"/>
              <a:t>ondensed-matter </a:t>
            </a:r>
            <a:r>
              <a:rPr lang="de-DE" dirty="0" err="1" smtClean="0"/>
              <a:t>phase</a:t>
            </a:r>
            <a:r>
              <a:rPr lang="de-DE" dirty="0" smtClean="0"/>
              <a:t> </a:t>
            </a:r>
            <a:r>
              <a:rPr lang="de-DE" dirty="0" err="1" smtClean="0"/>
              <a:t>transitions</a:t>
            </a:r>
            <a:r>
              <a:rPr lang="de-DE" dirty="0" smtClean="0"/>
              <a:t> </a:t>
            </a:r>
          </a:p>
          <a:p>
            <a:endParaRPr lang="de-DE" dirty="0"/>
          </a:p>
          <a:p>
            <a:r>
              <a:rPr lang="de-DE" dirty="0" smtClean="0"/>
              <a:t>Non-linear </a:t>
            </a:r>
            <a:r>
              <a:rPr lang="de-DE" dirty="0" err="1" smtClean="0"/>
              <a:t>processes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extreme </a:t>
            </a:r>
            <a:r>
              <a:rPr lang="de-DE" dirty="0" err="1" smtClean="0"/>
              <a:t>states</a:t>
            </a:r>
            <a:endParaRPr lang="de-DE" dirty="0" smtClean="0"/>
          </a:p>
          <a:p>
            <a:pPr lvl="1"/>
            <a:r>
              <a:rPr lang="de-DE" dirty="0" smtClean="0"/>
              <a:t>Higher </a:t>
            </a:r>
            <a:r>
              <a:rPr lang="de-DE" dirty="0" err="1" smtClean="0"/>
              <a:t>order</a:t>
            </a:r>
            <a:r>
              <a:rPr lang="de-DE" dirty="0" smtClean="0"/>
              <a:t> x-</a:t>
            </a:r>
            <a:r>
              <a:rPr lang="de-DE" dirty="0" err="1" smtClean="0"/>
              <a:t>ray</a:t>
            </a:r>
            <a:r>
              <a:rPr lang="de-DE" dirty="0" smtClean="0"/>
              <a:t> </a:t>
            </a:r>
            <a:r>
              <a:rPr lang="de-DE" dirty="0" err="1" smtClean="0"/>
              <a:t>processes</a:t>
            </a:r>
            <a:endParaRPr lang="de-DE" dirty="0" smtClean="0"/>
          </a:p>
          <a:p>
            <a:pPr lvl="1"/>
            <a:r>
              <a:rPr lang="de-DE" dirty="0" smtClean="0"/>
              <a:t>X-</a:t>
            </a:r>
            <a:r>
              <a:rPr lang="de-DE" dirty="0" err="1" smtClean="0"/>
              <a:t>ray</a:t>
            </a:r>
            <a:r>
              <a:rPr lang="de-DE" dirty="0" smtClean="0"/>
              <a:t> </a:t>
            </a:r>
            <a:r>
              <a:rPr lang="de-DE" dirty="0" err="1" smtClean="0"/>
              <a:t>excitation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matter 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High </a:t>
            </a:r>
            <a:r>
              <a:rPr lang="de-DE" dirty="0" err="1"/>
              <a:t>p</a:t>
            </a:r>
            <a:r>
              <a:rPr lang="de-DE" dirty="0" err="1" smtClean="0"/>
              <a:t>eak</a:t>
            </a:r>
            <a:r>
              <a:rPr lang="de-DE" dirty="0" smtClean="0"/>
              <a:t> &amp; </a:t>
            </a:r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flux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F152-CCDD-45D2-A883-C8FA0039B151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700" y="1106489"/>
            <a:ext cx="1941924" cy="179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83348" y="2175404"/>
            <a:ext cx="1805301" cy="72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 smtClean="0"/>
              <a:t>Au </a:t>
            </a:r>
            <a:r>
              <a:rPr lang="de-DE" sz="1200" dirty="0" err="1" smtClean="0"/>
              <a:t>nanocrystals</a:t>
            </a:r>
            <a:endParaRPr lang="de-DE" sz="1200" dirty="0" smtClean="0"/>
          </a:p>
          <a:p>
            <a:pPr algn="r"/>
            <a:r>
              <a:rPr lang="de-DE" sz="1200" dirty="0" smtClean="0"/>
              <a:t>Clark et al., </a:t>
            </a:r>
          </a:p>
          <a:p>
            <a:pPr algn="r"/>
            <a:r>
              <a:rPr lang="de-DE" sz="1200" dirty="0" smtClean="0"/>
              <a:t>Science </a:t>
            </a:r>
            <a:r>
              <a:rPr lang="de-DE" sz="1200" u="sng" dirty="0" smtClean="0"/>
              <a:t>341</a:t>
            </a:r>
            <a:r>
              <a:rPr lang="de-DE" sz="1200" dirty="0" smtClean="0"/>
              <a:t>, 56 (2013)</a:t>
            </a:r>
            <a:endParaRPr lang="de-DE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5218365" y="4541561"/>
            <a:ext cx="3770059" cy="2021164"/>
            <a:chOff x="5218365" y="4541561"/>
            <a:chExt cx="3770059" cy="2021164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7864" y="4541561"/>
              <a:ext cx="1930560" cy="2021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218365" y="5604404"/>
              <a:ext cx="1795684" cy="720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1200" dirty="0" smtClean="0"/>
                <a:t>Non-linear </a:t>
              </a:r>
              <a:r>
                <a:rPr lang="de-DE" sz="1200" dirty="0" err="1" smtClean="0"/>
                <a:t>mixing</a:t>
              </a:r>
              <a:endParaRPr lang="de-DE" sz="1200" dirty="0" smtClean="0"/>
            </a:p>
            <a:p>
              <a:pPr algn="r"/>
              <a:r>
                <a:rPr lang="de-DE" sz="1200" dirty="0" smtClean="0"/>
                <a:t>Glover et al., </a:t>
              </a:r>
            </a:p>
            <a:p>
              <a:pPr algn="r"/>
              <a:r>
                <a:rPr lang="de-DE" sz="1200" dirty="0" smtClean="0"/>
                <a:t>Nature </a:t>
              </a:r>
              <a:r>
                <a:rPr lang="de-DE" sz="1200" u="sng" dirty="0" smtClean="0"/>
                <a:t>488</a:t>
              </a:r>
              <a:r>
                <a:rPr lang="de-DE" sz="1200" dirty="0" smtClean="0"/>
                <a:t>, 603 (2012)</a:t>
              </a:r>
              <a:endParaRPr lang="de-DE" sz="12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92700" y="2929202"/>
            <a:ext cx="3874579" cy="1731698"/>
            <a:chOff x="5092700" y="2929202"/>
            <a:chExt cx="3874579" cy="1731698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2700" y="2929202"/>
              <a:ext cx="1972678" cy="1731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926336" y="3701652"/>
              <a:ext cx="2040943" cy="720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de-DE" sz="1200" dirty="0" err="1" smtClean="0"/>
                <a:t>Insulator</a:t>
              </a:r>
              <a:r>
                <a:rPr lang="de-DE" sz="1200" dirty="0" smtClean="0"/>
                <a:t>-</a:t>
              </a:r>
              <a:r>
                <a:rPr lang="de-DE" sz="1200" dirty="0" err="1" smtClean="0"/>
                <a:t>metal</a:t>
              </a:r>
              <a:r>
                <a:rPr lang="de-DE" sz="1200" dirty="0" smtClean="0"/>
                <a:t>-transition</a:t>
              </a:r>
            </a:p>
            <a:p>
              <a:pPr algn="l"/>
              <a:r>
                <a:rPr lang="de-DE" sz="1200" dirty="0" smtClean="0"/>
                <a:t>De Jong et al., </a:t>
              </a:r>
            </a:p>
            <a:p>
              <a:pPr algn="l"/>
              <a:r>
                <a:rPr lang="de-DE" sz="1200" b="0" dirty="0"/>
                <a:t>DOI: 10.1038/NMAT3718</a:t>
              </a:r>
              <a:endParaRPr lang="de-DE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5728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win.desy.de\home\piergros\My Documents\00 - MAIN\Drafts\02 - External\Presentations\Perspektive_Infograf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2" y="1205024"/>
            <a:ext cx="8935900" cy="502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Facility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endParaRPr lang="de-DE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913" y="1909419"/>
            <a:ext cx="2258064" cy="1504951"/>
          </a:xfrm>
          <a:ln>
            <a:noFill/>
          </a:ln>
        </p:spPr>
      </p:pic>
      <p:sp>
        <p:nvSpPr>
          <p:cNvPr id="7" name="Freeform 170"/>
          <p:cNvSpPr>
            <a:spLocks/>
          </p:cNvSpPr>
          <p:nvPr/>
        </p:nvSpPr>
        <p:spPr bwMode="auto">
          <a:xfrm flipH="1">
            <a:off x="6493192" y="3428999"/>
            <a:ext cx="45719" cy="500653"/>
          </a:xfrm>
          <a:custGeom>
            <a:avLst/>
            <a:gdLst>
              <a:gd name="T0" fmla="*/ 67 w 67"/>
              <a:gd name="T1" fmla="*/ 641 h 641"/>
              <a:gd name="T2" fmla="*/ 67 w 67"/>
              <a:gd name="T3" fmla="*/ 641 h 641"/>
              <a:gd name="T4" fmla="*/ 0 w 67"/>
              <a:gd name="T5" fmla="*/ 0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" h="641">
                <a:moveTo>
                  <a:pt x="67" y="641"/>
                </a:moveTo>
                <a:lnTo>
                  <a:pt x="67" y="641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Freeform 171"/>
          <p:cNvSpPr>
            <a:spLocks/>
          </p:cNvSpPr>
          <p:nvPr/>
        </p:nvSpPr>
        <p:spPr bwMode="auto">
          <a:xfrm>
            <a:off x="6908800" y="3416198"/>
            <a:ext cx="1884070" cy="684314"/>
          </a:xfrm>
          <a:custGeom>
            <a:avLst/>
            <a:gdLst>
              <a:gd name="T0" fmla="*/ 0 w 2230"/>
              <a:gd name="T1" fmla="*/ 745 h 745"/>
              <a:gd name="T2" fmla="*/ 0 w 2230"/>
              <a:gd name="T3" fmla="*/ 745 h 745"/>
              <a:gd name="T4" fmla="*/ 2230 w 2230"/>
              <a:gd name="T5" fmla="*/ 0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0" h="745">
                <a:moveTo>
                  <a:pt x="0" y="745"/>
                </a:moveTo>
                <a:lnTo>
                  <a:pt x="0" y="745"/>
                </a:lnTo>
                <a:lnTo>
                  <a:pt x="2230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Freeform 173"/>
          <p:cNvSpPr>
            <a:spLocks/>
          </p:cNvSpPr>
          <p:nvPr/>
        </p:nvSpPr>
        <p:spPr bwMode="auto">
          <a:xfrm>
            <a:off x="3708806" y="2882189"/>
            <a:ext cx="1893371" cy="807778"/>
          </a:xfrm>
          <a:custGeom>
            <a:avLst/>
            <a:gdLst>
              <a:gd name="T0" fmla="*/ 476 w 476"/>
              <a:gd name="T1" fmla="*/ 451 h 451"/>
              <a:gd name="T2" fmla="*/ 476 w 476"/>
              <a:gd name="T3" fmla="*/ 451 h 451"/>
              <a:gd name="T4" fmla="*/ 0 w 476"/>
              <a:gd name="T5" fmla="*/ 0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6" h="451">
                <a:moveTo>
                  <a:pt x="476" y="451"/>
                </a:moveTo>
                <a:lnTo>
                  <a:pt x="476" y="451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Freeform 174"/>
          <p:cNvSpPr>
            <a:spLocks/>
          </p:cNvSpPr>
          <p:nvPr/>
        </p:nvSpPr>
        <p:spPr bwMode="auto">
          <a:xfrm flipH="1">
            <a:off x="5808269" y="2874873"/>
            <a:ext cx="179340" cy="815093"/>
          </a:xfrm>
          <a:custGeom>
            <a:avLst/>
            <a:gdLst>
              <a:gd name="T0" fmla="*/ 0 w 1516"/>
              <a:gd name="T1" fmla="*/ 548 h 548"/>
              <a:gd name="T2" fmla="*/ 0 w 1516"/>
              <a:gd name="T3" fmla="*/ 548 h 548"/>
              <a:gd name="T4" fmla="*/ 1516 w 1516"/>
              <a:gd name="T5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16" h="548">
                <a:moveTo>
                  <a:pt x="0" y="548"/>
                </a:moveTo>
                <a:lnTo>
                  <a:pt x="0" y="548"/>
                </a:lnTo>
                <a:lnTo>
                  <a:pt x="1516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Freeform 176"/>
          <p:cNvSpPr>
            <a:spLocks/>
          </p:cNvSpPr>
          <p:nvPr/>
        </p:nvSpPr>
        <p:spPr bwMode="auto">
          <a:xfrm>
            <a:off x="2479852" y="2471389"/>
            <a:ext cx="112449" cy="2342013"/>
          </a:xfrm>
          <a:custGeom>
            <a:avLst/>
            <a:gdLst>
              <a:gd name="T0" fmla="*/ 349 w 349"/>
              <a:gd name="T1" fmla="*/ 0 h 524"/>
              <a:gd name="T2" fmla="*/ 349 w 349"/>
              <a:gd name="T3" fmla="*/ 0 h 524"/>
              <a:gd name="T4" fmla="*/ 0 w 349"/>
              <a:gd name="T5" fmla="*/ 524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9" h="524">
                <a:moveTo>
                  <a:pt x="349" y="0"/>
                </a:moveTo>
                <a:lnTo>
                  <a:pt x="349" y="0"/>
                </a:lnTo>
                <a:lnTo>
                  <a:pt x="0" y="524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Freeform 177"/>
          <p:cNvSpPr>
            <a:spLocks/>
          </p:cNvSpPr>
          <p:nvPr/>
        </p:nvSpPr>
        <p:spPr bwMode="auto">
          <a:xfrm flipV="1">
            <a:off x="395022" y="2545689"/>
            <a:ext cx="1806854" cy="2275027"/>
          </a:xfrm>
          <a:custGeom>
            <a:avLst/>
            <a:gdLst>
              <a:gd name="T0" fmla="*/ 485 w 485"/>
              <a:gd name="T1" fmla="*/ 868 h 868"/>
              <a:gd name="T2" fmla="*/ 485 w 485"/>
              <a:gd name="T3" fmla="*/ 868 h 868"/>
              <a:gd name="T4" fmla="*/ 0 w 485"/>
              <a:gd name="T5" fmla="*/ 0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5" h="868">
                <a:moveTo>
                  <a:pt x="485" y="868"/>
                </a:moveTo>
                <a:lnTo>
                  <a:pt x="485" y="868"/>
                </a:lnTo>
                <a:lnTo>
                  <a:pt x="0" y="0"/>
                </a:lnTo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945" y="1482924"/>
            <a:ext cx="2101397" cy="1400536"/>
          </a:xfrm>
          <a:prstGeom prst="rect">
            <a:avLst/>
          </a:prstGeom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718922" y="4238974"/>
            <a:ext cx="16764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Schenefeld</a:t>
            </a:r>
            <a:r>
              <a:rPr lang="de-DE" dirty="0" smtClean="0"/>
              <a:t> </a:t>
            </a:r>
            <a:r>
              <a:rPr lang="de-DE" dirty="0" err="1" smtClean="0"/>
              <a:t>campus</a:t>
            </a:r>
            <a:r>
              <a:rPr lang="de-DE" dirty="0" smtClean="0"/>
              <a:t>:</a:t>
            </a:r>
          </a:p>
          <a:p>
            <a:pPr algn="ctr"/>
            <a:r>
              <a:rPr lang="de-DE" dirty="0"/>
              <a:t>E</a:t>
            </a:r>
            <a:r>
              <a:rPr lang="de-DE" dirty="0" smtClean="0"/>
              <a:t>xperiment hall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main</a:t>
            </a:r>
            <a:r>
              <a:rPr lang="de-DE" dirty="0" smtClean="0"/>
              <a:t> </a:t>
            </a:r>
            <a:r>
              <a:rPr lang="de-DE" dirty="0" err="1" smtClean="0"/>
              <a:t>building</a:t>
            </a:r>
            <a:endParaRPr lang="de-DE" dirty="0"/>
          </a:p>
        </p:txBody>
      </p:sp>
      <p:sp>
        <p:nvSpPr>
          <p:cNvPr id="17" name="TextBox 16"/>
          <p:cNvSpPr txBox="1"/>
          <p:nvPr/>
        </p:nvSpPr>
        <p:spPr>
          <a:xfrm>
            <a:off x="3804099" y="1080668"/>
            <a:ext cx="184626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Osdorfer</a:t>
            </a:r>
            <a:r>
              <a:rPr lang="de-DE" dirty="0" smtClean="0"/>
              <a:t> Born </a:t>
            </a:r>
            <a:r>
              <a:rPr lang="de-DE" dirty="0" err="1" smtClean="0"/>
              <a:t>campus</a:t>
            </a:r>
            <a:r>
              <a:rPr lang="de-DE" dirty="0" smtClean="0"/>
              <a:t>:</a:t>
            </a:r>
          </a:p>
          <a:p>
            <a:pPr algn="ctr"/>
            <a:r>
              <a:rPr lang="de-DE" dirty="0" smtClean="0"/>
              <a:t>Kicker</a:t>
            </a:r>
            <a:endParaRPr lang="de-DE" dirty="0"/>
          </a:p>
        </p:txBody>
      </p:sp>
      <p:sp>
        <p:nvSpPr>
          <p:cNvPr id="18" name="TextBox 17"/>
          <p:cNvSpPr txBox="1"/>
          <p:nvPr/>
        </p:nvSpPr>
        <p:spPr>
          <a:xfrm>
            <a:off x="6705600" y="1457315"/>
            <a:ext cx="1981200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DESY-Bahrenfeld </a:t>
            </a:r>
            <a:r>
              <a:rPr lang="de-DE" dirty="0" err="1" smtClean="0"/>
              <a:t>campus</a:t>
            </a:r>
            <a:r>
              <a:rPr lang="de-DE" dirty="0" smtClean="0"/>
              <a:t>:</a:t>
            </a:r>
          </a:p>
          <a:p>
            <a:r>
              <a:rPr lang="de-DE" dirty="0" err="1" smtClean="0"/>
              <a:t>Injector</a:t>
            </a:r>
            <a:endParaRPr lang="de-DE" dirty="0"/>
          </a:p>
        </p:txBody>
      </p:sp>
      <p:pic>
        <p:nvPicPr>
          <p:cNvPr id="21" name="Picture 8" descr="https://media.xfel.eu/XFELmediabank/ConvertAssets/european-xfel-site-schenefeld-xhq-xhexp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38" t="-1" r="1" b="-246"/>
          <a:stretch/>
        </p:blipFill>
        <p:spPr bwMode="auto">
          <a:xfrm>
            <a:off x="374015" y="4819649"/>
            <a:ext cx="2113526" cy="129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https://media.xfel.eu/XFELmediabank/ConvertAssets/european-xfel-site-schenefeld-xhq-xhexp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38" t="-1" r="1" b="-246"/>
          <a:stretch/>
        </p:blipFill>
        <p:spPr bwMode="auto">
          <a:xfrm>
            <a:off x="152400" y="1127392"/>
            <a:ext cx="8724900" cy="536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9458" y="1143000"/>
            <a:ext cx="777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 smtClean="0"/>
              <a:t>Schenefeld</a:t>
            </a:r>
            <a:r>
              <a:rPr lang="de-DE" sz="1800" dirty="0" smtClean="0"/>
              <a:t> </a:t>
            </a:r>
            <a:r>
              <a:rPr lang="de-DE" sz="1800" dirty="0" err="1" smtClean="0"/>
              <a:t>campus</a:t>
            </a:r>
            <a:r>
              <a:rPr lang="de-DE" sz="1800" dirty="0" smtClean="0"/>
              <a:t>: </a:t>
            </a:r>
            <a:r>
              <a:rPr lang="de-DE" sz="1800" dirty="0" err="1" smtClean="0"/>
              <a:t>underground</a:t>
            </a:r>
            <a:r>
              <a:rPr lang="de-DE" sz="1800" dirty="0" smtClean="0"/>
              <a:t> </a:t>
            </a:r>
            <a:r>
              <a:rPr lang="de-DE" sz="1800" dirty="0" err="1" smtClean="0"/>
              <a:t>experiment</a:t>
            </a:r>
            <a:r>
              <a:rPr lang="de-DE" sz="1800" dirty="0" smtClean="0"/>
              <a:t> hall </a:t>
            </a:r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 smtClean="0"/>
              <a:t>main</a:t>
            </a:r>
            <a:r>
              <a:rPr lang="de-DE" sz="1800" dirty="0" smtClean="0"/>
              <a:t> </a:t>
            </a:r>
            <a:r>
              <a:rPr lang="de-DE" sz="1800" dirty="0" err="1" smtClean="0"/>
              <a:t>building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9440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L 0.175 -3.7037E-6 C 0.2533 -3.7037E-6 0.35 -0.06689 0.35 -0.12083 L 0.35 -0.24166 " pathEditMode="relative" rAng="0" ptsTypes="FfFF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00" y="-1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/>
      <p:bldP spid="18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LINAC-Tunnel with infrastructure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7E7591-92C4-514D-BFA2-4108888A5F7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56" y="1063625"/>
            <a:ext cx="8119493" cy="548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89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Bird’s eye view of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Schenefeld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campus, </a:t>
            </a:r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Juli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2014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5B3271-FE1E-426D-B29D-4FE7D5CB0F6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66638"/>
            <a:ext cx="8211820" cy="546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47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extBox 4"/>
          <p:cNvSpPr txBox="1">
            <a:spLocks noChangeArrowheads="1"/>
          </p:cNvSpPr>
          <p:nvPr/>
        </p:nvSpPr>
        <p:spPr bwMode="auto">
          <a:xfrm>
            <a:off x="1066800" y="625475"/>
            <a:ext cx="73517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buFont typeface="Wingdings" charset="0"/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Experiment hall</a:t>
            </a:r>
            <a:r>
              <a:rPr lang="en-US" sz="2400" b="1" dirty="0" smtClean="0">
                <a:solidFill>
                  <a:srgbClr val="FFFFFF"/>
                </a:solidFill>
              </a:rPr>
              <a:t>, June </a:t>
            </a:r>
            <a:r>
              <a:rPr lang="en-US" sz="2400" b="1" dirty="0">
                <a:solidFill>
                  <a:srgbClr val="FFFFFF"/>
                </a:solidFill>
              </a:rPr>
              <a:t>2013</a:t>
            </a:r>
          </a:p>
        </p:txBody>
      </p:sp>
      <p:sp>
        <p:nvSpPr>
          <p:cNvPr id="76802" name="TextBox 3"/>
          <p:cNvSpPr txBox="1">
            <a:spLocks noChangeArrowheads="1"/>
          </p:cNvSpPr>
          <p:nvPr/>
        </p:nvSpPr>
        <p:spPr bwMode="auto">
          <a:xfrm>
            <a:off x="6421438" y="1104900"/>
            <a:ext cx="1682750" cy="401638"/>
          </a:xfrm>
          <a:prstGeom prst="rect">
            <a:avLst/>
          </a:pr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GB" sz="2000">
                <a:solidFill>
                  <a:srgbClr val="261748"/>
                </a:solidFill>
              </a:rPr>
              <a:t>24 April 2013</a:t>
            </a:r>
          </a:p>
        </p:txBody>
      </p:sp>
      <p:pic>
        <p:nvPicPr>
          <p:cNvPr id="76803" name="Picture 4" descr="AssetServlet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825" y="1098550"/>
            <a:ext cx="8149848" cy="542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D373A75-A6DC-B34A-87AD-8194DAFF6491}" type="slidenum">
              <a:rPr lang="en-GB" sz="1000">
                <a:solidFill>
                  <a:schemeClr val="bg1"/>
                </a:solidFill>
              </a:rPr>
              <a:pPr/>
              <a:t>9</a:t>
            </a:fld>
            <a:endParaRPr lang="en-GB" sz="1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0852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None/>
          <a:tabLst/>
          <a:defRPr kumimoji="0" lang="de-DE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None/>
          <a:tabLst/>
          <a:defRPr kumimoji="0" lang="de-DE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6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/>
            <a:cs typeface="ＭＳ Ｐゴシック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/>
            <a:cs typeface="ＭＳ Ｐゴシック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1511</Words>
  <Application>Microsoft Office PowerPoint</Application>
  <PresentationFormat>On-screen Show (4:3)</PresentationFormat>
  <Paragraphs>451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DESY European XFEL</vt:lpstr>
      <vt:lpstr>1_DESY European XFEL</vt:lpstr>
      <vt:lpstr>The European XFEL Project – lasers for user experiments</vt:lpstr>
      <vt:lpstr>European XFEL mission</vt:lpstr>
      <vt:lpstr>European XFEL as international project</vt:lpstr>
      <vt:lpstr>X-ray Free-Electron Laser (XFEL)</vt:lpstr>
      <vt:lpstr>New science capabilities</vt:lpstr>
      <vt:lpstr>Facility overview</vt:lpstr>
      <vt:lpstr>LINAC-Tunnel with infrastructure</vt:lpstr>
      <vt:lpstr>Bird’s eye view of Schenefeld campus, Juli 2014</vt:lpstr>
      <vt:lpstr>PowerPoint Presentation</vt:lpstr>
      <vt:lpstr>X-ray FEL delivery to 6 science instruments</vt:lpstr>
      <vt:lpstr>PowerPoint Presentation</vt:lpstr>
      <vt:lpstr>European XFEL experimental laser plans</vt:lpstr>
      <vt:lpstr>HE / HI – type lasers</vt:lpstr>
      <vt:lpstr>Pump-probe laser</vt:lpstr>
      <vt:lpstr>European XFEL pump-probe laser concept: NOPA</vt:lpstr>
      <vt:lpstr>XFEL PP-laser development strategy</vt:lpstr>
      <vt:lpstr>Example:   InnoSlab high power burst-mode amplifiers</vt:lpstr>
      <vt:lpstr>PowerPoint Presentation</vt:lpstr>
      <vt:lpstr>Status of pump-probe laser NOPA R&amp;D</vt:lpstr>
      <vt:lpstr>Laser locations in Experimental Hall</vt:lpstr>
      <vt:lpstr>SASE 1: Laser area (PP, FXE, SPB)</vt:lpstr>
      <vt:lpstr>Laser hutch for SASE 1</vt:lpstr>
      <vt:lpstr>Summary I</vt:lpstr>
      <vt:lpstr>Summary II</vt:lpstr>
      <vt:lpstr>PowerPoint Presentation</vt:lpstr>
    </vt:vector>
  </TitlesOfParts>
  <Company>xxx xxx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xxx xxx</dc:creator>
  <cp:lastModifiedBy>ledererm</cp:lastModifiedBy>
  <cp:revision>1023</cp:revision>
  <cp:lastPrinted>2011-05-23T14:15:15Z</cp:lastPrinted>
  <dcterms:created xsi:type="dcterms:W3CDTF">2008-08-31T12:56:32Z</dcterms:created>
  <dcterms:modified xsi:type="dcterms:W3CDTF">2014-11-11T15:40:08Z</dcterms:modified>
</cp:coreProperties>
</file>