
<file path=[Content_Types].xml><?xml version="1.0" encoding="utf-8"?>
<Types xmlns="http://schemas.openxmlformats.org/package/2006/content-types">
  <Default Extension="png" ContentType="image/png"/>
  <Default Extension="bmp" ContentType="image/bmp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7.xml" ContentType="application/vnd.openxmlformats-officedocument.presentationml.tags+xml"/>
  <Override PartName="/ppt/notesSlides/notesSlide9.xml" ContentType="application/vnd.openxmlformats-officedocument.presentationml.notesSlide+xml"/>
  <Override PartName="/ppt/tags/tag8.xml" ContentType="application/vnd.openxmlformats-officedocument.presentationml.tags+xml"/>
  <Override PartName="/ppt/notesSlides/notesSlide10.xml" ContentType="application/vnd.openxmlformats-officedocument.presentationml.notesSlide+xml"/>
  <Override PartName="/ppt/tags/tag9.xml" ContentType="application/vnd.openxmlformats-officedocument.presentationml.tags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drawings/drawing3.xml" ContentType="application/vnd.openxmlformats-officedocument.drawingml.chartshapes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drawings/drawing4.xml" ContentType="application/vnd.openxmlformats-officedocument.drawingml.chartshapes+xml"/>
  <Override PartName="/ppt/tags/tag10.xml" ContentType="application/vnd.openxmlformats-officedocument.presentationml.tags+xml"/>
  <Override PartName="/ppt/notesSlides/notesSlide14.xml" ContentType="application/vnd.openxmlformats-officedocument.presentationml.notesSlide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drawings/drawing5.xml" ContentType="application/vnd.openxmlformats-officedocument.drawingml.chartshapes+xml"/>
  <Override PartName="/ppt/tags/tag12.xml" ContentType="application/vnd.openxmlformats-officedocument.presentationml.tags+xml"/>
  <Override PartName="/ppt/notesSlides/notesSlide16.xml" ContentType="application/vnd.openxmlformats-officedocument.presentationml.notesSlide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303" r:id="rId4"/>
    <p:sldId id="258" r:id="rId5"/>
    <p:sldId id="309" r:id="rId6"/>
    <p:sldId id="260" r:id="rId7"/>
    <p:sldId id="314" r:id="rId8"/>
    <p:sldId id="305" r:id="rId9"/>
    <p:sldId id="261" r:id="rId10"/>
    <p:sldId id="317" r:id="rId11"/>
    <p:sldId id="315" r:id="rId12"/>
    <p:sldId id="316" r:id="rId13"/>
    <p:sldId id="259" r:id="rId14"/>
    <p:sldId id="300" r:id="rId15"/>
    <p:sldId id="311" r:id="rId16"/>
    <p:sldId id="293" r:id="rId17"/>
    <p:sldId id="294" r:id="rId18"/>
    <p:sldId id="296" r:id="rId19"/>
    <p:sldId id="272" r:id="rId20"/>
    <p:sldId id="273" r:id="rId21"/>
    <p:sldId id="285" r:id="rId22"/>
    <p:sldId id="301" r:id="rId23"/>
    <p:sldId id="310" r:id="rId24"/>
    <p:sldId id="313" r:id="rId25"/>
    <p:sldId id="312" r:id="rId26"/>
    <p:sldId id="302" r:id="rId27"/>
    <p:sldId id="298" r:id="rId28"/>
    <p:sldId id="287" r:id="rId29"/>
  </p:sldIdLst>
  <p:sldSz cx="9144000" cy="6858000" type="screen4x3"/>
  <p:notesSz cx="6858000" cy="9144000"/>
  <p:custDataLst>
    <p:tags r:id="rId32"/>
  </p:custDataLst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1600" kern="1200">
        <a:solidFill>
          <a:srgbClr val="006EA8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600" kern="1200">
        <a:solidFill>
          <a:srgbClr val="006EA8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600" kern="1200">
        <a:solidFill>
          <a:srgbClr val="006EA8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600" kern="1200">
        <a:solidFill>
          <a:srgbClr val="006EA8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600" kern="1200">
        <a:solidFill>
          <a:srgbClr val="006EA8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rgbClr val="006EA8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rgbClr val="006EA8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rgbClr val="006EA8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rgbClr val="006EA8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EA8"/>
    <a:srgbClr val="008000"/>
    <a:srgbClr val="7D8746"/>
    <a:srgbClr val="CEDEEC"/>
    <a:srgbClr val="1185B6"/>
    <a:srgbClr val="5F9FC6"/>
    <a:srgbClr val="9ABED9"/>
    <a:srgbClr val="000000"/>
    <a:srgbClr val="6D94BC"/>
    <a:srgbClr val="F7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20882" autoAdjust="0"/>
    <p:restoredTop sz="96600" autoAdjust="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\\group.jenoptik.corp\LM\DL\R&amp;D\6_Kommunikation\Konferenzen\2014%20HEC-DPSSL\Vortrag\JDL%20bar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2.xml"/><Relationship Id="rId2" Type="http://schemas.openxmlformats.org/officeDocument/2006/relationships/package" Target="../embeddings/Microsoft_Excel-Arbeitsblatt1.xlsx"/><Relationship Id="rId1" Type="http://schemas.openxmlformats.org/officeDocument/2006/relationships/themeOverride" Target="../theme/themeOverrid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3.xml"/><Relationship Id="rId2" Type="http://schemas.openxmlformats.org/officeDocument/2006/relationships/package" Target="../embeddings/Microsoft_Excel-Arbeitsblatt2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\\group.jenoptik.corp\LM\DL\R&amp;D\6_Kommunikation\Konferenzen\2014%20Desy%20HEPTech\BP14_123114_F3504-2_75-37-880-TE-500-1500u_1300h_mit_1600h.xls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\\group.jenoptik.corp\LM\DL\R&amp;D\1_F&amp;E_Projekte\JOBA_940_QCW\6_Messungen\QCW2-Stack_940nm_880nm\500W%20qcw%20II%20Messergebnisse%20V3.xls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-Arbeitsblatt3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6137600855448625"/>
          <c:y val="4.2635658914728682E-2"/>
          <c:w val="0.79949465272064868"/>
          <c:h val="0.78600103766099005"/>
        </c:manualLayout>
      </c:layout>
      <c:scatterChart>
        <c:scatterStyle val="lineMarker"/>
        <c:varyColors val="0"/>
        <c:ser>
          <c:idx val="0"/>
          <c:order val="0"/>
          <c:tx>
            <c:strRef>
              <c:f>Tabelle1!$B$4</c:f>
              <c:strCache>
                <c:ptCount val="1"/>
                <c:pt idx="0">
                  <c:v>QCW 75% NG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18"/>
            <c:spPr>
              <a:solidFill>
                <a:srgbClr val="C00000"/>
              </a:solidFill>
              <a:ln>
                <a:noFill/>
              </a:ln>
            </c:spPr>
          </c:marker>
          <c:trendline>
            <c:spPr>
              <a:ln w="38100">
                <a:solidFill>
                  <a:srgbClr val="C00000"/>
                </a:solidFill>
                <a:prstDash val="dash"/>
              </a:ln>
            </c:spPr>
            <c:trendlineType val="linear"/>
            <c:intercept val="0"/>
            <c:dispRSqr val="0"/>
            <c:dispEq val="0"/>
          </c:trendline>
          <c:xVal>
            <c:numRef>
              <c:f>Tabelle1!$A$5:$A$9</c:f>
              <c:numCache>
                <c:formatCode>General</c:formatCode>
                <c:ptCount val="5"/>
                <c:pt idx="0">
                  <c:v>0.6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3.5</c:v>
                </c:pt>
              </c:numCache>
            </c:numRef>
          </c:xVal>
          <c:yVal>
            <c:numRef>
              <c:f>Tabelle1!$B$5:$B$9</c:f>
              <c:numCache>
                <c:formatCode>General</c:formatCode>
                <c:ptCount val="5"/>
                <c:pt idx="2">
                  <c:v>500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Tabelle1!$C$4</c:f>
              <c:strCache>
                <c:ptCount val="1"/>
                <c:pt idx="0">
                  <c:v>QCW 75%</c:v>
                </c:pt>
              </c:strCache>
            </c:strRef>
          </c:tx>
          <c:spPr>
            <a:ln w="28575">
              <a:noFill/>
            </a:ln>
          </c:spPr>
          <c:marker>
            <c:symbol val="square"/>
            <c:size val="13"/>
            <c:spPr>
              <a:solidFill>
                <a:srgbClr val="008000"/>
              </a:solidFill>
              <a:ln>
                <a:noFill/>
              </a:ln>
            </c:spPr>
          </c:marker>
          <c:trendline>
            <c:spPr>
              <a:ln w="38100">
                <a:solidFill>
                  <a:srgbClr val="008000"/>
                </a:solidFill>
                <a:prstDash val="dash"/>
              </a:ln>
            </c:spPr>
            <c:trendlineType val="linear"/>
            <c:intercept val="0"/>
            <c:dispRSqr val="0"/>
            <c:dispEq val="0"/>
          </c:trendline>
          <c:xVal>
            <c:numRef>
              <c:f>Tabelle1!$A$5:$A$9</c:f>
              <c:numCache>
                <c:formatCode>General</c:formatCode>
                <c:ptCount val="5"/>
                <c:pt idx="0">
                  <c:v>0.6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3.5</c:v>
                </c:pt>
              </c:numCache>
            </c:numRef>
          </c:xVal>
          <c:yVal>
            <c:numRef>
              <c:f>Tabelle1!$C$5:$C$9</c:f>
              <c:numCache>
                <c:formatCode>General</c:formatCode>
                <c:ptCount val="5"/>
                <c:pt idx="2">
                  <c:v>300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Tabelle1!$D$4</c:f>
              <c:strCache>
                <c:ptCount val="1"/>
                <c:pt idx="0">
                  <c:v>CW 50%</c:v>
                </c:pt>
              </c:strCache>
            </c:strRef>
          </c:tx>
          <c:spPr>
            <a:ln w="12700">
              <a:noFill/>
            </a:ln>
          </c:spPr>
          <c:marker>
            <c:symbol val="triangle"/>
            <c:size val="11"/>
            <c:spPr>
              <a:noFill/>
              <a:ln w="25400">
                <a:solidFill>
                  <a:schemeClr val="tx2"/>
                </a:solidFill>
              </a:ln>
            </c:spPr>
          </c:marker>
          <c:trendline>
            <c:spPr>
              <a:ln w="38100">
                <a:solidFill>
                  <a:schemeClr val="tx2"/>
                </a:solidFill>
                <a:prstDash val="dash"/>
              </a:ln>
            </c:spPr>
            <c:trendlineType val="linear"/>
            <c:intercept val="0"/>
            <c:dispRSqr val="0"/>
            <c:dispEq val="0"/>
          </c:trendline>
          <c:xVal>
            <c:numRef>
              <c:f>Tabelle1!$A$5:$A$9</c:f>
              <c:numCache>
                <c:formatCode>General</c:formatCode>
                <c:ptCount val="5"/>
                <c:pt idx="0">
                  <c:v>0.6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3.5</c:v>
                </c:pt>
              </c:numCache>
            </c:numRef>
          </c:xVal>
          <c:yVal>
            <c:numRef>
              <c:f>Tabelle1!$D$5:$D$9</c:f>
              <c:numCache>
                <c:formatCode>General</c:formatCode>
                <c:ptCount val="5"/>
                <c:pt idx="2">
                  <c:v>80</c:v>
                </c:pt>
                <c:pt idx="3">
                  <c:v>120</c:v>
                </c:pt>
                <c:pt idx="4">
                  <c:v>160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Tabelle1!$E$4</c:f>
              <c:strCache>
                <c:ptCount val="1"/>
                <c:pt idx="0">
                  <c:v>CW 30%</c:v>
                </c:pt>
              </c:strCache>
            </c:strRef>
          </c:tx>
          <c:spPr>
            <a:ln w="28575">
              <a:noFill/>
            </a:ln>
          </c:spPr>
          <c:marker>
            <c:symbol val="circle"/>
            <c:size val="12"/>
            <c:spPr>
              <a:noFill/>
              <a:ln w="25400">
                <a:solidFill>
                  <a:schemeClr val="tx2"/>
                </a:solidFill>
              </a:ln>
            </c:spPr>
          </c:marker>
          <c:trendline>
            <c:spPr>
              <a:ln w="38100">
                <a:solidFill>
                  <a:schemeClr val="tx2"/>
                </a:solidFill>
                <a:prstDash val="dash"/>
              </a:ln>
            </c:spPr>
            <c:trendlineType val="linear"/>
            <c:intercept val="0"/>
            <c:dispRSqr val="0"/>
            <c:dispEq val="0"/>
          </c:trendline>
          <c:xVal>
            <c:numRef>
              <c:f>Tabelle1!$A$5:$A$9</c:f>
              <c:numCache>
                <c:formatCode>General</c:formatCode>
                <c:ptCount val="5"/>
                <c:pt idx="0">
                  <c:v>0.6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3.5</c:v>
                </c:pt>
              </c:numCache>
            </c:numRef>
          </c:xVal>
          <c:yVal>
            <c:numRef>
              <c:f>Tabelle1!$E$5:$E$9</c:f>
              <c:numCache>
                <c:formatCode>General</c:formatCode>
                <c:ptCount val="5"/>
                <c:pt idx="1">
                  <c:v>40</c:v>
                </c:pt>
                <c:pt idx="2">
                  <c:v>50</c:v>
                </c:pt>
                <c:pt idx="3">
                  <c:v>80</c:v>
                </c:pt>
                <c:pt idx="4">
                  <c:v>120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6237824"/>
        <c:axId val="76252288"/>
      </c:scatterChart>
      <c:valAx>
        <c:axId val="76237824"/>
        <c:scaling>
          <c:orientation val="minMax"/>
          <c:max val="3.6"/>
          <c:min val="0.5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de-DE" b="0"/>
                  <a:t>resonator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2"/>
            </a:solidFill>
          </a:ln>
        </c:spPr>
        <c:crossAx val="76252288"/>
        <c:crosses val="autoZero"/>
        <c:crossBetween val="midCat"/>
        <c:majorUnit val="0.5"/>
      </c:valAx>
      <c:valAx>
        <c:axId val="76252288"/>
        <c:scaling>
          <c:orientation val="minMax"/>
          <c:max val="550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de-DE" b="0"/>
                  <a:t>Pop (W)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2"/>
            </a:solidFill>
          </a:ln>
        </c:spPr>
        <c:crossAx val="76237824"/>
        <c:crosses val="autoZero"/>
        <c:crossBetween val="midCat"/>
        <c:majorUnit val="100"/>
      </c:valAx>
      <c:spPr>
        <a:ln w="25400">
          <a:solidFill>
            <a:schemeClr val="tx2"/>
          </a:solidFill>
        </a:ln>
      </c:spPr>
    </c:plotArea>
    <c:legend>
      <c:legendPos val="r"/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ayout>
        <c:manualLayout>
          <c:xMode val="edge"/>
          <c:yMode val="edge"/>
          <c:x val="0.64135248952089929"/>
          <c:y val="0.28121230129252711"/>
          <c:w val="0.32483507658557603"/>
          <c:h val="0.26454617591405727"/>
        </c:manualLayout>
      </c:layout>
      <c:overlay val="0"/>
      <c:txPr>
        <a:bodyPr/>
        <a:lstStyle/>
        <a:p>
          <a:pPr>
            <a:defRPr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txPr>
    <a:bodyPr/>
    <a:lstStyle/>
    <a:p>
      <a:pPr>
        <a:defRPr sz="1400">
          <a:solidFill>
            <a:schemeClr val="bg2"/>
          </a:solidFill>
        </a:defRPr>
      </a:pPr>
      <a:endParaRPr lang="de-DE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6361111111111111E-2"/>
          <c:y val="2.5958702064896755E-2"/>
          <c:w val="0.88223556430446193"/>
          <c:h val="0.8533530299862959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Tabelle1!$G$8</c:f>
              <c:strCache>
                <c:ptCount val="1"/>
                <c:pt idx="0">
                  <c:v>100W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circle"/>
            <c:size val="10"/>
            <c:spPr>
              <a:noFill/>
              <a:ln w="25400"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numRef>
              <c:f>Tabelle1!$B$9:$B$13</c:f>
              <c:numCache>
                <c:formatCode>General</c:formatCode>
                <c:ptCount val="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</c:numCache>
            </c:numRef>
          </c:xVal>
          <c:yVal>
            <c:numRef>
              <c:f>Tabelle1!$G$9:$G$12</c:f>
              <c:numCache>
                <c:formatCode>General</c:formatCode>
                <c:ptCount val="4"/>
                <c:pt idx="0">
                  <c:v>5.6587999999999972E-2</c:v>
                </c:pt>
                <c:pt idx="1">
                  <c:v>6.9789999999999963E-2</c:v>
                </c:pt>
                <c:pt idx="2">
                  <c:v>5.5644999999999945E-2</c:v>
                </c:pt>
                <c:pt idx="3">
                  <c:v>3.6784999999999957E-2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Tabelle1!$H$8</c:f>
              <c:strCache>
                <c:ptCount val="1"/>
                <c:pt idx="0">
                  <c:v>300W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10"/>
            <c:spPr>
              <a:noFill/>
              <a:ln w="2540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Tabelle1!$B$9:$B$13</c:f>
              <c:numCache>
                <c:formatCode>General</c:formatCode>
                <c:ptCount val="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</c:numCache>
            </c:numRef>
          </c:xVal>
          <c:yVal>
            <c:numRef>
              <c:f>Tabelle1!$H$9:$H$13</c:f>
              <c:numCache>
                <c:formatCode>General</c:formatCode>
                <c:ptCount val="5"/>
                <c:pt idx="0">
                  <c:v>3.7839999999999985E-2</c:v>
                </c:pt>
                <c:pt idx="1">
                  <c:v>6.4500000000000002E-2</c:v>
                </c:pt>
                <c:pt idx="2">
                  <c:v>6.8800000000000028E-2</c:v>
                </c:pt>
                <c:pt idx="3">
                  <c:v>6.4500000000000002E-2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Tabelle1!$I$8</c:f>
              <c:strCache>
                <c:ptCount val="1"/>
                <c:pt idx="0">
                  <c:v>500W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square"/>
            <c:size val="10"/>
            <c:spPr>
              <a:noFill/>
              <a:ln w="25400">
                <a:solidFill>
                  <a:schemeClr val="accent1"/>
                </a:solidFill>
              </a:ln>
            </c:spPr>
          </c:marker>
          <c:xVal>
            <c:numRef>
              <c:f>Tabelle1!$B$9:$B$13</c:f>
              <c:numCache>
                <c:formatCode>General</c:formatCode>
                <c:ptCount val="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</c:numCache>
            </c:numRef>
          </c:xVal>
          <c:yVal>
            <c:numRef>
              <c:f>Tabelle1!$I$9:$I$13</c:f>
              <c:numCache>
                <c:formatCode>General</c:formatCode>
                <c:ptCount val="5"/>
                <c:pt idx="0">
                  <c:v>6.6319999999999713E-3</c:v>
                </c:pt>
                <c:pt idx="1">
                  <c:v>5.1831999999999934E-2</c:v>
                </c:pt>
                <c:pt idx="2">
                  <c:v>6.7199999999999982E-2</c:v>
                </c:pt>
                <c:pt idx="3">
                  <c:v>6.9911999999999974E-2</c:v>
                </c:pt>
                <c:pt idx="4">
                  <c:v>6.6295999999999966E-2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408512"/>
        <c:axId val="289419264"/>
      </c:scatterChart>
      <c:valAx>
        <c:axId val="289408512"/>
        <c:scaling>
          <c:orientation val="minMax"/>
          <c:max val="3.2"/>
          <c:min val="0.5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solidFill>
                      <a:schemeClr val="tx2"/>
                    </a:solidFill>
                  </a:defRPr>
                </a:pPr>
                <a:r>
                  <a:rPr lang="de-DE" sz="1400" b="0">
                    <a:solidFill>
                      <a:schemeClr val="tx2"/>
                    </a:solidFill>
                  </a:rPr>
                  <a:t>resonator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2"/>
                </a:solidFill>
              </a:defRPr>
            </a:pPr>
            <a:endParaRPr lang="de-DE"/>
          </a:p>
        </c:txPr>
        <c:crossAx val="289419264"/>
        <c:crosses val="autoZero"/>
        <c:crossBetween val="midCat"/>
      </c:valAx>
      <c:valAx>
        <c:axId val="289419264"/>
        <c:scaling>
          <c:orientation val="minMax"/>
          <c:max val="0.1800000000000000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>
                    <a:solidFill>
                      <a:schemeClr val="tx2"/>
                    </a:solidFill>
                  </a:defRPr>
                </a:pPr>
                <a:r>
                  <a:rPr lang="de-DE" sz="1400" b="0">
                    <a:solidFill>
                      <a:schemeClr val="tx2"/>
                    </a:solidFill>
                  </a:rPr>
                  <a:t>normalized</a:t>
                </a:r>
                <a:r>
                  <a:rPr lang="de-DE" sz="1400" b="0" baseline="0">
                    <a:solidFill>
                      <a:schemeClr val="tx2"/>
                    </a:solidFill>
                  </a:rPr>
                  <a:t> efficiency (arb. units)</a:t>
                </a:r>
                <a:endParaRPr lang="de-DE" sz="1400" b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20872564787258771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rgbClr val="006EA8"/>
            </a:solidFill>
          </a:ln>
        </c:spPr>
        <c:crossAx val="289408512"/>
        <c:crosses val="autoZero"/>
        <c:crossBetween val="midCat"/>
      </c:valAx>
      <c:spPr>
        <a:ln w="25400">
          <a:solidFill>
            <a:schemeClr val="tx2"/>
          </a:solidFill>
        </a:ln>
      </c:spPr>
    </c:plotArea>
    <c:legend>
      <c:legendPos val="r"/>
      <c:layout>
        <c:manualLayout>
          <c:xMode val="edge"/>
          <c:yMode val="edge"/>
          <c:x val="0.71730489938757658"/>
          <c:y val="0.73656172624439642"/>
          <c:w val="0.27991732283464565"/>
          <c:h val="0.13336603720995052"/>
        </c:manualLayout>
      </c:layout>
      <c:overlay val="0"/>
      <c:txPr>
        <a:bodyPr/>
        <a:lstStyle/>
        <a:p>
          <a:pPr>
            <a:defRPr sz="1400"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8.6361111111111111E-2"/>
          <c:y val="2.5958702064896755E-2"/>
          <c:w val="0.88223556430446193"/>
          <c:h val="0.8533530299862959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Tabelle1!$G$8</c:f>
              <c:strCache>
                <c:ptCount val="1"/>
                <c:pt idx="0">
                  <c:v>100W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circle"/>
            <c:size val="10"/>
            <c:spPr>
              <a:noFill/>
              <a:ln w="25400">
                <a:solidFill>
                  <a:schemeClr val="accent6">
                    <a:lumMod val="75000"/>
                  </a:schemeClr>
                </a:solidFill>
              </a:ln>
            </c:spPr>
          </c:marker>
          <c:xVal>
            <c:numRef>
              <c:f>Tabelle1!$B$9:$B$13</c:f>
              <c:numCache>
                <c:formatCode>General</c:formatCode>
                <c:ptCount val="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</c:numCache>
            </c:numRef>
          </c:xVal>
          <c:yVal>
            <c:numRef>
              <c:f>Tabelle1!$G$9:$G$12</c:f>
              <c:numCache>
                <c:formatCode>General</c:formatCode>
                <c:ptCount val="4"/>
                <c:pt idx="0">
                  <c:v>5.6587999999999972E-2</c:v>
                </c:pt>
                <c:pt idx="1">
                  <c:v>6.9789999999999963E-2</c:v>
                </c:pt>
                <c:pt idx="2">
                  <c:v>5.5644999999999945E-2</c:v>
                </c:pt>
                <c:pt idx="3">
                  <c:v>3.6784999999999957E-2</c:v>
                </c:pt>
              </c:numCache>
            </c:numRef>
          </c:yVal>
          <c:smooth val="1"/>
        </c:ser>
        <c:ser>
          <c:idx val="1"/>
          <c:order val="1"/>
          <c:tx>
            <c:strRef>
              <c:f>Tabelle1!$H$8</c:f>
              <c:strCache>
                <c:ptCount val="1"/>
                <c:pt idx="0">
                  <c:v>300W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10"/>
            <c:spPr>
              <a:noFill/>
              <a:ln w="25400">
                <a:solidFill>
                  <a:schemeClr val="accent3">
                    <a:lumMod val="75000"/>
                  </a:schemeClr>
                </a:solidFill>
              </a:ln>
            </c:spPr>
          </c:marker>
          <c:xVal>
            <c:numRef>
              <c:f>Tabelle1!$B$9:$B$13</c:f>
              <c:numCache>
                <c:formatCode>General</c:formatCode>
                <c:ptCount val="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</c:numCache>
            </c:numRef>
          </c:xVal>
          <c:yVal>
            <c:numRef>
              <c:f>Tabelle1!$H$9:$H$13</c:f>
              <c:numCache>
                <c:formatCode>General</c:formatCode>
                <c:ptCount val="5"/>
                <c:pt idx="0">
                  <c:v>3.7839999999999985E-2</c:v>
                </c:pt>
                <c:pt idx="1">
                  <c:v>6.4500000000000002E-2</c:v>
                </c:pt>
                <c:pt idx="2">
                  <c:v>6.8800000000000028E-2</c:v>
                </c:pt>
                <c:pt idx="3">
                  <c:v>6.4500000000000002E-2</c:v>
                </c:pt>
              </c:numCache>
            </c:numRef>
          </c:yVal>
          <c:smooth val="1"/>
        </c:ser>
        <c:ser>
          <c:idx val="2"/>
          <c:order val="2"/>
          <c:tx>
            <c:strRef>
              <c:f>Tabelle1!$I$8</c:f>
              <c:strCache>
                <c:ptCount val="1"/>
                <c:pt idx="0">
                  <c:v>500W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square"/>
            <c:size val="10"/>
            <c:spPr>
              <a:noFill/>
              <a:ln w="25400">
                <a:solidFill>
                  <a:schemeClr val="accent1"/>
                </a:solidFill>
              </a:ln>
            </c:spPr>
          </c:marker>
          <c:xVal>
            <c:numRef>
              <c:f>Tabelle1!$B$9:$B$13</c:f>
              <c:numCache>
                <c:formatCode>General</c:formatCode>
                <c:ptCount val="5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2.5</c:v>
                </c:pt>
                <c:pt idx="4">
                  <c:v>3</c:v>
                </c:pt>
              </c:numCache>
            </c:numRef>
          </c:xVal>
          <c:yVal>
            <c:numRef>
              <c:f>Tabelle1!$I$9:$I$13</c:f>
              <c:numCache>
                <c:formatCode>General</c:formatCode>
                <c:ptCount val="5"/>
                <c:pt idx="0">
                  <c:v>6.6319999999999713E-3</c:v>
                </c:pt>
                <c:pt idx="1">
                  <c:v>5.1831999999999934E-2</c:v>
                </c:pt>
                <c:pt idx="2">
                  <c:v>6.7199999999999982E-2</c:v>
                </c:pt>
                <c:pt idx="3">
                  <c:v>6.9911999999999974E-2</c:v>
                </c:pt>
                <c:pt idx="4">
                  <c:v>6.6295999999999966E-2</c:v>
                </c:pt>
              </c:numCache>
            </c:numRef>
          </c:yVal>
          <c:smooth val="1"/>
        </c:ser>
        <c:ser>
          <c:idx val="3"/>
          <c:order val="3"/>
          <c:tx>
            <c:strRef>
              <c:f>Tabelle1!$G$18</c:f>
              <c:strCache>
                <c:ptCount val="1"/>
                <c:pt idx="0">
                  <c:v>100W NG</c:v>
                </c:pt>
              </c:strCache>
            </c:strRef>
          </c:tx>
          <c:spPr>
            <a:ln>
              <a:solidFill>
                <a:schemeClr val="accent6">
                  <a:lumMod val="75000"/>
                </a:schemeClr>
              </a:solidFill>
            </a:ln>
          </c:spPr>
          <c:marker>
            <c:symbol val="circle"/>
            <c:size val="12"/>
            <c:spPr>
              <a:solidFill>
                <a:schemeClr val="accent6">
                  <a:lumMod val="75000"/>
                </a:schemeClr>
              </a:solidFill>
              <a:ln>
                <a:noFill/>
              </a:ln>
            </c:spPr>
          </c:marker>
          <c:xVal>
            <c:numRef>
              <c:f>Tabelle1!$B$19:$B$24</c:f>
              <c:numCache>
                <c:formatCode>General</c:formatCode>
                <c:ptCount val="6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</c:numCache>
            </c:numRef>
          </c:xVal>
          <c:yVal>
            <c:numRef>
              <c:f>Tabelle1!$G$19:$G$24</c:f>
              <c:numCache>
                <c:formatCode>General</c:formatCode>
                <c:ptCount val="6"/>
                <c:pt idx="0">
                  <c:v>0.10774899999999993</c:v>
                </c:pt>
                <c:pt idx="1">
                  <c:v>0.15961399999999992</c:v>
                </c:pt>
                <c:pt idx="2">
                  <c:v>0.14075399999999993</c:v>
                </c:pt>
                <c:pt idx="3">
                  <c:v>0.12283699999999997</c:v>
                </c:pt>
                <c:pt idx="4">
                  <c:v>0.10303399999999996</c:v>
                </c:pt>
              </c:numCache>
            </c:numRef>
          </c:yVal>
          <c:smooth val="1"/>
        </c:ser>
        <c:ser>
          <c:idx val="4"/>
          <c:order val="4"/>
          <c:tx>
            <c:strRef>
              <c:f>Tabelle1!$H$18</c:f>
              <c:strCache>
                <c:ptCount val="1"/>
                <c:pt idx="0">
                  <c:v>300W NG</c:v>
                </c:pt>
              </c:strCache>
            </c:strRef>
          </c:tx>
          <c:spPr>
            <a:ln>
              <a:solidFill>
                <a:schemeClr val="accent3">
                  <a:lumMod val="75000"/>
                </a:schemeClr>
              </a:solidFill>
            </a:ln>
          </c:spPr>
          <c:marker>
            <c:symbol val="triangle"/>
            <c:size val="13"/>
            <c:spPr>
              <a:solidFill>
                <a:schemeClr val="accent3">
                  <a:lumMod val="75000"/>
                </a:schemeClr>
              </a:solidFill>
              <a:ln>
                <a:noFill/>
              </a:ln>
            </c:spPr>
          </c:marker>
          <c:xVal>
            <c:numRef>
              <c:f>Tabelle1!$B$19:$B$24</c:f>
              <c:numCache>
                <c:formatCode>General</c:formatCode>
                <c:ptCount val="6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</c:numCache>
            </c:numRef>
          </c:xVal>
          <c:yVal>
            <c:numRef>
              <c:f>Tabelle1!$H$19:$H$24</c:f>
              <c:numCache>
                <c:formatCode>General</c:formatCode>
                <c:ptCount val="6"/>
                <c:pt idx="0">
                  <c:v>6.2323999999999991E-2</c:v>
                </c:pt>
                <c:pt idx="1">
                  <c:v>0.14582000000000001</c:v>
                </c:pt>
                <c:pt idx="2">
                  <c:v>0.15945199999999998</c:v>
                </c:pt>
                <c:pt idx="3">
                  <c:v>0.155192</c:v>
                </c:pt>
                <c:pt idx="4">
                  <c:v>0.14496799999999999</c:v>
                </c:pt>
                <c:pt idx="5">
                  <c:v>0.13218799999999997</c:v>
                </c:pt>
              </c:numCache>
            </c:numRef>
          </c:yVal>
          <c:smooth val="1"/>
        </c:ser>
        <c:ser>
          <c:idx val="5"/>
          <c:order val="5"/>
          <c:tx>
            <c:strRef>
              <c:f>Tabelle1!$I$18</c:f>
              <c:strCache>
                <c:ptCount val="1"/>
                <c:pt idx="0">
                  <c:v>500W NG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square"/>
            <c:size val="12"/>
            <c:spPr>
              <a:solidFill>
                <a:schemeClr val="accent1"/>
              </a:solidFill>
              <a:ln>
                <a:noFill/>
              </a:ln>
            </c:spPr>
          </c:marker>
          <c:xVal>
            <c:numRef>
              <c:f>Tabelle1!$B$19:$B$24</c:f>
              <c:numCache>
                <c:formatCode>General</c:formatCode>
                <c:ptCount val="6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</c:numCache>
            </c:numRef>
          </c:xVal>
          <c:yVal>
            <c:numRef>
              <c:f>Tabelle1!$I$19:$I$24</c:f>
              <c:numCache>
                <c:formatCode>General</c:formatCode>
                <c:ptCount val="6"/>
                <c:pt idx="1">
                  <c:v>0.11428100000000002</c:v>
                </c:pt>
                <c:pt idx="2">
                  <c:v>0.14926400000000006</c:v>
                </c:pt>
                <c:pt idx="3">
                  <c:v>0.15913100000000002</c:v>
                </c:pt>
                <c:pt idx="4">
                  <c:v>0.15644000000000002</c:v>
                </c:pt>
                <c:pt idx="5">
                  <c:v>0.14836700000000003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771520"/>
        <c:axId val="289773824"/>
      </c:scatterChart>
      <c:valAx>
        <c:axId val="289771520"/>
        <c:scaling>
          <c:orientation val="minMax"/>
          <c:max val="3.2"/>
          <c:min val="0.5"/>
        </c:scaling>
        <c:delete val="0"/>
        <c:axPos val="b"/>
        <c:title>
          <c:tx>
            <c:rich>
              <a:bodyPr/>
              <a:lstStyle/>
              <a:p>
                <a:pPr>
                  <a:defRPr sz="1400" b="0">
                    <a:solidFill>
                      <a:schemeClr val="tx2"/>
                    </a:solidFill>
                  </a:defRPr>
                </a:pPr>
                <a:r>
                  <a:rPr lang="de-DE" sz="1400" b="0">
                    <a:solidFill>
                      <a:schemeClr val="tx2"/>
                    </a:solidFill>
                  </a:rPr>
                  <a:t>resonator length (mm)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2"/>
            </a:solidFill>
          </a:ln>
        </c:spPr>
        <c:txPr>
          <a:bodyPr/>
          <a:lstStyle/>
          <a:p>
            <a:pPr>
              <a:defRPr sz="1400">
                <a:solidFill>
                  <a:schemeClr val="tx2"/>
                </a:solidFill>
              </a:defRPr>
            </a:pPr>
            <a:endParaRPr lang="de-DE"/>
          </a:p>
        </c:txPr>
        <c:crossAx val="289773824"/>
        <c:crosses val="autoZero"/>
        <c:crossBetween val="midCat"/>
      </c:valAx>
      <c:valAx>
        <c:axId val="289773824"/>
        <c:scaling>
          <c:orientation val="minMax"/>
          <c:max val="0.18000000000000002"/>
          <c:min val="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sz="1400" b="0">
                    <a:solidFill>
                      <a:schemeClr val="tx2"/>
                    </a:solidFill>
                  </a:defRPr>
                </a:pPr>
                <a:r>
                  <a:rPr lang="de-DE" sz="1400" b="0">
                    <a:solidFill>
                      <a:schemeClr val="tx2"/>
                    </a:solidFill>
                  </a:rPr>
                  <a:t>normalized</a:t>
                </a:r>
                <a:r>
                  <a:rPr lang="de-DE" sz="1400" b="0" baseline="0">
                    <a:solidFill>
                      <a:schemeClr val="tx2"/>
                    </a:solidFill>
                  </a:rPr>
                  <a:t> efficiency (arb. units)</a:t>
                </a:r>
                <a:endParaRPr lang="de-DE" sz="1400" b="0">
                  <a:solidFill>
                    <a:schemeClr val="tx2"/>
                  </a:solidFill>
                </a:endParaRPr>
              </a:p>
            </c:rich>
          </c:tx>
          <c:layout>
            <c:manualLayout>
              <c:xMode val="edge"/>
              <c:yMode val="edge"/>
              <c:x val="0"/>
              <c:y val="0.20872564787258771"/>
            </c:manualLayout>
          </c:layout>
          <c:overlay val="0"/>
        </c:title>
        <c:numFmt formatCode="General" sourceLinked="1"/>
        <c:majorTickMark val="none"/>
        <c:minorTickMark val="none"/>
        <c:tickLblPos val="none"/>
        <c:spPr>
          <a:ln>
            <a:solidFill>
              <a:srgbClr val="006EA8"/>
            </a:solidFill>
          </a:ln>
        </c:spPr>
        <c:crossAx val="289771520"/>
        <c:crosses val="autoZero"/>
        <c:crossBetween val="midCat"/>
      </c:valAx>
      <c:spPr>
        <a:ln w="25400">
          <a:solidFill>
            <a:schemeClr val="tx2"/>
          </a:solidFill>
        </a:ln>
      </c:spPr>
    </c:plotArea>
    <c:legend>
      <c:legendPos val="r"/>
      <c:layout>
        <c:manualLayout>
          <c:xMode val="edge"/>
          <c:yMode val="edge"/>
          <c:x val="0.71730489938757658"/>
          <c:y val="0.73656172624439642"/>
          <c:w val="0.27991732283464565"/>
          <c:h val="0.13336603720995052"/>
        </c:manualLayout>
      </c:layout>
      <c:overlay val="0"/>
      <c:txPr>
        <a:bodyPr/>
        <a:lstStyle/>
        <a:p>
          <a:pPr>
            <a:defRPr sz="1400">
              <a:solidFill>
                <a:schemeClr val="tx2"/>
              </a:solidFill>
            </a:defRPr>
          </a:pPr>
          <a:endParaRPr lang="de-DE"/>
        </a:p>
      </c:txPr>
    </c:legend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507611548556432"/>
          <c:y val="0.19640859917056802"/>
          <c:w val="0.76474844591794444"/>
          <c:h val="0.63692485199319593"/>
        </c:manualLayout>
      </c:layout>
      <c:scatterChart>
        <c:scatterStyle val="lineMarker"/>
        <c:varyColors val="0"/>
        <c:ser>
          <c:idx val="0"/>
          <c:order val="0"/>
          <c:tx>
            <c:strRef>
              <c:f>Auswertetabelle!$C$2</c:f>
              <c:strCache>
                <c:ptCount val="1"/>
                <c:pt idx="0">
                  <c:v>BT_000259 F3504-2</c:v>
                </c:pt>
              </c:strCache>
            </c:strRef>
          </c:tx>
          <c:spPr>
            <a:ln w="12700">
              <a:solidFill>
                <a:srgbClr val="006EA8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6EA8"/>
              </a:solidFill>
              <a:ln>
                <a:solidFill>
                  <a:srgbClr val="006EA8"/>
                </a:solidFill>
                <a:prstDash val="solid"/>
              </a:ln>
            </c:spPr>
          </c:marker>
          <c:xVal>
            <c:numRef>
              <c:f>Auswertetabelle!$B$3:$B$9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Auswertetabelle!$AO$3:$AO$9</c:f>
              <c:numCache>
                <c:formatCode>General</c:formatCode>
                <c:ptCount val="7"/>
                <c:pt idx="0">
                  <c:v>512.24749999999995</c:v>
                </c:pt>
                <c:pt idx="1">
                  <c:v>508.48699999999997</c:v>
                </c:pt>
                <c:pt idx="2">
                  <c:v>510.37299999999999</c:v>
                </c:pt>
                <c:pt idx="3">
                  <c:v>505.44919999999996</c:v>
                </c:pt>
                <c:pt idx="4">
                  <c:v>507.86599999999999</c:v>
                </c:pt>
                <c:pt idx="5">
                  <c:v>507.6705</c:v>
                </c:pt>
                <c:pt idx="6">
                  <c:v>504.9248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Auswertetabelle!$C$26</c:f>
              <c:strCache>
                <c:ptCount val="1"/>
                <c:pt idx="0">
                  <c:v>BT_000689 F3504-2</c:v>
                </c:pt>
              </c:strCache>
            </c:strRef>
          </c:tx>
          <c:spPr>
            <a:ln w="12700">
              <a:solidFill>
                <a:srgbClr val="5096A9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5096A9"/>
              </a:solidFill>
              <a:ln>
                <a:solidFill>
                  <a:srgbClr val="5096A9"/>
                </a:solidFill>
                <a:prstDash val="solid"/>
              </a:ln>
            </c:spPr>
          </c:marker>
          <c:xVal>
            <c:numRef>
              <c:f>Auswertetabelle!$B$27:$B$33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Auswertetabelle!$AO$27:$AO$33</c:f>
              <c:numCache>
                <c:formatCode>General</c:formatCode>
                <c:ptCount val="7"/>
                <c:pt idx="0">
                  <c:v>499.80959999999999</c:v>
                </c:pt>
                <c:pt idx="1">
                  <c:v>497.33440000000002</c:v>
                </c:pt>
                <c:pt idx="2">
                  <c:v>495.84480000000002</c:v>
                </c:pt>
                <c:pt idx="3">
                  <c:v>491.45300000000003</c:v>
                </c:pt>
                <c:pt idx="4">
                  <c:v>492.09679999999997</c:v>
                </c:pt>
                <c:pt idx="5">
                  <c:v>491.1644</c:v>
                </c:pt>
                <c:pt idx="6">
                  <c:v>488.02100000000002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Auswertetabelle!$C$50</c:f>
              <c:strCache>
                <c:ptCount val="1"/>
                <c:pt idx="0">
                  <c:v>BT_000312 F3504-2</c:v>
                </c:pt>
              </c:strCache>
            </c:strRef>
          </c:tx>
          <c:spPr>
            <a:ln w="12700">
              <a:solidFill>
                <a:srgbClr val="7D8746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7D8746"/>
              </a:solidFill>
              <a:ln>
                <a:solidFill>
                  <a:srgbClr val="7D8746"/>
                </a:solidFill>
                <a:prstDash val="solid"/>
              </a:ln>
            </c:spPr>
          </c:marker>
          <c:xVal>
            <c:numRef>
              <c:f>Auswertetabelle!$B$51:$B$57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Auswertetabelle!$AO$51:$AO$57</c:f>
              <c:numCache>
                <c:formatCode>General</c:formatCode>
                <c:ptCount val="7"/>
                <c:pt idx="0">
                  <c:v>506.84</c:v>
                </c:pt>
                <c:pt idx="1">
                  <c:v>505.56319999999999</c:v>
                </c:pt>
                <c:pt idx="2">
                  <c:v>506.66900000000004</c:v>
                </c:pt>
                <c:pt idx="3">
                  <c:v>501.89839999999998</c:v>
                </c:pt>
                <c:pt idx="4">
                  <c:v>500.44069999999999</c:v>
                </c:pt>
                <c:pt idx="5">
                  <c:v>501.79669999999999</c:v>
                </c:pt>
                <c:pt idx="6">
                  <c:v>503.85320000000002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Auswertetabelle!$C$74</c:f>
              <c:strCache>
                <c:ptCount val="1"/>
                <c:pt idx="0">
                  <c:v>BT_000697 F3504-2</c:v>
                </c:pt>
              </c:strCache>
            </c:strRef>
          </c:tx>
          <c:spPr>
            <a:ln w="12700">
              <a:solidFill>
                <a:srgbClr val="A19D70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A19D70"/>
                </a:solidFill>
                <a:prstDash val="solid"/>
              </a:ln>
            </c:spPr>
          </c:marker>
          <c:xVal>
            <c:numRef>
              <c:f>Auswertetabelle!$B$75:$B$81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Auswertetabelle!$AO$75:$AO$81</c:f>
              <c:numCache>
                <c:formatCode>General</c:formatCode>
                <c:ptCount val="7"/>
                <c:pt idx="0">
                  <c:v>506.52080000000001</c:v>
                </c:pt>
                <c:pt idx="1">
                  <c:v>496.024</c:v>
                </c:pt>
                <c:pt idx="2">
                  <c:v>487.64699999999999</c:v>
                </c:pt>
                <c:pt idx="3">
                  <c:v>488.48299999999995</c:v>
                </c:pt>
                <c:pt idx="4">
                  <c:v>489.82130000000001</c:v>
                </c:pt>
                <c:pt idx="5">
                  <c:v>487.416</c:v>
                </c:pt>
                <c:pt idx="6">
                  <c:v>488.40599999999995</c:v>
                </c:pt>
              </c:numCache>
            </c:numRef>
          </c:yVal>
          <c:smooth val="0"/>
        </c:ser>
        <c:ser>
          <c:idx val="4"/>
          <c:order val="4"/>
          <c:tx>
            <c:strRef>
              <c:f>Auswertetabelle!$C$98</c:f>
              <c:strCache>
                <c:ptCount val="1"/>
                <c:pt idx="0">
                  <c:v>BT_000678 F3504-2</c:v>
                </c:pt>
              </c:strCache>
            </c:strRef>
          </c:tx>
          <c:spPr>
            <a:ln w="12700">
              <a:solidFill>
                <a:srgbClr val="B63E35"/>
              </a:solidFill>
              <a:prstDash val="solid"/>
            </a:ln>
          </c:spPr>
          <c:marker>
            <c:symbol val="star"/>
            <c:size val="5"/>
            <c:spPr>
              <a:noFill/>
              <a:ln>
                <a:solidFill>
                  <a:srgbClr val="B63E35"/>
                </a:solidFill>
                <a:prstDash val="solid"/>
              </a:ln>
            </c:spPr>
          </c:marker>
          <c:xVal>
            <c:numRef>
              <c:f>Auswertetabelle!$B$99:$B$105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Auswertetabelle!$AO$99:$AO$105</c:f>
              <c:numCache>
                <c:formatCode>General</c:formatCode>
                <c:ptCount val="7"/>
                <c:pt idx="0">
                  <c:v>509.2</c:v>
                </c:pt>
                <c:pt idx="1">
                  <c:v>509.07349999999997</c:v>
                </c:pt>
                <c:pt idx="2">
                  <c:v>510.40750000000003</c:v>
                </c:pt>
                <c:pt idx="3">
                  <c:v>505.40359999999998</c:v>
                </c:pt>
                <c:pt idx="4">
                  <c:v>502.37300000000005</c:v>
                </c:pt>
                <c:pt idx="5">
                  <c:v>504.68540000000002</c:v>
                </c:pt>
                <c:pt idx="6">
                  <c:v>504.9248</c:v>
                </c:pt>
              </c:numCache>
            </c:numRef>
          </c:yVal>
          <c:smooth val="0"/>
        </c:ser>
        <c:ser>
          <c:idx val="5"/>
          <c:order val="5"/>
          <c:tx>
            <c:strRef>
              <c:f>Auswertetabelle!$C$122</c:f>
              <c:strCache>
                <c:ptCount val="1"/>
                <c:pt idx="0">
                  <c:v>BT_000631 F3504-2</c:v>
                </c:pt>
              </c:strCache>
            </c:strRef>
          </c:tx>
          <c:spPr>
            <a:ln w="12700">
              <a:solidFill>
                <a:srgbClr val="B39151"/>
              </a:solidFill>
              <a:prstDash val="solid"/>
            </a:ln>
          </c:spPr>
          <c:marker>
            <c:symbol val="circle"/>
            <c:size val="5"/>
            <c:spPr>
              <a:solidFill>
                <a:srgbClr val="B39151"/>
              </a:solidFill>
              <a:ln>
                <a:solidFill>
                  <a:srgbClr val="B39151"/>
                </a:solidFill>
                <a:prstDash val="solid"/>
              </a:ln>
            </c:spPr>
          </c:marker>
          <c:xVal>
            <c:numRef>
              <c:f>Auswertetabelle!$B$123:$B$129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Auswertetabelle!$AO$123:$AO$129</c:f>
              <c:numCache>
                <c:formatCode>General</c:formatCode>
                <c:ptCount val="7"/>
                <c:pt idx="0">
                  <c:v>508.31060000000002</c:v>
                </c:pt>
                <c:pt idx="1">
                  <c:v>506.87419999999997</c:v>
                </c:pt>
                <c:pt idx="2">
                  <c:v>507.93439999999998</c:v>
                </c:pt>
                <c:pt idx="3">
                  <c:v>503.33350000000002</c:v>
                </c:pt>
                <c:pt idx="4">
                  <c:v>504.11320000000001</c:v>
                </c:pt>
                <c:pt idx="5">
                  <c:v>506.98820000000001</c:v>
                </c:pt>
                <c:pt idx="6">
                  <c:v>500.05650000000003</c:v>
                </c:pt>
              </c:numCache>
            </c:numRef>
          </c:yVal>
          <c:smooth val="0"/>
        </c:ser>
        <c:ser>
          <c:idx val="6"/>
          <c:order val="6"/>
          <c:tx>
            <c:strRef>
              <c:f>Auswertetabelle!$C$146</c:f>
              <c:strCache>
                <c:ptCount val="1"/>
                <c:pt idx="0">
                  <c:v>BC_1013101 F3504-2</c:v>
                </c:pt>
              </c:strCache>
            </c:strRef>
          </c:tx>
          <c:spPr>
            <a:ln w="12700">
              <a:solidFill>
                <a:srgbClr val="6E7277"/>
              </a:solidFill>
              <a:prstDash val="solid"/>
            </a:ln>
          </c:spPr>
          <c:marker>
            <c:symbol val="plus"/>
            <c:size val="5"/>
            <c:spPr>
              <a:noFill/>
              <a:ln>
                <a:solidFill>
                  <a:srgbClr val="6E7277"/>
                </a:solidFill>
                <a:prstDash val="solid"/>
              </a:ln>
            </c:spPr>
          </c:marker>
          <c:xVal>
            <c:numRef>
              <c:f>Auswertetabelle!$B$147:$B$153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Auswertetabelle!$AO$147:$AO$153</c:f>
              <c:numCache>
                <c:formatCode>General</c:formatCode>
                <c:ptCount val="7"/>
                <c:pt idx="0">
                  <c:v>511.01240000000001</c:v>
                </c:pt>
                <c:pt idx="1">
                  <c:v>505.26580000000001</c:v>
                </c:pt>
                <c:pt idx="2">
                  <c:v>502.50860000000006</c:v>
                </c:pt>
                <c:pt idx="3">
                  <c:v>472.69440000000003</c:v>
                </c:pt>
                <c:pt idx="4">
                  <c:v>488.49400000000003</c:v>
                </c:pt>
                <c:pt idx="5">
                  <c:v>487.09440000000001</c:v>
                </c:pt>
                <c:pt idx="6">
                  <c:v>490.19899999999996</c:v>
                </c:pt>
              </c:numCache>
            </c:numRef>
          </c:yVal>
          <c:smooth val="0"/>
        </c:ser>
        <c:ser>
          <c:idx val="7"/>
          <c:order val="7"/>
          <c:tx>
            <c:strRef>
              <c:f>Auswertetabelle!$C$170</c:f>
              <c:strCache>
                <c:ptCount val="1"/>
                <c:pt idx="0">
                  <c:v>BC_1013652 F3504-2</c:v>
                </c:pt>
              </c:strCache>
            </c:strRef>
          </c:tx>
          <c:spPr>
            <a:ln w="12700">
              <a:solidFill>
                <a:srgbClr val="080808"/>
              </a:solidFill>
              <a:prstDash val="solid"/>
            </a:ln>
          </c:spPr>
          <c:marker>
            <c:symbol val="dot"/>
            <c:size val="5"/>
            <c:spPr>
              <a:noFill/>
              <a:ln>
                <a:solidFill>
                  <a:srgbClr val="080808"/>
                </a:solidFill>
                <a:prstDash val="solid"/>
              </a:ln>
            </c:spPr>
          </c:marker>
          <c:xVal>
            <c:numRef>
              <c:f>Auswertetabelle!$B$171:$B$177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Auswertetabelle!$AO$171:$AO$177</c:f>
              <c:numCache>
                <c:formatCode>General</c:formatCode>
                <c:ptCount val="7"/>
                <c:pt idx="0">
                  <c:v>516.05399999999997</c:v>
                </c:pt>
                <c:pt idx="1">
                  <c:v>514.32899999999995</c:v>
                </c:pt>
                <c:pt idx="2">
                  <c:v>512.64260000000002</c:v>
                </c:pt>
                <c:pt idx="3">
                  <c:v>508.65259999999995</c:v>
                </c:pt>
                <c:pt idx="4">
                  <c:v>511.85599999999999</c:v>
                </c:pt>
                <c:pt idx="5">
                  <c:v>509.57599999999996</c:v>
                </c:pt>
                <c:pt idx="6">
                  <c:v>509.51900000000001</c:v>
                </c:pt>
              </c:numCache>
            </c:numRef>
          </c:yVal>
          <c:smooth val="0"/>
        </c:ser>
        <c:ser>
          <c:idx val="8"/>
          <c:order val="8"/>
          <c:tx>
            <c:strRef>
              <c:f>Auswertetabelle!$C$194</c:f>
              <c:strCache>
                <c:ptCount val="1"/>
                <c:pt idx="0">
                  <c:v>BC_1013107 F3504-2</c:v>
                </c:pt>
              </c:strCache>
            </c:strRef>
          </c:tx>
          <c:spPr>
            <a:ln w="12700">
              <a:solidFill>
                <a:srgbClr val="99540D"/>
              </a:solidFill>
              <a:prstDash val="solid"/>
            </a:ln>
          </c:spPr>
          <c:marker>
            <c:symbol val="dash"/>
            <c:size val="5"/>
            <c:spPr>
              <a:noFill/>
              <a:ln>
                <a:solidFill>
                  <a:srgbClr val="99540D"/>
                </a:solidFill>
                <a:prstDash val="solid"/>
              </a:ln>
            </c:spPr>
          </c:marker>
          <c:xVal>
            <c:numRef>
              <c:f>Auswertetabelle!$B$195:$B$201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Auswertetabelle!$AO$195:$AO$201</c:f>
              <c:numCache>
                <c:formatCode>General</c:formatCode>
                <c:ptCount val="7"/>
                <c:pt idx="0">
                  <c:v>516.85900000000004</c:v>
                </c:pt>
                <c:pt idx="1">
                  <c:v>515.07650000000001</c:v>
                </c:pt>
                <c:pt idx="2">
                  <c:v>512.995</c:v>
                </c:pt>
                <c:pt idx="3">
                  <c:v>509.2568</c:v>
                </c:pt>
                <c:pt idx="4">
                  <c:v>512.49439999999993</c:v>
                </c:pt>
                <c:pt idx="5">
                  <c:v>510.30560000000003</c:v>
                </c:pt>
                <c:pt idx="6">
                  <c:v>505.33360000000005</c:v>
                </c:pt>
              </c:numCache>
            </c:numRef>
          </c:yVal>
          <c:smooth val="0"/>
        </c:ser>
        <c:ser>
          <c:idx val="9"/>
          <c:order val="9"/>
          <c:tx>
            <c:strRef>
              <c:f>Auswertetabelle!$C$218</c:f>
              <c:strCache>
                <c:ptCount val="1"/>
                <c:pt idx="0">
                  <c:v>BC_1013648 F3504-2</c:v>
                </c:pt>
              </c:strCache>
            </c:strRef>
          </c:tx>
          <c:spPr>
            <a:ln w="12700">
              <a:solidFill>
                <a:srgbClr val="EAD8C4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EAD8C4"/>
              </a:solidFill>
              <a:ln>
                <a:solidFill>
                  <a:srgbClr val="EAD8C4"/>
                </a:solidFill>
                <a:prstDash val="solid"/>
              </a:ln>
            </c:spPr>
          </c:marker>
          <c:xVal>
            <c:numRef>
              <c:f>Auswertetabelle!$B$219:$B$225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Auswertetabelle!$AO$219:$AO$225</c:f>
              <c:numCache>
                <c:formatCode>General</c:formatCode>
                <c:ptCount val="7"/>
                <c:pt idx="0">
                  <c:v>517.08900000000006</c:v>
                </c:pt>
                <c:pt idx="1">
                  <c:v>515.53649999999993</c:v>
                </c:pt>
                <c:pt idx="2">
                  <c:v>513.94949999999994</c:v>
                </c:pt>
                <c:pt idx="3">
                  <c:v>512.23220000000003</c:v>
                </c:pt>
                <c:pt idx="4">
                  <c:v>510.07759999999996</c:v>
                </c:pt>
                <c:pt idx="5">
                  <c:v>512.255</c:v>
                </c:pt>
                <c:pt idx="6">
                  <c:v>509.33659999999998</c:v>
                </c:pt>
              </c:numCache>
            </c:numRef>
          </c:yVal>
          <c:smooth val="0"/>
        </c:ser>
        <c:ser>
          <c:idx val="10"/>
          <c:order val="10"/>
          <c:tx>
            <c:strRef>
              <c:f>Auswertetabelle!$C$242</c:f>
              <c:strCache>
                <c:ptCount val="1"/>
                <c:pt idx="0">
                  <c:v>BC_1013451 F3504-2</c:v>
                </c:pt>
              </c:strCache>
            </c:strRef>
          </c:tx>
          <c:spPr>
            <a:ln w="12700">
              <a:solidFill>
                <a:srgbClr val="006EA8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EBEAE0"/>
              </a:solidFill>
              <a:ln>
                <a:solidFill>
                  <a:srgbClr val="006EA8"/>
                </a:solidFill>
                <a:prstDash val="solid"/>
              </a:ln>
            </c:spPr>
          </c:marker>
          <c:xVal>
            <c:numRef>
              <c:f>Auswertetabelle!$B$243:$B$249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Auswertetabelle!$AO$243:$AO$249</c:f>
              <c:numCache>
                <c:formatCode>General</c:formatCode>
                <c:ptCount val="7"/>
                <c:pt idx="0">
                  <c:v>516.18049999999994</c:v>
                </c:pt>
                <c:pt idx="1">
                  <c:v>512.36900000000003</c:v>
                </c:pt>
                <c:pt idx="2">
                  <c:v>510.80720000000002</c:v>
                </c:pt>
                <c:pt idx="3">
                  <c:v>512.00419999999997</c:v>
                </c:pt>
                <c:pt idx="4">
                  <c:v>510.32839999999999</c:v>
                </c:pt>
                <c:pt idx="5">
                  <c:v>509.5532</c:v>
                </c:pt>
                <c:pt idx="6">
                  <c:v>510.0548</c:v>
                </c:pt>
              </c:numCache>
            </c:numRef>
          </c:yVal>
          <c:smooth val="0"/>
        </c:ser>
        <c:ser>
          <c:idx val="11"/>
          <c:order val="11"/>
          <c:tx>
            <c:strRef>
              <c:f>Auswertetabelle!$C$266</c:f>
              <c:strCache>
                <c:ptCount val="1"/>
                <c:pt idx="0">
                  <c:v>BC_1013111 F3504-2</c:v>
                </c:pt>
              </c:strCache>
            </c:strRef>
          </c:tx>
          <c:spPr>
            <a:ln w="12700">
              <a:solidFill>
                <a:srgbClr val="7D8746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E3E5D6"/>
              </a:solidFill>
              <a:ln>
                <a:solidFill>
                  <a:srgbClr val="7D8746"/>
                </a:solidFill>
                <a:prstDash val="solid"/>
              </a:ln>
            </c:spPr>
          </c:marker>
          <c:xVal>
            <c:numRef>
              <c:f>Auswertetabelle!$B$267:$B$273</c:f>
              <c:numCache>
                <c:formatCode>General</c:formatCode>
                <c:ptCount val="7"/>
                <c:pt idx="0">
                  <c:v>0</c:v>
                </c:pt>
                <c:pt idx="1">
                  <c:v>24</c:v>
                </c:pt>
                <c:pt idx="2">
                  <c:v>100</c:v>
                </c:pt>
                <c:pt idx="3">
                  <c:v>400</c:v>
                </c:pt>
                <c:pt idx="4">
                  <c:v>700</c:v>
                </c:pt>
                <c:pt idx="5">
                  <c:v>1300</c:v>
                </c:pt>
                <c:pt idx="6">
                  <c:v>1600</c:v>
                </c:pt>
              </c:numCache>
            </c:numRef>
          </c:xVal>
          <c:yVal>
            <c:numRef>
              <c:f>Auswertetabelle!$AO$267:$AO$273</c:f>
              <c:numCache>
                <c:formatCode>General</c:formatCode>
                <c:ptCount val="7"/>
                <c:pt idx="0">
                  <c:v>516.52549999999997</c:v>
                </c:pt>
                <c:pt idx="1">
                  <c:v>509.00599999999997</c:v>
                </c:pt>
                <c:pt idx="2">
                  <c:v>513.96100000000001</c:v>
                </c:pt>
                <c:pt idx="3">
                  <c:v>509.51900000000001</c:v>
                </c:pt>
                <c:pt idx="4">
                  <c:v>509.70139999999998</c:v>
                </c:pt>
                <c:pt idx="5">
                  <c:v>506.45229999999998</c:v>
                </c:pt>
                <c:pt idx="6">
                  <c:v>510.07759999999996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496704"/>
        <c:axId val="77498624"/>
      </c:scatterChart>
      <c:scatterChart>
        <c:scatterStyle val="lineMarker"/>
        <c:varyColors val="0"/>
        <c:ser>
          <c:idx val="12"/>
          <c:order val="12"/>
          <c:spPr>
            <a:ln w="28575">
              <a:noFill/>
            </a:ln>
          </c:spPr>
          <c:marker>
            <c:symbol val="none"/>
          </c:marker>
          <c:xVal>
            <c:numRef>
              <c:f>Auswertetabelle!$W$3:$W$8</c:f>
              <c:numCache>
                <c:formatCode>General</c:formatCode>
                <c:ptCount val="6"/>
                <c:pt idx="0">
                  <c:v>0</c:v>
                </c:pt>
                <c:pt idx="1">
                  <c:v>8.6400000000000001E-3</c:v>
                </c:pt>
                <c:pt idx="2">
                  <c:v>3.5999999999999997E-2</c:v>
                </c:pt>
                <c:pt idx="3">
                  <c:v>0.14399999999999999</c:v>
                </c:pt>
                <c:pt idx="4">
                  <c:v>0.252</c:v>
                </c:pt>
                <c:pt idx="5">
                  <c:v>0.46800000000000003</c:v>
                </c:pt>
              </c:numCache>
            </c:numRef>
          </c:xVal>
          <c:yVal>
            <c:numRef>
              <c:f>Auswertetabelle!$X$3:$X$8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500800"/>
        <c:axId val="77502720"/>
      </c:scatterChart>
      <c:valAx>
        <c:axId val="77496704"/>
        <c:scaling>
          <c:orientation val="minMax"/>
          <c:max val="17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Test time (h)</a:t>
                </a:r>
              </a:p>
            </c:rich>
          </c:tx>
          <c:layout>
            <c:manualLayout>
              <c:xMode val="edge"/>
              <c:yMode val="edge"/>
              <c:x val="0.450571902196436"/>
              <c:y val="0.91825870646766161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bg2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77498624"/>
        <c:crosses val="autoZero"/>
        <c:crossBetween val="midCat"/>
      </c:valAx>
      <c:valAx>
        <c:axId val="77498624"/>
        <c:scaling>
          <c:orientation val="minMax"/>
          <c:max val="550"/>
          <c:min val="0"/>
        </c:scaling>
        <c:delete val="0"/>
        <c:axPos val="l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Optical output power (W)</a:t>
                </a:r>
              </a:p>
            </c:rich>
          </c:tx>
          <c:layout>
            <c:manualLayout>
              <c:xMode val="edge"/>
              <c:yMode val="edge"/>
              <c:x val="4.1666666666666664E-2"/>
              <c:y val="0.21215640658554044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bg2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77496704"/>
        <c:crosses val="autoZero"/>
        <c:crossBetween val="midCat"/>
      </c:valAx>
      <c:valAx>
        <c:axId val="77500800"/>
        <c:scaling>
          <c:orientation val="minMax"/>
          <c:max val="0.6120000000000001"/>
          <c:min val="0"/>
        </c:scaling>
        <c:delete val="0"/>
        <c:axPos val="t"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Pulses (GShot)</a:t>
                </a:r>
              </a:p>
            </c:rich>
          </c:tx>
          <c:layout>
            <c:manualLayout>
              <c:xMode val="edge"/>
              <c:yMode val="edge"/>
              <c:x val="0.44416521619008154"/>
              <c:y val="1.515180005484389E-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in"/>
        <c:minorTickMark val="none"/>
        <c:tickLblPos val="nextTo"/>
        <c:spPr>
          <a:ln w="12700">
            <a:solidFill>
              <a:schemeClr val="bg2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de-DE"/>
          </a:p>
        </c:txPr>
        <c:crossAx val="77502720"/>
        <c:crosses val="max"/>
        <c:crossBetween val="midCat"/>
        <c:majorUnit val="0.1"/>
      </c:valAx>
      <c:valAx>
        <c:axId val="77502720"/>
        <c:scaling>
          <c:orientation val="minMax"/>
          <c:max val="600"/>
        </c:scaling>
        <c:delete val="1"/>
        <c:axPos val="r"/>
        <c:numFmt formatCode="General" sourceLinked="1"/>
        <c:majorTickMark val="out"/>
        <c:minorTickMark val="none"/>
        <c:tickLblPos val="nextTo"/>
        <c:crossAx val="77500800"/>
        <c:crosses val="max"/>
        <c:crossBetween val="midCat"/>
      </c:valAx>
      <c:spPr>
        <a:solidFill>
          <a:srgbClr val="FFFFFF"/>
        </a:solidFill>
        <a:ln w="12700">
          <a:solidFill>
            <a:schemeClr val="bg2"/>
          </a:solidFill>
          <a:prstDash val="solid"/>
        </a:ln>
      </c:spPr>
    </c:plotArea>
    <c:plotVisOnly val="1"/>
    <c:dispBlanksAs val="span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400" b="0" i="0" u="none" strike="noStrike" baseline="0">
          <a:solidFill>
            <a:schemeClr val="bg2"/>
          </a:solidFill>
          <a:latin typeface="+mn-lt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 pitchFamily="34" charset="0"/>
                <a:ea typeface="Arial"/>
                <a:cs typeface="Arial"/>
              </a:defRPr>
            </a:pPr>
            <a:r>
              <a:rPr lang="de-DE" sz="1400" b="0" i="0" u="none" strike="noStrike" baseline="0" dirty="0" smtClean="0">
                <a:solidFill>
                  <a:srgbClr val="000000"/>
                </a:solidFill>
                <a:latin typeface="Calibri" pitchFamily="34" charset="0"/>
                <a:cs typeface="Arial"/>
              </a:rPr>
              <a:t>8x JDL-BAB-75-37-880-TE-500-1.5,  </a:t>
            </a:r>
            <a:r>
              <a:rPr lang="de-DE" sz="1400" b="0" i="0" u="none" strike="noStrike" baseline="0" dirty="0" err="1" smtClean="0">
                <a:solidFill>
                  <a:srgbClr val="000000"/>
                </a:solidFill>
                <a:latin typeface="Calibri" pitchFamily="34" charset="0"/>
                <a:cs typeface="Arial"/>
              </a:rPr>
              <a:t>t</a:t>
            </a:r>
            <a:r>
              <a:rPr lang="de-DE" sz="1400" b="0" i="0" u="none" strike="noStrike" baseline="-25000" dirty="0" err="1" smtClean="0">
                <a:solidFill>
                  <a:srgbClr val="000000"/>
                </a:solidFill>
                <a:latin typeface="Calibri" pitchFamily="34" charset="0"/>
                <a:cs typeface="Arial"/>
              </a:rPr>
              <a:t>p</a:t>
            </a:r>
            <a:r>
              <a:rPr lang="de-DE" sz="1400" b="0" i="0" u="none" strike="noStrike" baseline="0" dirty="0" smtClean="0">
                <a:solidFill>
                  <a:srgbClr val="000000"/>
                </a:solidFill>
                <a:latin typeface="Calibri" pitchFamily="34" charset="0"/>
                <a:cs typeface="Arial"/>
              </a:rPr>
              <a:t>=300µs, </a:t>
            </a:r>
            <a:r>
              <a:rPr lang="de-DE" sz="1400" b="0" i="0" u="none" strike="noStrike" baseline="0" dirty="0" err="1" smtClean="0">
                <a:solidFill>
                  <a:srgbClr val="000000"/>
                </a:solidFill>
                <a:latin typeface="Calibri" pitchFamily="34" charset="0"/>
                <a:cs typeface="Arial"/>
              </a:rPr>
              <a:t>vary</a:t>
            </a:r>
            <a:r>
              <a:rPr lang="de-DE" sz="1400" b="0" i="0" u="none" strike="noStrike" baseline="0" dirty="0" smtClean="0">
                <a:solidFill>
                  <a:srgbClr val="000000"/>
                </a:solidFill>
                <a:latin typeface="Calibri" pitchFamily="34" charset="0"/>
                <a:cs typeface="Arial"/>
              </a:rPr>
              <a:t> </a:t>
            </a:r>
            <a:r>
              <a:rPr lang="de-DE" sz="1400" b="0" i="0" u="none" strike="noStrike" baseline="0" dirty="0" err="1" smtClean="0">
                <a:solidFill>
                  <a:srgbClr val="000000"/>
                </a:solidFill>
                <a:latin typeface="Calibri" pitchFamily="34" charset="0"/>
                <a:cs typeface="Arial"/>
              </a:rPr>
              <a:t>duty</a:t>
            </a:r>
            <a:r>
              <a:rPr lang="de-DE" sz="1400" b="0" i="0" u="none" strike="noStrike" baseline="0" dirty="0" smtClean="0">
                <a:solidFill>
                  <a:srgbClr val="000000"/>
                </a:solidFill>
                <a:latin typeface="Calibri" pitchFamily="34" charset="0"/>
                <a:cs typeface="Arial"/>
              </a:rPr>
              <a:t> </a:t>
            </a:r>
            <a:r>
              <a:rPr lang="de-DE" sz="1400" b="0" i="0" u="none" strike="noStrike" baseline="0" dirty="0" err="1" smtClean="0">
                <a:solidFill>
                  <a:srgbClr val="000000"/>
                </a:solidFill>
                <a:latin typeface="Calibri" pitchFamily="34" charset="0"/>
                <a:cs typeface="Arial"/>
              </a:rPr>
              <a:t>cycle</a:t>
            </a:r>
            <a:endParaRPr lang="de-DE" sz="1400" b="0" i="0" u="sng" strike="noStrike" baseline="0" dirty="0">
              <a:solidFill>
                <a:srgbClr val="000000"/>
              </a:solidFill>
              <a:latin typeface="Calibri" pitchFamily="34" charset="0"/>
              <a:cs typeface="Arial"/>
            </a:endParaRPr>
          </a:p>
        </c:rich>
      </c:tx>
      <c:layout>
        <c:manualLayout>
          <c:xMode val="edge"/>
          <c:yMode val="edge"/>
          <c:x val="0.13075369331539333"/>
          <c:y val="2.9527663623720342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0.14189950108673757"/>
          <c:y val="0.11045330489067352"/>
          <c:w val="0.72698492872217613"/>
          <c:h val="0.75372065543599875"/>
        </c:manualLayout>
      </c:layout>
      <c:scatterChart>
        <c:scatterStyle val="lineMarker"/>
        <c:varyColors val="0"/>
        <c:ser>
          <c:idx val="0"/>
          <c:order val="0"/>
          <c:tx>
            <c:v>Leistung 1%</c:v>
          </c:tx>
          <c:spPr>
            <a:ln w="25400">
              <a:solidFill>
                <a:srgbClr val="008000"/>
              </a:solidFill>
              <a:prstDash val="solid"/>
            </a:ln>
          </c:spPr>
          <c:marker>
            <c:symbol val="none"/>
          </c:marker>
          <c:xVal>
            <c:numRef>
              <c:f>'QX_14004 L'!$A$3:$A$26</c:f>
              <c:numCache>
                <c:formatCode>General</c:formatCode>
                <c:ptCount val="24"/>
                <c:pt idx="0">
                  <c:v>28.14</c:v>
                </c:pt>
                <c:pt idx="1">
                  <c:v>50.66</c:v>
                </c:pt>
                <c:pt idx="2">
                  <c:v>75.11</c:v>
                </c:pt>
                <c:pt idx="3">
                  <c:v>82.82</c:v>
                </c:pt>
                <c:pt idx="4">
                  <c:v>90.1</c:v>
                </c:pt>
                <c:pt idx="5">
                  <c:v>97.4</c:v>
                </c:pt>
                <c:pt idx="6">
                  <c:v>104.6</c:v>
                </c:pt>
                <c:pt idx="7">
                  <c:v>111.78</c:v>
                </c:pt>
                <c:pt idx="8">
                  <c:v>124.47</c:v>
                </c:pt>
                <c:pt idx="9">
                  <c:v>149.06</c:v>
                </c:pt>
                <c:pt idx="10">
                  <c:v>173.67</c:v>
                </c:pt>
                <c:pt idx="11">
                  <c:v>198.29</c:v>
                </c:pt>
                <c:pt idx="12">
                  <c:v>222.43</c:v>
                </c:pt>
                <c:pt idx="13">
                  <c:v>246.62</c:v>
                </c:pt>
                <c:pt idx="14">
                  <c:v>273.63</c:v>
                </c:pt>
                <c:pt idx="15">
                  <c:v>302.08999999999997</c:v>
                </c:pt>
                <c:pt idx="16">
                  <c:v>325.33</c:v>
                </c:pt>
                <c:pt idx="17">
                  <c:v>351.03</c:v>
                </c:pt>
                <c:pt idx="18">
                  <c:v>377.01</c:v>
                </c:pt>
                <c:pt idx="19">
                  <c:v>402.23</c:v>
                </c:pt>
                <c:pt idx="20">
                  <c:v>428.38</c:v>
                </c:pt>
                <c:pt idx="21">
                  <c:v>454.37</c:v>
                </c:pt>
                <c:pt idx="22">
                  <c:v>479.98</c:v>
                </c:pt>
                <c:pt idx="23">
                  <c:v>505.08</c:v>
                </c:pt>
              </c:numCache>
            </c:numRef>
          </c:xVal>
          <c:yVal>
            <c:numRef>
              <c:f>'QX_14004 L'!$B$3:$B$26</c:f>
              <c:numCache>
                <c:formatCode>General</c:formatCode>
                <c:ptCount val="24"/>
                <c:pt idx="0">
                  <c:v>4.7</c:v>
                </c:pt>
                <c:pt idx="1">
                  <c:v>105.8</c:v>
                </c:pt>
                <c:pt idx="2">
                  <c:v>324.8</c:v>
                </c:pt>
                <c:pt idx="3">
                  <c:v>397.8</c:v>
                </c:pt>
                <c:pt idx="4">
                  <c:v>464.8</c:v>
                </c:pt>
                <c:pt idx="5">
                  <c:v>529.79999999999995</c:v>
                </c:pt>
                <c:pt idx="6">
                  <c:v>595.79999999999995</c:v>
                </c:pt>
                <c:pt idx="7">
                  <c:v>662.8</c:v>
                </c:pt>
                <c:pt idx="8">
                  <c:v>774.8</c:v>
                </c:pt>
                <c:pt idx="9">
                  <c:v>994.8</c:v>
                </c:pt>
                <c:pt idx="10">
                  <c:v>1220.8</c:v>
                </c:pt>
                <c:pt idx="11">
                  <c:v>1450.8</c:v>
                </c:pt>
                <c:pt idx="12">
                  <c:v>1670.8</c:v>
                </c:pt>
                <c:pt idx="13">
                  <c:v>1890.8</c:v>
                </c:pt>
                <c:pt idx="14">
                  <c:v>2120.8000000000002</c:v>
                </c:pt>
                <c:pt idx="15">
                  <c:v>2330.8000000000002</c:v>
                </c:pt>
                <c:pt idx="16">
                  <c:v>2550.8000000000002</c:v>
                </c:pt>
                <c:pt idx="17">
                  <c:v>2780.8</c:v>
                </c:pt>
                <c:pt idx="18">
                  <c:v>3000.8</c:v>
                </c:pt>
                <c:pt idx="19">
                  <c:v>3210.8</c:v>
                </c:pt>
                <c:pt idx="20">
                  <c:v>3420.8</c:v>
                </c:pt>
                <c:pt idx="21">
                  <c:v>3640.8</c:v>
                </c:pt>
                <c:pt idx="22">
                  <c:v>3840.8</c:v>
                </c:pt>
                <c:pt idx="23">
                  <c:v>3990.8</c:v>
                </c:pt>
              </c:numCache>
            </c:numRef>
          </c:yVal>
          <c:smooth val="0"/>
        </c:ser>
        <c:ser>
          <c:idx val="0"/>
          <c:order val="1"/>
          <c:tx>
            <c:v>Leistung 3%</c:v>
          </c:tx>
          <c:spPr>
            <a:ln w="25400">
              <a:solidFill>
                <a:srgbClr val="808000"/>
              </a:solidFill>
              <a:prstDash val="solid"/>
            </a:ln>
          </c:spPr>
          <c:marker>
            <c:symbol val="none"/>
          </c:marker>
          <c:xVal>
            <c:numRef>
              <c:f>'QX_14004 J'!$A$3:$A$26</c:f>
              <c:numCache>
                <c:formatCode>General</c:formatCode>
                <c:ptCount val="24"/>
                <c:pt idx="0">
                  <c:v>26.17</c:v>
                </c:pt>
                <c:pt idx="1">
                  <c:v>45.52</c:v>
                </c:pt>
                <c:pt idx="2">
                  <c:v>68.099999999999994</c:v>
                </c:pt>
                <c:pt idx="3">
                  <c:v>74.64</c:v>
                </c:pt>
                <c:pt idx="4">
                  <c:v>81.23</c:v>
                </c:pt>
                <c:pt idx="5">
                  <c:v>87.72</c:v>
                </c:pt>
                <c:pt idx="6">
                  <c:v>94.86</c:v>
                </c:pt>
                <c:pt idx="7">
                  <c:v>101.61</c:v>
                </c:pt>
                <c:pt idx="8">
                  <c:v>112.02</c:v>
                </c:pt>
                <c:pt idx="9">
                  <c:v>134.66999999999999</c:v>
                </c:pt>
                <c:pt idx="10">
                  <c:v>156.57</c:v>
                </c:pt>
                <c:pt idx="11">
                  <c:v>179.51</c:v>
                </c:pt>
                <c:pt idx="12">
                  <c:v>201.35</c:v>
                </c:pt>
                <c:pt idx="13">
                  <c:v>222.62</c:v>
                </c:pt>
                <c:pt idx="14">
                  <c:v>244.06</c:v>
                </c:pt>
                <c:pt idx="15">
                  <c:v>266.39</c:v>
                </c:pt>
                <c:pt idx="16">
                  <c:v>290.95999999999998</c:v>
                </c:pt>
                <c:pt idx="17">
                  <c:v>315.49</c:v>
                </c:pt>
                <c:pt idx="18">
                  <c:v>338.6</c:v>
                </c:pt>
                <c:pt idx="19">
                  <c:v>361.3</c:v>
                </c:pt>
                <c:pt idx="20">
                  <c:v>384.59</c:v>
                </c:pt>
                <c:pt idx="21">
                  <c:v>407.81</c:v>
                </c:pt>
                <c:pt idx="22">
                  <c:v>431.03</c:v>
                </c:pt>
                <c:pt idx="23">
                  <c:v>453.65</c:v>
                </c:pt>
              </c:numCache>
            </c:numRef>
          </c:xVal>
          <c:yVal>
            <c:numRef>
              <c:f>'QX_14004 J'!$B$3:$B$26</c:f>
              <c:numCache>
                <c:formatCode>General</c:formatCode>
                <c:ptCount val="24"/>
                <c:pt idx="0">
                  <c:v>2.79</c:v>
                </c:pt>
                <c:pt idx="1">
                  <c:v>51.37</c:v>
                </c:pt>
                <c:pt idx="2">
                  <c:v>255.7</c:v>
                </c:pt>
                <c:pt idx="3">
                  <c:v>315.37</c:v>
                </c:pt>
                <c:pt idx="4">
                  <c:v>375.37</c:v>
                </c:pt>
                <c:pt idx="5">
                  <c:v>432.03</c:v>
                </c:pt>
                <c:pt idx="6">
                  <c:v>498.7</c:v>
                </c:pt>
                <c:pt idx="7">
                  <c:v>558.70000000000005</c:v>
                </c:pt>
                <c:pt idx="8">
                  <c:v>652.03</c:v>
                </c:pt>
                <c:pt idx="9">
                  <c:v>852.03</c:v>
                </c:pt>
                <c:pt idx="10">
                  <c:v>1048.7</c:v>
                </c:pt>
                <c:pt idx="11">
                  <c:v>1252.03</c:v>
                </c:pt>
                <c:pt idx="12">
                  <c:v>1448.7</c:v>
                </c:pt>
                <c:pt idx="13">
                  <c:v>1642.03</c:v>
                </c:pt>
                <c:pt idx="14">
                  <c:v>1835.37</c:v>
                </c:pt>
                <c:pt idx="15">
                  <c:v>2032.03</c:v>
                </c:pt>
                <c:pt idx="16">
                  <c:v>2222.0300000000002</c:v>
                </c:pt>
                <c:pt idx="17">
                  <c:v>2418.6999999999998</c:v>
                </c:pt>
                <c:pt idx="18">
                  <c:v>2605.37</c:v>
                </c:pt>
                <c:pt idx="19">
                  <c:v>2788.7</c:v>
                </c:pt>
                <c:pt idx="20">
                  <c:v>2972.03</c:v>
                </c:pt>
                <c:pt idx="21">
                  <c:v>3148.7</c:v>
                </c:pt>
                <c:pt idx="22">
                  <c:v>3322.03</c:v>
                </c:pt>
                <c:pt idx="23">
                  <c:v>3505.37</c:v>
                </c:pt>
              </c:numCache>
            </c:numRef>
          </c:yVal>
          <c:smooth val="0"/>
        </c:ser>
        <c:ser>
          <c:idx val="0"/>
          <c:order val="2"/>
          <c:tx>
            <c:v>Leistung 6%</c:v>
          </c:tx>
          <c:spPr>
            <a:ln w="25400">
              <a:solidFill>
                <a:srgbClr val="993300"/>
              </a:solidFill>
              <a:prstDash val="solid"/>
            </a:ln>
          </c:spPr>
          <c:marker>
            <c:symbol val="none"/>
          </c:marker>
          <c:xVal>
            <c:numRef>
              <c:f>'QX_14004 K'!$A$3:$A$26</c:f>
              <c:numCache>
                <c:formatCode>General</c:formatCode>
                <c:ptCount val="24"/>
                <c:pt idx="0">
                  <c:v>26.5</c:v>
                </c:pt>
                <c:pt idx="1">
                  <c:v>45.98</c:v>
                </c:pt>
                <c:pt idx="2">
                  <c:v>50.57</c:v>
                </c:pt>
                <c:pt idx="3">
                  <c:v>55.06</c:v>
                </c:pt>
                <c:pt idx="4">
                  <c:v>59.85</c:v>
                </c:pt>
                <c:pt idx="5">
                  <c:v>64.22</c:v>
                </c:pt>
                <c:pt idx="6">
                  <c:v>69.010000000000005</c:v>
                </c:pt>
                <c:pt idx="7">
                  <c:v>91.22</c:v>
                </c:pt>
                <c:pt idx="8">
                  <c:v>113.04</c:v>
                </c:pt>
                <c:pt idx="9">
                  <c:v>135.68</c:v>
                </c:pt>
                <c:pt idx="10">
                  <c:v>158.31</c:v>
                </c:pt>
                <c:pt idx="11">
                  <c:v>180.71</c:v>
                </c:pt>
                <c:pt idx="12">
                  <c:v>202.84</c:v>
                </c:pt>
                <c:pt idx="13">
                  <c:v>224.19</c:v>
                </c:pt>
                <c:pt idx="14">
                  <c:v>245.75</c:v>
                </c:pt>
                <c:pt idx="15">
                  <c:v>269.75</c:v>
                </c:pt>
                <c:pt idx="16">
                  <c:v>294.58999999999997</c:v>
                </c:pt>
                <c:pt idx="17">
                  <c:v>318.35000000000002</c:v>
                </c:pt>
                <c:pt idx="18">
                  <c:v>341.03</c:v>
                </c:pt>
                <c:pt idx="19">
                  <c:v>363.43</c:v>
                </c:pt>
                <c:pt idx="20">
                  <c:v>386.75</c:v>
                </c:pt>
                <c:pt idx="21">
                  <c:v>409.67</c:v>
                </c:pt>
                <c:pt idx="22">
                  <c:v>432.92</c:v>
                </c:pt>
                <c:pt idx="23">
                  <c:v>455.75</c:v>
                </c:pt>
              </c:numCache>
            </c:numRef>
          </c:xVal>
          <c:yVal>
            <c:numRef>
              <c:f>'QX_14004 K'!$B$3:$B$26</c:f>
              <c:numCache>
                <c:formatCode>General</c:formatCode>
                <c:ptCount val="24"/>
                <c:pt idx="0">
                  <c:v>3.17</c:v>
                </c:pt>
                <c:pt idx="1">
                  <c:v>47.3</c:v>
                </c:pt>
                <c:pt idx="2">
                  <c:v>91.13</c:v>
                </c:pt>
                <c:pt idx="3">
                  <c:v>133.47</c:v>
                </c:pt>
                <c:pt idx="4">
                  <c:v>174.8</c:v>
                </c:pt>
                <c:pt idx="5">
                  <c:v>214.8</c:v>
                </c:pt>
                <c:pt idx="6">
                  <c:v>256.47000000000003</c:v>
                </c:pt>
                <c:pt idx="7">
                  <c:v>451.47</c:v>
                </c:pt>
                <c:pt idx="8">
                  <c:v>643.13</c:v>
                </c:pt>
                <c:pt idx="9">
                  <c:v>841.47</c:v>
                </c:pt>
                <c:pt idx="10">
                  <c:v>1034.8</c:v>
                </c:pt>
                <c:pt idx="11">
                  <c:v>1231.47</c:v>
                </c:pt>
                <c:pt idx="12">
                  <c:v>1419.8</c:v>
                </c:pt>
                <c:pt idx="13">
                  <c:v>1604.8</c:v>
                </c:pt>
                <c:pt idx="14">
                  <c:v>1786.47</c:v>
                </c:pt>
                <c:pt idx="15">
                  <c:v>1969.8</c:v>
                </c:pt>
                <c:pt idx="16">
                  <c:v>2136.4699999999998</c:v>
                </c:pt>
                <c:pt idx="17">
                  <c:v>2319.8000000000002</c:v>
                </c:pt>
                <c:pt idx="18">
                  <c:v>2469.8000000000002</c:v>
                </c:pt>
                <c:pt idx="19">
                  <c:v>2619.8000000000002</c:v>
                </c:pt>
                <c:pt idx="20">
                  <c:v>2769.8</c:v>
                </c:pt>
                <c:pt idx="21">
                  <c:v>2903.13</c:v>
                </c:pt>
                <c:pt idx="22">
                  <c:v>3036.47</c:v>
                </c:pt>
                <c:pt idx="23">
                  <c:v>3153.13</c:v>
                </c:pt>
              </c:numCache>
            </c:numRef>
          </c:yVal>
          <c:smooth val="0"/>
        </c:ser>
        <c:ser>
          <c:idx val="0"/>
          <c:order val="3"/>
          <c:tx>
            <c:v>Leistung 10%</c:v>
          </c:tx>
          <c:spPr>
            <a:ln w="25400">
              <a:solidFill>
                <a:srgbClr val="800000"/>
              </a:solidFill>
              <a:prstDash val="solid"/>
            </a:ln>
          </c:spPr>
          <c:marker>
            <c:symbol val="none"/>
          </c:marker>
          <c:xVal>
            <c:numRef>
              <c:f>'QX_14004 H'!$A$3:$A$26</c:f>
              <c:numCache>
                <c:formatCode>General</c:formatCode>
                <c:ptCount val="24"/>
                <c:pt idx="0">
                  <c:v>24.49</c:v>
                </c:pt>
                <c:pt idx="1">
                  <c:v>42.35</c:v>
                </c:pt>
                <c:pt idx="2">
                  <c:v>62.02</c:v>
                </c:pt>
                <c:pt idx="3">
                  <c:v>68.709999999999994</c:v>
                </c:pt>
                <c:pt idx="4">
                  <c:v>74.75</c:v>
                </c:pt>
                <c:pt idx="5">
                  <c:v>80.790000000000006</c:v>
                </c:pt>
                <c:pt idx="6">
                  <c:v>86.76</c:v>
                </c:pt>
                <c:pt idx="7">
                  <c:v>93</c:v>
                </c:pt>
                <c:pt idx="8">
                  <c:v>103</c:v>
                </c:pt>
                <c:pt idx="9">
                  <c:v>123.19</c:v>
                </c:pt>
                <c:pt idx="10">
                  <c:v>142.84</c:v>
                </c:pt>
                <c:pt idx="11">
                  <c:v>163.19</c:v>
                </c:pt>
                <c:pt idx="12">
                  <c:v>183.43</c:v>
                </c:pt>
                <c:pt idx="13">
                  <c:v>203.1</c:v>
                </c:pt>
                <c:pt idx="14">
                  <c:v>223.18</c:v>
                </c:pt>
                <c:pt idx="15">
                  <c:v>242.11</c:v>
                </c:pt>
                <c:pt idx="16">
                  <c:v>262.11</c:v>
                </c:pt>
                <c:pt idx="17">
                  <c:v>285.57</c:v>
                </c:pt>
                <c:pt idx="18">
                  <c:v>306.45999999999998</c:v>
                </c:pt>
                <c:pt idx="19">
                  <c:v>327.33</c:v>
                </c:pt>
                <c:pt idx="20">
                  <c:v>347.76</c:v>
                </c:pt>
                <c:pt idx="21">
                  <c:v>368.17</c:v>
                </c:pt>
                <c:pt idx="22">
                  <c:v>389.1</c:v>
                </c:pt>
                <c:pt idx="23">
                  <c:v>409.97</c:v>
                </c:pt>
              </c:numCache>
            </c:numRef>
          </c:xVal>
          <c:yVal>
            <c:numRef>
              <c:f>'QX_14004 H'!$B$3:$B$26</c:f>
              <c:numCache>
                <c:formatCode>General</c:formatCode>
                <c:ptCount val="24"/>
                <c:pt idx="0">
                  <c:v>2.68</c:v>
                </c:pt>
                <c:pt idx="1">
                  <c:v>9.5500000000000007</c:v>
                </c:pt>
                <c:pt idx="2">
                  <c:v>173.16</c:v>
                </c:pt>
                <c:pt idx="3">
                  <c:v>233.16</c:v>
                </c:pt>
                <c:pt idx="4">
                  <c:v>285.16000000000003</c:v>
                </c:pt>
                <c:pt idx="5">
                  <c:v>338.16</c:v>
                </c:pt>
                <c:pt idx="6">
                  <c:v>390.16</c:v>
                </c:pt>
                <c:pt idx="7">
                  <c:v>442.16</c:v>
                </c:pt>
                <c:pt idx="8">
                  <c:v>528.16</c:v>
                </c:pt>
                <c:pt idx="9">
                  <c:v>697.16</c:v>
                </c:pt>
                <c:pt idx="10">
                  <c:v>860.16</c:v>
                </c:pt>
                <c:pt idx="11">
                  <c:v>1022.16</c:v>
                </c:pt>
                <c:pt idx="12">
                  <c:v>1192.1600000000001</c:v>
                </c:pt>
                <c:pt idx="13">
                  <c:v>1342.16</c:v>
                </c:pt>
                <c:pt idx="14">
                  <c:v>1492.16</c:v>
                </c:pt>
                <c:pt idx="15">
                  <c:v>1622.16</c:v>
                </c:pt>
                <c:pt idx="16">
                  <c:v>1762.16</c:v>
                </c:pt>
                <c:pt idx="17">
                  <c:v>1872.16</c:v>
                </c:pt>
                <c:pt idx="18">
                  <c:v>1982.16</c:v>
                </c:pt>
                <c:pt idx="19">
                  <c:v>2072.16</c:v>
                </c:pt>
                <c:pt idx="20">
                  <c:v>2152.16</c:v>
                </c:pt>
                <c:pt idx="21">
                  <c:v>2192.16</c:v>
                </c:pt>
                <c:pt idx="22">
                  <c:v>2202.16</c:v>
                </c:pt>
                <c:pt idx="23">
                  <c:v>2152.16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6611840"/>
        <c:axId val="78585856"/>
      </c:scatterChart>
      <c:scatterChart>
        <c:scatterStyle val="lineMarker"/>
        <c:varyColors val="0"/>
        <c:ser>
          <c:idx val="1"/>
          <c:order val="4"/>
          <c:tx>
            <c:v>Effizienz 1%</c:v>
          </c:tx>
          <c:spPr>
            <a:ln w="25400">
              <a:solidFill>
                <a:srgbClr val="008000"/>
              </a:solidFill>
              <a:prstDash val="solid"/>
            </a:ln>
          </c:spPr>
          <c:marker>
            <c:symbol val="none"/>
          </c:marker>
          <c:xVal>
            <c:numRef>
              <c:f>'QX_14004 L'!$A$3:$A$26</c:f>
              <c:numCache>
                <c:formatCode>General</c:formatCode>
                <c:ptCount val="24"/>
                <c:pt idx="0">
                  <c:v>28.14</c:v>
                </c:pt>
                <c:pt idx="1">
                  <c:v>50.66</c:v>
                </c:pt>
                <c:pt idx="2">
                  <c:v>75.11</c:v>
                </c:pt>
                <c:pt idx="3">
                  <c:v>82.82</c:v>
                </c:pt>
                <c:pt idx="4">
                  <c:v>90.1</c:v>
                </c:pt>
                <c:pt idx="5">
                  <c:v>97.4</c:v>
                </c:pt>
                <c:pt idx="6">
                  <c:v>104.6</c:v>
                </c:pt>
                <c:pt idx="7">
                  <c:v>111.78</c:v>
                </c:pt>
                <c:pt idx="8">
                  <c:v>124.47</c:v>
                </c:pt>
                <c:pt idx="9">
                  <c:v>149.06</c:v>
                </c:pt>
                <c:pt idx="10">
                  <c:v>173.67</c:v>
                </c:pt>
                <c:pt idx="11">
                  <c:v>198.29</c:v>
                </c:pt>
                <c:pt idx="12">
                  <c:v>222.43</c:v>
                </c:pt>
                <c:pt idx="13">
                  <c:v>246.62</c:v>
                </c:pt>
                <c:pt idx="14">
                  <c:v>273.63</c:v>
                </c:pt>
                <c:pt idx="15">
                  <c:v>302.08999999999997</c:v>
                </c:pt>
                <c:pt idx="16">
                  <c:v>325.33</c:v>
                </c:pt>
                <c:pt idx="17">
                  <c:v>351.03</c:v>
                </c:pt>
                <c:pt idx="18">
                  <c:v>377.01</c:v>
                </c:pt>
                <c:pt idx="19">
                  <c:v>402.23</c:v>
                </c:pt>
                <c:pt idx="20">
                  <c:v>428.38</c:v>
                </c:pt>
                <c:pt idx="21">
                  <c:v>454.37</c:v>
                </c:pt>
                <c:pt idx="22">
                  <c:v>479.98</c:v>
                </c:pt>
                <c:pt idx="23">
                  <c:v>505.08</c:v>
                </c:pt>
              </c:numCache>
            </c:numRef>
          </c:xVal>
          <c:yVal>
            <c:numRef>
              <c:f>'QX_14004 L'!$F$3:$F$26</c:f>
              <c:numCache>
                <c:formatCode>0%</c:formatCode>
                <c:ptCount val="24"/>
                <c:pt idx="0">
                  <c:v>1.3903440663753808E-2</c:v>
                </c:pt>
                <c:pt idx="1">
                  <c:v>0.16951564030127</c:v>
                </c:pt>
                <c:pt idx="2">
                  <c:v>0.34498000194051248</c:v>
                </c:pt>
                <c:pt idx="3">
                  <c:v>0.38111462634585058</c:v>
                </c:pt>
                <c:pt idx="4">
                  <c:v>0.40725606233681394</c:v>
                </c:pt>
                <c:pt idx="5">
                  <c:v>0.42722471342559704</c:v>
                </c:pt>
                <c:pt idx="6">
                  <c:v>0.44524229685241046</c:v>
                </c:pt>
                <c:pt idx="7">
                  <c:v>0.46122467202945422</c:v>
                </c:pt>
                <c:pt idx="8">
                  <c:v>0.48008584936301446</c:v>
                </c:pt>
                <c:pt idx="9">
                  <c:v>0.50635983473164248</c:v>
                </c:pt>
                <c:pt idx="10">
                  <c:v>0.52501483452896136</c:v>
                </c:pt>
                <c:pt idx="11">
                  <c:v>0.53794254529636232</c:v>
                </c:pt>
                <c:pt idx="12">
                  <c:v>0.54404118749968267</c:v>
                </c:pt>
                <c:pt idx="13">
                  <c:v>0.54712451949298357</c:v>
                </c:pt>
                <c:pt idx="14">
                  <c:v>0.54524179672751827</c:v>
                </c:pt>
                <c:pt idx="15">
                  <c:v>0.53576706126220286</c:v>
                </c:pt>
                <c:pt idx="16">
                  <c:v>0.53611310120085831</c:v>
                </c:pt>
                <c:pt idx="17">
                  <c:v>0.53432011621585507</c:v>
                </c:pt>
                <c:pt idx="18">
                  <c:v>0.53003066997884973</c:v>
                </c:pt>
                <c:pt idx="19">
                  <c:v>0.52557924519447741</c:v>
                </c:pt>
                <c:pt idx="20">
                  <c:v>0.52650052704075656</c:v>
                </c:pt>
                <c:pt idx="21">
                  <c:v>0.53012589885828909</c:v>
                </c:pt>
                <c:pt idx="22">
                  <c:v>0.50511299604448967</c:v>
                </c:pt>
                <c:pt idx="23">
                  <c:v>0.49897837466134098</c:v>
                </c:pt>
              </c:numCache>
            </c:numRef>
          </c:yVal>
          <c:smooth val="0"/>
        </c:ser>
        <c:ser>
          <c:idx val="1"/>
          <c:order val="5"/>
          <c:tx>
            <c:v>Effizienz 3%</c:v>
          </c:tx>
          <c:spPr>
            <a:ln w="25400">
              <a:solidFill>
                <a:srgbClr val="808000"/>
              </a:solidFill>
              <a:prstDash val="solid"/>
            </a:ln>
          </c:spPr>
          <c:marker>
            <c:symbol val="none"/>
          </c:marker>
          <c:xVal>
            <c:numRef>
              <c:f>'QX_14004 J'!$A$3:$A$26</c:f>
              <c:numCache>
                <c:formatCode>General</c:formatCode>
                <c:ptCount val="24"/>
                <c:pt idx="0">
                  <c:v>26.17</c:v>
                </c:pt>
                <c:pt idx="1">
                  <c:v>45.52</c:v>
                </c:pt>
                <c:pt idx="2">
                  <c:v>68.099999999999994</c:v>
                </c:pt>
                <c:pt idx="3">
                  <c:v>74.64</c:v>
                </c:pt>
                <c:pt idx="4">
                  <c:v>81.23</c:v>
                </c:pt>
                <c:pt idx="5">
                  <c:v>87.72</c:v>
                </c:pt>
                <c:pt idx="6">
                  <c:v>94.86</c:v>
                </c:pt>
                <c:pt idx="7">
                  <c:v>101.61</c:v>
                </c:pt>
                <c:pt idx="8">
                  <c:v>112.02</c:v>
                </c:pt>
                <c:pt idx="9">
                  <c:v>134.66999999999999</c:v>
                </c:pt>
                <c:pt idx="10">
                  <c:v>156.57</c:v>
                </c:pt>
                <c:pt idx="11">
                  <c:v>179.51</c:v>
                </c:pt>
                <c:pt idx="12">
                  <c:v>201.35</c:v>
                </c:pt>
                <c:pt idx="13">
                  <c:v>222.62</c:v>
                </c:pt>
                <c:pt idx="14">
                  <c:v>244.06</c:v>
                </c:pt>
                <c:pt idx="15">
                  <c:v>266.39</c:v>
                </c:pt>
                <c:pt idx="16">
                  <c:v>290.95999999999998</c:v>
                </c:pt>
                <c:pt idx="17">
                  <c:v>315.49</c:v>
                </c:pt>
                <c:pt idx="18">
                  <c:v>338.6</c:v>
                </c:pt>
                <c:pt idx="19">
                  <c:v>361.3</c:v>
                </c:pt>
                <c:pt idx="20">
                  <c:v>384.59</c:v>
                </c:pt>
                <c:pt idx="21">
                  <c:v>407.81</c:v>
                </c:pt>
                <c:pt idx="22">
                  <c:v>431.03</c:v>
                </c:pt>
                <c:pt idx="23">
                  <c:v>453.65</c:v>
                </c:pt>
              </c:numCache>
            </c:numRef>
          </c:xVal>
          <c:yVal>
            <c:numRef>
              <c:f>'QX_14004 J'!$F$3:$F$26</c:f>
              <c:numCache>
                <c:formatCode>0%</c:formatCode>
                <c:ptCount val="24"/>
                <c:pt idx="0">
                  <c:v>8.9102066736809257E-3</c:v>
                </c:pt>
                <c:pt idx="1">
                  <c:v>9.1943534177006389E-2</c:v>
                </c:pt>
                <c:pt idx="2">
                  <c:v>0.30122522210500707</c:v>
                </c:pt>
                <c:pt idx="3">
                  <c:v>0.33753110419174309</c:v>
                </c:pt>
                <c:pt idx="4">
                  <c:v>0.36736433398192903</c:v>
                </c:pt>
                <c:pt idx="5">
                  <c:v>0.38982923849764178</c:v>
                </c:pt>
                <c:pt idx="6">
                  <c:v>0.41408484310311178</c:v>
                </c:pt>
                <c:pt idx="7">
                  <c:v>0.43108385414273553</c:v>
                </c:pt>
                <c:pt idx="8">
                  <c:v>0.45318102036212671</c:v>
                </c:pt>
                <c:pt idx="9">
                  <c:v>0.48518396024638283</c:v>
                </c:pt>
                <c:pt idx="10">
                  <c:v>0.50650049702444122</c:v>
                </c:pt>
                <c:pt idx="11">
                  <c:v>0.51984116642055833</c:v>
                </c:pt>
                <c:pt idx="12">
                  <c:v>0.52900038189759746</c:v>
                </c:pt>
                <c:pt idx="13">
                  <c:v>0.53530242264126449</c:v>
                </c:pt>
                <c:pt idx="14">
                  <c:v>0.53869333648285556</c:v>
                </c:pt>
                <c:pt idx="15">
                  <c:v>0.53957887653492487</c:v>
                </c:pt>
                <c:pt idx="16">
                  <c:v>0.53378707408666615</c:v>
                </c:pt>
                <c:pt idx="17">
                  <c:v>0.52905162182648124</c:v>
                </c:pt>
                <c:pt idx="18">
                  <c:v>0.52450827035094982</c:v>
                </c:pt>
                <c:pt idx="19">
                  <c:v>0.52029096517080442</c:v>
                </c:pt>
                <c:pt idx="20">
                  <c:v>0.51539202574431409</c:v>
                </c:pt>
                <c:pt idx="21">
                  <c:v>0.51058044725277507</c:v>
                </c:pt>
                <c:pt idx="22">
                  <c:v>0.51179957200169013</c:v>
                </c:pt>
                <c:pt idx="23">
                  <c:v>0.51668580818689591</c:v>
                </c:pt>
              </c:numCache>
            </c:numRef>
          </c:yVal>
          <c:smooth val="0"/>
        </c:ser>
        <c:ser>
          <c:idx val="1"/>
          <c:order val="6"/>
          <c:tx>
            <c:v>Effizienz 6%</c:v>
          </c:tx>
          <c:spPr>
            <a:ln w="25400">
              <a:solidFill>
                <a:srgbClr val="993300"/>
              </a:solidFill>
              <a:prstDash val="solid"/>
            </a:ln>
          </c:spPr>
          <c:marker>
            <c:symbol val="none"/>
          </c:marker>
          <c:xVal>
            <c:numRef>
              <c:f>'QX_14004 K'!$A$3:$A$26</c:f>
              <c:numCache>
                <c:formatCode>General</c:formatCode>
                <c:ptCount val="24"/>
                <c:pt idx="0">
                  <c:v>26.5</c:v>
                </c:pt>
                <c:pt idx="1">
                  <c:v>45.98</c:v>
                </c:pt>
                <c:pt idx="2">
                  <c:v>50.57</c:v>
                </c:pt>
                <c:pt idx="3">
                  <c:v>55.06</c:v>
                </c:pt>
                <c:pt idx="4">
                  <c:v>59.85</c:v>
                </c:pt>
                <c:pt idx="5">
                  <c:v>64.22</c:v>
                </c:pt>
                <c:pt idx="6">
                  <c:v>69.010000000000005</c:v>
                </c:pt>
                <c:pt idx="7">
                  <c:v>91.22</c:v>
                </c:pt>
                <c:pt idx="8">
                  <c:v>113.04</c:v>
                </c:pt>
                <c:pt idx="9">
                  <c:v>135.68</c:v>
                </c:pt>
                <c:pt idx="10">
                  <c:v>158.31</c:v>
                </c:pt>
                <c:pt idx="11">
                  <c:v>180.71</c:v>
                </c:pt>
                <c:pt idx="12">
                  <c:v>202.84</c:v>
                </c:pt>
                <c:pt idx="13">
                  <c:v>224.19</c:v>
                </c:pt>
                <c:pt idx="14">
                  <c:v>245.75</c:v>
                </c:pt>
                <c:pt idx="15">
                  <c:v>269.75</c:v>
                </c:pt>
                <c:pt idx="16">
                  <c:v>294.58999999999997</c:v>
                </c:pt>
                <c:pt idx="17">
                  <c:v>318.35000000000002</c:v>
                </c:pt>
                <c:pt idx="18">
                  <c:v>341.03</c:v>
                </c:pt>
                <c:pt idx="19">
                  <c:v>363.43</c:v>
                </c:pt>
                <c:pt idx="20">
                  <c:v>386.75</c:v>
                </c:pt>
                <c:pt idx="21">
                  <c:v>409.67</c:v>
                </c:pt>
                <c:pt idx="22">
                  <c:v>432.92</c:v>
                </c:pt>
                <c:pt idx="23">
                  <c:v>455.75</c:v>
                </c:pt>
              </c:numCache>
            </c:numRef>
          </c:xVal>
          <c:yVal>
            <c:numRef>
              <c:f>'QX_14004 K'!$F$3:$F$26</c:f>
              <c:numCache>
                <c:formatCode>0%</c:formatCode>
                <c:ptCount val="24"/>
                <c:pt idx="0">
                  <c:v>1.0000220825065537E-2</c:v>
                </c:pt>
                <c:pt idx="1">
                  <c:v>8.3846127147387067E-2</c:v>
                </c:pt>
                <c:pt idx="2">
                  <c:v>0.14644913086305753</c:v>
                </c:pt>
                <c:pt idx="3">
                  <c:v>0.19640923827120316</c:v>
                </c:pt>
                <c:pt idx="4">
                  <c:v>0.23593464097543587</c:v>
                </c:pt>
                <c:pt idx="5">
                  <c:v>0.26930373700308574</c:v>
                </c:pt>
                <c:pt idx="6">
                  <c:v>0.29833972147770421</c:v>
                </c:pt>
                <c:pt idx="7">
                  <c:v>0.39115178905656289</c:v>
                </c:pt>
                <c:pt idx="8">
                  <c:v>0.44323792315358629</c:v>
                </c:pt>
                <c:pt idx="9">
                  <c:v>0.47611485121194475</c:v>
                </c:pt>
                <c:pt idx="10">
                  <c:v>0.4948177310579559</c:v>
                </c:pt>
                <c:pt idx="11">
                  <c:v>0.50855373951998628</c:v>
                </c:pt>
                <c:pt idx="12">
                  <c:v>0.51558674134305238</c:v>
                </c:pt>
                <c:pt idx="13">
                  <c:v>0.52048382279488681</c:v>
                </c:pt>
                <c:pt idx="14">
                  <c:v>0.52211885615033249</c:v>
                </c:pt>
                <c:pt idx="15">
                  <c:v>0.51826238184161</c:v>
                </c:pt>
                <c:pt idx="16">
                  <c:v>0.50893689296393507</c:v>
                </c:pt>
                <c:pt idx="17">
                  <c:v>0.50537126897237716</c:v>
                </c:pt>
                <c:pt idx="18">
                  <c:v>0.49678818133474245</c:v>
                </c:pt>
                <c:pt idx="19">
                  <c:v>0.48924534050024665</c:v>
                </c:pt>
                <c:pt idx="20">
                  <c:v>0.48146100068986875</c:v>
                </c:pt>
                <c:pt idx="21">
                  <c:v>0.47246540791428226</c:v>
                </c:pt>
                <c:pt idx="22">
                  <c:v>0.46865753510785091</c:v>
                </c:pt>
                <c:pt idx="23">
                  <c:v>0.46769092392552425</c:v>
                </c:pt>
              </c:numCache>
            </c:numRef>
          </c:yVal>
          <c:smooth val="0"/>
        </c:ser>
        <c:ser>
          <c:idx val="1"/>
          <c:order val="7"/>
          <c:tx>
            <c:v>Effizienz 10%</c:v>
          </c:tx>
          <c:spPr>
            <a:ln w="25400">
              <a:solidFill>
                <a:srgbClr val="800000"/>
              </a:solidFill>
              <a:prstDash val="solid"/>
            </a:ln>
          </c:spPr>
          <c:marker>
            <c:symbol val="none"/>
          </c:marker>
          <c:xVal>
            <c:numRef>
              <c:f>'QX_14004 H'!$A$3:$A$26</c:f>
              <c:numCache>
                <c:formatCode>General</c:formatCode>
                <c:ptCount val="24"/>
                <c:pt idx="0">
                  <c:v>24.49</c:v>
                </c:pt>
                <c:pt idx="1">
                  <c:v>42.35</c:v>
                </c:pt>
                <c:pt idx="2">
                  <c:v>62.02</c:v>
                </c:pt>
                <c:pt idx="3">
                  <c:v>68.709999999999994</c:v>
                </c:pt>
                <c:pt idx="4">
                  <c:v>74.75</c:v>
                </c:pt>
                <c:pt idx="5">
                  <c:v>80.790000000000006</c:v>
                </c:pt>
                <c:pt idx="6">
                  <c:v>86.76</c:v>
                </c:pt>
                <c:pt idx="7">
                  <c:v>93</c:v>
                </c:pt>
                <c:pt idx="8">
                  <c:v>103</c:v>
                </c:pt>
                <c:pt idx="9">
                  <c:v>123.19</c:v>
                </c:pt>
                <c:pt idx="10">
                  <c:v>142.84</c:v>
                </c:pt>
                <c:pt idx="11">
                  <c:v>163.19</c:v>
                </c:pt>
                <c:pt idx="12">
                  <c:v>183.43</c:v>
                </c:pt>
                <c:pt idx="13">
                  <c:v>203.1</c:v>
                </c:pt>
                <c:pt idx="14">
                  <c:v>223.18</c:v>
                </c:pt>
                <c:pt idx="15">
                  <c:v>242.11</c:v>
                </c:pt>
                <c:pt idx="16">
                  <c:v>262.11</c:v>
                </c:pt>
                <c:pt idx="17">
                  <c:v>285.57</c:v>
                </c:pt>
                <c:pt idx="18">
                  <c:v>306.45999999999998</c:v>
                </c:pt>
                <c:pt idx="19">
                  <c:v>327.33</c:v>
                </c:pt>
                <c:pt idx="20">
                  <c:v>347.76</c:v>
                </c:pt>
                <c:pt idx="21">
                  <c:v>368.17</c:v>
                </c:pt>
                <c:pt idx="22">
                  <c:v>389.1</c:v>
                </c:pt>
                <c:pt idx="23">
                  <c:v>409.97</c:v>
                </c:pt>
              </c:numCache>
            </c:numRef>
          </c:xVal>
          <c:yVal>
            <c:numRef>
              <c:f>'QX_14004 H'!$F$3:$F$26</c:f>
              <c:numCache>
                <c:formatCode>0%</c:formatCode>
                <c:ptCount val="24"/>
                <c:pt idx="0">
                  <c:v>9.1990939304378259E-3</c:v>
                </c:pt>
                <c:pt idx="1">
                  <c:v>1.8458031509889207E-2</c:v>
                </c:pt>
                <c:pt idx="2">
                  <c:v>0.22550703334245725</c:v>
                </c:pt>
                <c:pt idx="3">
                  <c:v>0.27284654814536846</c:v>
                </c:pt>
                <c:pt idx="4">
                  <c:v>0.30545676181661935</c:v>
                </c:pt>
                <c:pt idx="5">
                  <c:v>0.33375859523873463</c:v>
                </c:pt>
                <c:pt idx="6">
                  <c:v>0.35716013241948091</c:v>
                </c:pt>
                <c:pt idx="7">
                  <c:v>0.37613992105621347</c:v>
                </c:pt>
                <c:pt idx="8">
                  <c:v>0.40296793636866501</c:v>
                </c:pt>
                <c:pt idx="9">
                  <c:v>0.43890379916956801</c:v>
                </c:pt>
                <c:pt idx="10">
                  <c:v>0.46133782434034576</c:v>
                </c:pt>
                <c:pt idx="11">
                  <c:v>0.47401385608500446</c:v>
                </c:pt>
                <c:pt idx="12">
                  <c:v>0.48588995397902862</c:v>
                </c:pt>
                <c:pt idx="13">
                  <c:v>0.48856796251332213</c:v>
                </c:pt>
                <c:pt idx="14">
                  <c:v>0.48887860155138496</c:v>
                </c:pt>
                <c:pt idx="15">
                  <c:v>0.48498697054949985</c:v>
                </c:pt>
                <c:pt idx="16">
                  <c:v>0.48169226208982696</c:v>
                </c:pt>
                <c:pt idx="17">
                  <c:v>0.46554968858904483</c:v>
                </c:pt>
                <c:pt idx="18">
                  <c:v>0.45539139870191037</c:v>
                </c:pt>
                <c:pt idx="19">
                  <c:v>0.44191917374319878</c:v>
                </c:pt>
                <c:pt idx="20">
                  <c:v>0.42869464123093332</c:v>
                </c:pt>
                <c:pt idx="21">
                  <c:v>0.40930816920839591</c:v>
                </c:pt>
                <c:pt idx="22">
                  <c:v>0.38674489374894599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8588160"/>
        <c:axId val="78589952"/>
      </c:scatterChart>
      <c:valAx>
        <c:axId val="86611840"/>
        <c:scaling>
          <c:orientation val="minMax"/>
          <c:max val="550"/>
          <c:min val="0"/>
        </c:scaling>
        <c:delete val="0"/>
        <c:axPos val="b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 pitchFamily="34" charset="0"/>
                    <a:ea typeface="Arial"/>
                    <a:cs typeface="Arial"/>
                  </a:defRPr>
                </a:pPr>
                <a:r>
                  <a:rPr lang="de-DE" sz="1400" b="0" baseline="0" dirty="0" err="1" smtClean="0">
                    <a:latin typeface="Calibri" pitchFamily="34" charset="0"/>
                  </a:rPr>
                  <a:t>current</a:t>
                </a:r>
                <a:r>
                  <a:rPr lang="de-DE" sz="1400" b="0" baseline="0" dirty="0" smtClean="0">
                    <a:latin typeface="Calibri" pitchFamily="34" charset="0"/>
                  </a:rPr>
                  <a:t> (</a:t>
                </a:r>
                <a:r>
                  <a:rPr lang="de-DE" sz="1400" b="0" dirty="0" smtClean="0">
                    <a:latin typeface="Calibri" pitchFamily="34" charset="0"/>
                  </a:rPr>
                  <a:t>A)</a:t>
                </a:r>
                <a:endParaRPr lang="de-DE" sz="140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0.41375704133292135"/>
              <c:y val="0.92519773967856067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 pitchFamily="34" charset="0"/>
                <a:ea typeface="Arial"/>
                <a:cs typeface="Arial"/>
              </a:defRPr>
            </a:pPr>
            <a:endParaRPr lang="de-DE"/>
          </a:p>
        </c:txPr>
        <c:crossAx val="78585856"/>
        <c:crosses val="autoZero"/>
        <c:crossBetween val="midCat"/>
      </c:valAx>
      <c:valAx>
        <c:axId val="78585856"/>
        <c:scaling>
          <c:orientation val="minMax"/>
          <c:max val="5600"/>
          <c:min val="0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ysDash"/>
            </a:ln>
          </c:spPr>
        </c:majorGridlines>
        <c:title>
          <c:tx>
            <c:rich>
              <a:bodyPr/>
              <a:lstStyle/>
              <a:p>
                <a:pPr>
                  <a:defRPr sz="1400" b="1" i="0" u="none" strike="noStrike" baseline="0">
                    <a:solidFill>
                      <a:srgbClr val="000000"/>
                    </a:solidFill>
                    <a:latin typeface="Calibri" pitchFamily="34" charset="0"/>
                    <a:ea typeface="Arial"/>
                    <a:cs typeface="Arial"/>
                  </a:defRPr>
                </a:pPr>
                <a:r>
                  <a:rPr lang="de-DE" sz="1400" b="0" dirty="0" smtClean="0">
                    <a:latin typeface="Calibri" pitchFamily="34" charset="0"/>
                  </a:rPr>
                  <a:t>light</a:t>
                </a:r>
                <a:r>
                  <a:rPr lang="de-DE" sz="1400" b="0" baseline="0" dirty="0" smtClean="0">
                    <a:latin typeface="Calibri" pitchFamily="34" charset="0"/>
                  </a:rPr>
                  <a:t> </a:t>
                </a:r>
                <a:r>
                  <a:rPr lang="de-DE" sz="1400" b="0" baseline="0" dirty="0" err="1" smtClean="0">
                    <a:latin typeface="Calibri" pitchFamily="34" charset="0"/>
                  </a:rPr>
                  <a:t>output</a:t>
                </a:r>
                <a:r>
                  <a:rPr lang="de-DE" sz="1400" b="0" baseline="0" dirty="0" smtClean="0">
                    <a:latin typeface="Calibri" pitchFamily="34" charset="0"/>
                  </a:rPr>
                  <a:t> </a:t>
                </a:r>
                <a:r>
                  <a:rPr lang="de-DE" sz="1400" b="0" dirty="0" smtClean="0">
                    <a:latin typeface="Calibri" pitchFamily="34" charset="0"/>
                  </a:rPr>
                  <a:t>power (kW)</a:t>
                </a:r>
                <a:endParaRPr lang="de-DE" sz="1400" b="0" dirty="0">
                  <a:latin typeface="Calibri" pitchFamily="34" charset="0"/>
                </a:endParaRPr>
              </a:p>
            </c:rich>
          </c:tx>
          <c:layout>
            <c:manualLayout>
              <c:xMode val="edge"/>
              <c:yMode val="edge"/>
              <c:x val="1.0443000304998345E-2"/>
              <c:y val="0.30870784578222543"/>
            </c:manualLayout>
          </c:layout>
          <c:overlay val="0"/>
          <c:spPr>
            <a:noFill/>
            <a:ln w="25400">
              <a:noFill/>
            </a:ln>
          </c:spPr>
        </c:title>
        <c:numFmt formatCode="#,##0.0" sourceLinked="0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 pitchFamily="34" charset="0"/>
                <a:ea typeface="Arial"/>
                <a:cs typeface="Arial"/>
              </a:defRPr>
            </a:pPr>
            <a:endParaRPr lang="de-DE"/>
          </a:p>
        </c:txPr>
        <c:crossAx val="86611840"/>
        <c:crosses val="autoZero"/>
        <c:crossBetween val="midCat"/>
        <c:dispUnits>
          <c:builtInUnit val="thousands"/>
        </c:dispUnits>
      </c:valAx>
      <c:valAx>
        <c:axId val="7858816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78589952"/>
        <c:crosses val="autoZero"/>
        <c:crossBetween val="midCat"/>
      </c:valAx>
      <c:valAx>
        <c:axId val="78589952"/>
        <c:scaling>
          <c:orientation val="minMax"/>
          <c:max val="0.56000000000000005"/>
          <c:min val="0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400">
                    <a:latin typeface="Calibri" pitchFamily="34" charset="0"/>
                  </a:defRPr>
                </a:pPr>
                <a:r>
                  <a:rPr lang="de-DE" sz="1400" dirty="0" err="1" smtClean="0">
                    <a:latin typeface="Calibri" pitchFamily="34" charset="0"/>
                  </a:rPr>
                  <a:t>efficiency</a:t>
                </a:r>
                <a:endParaRPr lang="de-DE" sz="1400" dirty="0">
                  <a:latin typeface="Calibri" pitchFamily="34" charset="0"/>
                </a:endParaRPr>
              </a:p>
            </c:rich>
          </c:tx>
          <c:layout/>
          <c:overlay val="0"/>
        </c:title>
        <c:numFmt formatCode="0%" sourceLinked="0"/>
        <c:majorTickMark val="cross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0" i="0" u="none" strike="noStrike" baseline="0">
                <a:solidFill>
                  <a:srgbClr val="000000"/>
                </a:solidFill>
                <a:latin typeface="Calibri" pitchFamily="34" charset="0"/>
                <a:ea typeface="Arial"/>
                <a:cs typeface="Arial"/>
              </a:defRPr>
            </a:pPr>
            <a:endParaRPr lang="de-DE"/>
          </a:p>
        </c:txPr>
        <c:crossAx val="78588160"/>
        <c:crosses val="max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1540418751999901"/>
          <c:y val="0.61365749600025099"/>
          <c:w val="0.16564475475220972"/>
          <c:h val="0.22976315211594567"/>
        </c:manualLayout>
      </c:layout>
      <c:overlay val="1"/>
    </c:legend>
    <c:plotVisOnly val="1"/>
    <c:dispBlanksAs val="gap"/>
    <c:showDLblsOverMax val="0"/>
  </c:chart>
  <c:spPr>
    <a:solidFill>
      <a:srgbClr val="FFFFFF"/>
    </a:solidFill>
    <a:ln w="3175">
      <a:noFill/>
      <a:prstDash val="solid"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de-DE"/>
    </a:p>
  </c:txPr>
  <c:externalData r:id="rId1">
    <c:autoUpdate val="0"/>
  </c:externalData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20512263553262738"/>
          <c:y val="4.3464865187306134E-2"/>
          <c:w val="0.43409012300085714"/>
          <c:h val="0.81687609329557365"/>
        </c:manualLayout>
      </c:layout>
      <c:scatterChart>
        <c:scatterStyle val="lineMarker"/>
        <c:varyColors val="0"/>
        <c:ser>
          <c:idx val="0"/>
          <c:order val="0"/>
          <c:tx>
            <c:strRef>
              <c:f>'epitaxy capacity'!$AB$42</c:f>
              <c:strCache>
                <c:ptCount val="1"/>
                <c:pt idx="0">
                  <c:v>InGaAlP LED / year</c:v>
                </c:pt>
              </c:strCache>
            </c:strRef>
          </c:tx>
          <c:xVal>
            <c:numRef>
              <c:f>'epitaxy capacity'!$W$44:$W$56</c:f>
              <c:numCache>
                <c:formatCode>General</c:formatCod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numCache>
            </c:numRef>
          </c:xVal>
          <c:yVal>
            <c:numRef>
              <c:f>'epitaxy capacity'!$AB$44:$AB$56</c:f>
              <c:numCache>
                <c:formatCode>_(* #,##0_);_(* \(#,##0\);_(* "-"_);_(@_)</c:formatCode>
                <c:ptCount val="13"/>
                <c:pt idx="0">
                  <c:v>905625</c:v>
                </c:pt>
                <c:pt idx="1">
                  <c:v>905625</c:v>
                </c:pt>
                <c:pt idx="2">
                  <c:v>1207500</c:v>
                </c:pt>
                <c:pt idx="3">
                  <c:v>1207500</c:v>
                </c:pt>
                <c:pt idx="4">
                  <c:v>1690500</c:v>
                </c:pt>
                <c:pt idx="5">
                  <c:v>2113125</c:v>
                </c:pt>
                <c:pt idx="6">
                  <c:v>3622500</c:v>
                </c:pt>
                <c:pt idx="7">
                  <c:v>4528125</c:v>
                </c:pt>
                <c:pt idx="8">
                  <c:v>6037500</c:v>
                </c:pt>
                <c:pt idx="9">
                  <c:v>5735625</c:v>
                </c:pt>
                <c:pt idx="10">
                  <c:v>6218625</c:v>
                </c:pt>
                <c:pt idx="11">
                  <c:v>6762000</c:v>
                </c:pt>
                <c:pt idx="12">
                  <c:v>6339375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'epitaxy capacity'!$AC$42</c:f>
              <c:strCache>
                <c:ptCount val="1"/>
                <c:pt idx="0">
                  <c:v>LIFE one-time demand</c:v>
                </c:pt>
              </c:strCache>
            </c:strRef>
          </c:tx>
          <c:marker>
            <c:symbol val="none"/>
          </c:marker>
          <c:xVal>
            <c:numRef>
              <c:f>'epitaxy capacity'!$W$44:$W$56</c:f>
              <c:numCache>
                <c:formatCode>General</c:formatCod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numCache>
            </c:numRef>
          </c:xVal>
          <c:yVal>
            <c:numRef>
              <c:f>'epitaxy capacity'!$AC$44:$AC$56</c:f>
              <c:numCache>
                <c:formatCode>General</c:formatCode>
                <c:ptCount val="13"/>
                <c:pt idx="0">
                  <c:v>454500</c:v>
                </c:pt>
                <c:pt idx="1">
                  <c:v>454500</c:v>
                </c:pt>
                <c:pt idx="2">
                  <c:v>454500</c:v>
                </c:pt>
                <c:pt idx="3">
                  <c:v>454500</c:v>
                </c:pt>
                <c:pt idx="4">
                  <c:v>454500</c:v>
                </c:pt>
                <c:pt idx="5">
                  <c:v>454500</c:v>
                </c:pt>
                <c:pt idx="6">
                  <c:v>454500</c:v>
                </c:pt>
                <c:pt idx="7">
                  <c:v>454500</c:v>
                </c:pt>
                <c:pt idx="8">
                  <c:v>454500</c:v>
                </c:pt>
                <c:pt idx="9">
                  <c:v>454500</c:v>
                </c:pt>
                <c:pt idx="10">
                  <c:v>454500</c:v>
                </c:pt>
                <c:pt idx="11">
                  <c:v>454500</c:v>
                </c:pt>
                <c:pt idx="12">
                  <c:v>454500</c:v>
                </c:pt>
              </c:numCache>
            </c:numRef>
          </c:yVal>
          <c:smooth val="0"/>
        </c:ser>
        <c:ser>
          <c:idx val="3"/>
          <c:order val="2"/>
          <c:tx>
            <c:strRef>
              <c:f>'epitaxy capacity'!$AE$42</c:f>
              <c:strCache>
                <c:ptCount val="1"/>
                <c:pt idx="0">
                  <c:v>High-Power Laser capacity</c:v>
                </c:pt>
              </c:strCache>
            </c:strRef>
          </c:tx>
          <c:spPr>
            <a:ln>
              <a:noFill/>
            </a:ln>
          </c:spPr>
          <c:marker>
            <c:spPr>
              <a:ln w="38100"/>
            </c:spPr>
          </c:marker>
          <c:xVal>
            <c:numRef>
              <c:f>'epitaxy capacity'!$W$50</c:f>
              <c:numCache>
                <c:formatCode>General</c:formatCode>
                <c:ptCount val="1"/>
                <c:pt idx="0">
                  <c:v>2014</c:v>
                </c:pt>
              </c:numCache>
            </c:numRef>
          </c:xVal>
          <c:yVal>
            <c:numRef>
              <c:f>'epitaxy capacity'!$AE$50</c:f>
              <c:numCache>
                <c:formatCode>General</c:formatCode>
                <c:ptCount val="1"/>
                <c:pt idx="0">
                  <c:v>81000</c:v>
                </c:pt>
              </c:numCache>
            </c:numRef>
          </c:yVal>
          <c:smooth val="0"/>
        </c:ser>
        <c:ser>
          <c:idx val="2"/>
          <c:order val="3"/>
          <c:tx>
            <c:strRef>
              <c:f>'epitaxy capacity'!$AD$42</c:f>
              <c:strCache>
                <c:ptCount val="1"/>
                <c:pt idx="0">
                  <c:v>HiPER one-time demand</c:v>
                </c:pt>
              </c:strCache>
            </c:strRef>
          </c:tx>
          <c:marker>
            <c:symbol val="none"/>
          </c:marker>
          <c:xVal>
            <c:numRef>
              <c:f>'epitaxy capacity'!$W$44:$W$56</c:f>
              <c:numCache>
                <c:formatCode>General</c:formatCode>
                <c:ptCount val="13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  <c:pt idx="7">
                  <c:v>2015</c:v>
                </c:pt>
                <c:pt idx="8">
                  <c:v>2016</c:v>
                </c:pt>
                <c:pt idx="9">
                  <c:v>2017</c:v>
                </c:pt>
                <c:pt idx="10">
                  <c:v>2018</c:v>
                </c:pt>
                <c:pt idx="11">
                  <c:v>2019</c:v>
                </c:pt>
                <c:pt idx="12">
                  <c:v>2020</c:v>
                </c:pt>
              </c:numCache>
            </c:numRef>
          </c:xVal>
          <c:yVal>
            <c:numRef>
              <c:f>'epitaxy capacity'!$AD$44:$AD$56</c:f>
              <c:numCache>
                <c:formatCode>General</c:formatCode>
                <c:ptCount val="13"/>
                <c:pt idx="0">
                  <c:v>20250</c:v>
                </c:pt>
                <c:pt idx="1">
                  <c:v>20250</c:v>
                </c:pt>
                <c:pt idx="2">
                  <c:v>20250</c:v>
                </c:pt>
                <c:pt idx="3">
                  <c:v>20250</c:v>
                </c:pt>
                <c:pt idx="4">
                  <c:v>20250</c:v>
                </c:pt>
                <c:pt idx="5">
                  <c:v>20250</c:v>
                </c:pt>
                <c:pt idx="6">
                  <c:v>20250</c:v>
                </c:pt>
                <c:pt idx="7">
                  <c:v>20250</c:v>
                </c:pt>
                <c:pt idx="8">
                  <c:v>20250</c:v>
                </c:pt>
                <c:pt idx="9">
                  <c:v>20250</c:v>
                </c:pt>
                <c:pt idx="10">
                  <c:v>20250</c:v>
                </c:pt>
                <c:pt idx="11">
                  <c:v>20250</c:v>
                </c:pt>
                <c:pt idx="12">
                  <c:v>20250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717632"/>
        <c:axId val="289723904"/>
      </c:scatterChart>
      <c:valAx>
        <c:axId val="289717632"/>
        <c:scaling>
          <c:orientation val="minMax"/>
          <c:max val="2020"/>
          <c:min val="2008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de-DE"/>
                  <a:t>year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89723904"/>
        <c:crosses val="autoZero"/>
        <c:crossBetween val="midCat"/>
        <c:majorUnit val="2"/>
      </c:valAx>
      <c:valAx>
        <c:axId val="289723904"/>
        <c:scaling>
          <c:logBase val="10"/>
          <c:orientation val="minMax"/>
          <c:min val="10000"/>
        </c:scaling>
        <c:delete val="0"/>
        <c:axPos val="l"/>
        <c:majorGridlines>
          <c:spPr>
            <a:ln w="12700">
              <a:solidFill>
                <a:schemeClr val="tx1"/>
              </a:solidFill>
            </a:ln>
          </c:spPr>
        </c:majorGridlines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no. of 4" wafers</a:t>
                </a:r>
              </a:p>
            </c:rich>
          </c:tx>
          <c:layout/>
          <c:overlay val="0"/>
        </c:title>
        <c:numFmt formatCode="_(* #,##0_);_(* \(#,##0\);_(* &quot;-&quot;_);_(@_)" sourceLinked="1"/>
        <c:majorTickMark val="out"/>
        <c:minorTickMark val="none"/>
        <c:tickLblPos val="nextTo"/>
        <c:crossAx val="289717632"/>
        <c:crosses val="autoZero"/>
        <c:crossBetween val="midCat"/>
      </c:valAx>
      <c:spPr>
        <a:ln w="12700">
          <a:solidFill>
            <a:schemeClr val="tx1"/>
          </a:solidFill>
        </a:ln>
      </c:spPr>
    </c:plotArea>
    <c:legend>
      <c:legendPos val="r"/>
      <c:layout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/>
      </a:pPr>
      <a:endParaRPr lang="de-DE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0.67164</cdr:x>
      <cdr:y>0.22642</cdr:y>
    </cdr:from>
    <cdr:to>
      <cdr:x>0.95203</cdr:x>
      <cdr:y>0.27976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429000" y="914400"/>
          <a:ext cx="1431482" cy="21544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lIns="0" tIns="0" rIns="0" bIns="0" rtlCol="0">
          <a:spAutoFit/>
        </a:bodyPr>
        <a:lstStyle xmlns:a="http://schemas.openxmlformats.org/drawingml/2006/main"/>
        <a:p xmlns:a="http://schemas.openxmlformats.org/drawingml/2006/main">
          <a:r>
            <a:rPr lang="de-DE" sz="1400" dirty="0" smtClean="0">
              <a:solidFill>
                <a:schemeClr val="tx2"/>
              </a:solidFill>
            </a:rPr>
            <a:t>940 </a:t>
          </a:r>
          <a:r>
            <a:rPr lang="de-DE" sz="1400" dirty="0" err="1" smtClean="0">
              <a:solidFill>
                <a:schemeClr val="tx2"/>
              </a:solidFill>
            </a:rPr>
            <a:t>nm</a:t>
          </a:r>
          <a:r>
            <a:rPr lang="de-DE" sz="1400" dirty="0" smtClean="0">
              <a:solidFill>
                <a:schemeClr val="tx2"/>
              </a:solidFill>
            </a:rPr>
            <a:t> </a:t>
          </a:r>
          <a:r>
            <a:rPr lang="de-DE" sz="1400" dirty="0" err="1" smtClean="0">
              <a:solidFill>
                <a:schemeClr val="tx2"/>
              </a:solidFill>
            </a:rPr>
            <a:t>laser</a:t>
          </a:r>
          <a:r>
            <a:rPr lang="de-DE" sz="1400" dirty="0" smtClean="0">
              <a:solidFill>
                <a:schemeClr val="tx2"/>
              </a:solidFill>
            </a:rPr>
            <a:t> </a:t>
          </a:r>
          <a:r>
            <a:rPr lang="de-DE" sz="1400" dirty="0" err="1" smtClean="0">
              <a:solidFill>
                <a:schemeClr val="tx2"/>
              </a:solidFill>
            </a:rPr>
            <a:t>bars</a:t>
          </a:r>
          <a:endParaRPr lang="de-DE" sz="1400" dirty="0"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0.41791</cdr:x>
      <cdr:y>0.15094</cdr:y>
    </cdr:from>
    <cdr:to>
      <cdr:x>0.41791</cdr:x>
      <cdr:y>0.35849</cdr:y>
    </cdr:to>
    <cdr:cxnSp macro="">
      <cdr:nvCxnSpPr>
        <cdr:cNvPr id="4" name="Gerade Verbindung mit Pfeil 3"/>
        <cdr:cNvCxnSpPr/>
      </cdr:nvCxnSpPr>
      <cdr:spPr bwMode="auto">
        <a:xfrm xmlns:a="http://schemas.openxmlformats.org/drawingml/2006/main" flipV="1">
          <a:off x="2133600" y="609600"/>
          <a:ext cx="0" cy="83820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CEDEEC"/>
        </a:solidFill>
        <a:ln xmlns:a="http://schemas.openxmlformats.org/drawingml/2006/main" w="38100" cap="flat" cmpd="sng" algn="ctr">
          <a:solidFill>
            <a:srgbClr val="C00000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0.43284</cdr:x>
      <cdr:y>0.09434</cdr:y>
    </cdr:from>
    <cdr:to>
      <cdr:x>0.65672</cdr:x>
      <cdr:y>0.22642</cdr:y>
    </cdr:to>
    <cdr:sp macro="" textlink="">
      <cdr:nvSpPr>
        <cdr:cNvPr id="5" name="Textfeld 4"/>
        <cdr:cNvSpPr txBox="1"/>
      </cdr:nvSpPr>
      <cdr:spPr>
        <a:xfrm xmlns:a="http://schemas.openxmlformats.org/drawingml/2006/main">
          <a:off x="2209800" y="381000"/>
          <a:ext cx="11430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de-DE" sz="1400" dirty="0" err="1" smtClean="0">
              <a:solidFill>
                <a:srgbClr val="C00000"/>
              </a:solidFill>
            </a:rPr>
            <a:t>new</a:t>
          </a:r>
          <a:r>
            <a:rPr lang="de-DE" sz="1400" dirty="0" smtClean="0">
              <a:solidFill>
                <a:srgbClr val="C00000"/>
              </a:solidFill>
            </a:rPr>
            <a:t> </a:t>
          </a:r>
          <a:r>
            <a:rPr lang="de-DE" sz="1400" dirty="0" err="1" smtClean="0">
              <a:solidFill>
                <a:srgbClr val="C00000"/>
              </a:solidFill>
            </a:rPr>
            <a:t>vertical</a:t>
          </a:r>
          <a:r>
            <a:rPr lang="de-DE" sz="1400" dirty="0">
              <a:solidFill>
                <a:srgbClr val="C00000"/>
              </a:solidFill>
            </a:rPr>
            <a:t/>
          </a:r>
          <a:br>
            <a:rPr lang="de-DE" sz="1400" dirty="0">
              <a:solidFill>
                <a:srgbClr val="C00000"/>
              </a:solidFill>
            </a:rPr>
          </a:br>
          <a:r>
            <a:rPr lang="de-DE" sz="1400" dirty="0" smtClean="0">
              <a:solidFill>
                <a:srgbClr val="C00000"/>
              </a:solidFill>
            </a:rPr>
            <a:t>design</a:t>
          </a:r>
          <a:endParaRPr lang="de-DE" sz="1400" dirty="0">
            <a:solidFill>
              <a:srgbClr val="C0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0.34861</cdr:x>
      <cdr:y>0.70021</cdr:y>
    </cdr:from>
    <cdr:to>
      <cdr:x>0.68403</cdr:x>
      <cdr:y>0.77088</cdr:y>
    </cdr:to>
    <cdr:sp macro="" textlink="">
      <cdr:nvSpPr>
        <cdr:cNvPr id="8" name="Abgerundetes Rechteck 7"/>
        <cdr:cNvSpPr/>
      </cdr:nvSpPr>
      <cdr:spPr>
        <a:xfrm xmlns:a="http://schemas.openxmlformats.org/drawingml/2006/main">
          <a:off x="1593850" y="3114675"/>
          <a:ext cx="1533525" cy="31432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1">
            <a:lumMod val="40000"/>
            <a:lumOff val="60000"/>
            <a:alpha val="5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0" tIns="0" rIns="0" bIns="0" anchor="ctr" anchorCtr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b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reference structure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0.58125</cdr:x>
      <cdr:y>0.17131</cdr:y>
    </cdr:from>
    <cdr:to>
      <cdr:x>0.72292</cdr:x>
      <cdr:y>0.51606</cdr:y>
    </cdr:to>
    <cdr:cxnSp macro="">
      <cdr:nvCxnSpPr>
        <cdr:cNvPr id="5" name="Gerade Verbindung mit Pfeil 4"/>
        <cdr:cNvCxnSpPr/>
      </cdr:nvCxnSpPr>
      <cdr:spPr>
        <a:xfrm xmlns:a="http://schemas.openxmlformats.org/drawingml/2006/main" flipH="1" flipV="1">
          <a:off x="2657475" y="762000"/>
          <a:ext cx="647700" cy="1533525"/>
        </a:xfrm>
        <a:prstGeom xmlns:a="http://schemas.openxmlformats.org/drawingml/2006/main" prst="straightConnector1">
          <a:avLst/>
        </a:prstGeom>
        <a:ln xmlns:a="http://schemas.openxmlformats.org/drawingml/2006/main" w="63500">
          <a:solidFill>
            <a:schemeClr val="tx2"/>
          </a:solidFill>
          <a:tailEnd type="triangle" w="lg" len="lg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0.20833</cdr:x>
      <cdr:y>0.27623</cdr:y>
    </cdr:from>
    <cdr:to>
      <cdr:x>0.54375</cdr:x>
      <cdr:y>0.50107</cdr:y>
    </cdr:to>
    <cdr:sp macro="" textlink="">
      <cdr:nvSpPr>
        <cdr:cNvPr id="7" name="Abgerundetes Rechteck 6"/>
        <cdr:cNvSpPr/>
      </cdr:nvSpPr>
      <cdr:spPr>
        <a:xfrm xmlns:a="http://schemas.openxmlformats.org/drawingml/2006/main">
          <a:off x="952500" y="1228724"/>
          <a:ext cx="1533525" cy="1000125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1">
            <a:lumMod val="40000"/>
            <a:lumOff val="60000"/>
            <a:alpha val="5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lIns="0" tIns="0" rIns="0" bIns="0" anchor="ctr" anchorCtr="0"/>
        <a:lstStyle xmlns:a="http://schemas.openxmlformats.org/drawingml/2006/main"/>
        <a:p xmlns:a="http://schemas.openxmlformats.org/drawingml/2006/main">
          <a:pPr algn="ctr"/>
          <a:r>
            <a:rPr lang="de-DE" sz="1400" b="1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NG</a:t>
          </a:r>
          <a:r>
            <a:rPr lang="de-DE" sz="1400" b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/>
          </a:r>
          <a:br>
            <a:rPr lang="de-DE" sz="1400" b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</a:br>
          <a:r>
            <a:rPr lang="de-DE" sz="1400" b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max.</a:t>
          </a:r>
          <a: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 </a:t>
          </a:r>
          <a:r>
            <a:rPr lang="de-DE" sz="1400" b="0" baseline="0" dirty="0" err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efficiency</a:t>
          </a:r>
          <a: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/>
          </a:r>
          <a:b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</a:br>
          <a:r>
            <a:rPr lang="de-DE" sz="1400" b="0" baseline="0" dirty="0" err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at</a:t>
          </a:r>
          <a: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 </a:t>
          </a:r>
          <a:r>
            <a:rPr lang="de-DE" sz="1400" b="0" baseline="0" dirty="0" err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shorter</a:t>
          </a:r>
          <a: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/>
          </a:r>
          <a:b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</a:br>
          <a:r>
            <a:rPr lang="de-DE" sz="1400" b="0" baseline="0" dirty="0" err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resonator</a:t>
          </a:r>
          <a:r>
            <a:rPr lang="de-DE" sz="1400" b="0" baseline="0" dirty="0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 </a:t>
          </a:r>
          <a:r>
            <a:rPr lang="de-DE" sz="1400" b="0" baseline="0" dirty="0" err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length</a:t>
          </a:r>
          <a:endParaRPr lang="de-DE" sz="1400" b="0" dirty="0">
            <a:solidFill>
              <a:schemeClr val="tx2"/>
            </a:solidFill>
            <a:effectLst/>
          </a:endParaRPr>
        </a:p>
      </cdr:txBody>
    </cdr:sp>
  </cdr:relSizeAnchor>
  <cdr:relSizeAnchor xmlns:cdr="http://schemas.openxmlformats.org/drawingml/2006/chartDrawing">
    <cdr:from>
      <cdr:x>0.34861</cdr:x>
      <cdr:y>0.70021</cdr:y>
    </cdr:from>
    <cdr:to>
      <cdr:x>0.68403</cdr:x>
      <cdr:y>0.77088</cdr:y>
    </cdr:to>
    <cdr:sp macro="" textlink="">
      <cdr:nvSpPr>
        <cdr:cNvPr id="8" name="Abgerundetes Rechteck 7"/>
        <cdr:cNvSpPr/>
      </cdr:nvSpPr>
      <cdr:spPr>
        <a:xfrm xmlns:a="http://schemas.openxmlformats.org/drawingml/2006/main">
          <a:off x="1593850" y="3114675"/>
          <a:ext cx="1533525" cy="314326"/>
        </a:xfrm>
        <a:prstGeom xmlns:a="http://schemas.openxmlformats.org/drawingml/2006/main" prst="roundRect">
          <a:avLst/>
        </a:prstGeom>
        <a:solidFill xmlns:a="http://schemas.openxmlformats.org/drawingml/2006/main">
          <a:schemeClr val="accent1">
            <a:lumMod val="40000"/>
            <a:lumOff val="60000"/>
            <a:alpha val="50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lIns="0" tIns="0" rIns="0" bIns="0" anchor="ctr" anchorCtr="0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de-DE" sz="1400" b="1">
              <a:solidFill>
                <a:schemeClr val="tx2"/>
              </a:solidFill>
              <a:effectLst/>
              <a:latin typeface="+mn-lt"/>
              <a:ea typeface="+mn-ea"/>
              <a:cs typeface="+mn-cs"/>
            </a:rPr>
            <a:t>reference structure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0.53354</cdr:x>
      <cdr:y>0.48822</cdr:y>
    </cdr:from>
    <cdr:to>
      <cdr:x>0.84783</cdr:x>
      <cdr:y>0.75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3740329" y="1636904"/>
          <a:ext cx="2203271" cy="87769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 rtl="0">
            <a:defRPr sz="1000"/>
          </a:pPr>
          <a:r>
            <a:rPr lang="de-DE" sz="1600" b="0" i="0" u="none" strike="noStrike" baseline="0" dirty="0">
              <a:solidFill>
                <a:schemeClr val="bg2"/>
              </a:solidFill>
            </a:rPr>
            <a:t>I = 485 A</a:t>
          </a:r>
        </a:p>
        <a:p xmlns:a="http://schemas.openxmlformats.org/drawingml/2006/main">
          <a:pPr algn="l" rtl="0">
            <a:defRPr sz="1000"/>
          </a:pPr>
          <a:r>
            <a:rPr lang="de-DE" sz="1600" b="0" i="0" u="none" strike="noStrike" baseline="0" dirty="0">
              <a:solidFill>
                <a:schemeClr val="bg2"/>
              </a:solidFill>
            </a:rPr>
            <a:t>f = 100 Hz</a:t>
          </a:r>
        </a:p>
        <a:p xmlns:a="http://schemas.openxmlformats.org/drawingml/2006/main">
          <a:pPr algn="l" rtl="0">
            <a:defRPr sz="1000"/>
          </a:pPr>
          <a:r>
            <a:rPr lang="de-DE" sz="1600" b="0" i="0" u="none" strike="noStrike" baseline="0" dirty="0">
              <a:solidFill>
                <a:schemeClr val="bg2"/>
              </a:solidFill>
            </a:rPr>
            <a:t>12 </a:t>
          </a:r>
          <a:r>
            <a:rPr lang="de-DE" sz="1600" b="0" i="0" u="none" strike="noStrike" baseline="0" dirty="0" err="1">
              <a:solidFill>
                <a:schemeClr val="bg2"/>
              </a:solidFill>
            </a:rPr>
            <a:t>devices</a:t>
          </a:r>
          <a:r>
            <a:rPr lang="de-DE" sz="1600" b="0" i="0" u="none" strike="noStrike" baseline="0" dirty="0">
              <a:solidFill>
                <a:schemeClr val="bg2"/>
              </a:solidFill>
            </a:rPr>
            <a:t> </a:t>
          </a:r>
          <a:r>
            <a:rPr lang="de-DE" sz="1600" b="0" i="0" u="none" strike="noStrike" baseline="0" dirty="0" err="1">
              <a:solidFill>
                <a:schemeClr val="bg2"/>
              </a:solidFill>
            </a:rPr>
            <a:t>under</a:t>
          </a:r>
          <a:r>
            <a:rPr lang="de-DE" sz="1600" b="0" i="0" u="none" strike="noStrike" baseline="0" dirty="0">
              <a:solidFill>
                <a:schemeClr val="bg2"/>
              </a:solidFill>
            </a:rPr>
            <a:t> </a:t>
          </a:r>
          <a:r>
            <a:rPr lang="de-DE" sz="1600" b="0" i="0" u="none" strike="noStrike" baseline="0" dirty="0" err="1">
              <a:solidFill>
                <a:schemeClr val="bg2"/>
              </a:solidFill>
            </a:rPr>
            <a:t>test</a:t>
          </a:r>
          <a:endParaRPr lang="de-DE" sz="1600" b="0" i="0" u="none" strike="noStrike" baseline="0" dirty="0">
            <a:solidFill>
              <a:schemeClr val="bg2"/>
            </a:solidFill>
          </a:endParaRP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0.71371</cdr:x>
      <cdr:y>0.27092</cdr:y>
    </cdr:from>
    <cdr:to>
      <cdr:x>0.85645</cdr:x>
      <cdr:y>0.27092</cdr:y>
    </cdr:to>
    <cdr:cxnSp macro="">
      <cdr:nvCxnSpPr>
        <cdr:cNvPr id="3" name="Gerade Verbindung mit Pfeil 2"/>
        <cdr:cNvCxnSpPr/>
      </cdr:nvCxnSpPr>
      <cdr:spPr bwMode="auto">
        <a:xfrm xmlns:a="http://schemas.openxmlformats.org/drawingml/2006/main">
          <a:off x="4191000" y="1295400"/>
          <a:ext cx="838200" cy="0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CEDEEC"/>
        </a:solidFill>
        <a:ln xmlns:a="http://schemas.openxmlformats.org/drawingml/2006/main" w="19050" cap="flat" cmpd="sng" algn="ctr">
          <a:solidFill>
            <a:schemeClr val="bg2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0.15572</cdr:x>
      <cdr:y>0.70916</cdr:y>
    </cdr:from>
    <cdr:to>
      <cdr:x>0.33739</cdr:x>
      <cdr:y>0.70972</cdr:y>
    </cdr:to>
    <cdr:cxnSp macro="">
      <cdr:nvCxnSpPr>
        <cdr:cNvPr id="5" name="Gerade Verbindung mit Pfeil 4"/>
        <cdr:cNvCxnSpPr/>
      </cdr:nvCxnSpPr>
      <cdr:spPr bwMode="auto">
        <a:xfrm xmlns:a="http://schemas.openxmlformats.org/drawingml/2006/main" flipH="1">
          <a:off x="914400" y="3390900"/>
          <a:ext cx="1066800" cy="2658"/>
        </a:xfrm>
        <a:prstGeom xmlns:a="http://schemas.openxmlformats.org/drawingml/2006/main" prst="straightConnector1">
          <a:avLst/>
        </a:prstGeom>
        <a:solidFill xmlns:a="http://schemas.openxmlformats.org/drawingml/2006/main">
          <a:srgbClr val="CEDEEC"/>
        </a:solidFill>
        <a:ln xmlns:a="http://schemas.openxmlformats.org/drawingml/2006/main" w="19050" cap="flat" cmpd="sng" algn="ctr">
          <a:solidFill>
            <a:schemeClr val="bg2"/>
          </a:solidFill>
          <a:prstDash val="solid"/>
          <a:round/>
          <a:headEnd type="none" w="med" len="med"/>
          <a:tailEnd type="arrow"/>
        </a:ln>
        <a:effectLst xmlns:a="http://schemas.openxmlformats.org/drawingml/2006/main"/>
      </cdr:spPr>
    </cdr:cxnSp>
  </cdr:relSizeAnchor>
  <cdr:relSizeAnchor xmlns:cdr="http://schemas.openxmlformats.org/drawingml/2006/chartDrawing">
    <cdr:from>
      <cdr:x>0.77859</cdr:x>
      <cdr:y>0.5297</cdr:y>
    </cdr:from>
    <cdr:to>
      <cdr:x>0.86423</cdr:x>
      <cdr:y>0.85513</cdr:y>
    </cdr:to>
    <cdr:sp macro="" textlink="">
      <cdr:nvSpPr>
        <cdr:cNvPr id="2" name="Textfeld 1"/>
        <cdr:cNvSpPr txBox="1"/>
      </cdr:nvSpPr>
      <cdr:spPr>
        <a:xfrm xmlns:a="http://schemas.openxmlformats.org/drawingml/2006/main">
          <a:off x="4572000" y="2532802"/>
          <a:ext cx="502920" cy="1556049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square" lIns="36000" tIns="72000" rIns="0" bIns="72000" rtlCol="0">
          <a:spAutoFit/>
        </a:bodyPr>
        <a:lstStyle xmlns:a="http://schemas.openxmlformats.org/drawingml/2006/main"/>
        <a:p xmlns:a="http://schemas.openxmlformats.org/drawingml/2006/main">
          <a:pPr>
            <a:lnSpc>
              <a:spcPts val="2200"/>
            </a:lnSpc>
          </a:pPr>
          <a:r>
            <a:rPr lang="de-DE" sz="1100" dirty="0" smtClean="0"/>
            <a:t>d.c.</a:t>
          </a:r>
        </a:p>
        <a:p xmlns:a="http://schemas.openxmlformats.org/drawingml/2006/main">
          <a:pPr>
            <a:lnSpc>
              <a:spcPts val="2200"/>
            </a:lnSpc>
          </a:pPr>
          <a:r>
            <a:rPr lang="de-DE" sz="1100" dirty="0" smtClean="0"/>
            <a:t>1%</a:t>
          </a:r>
        </a:p>
        <a:p xmlns:a="http://schemas.openxmlformats.org/drawingml/2006/main">
          <a:pPr>
            <a:lnSpc>
              <a:spcPts val="2200"/>
            </a:lnSpc>
          </a:pPr>
          <a:r>
            <a:rPr lang="de-DE" dirty="0" smtClean="0"/>
            <a:t>3%</a:t>
          </a:r>
        </a:p>
        <a:p xmlns:a="http://schemas.openxmlformats.org/drawingml/2006/main">
          <a:pPr>
            <a:lnSpc>
              <a:spcPts val="2200"/>
            </a:lnSpc>
          </a:pPr>
          <a:r>
            <a:rPr lang="de-DE" sz="1100" dirty="0" smtClean="0"/>
            <a:t>6%</a:t>
          </a:r>
        </a:p>
        <a:p xmlns:a="http://schemas.openxmlformats.org/drawingml/2006/main">
          <a:pPr>
            <a:lnSpc>
              <a:spcPts val="2200"/>
            </a:lnSpc>
          </a:pPr>
          <a:r>
            <a:rPr lang="de-DE" dirty="0" smtClean="0"/>
            <a:t>10%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143D6-C186-4D09-B454-1284F8D697BD}" type="datetimeFigureOut">
              <a:rPr lang="de-DE" smtClean="0"/>
              <a:t>12.11.2014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AC4FDE-F6E5-4ABE-BBED-D49A56339DF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9048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de-DE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74B12EE-BAC9-412E-A0E5-9F46959B3355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680565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45836A-779E-4BA4-9C28-BCE8C9A02502}" type="slidenum">
              <a:rPr lang="de-DE"/>
              <a:pPr/>
              <a:t>1</a:t>
            </a:fld>
            <a:endParaRPr lang="de-DE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381000"/>
            <a:ext cx="5029200" cy="3771900"/>
          </a:xfrm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0" y="4343400"/>
            <a:ext cx="5207000" cy="4114800"/>
          </a:xfrm>
        </p:spPr>
        <p:txBody>
          <a:bodyPr anchor="t" anchorCtr="0"/>
          <a:lstStyle/>
          <a:p>
            <a:endParaRPr lang="de-DE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53012BF4-EA9A-472A-8CDB-0645F92E9BE5}" type="slidenum">
              <a:rPr lang="de-DE" sz="1200" smtClean="0">
                <a:solidFill>
                  <a:schemeClr val="tx1"/>
                </a:solidFill>
              </a:rPr>
              <a:pPr eaLnBrk="1" hangingPunct="1"/>
              <a:t>14</a:t>
            </a:fld>
            <a:endParaRPr lang="de-DE" sz="12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8400" cy="37338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2450"/>
            <a:ext cx="5208364" cy="4114361"/>
          </a:xfrm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B4A8ED-F832-468D-89F0-D0A696A9CD14}" type="slidenum">
              <a:rPr lang="de-DE"/>
              <a:pPr/>
              <a:t>15</a:t>
            </a:fld>
            <a:endParaRPr lang="de-DE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381000"/>
            <a:ext cx="5029200" cy="3771900"/>
          </a:xfrm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500" y="4343400"/>
            <a:ext cx="5207000" cy="4114800"/>
          </a:xfrm>
        </p:spPr>
        <p:txBody>
          <a:bodyPr anchor="t" anchorCtr="0"/>
          <a:lstStyle/>
          <a:p>
            <a:r>
              <a:rPr lang="de-DE" dirty="0" err="1" smtClean="0"/>
              <a:t>from</a:t>
            </a:r>
            <a:r>
              <a:rPr lang="de-DE" dirty="0" smtClean="0"/>
              <a:t> HEC-DPSSL 2014</a:t>
            </a:r>
          </a:p>
          <a:p>
            <a:r>
              <a:rPr lang="de-DE" dirty="0" smtClean="0"/>
              <a:t>Today</a:t>
            </a:r>
            <a:r>
              <a:rPr lang="de-DE" baseline="0" dirty="0" smtClean="0"/>
              <a:t> </a:t>
            </a:r>
            <a:r>
              <a:rPr lang="de-DE" baseline="0" dirty="0" err="1" smtClean="0"/>
              <a:t>you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have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heard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news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about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two</a:t>
            </a:r>
            <a:r>
              <a:rPr lang="de-DE" baseline="0" dirty="0" smtClean="0"/>
              <a:t> </a:t>
            </a:r>
            <a:r>
              <a:rPr lang="de-DE" baseline="0" dirty="0" err="1" smtClean="0"/>
              <a:t>projects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than</a:t>
            </a:r>
            <a:r>
              <a:rPr lang="de-DE" baseline="0" dirty="0" smtClean="0"/>
              <a:t> </a:t>
            </a:r>
            <a:r>
              <a:rPr lang="de-DE" baseline="0" dirty="0" err="1" smtClean="0"/>
              <a:t>relied</a:t>
            </a:r>
            <a:r>
              <a:rPr lang="de-DE" baseline="0" dirty="0" smtClean="0"/>
              <a:t> </a:t>
            </a:r>
            <a:r>
              <a:rPr lang="de-DE" baseline="0" dirty="0" err="1" smtClean="0"/>
              <a:t>initially</a:t>
            </a:r>
            <a:r>
              <a:rPr lang="de-DE" baseline="0" dirty="0" smtClean="0"/>
              <a:t> on </a:t>
            </a:r>
            <a:r>
              <a:rPr lang="de-DE" baseline="0" dirty="0" err="1" smtClean="0"/>
              <a:t>laser</a:t>
            </a:r>
            <a:r>
              <a:rPr lang="de-DE" baseline="0" dirty="0" smtClean="0"/>
              <a:t> </a:t>
            </a:r>
            <a:r>
              <a:rPr lang="de-DE" baseline="0" dirty="0" err="1" smtClean="0"/>
              <a:t>bars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from</a:t>
            </a:r>
            <a:r>
              <a:rPr lang="de-DE" baseline="0" dirty="0" smtClean="0"/>
              <a:t> Jenoptik Diode Lab:</a:t>
            </a:r>
          </a:p>
          <a:p>
            <a:r>
              <a:rPr lang="de-DE" baseline="0" dirty="0" smtClean="0"/>
              <a:t>1) </a:t>
            </a:r>
            <a:r>
              <a:rPr lang="de-DE" baseline="0" dirty="0" err="1" smtClean="0"/>
              <a:t>this</a:t>
            </a:r>
            <a:r>
              <a:rPr lang="de-DE" baseline="0" dirty="0" smtClean="0"/>
              <a:t> </a:t>
            </a:r>
            <a:r>
              <a:rPr lang="de-DE" baseline="0" dirty="0" err="1" smtClean="0"/>
              <a:t>morning</a:t>
            </a:r>
            <a:r>
              <a:rPr lang="de-DE" baseline="0" dirty="0" smtClean="0"/>
              <a:t> Marco Hornung: POLARIS </a:t>
            </a:r>
            <a:r>
              <a:rPr lang="de-DE" baseline="0" dirty="0" err="1" smtClean="0"/>
              <a:t>status</a:t>
            </a:r>
            <a:r>
              <a:rPr lang="de-DE" baseline="0" dirty="0" smtClean="0"/>
              <a:t> (aktive 25er </a:t>
            </a:r>
            <a:r>
              <a:rPr lang="de-DE" baseline="0" dirty="0" err="1" smtClean="0"/>
              <a:t>Stacks</a:t>
            </a:r>
            <a:r>
              <a:rPr lang="de-DE" baseline="0" dirty="0" smtClean="0"/>
              <a:t>)</a:t>
            </a:r>
          </a:p>
          <a:p>
            <a:r>
              <a:rPr lang="de-DE" baseline="0" dirty="0" smtClean="0"/>
              <a:t>2) after lunch </a:t>
            </a:r>
            <a:r>
              <a:rPr lang="de-DE" dirty="0" smtClean="0"/>
              <a:t>Klaus </a:t>
            </a:r>
            <a:r>
              <a:rPr lang="de-DE" dirty="0" err="1" smtClean="0"/>
              <a:t>Ertel</a:t>
            </a:r>
            <a:r>
              <a:rPr lang="de-DE" dirty="0" smtClean="0"/>
              <a:t>:</a:t>
            </a:r>
            <a:r>
              <a:rPr lang="de-DE" baseline="0" dirty="0" smtClean="0"/>
              <a:t> </a:t>
            </a:r>
            <a:r>
              <a:rPr lang="de-DE" baseline="0" dirty="0" err="1" smtClean="0"/>
              <a:t>DiPOLE</a:t>
            </a:r>
            <a:r>
              <a:rPr lang="de-DE" baseline="0" dirty="0" smtClean="0"/>
              <a:t> </a:t>
            </a:r>
            <a:r>
              <a:rPr lang="de-DE" baseline="0" dirty="0" err="1" smtClean="0"/>
              <a:t>status</a:t>
            </a:r>
            <a:r>
              <a:rPr lang="de-DE" baseline="0" dirty="0" smtClean="0"/>
              <a:t> (passive 8er </a:t>
            </a:r>
            <a:r>
              <a:rPr lang="de-DE" baseline="0" dirty="0" err="1" smtClean="0"/>
              <a:t>Stacks</a:t>
            </a:r>
            <a:r>
              <a:rPr lang="de-DE" baseline="0" dirty="0" smtClean="0"/>
              <a:t>)</a:t>
            </a:r>
          </a:p>
          <a:p>
            <a:endParaRPr lang="de-DE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P</a:t>
            </a:r>
            <a:r>
              <a:rPr lang="de-DE" baseline="-25000" dirty="0" smtClean="0"/>
              <a:t>op</a:t>
            </a:r>
            <a:r>
              <a:rPr lang="de-DE" dirty="0" smtClean="0"/>
              <a:t> </a:t>
            </a:r>
            <a:r>
              <a:rPr lang="de-DE" dirty="0" smtClean="0">
                <a:latin typeface="Calibri"/>
              </a:rPr>
              <a:t>↗, L(</a:t>
            </a:r>
            <a:r>
              <a:rPr lang="el-GR" dirty="0" smtClean="0">
                <a:latin typeface="Calibri"/>
              </a:rPr>
              <a:t>η</a:t>
            </a:r>
            <a:r>
              <a:rPr lang="de-DE" baseline="-25000" dirty="0" err="1" smtClean="0">
                <a:latin typeface="Calibri"/>
              </a:rPr>
              <a:t>max</a:t>
            </a:r>
            <a:r>
              <a:rPr lang="de-DE" dirty="0" smtClean="0">
                <a:latin typeface="Calibri"/>
              </a:rPr>
              <a:t>) ↗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B12EE-BAC9-412E-A0E5-9F46959B3355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26646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B12EE-BAC9-412E-A0E5-9F46959B3355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129533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53012BF4-EA9A-472A-8CDB-0645F92E9BE5}" type="slidenum">
              <a:rPr lang="de-DE" sz="1200" smtClean="0">
                <a:solidFill>
                  <a:schemeClr val="tx1"/>
                </a:solidFill>
              </a:rPr>
              <a:pPr eaLnBrk="1" hangingPunct="1"/>
              <a:t>22</a:t>
            </a:fld>
            <a:endParaRPr lang="de-DE" sz="12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8400" cy="37338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2450"/>
            <a:ext cx="5208364" cy="4114361"/>
          </a:xfrm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1266" name="Rectangle 7"/>
          <p:cNvSpPr txBox="1">
            <a:spLocks noGrp="1" noChangeArrowheads="1"/>
          </p:cNvSpPr>
          <p:nvPr/>
        </p:nvSpPr>
        <p:spPr bwMode="auto">
          <a:xfrm>
            <a:off x="3885996" y="8687297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0" tIns="45701" rIns="91400" bIns="45701" anchor="b"/>
          <a:lstStyle>
            <a:lvl1pPr defTabSz="989013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defTabSz="989013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defTabSz="989013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598613" indent="-227013" defTabSz="989013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30188" defTabSz="989013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5B6EE130-DBF4-4F79-A0AA-BA0182DD0B16}" type="slidenum">
              <a:rPr lang="de-DE" sz="1200">
                <a:solidFill>
                  <a:schemeClr val="tx1"/>
                </a:solidFill>
              </a:rPr>
              <a:pPr algn="r" eaLnBrk="1" hangingPunct="1"/>
              <a:t>23</a:t>
            </a:fld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51267" name="Rectangle 7"/>
          <p:cNvSpPr txBox="1">
            <a:spLocks noGrp="1" noChangeArrowheads="1"/>
          </p:cNvSpPr>
          <p:nvPr/>
        </p:nvSpPr>
        <p:spPr bwMode="auto">
          <a:xfrm>
            <a:off x="3885996" y="8687297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9054" tIns="44527" rIns="89054" bIns="44527" anchor="b"/>
          <a:lstStyle>
            <a:lvl1pPr defTabSz="966788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defTabSz="966788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defTabSz="966788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598613" indent="-227013" defTabSz="966788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30188" defTabSz="966788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30188" algn="ctr" defTabSz="9667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30188" algn="ctr" defTabSz="9667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30188" algn="ctr" defTabSz="9667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30188" algn="ctr" defTabSz="966788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7BBDE1B3-C9C3-45BD-AB2E-DFFE7C5B463D}" type="slidenum">
              <a:rPr lang="de-DE" sz="1200">
                <a:solidFill>
                  <a:schemeClr val="tx1"/>
                </a:solidFill>
              </a:rPr>
              <a:pPr algn="r" eaLnBrk="1" hangingPunct="1"/>
              <a:t>23</a:t>
            </a:fld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65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2975" y="381000"/>
            <a:ext cx="4979988" cy="3735388"/>
          </a:xfrm>
          <a:solidFill>
            <a:srgbClr val="FFFFFF"/>
          </a:solidFill>
          <a:ln/>
        </p:spPr>
      </p:sp>
      <p:sp>
        <p:nvSpPr>
          <p:cNvPr id="6512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046" y="4345776"/>
            <a:ext cx="5207909" cy="4111751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89744" tIns="44871" rIns="89744" bIns="44871"/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53012BF4-EA9A-472A-8CDB-0645F92E9BE5}" type="slidenum">
              <a:rPr lang="de-DE" sz="1200" smtClean="0">
                <a:solidFill>
                  <a:schemeClr val="tx1"/>
                </a:solidFill>
              </a:rPr>
              <a:pPr eaLnBrk="1" hangingPunct="1"/>
              <a:t>26</a:t>
            </a:fld>
            <a:endParaRPr lang="de-DE" sz="12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8400" cy="37338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2450"/>
            <a:ext cx="5208364" cy="4114361"/>
          </a:xfrm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53012BF4-EA9A-472A-8CDB-0645F92E9BE5}" type="slidenum">
              <a:rPr lang="de-DE" sz="1200" smtClean="0">
                <a:solidFill>
                  <a:schemeClr val="tx1"/>
                </a:solidFill>
              </a:rPr>
              <a:pPr eaLnBrk="1" hangingPunct="1"/>
              <a:t>2</a:t>
            </a:fld>
            <a:endParaRPr lang="de-DE" sz="12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8400" cy="37338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2450"/>
            <a:ext cx="5208364" cy="4114361"/>
          </a:xfrm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9794" name="Rectangle 7"/>
          <p:cNvSpPr txBox="1">
            <a:spLocks noGrp="1" noChangeArrowheads="1"/>
          </p:cNvSpPr>
          <p:nvPr/>
        </p:nvSpPr>
        <p:spPr bwMode="auto">
          <a:xfrm>
            <a:off x="3885996" y="8687297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7" rIns="91413" bIns="45707" anchor="b"/>
          <a:lstStyle>
            <a:lvl1pPr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30188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algn="r" eaLnBrk="1" hangingPunct="1"/>
            <a:fld id="{AC6BFB6B-C4DF-44F0-84EF-0F6F994195CC}" type="slidenum">
              <a:rPr lang="de-DE" sz="1200">
                <a:solidFill>
                  <a:schemeClr val="tx1"/>
                </a:solidFill>
              </a:rPr>
              <a:pPr algn="r" eaLnBrk="1" hangingPunct="1"/>
              <a:t>3</a:t>
            </a:fld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929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381000"/>
            <a:ext cx="4975225" cy="3732213"/>
          </a:xfrm>
          <a:ln/>
        </p:spPr>
      </p:sp>
      <p:sp>
        <p:nvSpPr>
          <p:cNvPr id="9297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5046" y="4344357"/>
            <a:ext cx="5207909" cy="4113169"/>
          </a:xfrm>
        </p:spPr>
        <p:txBody>
          <a:bodyPr lIns="89046" tIns="44522" rIns="89046" bIns="44522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4563" y="381000"/>
            <a:ext cx="4975225" cy="37322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3913"/>
            <a:ext cx="5208364" cy="4114361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7"/>
          <p:cNvSpPr txBox="1">
            <a:spLocks noGrp="1" noChangeArrowheads="1"/>
          </p:cNvSpPr>
          <p:nvPr/>
        </p:nvSpPr>
        <p:spPr bwMode="auto">
          <a:xfrm>
            <a:off x="3885996" y="8687297"/>
            <a:ext cx="2972004" cy="45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3" tIns="45707" rIns="91413" bIns="45707" anchor="b"/>
          <a:lstStyle>
            <a:lvl1pPr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30188" defTabSz="989013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30188" algn="ctr" defTabSz="989013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algn="r" eaLnBrk="1" hangingPunct="1"/>
            <a:fld id="{3B4EF343-36E5-483B-AC34-1EA3DA371319}" type="slidenum">
              <a:rPr lang="de-DE" sz="1200">
                <a:solidFill>
                  <a:schemeClr val="tx1"/>
                </a:solidFill>
              </a:rPr>
              <a:pPr algn="r" eaLnBrk="1" hangingPunct="1"/>
              <a:t>5</a:t>
            </a:fld>
            <a:endParaRPr lang="de-DE" sz="1200">
              <a:solidFill>
                <a:schemeClr val="tx1"/>
              </a:solidFill>
            </a:endParaRPr>
          </a:p>
        </p:txBody>
      </p:sp>
      <p:sp>
        <p:nvSpPr>
          <p:cNvPr id="937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5175" cy="3430588"/>
          </a:xfrm>
          <a:ln/>
        </p:spPr>
      </p:sp>
      <p:sp>
        <p:nvSpPr>
          <p:cNvPr id="937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3991" y="4344357"/>
            <a:ext cx="5030018" cy="4113169"/>
          </a:xfrm>
        </p:spPr>
        <p:txBody>
          <a:bodyPr lIns="89046" tIns="44522" rIns="89046" bIns="44522"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</a:rPr>
              <a:t>1) beam divergence:</a:t>
            </a:r>
          </a:p>
          <a:p>
            <a:r>
              <a:rPr lang="en-US" sz="1000" baseline="0" dirty="0" smtClean="0">
                <a:latin typeface="Arial" pitchFamily="34" charset="0"/>
              </a:rPr>
              <a:t>    </a:t>
            </a:r>
            <a:r>
              <a:rPr lang="en-US" sz="1000" dirty="0" smtClean="0">
                <a:latin typeface="Arial" pitchFamily="34" charset="0"/>
              </a:rPr>
              <a:t>slow axis – lateral / fast</a:t>
            </a:r>
            <a:r>
              <a:rPr lang="en-US" sz="1000" baseline="0" dirty="0" smtClean="0">
                <a:latin typeface="Arial" pitchFamily="34" charset="0"/>
              </a:rPr>
              <a:t> axis – vertical</a:t>
            </a:r>
          </a:p>
          <a:p>
            <a:r>
              <a:rPr lang="en-US" sz="1000" dirty="0" smtClean="0">
                <a:latin typeface="Arial" pitchFamily="34" charset="0"/>
              </a:rPr>
              <a:t>2) fill factor</a:t>
            </a:r>
          </a:p>
          <a:p>
            <a:endParaRPr lang="de-DE" sz="1600" dirty="0" smtClean="0">
              <a:solidFill>
                <a:schemeClr val="bg2"/>
              </a:solidFill>
            </a:endParaRPr>
          </a:p>
          <a:p>
            <a:r>
              <a:rPr lang="de-DE" sz="1600" dirty="0" smtClean="0">
                <a:solidFill>
                  <a:schemeClr val="bg2"/>
                </a:solidFill>
              </a:rPr>
              <a:t>Herstellung:</a:t>
            </a:r>
          </a:p>
          <a:p>
            <a:pPr lvl="1"/>
            <a:endParaRPr lang="de-DE" sz="1600" dirty="0" smtClean="0">
              <a:solidFill>
                <a:schemeClr val="bg2"/>
              </a:solidFill>
            </a:endParaRPr>
          </a:p>
          <a:p>
            <a:pPr lvl="1"/>
            <a:r>
              <a:rPr lang="de-DE" sz="1600" dirty="0" smtClean="0">
                <a:solidFill>
                  <a:schemeClr val="bg2"/>
                </a:solidFill>
              </a:rPr>
              <a:t>Großserienproduktion</a:t>
            </a:r>
          </a:p>
          <a:p>
            <a:pPr lvl="1"/>
            <a:r>
              <a:rPr lang="de-DE" sz="1600" dirty="0" smtClean="0">
                <a:solidFill>
                  <a:schemeClr val="bg2"/>
                </a:solidFill>
              </a:rPr>
              <a:t>Methoden und Geräten der Siliziumtechnologie (Speicher- und Prozessorproduktion)</a:t>
            </a:r>
          </a:p>
          <a:p>
            <a:pPr lvl="1"/>
            <a:r>
              <a:rPr lang="de-DE" sz="1600" dirty="0" smtClean="0">
                <a:solidFill>
                  <a:schemeClr val="bg2"/>
                </a:solidFill>
              </a:rPr>
              <a:t>Hoher Automatisierungsgrad</a:t>
            </a:r>
          </a:p>
          <a:p>
            <a:pPr lvl="1"/>
            <a:r>
              <a:rPr lang="de-DE" sz="1600" dirty="0" smtClean="0">
                <a:solidFill>
                  <a:schemeClr val="bg2"/>
                </a:solidFill>
              </a:rPr>
              <a:t>Geringer Personalaufwand</a:t>
            </a:r>
          </a:p>
          <a:p>
            <a:pPr lvl="1"/>
            <a:r>
              <a:rPr lang="de-DE" sz="1600" dirty="0" smtClean="0">
                <a:solidFill>
                  <a:schemeClr val="bg2"/>
                </a:solidFill>
              </a:rPr>
              <a:t>Hoher F&amp;E Aufwand</a:t>
            </a:r>
          </a:p>
          <a:p>
            <a:pPr lvl="1"/>
            <a:r>
              <a:rPr lang="de-DE" sz="1600" dirty="0" smtClean="0">
                <a:solidFill>
                  <a:schemeClr val="bg2"/>
                </a:solidFill>
              </a:rPr>
              <a:t>Umfangreiches technologisches „Know-How“ notwendig</a:t>
            </a:r>
          </a:p>
          <a:p>
            <a:pPr lvl="1"/>
            <a:endParaRPr lang="de-DE" sz="1600" dirty="0" smtClean="0">
              <a:solidFill>
                <a:schemeClr val="bg2"/>
              </a:solidFill>
            </a:endParaRPr>
          </a:p>
          <a:p>
            <a:pPr lvl="1"/>
            <a:r>
              <a:rPr lang="de-DE" sz="1600" dirty="0" smtClean="0">
                <a:solidFill>
                  <a:srgbClr val="FF0000"/>
                </a:solidFill>
              </a:rPr>
              <a:t>Hochtechnologie - Produkt</a:t>
            </a:r>
          </a:p>
          <a:p>
            <a:endParaRPr lang="en-US" sz="1000" dirty="0" smtClean="0">
              <a:latin typeface="Arial" pitchFamily="34" charset="0"/>
            </a:endParaRPr>
          </a:p>
        </p:txBody>
      </p:sp>
      <p:sp>
        <p:nvSpPr>
          <p:cNvPr id="34820" name="Foliennummernplatzhalt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44B5D1BF-BDB1-4807-BD0C-5F07CB70395C}" type="slidenum">
              <a:rPr lang="de-DE" sz="1200" smtClean="0">
                <a:solidFill>
                  <a:schemeClr val="tx1"/>
                </a:solidFill>
              </a:rPr>
              <a:pPr eaLnBrk="1" hangingPunct="1"/>
              <a:t>6</a:t>
            </a:fld>
            <a:endParaRPr lang="de-DE" sz="12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53012BF4-EA9A-472A-8CDB-0645F92E9BE5}" type="slidenum">
              <a:rPr lang="de-DE" sz="1200" smtClean="0">
                <a:solidFill>
                  <a:schemeClr val="tx1"/>
                </a:solidFill>
              </a:rPr>
              <a:pPr eaLnBrk="1" hangingPunct="1"/>
              <a:t>7</a:t>
            </a:fld>
            <a:endParaRPr lang="de-DE" sz="1200" smtClean="0">
              <a:solidFill>
                <a:schemeClr val="tx1"/>
              </a:solidFill>
            </a:endParaRPr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9800" y="381000"/>
            <a:ext cx="4978400" cy="37338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2450"/>
            <a:ext cx="5208364" cy="4114361"/>
          </a:xfrm>
          <a:noFill/>
        </p:spPr>
        <p:txBody>
          <a:bodyPr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aus Vortrag 12.1.2010</a:t>
            </a: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Zusammenarbeit FBH – JENOPTIK AG seit 1997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>
                <a:solidFill>
                  <a:schemeClr val="bg2"/>
                </a:solidFill>
              </a:rPr>
              <a:t>   	Ferdinand-Braun-Institut: Dem weltweit führenden Institut auf dem Gebiet der Laserdioden – Entwicklung 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>
                <a:solidFill>
                  <a:schemeClr val="bg2"/>
                </a:solidFill>
              </a:rPr>
              <a:t> 	JO Laserdiode GmbH: Eine Firma mit exzellenter Erfahrung in der Montage, Test 	und Qualifikation von Hochleistungs-Laserdioden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>
                <a:solidFill>
                  <a:schemeClr val="bg2"/>
                </a:solidFill>
              </a:rPr>
              <a:t>         Ergebnis: Entwicklungsmuster mit hervorragenden Eigenschaften</a:t>
            </a:r>
          </a:p>
          <a:p>
            <a:pPr lvl="1">
              <a:buFont typeface="Wingdings" pitchFamily="2" charset="2"/>
              <a:buNone/>
            </a:pPr>
            <a:endParaRPr lang="de-DE" dirty="0" smtClean="0">
              <a:solidFill>
                <a:schemeClr val="bg2"/>
              </a:solidFill>
            </a:endParaRPr>
          </a:p>
          <a:p>
            <a:pPr lvl="1"/>
            <a:r>
              <a:rPr lang="de-DE" dirty="0" smtClean="0">
                <a:solidFill>
                  <a:srgbClr val="FF0000"/>
                </a:solidFill>
              </a:rPr>
              <a:t>2002: Entscheidung der JENOPTIK AG zur Gründung einer eigenen Firma: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>
                <a:solidFill>
                  <a:schemeClr val="bg2"/>
                </a:solidFill>
              </a:rPr>
              <a:t>     	Ziel: Weiterentwicklung der Forschungsmuster zu Produkten</a:t>
            </a:r>
          </a:p>
          <a:p>
            <a:pPr lvl="2">
              <a:buFont typeface="Wingdings" pitchFamily="2" charset="2"/>
              <a:buChar char="§"/>
            </a:pPr>
            <a:r>
              <a:rPr lang="de-DE" dirty="0" smtClean="0">
                <a:solidFill>
                  <a:schemeClr val="bg2"/>
                </a:solidFill>
              </a:rPr>
              <a:t>         Februar 2002: Gründung der JENOPTIK Diode Lab GmbH</a:t>
            </a:r>
          </a:p>
          <a:p>
            <a:pPr marL="342900" indent="-342900" defTabSz="762000">
              <a:buFont typeface="Wingdings" pitchFamily="2" charset="2"/>
              <a:buNone/>
            </a:pPr>
            <a:r>
              <a:rPr lang="de-DE" dirty="0" smtClean="0">
                <a:solidFill>
                  <a:srgbClr val="FF0000"/>
                </a:solidFill>
              </a:rPr>
              <a:t>Von 2002 bis 2004: Produktentwicklung</a:t>
            </a:r>
          </a:p>
          <a:p>
            <a:pPr marL="839788" lvl="1" indent="-382588" defTabSz="762000"/>
            <a:r>
              <a:rPr lang="de-DE" dirty="0" smtClean="0">
                <a:solidFill>
                  <a:schemeClr val="bg2"/>
                </a:solidFill>
              </a:rPr>
              <a:t>Enge Zusammenarbeit mit FBH und der JENOPTIK Laserdiode GmbH</a:t>
            </a:r>
          </a:p>
          <a:p>
            <a:pPr marL="839788" lvl="1" indent="-382588" defTabSz="762000"/>
            <a:r>
              <a:rPr lang="de-DE" dirty="0" smtClean="0">
                <a:solidFill>
                  <a:schemeClr val="bg2"/>
                </a:solidFill>
              </a:rPr>
              <a:t>Nutzung des Reinraum und der technologischen Ausrüstung des FBH in 2 Schichten</a:t>
            </a:r>
          </a:p>
          <a:p>
            <a:pPr marL="839788" lvl="1" indent="-382588" defTabSz="762000"/>
            <a:r>
              <a:rPr lang="de-DE" dirty="0" smtClean="0">
                <a:solidFill>
                  <a:schemeClr val="bg2"/>
                </a:solidFill>
              </a:rPr>
              <a:t>Mit unseren eigenen Mitarbeitern (aus Industrie und FBH)</a:t>
            </a:r>
          </a:p>
          <a:p>
            <a:pPr marL="839788" lvl="1" indent="-382588" defTabSz="762000"/>
            <a:r>
              <a:rPr lang="de-DE" dirty="0" smtClean="0">
                <a:solidFill>
                  <a:schemeClr val="bg2"/>
                </a:solidFill>
              </a:rPr>
              <a:t>Mit unserem eigenen technologischen Equipment für kritische Prozess-Schritte</a:t>
            </a:r>
          </a:p>
          <a:p>
            <a:pPr marL="839788" lvl="1" indent="-382588" defTabSz="762000"/>
            <a:r>
              <a:rPr lang="de-DE" dirty="0" smtClean="0">
                <a:solidFill>
                  <a:schemeClr val="bg2"/>
                </a:solidFill>
              </a:rPr>
              <a:t>Erfolgreicher Abschluss der Produktentwicklung und Qualifizierung von 8 verschiedenen Typen von Hochleistungs- Laserdioden </a:t>
            </a:r>
          </a:p>
          <a:p>
            <a:pPr marL="342900" indent="-342900" defTabSz="762000"/>
            <a:endParaRPr lang="de-DE" dirty="0" smtClean="0">
              <a:solidFill>
                <a:schemeClr val="bg2"/>
              </a:solidFill>
            </a:endParaRPr>
          </a:p>
          <a:p>
            <a:pPr marL="342900" indent="-342900" defTabSz="762000"/>
            <a:r>
              <a:rPr lang="de-DE" dirty="0" smtClean="0">
                <a:solidFill>
                  <a:schemeClr val="bg2"/>
                </a:solidFill>
              </a:rPr>
              <a:t>2004 Entscheidung zum Aufbau einer eigenen Fertigungsstätte</a:t>
            </a:r>
          </a:p>
          <a:p>
            <a:pPr marL="342900" indent="-342900" defTabSz="762000"/>
            <a:r>
              <a:rPr lang="de-DE" dirty="0" smtClean="0">
                <a:solidFill>
                  <a:schemeClr val="bg2"/>
                </a:solidFill>
              </a:rPr>
              <a:t>2005 Entscheidung zur Standortwahl zu Gunsten des WISTA-Standortes</a:t>
            </a:r>
          </a:p>
          <a:p>
            <a:pPr marL="342900" indent="-342900" defTabSz="762000"/>
            <a:r>
              <a:rPr lang="de-DE" dirty="0" smtClean="0">
                <a:solidFill>
                  <a:srgbClr val="FF0000"/>
                </a:solidFill>
              </a:rPr>
              <a:t>2007 Fertigungsaufnahme in neuer Fertigungsstätte</a:t>
            </a:r>
          </a:p>
          <a:p>
            <a:pPr marL="342900" indent="-342900" defTabSz="762000"/>
            <a:r>
              <a:rPr lang="de-DE" dirty="0" smtClean="0">
                <a:solidFill>
                  <a:srgbClr val="FF0000"/>
                </a:solidFill>
              </a:rPr>
              <a:t>2009 Kauf und Integration des Zulieferers TES AG</a:t>
            </a:r>
          </a:p>
          <a:p>
            <a:pPr lvl="2">
              <a:buFont typeface="Wingdings" pitchFamily="2" charset="2"/>
              <a:buChar char="§"/>
            </a:pPr>
            <a:endParaRPr lang="de-DE" dirty="0" smtClean="0">
              <a:solidFill>
                <a:schemeClr val="bg2"/>
              </a:solidFill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E10D4E-D65E-411C-A213-3F648AFDF0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0587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9325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defTabSz="949325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defTabSz="949325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defTabSz="949325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defTabSz="949325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defTabSz="9493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defTabSz="9493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defTabSz="9493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defTabSz="949325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8BA8094A-4D0C-4026-BCB4-DE42B19A6639}" type="slidenum">
              <a:rPr lang="de-DE" sz="1300" smtClean="0">
                <a:solidFill>
                  <a:schemeClr val="tx1"/>
                </a:solidFill>
              </a:rPr>
              <a:pPr eaLnBrk="1" hangingPunct="1"/>
              <a:t>13</a:t>
            </a:fld>
            <a:endParaRPr lang="de-DE" sz="1300" smtClean="0">
              <a:solidFill>
                <a:schemeClr val="tx1"/>
              </a:solidFill>
            </a:endParaRPr>
          </a:p>
        </p:txBody>
      </p:sp>
      <p:sp>
        <p:nvSpPr>
          <p:cNvPr id="33795" name="Rectangle 7"/>
          <p:cNvSpPr txBox="1">
            <a:spLocks noGrp="1" noChangeArrowheads="1"/>
          </p:cNvSpPr>
          <p:nvPr/>
        </p:nvSpPr>
        <p:spPr bwMode="auto">
          <a:xfrm>
            <a:off x="3887055" y="8687823"/>
            <a:ext cx="2970945" cy="456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778" tIns="46389" rIns="92778" bIns="46389" anchor="b"/>
          <a:lstStyle>
            <a:lvl1pPr defTabSz="9652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defTabSz="9652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defTabSz="9652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defTabSz="9652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defTabSz="9652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defTabSz="965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A3670C4E-CED8-416C-BC7B-A02139D8704F}" type="slidenum">
              <a:rPr lang="de-DE" sz="1300">
                <a:solidFill>
                  <a:schemeClr val="tx1"/>
                </a:solidFill>
              </a:rPr>
              <a:pPr algn="r" eaLnBrk="1" hangingPunct="1"/>
              <a:t>13</a:t>
            </a:fld>
            <a:endParaRPr lang="de-DE" sz="1300">
              <a:solidFill>
                <a:schemeClr val="tx1"/>
              </a:solidFill>
            </a:endParaRPr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1388" y="381000"/>
            <a:ext cx="4979987" cy="3735388"/>
          </a:xfrm>
          <a:solidFill>
            <a:srgbClr val="FFFFFF"/>
          </a:solidFill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4819" y="4345374"/>
            <a:ext cx="5208364" cy="4111437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778" tIns="46389" rIns="92778" bIns="46389"/>
          <a:lstStyle/>
          <a:p>
            <a:pPr eaLnBrk="1" hangingPunct="1"/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b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"/>
            <a:ext cx="7620000" cy="1295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Klicken Sie, um das Titelformat zu bearbeiten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5410200"/>
            <a:ext cx="5410200" cy="381000"/>
          </a:xfrm>
        </p:spPr>
        <p:txBody>
          <a:bodyPr/>
          <a:lstStyle>
            <a:lvl1pPr algn="r">
              <a:defRPr>
                <a:solidFill>
                  <a:srgbClr val="577BB4"/>
                </a:solidFill>
              </a:defRPr>
            </a:lvl1pPr>
          </a:lstStyle>
          <a:p>
            <a:r>
              <a:rPr lang="en-US"/>
              <a:t>Klicken Sie, um das Format des Untertitelmasters zu bearbeiten</a:t>
            </a:r>
          </a:p>
        </p:txBody>
      </p:sp>
      <p:sp>
        <p:nvSpPr>
          <p:cNvPr id="5" name="Text Box 5"/>
          <p:cNvSpPr txBox="1">
            <a:spLocks noChangeArrowheads="1"/>
          </p:cNvSpPr>
          <p:nvPr userDrawn="1"/>
        </p:nvSpPr>
        <p:spPr bwMode="gray">
          <a:xfrm>
            <a:off x="532800" y="6480000"/>
            <a:ext cx="3598862" cy="15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6EA8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spcBef>
                <a:spcPct val="50000"/>
              </a:spcBef>
            </a:pPr>
            <a:r>
              <a:rPr lang="de-DE" sz="800" dirty="0">
                <a:cs typeface="Arial" charset="0"/>
              </a:rPr>
              <a:t>© </a:t>
            </a:r>
            <a:r>
              <a:rPr lang="de-DE" sz="800" dirty="0"/>
              <a:t>Copyright Jenoptik, All </a:t>
            </a:r>
            <a:r>
              <a:rPr lang="de-DE" sz="800" dirty="0" err="1"/>
              <a:t>rights</a:t>
            </a:r>
            <a:r>
              <a:rPr lang="de-DE" sz="800" dirty="0"/>
              <a:t> </a:t>
            </a:r>
            <a:r>
              <a:rPr lang="de-DE" sz="800" dirty="0" err="1"/>
              <a:t>reserved</a:t>
            </a:r>
            <a:r>
              <a:rPr lang="de-DE" sz="800" dirty="0"/>
              <a:t>.</a:t>
            </a:r>
          </a:p>
        </p:txBody>
      </p:sp>
      <p:pic>
        <p:nvPicPr>
          <p:cNvPr id="8" name="shpLogoTitle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453098" y="258763"/>
            <a:ext cx="8237805" cy="21341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07D1BE6-A91F-42EE-B3A2-B7C4B99A82EB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361950"/>
            <a:ext cx="2057400" cy="59626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361950"/>
            <a:ext cx="6019800" cy="59626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1EBCE81-2FCB-43F8-B09B-A425F9822EC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E418051B-3A45-4C82-9D71-29C0A4E12F77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CF90321-B791-4EED-AB34-74E68B84576F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752600"/>
            <a:ext cx="40386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4038600" cy="4572000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22926E8-ADEC-4BB9-9F5A-EB8DB2C5C25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16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1600" baseline="0"/>
            </a:lvl1pPr>
            <a:lvl2pPr>
              <a:defRPr sz="1600" baseline="0"/>
            </a:lvl2pPr>
            <a:lvl3pPr>
              <a:defRPr sz="1600" baseline="0"/>
            </a:lvl3pPr>
            <a:lvl4pPr>
              <a:defRPr sz="1600" baseline="0"/>
            </a:lvl4pPr>
            <a:lvl5pPr>
              <a:defRPr sz="1600" baseline="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CA395795-0359-4E23-9EB3-80379561C18A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5B6C9BA-E1B3-4582-9BAB-D268B4418518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E397B1E-6557-4F55-8C90-8F0FD9EC5D90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BBE6B4E7-56B0-4821-A487-0F952E2146F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6704013" y="6477000"/>
            <a:ext cx="1903412" cy="152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3D2660E-E644-4834-AAFB-D664FCD95045}" type="slidenum">
              <a:rPr lang="en-US"/>
              <a:pPr/>
              <a:t>‹Nr.›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361950"/>
            <a:ext cx="7162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752600"/>
            <a:ext cx="82296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Klicken Sie, um die Formate des Vorlagentextes zu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1259" name="Line 235"/>
          <p:cNvSpPr>
            <a:spLocks noChangeShapeType="1"/>
          </p:cNvSpPr>
          <p:nvPr/>
        </p:nvSpPr>
        <p:spPr bwMode="gray">
          <a:xfrm>
            <a:off x="0" y="6400800"/>
            <a:ext cx="457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265" name="Line 241"/>
          <p:cNvSpPr>
            <a:spLocks noChangeShapeType="1"/>
          </p:cNvSpPr>
          <p:nvPr/>
        </p:nvSpPr>
        <p:spPr bwMode="gray">
          <a:xfrm>
            <a:off x="8686800" y="6400800"/>
            <a:ext cx="4572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pic>
        <p:nvPicPr>
          <p:cNvPr id="1488" name="Picture 464" descr="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780338" y="381000"/>
            <a:ext cx="906462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89" name="Rectangle 465"/>
          <p:cNvSpPr>
            <a:spLocks noChangeArrowheads="1"/>
          </p:cNvSpPr>
          <p:nvPr userDrawn="1"/>
        </p:nvSpPr>
        <p:spPr bwMode="gray">
          <a:xfrm>
            <a:off x="0" y="1141413"/>
            <a:ext cx="9144000" cy="287337"/>
          </a:xfrm>
          <a:prstGeom prst="rect">
            <a:avLst/>
          </a:prstGeom>
          <a:solidFill>
            <a:srgbClr val="CEDEEC"/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490" name="shpSlideFooter"/>
          <p:cNvSpPr txBox="1">
            <a:spLocks noChangeArrowheads="1"/>
          </p:cNvSpPr>
          <p:nvPr userDrawn="1"/>
        </p:nvSpPr>
        <p:spPr bwMode="gray">
          <a:xfrm>
            <a:off x="533400" y="6477000"/>
            <a:ext cx="6019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l"/>
            <a:r>
              <a:rPr lang="de-DE" sz="800" smtClean="0"/>
              <a:t>2014-11-13   DESY HEPTech AIME</a:t>
            </a:r>
            <a:endParaRPr lang="de-DE" sz="800"/>
          </a:p>
        </p:txBody>
      </p:sp>
      <p:sp>
        <p:nvSpPr>
          <p:cNvPr id="2" name="shpFooterSlideNumber"/>
          <p:cNvSpPr txBox="1"/>
          <p:nvPr userDrawn="1"/>
        </p:nvSpPr>
        <p:spPr bwMode="gray">
          <a:xfrm>
            <a:off x="6704013" y="6477000"/>
            <a:ext cx="1903412" cy="33855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>
            <a:noAutofit/>
          </a:bodyPr>
          <a:lstStyle/>
          <a:p>
            <a:pPr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fld id="{AD5AE98C-7C7B-48EE-9B38-11098BB124BF}" type="slidenum">
              <a:rPr lang="de-DE" sz="800" b="0" i="0" u="none" smtClean="0">
                <a:solidFill>
                  <a:srgbClr val="006EA8"/>
                </a:solidFill>
                <a:latin typeface="Arial"/>
              </a:rPr>
              <a:t>‹Nr.›</a:t>
            </a:fld>
            <a:endParaRPr lang="de-DE" sz="800" b="0" i="0" u="none">
              <a:solidFill>
                <a:srgbClr val="006EA8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+mj-lt"/>
          <a:ea typeface="+mj-ea"/>
          <a:cs typeface="+mj-cs"/>
        </a:defRPr>
      </a:lvl1pPr>
      <a:lvl2pPr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2pPr>
      <a:lvl3pPr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3pPr>
      <a:lvl4pPr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4pPr>
      <a:lvl5pPr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5pPr>
      <a:lvl6pPr marL="457200"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6pPr>
      <a:lvl7pPr marL="914400"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7pPr>
      <a:lvl8pPr marL="1371600"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8pPr>
      <a:lvl9pPr marL="1828800" algn="l" rtl="0" fontAlgn="base">
        <a:lnSpc>
          <a:spcPts val="2200"/>
        </a:lnSpc>
        <a:spcBef>
          <a:spcPct val="0"/>
        </a:spcBef>
        <a:spcAft>
          <a:spcPct val="0"/>
        </a:spcAft>
        <a:defRPr sz="2000">
          <a:solidFill>
            <a:schemeClr val="bg2"/>
          </a:solidFill>
          <a:latin typeface="Arial" charset="0"/>
        </a:defRPr>
      </a:lvl9pPr>
    </p:titleStyle>
    <p:bodyStyle>
      <a:lvl1pPr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  <a:ea typeface="+mn-ea"/>
          <a:cs typeface="+mn-cs"/>
        </a:defRPr>
      </a:lvl1pPr>
      <a:lvl2pPr marL="282575" indent="-280988" algn="l" rtl="0" fontAlgn="base">
        <a:spcBef>
          <a:spcPct val="4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2pPr>
      <a:lvl3pPr marL="284163"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</a:defRPr>
      </a:lvl3pPr>
      <a:lvl4pPr marL="563563" indent="-277813" algn="l" rtl="0" fontAlgn="base">
        <a:spcBef>
          <a:spcPct val="40000"/>
        </a:spcBef>
        <a:spcAft>
          <a:spcPct val="0"/>
        </a:spcAft>
        <a:buClr>
          <a:schemeClr val="accent1"/>
        </a:buClr>
        <a:buSzPct val="90000"/>
        <a:buFont typeface="Wingdings" pitchFamily="2" charset="2"/>
        <a:buChar char="n"/>
        <a:defRPr sz="1600">
          <a:solidFill>
            <a:schemeClr val="folHlink"/>
          </a:solidFill>
          <a:latin typeface="+mn-lt"/>
        </a:defRPr>
      </a:lvl4pPr>
      <a:lvl5pPr marL="565150"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</a:defRPr>
      </a:lvl5pPr>
      <a:lvl6pPr marL="1022350"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</a:defRPr>
      </a:lvl6pPr>
      <a:lvl7pPr marL="1479550"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</a:defRPr>
      </a:lvl7pPr>
      <a:lvl8pPr marL="1936750"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</a:defRPr>
      </a:lvl8pPr>
      <a:lvl9pPr marL="2393950" algn="l" rtl="0" fontAlgn="base">
        <a:spcBef>
          <a:spcPct val="40000"/>
        </a:spcBef>
        <a:spcAft>
          <a:spcPct val="0"/>
        </a:spcAft>
        <a:defRPr sz="1600">
          <a:solidFill>
            <a:schemeClr val="folHlink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4.jpeg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41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3" Type="http://schemas.openxmlformats.org/officeDocument/2006/relationships/image" Target="../media/image44.png"/><Relationship Id="rId7" Type="http://schemas.openxmlformats.org/officeDocument/2006/relationships/image" Target="../media/image48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4" Type="http://schemas.openxmlformats.org/officeDocument/2006/relationships/image" Target="../media/image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2.jpeg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005" name="Picture 13" descr="Platzhalter_Placeholder_25_41x6_78"/>
          <p:cNvPicPr>
            <a:picLocks noChangeAspect="1" noChangeArrowheads="1"/>
          </p:cNvPicPr>
          <p:nvPr/>
        </p:nvPicPr>
        <p:blipFill>
          <a:blip r:embed="rId4" cstate="print"/>
          <a:srcRect l="4814" r="3363"/>
          <a:stretch>
            <a:fillRect/>
          </a:stretch>
        </p:blipFill>
        <p:spPr bwMode="auto">
          <a:xfrm>
            <a:off x="0" y="3213100"/>
            <a:ext cx="9144000" cy="2663825"/>
          </a:xfrm>
          <a:prstGeom prst="rect">
            <a:avLst/>
          </a:prstGeom>
          <a:noFill/>
        </p:spPr>
      </p:pic>
      <p:sp>
        <p:nvSpPr>
          <p:cNvPr id="849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3352800" y="6172200"/>
            <a:ext cx="5410200" cy="381000"/>
          </a:xfrm>
          <a:noFill/>
          <a:ln/>
        </p:spPr>
        <p:txBody>
          <a:bodyPr/>
          <a:lstStyle/>
          <a:p>
            <a:r>
              <a:rPr lang="en-US" dirty="0">
                <a:solidFill>
                  <a:srgbClr val="1185B6"/>
                </a:solidFill>
              </a:rPr>
              <a:t>Speaker </a:t>
            </a:r>
            <a:r>
              <a:rPr lang="en-US" dirty="0" smtClean="0">
                <a:solidFill>
                  <a:srgbClr val="1185B6"/>
                </a:solidFill>
              </a:rPr>
              <a:t>Martin </a:t>
            </a:r>
            <a:r>
              <a:rPr lang="en-US" dirty="0" err="1" smtClean="0">
                <a:solidFill>
                  <a:srgbClr val="1185B6"/>
                </a:solidFill>
              </a:rPr>
              <a:t>Wölz</a:t>
            </a:r>
            <a:endParaRPr lang="en-US" dirty="0">
              <a:solidFill>
                <a:srgbClr val="1185B6"/>
              </a:solidFill>
            </a:endParaRPr>
          </a:p>
        </p:txBody>
      </p:sp>
      <p:sp>
        <p:nvSpPr>
          <p:cNvPr id="84996" name="Rectangle 4"/>
          <p:cNvSpPr>
            <a:spLocks noChangeArrowheads="1"/>
          </p:cNvSpPr>
          <p:nvPr/>
        </p:nvSpPr>
        <p:spPr bwMode="gray">
          <a:xfrm>
            <a:off x="0" y="5603875"/>
            <a:ext cx="9144000" cy="273050"/>
          </a:xfrm>
          <a:prstGeom prst="rect">
            <a:avLst/>
          </a:prstGeom>
          <a:solidFill>
            <a:srgbClr val="CEDEE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5003" name="Picture 11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3175" y="892175"/>
            <a:ext cx="1439863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8"/>
          <p:cNvGrpSpPr>
            <a:grpSpLocks/>
          </p:cNvGrpSpPr>
          <p:nvPr/>
        </p:nvGrpSpPr>
        <p:grpSpPr bwMode="auto">
          <a:xfrm>
            <a:off x="0" y="1981200"/>
            <a:ext cx="9144000" cy="3886200"/>
            <a:chOff x="0" y="1248"/>
            <a:chExt cx="5760" cy="2448"/>
          </a:xfrm>
        </p:grpSpPr>
        <p:pic>
          <p:nvPicPr>
            <p:cNvPr id="9" name="Picture 9" descr="Produktgruppenbil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0" y="1248"/>
              <a:ext cx="5520" cy="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0" descr="Produktgruppenbil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248"/>
              <a:ext cx="5520" cy="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1" descr="Produktgruppenbild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" y="1248"/>
              <a:ext cx="5520" cy="23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2"/>
            <p:cNvSpPr>
              <a:spLocks noChangeArrowheads="1"/>
            </p:cNvSpPr>
            <p:nvPr/>
          </p:nvSpPr>
          <p:spPr bwMode="gray">
            <a:xfrm>
              <a:off x="0" y="1248"/>
              <a:ext cx="5760" cy="76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gray">
            <a:xfrm>
              <a:off x="0" y="3525"/>
              <a:ext cx="5760" cy="171"/>
            </a:xfrm>
            <a:prstGeom prst="rect">
              <a:avLst/>
            </a:prstGeom>
            <a:solidFill>
              <a:srgbClr val="CEDEE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499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2124670"/>
            <a:ext cx="7620000" cy="923330"/>
          </a:xfr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dirty="0">
                <a:solidFill>
                  <a:srgbClr val="006EA8"/>
                </a:solidFill>
              </a:rPr>
              <a:t>Laboratory performance and industrial </a:t>
            </a:r>
            <a:r>
              <a:rPr lang="en-US" dirty="0" smtClean="0">
                <a:solidFill>
                  <a:srgbClr val="006EA8"/>
                </a:solidFill>
              </a:rPr>
              <a:t>quality:</a:t>
            </a:r>
            <a:br>
              <a:rPr lang="en-US" dirty="0" smtClean="0">
                <a:solidFill>
                  <a:srgbClr val="006EA8"/>
                </a:solidFill>
              </a:rPr>
            </a:br>
            <a:r>
              <a:rPr lang="en-US" dirty="0" smtClean="0">
                <a:solidFill>
                  <a:srgbClr val="006EA8"/>
                </a:solidFill>
              </a:rPr>
              <a:t>Pump </a:t>
            </a:r>
            <a:r>
              <a:rPr lang="en-US" dirty="0">
                <a:solidFill>
                  <a:srgbClr val="006EA8"/>
                </a:solidFill>
              </a:rPr>
              <a:t>d</a:t>
            </a:r>
            <a:r>
              <a:rPr lang="en-US" dirty="0" smtClean="0">
                <a:solidFill>
                  <a:srgbClr val="006EA8"/>
                </a:solidFill>
              </a:rPr>
              <a:t>iodes </a:t>
            </a:r>
            <a:r>
              <a:rPr lang="en-US" dirty="0">
                <a:solidFill>
                  <a:srgbClr val="006EA8"/>
                </a:solidFill>
              </a:rPr>
              <a:t>for High-Energy </a:t>
            </a:r>
            <a:r>
              <a:rPr lang="en-US" dirty="0" smtClean="0">
                <a:solidFill>
                  <a:srgbClr val="006EA8"/>
                </a:solidFill>
              </a:rPr>
              <a:t>Lasers</a:t>
            </a:r>
            <a:endParaRPr lang="en-US" dirty="0">
              <a:solidFill>
                <a:srgbClr val="006EA8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7162800" cy="762000"/>
          </a:xfrm>
        </p:spPr>
        <p:txBody>
          <a:bodyPr/>
          <a:lstStyle/>
          <a:p>
            <a:r>
              <a:rPr lang="de-DE" b="1" dirty="0" err="1" smtClean="0"/>
              <a:t>Reproducibility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Electro-optical</a:t>
            </a:r>
            <a:r>
              <a:rPr lang="de-DE" dirty="0" smtClean="0"/>
              <a:t> </a:t>
            </a:r>
            <a:r>
              <a:rPr lang="de-DE" dirty="0" err="1" smtClean="0"/>
              <a:t>characteristics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457200" y="1708674"/>
            <a:ext cx="5715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err="1" smtClean="0"/>
              <a:t>wafer</a:t>
            </a:r>
            <a:r>
              <a:rPr lang="de-DE" dirty="0" smtClean="0"/>
              <a:t>-</a:t>
            </a:r>
            <a:r>
              <a:rPr lang="de-DE" dirty="0" err="1" smtClean="0"/>
              <a:t>to</a:t>
            </a:r>
            <a:r>
              <a:rPr lang="de-DE" dirty="0"/>
              <a:t>-</a:t>
            </a:r>
            <a:r>
              <a:rPr lang="de-DE" dirty="0" smtClean="0"/>
              <a:t>wafer </a:t>
            </a:r>
            <a:r>
              <a:rPr lang="de-DE" dirty="0" err="1" smtClean="0"/>
              <a:t>wavelength</a:t>
            </a:r>
            <a:r>
              <a:rPr lang="de-DE" dirty="0" smtClean="0"/>
              <a:t> </a:t>
            </a:r>
            <a:r>
              <a:rPr lang="de-DE" dirty="0" err="1" smtClean="0"/>
              <a:t>reproducibility</a:t>
            </a:r>
            <a:r>
              <a:rPr lang="de-DE" dirty="0" smtClean="0"/>
              <a:t>: </a:t>
            </a:r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1 </a:t>
            </a:r>
            <a:r>
              <a:rPr lang="de-DE" dirty="0" err="1" smtClean="0"/>
              <a:t>nm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752600"/>
            <a:ext cx="6154554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531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Reproducibility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Electro-optical</a:t>
            </a:r>
            <a:r>
              <a:rPr lang="de-DE" dirty="0" smtClean="0"/>
              <a:t> </a:t>
            </a:r>
            <a:r>
              <a:rPr lang="de-DE" dirty="0" err="1" smtClean="0"/>
              <a:t>characteristics</a:t>
            </a:r>
            <a:endParaRPr lang="de-DE" dirty="0"/>
          </a:p>
        </p:txBody>
      </p:sp>
      <p:sp>
        <p:nvSpPr>
          <p:cNvPr id="4" name="Rectangle 17"/>
          <p:cNvSpPr>
            <a:spLocks noChangeArrowheads="1"/>
          </p:cNvSpPr>
          <p:nvPr/>
        </p:nvSpPr>
        <p:spPr bwMode="gray">
          <a:xfrm>
            <a:off x="1600200" y="5401313"/>
            <a:ext cx="6019800" cy="457200"/>
          </a:xfrm>
          <a:prstGeom prst="rect">
            <a:avLst/>
          </a:prstGeom>
          <a:solidFill>
            <a:srgbClr val="CEDEEC">
              <a:alpha val="30000"/>
            </a:srgbClr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pic>
        <p:nvPicPr>
          <p:cNvPr id="5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42"/>
          <a:stretch>
            <a:fillRect/>
          </a:stretch>
        </p:blipFill>
        <p:spPr bwMode="gray">
          <a:xfrm>
            <a:off x="838200" y="1819913"/>
            <a:ext cx="7669213" cy="349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13"/>
          <p:cNvSpPr>
            <a:spLocks noChangeArrowheads="1"/>
          </p:cNvSpPr>
          <p:nvPr/>
        </p:nvSpPr>
        <p:spPr bwMode="gray">
          <a:xfrm>
            <a:off x="304800" y="5248913"/>
            <a:ext cx="76200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  <a:spcBef>
                <a:spcPct val="40000"/>
              </a:spcBef>
              <a:buClr>
                <a:srgbClr val="006EA8"/>
              </a:buClr>
              <a:buFont typeface="Wingdings" pitchFamily="2" charset="2"/>
              <a:buNone/>
            </a:pPr>
            <a:r>
              <a:rPr lang="de-DE" sz="1800">
                <a:solidFill>
                  <a:schemeClr val="folHlink"/>
                </a:solidFill>
              </a:rPr>
              <a:t>                      Stability over 2.5 years :      </a:t>
            </a:r>
            <a:r>
              <a:rPr lang="el-GR" sz="2400">
                <a:solidFill>
                  <a:srgbClr val="FF3399"/>
                </a:solidFill>
                <a:cs typeface="Arial" charset="0"/>
              </a:rPr>
              <a:t>σ</a:t>
            </a:r>
            <a:r>
              <a:rPr lang="de-DE" sz="1800">
                <a:solidFill>
                  <a:srgbClr val="FF3399"/>
                </a:solidFill>
              </a:rPr>
              <a:t> slope </a:t>
            </a:r>
            <a:r>
              <a:rPr lang="en-US" sz="1800">
                <a:solidFill>
                  <a:srgbClr val="FF3399"/>
                </a:solidFill>
                <a:cs typeface="Arial" charset="0"/>
              </a:rPr>
              <a:t>± 1 %       </a:t>
            </a:r>
            <a:r>
              <a:rPr lang="el-GR" sz="2400">
                <a:solidFill>
                  <a:srgbClr val="FF3399"/>
                </a:solidFill>
                <a:cs typeface="Arial" charset="0"/>
              </a:rPr>
              <a:t>σ</a:t>
            </a:r>
            <a:r>
              <a:rPr lang="en-US" sz="1800">
                <a:solidFill>
                  <a:srgbClr val="FF3399"/>
                </a:solidFill>
                <a:cs typeface="Arial" charset="0"/>
              </a:rPr>
              <a:t> I</a:t>
            </a:r>
            <a:r>
              <a:rPr lang="en-US" sz="2400" baseline="-15000">
                <a:solidFill>
                  <a:srgbClr val="FF3399"/>
                </a:solidFill>
                <a:cs typeface="Arial" charset="0"/>
              </a:rPr>
              <a:t>th </a:t>
            </a:r>
            <a:r>
              <a:rPr lang="en-US" sz="1800">
                <a:solidFill>
                  <a:srgbClr val="FF3399"/>
                </a:solidFill>
                <a:cs typeface="Arial" charset="0"/>
              </a:rPr>
              <a:t>± 3 %</a:t>
            </a:r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gray">
          <a:xfrm>
            <a:off x="3554413" y="1591313"/>
            <a:ext cx="25908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150000"/>
              </a:lnSpc>
              <a:spcBef>
                <a:spcPct val="40000"/>
              </a:spcBef>
              <a:buClr>
                <a:srgbClr val="006EA8"/>
              </a:buClr>
              <a:buFont typeface="Wingdings" pitchFamily="2" charset="2"/>
              <a:buNone/>
            </a:pPr>
            <a:r>
              <a:rPr lang="de-DE" sz="1400">
                <a:solidFill>
                  <a:schemeClr val="folHlink"/>
                </a:solidFill>
              </a:rPr>
              <a:t>808 nm, 50% FF, 1.5 mm</a:t>
            </a:r>
          </a:p>
        </p:txBody>
      </p:sp>
      <p:sp>
        <p:nvSpPr>
          <p:cNvPr id="8" name="AutoShape 15"/>
          <p:cNvSpPr>
            <a:spLocks noChangeArrowheads="1"/>
          </p:cNvSpPr>
          <p:nvPr/>
        </p:nvSpPr>
        <p:spPr bwMode="gray">
          <a:xfrm>
            <a:off x="838200" y="5477513"/>
            <a:ext cx="533400" cy="304800"/>
          </a:xfrm>
          <a:prstGeom prst="rightArrow">
            <a:avLst>
              <a:gd name="adj1" fmla="val 50000"/>
              <a:gd name="adj2" fmla="val 43750"/>
            </a:avLst>
          </a:prstGeom>
          <a:solidFill>
            <a:srgbClr val="CEDEEC"/>
          </a:solidFill>
          <a:ln w="9525">
            <a:solidFill>
              <a:srgbClr val="577BB4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524000" y="5940623"/>
            <a:ext cx="3733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sz="1400" dirty="0" smtClean="0"/>
              <a:t>M. Zorn et al., </a:t>
            </a:r>
            <a:r>
              <a:rPr lang="de-DE" sz="1400" dirty="0" err="1" smtClean="0"/>
              <a:t>Proc</a:t>
            </a:r>
            <a:r>
              <a:rPr lang="de-DE" sz="1400" dirty="0" smtClean="0"/>
              <a:t> </a:t>
            </a:r>
            <a:r>
              <a:rPr lang="de-DE" sz="1400" dirty="0" err="1" smtClean="0"/>
              <a:t>of</a:t>
            </a:r>
            <a:r>
              <a:rPr lang="de-DE" sz="1400" dirty="0" smtClean="0"/>
              <a:t> SPIE 7918-27 (2011)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25516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7162800" cy="762000"/>
          </a:xfrm>
        </p:spPr>
        <p:txBody>
          <a:bodyPr/>
          <a:lstStyle/>
          <a:p>
            <a:r>
              <a:rPr lang="de-DE" b="1" dirty="0" err="1" smtClean="0"/>
              <a:t>Reproducibility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Reliability</a:t>
            </a:r>
            <a:endParaRPr lang="de-DE" dirty="0"/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gray">
          <a:xfrm>
            <a:off x="702469" y="1438870"/>
            <a:ext cx="7696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ts val="0"/>
              </a:spcBef>
              <a:buClr>
                <a:srgbClr val="006EA8"/>
              </a:buClr>
              <a:buSzPct val="140000"/>
              <a:defRPr/>
            </a:pPr>
            <a:r>
              <a:rPr lang="de-DE" sz="1800" dirty="0" smtClean="0">
                <a:solidFill>
                  <a:schemeClr val="bg2"/>
                </a:solidFill>
              </a:rPr>
              <a:t>808nm, 50%, 2mm</a:t>
            </a:r>
          </a:p>
          <a:p>
            <a:pPr marL="285750" indent="-285750" algn="l" eaLnBrk="1" hangingPunct="1">
              <a:spcBef>
                <a:spcPts val="0"/>
              </a:spcBef>
              <a:buClr>
                <a:srgbClr val="006EA8"/>
              </a:buClr>
              <a:buSzPct val="140000"/>
              <a:buFont typeface="Arial" pitchFamily="34" charset="0"/>
              <a:buChar char="•"/>
              <a:defRPr/>
            </a:pP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27000 h min. </a:t>
            </a:r>
            <a:r>
              <a:rPr lang="de-DE" sz="1800" dirty="0" err="1" smtClean="0">
                <a:solidFill>
                  <a:schemeClr val="bg2"/>
                </a:solidFill>
                <a:sym typeface="Wingdings" pitchFamily="2" charset="2"/>
              </a:rPr>
              <a:t>lifetime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 (95% </a:t>
            </a:r>
            <a:r>
              <a:rPr lang="de-DE" sz="1800" dirty="0" err="1" smtClean="0">
                <a:solidFill>
                  <a:schemeClr val="bg2"/>
                </a:solidFill>
                <a:sym typeface="Wingdings" pitchFamily="2" charset="2"/>
              </a:rPr>
              <a:t>of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chemeClr val="bg2"/>
                </a:solidFill>
                <a:sym typeface="Wingdings" pitchFamily="2" charset="2"/>
              </a:rPr>
              <a:t>devices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chemeClr val="bg2"/>
                </a:solidFill>
                <a:sym typeface="Wingdings" pitchFamily="2" charset="2"/>
              </a:rPr>
              <a:t>degrade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chemeClr val="bg2"/>
                </a:solidFill>
                <a:sym typeface="Wingdings" pitchFamily="2" charset="2"/>
              </a:rPr>
              <a:t>less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 </a:t>
            </a:r>
            <a:r>
              <a:rPr lang="de-DE" sz="1800" dirty="0" err="1" smtClean="0">
                <a:solidFill>
                  <a:schemeClr val="bg2"/>
                </a:solidFill>
                <a:sym typeface="Wingdings" pitchFamily="2" charset="2"/>
              </a:rPr>
              <a:t>than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 20%)</a:t>
            </a:r>
          </a:p>
          <a:p>
            <a:pPr marL="285750" indent="-285750" algn="l" eaLnBrk="1" hangingPunct="1">
              <a:spcBef>
                <a:spcPts val="0"/>
              </a:spcBef>
              <a:buClr>
                <a:srgbClr val="006EA8"/>
              </a:buClr>
              <a:buSzPct val="140000"/>
              <a:buFont typeface="Arial" pitchFamily="34" charset="0"/>
              <a:buChar char="•"/>
              <a:defRPr/>
            </a:pP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45000 </a:t>
            </a:r>
            <a:r>
              <a:rPr lang="de-DE" sz="1800" dirty="0">
                <a:solidFill>
                  <a:schemeClr val="bg2"/>
                </a:solidFill>
                <a:sym typeface="Wingdings" pitchFamily="2" charset="2"/>
              </a:rPr>
              <a:t>h </a:t>
            </a:r>
            <a:r>
              <a:rPr lang="de-DE" sz="1800" dirty="0" smtClean="0">
                <a:solidFill>
                  <a:schemeClr val="bg2"/>
                </a:solidFill>
                <a:sym typeface="Wingdings" pitchFamily="2" charset="2"/>
              </a:rPr>
              <a:t>MTTF</a:t>
            </a:r>
            <a:endParaRPr lang="de-DE" sz="1800" dirty="0" smtClean="0">
              <a:solidFill>
                <a:schemeClr val="bg2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" t="14600" r="16754" b="2618"/>
          <a:stretch>
            <a:fillRect/>
          </a:stretch>
        </p:blipFill>
        <p:spPr bwMode="gray">
          <a:xfrm>
            <a:off x="914400" y="2438400"/>
            <a:ext cx="6640513" cy="415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4" name="Gerade Verbindung 3"/>
          <p:cNvCxnSpPr>
            <a:cxnSpLocks noChangeShapeType="1"/>
          </p:cNvCxnSpPr>
          <p:nvPr/>
        </p:nvCxnSpPr>
        <p:spPr bwMode="auto">
          <a:xfrm>
            <a:off x="1633538" y="3352800"/>
            <a:ext cx="5834062" cy="0"/>
          </a:xfrm>
          <a:prstGeom prst="line">
            <a:avLst/>
          </a:prstGeom>
          <a:noFill/>
          <a:ln w="19050" algn="ctr">
            <a:solidFill>
              <a:srgbClr val="FF339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5" name="Picture 4"/>
          <p:cNvPicPr>
            <a:picLocks noChangeAspect="1" noChangeArrowheads="1"/>
          </p:cNvPicPr>
          <p:nvPr/>
        </p:nvPicPr>
        <p:blipFill rotWithShape="1">
          <a:blip r:embed="rId3"/>
          <a:srcRect l="12861" t="25553" r="13104" b="12428"/>
          <a:stretch/>
        </p:blipFill>
        <p:spPr bwMode="gray">
          <a:xfrm>
            <a:off x="1785938" y="3581400"/>
            <a:ext cx="4897437" cy="2306638"/>
          </a:xfrm>
          <a:prstGeom prst="rect">
            <a:avLst/>
          </a:prstGeom>
          <a:noFill/>
          <a:ln w="12700" cap="flat" cmpd="sng">
            <a:solidFill>
              <a:srgbClr val="CEDEEC"/>
            </a:solidFill>
            <a:prstDash val="solid"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</a:extLst>
        </p:spPr>
      </p:pic>
      <p:sp>
        <p:nvSpPr>
          <p:cNvPr id="16" name="Textfeld 9"/>
          <p:cNvSpPr txBox="1">
            <a:spLocks noChangeArrowheads="1"/>
          </p:cNvSpPr>
          <p:nvPr/>
        </p:nvSpPr>
        <p:spPr bwMode="auto">
          <a:xfrm>
            <a:off x="5544107" y="3097213"/>
            <a:ext cx="165782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sz="1200" dirty="0" smtClean="0"/>
              <a:t>20</a:t>
            </a:r>
            <a:r>
              <a:rPr lang="de-DE" sz="1200" dirty="0"/>
              <a:t>% </a:t>
            </a:r>
            <a:r>
              <a:rPr lang="de-DE" sz="1200" dirty="0" err="1" smtClean="0"/>
              <a:t>degradation</a:t>
            </a:r>
            <a:r>
              <a:rPr lang="de-DE" sz="1200" dirty="0" smtClean="0"/>
              <a:t> </a:t>
            </a:r>
            <a:r>
              <a:rPr lang="de-DE" sz="1200" dirty="0" err="1" smtClean="0"/>
              <a:t>limit</a:t>
            </a:r>
            <a:endParaRPr lang="en-US" sz="1200" dirty="0"/>
          </a:p>
        </p:txBody>
      </p:sp>
      <p:sp>
        <p:nvSpPr>
          <p:cNvPr id="17" name="Pfeil nach rechts 10"/>
          <p:cNvSpPr>
            <a:spLocks noChangeArrowheads="1"/>
          </p:cNvSpPr>
          <p:nvPr/>
        </p:nvSpPr>
        <p:spPr bwMode="auto">
          <a:xfrm>
            <a:off x="914400" y="2624138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33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16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5" hidden="1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12291" name="Rectangle 6" hidden="1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1CF1D451-A590-4DFC-A2E9-5E49E5B87D2B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13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pic>
        <p:nvPicPr>
          <p:cNvPr id="12292" name="Picture 19" descr="JENOPTIK DIODE LAB Berlin 09_2006  05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36725"/>
            <a:ext cx="3886200" cy="458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3" name="Rechteck 19"/>
          <p:cNvSpPr>
            <a:spLocks noChangeArrowheads="1"/>
          </p:cNvSpPr>
          <p:nvPr/>
        </p:nvSpPr>
        <p:spPr bwMode="auto">
          <a:xfrm>
            <a:off x="0" y="1752600"/>
            <a:ext cx="4572000" cy="4572000"/>
          </a:xfrm>
          <a:prstGeom prst="rect">
            <a:avLst/>
          </a:prstGeom>
          <a:solidFill>
            <a:srgbClr val="CEDE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22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162800" cy="762000"/>
          </a:xfrm>
        </p:spPr>
        <p:txBody>
          <a:bodyPr/>
          <a:lstStyle/>
          <a:p>
            <a:pPr eaLnBrk="1" hangingPunct="1"/>
            <a:r>
              <a:rPr lang="en-US" b="1" dirty="0" smtClean="0"/>
              <a:t>Jenoptik Diode Lab GmbH (JDL)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Semiconductors: Laser Bars &amp; Single Emitters</a:t>
            </a:r>
            <a:endParaRPr lang="de-DE" dirty="0" smtClean="0"/>
          </a:p>
        </p:txBody>
      </p:sp>
      <p:sp>
        <p:nvSpPr>
          <p:cNvPr id="12296" name="Rectangle 15"/>
          <p:cNvSpPr>
            <a:spLocks noChangeArrowheads="1"/>
          </p:cNvSpPr>
          <p:nvPr/>
        </p:nvSpPr>
        <p:spPr bwMode="gray">
          <a:xfrm>
            <a:off x="357188" y="1965325"/>
            <a:ext cx="3910012" cy="4049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 smtClean="0">
                <a:solidFill>
                  <a:schemeClr val="bg2"/>
                </a:solidFill>
              </a:rPr>
              <a:t>Laser </a:t>
            </a:r>
            <a:r>
              <a:rPr lang="en-GB" dirty="0">
                <a:solidFill>
                  <a:schemeClr val="bg2"/>
                </a:solidFill>
              </a:rPr>
              <a:t>epitaxial structure design</a:t>
            </a: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 err="1">
                <a:solidFill>
                  <a:schemeClr val="bg2"/>
                </a:solidFill>
              </a:rPr>
              <a:t>InGaAlAsP</a:t>
            </a:r>
            <a:r>
              <a:rPr lang="en-GB" dirty="0">
                <a:solidFill>
                  <a:schemeClr val="bg2"/>
                </a:solidFill>
              </a:rPr>
              <a:t> / </a:t>
            </a:r>
            <a:r>
              <a:rPr lang="en-GB" dirty="0" err="1">
                <a:solidFill>
                  <a:schemeClr val="bg2"/>
                </a:solidFill>
              </a:rPr>
              <a:t>GaAs-Epitaxy</a:t>
            </a:r>
            <a:r>
              <a:rPr lang="en-GB" dirty="0">
                <a:solidFill>
                  <a:schemeClr val="bg2"/>
                </a:solidFill>
              </a:rPr>
              <a:t> (MOVPE)</a:t>
            </a: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 err="1">
                <a:solidFill>
                  <a:schemeClr val="bg2"/>
                </a:solidFill>
              </a:rPr>
              <a:t>GaAs</a:t>
            </a:r>
            <a:r>
              <a:rPr lang="en-GB" dirty="0">
                <a:solidFill>
                  <a:schemeClr val="bg2"/>
                </a:solidFill>
              </a:rPr>
              <a:t>-process line</a:t>
            </a: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bg2"/>
                </a:solidFill>
              </a:rPr>
              <a:t>Facet-Coating process</a:t>
            </a: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bg2"/>
                </a:solidFill>
              </a:rPr>
              <a:t>Single Emitter (SE) and Laser </a:t>
            </a:r>
            <a:r>
              <a:rPr lang="en-GB" dirty="0" smtClean="0">
                <a:solidFill>
                  <a:schemeClr val="bg2"/>
                </a:solidFill>
              </a:rPr>
              <a:t>Bar</a:t>
            </a:r>
            <a:endParaRPr lang="en-GB" dirty="0">
              <a:solidFill>
                <a:schemeClr val="bg2"/>
              </a:solidFill>
            </a:endParaRP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bg2"/>
                </a:solidFill>
              </a:rPr>
              <a:t>Wavelength: </a:t>
            </a:r>
            <a:r>
              <a:rPr lang="en-GB" dirty="0" smtClean="0">
                <a:solidFill>
                  <a:schemeClr val="bg2"/>
                </a:solidFill>
              </a:rPr>
              <a:t>760 </a:t>
            </a:r>
            <a:r>
              <a:rPr lang="en-GB" dirty="0">
                <a:solidFill>
                  <a:schemeClr val="bg2"/>
                </a:solidFill>
              </a:rPr>
              <a:t>nm – 1060 nm</a:t>
            </a: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bg2"/>
                </a:solidFill>
              </a:rPr>
              <a:t>Power range 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- </a:t>
            </a:r>
            <a:r>
              <a:rPr lang="en-GB" dirty="0" smtClean="0">
                <a:solidFill>
                  <a:schemeClr val="bg2"/>
                </a:solidFill>
              </a:rPr>
              <a:t>Single emitter CW:	12 </a:t>
            </a:r>
            <a:r>
              <a:rPr lang="en-GB" dirty="0">
                <a:solidFill>
                  <a:schemeClr val="bg2"/>
                </a:solidFill>
              </a:rPr>
              <a:t>W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- </a:t>
            </a:r>
            <a:r>
              <a:rPr lang="en-GB" dirty="0" smtClean="0">
                <a:solidFill>
                  <a:schemeClr val="bg2"/>
                </a:solidFill>
              </a:rPr>
              <a:t>Bar CW:		200 </a:t>
            </a:r>
            <a:r>
              <a:rPr lang="en-GB" dirty="0">
                <a:solidFill>
                  <a:schemeClr val="bg2"/>
                </a:solidFill>
              </a:rPr>
              <a:t>W</a:t>
            </a:r>
            <a:br>
              <a:rPr lang="en-GB" dirty="0">
                <a:solidFill>
                  <a:schemeClr val="bg2"/>
                </a:solidFill>
              </a:rPr>
            </a:br>
            <a:r>
              <a:rPr lang="en-GB" dirty="0">
                <a:solidFill>
                  <a:schemeClr val="bg2"/>
                </a:solidFill>
              </a:rPr>
              <a:t>- </a:t>
            </a:r>
            <a:r>
              <a:rPr lang="en-GB" dirty="0" smtClean="0">
                <a:solidFill>
                  <a:schemeClr val="bg2"/>
                </a:solidFill>
              </a:rPr>
              <a:t>Bar QCW:		500 W</a:t>
            </a:r>
            <a:br>
              <a:rPr lang="en-GB" dirty="0" smtClean="0">
                <a:solidFill>
                  <a:schemeClr val="bg2"/>
                </a:solidFill>
              </a:rPr>
            </a:br>
            <a:r>
              <a:rPr lang="en-GB" dirty="0" smtClean="0">
                <a:solidFill>
                  <a:schemeClr val="bg2"/>
                </a:solidFill>
              </a:rPr>
              <a:t>(</a:t>
            </a:r>
            <a:r>
              <a:rPr lang="en-GB" b="1" dirty="0" smtClean="0">
                <a:solidFill>
                  <a:schemeClr val="bg2"/>
                </a:solidFill>
              </a:rPr>
              <a:t>QCW = Quasi Continuous Wave,</a:t>
            </a:r>
            <a:br>
              <a:rPr lang="en-GB" b="1" dirty="0" smtClean="0">
                <a:solidFill>
                  <a:schemeClr val="bg2"/>
                </a:solidFill>
              </a:rPr>
            </a:br>
            <a:r>
              <a:rPr lang="en-GB" b="1" dirty="0" smtClean="0">
                <a:solidFill>
                  <a:schemeClr val="bg2"/>
                </a:solidFill>
              </a:rPr>
              <a:t>	   pulsed operation</a:t>
            </a:r>
            <a:r>
              <a:rPr lang="en-GB" dirty="0" smtClean="0">
                <a:solidFill>
                  <a:schemeClr val="bg2"/>
                </a:solidFill>
              </a:rPr>
              <a:t>)</a:t>
            </a:r>
          </a:p>
          <a:p>
            <a:pPr marL="269875" indent="-269875" algn="l">
              <a:spcAft>
                <a:spcPct val="40000"/>
              </a:spcAft>
              <a:buFont typeface="Wingdings" pitchFamily="2" charset="2"/>
              <a:buChar char="§"/>
            </a:pPr>
            <a:r>
              <a:rPr lang="en-GB" dirty="0">
                <a:solidFill>
                  <a:schemeClr val="bg2"/>
                </a:solidFill>
              </a:rPr>
              <a:t>B</a:t>
            </a:r>
            <a:r>
              <a:rPr lang="en-GB" dirty="0" smtClean="0">
                <a:solidFill>
                  <a:schemeClr val="bg2"/>
                </a:solidFill>
              </a:rPr>
              <a:t>are bar sale</a:t>
            </a:r>
            <a:endParaRPr lang="de-DE" dirty="0">
              <a:solidFill>
                <a:schemeClr val="bg2"/>
              </a:solidFill>
            </a:endParaRPr>
          </a:p>
        </p:txBody>
      </p:sp>
      <p:sp>
        <p:nvSpPr>
          <p:cNvPr id="12297" name="Rechteck 19"/>
          <p:cNvSpPr>
            <a:spLocks noChangeArrowheads="1"/>
          </p:cNvSpPr>
          <p:nvPr/>
        </p:nvSpPr>
        <p:spPr bwMode="auto">
          <a:xfrm>
            <a:off x="4800600" y="5562600"/>
            <a:ext cx="3897313" cy="776288"/>
          </a:xfrm>
          <a:prstGeom prst="rect">
            <a:avLst/>
          </a:prstGeom>
          <a:solidFill>
            <a:srgbClr val="CEDE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r>
              <a:rPr lang="en-US" dirty="0" smtClean="0">
                <a:solidFill>
                  <a:schemeClr val="accent1"/>
                </a:solidFill>
              </a:rPr>
              <a:t>laser diode bars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56121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gray">
          <a:xfrm>
            <a:off x="0" y="2133600"/>
            <a:ext cx="6324600" cy="3810000"/>
          </a:xfrm>
          <a:prstGeom prst="rect">
            <a:avLst/>
          </a:prstGeom>
          <a:solidFill>
            <a:srgbClr val="EFF3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Outline</a:t>
            </a:r>
            <a:endParaRPr lang="en-US" smtClean="0"/>
          </a:p>
        </p:txBody>
      </p:sp>
      <p:sp>
        <p:nvSpPr>
          <p:cNvPr id="1024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2819400"/>
          </a:xfrm>
        </p:spPr>
        <p:txBody>
          <a:bodyPr/>
          <a:lstStyle/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JENOPTIK AG</a:t>
            </a:r>
            <a:endParaRPr lang="en-US" sz="2000" dirty="0">
              <a:solidFill>
                <a:schemeClr val="bg1">
                  <a:lumMod val="65000"/>
                </a:schemeClr>
              </a:solidFill>
              <a:sym typeface="Wingdings" pitchFamily="2" charset="2"/>
            </a:endParaRP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Research-to-industry transfer: Diode Lab GmbH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ym typeface="Wingdings" pitchFamily="2" charset="2"/>
              </a:rPr>
              <a:t> Laser diodes for HEC-DPSSL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Laser diode stacks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Outlook: mass production</a:t>
            </a:r>
            <a:endParaRPr lang="en-US" sz="2000" dirty="0" smtClean="0"/>
          </a:p>
        </p:txBody>
      </p:sp>
      <p:sp>
        <p:nvSpPr>
          <p:cNvPr id="10245" name="Fußzeilenplatzhalter 3" hidden="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2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32DA7939-49A1-4FA4-B1D1-E17D0C237F30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14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pic>
        <p:nvPicPr>
          <p:cNvPr id="10247" name="Picture 3" descr="JDL_Barren_1648breit_300dpi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6" r="43277"/>
          <a:stretch>
            <a:fillRect/>
          </a:stretch>
        </p:blipFill>
        <p:spPr bwMode="gray">
          <a:xfrm>
            <a:off x="6394450" y="2128838"/>
            <a:ext cx="27606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5675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 bwMode="auto">
          <a:xfrm>
            <a:off x="0" y="1143000"/>
            <a:ext cx="9144000" cy="2507252"/>
          </a:xfrm>
          <a:prstGeom prst="rect">
            <a:avLst/>
          </a:prstGeom>
          <a:solidFill>
            <a:srgbClr val="CEDEEC"/>
          </a:solidFill>
          <a:ln w="9525" cap="flat" cmpd="sng" algn="ctr">
            <a:solidFill>
              <a:srgbClr val="CEDEE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7" name="Foliennummernplatzhalter 4" hidden="1"/>
          <p:cNvSpPr>
            <a:spLocks noGrp="1"/>
          </p:cNvSpPr>
          <p:nvPr>
            <p:ph type="sldNum" sz="quarter" idx="10"/>
          </p:nvPr>
        </p:nvSpPr>
        <p:spPr>
          <a:xfrm>
            <a:off x="6705600" y="6477000"/>
            <a:ext cx="1905000" cy="152400"/>
          </a:xfrm>
        </p:spPr>
        <p:txBody>
          <a:bodyPr/>
          <a:lstStyle/>
          <a:p>
            <a:fld id="{E2B7D0AA-2B4D-4D86-8042-9FC347504841}" type="slidenum">
              <a:rPr lang="en-US"/>
              <a:pPr/>
              <a:t>15</a:t>
            </a:fld>
            <a:endParaRPr lang="en-US"/>
          </a:p>
        </p:txBody>
      </p:sp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What can we do for high energy class lasers?</a:t>
            </a:r>
            <a:endParaRPr lang="en-US" b="1" dirty="0"/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3733800"/>
            <a:ext cx="3810000" cy="2286000"/>
          </a:xfrm>
        </p:spPr>
        <p:txBody>
          <a:bodyPr/>
          <a:lstStyle/>
          <a:p>
            <a:pPr marL="1587" lvl="1" indent="0">
              <a:buClr>
                <a:srgbClr val="006EA8"/>
              </a:buClr>
              <a:buNone/>
            </a:pPr>
            <a:r>
              <a:rPr lang="en-US" sz="1400" dirty="0" smtClean="0">
                <a:solidFill>
                  <a:srgbClr val="006EA8"/>
                </a:solidFill>
              </a:rPr>
              <a:t>Mason </a:t>
            </a:r>
            <a:r>
              <a:rPr lang="en-US" sz="1400" dirty="0">
                <a:solidFill>
                  <a:srgbClr val="006EA8"/>
                </a:solidFill>
              </a:rPr>
              <a:t>et al., 7</a:t>
            </a:r>
            <a:r>
              <a:rPr lang="en-US" sz="1400" baseline="30000" dirty="0">
                <a:solidFill>
                  <a:srgbClr val="006EA8"/>
                </a:solidFill>
              </a:rPr>
              <a:t>th</a:t>
            </a:r>
            <a:r>
              <a:rPr lang="en-US" sz="1400" dirty="0">
                <a:solidFill>
                  <a:srgbClr val="006EA8"/>
                </a:solidFill>
              </a:rPr>
              <a:t> HEC-DPSSL </a:t>
            </a:r>
            <a:r>
              <a:rPr lang="en-US" sz="1400" dirty="0" smtClean="0">
                <a:solidFill>
                  <a:srgbClr val="006EA8"/>
                </a:solidFill>
              </a:rPr>
              <a:t>Workshop (2012)</a:t>
            </a:r>
          </a:p>
          <a:p>
            <a:pPr marL="1587" lvl="1" indent="0">
              <a:buClr>
                <a:srgbClr val="006EA8"/>
              </a:buClr>
              <a:buNone/>
            </a:pPr>
            <a:endParaRPr lang="en-US" sz="1400" dirty="0" smtClean="0">
              <a:solidFill>
                <a:srgbClr val="006EA8"/>
              </a:solidFill>
            </a:endParaRPr>
          </a:p>
          <a:p>
            <a:pPr lvl="1">
              <a:buClr>
                <a:srgbClr val="006EA8"/>
              </a:buClr>
            </a:pPr>
            <a:r>
              <a:rPr lang="en-US" b="1" dirty="0" smtClean="0">
                <a:solidFill>
                  <a:srgbClr val="006EA8"/>
                </a:solidFill>
              </a:rPr>
              <a:t>Mercury design</a:t>
            </a:r>
          </a:p>
          <a:p>
            <a:pPr lvl="1">
              <a:buClr>
                <a:srgbClr val="006EA8"/>
              </a:buClr>
            </a:pPr>
            <a:r>
              <a:rPr lang="en-US" dirty="0" smtClean="0">
                <a:solidFill>
                  <a:srgbClr val="006EA8"/>
                </a:solidFill>
              </a:rPr>
              <a:t>10 J, 10 Hz: </a:t>
            </a:r>
            <a:r>
              <a:rPr lang="en-US" dirty="0" err="1" smtClean="0">
                <a:solidFill>
                  <a:srgbClr val="006EA8"/>
                </a:solidFill>
              </a:rPr>
              <a:t>DiPOLE</a:t>
            </a:r>
            <a:r>
              <a:rPr lang="en-US" dirty="0" smtClean="0">
                <a:solidFill>
                  <a:srgbClr val="006EA8"/>
                </a:solidFill>
              </a:rPr>
              <a:t>  prototype</a:t>
            </a:r>
          </a:p>
          <a:p>
            <a:pPr marL="569913" lvl="2" indent="-285750">
              <a:buClr>
                <a:srgbClr val="006EA8"/>
              </a:buClr>
              <a:buFont typeface="Symbol" pitchFamily="18" charset="2"/>
              <a:buChar char="-"/>
            </a:pPr>
            <a:r>
              <a:rPr lang="en-US" dirty="0" err="1" smtClean="0">
                <a:solidFill>
                  <a:srgbClr val="006EA8"/>
                </a:solidFill>
              </a:rPr>
              <a:t>Yb:YAG</a:t>
            </a:r>
            <a:r>
              <a:rPr lang="en-US" dirty="0" smtClean="0">
                <a:solidFill>
                  <a:srgbClr val="006EA8"/>
                </a:solidFill>
              </a:rPr>
              <a:t> 200K, 940nm, 1.2ms QCW</a:t>
            </a:r>
          </a:p>
          <a:p>
            <a:pPr marL="569913" lvl="2" indent="-285750">
              <a:buClr>
                <a:srgbClr val="006EA8"/>
              </a:buClr>
              <a:buFont typeface="Symbol" pitchFamily="18" charset="2"/>
              <a:buChar char="-"/>
            </a:pPr>
            <a:r>
              <a:rPr lang="en-US" dirty="0" smtClean="0">
                <a:solidFill>
                  <a:srgbClr val="006EA8"/>
                </a:solidFill>
              </a:rPr>
              <a:t>40 kW pulse power from 192 bars</a:t>
            </a:r>
          </a:p>
          <a:p>
            <a:pPr lvl="1">
              <a:buClr>
                <a:srgbClr val="006EA8"/>
              </a:buClr>
            </a:pPr>
            <a:r>
              <a:rPr lang="en-US" dirty="0" smtClean="0">
                <a:solidFill>
                  <a:srgbClr val="006EA8"/>
                </a:solidFill>
              </a:rPr>
              <a:t>100 J …</a:t>
            </a:r>
            <a:endParaRPr lang="en-US" sz="1600" dirty="0">
              <a:solidFill>
                <a:srgbClr val="006EA8"/>
              </a:solidFill>
            </a:endParaRPr>
          </a:p>
          <a:p>
            <a:pPr lvl="1"/>
            <a:endParaRPr lang="en-US" sz="1600" dirty="0">
              <a:solidFill>
                <a:srgbClr val="006EA8"/>
              </a:solidFill>
            </a:endParaRPr>
          </a:p>
        </p:txBody>
      </p:sp>
      <p:sp>
        <p:nvSpPr>
          <p:cNvPr id="952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24400" y="3733800"/>
            <a:ext cx="4419600" cy="1905000"/>
          </a:xfrm>
          <a:noFill/>
          <a:ln/>
        </p:spPr>
        <p:txBody>
          <a:bodyPr/>
          <a:lstStyle/>
          <a:p>
            <a:pPr marL="1587" lvl="1" indent="0">
              <a:buClr>
                <a:srgbClr val="006EA8"/>
              </a:buClr>
              <a:buNone/>
            </a:pPr>
            <a:r>
              <a:rPr lang="en-US" sz="1400" dirty="0" err="1" smtClean="0">
                <a:solidFill>
                  <a:srgbClr val="006EA8"/>
                </a:solidFill>
              </a:rPr>
              <a:t>Erlandson</a:t>
            </a:r>
            <a:r>
              <a:rPr lang="en-US" sz="1400" dirty="0" smtClean="0">
                <a:solidFill>
                  <a:srgbClr val="006EA8"/>
                </a:solidFill>
              </a:rPr>
              <a:t> et al., Opt. Mater. Express </a:t>
            </a:r>
            <a:r>
              <a:rPr lang="en-US" sz="1400" i="1" dirty="0" smtClean="0">
                <a:solidFill>
                  <a:srgbClr val="006EA8"/>
                </a:solidFill>
              </a:rPr>
              <a:t>1</a:t>
            </a:r>
            <a:r>
              <a:rPr lang="en-US" sz="1400" dirty="0" smtClean="0">
                <a:solidFill>
                  <a:srgbClr val="006EA8"/>
                </a:solidFill>
              </a:rPr>
              <a:t>, 1341 </a:t>
            </a:r>
            <a:r>
              <a:rPr lang="en-US" sz="1400" dirty="0">
                <a:solidFill>
                  <a:srgbClr val="006EA8"/>
                </a:solidFill>
              </a:rPr>
              <a:t>(2011</a:t>
            </a:r>
            <a:r>
              <a:rPr lang="en-US" sz="1400" dirty="0" smtClean="0">
                <a:solidFill>
                  <a:srgbClr val="006EA8"/>
                </a:solidFill>
              </a:rPr>
              <a:t>)</a:t>
            </a:r>
          </a:p>
          <a:p>
            <a:pPr marL="1587" lvl="1" indent="0">
              <a:buClr>
                <a:srgbClr val="006EA8"/>
              </a:buClr>
              <a:buNone/>
            </a:pPr>
            <a:endParaRPr lang="en-US" sz="1400" dirty="0" smtClean="0">
              <a:solidFill>
                <a:srgbClr val="006EA8"/>
              </a:solidFill>
            </a:endParaRPr>
          </a:p>
          <a:p>
            <a:pPr lvl="1">
              <a:buClr>
                <a:srgbClr val="006EA8"/>
              </a:buClr>
            </a:pPr>
            <a:r>
              <a:rPr lang="en-US" b="1" dirty="0" smtClean="0">
                <a:solidFill>
                  <a:srgbClr val="006EA8"/>
                </a:solidFill>
              </a:rPr>
              <a:t>LIFE pump architecture</a:t>
            </a:r>
            <a:endParaRPr lang="en-US" dirty="0" smtClean="0">
              <a:solidFill>
                <a:srgbClr val="006EA8"/>
              </a:solidFill>
            </a:endParaRPr>
          </a:p>
          <a:p>
            <a:pPr marL="569913" lvl="2" indent="-285750">
              <a:buClr>
                <a:srgbClr val="006EA8"/>
              </a:buClr>
              <a:buFont typeface="Symbol" pitchFamily="18" charset="2"/>
              <a:buChar char="-"/>
            </a:pPr>
            <a:r>
              <a:rPr lang="en-US" dirty="0" smtClean="0">
                <a:solidFill>
                  <a:srgbClr val="006EA8"/>
                </a:solidFill>
              </a:rPr>
              <a:t>200 J, </a:t>
            </a:r>
            <a:r>
              <a:rPr lang="en-US" dirty="0">
                <a:solidFill>
                  <a:srgbClr val="006EA8"/>
                </a:solidFill>
              </a:rPr>
              <a:t>10 </a:t>
            </a:r>
            <a:r>
              <a:rPr lang="en-US" dirty="0" smtClean="0">
                <a:solidFill>
                  <a:srgbClr val="006EA8"/>
                </a:solidFill>
              </a:rPr>
              <a:t>Hz: </a:t>
            </a:r>
            <a:r>
              <a:rPr lang="en-US" dirty="0">
                <a:solidFill>
                  <a:srgbClr val="006EA8"/>
                </a:solidFill>
              </a:rPr>
              <a:t>ELI </a:t>
            </a:r>
            <a:r>
              <a:rPr lang="en-US" dirty="0" err="1">
                <a:solidFill>
                  <a:srgbClr val="006EA8"/>
                </a:solidFill>
              </a:rPr>
              <a:t>Beamlines</a:t>
            </a:r>
            <a:r>
              <a:rPr lang="en-US" dirty="0">
                <a:solidFill>
                  <a:srgbClr val="006EA8"/>
                </a:solidFill>
              </a:rPr>
              <a:t> L3</a:t>
            </a:r>
            <a:endParaRPr lang="en-US" dirty="0" smtClean="0">
              <a:solidFill>
                <a:srgbClr val="006EA8"/>
              </a:solidFill>
            </a:endParaRPr>
          </a:p>
          <a:p>
            <a:pPr marL="569913" lvl="2" indent="-285750">
              <a:buClr>
                <a:srgbClr val="006EA8"/>
              </a:buClr>
              <a:buFont typeface="Symbol" pitchFamily="18" charset="2"/>
              <a:buChar char="-"/>
            </a:pPr>
            <a:r>
              <a:rPr lang="en-US" dirty="0" err="1" smtClean="0">
                <a:solidFill>
                  <a:srgbClr val="006EA8"/>
                </a:solidFill>
              </a:rPr>
              <a:t>Nd:glass</a:t>
            </a:r>
            <a:r>
              <a:rPr lang="en-US" dirty="0" smtClean="0">
                <a:solidFill>
                  <a:srgbClr val="006EA8"/>
                </a:solidFill>
              </a:rPr>
              <a:t> RT, 880 nm, 300µs QCW</a:t>
            </a:r>
          </a:p>
          <a:p>
            <a:pPr marL="569913" lvl="2" indent="-285750">
              <a:buClr>
                <a:srgbClr val="006EA8"/>
              </a:buClr>
              <a:buFont typeface="Symbol" pitchFamily="18" charset="2"/>
              <a:buChar char="-"/>
            </a:pPr>
            <a:r>
              <a:rPr lang="en-US" dirty="0" smtClean="0">
                <a:solidFill>
                  <a:srgbClr val="006EA8"/>
                </a:solidFill>
              </a:rPr>
              <a:t>3.2 MW pulse power, ca. 10.000 bars</a:t>
            </a:r>
          </a:p>
          <a:p>
            <a:pPr lvl="2">
              <a:buClr>
                <a:srgbClr val="006EA8"/>
              </a:buClr>
            </a:pPr>
            <a:endParaRPr lang="en-US" dirty="0" smtClean="0">
              <a:solidFill>
                <a:srgbClr val="006EA8"/>
              </a:solidFill>
            </a:endParaRPr>
          </a:p>
          <a:p>
            <a:pPr lvl="1">
              <a:buClr>
                <a:srgbClr val="006EA8"/>
              </a:buClr>
            </a:pPr>
            <a:endParaRPr lang="en-US" sz="1600" dirty="0">
              <a:solidFill>
                <a:srgbClr val="006EA8"/>
              </a:solidFill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64" b="1864"/>
          <a:stretch/>
        </p:blipFill>
        <p:spPr>
          <a:xfrm>
            <a:off x="457201" y="1137600"/>
            <a:ext cx="2815149" cy="2520000"/>
          </a:xfrm>
          <a:prstGeom prst="rect">
            <a:avLst/>
          </a:prstGeom>
        </p:spPr>
      </p:pic>
      <p:sp>
        <p:nvSpPr>
          <p:cNvPr id="3" name="Geschweifte Klammer rechts 2"/>
          <p:cNvSpPr/>
          <p:nvPr/>
        </p:nvSpPr>
        <p:spPr bwMode="auto">
          <a:xfrm rot="5400000">
            <a:off x="4152900" y="4042946"/>
            <a:ext cx="340774" cy="3697825"/>
          </a:xfrm>
          <a:prstGeom prst="rightBrace">
            <a:avLst/>
          </a:prstGeom>
          <a:noFill/>
          <a:ln w="22225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2884700" y="6062246"/>
            <a:ext cx="29827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I</a:t>
            </a:r>
            <a:r>
              <a:rPr lang="de-DE" b="1" dirty="0" err="1" smtClean="0"/>
              <a:t>ncrease</a:t>
            </a:r>
            <a:r>
              <a:rPr lang="de-DE" b="1" dirty="0" smtClean="0"/>
              <a:t> </a:t>
            </a:r>
            <a:r>
              <a:rPr lang="de-DE" b="1" dirty="0" err="1" smtClean="0"/>
              <a:t>the</a:t>
            </a:r>
            <a:r>
              <a:rPr lang="de-DE" b="1" dirty="0" smtClean="0"/>
              <a:t> power </a:t>
            </a:r>
            <a:r>
              <a:rPr lang="de-DE" b="1" dirty="0" err="1" smtClean="0"/>
              <a:t>density</a:t>
            </a:r>
            <a:r>
              <a:rPr lang="de-DE" b="1" dirty="0" smtClean="0"/>
              <a:t> </a:t>
            </a:r>
            <a:r>
              <a:rPr lang="de-DE" b="1" dirty="0" err="1" smtClean="0"/>
              <a:t>of</a:t>
            </a:r>
            <a:r>
              <a:rPr lang="de-DE" b="1" dirty="0" smtClean="0"/>
              <a:t> QCW </a:t>
            </a:r>
            <a:r>
              <a:rPr lang="de-DE" b="1" dirty="0" err="1" smtClean="0"/>
              <a:t>bars</a:t>
            </a:r>
            <a:r>
              <a:rPr lang="de-DE" b="1" dirty="0" smtClean="0"/>
              <a:t> !</a:t>
            </a:r>
            <a:endParaRPr lang="de-DE" b="1" dirty="0"/>
          </a:p>
        </p:txBody>
      </p:sp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143000"/>
            <a:ext cx="3623469" cy="25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2473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JDL New generation QCW bars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Reducing semiconductor “cost per Watt”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>
          <a:xfrm>
            <a:off x="228600" y="1905000"/>
            <a:ext cx="3886200" cy="441960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New chip generation (NG)</a:t>
            </a:r>
            <a:br>
              <a:rPr lang="en-US" dirty="0" smtClean="0"/>
            </a:br>
            <a:r>
              <a:rPr lang="en-US" dirty="0" smtClean="0"/>
              <a:t>vertical design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T</a:t>
            </a:r>
            <a:r>
              <a:rPr lang="en-US" dirty="0" smtClean="0"/>
              <a:t>argets</a:t>
            </a:r>
          </a:p>
          <a:p>
            <a:pPr marL="625475" lvl="1" indent="-342900">
              <a:buFont typeface="+mj-lt"/>
              <a:buAutoNum type="arabicParenR"/>
            </a:pPr>
            <a:r>
              <a:rPr lang="en-US" dirty="0" smtClean="0"/>
              <a:t>increased P</a:t>
            </a:r>
            <a:r>
              <a:rPr lang="en-US" baseline="-25000" dirty="0" smtClean="0"/>
              <a:t>op</a:t>
            </a:r>
            <a:r>
              <a:rPr lang="en-US" dirty="0" smtClean="0"/>
              <a:t> per chip area</a:t>
            </a:r>
          </a:p>
          <a:p>
            <a:pPr marL="625475" lvl="1" indent="-342900">
              <a:buFont typeface="+mj-lt"/>
              <a:buAutoNum type="arabicParenR"/>
            </a:pPr>
            <a:r>
              <a:rPr lang="en-US" dirty="0" smtClean="0"/>
              <a:t>decreased “cost per Watt”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Vertical structure (</a:t>
            </a:r>
            <a:r>
              <a:rPr lang="en-US" dirty="0" err="1" smtClean="0"/>
              <a:t>epitaxy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designed </a:t>
            </a:r>
            <a:r>
              <a:rPr lang="en-US" dirty="0"/>
              <a:t>by FBH:</a:t>
            </a:r>
            <a:br>
              <a:rPr lang="en-US" dirty="0"/>
            </a:br>
            <a:r>
              <a:rPr lang="en-US" sz="1400" dirty="0" err="1"/>
              <a:t>Pietrzak</a:t>
            </a:r>
            <a:r>
              <a:rPr lang="en-US" sz="1400" dirty="0"/>
              <a:t> et al., Proc. of SPIE 896528 (2014)</a:t>
            </a:r>
            <a:endParaRPr lang="en-US" dirty="0"/>
          </a:p>
          <a:p>
            <a:pPr marL="625475" lvl="1" indent="-342900">
              <a:buAutoNum type="arabicParenR"/>
            </a:pPr>
            <a:r>
              <a:rPr lang="en-US" dirty="0"/>
              <a:t>better carrier confinement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high internal efficiency </a:t>
            </a:r>
            <a:r>
              <a:rPr lang="en-US" dirty="0" err="1">
                <a:latin typeface="Calibri"/>
                <a:sym typeface="Wingdings" pitchFamily="2" charset="2"/>
              </a:rPr>
              <a:t>η</a:t>
            </a:r>
            <a:r>
              <a:rPr lang="en-US" baseline="-25000" dirty="0" err="1">
                <a:latin typeface="Calibri"/>
                <a:sym typeface="Wingdings" pitchFamily="2" charset="2"/>
              </a:rPr>
              <a:t>i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h</a:t>
            </a:r>
            <a:r>
              <a:rPr lang="en-US" dirty="0"/>
              <a:t>igher P</a:t>
            </a:r>
            <a:r>
              <a:rPr lang="en-US" baseline="-25000" dirty="0"/>
              <a:t>op</a:t>
            </a:r>
            <a:endParaRPr lang="en-US" baseline="-25000" dirty="0">
              <a:sym typeface="Wingdings" pitchFamily="2" charset="2"/>
            </a:endParaRPr>
          </a:p>
          <a:p>
            <a:pPr marL="625475" lvl="1" indent="-342900">
              <a:buAutoNum type="arabicParenR"/>
            </a:pPr>
            <a:r>
              <a:rPr lang="en-US" dirty="0"/>
              <a:t>thick waveguide</a:t>
            </a:r>
            <a:br>
              <a:rPr lang="en-US" dirty="0"/>
            </a:br>
            <a:r>
              <a:rPr lang="en-US" dirty="0">
                <a:sym typeface="Wingdings" pitchFamily="2" charset="2"/>
              </a:rPr>
              <a:t> narrow fast axis </a:t>
            </a:r>
            <a:r>
              <a:rPr lang="en-US" dirty="0" smtClean="0">
                <a:sym typeface="Wingdings" pitchFamily="2" charset="2"/>
              </a:rPr>
              <a:t>divergence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8855871"/>
              </p:ext>
            </p:extLst>
          </p:nvPr>
        </p:nvGraphicFramePr>
        <p:xfrm>
          <a:off x="4038600" y="1752600"/>
          <a:ext cx="51054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5485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New generation quasi-CW 880 nm Bars		</a:t>
            </a:r>
            <a:r>
              <a:rPr lang="en-US" b="1" dirty="0" smtClean="0"/>
              <a:t>(II</a:t>
            </a:r>
            <a:r>
              <a:rPr lang="en-US" b="1" dirty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Better </a:t>
            </a:r>
            <a:r>
              <a:rPr lang="en-US" dirty="0" smtClean="0"/>
              <a:t>efficiency </a:t>
            </a:r>
            <a:r>
              <a:rPr lang="en-US" dirty="0" smtClean="0">
                <a:sym typeface="Wingdings" pitchFamily="2" charset="2"/>
              </a:rPr>
              <a:t> reduced “cost / Watt”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33600"/>
            <a:ext cx="3962400" cy="419100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/>
              <a:t>phenomenological model (char. Temp.)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nl-NL" sz="1400" dirty="0"/>
              <a:t>Erbert et al., Top. Appl. Phys. 78, Springer (2000)</a:t>
            </a:r>
            <a:endParaRPr lang="en-US" sz="1400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input parameters T</a:t>
            </a:r>
            <a:r>
              <a:rPr lang="en-US" baseline="-25000" dirty="0" smtClean="0"/>
              <a:t>0</a:t>
            </a:r>
            <a:r>
              <a:rPr lang="en-US" dirty="0" smtClean="0"/>
              <a:t>, T</a:t>
            </a:r>
            <a:r>
              <a:rPr lang="en-US" baseline="-25000" dirty="0" smtClean="0"/>
              <a:t>1</a:t>
            </a:r>
          </a:p>
        </p:txBody>
      </p:sp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8869567"/>
              </p:ext>
            </p:extLst>
          </p:nvPr>
        </p:nvGraphicFramePr>
        <p:xfrm>
          <a:off x="4419600" y="1676400"/>
          <a:ext cx="4572000" cy="4448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990600" y="2514600"/>
                <a:ext cx="1752601" cy="628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𝑡h𝑟𝑒𝑠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de-DE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D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𝑑𝑖𝑓𝑓</m:t>
                          </m:r>
                        </m:sub>
                      </m:sSub>
                      <m:r>
                        <a:rPr lang="de-DE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2514600"/>
                <a:ext cx="1752601" cy="628634"/>
              </a:xfrm>
              <a:prstGeom prst="rect">
                <a:avLst/>
              </a:prstGeom>
              <a:blipFill rotWithShape="1">
                <a:blip r:embed="rId4"/>
                <a:stretch>
                  <a:fillRect b="-29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uppieren 6"/>
          <p:cNvGrpSpPr/>
          <p:nvPr/>
        </p:nvGrpSpPr>
        <p:grpSpPr>
          <a:xfrm>
            <a:off x="4698000" y="3810000"/>
            <a:ext cx="152400" cy="228600"/>
            <a:chOff x="4698000" y="3886200"/>
            <a:chExt cx="152400" cy="228600"/>
          </a:xfrm>
        </p:grpSpPr>
        <p:cxnSp>
          <p:nvCxnSpPr>
            <p:cNvPr id="8" name="Gerade Verbindung 7"/>
            <p:cNvCxnSpPr/>
            <p:nvPr/>
          </p:nvCxnSpPr>
          <p:spPr bwMode="auto">
            <a:xfrm flipV="1">
              <a:off x="4698000" y="3886200"/>
              <a:ext cx="152400" cy="152400"/>
            </a:xfrm>
            <a:prstGeom prst="line">
              <a:avLst/>
            </a:prstGeom>
            <a:solidFill>
              <a:srgbClr val="CEDEEC"/>
            </a:solidFill>
            <a:ln w="254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Gerade Verbindung 8"/>
            <p:cNvCxnSpPr/>
            <p:nvPr/>
          </p:nvCxnSpPr>
          <p:spPr bwMode="auto">
            <a:xfrm flipV="1">
              <a:off x="4698000" y="3962400"/>
              <a:ext cx="152400" cy="152400"/>
            </a:xfrm>
            <a:prstGeom prst="line">
              <a:avLst/>
            </a:prstGeom>
            <a:solidFill>
              <a:srgbClr val="CEDEEC"/>
            </a:solidFill>
            <a:ln w="254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3257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New generation quasi-CW 880 nm Bars		</a:t>
            </a:r>
            <a:r>
              <a:rPr lang="en-US" b="1" dirty="0" smtClean="0"/>
              <a:t>(II</a:t>
            </a:r>
            <a:r>
              <a:rPr lang="en-US" b="1" dirty="0"/>
              <a:t>)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Better </a:t>
            </a:r>
            <a:r>
              <a:rPr lang="en-US" dirty="0" smtClean="0"/>
              <a:t>efficiency </a:t>
            </a:r>
            <a:r>
              <a:rPr lang="en-US" dirty="0" smtClean="0">
                <a:sym typeface="Wingdings" pitchFamily="2" charset="2"/>
              </a:rPr>
              <a:t> reduced “cost / Watt”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2133600"/>
            <a:ext cx="3657600" cy="419100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recall phenomenological </a:t>
            </a:r>
            <a:r>
              <a:rPr lang="en-US" dirty="0"/>
              <a:t>model based on char. Temp</a:t>
            </a:r>
            <a:r>
              <a:rPr lang="en-US" dirty="0" smtClean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input parameters T</a:t>
            </a:r>
            <a:r>
              <a:rPr lang="en-US" baseline="-25000" dirty="0" smtClean="0"/>
              <a:t>0</a:t>
            </a:r>
            <a:r>
              <a:rPr lang="en-US" dirty="0" smtClean="0"/>
              <a:t>, T</a:t>
            </a:r>
            <a:r>
              <a:rPr lang="en-US" baseline="-25000" dirty="0" smtClean="0"/>
              <a:t>1</a:t>
            </a:r>
          </a:p>
          <a:p>
            <a:pPr marL="285750" indent="-285750"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new generation (NG) structure has efficiency maximum for smaller chip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Diagramm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478423"/>
              </p:ext>
            </p:extLst>
          </p:nvPr>
        </p:nvGraphicFramePr>
        <p:xfrm>
          <a:off x="4419600" y="1676400"/>
          <a:ext cx="4572000" cy="4448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762000" y="2667000"/>
                <a:ext cx="1752601" cy="6286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/>
                            </a:rPr>
                            <m:t>𝐼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𝑡h𝑟𝑒𝑠</m:t>
                          </m:r>
                        </m:sub>
                      </m:sSub>
                      <m:r>
                        <a:rPr lang="de-DE" b="0" i="1" smtClean="0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de-DE" b="0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b="0" i="1" smtClean="0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de-DE" b="0" i="1" smtClean="0"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DE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/>
                              <a:ea typeface="Cambria Math"/>
                            </a:rPr>
                            <m:t>𝜂</m:t>
                          </m:r>
                        </m:e>
                        <m:sub>
                          <m:r>
                            <a:rPr lang="de-DE" b="0" i="1" smtClean="0">
                              <a:latin typeface="Cambria Math"/>
                            </a:rPr>
                            <m:t>𝑑𝑖𝑓𝑓</m:t>
                          </m:r>
                        </m:sub>
                      </m:sSub>
                      <m:r>
                        <a:rPr lang="de-DE" i="1">
                          <a:latin typeface="Cambria Math"/>
                          <a:ea typeface="Cambria Math"/>
                        </a:rPr>
                        <m:t>∝</m:t>
                      </m:r>
                      <m:sSup>
                        <m:sSupPr>
                          <m:ctrlPr>
                            <a:rPr lang="de-DE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𝑒</m:t>
                          </m:r>
                        </m:e>
                        <m:sup>
                          <m:r>
                            <m:rPr>
                              <m:sty m:val="p"/>
                            </m:rPr>
                            <a:rPr lang="el-GR" i="1">
                              <a:latin typeface="Cambria Math"/>
                              <a:ea typeface="Cambria Math"/>
                            </a:rPr>
                            <m:t>Δ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𝑇</m:t>
                          </m:r>
                          <m:r>
                            <a:rPr lang="de-DE" i="1">
                              <a:latin typeface="Cambria Math"/>
                              <a:ea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de-DE" i="1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de-DE" i="1">
                                  <a:latin typeface="Cambria Math"/>
                                  <a:ea typeface="Cambria Math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/>
                                  <a:ea typeface="Cambria Math"/>
                                </a:rPr>
                                <m:t>1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0" y="2667000"/>
                <a:ext cx="1752601" cy="628634"/>
              </a:xfrm>
              <a:prstGeom prst="rect">
                <a:avLst/>
              </a:prstGeom>
              <a:blipFill rotWithShape="1">
                <a:blip r:embed="rId3"/>
                <a:stretch>
                  <a:fillRect b="-291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uppieren 8"/>
          <p:cNvGrpSpPr/>
          <p:nvPr/>
        </p:nvGrpSpPr>
        <p:grpSpPr>
          <a:xfrm>
            <a:off x="4698000" y="3810000"/>
            <a:ext cx="152400" cy="228600"/>
            <a:chOff x="4698000" y="3886200"/>
            <a:chExt cx="152400" cy="228600"/>
          </a:xfrm>
        </p:grpSpPr>
        <p:cxnSp>
          <p:nvCxnSpPr>
            <p:cNvPr id="7" name="Gerade Verbindung 6"/>
            <p:cNvCxnSpPr/>
            <p:nvPr/>
          </p:nvCxnSpPr>
          <p:spPr bwMode="auto">
            <a:xfrm flipV="1">
              <a:off x="4698000" y="3886200"/>
              <a:ext cx="152400" cy="152400"/>
            </a:xfrm>
            <a:prstGeom prst="line">
              <a:avLst/>
            </a:prstGeom>
            <a:solidFill>
              <a:srgbClr val="CEDEEC"/>
            </a:solidFill>
            <a:ln w="254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Gerade Verbindung 7"/>
            <p:cNvCxnSpPr/>
            <p:nvPr/>
          </p:nvCxnSpPr>
          <p:spPr bwMode="auto">
            <a:xfrm flipV="1">
              <a:off x="4698000" y="3962400"/>
              <a:ext cx="152400" cy="152400"/>
            </a:xfrm>
            <a:prstGeom prst="line">
              <a:avLst/>
            </a:prstGeom>
            <a:solidFill>
              <a:srgbClr val="CEDEEC"/>
            </a:solidFill>
            <a:ln w="25400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97554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generation quasi-CW 880 nm Bars		(III)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Power-voltage-current characteristic</a:t>
            </a:r>
          </a:p>
        </p:txBody>
      </p:sp>
      <p:pic>
        <p:nvPicPr>
          <p:cNvPr id="6148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8"/>
          <a:stretch>
            <a:fillRect/>
          </a:stretch>
        </p:blipFill>
        <p:spPr bwMode="auto">
          <a:xfrm>
            <a:off x="304800" y="1447800"/>
            <a:ext cx="528002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9" name="Rectangle 2"/>
          <p:cNvSpPr>
            <a:spLocks noChangeArrowheads="1"/>
          </p:cNvSpPr>
          <p:nvPr/>
        </p:nvSpPr>
        <p:spPr bwMode="gray">
          <a:xfrm>
            <a:off x="5791200" y="1566862"/>
            <a:ext cx="3200400" cy="1978025"/>
          </a:xfrm>
          <a:prstGeom prst="rect">
            <a:avLst/>
          </a:prstGeom>
          <a:solidFill>
            <a:schemeClr val="accent2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gray">
          <a:xfrm>
            <a:off x="5943600" y="1716087"/>
            <a:ext cx="3200400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marL="285750" indent="-285750"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</a:pPr>
            <a:r>
              <a:rPr lang="de-DE" sz="1800">
                <a:solidFill>
                  <a:schemeClr val="folHlink"/>
                </a:solidFill>
              </a:rPr>
              <a:t>P</a:t>
            </a:r>
            <a:r>
              <a:rPr lang="de-DE" sz="1800" baseline="-25000">
                <a:solidFill>
                  <a:schemeClr val="folHlink"/>
                </a:solidFill>
              </a:rPr>
              <a:t>op</a:t>
            </a:r>
            <a:r>
              <a:rPr lang="de-DE" sz="1800">
                <a:solidFill>
                  <a:schemeClr val="folHlink"/>
                </a:solidFill>
              </a:rPr>
              <a:t>	=    </a:t>
            </a:r>
            <a:r>
              <a:rPr lang="de-DE" sz="1800" b="1">
                <a:solidFill>
                  <a:schemeClr val="bg2"/>
                </a:solidFill>
              </a:rPr>
              <a:t>500 W</a:t>
            </a:r>
            <a:r>
              <a:rPr lang="de-DE" sz="1800">
                <a:solidFill>
                  <a:schemeClr val="folHlink"/>
                </a:solidFill>
              </a:rPr>
              <a:t> </a:t>
            </a:r>
          </a:p>
          <a:p>
            <a:pPr marL="285750" indent="-285750"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</a:pPr>
            <a:r>
              <a:rPr lang="de-DE" sz="1800">
                <a:solidFill>
                  <a:schemeClr val="folHlink"/>
                </a:solidFill>
              </a:rPr>
              <a:t>I</a:t>
            </a:r>
            <a:r>
              <a:rPr lang="de-DE" sz="1800" baseline="-25000">
                <a:solidFill>
                  <a:schemeClr val="folHlink"/>
                </a:solidFill>
              </a:rPr>
              <a:t>op</a:t>
            </a:r>
            <a:r>
              <a:rPr lang="de-DE" sz="1800">
                <a:solidFill>
                  <a:schemeClr val="folHlink"/>
                </a:solidFill>
              </a:rPr>
              <a:t>		=    450 A</a:t>
            </a:r>
          </a:p>
          <a:p>
            <a:pPr marL="285750" indent="-285750"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</a:pPr>
            <a:r>
              <a:rPr lang="de-DE" sz="1800">
                <a:solidFill>
                  <a:schemeClr val="folHlink"/>
                </a:solidFill>
              </a:rPr>
              <a:t>S</a:t>
            </a:r>
            <a:r>
              <a:rPr lang="de-DE" sz="1800" baseline="-25000">
                <a:solidFill>
                  <a:schemeClr val="folHlink"/>
                </a:solidFill>
              </a:rPr>
              <a:t>op </a:t>
            </a:r>
            <a:r>
              <a:rPr lang="de-DE" sz="1800">
                <a:solidFill>
                  <a:schemeClr val="folHlink"/>
                </a:solidFill>
              </a:rPr>
              <a:t>	=    1.21</a:t>
            </a:r>
            <a:r>
              <a:rPr lang="de-DE" sz="1800">
                <a:solidFill>
                  <a:schemeClr val="folHlink"/>
                </a:solidFill>
                <a:sym typeface="Wingdings" pitchFamily="2" charset="2"/>
              </a:rPr>
              <a:t></a:t>
            </a:r>
            <a:r>
              <a:rPr lang="de-DE" sz="1800">
                <a:solidFill>
                  <a:schemeClr val="bg2"/>
                </a:solidFill>
              </a:rPr>
              <a:t>1.17 W/A</a:t>
            </a:r>
          </a:p>
          <a:p>
            <a:pPr marL="285750" indent="-285750"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</a:pPr>
            <a:r>
              <a:rPr lang="en-US" sz="1800">
                <a:solidFill>
                  <a:schemeClr val="folHlink"/>
                </a:solidFill>
                <a:cs typeface="Arial" pitchFamily="34" charset="0"/>
              </a:rPr>
              <a:t>WPE</a:t>
            </a:r>
            <a:r>
              <a:rPr lang="en-US" sz="1800" baseline="-15000">
                <a:solidFill>
                  <a:schemeClr val="folHlink"/>
                </a:solidFill>
              </a:rPr>
              <a:t>max</a:t>
            </a:r>
            <a:r>
              <a:rPr lang="en-US" sz="1800">
                <a:solidFill>
                  <a:schemeClr val="folHlink"/>
                </a:solidFill>
              </a:rPr>
              <a:t> = </a:t>
            </a:r>
            <a:r>
              <a:rPr lang="de-DE" sz="1800">
                <a:solidFill>
                  <a:schemeClr val="bg2"/>
                </a:solidFill>
              </a:rPr>
              <a:t>59.5%</a:t>
            </a:r>
          </a:p>
          <a:p>
            <a:pPr marL="285750" indent="-285750"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</a:pPr>
            <a:r>
              <a:rPr lang="en-US" sz="1800">
                <a:solidFill>
                  <a:schemeClr val="folHlink"/>
                </a:solidFill>
                <a:cs typeface="Arial" pitchFamily="34" charset="0"/>
              </a:rPr>
              <a:t>WPE</a:t>
            </a:r>
            <a:r>
              <a:rPr lang="en-US" sz="1800" baseline="-25000">
                <a:solidFill>
                  <a:schemeClr val="folHlink"/>
                </a:solidFill>
              </a:rPr>
              <a:t>op</a:t>
            </a:r>
            <a:r>
              <a:rPr lang="en-US" sz="1800">
                <a:solidFill>
                  <a:schemeClr val="folHlink"/>
                </a:solidFill>
                <a:latin typeface="Symbol" pitchFamily="18" charset="2"/>
              </a:rPr>
              <a:t>   </a:t>
            </a:r>
            <a:r>
              <a:rPr lang="en-US" sz="1800">
                <a:solidFill>
                  <a:schemeClr val="folHlink"/>
                </a:solidFill>
              </a:rPr>
              <a:t>= </a:t>
            </a:r>
            <a:r>
              <a:rPr lang="de-DE" sz="1800">
                <a:solidFill>
                  <a:schemeClr val="bg2"/>
                </a:solidFill>
              </a:rPr>
              <a:t>55%  </a:t>
            </a:r>
            <a:r>
              <a:rPr lang="de-DE">
                <a:solidFill>
                  <a:schemeClr val="folHlink"/>
                </a:solidFill>
              </a:rPr>
              <a:t/>
            </a:r>
            <a:br>
              <a:rPr lang="de-DE">
                <a:solidFill>
                  <a:schemeClr val="folHlink"/>
                </a:solidFill>
              </a:rPr>
            </a:br>
            <a:endParaRPr lang="en-US">
              <a:solidFill>
                <a:schemeClr val="folHlink"/>
              </a:solidFill>
            </a:endParaRPr>
          </a:p>
        </p:txBody>
      </p:sp>
      <p:pic>
        <p:nvPicPr>
          <p:cNvPr id="6151" name="Grafik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2" t="10136" r="28223" b="2432"/>
          <a:stretch>
            <a:fillRect/>
          </a:stretch>
        </p:blipFill>
        <p:spPr bwMode="auto">
          <a:xfrm>
            <a:off x="5862638" y="3727450"/>
            <a:ext cx="2595562" cy="248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1"/>
          <p:cNvSpPr>
            <a:spLocks noChangeArrowheads="1"/>
          </p:cNvSpPr>
          <p:nvPr/>
        </p:nvSpPr>
        <p:spPr bwMode="auto">
          <a:xfrm>
            <a:off x="304800" y="4495800"/>
            <a:ext cx="548640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85750" indent="-285750" algn="l">
              <a:lnSpc>
                <a:spcPct val="150000"/>
              </a:lnSpc>
              <a:buFont typeface="Wingdings" pitchFamily="2" charset="2"/>
              <a:buChar char="§"/>
            </a:pPr>
            <a:r>
              <a:rPr lang="de-DE" dirty="0"/>
              <a:t>75% FF, L=1.5 mm (37 Emitters, W = 190 µm</a:t>
            </a:r>
            <a:r>
              <a:rPr lang="de-DE" dirty="0" smtClean="0"/>
              <a:t>)</a:t>
            </a:r>
          </a:p>
          <a:p>
            <a:pPr marL="285750" indent="-285750" algn="l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JDL-BAB-75-37-880-TE-500-1.5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22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gray">
          <a:xfrm>
            <a:off x="0" y="2133600"/>
            <a:ext cx="6324600" cy="3810000"/>
          </a:xfrm>
          <a:prstGeom prst="rect">
            <a:avLst/>
          </a:prstGeom>
          <a:solidFill>
            <a:srgbClr val="EFF3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Outline</a:t>
            </a:r>
            <a:endParaRPr lang="en-US" smtClean="0"/>
          </a:p>
        </p:txBody>
      </p:sp>
      <p:sp>
        <p:nvSpPr>
          <p:cNvPr id="1024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2819400"/>
          </a:xfrm>
        </p:spPr>
        <p:txBody>
          <a:bodyPr/>
          <a:lstStyle/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b="1" dirty="0"/>
              <a:t> </a:t>
            </a:r>
            <a:r>
              <a:rPr lang="en-US" sz="2000" b="1" dirty="0" smtClean="0"/>
              <a:t>JENOPTIK AG</a:t>
            </a:r>
            <a:endParaRPr lang="en-US" sz="2000" dirty="0" smtClean="0">
              <a:sym typeface="Wingdings" pitchFamily="2" charset="2"/>
            </a:endParaRP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>
                <a:sym typeface="Wingdings" pitchFamily="2" charset="2"/>
              </a:rPr>
              <a:t> </a:t>
            </a:r>
            <a:r>
              <a:rPr lang="en-US" sz="2000" dirty="0" smtClean="0">
                <a:sym typeface="Wingdings" pitchFamily="2" charset="2"/>
              </a:rPr>
              <a:t>Research-to-industry transfer: Diode Lab GmbH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Laser diodes for HEC-DPSSL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Laser diode stacks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Outlook: mass production</a:t>
            </a:r>
            <a:endParaRPr lang="en-US" sz="2000" dirty="0" smtClean="0"/>
          </a:p>
        </p:txBody>
      </p:sp>
      <p:sp>
        <p:nvSpPr>
          <p:cNvPr id="10245" name="Fußzeilenplatzhalter 3" hidden="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2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32DA7939-49A1-4FA4-B1D1-E17D0C237F30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2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pic>
        <p:nvPicPr>
          <p:cNvPr id="10247" name="Picture 3" descr="JDL_Barren_1648breit_300dpi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6" r="43277"/>
          <a:stretch>
            <a:fillRect/>
          </a:stretch>
        </p:blipFill>
        <p:spPr bwMode="gray">
          <a:xfrm>
            <a:off x="6394450" y="2128838"/>
            <a:ext cx="27606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621993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generation quasi-CW 880 nm Bars		(IV)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Far-field profiles</a:t>
            </a:r>
          </a:p>
        </p:txBody>
      </p:sp>
      <p:pic>
        <p:nvPicPr>
          <p:cNvPr id="717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68288" y="1752600"/>
            <a:ext cx="5480050" cy="427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173" name="Rectangle 2"/>
          <p:cNvSpPr>
            <a:spLocks noChangeArrowheads="1"/>
          </p:cNvSpPr>
          <p:nvPr/>
        </p:nvSpPr>
        <p:spPr bwMode="gray">
          <a:xfrm>
            <a:off x="5951538" y="1828800"/>
            <a:ext cx="2979737" cy="3962400"/>
          </a:xfrm>
          <a:prstGeom prst="rect">
            <a:avLst/>
          </a:prstGeom>
          <a:solidFill>
            <a:schemeClr val="accent2">
              <a:alpha val="30196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/>
        </p:nvSpPr>
        <p:spPr bwMode="gray">
          <a:xfrm>
            <a:off x="5951538" y="1981200"/>
            <a:ext cx="2963862" cy="3733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algn="l">
              <a:lnSpc>
                <a:spcPct val="90000"/>
              </a:lnSpc>
              <a:spcBef>
                <a:spcPct val="40000"/>
              </a:spcBef>
              <a:tabLst>
                <a:tab pos="539750" algn="l"/>
              </a:tabLst>
              <a:defRPr/>
            </a:pPr>
            <a:r>
              <a:rPr lang="en-US" dirty="0">
                <a:solidFill>
                  <a:schemeClr val="folHlink"/>
                </a:solidFill>
                <a:latin typeface="Arial" charset="0"/>
              </a:rPr>
              <a:t>Measured at:</a:t>
            </a:r>
            <a:br>
              <a:rPr lang="en-US" dirty="0">
                <a:solidFill>
                  <a:schemeClr val="folHlink"/>
                </a:solidFill>
                <a:latin typeface="Arial" charset="0"/>
              </a:rPr>
            </a:br>
            <a:r>
              <a:rPr lang="en-US" u="sng" dirty="0">
                <a:solidFill>
                  <a:schemeClr val="folHlink"/>
                </a:solidFill>
                <a:latin typeface="Arial" charset="0"/>
              </a:rPr>
              <a:t>I= 400A (300µs, 10ms, T=25°C)</a:t>
            </a:r>
          </a:p>
          <a:p>
            <a:pPr algn="l">
              <a:lnSpc>
                <a:spcPct val="90000"/>
              </a:lnSpc>
              <a:spcBef>
                <a:spcPct val="40000"/>
              </a:spcBef>
              <a:tabLst>
                <a:tab pos="539750" algn="l"/>
              </a:tabLst>
              <a:defRPr/>
            </a:pPr>
            <a:endParaRPr lang="en-US" b="1" dirty="0">
              <a:solidFill>
                <a:schemeClr val="folHlink"/>
              </a:solidFill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40000"/>
              </a:spcBef>
              <a:tabLst>
                <a:tab pos="539750" algn="l"/>
              </a:tabLst>
              <a:defRPr/>
            </a:pPr>
            <a:r>
              <a:rPr lang="en-US" b="1" dirty="0">
                <a:solidFill>
                  <a:schemeClr val="folHlink"/>
                </a:solidFill>
                <a:latin typeface="Arial" charset="0"/>
              </a:rPr>
              <a:t>Fast axis:</a:t>
            </a:r>
            <a:endParaRPr lang="en-US" b="1" dirty="0">
              <a:solidFill>
                <a:srgbClr val="FF3399"/>
              </a:solidFill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US" dirty="0">
                <a:solidFill>
                  <a:schemeClr val="folHlink"/>
                </a:solidFill>
                <a:latin typeface="Arial" charset="0"/>
              </a:rPr>
              <a:t>  </a:t>
            </a:r>
            <a:r>
              <a:rPr lang="en-US" dirty="0" err="1">
                <a:solidFill>
                  <a:schemeClr val="folHlink"/>
                </a:solidFill>
                <a:latin typeface="Symbol" pitchFamily="18" charset="2"/>
              </a:rPr>
              <a:t>q</a:t>
            </a:r>
            <a:r>
              <a:rPr lang="en-US" baseline="-25000" dirty="0" err="1">
                <a:solidFill>
                  <a:schemeClr val="folHlink"/>
                </a:solidFill>
                <a:latin typeface="+mn-lt"/>
              </a:rPr>
              <a:t>FWHM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> 	= 20.5°</a:t>
            </a:r>
            <a:endParaRPr lang="en-US" dirty="0">
              <a:solidFill>
                <a:srgbClr val="FF3399"/>
              </a:solidFill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US" dirty="0">
                <a:solidFill>
                  <a:schemeClr val="folHlink"/>
                </a:solidFill>
                <a:latin typeface="Arial" charset="0"/>
              </a:rPr>
              <a:t>  </a:t>
            </a:r>
            <a:r>
              <a:rPr lang="en-US" dirty="0">
                <a:solidFill>
                  <a:schemeClr val="folHlink"/>
                </a:solidFill>
                <a:latin typeface="Symbol" pitchFamily="18" charset="2"/>
              </a:rPr>
              <a:t>q</a:t>
            </a:r>
            <a:r>
              <a:rPr lang="en-US" baseline="-25000" dirty="0">
                <a:solidFill>
                  <a:schemeClr val="folHlink"/>
                </a:solidFill>
                <a:latin typeface="Arial" charset="0"/>
              </a:rPr>
              <a:t>95%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baseline="-250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dirty="0">
                <a:solidFill>
                  <a:schemeClr val="folHlink"/>
                </a:solidFill>
                <a:latin typeface="Symbol" pitchFamily="18" charset="2"/>
              </a:rPr>
              <a:t>	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>= </a:t>
            </a:r>
            <a:r>
              <a:rPr lang="en-US" dirty="0" smtClean="0">
                <a:solidFill>
                  <a:schemeClr val="bg2"/>
                </a:solidFill>
                <a:latin typeface="Arial" charset="0"/>
              </a:rPr>
              <a:t>47.0</a:t>
            </a:r>
            <a:r>
              <a:rPr lang="en-US" dirty="0">
                <a:solidFill>
                  <a:schemeClr val="bg2"/>
                </a:solidFill>
                <a:latin typeface="Arial" charset="0"/>
              </a:rPr>
              <a:t>°</a:t>
            </a:r>
          </a:p>
          <a:p>
            <a:pPr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  <a:defRPr/>
            </a:pPr>
            <a:endParaRPr lang="en-US" dirty="0">
              <a:solidFill>
                <a:srgbClr val="C00000"/>
              </a:solidFill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40000"/>
              </a:spcBef>
              <a:tabLst>
                <a:tab pos="539750" algn="l"/>
              </a:tabLst>
              <a:defRPr/>
            </a:pPr>
            <a:r>
              <a:rPr lang="en-US" b="1" dirty="0">
                <a:solidFill>
                  <a:schemeClr val="folHlink"/>
                </a:solidFill>
                <a:latin typeface="Arial" charset="0"/>
              </a:rPr>
              <a:t>Slow axis:</a:t>
            </a:r>
            <a:endParaRPr lang="en-US" b="1" dirty="0">
              <a:solidFill>
                <a:srgbClr val="FF3399"/>
              </a:solidFill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US" dirty="0">
                <a:solidFill>
                  <a:schemeClr val="folHlink"/>
                </a:solidFill>
                <a:latin typeface="Arial" charset="0"/>
              </a:rPr>
              <a:t>  </a:t>
            </a:r>
            <a:r>
              <a:rPr lang="en-US" dirty="0" err="1">
                <a:solidFill>
                  <a:schemeClr val="folHlink"/>
                </a:solidFill>
                <a:latin typeface="Symbol" pitchFamily="18" charset="2"/>
              </a:rPr>
              <a:t>q</a:t>
            </a:r>
            <a:r>
              <a:rPr lang="en-US" baseline="-25000" dirty="0" err="1">
                <a:solidFill>
                  <a:schemeClr val="folHlink"/>
                </a:solidFill>
              </a:rPr>
              <a:t>FWHM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> 	= 8.3°</a:t>
            </a:r>
            <a:endParaRPr lang="en-US" dirty="0">
              <a:solidFill>
                <a:srgbClr val="FF3399"/>
              </a:solidFill>
              <a:latin typeface="Arial" charset="0"/>
            </a:endParaRPr>
          </a:p>
          <a:p>
            <a:pPr algn="l">
              <a:lnSpc>
                <a:spcPct val="90000"/>
              </a:lnSpc>
              <a:spcBef>
                <a:spcPct val="40000"/>
              </a:spcBef>
              <a:buFont typeface="Wingdings" pitchFamily="2" charset="2"/>
              <a:buChar char="§"/>
              <a:tabLst>
                <a:tab pos="539750" algn="l"/>
              </a:tabLst>
              <a:defRPr/>
            </a:pPr>
            <a:r>
              <a:rPr lang="en-US" dirty="0">
                <a:solidFill>
                  <a:schemeClr val="folHlink"/>
                </a:solidFill>
                <a:latin typeface="Arial" charset="0"/>
              </a:rPr>
              <a:t>  </a:t>
            </a:r>
            <a:r>
              <a:rPr lang="en-US" dirty="0">
                <a:solidFill>
                  <a:schemeClr val="folHlink"/>
                </a:solidFill>
                <a:latin typeface="Symbol" pitchFamily="18" charset="2"/>
              </a:rPr>
              <a:t>q</a:t>
            </a:r>
            <a:r>
              <a:rPr lang="en-US" baseline="-25000" dirty="0">
                <a:solidFill>
                  <a:schemeClr val="folHlink"/>
                </a:solidFill>
                <a:latin typeface="Arial" charset="0"/>
              </a:rPr>
              <a:t>95%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baseline="-25000" dirty="0">
                <a:solidFill>
                  <a:schemeClr val="folHlink"/>
                </a:solidFill>
                <a:latin typeface="Arial" charset="0"/>
              </a:rPr>
              <a:t> </a:t>
            </a:r>
            <a:r>
              <a:rPr lang="en-US" dirty="0">
                <a:solidFill>
                  <a:schemeClr val="folHlink"/>
                </a:solidFill>
                <a:latin typeface="Symbol" pitchFamily="18" charset="2"/>
              </a:rPr>
              <a:t>	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>= </a:t>
            </a:r>
            <a:r>
              <a:rPr lang="en-US" dirty="0">
                <a:solidFill>
                  <a:schemeClr val="bg2"/>
                </a:solidFill>
                <a:latin typeface="Arial" charset="0"/>
              </a:rPr>
              <a:t>10.0°</a:t>
            </a:r>
            <a:r>
              <a:rPr lang="en-US" dirty="0">
                <a:solidFill>
                  <a:schemeClr val="folHlink"/>
                </a:solidFill>
                <a:latin typeface="Arial" charset="0"/>
              </a:rPr>
              <a:t/>
            </a:r>
            <a:br>
              <a:rPr lang="en-US" dirty="0">
                <a:solidFill>
                  <a:schemeClr val="folHlink"/>
                </a:solidFill>
                <a:latin typeface="Arial" charset="0"/>
              </a:rPr>
            </a:br>
            <a:endParaRPr lang="en-US" dirty="0">
              <a:solidFill>
                <a:schemeClr val="folHlin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241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de-DE" dirty="0" err="1" smtClean="0"/>
              <a:t>device</a:t>
            </a:r>
            <a:r>
              <a:rPr lang="de-DE" dirty="0" smtClean="0"/>
              <a:t> </a:t>
            </a: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: </a:t>
            </a:r>
            <a:r>
              <a:rPr lang="en-US" dirty="0" smtClean="0"/>
              <a:t>JDL-BAB-75-37-880-TE-500-1.5 on </a:t>
            </a:r>
            <a:r>
              <a:rPr lang="en-US" dirty="0" err="1" smtClean="0"/>
              <a:t>microchannel</a:t>
            </a:r>
            <a:r>
              <a:rPr lang="en-US" dirty="0" smtClean="0"/>
              <a:t> cooler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conditions: 485A, 300µs, 100Hz (3% </a:t>
            </a:r>
            <a:r>
              <a:rPr lang="en-US" dirty="0" err="1" smtClean="0"/>
              <a:t>d.c.</a:t>
            </a:r>
            <a:r>
              <a:rPr lang="en-US" dirty="0" smtClean="0"/>
              <a:t>), 25°C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0.8 </a:t>
            </a:r>
            <a:r>
              <a:rPr lang="en-US" dirty="0" err="1" smtClean="0"/>
              <a:t>Gshots</a:t>
            </a:r>
            <a:r>
              <a:rPr lang="en-US" dirty="0" smtClean="0"/>
              <a:t> as of Oct, 2014, ongoing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New generation quasi-CW 880 nm Bars		(V)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Lifetime test</a:t>
            </a:r>
          </a:p>
        </p:txBody>
      </p:sp>
      <p:graphicFrame>
        <p:nvGraphicFramePr>
          <p:cNvPr id="8" name="Diagramm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986290"/>
              </p:ext>
            </p:extLst>
          </p:nvPr>
        </p:nvGraphicFramePr>
        <p:xfrm>
          <a:off x="457200" y="2895600"/>
          <a:ext cx="70104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3471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gray">
          <a:xfrm>
            <a:off x="0" y="2133600"/>
            <a:ext cx="6324600" cy="3810000"/>
          </a:xfrm>
          <a:prstGeom prst="rect">
            <a:avLst/>
          </a:prstGeom>
          <a:solidFill>
            <a:srgbClr val="EFF3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Outline</a:t>
            </a:r>
            <a:endParaRPr lang="en-US" smtClean="0"/>
          </a:p>
        </p:txBody>
      </p:sp>
      <p:sp>
        <p:nvSpPr>
          <p:cNvPr id="1024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2819400"/>
          </a:xfrm>
        </p:spPr>
        <p:txBody>
          <a:bodyPr/>
          <a:lstStyle/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JENOPTIK AG</a:t>
            </a:r>
            <a:endParaRPr lang="en-US" sz="2000" dirty="0">
              <a:solidFill>
                <a:schemeClr val="bg1">
                  <a:lumMod val="65000"/>
                </a:schemeClr>
              </a:solidFill>
              <a:sym typeface="Wingdings" pitchFamily="2" charset="2"/>
            </a:endParaRP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Research-to-industry transfer: Diode Lab GmbH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Laser diodes for HEC-DPSSL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b="1" dirty="0" smtClean="0">
                <a:sym typeface="Wingdings" pitchFamily="2" charset="2"/>
              </a:rPr>
              <a:t>Laser diode stacks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Outlook: mass production</a:t>
            </a:r>
            <a:endParaRPr lang="en-US" sz="2000" dirty="0" smtClean="0"/>
          </a:p>
        </p:txBody>
      </p:sp>
      <p:sp>
        <p:nvSpPr>
          <p:cNvPr id="10245" name="Fußzeilenplatzhalter 3" hidden="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2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32DA7939-49A1-4FA4-B1D1-E17D0C237F30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22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pic>
        <p:nvPicPr>
          <p:cNvPr id="10247" name="Picture 3" descr="JDL_Barren_1648breit_300dpi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6" r="43277"/>
          <a:stretch>
            <a:fillRect/>
          </a:stretch>
        </p:blipFill>
        <p:spPr bwMode="gray">
          <a:xfrm>
            <a:off x="6394450" y="2128838"/>
            <a:ext cx="27606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5675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6" hidden="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pPr>
              <a:defRPr/>
            </a:pPr>
            <a:fld id="{99E3308C-A4D9-446B-A7F2-1E34A6E1B5A7}" type="slidenum">
              <a:rPr lang="en-US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28" name="Rectangle 5" hidden="1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533400" y="6477000"/>
            <a:ext cx="6019800" cy="152400"/>
          </a:xfrm>
          <a:prstGeom prst="rect">
            <a:avLst/>
          </a:prstGeom>
          <a:ln/>
        </p:spPr>
        <p:txBody>
          <a:bodyPr/>
          <a:lstStyle/>
          <a:p>
            <a:r>
              <a:rPr lang="en-US" dirty="0"/>
              <a:t> Business Unit Lasers  I  Lasers &amp; Material Processing</a:t>
            </a:r>
          </a:p>
        </p:txBody>
      </p:sp>
      <p:sp>
        <p:nvSpPr>
          <p:cNvPr id="650242" name="Rectangle 2"/>
          <p:cNvSpPr>
            <a:spLocks noChangeArrowheads="1"/>
          </p:cNvSpPr>
          <p:nvPr/>
        </p:nvSpPr>
        <p:spPr bwMode="gray">
          <a:xfrm>
            <a:off x="0" y="1717675"/>
            <a:ext cx="9144000" cy="4606925"/>
          </a:xfrm>
          <a:prstGeom prst="rect">
            <a:avLst/>
          </a:prstGeom>
          <a:gradFill rotWithShape="1">
            <a:gsLst>
              <a:gs pos="0">
                <a:srgbClr val="A9AE91"/>
              </a:gs>
              <a:gs pos="100000">
                <a:srgbClr val="FFFFFF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A9AE9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50243" name="Picture 3" descr="Grafikfläche_grü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88" y="2133600"/>
            <a:ext cx="8723312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024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1628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Diode Laser Stacks</a:t>
            </a:r>
          </a:p>
        </p:txBody>
      </p:sp>
      <p:sp>
        <p:nvSpPr>
          <p:cNvPr id="650245" name="Text Box 5"/>
          <p:cNvSpPr txBox="1">
            <a:spLocks noChangeArrowheads="1"/>
          </p:cNvSpPr>
          <p:nvPr/>
        </p:nvSpPr>
        <p:spPr bwMode="gray">
          <a:xfrm>
            <a:off x="814388" y="2562225"/>
            <a:ext cx="3352800" cy="31947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282575" indent="-280988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lvl="1" algn="l" eaLnBrk="1" hangingPunct="1">
              <a:spcBef>
                <a:spcPct val="40000"/>
              </a:spcBef>
              <a:buFont typeface="Wingdings" pitchFamily="2" charset="2"/>
              <a:buChar char="§"/>
            </a:pPr>
            <a:r>
              <a:rPr lang="en-US" baseline="0" dirty="0" smtClean="0">
                <a:solidFill>
                  <a:schemeClr val="bg1"/>
                </a:solidFill>
              </a:rPr>
              <a:t>Used in direct applications, laser pumping, medical and research applications</a:t>
            </a:r>
          </a:p>
          <a:p>
            <a:pPr lvl="1" algn="l" eaLnBrk="1" hangingPunct="1">
              <a:spcBef>
                <a:spcPct val="40000"/>
              </a:spcBef>
              <a:buFont typeface="Wingdings" pitchFamily="2" charset="2"/>
              <a:buChar char="§"/>
            </a:pPr>
            <a:r>
              <a:rPr lang="en-US" baseline="0" dirty="0" smtClean="0">
                <a:solidFill>
                  <a:schemeClr val="bg1"/>
                </a:solidFill>
              </a:rPr>
              <a:t>4 to 25 laser bars vertical </a:t>
            </a:r>
            <a:br>
              <a:rPr lang="en-US" baseline="0" dirty="0" smtClean="0">
                <a:solidFill>
                  <a:schemeClr val="bg1"/>
                </a:solidFill>
              </a:rPr>
            </a:br>
            <a:r>
              <a:rPr lang="en-US" baseline="0" dirty="0" smtClean="0">
                <a:solidFill>
                  <a:schemeClr val="bg1"/>
                </a:solidFill>
              </a:rPr>
              <a:t>2 to 4 bars horizontal</a:t>
            </a:r>
          </a:p>
          <a:p>
            <a:pPr lvl="1" algn="l" eaLnBrk="1" hangingPunct="1">
              <a:spcBef>
                <a:spcPct val="40000"/>
              </a:spcBef>
              <a:buFont typeface="Wingdings" pitchFamily="2" charset="2"/>
              <a:buChar char="§"/>
            </a:pPr>
            <a:r>
              <a:rPr lang="en-US" baseline="0" dirty="0" err="1" smtClean="0">
                <a:solidFill>
                  <a:schemeClr val="bg1"/>
                </a:solidFill>
              </a:rPr>
              <a:t>cw</a:t>
            </a:r>
            <a:r>
              <a:rPr lang="en-US" baseline="0" dirty="0" smtClean="0">
                <a:solidFill>
                  <a:schemeClr val="bg1"/>
                </a:solidFill>
              </a:rPr>
              <a:t> power per bar: </a:t>
            </a:r>
            <a:br>
              <a:rPr lang="en-US" baseline="0" dirty="0" smtClean="0">
                <a:solidFill>
                  <a:schemeClr val="bg1"/>
                </a:solidFill>
              </a:rPr>
            </a:br>
            <a:r>
              <a:rPr lang="en-US" baseline="0" dirty="0" smtClean="0">
                <a:solidFill>
                  <a:schemeClr val="bg1"/>
                </a:solidFill>
              </a:rPr>
              <a:t>50 – 80 W l 808 nm</a:t>
            </a:r>
            <a:br>
              <a:rPr lang="en-US" baseline="0" dirty="0" smtClean="0">
                <a:solidFill>
                  <a:schemeClr val="bg1"/>
                </a:solidFill>
              </a:rPr>
            </a:br>
            <a:r>
              <a:rPr lang="en-US" baseline="0" dirty="0" smtClean="0">
                <a:solidFill>
                  <a:schemeClr val="bg1"/>
                </a:solidFill>
              </a:rPr>
              <a:t>50 – 120 W l 9xx nm</a:t>
            </a:r>
          </a:p>
          <a:p>
            <a:pPr lvl="1" algn="l" eaLnBrk="1" hangingPunct="1">
              <a:spcBef>
                <a:spcPct val="40000"/>
              </a:spcBef>
              <a:buFont typeface="Wingdings" pitchFamily="2" charset="2"/>
              <a:buChar char="§"/>
            </a:pPr>
            <a:r>
              <a:rPr lang="en-US" baseline="0" dirty="0" err="1" smtClean="0">
                <a:solidFill>
                  <a:schemeClr val="bg1"/>
                </a:solidFill>
              </a:rPr>
              <a:t>qcw</a:t>
            </a:r>
            <a:r>
              <a:rPr lang="en-US" baseline="0" dirty="0" smtClean="0">
                <a:solidFill>
                  <a:schemeClr val="bg1"/>
                </a:solidFill>
              </a:rPr>
              <a:t> power per bar: </a:t>
            </a:r>
            <a:br>
              <a:rPr lang="en-US" baseline="0" dirty="0" smtClean="0">
                <a:solidFill>
                  <a:schemeClr val="bg1"/>
                </a:solidFill>
              </a:rPr>
            </a:br>
            <a:r>
              <a:rPr lang="en-US" baseline="0" dirty="0" smtClean="0">
                <a:solidFill>
                  <a:schemeClr val="bg1"/>
                </a:solidFill>
              </a:rPr>
              <a:t>100 –</a:t>
            </a:r>
            <a:r>
              <a:rPr lang="en-US" baseline="30000" dirty="0" smtClean="0">
                <a:solidFill>
                  <a:schemeClr val="bg2"/>
                </a:solidFill>
              </a:rPr>
              <a:t> </a:t>
            </a:r>
            <a:r>
              <a:rPr lang="en-US" baseline="0" dirty="0" smtClean="0">
                <a:solidFill>
                  <a:schemeClr val="bg1"/>
                </a:solidFill>
              </a:rPr>
              <a:t>300 W l 808 &amp; 9xx </a:t>
            </a:r>
            <a:r>
              <a:rPr lang="en-US" dirty="0" smtClean="0">
                <a:solidFill>
                  <a:schemeClr val="bg1"/>
                </a:solidFill>
              </a:rPr>
              <a:t>nm</a:t>
            </a:r>
          </a:p>
          <a:p>
            <a:pPr lvl="1" algn="l" eaLnBrk="1" hangingPunct="1">
              <a:spcBef>
                <a:spcPct val="40000"/>
              </a:spcBef>
              <a:buFont typeface="Wingdings" pitchFamily="2" charset="2"/>
              <a:buChar char="§"/>
            </a:pPr>
            <a:r>
              <a:rPr lang="en-US" dirty="0" smtClean="0">
                <a:solidFill>
                  <a:schemeClr val="bg1"/>
                </a:solidFill>
              </a:rPr>
              <a:t>Capacity</a:t>
            </a:r>
            <a:r>
              <a:rPr lang="en-US" dirty="0">
                <a:solidFill>
                  <a:schemeClr val="bg1"/>
                </a:solidFill>
              </a:rPr>
              <a:t>: thousands p.a.</a:t>
            </a:r>
            <a:r>
              <a:rPr lang="de-DE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650246" name="Text Box 6"/>
          <p:cNvSpPr txBox="1">
            <a:spLocks noChangeArrowheads="1"/>
          </p:cNvSpPr>
          <p:nvPr/>
        </p:nvSpPr>
        <p:spPr bwMode="gray">
          <a:xfrm>
            <a:off x="1066800" y="1828800"/>
            <a:ext cx="2667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buClr>
                <a:srgbClr val="6E7277"/>
              </a:buClr>
              <a:buFont typeface="Wingdings" pitchFamily="2" charset="2"/>
              <a:buNone/>
            </a:pPr>
            <a:r>
              <a:rPr lang="en-US" sz="2400" baseline="0" dirty="0" smtClean="0">
                <a:solidFill>
                  <a:srgbClr val="5F6928"/>
                </a:solidFill>
              </a:rPr>
              <a:t>Features</a:t>
            </a:r>
            <a:endParaRPr lang="en-US" sz="2400" baseline="0" dirty="0">
              <a:solidFill>
                <a:srgbClr val="5F6928"/>
              </a:solidFill>
            </a:endParaRPr>
          </a:p>
        </p:txBody>
      </p:sp>
      <p:sp>
        <p:nvSpPr>
          <p:cNvPr id="650247" name="Rectangle 7"/>
          <p:cNvSpPr>
            <a:spLocks noChangeArrowheads="1"/>
          </p:cNvSpPr>
          <p:nvPr/>
        </p:nvSpPr>
        <p:spPr bwMode="gray">
          <a:xfrm>
            <a:off x="6715125" y="2724150"/>
            <a:ext cx="1962150" cy="1831975"/>
          </a:xfrm>
          <a:prstGeom prst="rect">
            <a:avLst/>
          </a:prstGeom>
          <a:solidFill>
            <a:schemeClr val="bg1">
              <a:alpha val="50000"/>
            </a:schemeClr>
          </a:solidFill>
          <a:ln w="158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baseline="0">
              <a:solidFill>
                <a:srgbClr val="006EA8"/>
              </a:solidFill>
            </a:endParaRPr>
          </a:p>
        </p:txBody>
      </p:sp>
      <p:sp>
        <p:nvSpPr>
          <p:cNvPr id="650248" name="Rectangle 8"/>
          <p:cNvSpPr>
            <a:spLocks noChangeArrowheads="1"/>
          </p:cNvSpPr>
          <p:nvPr/>
        </p:nvSpPr>
        <p:spPr bwMode="gray">
          <a:xfrm>
            <a:off x="3886200" y="4714875"/>
            <a:ext cx="3352800" cy="1465263"/>
          </a:xfrm>
          <a:prstGeom prst="rect">
            <a:avLst/>
          </a:prstGeom>
          <a:solidFill>
            <a:schemeClr val="bg1">
              <a:alpha val="50000"/>
            </a:schemeClr>
          </a:solidFill>
          <a:ln w="158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baseline="0">
              <a:solidFill>
                <a:srgbClr val="006EA8"/>
              </a:solidFill>
            </a:endParaRPr>
          </a:p>
        </p:txBody>
      </p:sp>
      <p:sp>
        <p:nvSpPr>
          <p:cNvPr id="650249" name="Rectangle 9"/>
          <p:cNvSpPr>
            <a:spLocks noChangeArrowheads="1"/>
          </p:cNvSpPr>
          <p:nvPr/>
        </p:nvSpPr>
        <p:spPr bwMode="gray">
          <a:xfrm>
            <a:off x="4419600" y="2286000"/>
            <a:ext cx="1752600" cy="1655763"/>
          </a:xfrm>
          <a:prstGeom prst="rect">
            <a:avLst/>
          </a:prstGeom>
          <a:solidFill>
            <a:schemeClr val="bg1">
              <a:alpha val="50000"/>
            </a:schemeClr>
          </a:solidFill>
          <a:ln w="1587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="1" baseline="0">
              <a:solidFill>
                <a:srgbClr val="006EA8"/>
              </a:solidFill>
            </a:endParaRPr>
          </a:p>
        </p:txBody>
      </p:sp>
      <p:pic>
        <p:nvPicPr>
          <p:cNvPr id="650250" name="Picture 10" descr="JOLD_Stack_JOLD-x-CANN-xA_0340_300dpi_RG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97" t="14598" r="26949" b="443"/>
          <a:stretch>
            <a:fillRect/>
          </a:stretch>
        </p:blipFill>
        <p:spPr bwMode="auto">
          <a:xfrm>
            <a:off x="4495800" y="2349500"/>
            <a:ext cx="1600200" cy="152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0251" name="Text Box 9"/>
          <p:cNvSpPr txBox="1">
            <a:spLocks noChangeArrowheads="1"/>
          </p:cNvSpPr>
          <p:nvPr/>
        </p:nvSpPr>
        <p:spPr bwMode="auto">
          <a:xfrm>
            <a:off x="4405313" y="3625850"/>
            <a:ext cx="1811337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1000" baseline="0" smtClean="0">
                <a:solidFill>
                  <a:srgbClr val="5F5F5F"/>
                </a:solidFill>
              </a:rPr>
              <a:t> Vertical Diode Laser Stacks</a:t>
            </a:r>
            <a:endParaRPr lang="en-US" sz="1000" baseline="0">
              <a:solidFill>
                <a:srgbClr val="5F5F5F"/>
              </a:solidFill>
            </a:endParaRPr>
          </a:p>
        </p:txBody>
      </p:sp>
      <p:pic>
        <p:nvPicPr>
          <p:cNvPr id="650252" name="Picture 12" descr="JOLD_qcwStack_JOLD-x-Q-3A_jold2009098_300dpi_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2803525"/>
            <a:ext cx="1828800" cy="167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50253" name="Text Box 9"/>
          <p:cNvSpPr txBox="1">
            <a:spLocks noChangeArrowheads="1"/>
          </p:cNvSpPr>
          <p:nvPr/>
        </p:nvSpPr>
        <p:spPr bwMode="auto">
          <a:xfrm>
            <a:off x="6777038" y="4238625"/>
            <a:ext cx="1143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algn="l" eaLnBrk="1" hangingPunct="1"/>
            <a:r>
              <a:rPr lang="en-US" sz="1000" baseline="0" smtClean="0">
                <a:solidFill>
                  <a:srgbClr val="5F5F5F"/>
                </a:solidFill>
              </a:rPr>
              <a:t>qcw Stacks</a:t>
            </a:r>
            <a:endParaRPr lang="en-US" sz="1000" baseline="0">
              <a:solidFill>
                <a:srgbClr val="5F5F5F"/>
              </a:solidFill>
            </a:endParaRPr>
          </a:p>
        </p:txBody>
      </p:sp>
      <p:pic>
        <p:nvPicPr>
          <p:cNvPr id="650254" name="Picture 10" descr="JOLD-Produkt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3962400" y="4781550"/>
            <a:ext cx="3200400" cy="133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0255" name="Text Box 8"/>
          <p:cNvSpPr txBox="1">
            <a:spLocks noChangeArrowheads="1"/>
          </p:cNvSpPr>
          <p:nvPr/>
        </p:nvSpPr>
        <p:spPr bwMode="auto">
          <a:xfrm>
            <a:off x="3949700" y="5876925"/>
            <a:ext cx="34290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sz="1000" baseline="0" smtClean="0">
                <a:solidFill>
                  <a:srgbClr val="5F5F5F"/>
                </a:solidFill>
              </a:rPr>
              <a:t>Horizontal Diode Laser Stacks</a:t>
            </a:r>
            <a:endParaRPr lang="en-US" sz="1000" baseline="0">
              <a:solidFill>
                <a:srgbClr val="5F5F5F"/>
              </a:solidFill>
            </a:endParaRPr>
          </a:p>
        </p:txBody>
      </p:sp>
      <p:sp>
        <p:nvSpPr>
          <p:cNvPr id="650261" name="Line 21"/>
          <p:cNvSpPr>
            <a:spLocks noChangeShapeType="1"/>
          </p:cNvSpPr>
          <p:nvPr/>
        </p:nvSpPr>
        <p:spPr bwMode="gray">
          <a:xfrm flipV="1">
            <a:off x="5029200" y="3949700"/>
            <a:ext cx="0" cy="1524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262" name="Line 22"/>
          <p:cNvSpPr>
            <a:spLocks noChangeShapeType="1"/>
          </p:cNvSpPr>
          <p:nvPr/>
        </p:nvSpPr>
        <p:spPr bwMode="gray">
          <a:xfrm>
            <a:off x="5257800" y="4330700"/>
            <a:ext cx="14478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263" name="Line 23"/>
          <p:cNvSpPr>
            <a:spLocks noChangeShapeType="1"/>
          </p:cNvSpPr>
          <p:nvPr/>
        </p:nvSpPr>
        <p:spPr bwMode="gray">
          <a:xfrm>
            <a:off x="5029200" y="4552950"/>
            <a:ext cx="0" cy="15875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264" name="Line 24"/>
          <p:cNvSpPr>
            <a:spLocks noChangeShapeType="1"/>
          </p:cNvSpPr>
          <p:nvPr/>
        </p:nvSpPr>
        <p:spPr bwMode="gray">
          <a:xfrm>
            <a:off x="2362200" y="2349500"/>
            <a:ext cx="1752600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265" name="Line 25"/>
          <p:cNvSpPr>
            <a:spLocks noChangeShapeType="1"/>
          </p:cNvSpPr>
          <p:nvPr/>
        </p:nvSpPr>
        <p:spPr bwMode="gray">
          <a:xfrm>
            <a:off x="4114800" y="2349500"/>
            <a:ext cx="0" cy="198120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50266" name="Line 26"/>
          <p:cNvSpPr>
            <a:spLocks noChangeShapeType="1"/>
          </p:cNvSpPr>
          <p:nvPr/>
        </p:nvSpPr>
        <p:spPr bwMode="gray">
          <a:xfrm>
            <a:off x="4114800" y="4330700"/>
            <a:ext cx="690563" cy="0"/>
          </a:xfrm>
          <a:prstGeom prst="line">
            <a:avLst/>
          </a:prstGeom>
          <a:noFill/>
          <a:ln w="1587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50267" name="Group 27"/>
          <p:cNvGrpSpPr>
            <a:grpSpLocks/>
          </p:cNvGrpSpPr>
          <p:nvPr/>
        </p:nvGrpSpPr>
        <p:grpSpPr bwMode="auto">
          <a:xfrm>
            <a:off x="4743450" y="4067175"/>
            <a:ext cx="577850" cy="509588"/>
            <a:chOff x="2180" y="2223"/>
            <a:chExt cx="364" cy="321"/>
          </a:xfrm>
        </p:grpSpPr>
        <p:pic>
          <p:nvPicPr>
            <p:cNvPr id="650268" name="Picture 28" descr="Touchscreen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80" y="2223"/>
              <a:ext cx="364" cy="3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650269" name="Group 29"/>
            <p:cNvGrpSpPr>
              <a:grpSpLocks/>
            </p:cNvGrpSpPr>
            <p:nvPr/>
          </p:nvGrpSpPr>
          <p:grpSpPr bwMode="auto">
            <a:xfrm>
              <a:off x="2304" y="2328"/>
              <a:ext cx="114" cy="114"/>
              <a:chOff x="2280" y="2304"/>
              <a:chExt cx="144" cy="144"/>
            </a:xfrm>
          </p:grpSpPr>
          <p:sp>
            <p:nvSpPr>
              <p:cNvPr id="650270" name="Line 30"/>
              <p:cNvSpPr>
                <a:spLocks noChangeShapeType="1"/>
              </p:cNvSpPr>
              <p:nvPr/>
            </p:nvSpPr>
            <p:spPr bwMode="gray">
              <a:xfrm>
                <a:off x="2352" y="2304"/>
                <a:ext cx="0" cy="144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0271" name="Line 31"/>
              <p:cNvSpPr>
                <a:spLocks noChangeShapeType="1"/>
              </p:cNvSpPr>
              <p:nvPr/>
            </p:nvSpPr>
            <p:spPr bwMode="gray">
              <a:xfrm flipH="1">
                <a:off x="2280" y="2376"/>
                <a:ext cx="144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</p:spTree>
    <p:custDataLst>
      <p:tags r:id="rId1"/>
    </p:custDataLst>
    <p:extLst>
      <p:ext uri="{BB962C8B-B14F-4D97-AF65-F5344CB8AC3E}">
        <p14:creationId xmlns:p14="http://schemas.microsoft.com/office/powerpoint/2010/main" val="159195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 txBox="1">
            <a:spLocks/>
          </p:cNvSpPr>
          <p:nvPr/>
        </p:nvSpPr>
        <p:spPr>
          <a:xfrm>
            <a:off x="457200" y="361950"/>
            <a:ext cx="7162800" cy="762000"/>
          </a:xfrm>
          <a:prstGeom prst="rect">
            <a:avLst/>
          </a:prstGeom>
        </p:spPr>
        <p:txBody>
          <a:bodyPr/>
          <a:lstStyle>
            <a:lvl1pPr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2pPr>
            <a:lvl3pPr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3pPr>
            <a:lvl4pPr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4pPr>
            <a:lvl5pPr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5pPr>
            <a:lvl6pPr marL="4572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6pPr>
            <a:lvl7pPr marL="9144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7pPr>
            <a:lvl8pPr marL="13716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8pPr>
            <a:lvl9pPr marL="1828800" algn="l" rtl="0" fontAlgn="base">
              <a:lnSpc>
                <a:spcPts val="22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bg2"/>
                </a:solidFill>
                <a:latin typeface="Arial" charset="0"/>
              </a:defRPr>
            </a:lvl9pPr>
          </a:lstStyle>
          <a:p>
            <a:r>
              <a:rPr lang="de-DE" dirty="0" err="1" smtClean="0"/>
              <a:t>Passively</a:t>
            </a:r>
            <a:r>
              <a:rPr lang="de-DE" dirty="0" smtClean="0"/>
              <a:t> </a:t>
            </a:r>
            <a:r>
              <a:rPr lang="de-DE" dirty="0" err="1" smtClean="0"/>
              <a:t>cooled</a:t>
            </a:r>
            <a:r>
              <a:rPr lang="de-DE" dirty="0" smtClean="0"/>
              <a:t> QCW </a:t>
            </a:r>
            <a:r>
              <a:rPr lang="de-DE" dirty="0" err="1" smtClean="0"/>
              <a:t>laser</a:t>
            </a:r>
            <a:r>
              <a:rPr lang="de-DE" dirty="0" smtClean="0"/>
              <a:t> </a:t>
            </a:r>
            <a:r>
              <a:rPr lang="de-DE" dirty="0" err="1" smtClean="0"/>
              <a:t>diode</a:t>
            </a:r>
            <a:r>
              <a:rPr lang="de-DE" dirty="0" smtClean="0"/>
              <a:t> </a:t>
            </a:r>
            <a:r>
              <a:rPr lang="de-DE" dirty="0" err="1" smtClean="0"/>
              <a:t>stacks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</p:txBody>
      </p:sp>
      <p:grpSp>
        <p:nvGrpSpPr>
          <p:cNvPr id="3" name="Gruppieren 6"/>
          <p:cNvGrpSpPr>
            <a:grpSpLocks/>
          </p:cNvGrpSpPr>
          <p:nvPr/>
        </p:nvGrpSpPr>
        <p:grpSpPr bwMode="auto">
          <a:xfrm>
            <a:off x="2971800" y="2128838"/>
            <a:ext cx="4114800" cy="3509962"/>
            <a:chOff x="10720387" y="10498277"/>
            <a:chExt cx="12353550" cy="9657668"/>
          </a:xfrm>
        </p:grpSpPr>
        <p:pic>
          <p:nvPicPr>
            <p:cNvPr id="4" name="Picture 5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377987" y="13174662"/>
              <a:ext cx="4314825" cy="1125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" name="Picture 5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8987" y="16451262"/>
              <a:ext cx="4278312" cy="17557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" name="Picture 6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5187" y="14698662"/>
              <a:ext cx="1981200" cy="1533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" name="Picture 6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20387" y="17899062"/>
              <a:ext cx="2749550" cy="17541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AutoShape 67"/>
            <p:cNvSpPr>
              <a:spLocks noChangeArrowheads="1"/>
            </p:cNvSpPr>
            <p:nvPr/>
          </p:nvSpPr>
          <p:spPr bwMode="auto">
            <a:xfrm>
              <a:off x="11634787" y="13403262"/>
              <a:ext cx="838200" cy="1143000"/>
            </a:xfrm>
            <a:prstGeom prst="downArrow">
              <a:avLst>
                <a:gd name="adj1" fmla="val 50000"/>
                <a:gd name="adj2" fmla="val 34091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9" name="AutoShape 68"/>
            <p:cNvSpPr>
              <a:spLocks noChangeArrowheads="1"/>
            </p:cNvSpPr>
            <p:nvPr/>
          </p:nvSpPr>
          <p:spPr bwMode="auto">
            <a:xfrm>
              <a:off x="11634787" y="16451262"/>
              <a:ext cx="838200" cy="1143000"/>
            </a:xfrm>
            <a:prstGeom prst="downArrow">
              <a:avLst>
                <a:gd name="adj1" fmla="val 50000"/>
                <a:gd name="adj2" fmla="val 34091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" name="AutoShape 69"/>
            <p:cNvSpPr>
              <a:spLocks noChangeArrowheads="1"/>
            </p:cNvSpPr>
            <p:nvPr/>
          </p:nvSpPr>
          <p:spPr bwMode="auto">
            <a:xfrm>
              <a:off x="16587787" y="14774862"/>
              <a:ext cx="838200" cy="1143000"/>
            </a:xfrm>
            <a:prstGeom prst="downArrow">
              <a:avLst>
                <a:gd name="adj1" fmla="val 50000"/>
                <a:gd name="adj2" fmla="val 34091"/>
              </a:avLst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1" name="Rectangle 18"/>
            <p:cNvSpPr txBox="1">
              <a:spLocks noChangeArrowheads="1"/>
            </p:cNvSpPr>
            <p:nvPr/>
          </p:nvSpPr>
          <p:spPr bwMode="auto">
            <a:xfrm>
              <a:off x="14801943" y="18366121"/>
              <a:ext cx="6718346" cy="1789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ts val="5100"/>
                </a:lnSpc>
              </a:pPr>
              <a:r>
                <a:rPr lang="en-US" sz="2000">
                  <a:latin typeface="Calibri" pitchFamily="34" charset="0"/>
                </a:rPr>
                <a:t>CTE-matched</a:t>
              </a:r>
              <a:endParaRPr lang="en-US" sz="3200">
                <a:latin typeface="Calibri" pitchFamily="34" charset="0"/>
              </a:endParaRPr>
            </a:p>
          </p:txBody>
        </p:sp>
        <p:sp>
          <p:nvSpPr>
            <p:cNvPr id="12" name="Line 71"/>
            <p:cNvSpPr>
              <a:spLocks noChangeShapeType="1"/>
            </p:cNvSpPr>
            <p:nvPr/>
          </p:nvSpPr>
          <p:spPr bwMode="auto">
            <a:xfrm>
              <a:off x="14377987" y="11650662"/>
              <a:ext cx="0" cy="8077200"/>
            </a:xfrm>
            <a:prstGeom prst="line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de-DE"/>
            </a:p>
          </p:txBody>
        </p:sp>
        <p:sp>
          <p:nvSpPr>
            <p:cNvPr id="13" name="Rectangle 18"/>
            <p:cNvSpPr txBox="1">
              <a:spLocks noChangeArrowheads="1"/>
            </p:cNvSpPr>
            <p:nvPr/>
          </p:nvSpPr>
          <p:spPr bwMode="auto">
            <a:xfrm>
              <a:off x="14801943" y="10498277"/>
              <a:ext cx="8271994" cy="2053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rgbClr val="006EA8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charset="0"/>
                </a:defRPr>
              </a:lvl9pPr>
            </a:lstStyle>
            <a:p>
              <a:pPr algn="l" eaLnBrk="1" hangingPunct="1">
                <a:lnSpc>
                  <a:spcPts val="5100"/>
                </a:lnSpc>
              </a:pPr>
              <a:r>
                <a:rPr lang="en-US" sz="2000">
                  <a:latin typeface="Calibri" pitchFamily="34" charset="0"/>
                </a:rPr>
                <a:t>JenLas® </a:t>
              </a:r>
              <a:r>
                <a:rPr lang="en-US" sz="2000" i="1">
                  <a:latin typeface="Calibri" pitchFamily="34" charset="0"/>
                </a:rPr>
                <a:t>QCW</a:t>
              </a:r>
              <a:endParaRPr lang="en-US" sz="2000">
                <a:latin typeface="Calibri" pitchFamily="34" charset="0"/>
              </a:endParaRPr>
            </a:p>
          </p:txBody>
        </p:sp>
        <p:pic>
          <p:nvPicPr>
            <p:cNvPr id="14" name="Picture 7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25187" y="12031662"/>
              <a:ext cx="1981200" cy="1143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5" name="Grafik 22"/>
          <p:cNvPicPr>
            <a:picLocks noChangeAspect="1"/>
          </p:cNvPicPr>
          <p:nvPr/>
        </p:nvPicPr>
        <p:blipFill rotWithShape="1">
          <a:blip r:embed="rId7"/>
          <a:srcRect l="2157" t="2683" r="2691" b="6687"/>
          <a:stretch/>
        </p:blipFill>
        <p:spPr bwMode="auto">
          <a:xfrm>
            <a:off x="6019800" y="3043238"/>
            <a:ext cx="3003550" cy="1908175"/>
          </a:xfrm>
          <a:prstGeom prst="rect">
            <a:avLst/>
          </a:prstGeom>
          <a:noFill/>
          <a:ln w="69850" cap="rnd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5" descr="Clipboard0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33" t="26532" r="53127" b="24728"/>
          <a:stretch>
            <a:fillRect/>
          </a:stretch>
        </p:blipFill>
        <p:spPr bwMode="auto">
          <a:xfrm>
            <a:off x="76200" y="3043238"/>
            <a:ext cx="2846388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feld 16"/>
          <p:cNvSpPr txBox="1"/>
          <p:nvPr/>
        </p:nvSpPr>
        <p:spPr>
          <a:xfrm>
            <a:off x="152400" y="1524000"/>
            <a:ext cx="8763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l">
              <a:buFont typeface="Wingdings" pitchFamily="2" charset="2"/>
              <a:buChar char="§"/>
              <a:defRPr/>
            </a:pPr>
            <a:r>
              <a:rPr lang="de-DE" dirty="0">
                <a:latin typeface="+mj-lt"/>
              </a:rPr>
              <a:t>QCW, </a:t>
            </a:r>
            <a:r>
              <a:rPr lang="de-DE" i="1" dirty="0">
                <a:latin typeface="+mj-lt"/>
              </a:rPr>
              <a:t>quasi </a:t>
            </a:r>
            <a:r>
              <a:rPr lang="de-DE" i="1" dirty="0" err="1">
                <a:latin typeface="+mj-lt"/>
              </a:rPr>
              <a:t>continuous</a:t>
            </a:r>
            <a:r>
              <a:rPr lang="de-DE" i="1" dirty="0">
                <a:latin typeface="+mj-lt"/>
              </a:rPr>
              <a:t> </a:t>
            </a:r>
            <a:r>
              <a:rPr lang="de-DE" i="1" dirty="0" err="1">
                <a:latin typeface="+mj-lt"/>
              </a:rPr>
              <a:t>wave</a:t>
            </a:r>
            <a:r>
              <a:rPr lang="de-DE" dirty="0">
                <a:latin typeface="+mj-lt"/>
              </a:rPr>
              <a:t>, </a:t>
            </a:r>
            <a:r>
              <a:rPr lang="de-DE" dirty="0" err="1" smtClean="0">
                <a:latin typeface="+mj-lt"/>
              </a:rPr>
              <a:t>pulsed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operation</a:t>
            </a:r>
            <a:r>
              <a:rPr lang="de-DE" dirty="0" smtClean="0">
                <a:latin typeface="+mj-lt"/>
              </a:rPr>
              <a:t>, </a:t>
            </a:r>
            <a:r>
              <a:rPr lang="de-DE" dirty="0">
                <a:latin typeface="+mj-lt"/>
              </a:rPr>
              <a:t>t ≈ </a:t>
            </a:r>
            <a:r>
              <a:rPr lang="de-DE" dirty="0" err="1">
                <a:latin typeface="+mj-lt"/>
              </a:rPr>
              <a:t>ms</a:t>
            </a:r>
            <a:endParaRPr lang="de-DE" dirty="0">
              <a:latin typeface="+mj-lt"/>
            </a:endParaRPr>
          </a:p>
          <a:p>
            <a:pPr marL="285750" indent="-285750" algn="l">
              <a:buFont typeface="Wingdings" pitchFamily="2" charset="2"/>
              <a:buChar char="§"/>
              <a:defRPr/>
            </a:pPr>
            <a:r>
              <a:rPr lang="de-DE" dirty="0">
                <a:latin typeface="+mj-lt"/>
              </a:rPr>
              <a:t>S</a:t>
            </a:r>
            <a:r>
              <a:rPr lang="de-DE" dirty="0" smtClean="0">
                <a:latin typeface="+mj-lt"/>
              </a:rPr>
              <a:t>emiconductor </a:t>
            </a:r>
            <a:r>
              <a:rPr lang="de-DE" dirty="0" err="1" smtClean="0">
                <a:latin typeface="+mj-lt"/>
              </a:rPr>
              <a:t>laser</a:t>
            </a:r>
            <a:r>
              <a:rPr lang="de-DE" dirty="0" smtClean="0">
                <a:latin typeface="+mj-lt"/>
              </a:rPr>
              <a:t> in </a:t>
            </a:r>
            <a:r>
              <a:rPr lang="de-DE" dirty="0" err="1" smtClean="0">
                <a:latin typeface="+mj-lt"/>
              </a:rPr>
              <a:t>stationary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operation</a:t>
            </a:r>
            <a:endParaRPr lang="de-DE" dirty="0">
              <a:latin typeface="+mj-lt"/>
            </a:endParaRPr>
          </a:p>
          <a:p>
            <a:pPr marL="285750" indent="-285750" algn="l">
              <a:buFont typeface="Wingdings" pitchFamily="2" charset="2"/>
              <a:buChar char="§"/>
              <a:defRPr/>
            </a:pPr>
            <a:r>
              <a:rPr lang="de-DE" dirty="0">
                <a:latin typeface="+mj-lt"/>
              </a:rPr>
              <a:t>L</a:t>
            </a:r>
            <a:r>
              <a:rPr lang="de-DE" dirty="0" smtClean="0">
                <a:latin typeface="+mj-lt"/>
              </a:rPr>
              <a:t>ow </a:t>
            </a:r>
            <a:r>
              <a:rPr lang="de-DE" dirty="0" err="1" smtClean="0">
                <a:latin typeface="+mj-lt"/>
              </a:rPr>
              <a:t>duty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cycle</a:t>
            </a:r>
            <a:r>
              <a:rPr lang="de-DE" dirty="0" smtClean="0">
                <a:latin typeface="+mj-lt"/>
              </a:rPr>
              <a:t> </a:t>
            </a:r>
            <a:r>
              <a:rPr lang="de-DE" dirty="0">
                <a:latin typeface="+mj-lt"/>
                <a:sym typeface="Wingdings" pitchFamily="2" charset="2"/>
              </a:rPr>
              <a:t> </a:t>
            </a:r>
            <a:r>
              <a:rPr lang="de-DE" dirty="0" smtClean="0">
                <a:latin typeface="+mj-lt"/>
                <a:sym typeface="Wingdings" pitchFamily="2" charset="2"/>
              </a:rPr>
              <a:t>thermal </a:t>
            </a:r>
            <a:r>
              <a:rPr lang="de-DE" dirty="0" err="1" smtClean="0">
                <a:latin typeface="+mj-lt"/>
                <a:sym typeface="Wingdings" pitchFamily="2" charset="2"/>
              </a:rPr>
              <a:t>equilibrium</a:t>
            </a:r>
            <a:r>
              <a:rPr lang="de-DE" dirty="0" smtClean="0">
                <a:latin typeface="+mj-lt"/>
                <a:sym typeface="Wingdings" pitchFamily="2" charset="2"/>
              </a:rPr>
              <a:t> not </a:t>
            </a:r>
            <a:r>
              <a:rPr lang="de-DE" dirty="0" err="1" smtClean="0">
                <a:latin typeface="+mj-lt"/>
                <a:sym typeface="Wingdings" pitchFamily="2" charset="2"/>
              </a:rPr>
              <a:t>reached</a:t>
            </a:r>
            <a:r>
              <a:rPr lang="de-DE" dirty="0" smtClean="0">
                <a:latin typeface="+mj-lt"/>
                <a:sym typeface="Wingdings" pitchFamily="2" charset="2"/>
              </a:rPr>
              <a:t>  high pulse power</a:t>
            </a:r>
            <a:endParaRPr lang="de-DE" dirty="0">
              <a:latin typeface="+mj-lt"/>
            </a:endParaRPr>
          </a:p>
        </p:txBody>
      </p:sp>
      <p:sp>
        <p:nvSpPr>
          <p:cNvPr id="18" name="Textfeld 17"/>
          <p:cNvSpPr txBox="1"/>
          <p:nvPr/>
        </p:nvSpPr>
        <p:spPr>
          <a:xfrm>
            <a:off x="152400" y="5646738"/>
            <a:ext cx="8763000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l">
              <a:buFont typeface="Wingdings" pitchFamily="2" charset="2"/>
              <a:buChar char="§"/>
              <a:defRPr/>
            </a:pPr>
            <a:r>
              <a:rPr lang="de-DE" dirty="0" smtClean="0">
                <a:latin typeface="+mj-lt"/>
              </a:rPr>
              <a:t>New </a:t>
            </a:r>
            <a:r>
              <a:rPr lang="de-DE" dirty="0" err="1" smtClean="0">
                <a:latin typeface="+mj-lt"/>
              </a:rPr>
              <a:t>cost-efficient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mounting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technology</a:t>
            </a:r>
            <a:endParaRPr lang="de-DE" b="1" dirty="0">
              <a:latin typeface="+mj-lt"/>
            </a:endParaRPr>
          </a:p>
          <a:p>
            <a:pPr marL="285750" indent="-285750" algn="l">
              <a:buFont typeface="Wingdings" pitchFamily="2" charset="2"/>
              <a:buChar char="§"/>
              <a:defRPr/>
            </a:pPr>
            <a:r>
              <a:rPr lang="de-DE" dirty="0">
                <a:latin typeface="+mj-lt"/>
              </a:rPr>
              <a:t>Flexible </a:t>
            </a:r>
            <a:r>
              <a:rPr lang="de-DE" dirty="0" err="1" smtClean="0">
                <a:latin typeface="+mj-lt"/>
              </a:rPr>
              <a:t>arrangement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of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laser</a:t>
            </a:r>
            <a:r>
              <a:rPr lang="de-DE" dirty="0" smtClean="0">
                <a:latin typeface="+mj-lt"/>
              </a:rPr>
              <a:t> </a:t>
            </a:r>
            <a:r>
              <a:rPr lang="de-DE" dirty="0" err="1" smtClean="0">
                <a:latin typeface="+mj-lt"/>
              </a:rPr>
              <a:t>emitters</a:t>
            </a:r>
            <a:endParaRPr lang="de-DE" dirty="0">
              <a:latin typeface="+mj-lt"/>
            </a:endParaRPr>
          </a:p>
        </p:txBody>
      </p:sp>
      <p:sp>
        <p:nvSpPr>
          <p:cNvPr id="19" name="Textfeld 1"/>
          <p:cNvSpPr txBox="1">
            <a:spLocks noChangeArrowheads="1"/>
          </p:cNvSpPr>
          <p:nvPr/>
        </p:nvSpPr>
        <p:spPr bwMode="auto">
          <a:xfrm>
            <a:off x="531700" y="3200400"/>
            <a:ext cx="163217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err="1"/>
              <a:t>C</a:t>
            </a:r>
            <a:r>
              <a:rPr lang="de-DE" dirty="0" err="1" smtClean="0"/>
              <a:t>atalog</a:t>
            </a:r>
            <a:r>
              <a:rPr lang="de-DE" dirty="0" smtClean="0"/>
              <a:t> </a:t>
            </a:r>
            <a:r>
              <a:rPr lang="de-DE" dirty="0" err="1" smtClean="0"/>
              <a:t>product</a:t>
            </a:r>
            <a:endParaRPr lang="de-DE" dirty="0"/>
          </a:p>
        </p:txBody>
      </p:sp>
      <p:sp>
        <p:nvSpPr>
          <p:cNvPr id="20" name="Textfeld 21"/>
          <p:cNvSpPr txBox="1">
            <a:spLocks noChangeArrowheads="1"/>
          </p:cNvSpPr>
          <p:nvPr/>
        </p:nvSpPr>
        <p:spPr bwMode="auto">
          <a:xfrm>
            <a:off x="6518177" y="3200400"/>
            <a:ext cx="17940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dirty="0" smtClean="0"/>
              <a:t>Lab </a:t>
            </a:r>
            <a:r>
              <a:rPr lang="de-DE" dirty="0" err="1" smtClean="0"/>
              <a:t>demonstrator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285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err="1" smtClean="0"/>
              <a:t>Passively</a:t>
            </a:r>
            <a:r>
              <a:rPr lang="de-DE" b="1" dirty="0" smtClean="0"/>
              <a:t> </a:t>
            </a:r>
            <a:r>
              <a:rPr lang="de-DE" b="1" dirty="0" err="1" smtClean="0"/>
              <a:t>cooled</a:t>
            </a:r>
            <a:r>
              <a:rPr lang="de-DE" b="1" dirty="0" smtClean="0"/>
              <a:t> </a:t>
            </a:r>
            <a:r>
              <a:rPr lang="de-DE" b="1" dirty="0" err="1" smtClean="0"/>
              <a:t>laser</a:t>
            </a:r>
            <a:r>
              <a:rPr lang="de-DE" b="1" dirty="0" smtClean="0"/>
              <a:t> </a:t>
            </a:r>
            <a:r>
              <a:rPr lang="de-DE" b="1" dirty="0" err="1" smtClean="0"/>
              <a:t>diode</a:t>
            </a:r>
            <a:r>
              <a:rPr lang="de-DE" b="1" dirty="0" smtClean="0"/>
              <a:t> </a:t>
            </a:r>
            <a:r>
              <a:rPr lang="de-DE" b="1" dirty="0" err="1" smtClean="0"/>
              <a:t>stacks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pulsed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2514600" cy="4648200"/>
          </a:xfrm>
        </p:spPr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de-DE" dirty="0" smtClean="0"/>
              <a:t>880 </a:t>
            </a:r>
            <a:r>
              <a:rPr lang="de-DE" dirty="0" err="1" smtClean="0"/>
              <a:t>nm</a:t>
            </a:r>
            <a:r>
              <a:rPr lang="de-DE" dirty="0" smtClean="0"/>
              <a:t> QCW </a:t>
            </a:r>
            <a:r>
              <a:rPr lang="de-DE" dirty="0" err="1" smtClean="0"/>
              <a:t>bars</a:t>
            </a:r>
            <a:endParaRPr lang="de-DE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de-DE" dirty="0" smtClean="0"/>
              <a:t>8 x in </a:t>
            </a:r>
            <a:r>
              <a:rPr lang="de-DE" dirty="0" err="1" smtClean="0"/>
              <a:t>series</a:t>
            </a:r>
            <a:endParaRPr lang="de-DE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de-DE" dirty="0" err="1" smtClean="0"/>
              <a:t>next</a:t>
            </a:r>
            <a:r>
              <a:rPr lang="de-DE" dirty="0" smtClean="0"/>
              <a:t> </a:t>
            </a:r>
            <a:r>
              <a:rPr lang="de-DE" dirty="0" err="1" smtClean="0"/>
              <a:t>generation</a:t>
            </a:r>
            <a:r>
              <a:rPr lang="de-DE" dirty="0"/>
              <a:t/>
            </a:r>
            <a:br>
              <a:rPr lang="de-DE" dirty="0"/>
            </a:br>
            <a:r>
              <a:rPr lang="de-DE" dirty="0" err="1" smtClean="0"/>
              <a:t>JenLas</a:t>
            </a:r>
            <a:r>
              <a:rPr lang="de-DE" baseline="30000" dirty="0" smtClean="0"/>
              <a:t>®</a:t>
            </a:r>
            <a:r>
              <a:rPr lang="de-DE" dirty="0" smtClean="0"/>
              <a:t> </a:t>
            </a:r>
            <a:r>
              <a:rPr lang="de-DE" i="1" dirty="0" smtClean="0"/>
              <a:t>QCW</a:t>
            </a:r>
            <a:r>
              <a:rPr lang="de-DE" dirty="0" smtClean="0"/>
              <a:t> </a:t>
            </a:r>
            <a:r>
              <a:rPr lang="de-DE" dirty="0" err="1" smtClean="0"/>
              <a:t>stack</a:t>
            </a:r>
            <a:r>
              <a:rPr lang="de-DE" dirty="0" smtClean="0"/>
              <a:t> </a:t>
            </a:r>
            <a:r>
              <a:rPr lang="de-DE" dirty="0" err="1" smtClean="0"/>
              <a:t>technology</a:t>
            </a:r>
            <a:endParaRPr lang="de-DE" dirty="0" smtClean="0"/>
          </a:p>
          <a:p>
            <a:pPr marL="285750" indent="-285750">
              <a:buFont typeface="Wingdings" pitchFamily="2" charset="2"/>
              <a:buChar char="§"/>
            </a:pPr>
            <a:endParaRPr lang="de-DE" dirty="0" smtClean="0"/>
          </a:p>
          <a:p>
            <a:pPr marL="285750" indent="-285750">
              <a:buFont typeface="Wingdings" pitchFamily="2" charset="2"/>
              <a:buChar char="§"/>
            </a:pPr>
            <a:endParaRPr lang="de-DE" dirty="0"/>
          </a:p>
          <a:p>
            <a:pPr marL="285750" indent="-285750">
              <a:buFont typeface="Wingdings" pitchFamily="2" charset="2"/>
              <a:buChar char="§"/>
            </a:pPr>
            <a:endParaRPr lang="de-DE" dirty="0" smtClean="0"/>
          </a:p>
          <a:p>
            <a:pPr marL="285750" indent="-285750">
              <a:buFont typeface="Wingdings" pitchFamily="2" charset="2"/>
              <a:buChar char="§"/>
            </a:pPr>
            <a:endParaRPr lang="de-DE" dirty="0" smtClean="0"/>
          </a:p>
          <a:p>
            <a:pPr marL="285750" indent="-285750">
              <a:buFont typeface="Wingdings" pitchFamily="2" charset="2"/>
              <a:buChar char="§"/>
            </a:pPr>
            <a:r>
              <a:rPr lang="de-DE" dirty="0" err="1" smtClean="0"/>
              <a:t>t</a:t>
            </a:r>
            <a:r>
              <a:rPr lang="de-DE" baseline="-25000" dirty="0" err="1" smtClean="0"/>
              <a:t>p</a:t>
            </a:r>
            <a:r>
              <a:rPr lang="de-DE" dirty="0" smtClean="0"/>
              <a:t> = 300µs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de-DE" dirty="0" smtClean="0"/>
              <a:t>DC	  1%</a:t>
            </a:r>
            <a:br>
              <a:rPr lang="de-DE" dirty="0" smtClean="0"/>
            </a:br>
            <a:r>
              <a:rPr lang="de-DE" dirty="0" smtClean="0"/>
              <a:t>	  3%</a:t>
            </a:r>
            <a:br>
              <a:rPr lang="de-DE" dirty="0" smtClean="0"/>
            </a:br>
            <a:r>
              <a:rPr lang="de-DE" dirty="0" smtClean="0"/>
              <a:t>	  6%</a:t>
            </a:r>
            <a:r>
              <a:rPr lang="de-DE" dirty="0"/>
              <a:t/>
            </a:r>
            <a:br>
              <a:rPr lang="de-DE" dirty="0"/>
            </a:br>
            <a:r>
              <a:rPr lang="de-DE" dirty="0" smtClean="0"/>
              <a:t>	10%</a:t>
            </a:r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8137065"/>
              </p:ext>
            </p:extLst>
          </p:nvPr>
        </p:nvGraphicFramePr>
        <p:xfrm>
          <a:off x="3124200" y="1524000"/>
          <a:ext cx="5872163" cy="4781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llipse 4"/>
          <p:cNvSpPr/>
          <p:nvPr/>
        </p:nvSpPr>
        <p:spPr bwMode="auto">
          <a:xfrm>
            <a:off x="6781800" y="2133600"/>
            <a:ext cx="381000" cy="1295400"/>
          </a:xfrm>
          <a:prstGeom prst="ellips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 bwMode="auto">
          <a:xfrm>
            <a:off x="5257800" y="4495800"/>
            <a:ext cx="190500" cy="838200"/>
          </a:xfrm>
          <a:prstGeom prst="ellipse">
            <a:avLst/>
          </a:prstGeom>
          <a:noFill/>
          <a:ln w="1905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 bwMode="auto">
          <a:xfrm flipH="1">
            <a:off x="1828800" y="5486400"/>
            <a:ext cx="990600" cy="0"/>
          </a:xfrm>
          <a:prstGeom prst="straightConnector1">
            <a:avLst/>
          </a:prstGeom>
          <a:solidFill>
            <a:srgbClr val="CEDEEC"/>
          </a:solidFill>
          <a:ln w="317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Textfeld 8"/>
          <p:cNvSpPr txBox="1"/>
          <p:nvPr/>
        </p:nvSpPr>
        <p:spPr>
          <a:xfrm>
            <a:off x="1828800" y="5181600"/>
            <a:ext cx="1219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limit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324600" y="42672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rgbClr val="C00000"/>
                </a:solidFill>
              </a:rPr>
              <a:t>thermal roll-</a:t>
            </a:r>
            <a:r>
              <a:rPr lang="de-DE" dirty="0" err="1" smtClean="0">
                <a:solidFill>
                  <a:srgbClr val="C00000"/>
                </a:solidFill>
              </a:rPr>
              <a:t>over</a:t>
            </a:r>
            <a:endParaRPr lang="de-DE" dirty="0">
              <a:solidFill>
                <a:srgbClr val="C00000"/>
              </a:solidFill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6972300" y="3488323"/>
            <a:ext cx="190500" cy="419100"/>
          </a:xfrm>
          <a:prstGeom prst="ellipse">
            <a:avLst/>
          </a:prstGeom>
          <a:solidFill>
            <a:srgbClr val="C00000">
              <a:alpha val="50000"/>
            </a:srgbClr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010400" y="3657600"/>
            <a:ext cx="121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>
                <a:solidFill>
                  <a:srgbClr val="C00000"/>
                </a:solidFill>
              </a:rPr>
              <a:t>operating</a:t>
            </a:r>
            <a:r>
              <a:rPr lang="de-DE" dirty="0" smtClean="0">
                <a:solidFill>
                  <a:srgbClr val="C00000"/>
                </a:solidFill>
              </a:rPr>
              <a:t/>
            </a:r>
            <a:br>
              <a:rPr lang="de-DE" dirty="0" smtClean="0">
                <a:solidFill>
                  <a:srgbClr val="C00000"/>
                </a:solidFill>
              </a:rPr>
            </a:br>
            <a:r>
              <a:rPr lang="de-DE" dirty="0" err="1" smtClean="0">
                <a:solidFill>
                  <a:srgbClr val="C00000"/>
                </a:solidFill>
              </a:rPr>
              <a:t>point</a:t>
            </a:r>
            <a:endParaRPr lang="de-DE" dirty="0">
              <a:solidFill>
                <a:srgbClr val="C00000"/>
              </a:solidFill>
            </a:endParaRPr>
          </a:p>
        </p:txBody>
      </p:sp>
      <p:pic>
        <p:nvPicPr>
          <p:cNvPr id="12" name="Grafik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19931" r="8826" b="16676"/>
          <a:stretch>
            <a:fillRect/>
          </a:stretch>
        </p:blipFill>
        <p:spPr bwMode="auto">
          <a:xfrm>
            <a:off x="411600" y="3160591"/>
            <a:ext cx="2484000" cy="1259009"/>
          </a:xfrm>
          <a:prstGeom prst="rect">
            <a:avLst/>
          </a:prstGeom>
          <a:noFill/>
          <a:ln w="69850" cap="rnd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2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gray">
          <a:xfrm>
            <a:off x="0" y="2133600"/>
            <a:ext cx="6324600" cy="3810000"/>
          </a:xfrm>
          <a:prstGeom prst="rect">
            <a:avLst/>
          </a:prstGeom>
          <a:solidFill>
            <a:srgbClr val="EFF3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Outline</a:t>
            </a:r>
            <a:endParaRPr lang="en-US" smtClean="0"/>
          </a:p>
        </p:txBody>
      </p:sp>
      <p:sp>
        <p:nvSpPr>
          <p:cNvPr id="1024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2819400"/>
          </a:xfrm>
        </p:spPr>
        <p:txBody>
          <a:bodyPr/>
          <a:lstStyle/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JENOPTIK AG</a:t>
            </a:r>
            <a:endParaRPr lang="en-US" sz="2000" dirty="0">
              <a:solidFill>
                <a:schemeClr val="bg1">
                  <a:lumMod val="65000"/>
                </a:schemeClr>
              </a:solidFill>
              <a:sym typeface="Wingdings" pitchFamily="2" charset="2"/>
            </a:endParaRP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Research-to-industry transfer: Diode Lab GmbH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Laser diodes for HEC-DPSSL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  <a:sym typeface="Wingdings" pitchFamily="2" charset="2"/>
              </a:rPr>
              <a:t> Laser diode stacks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</a:t>
            </a:r>
            <a:r>
              <a:rPr lang="en-US" sz="2000" b="1" dirty="0" smtClean="0">
                <a:sym typeface="Wingdings" pitchFamily="2" charset="2"/>
              </a:rPr>
              <a:t>Outlook: mass production</a:t>
            </a:r>
            <a:endParaRPr lang="en-US" sz="2000" b="1" dirty="0" smtClean="0"/>
          </a:p>
        </p:txBody>
      </p:sp>
      <p:sp>
        <p:nvSpPr>
          <p:cNvPr id="10245" name="Fußzeilenplatzhalter 3" hidden="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2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32DA7939-49A1-4FA4-B1D1-E17D0C237F30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26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pic>
        <p:nvPicPr>
          <p:cNvPr id="10247" name="Picture 3" descr="JDL_Barren_1648breit_300dpi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6" r="43277"/>
          <a:stretch>
            <a:fillRect/>
          </a:stretch>
        </p:blipFill>
        <p:spPr bwMode="gray">
          <a:xfrm>
            <a:off x="6394450" y="2128838"/>
            <a:ext cx="27606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656759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Outlook: mass production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GaAs</a:t>
            </a:r>
            <a:r>
              <a:rPr lang="en-US" dirty="0" smtClean="0"/>
              <a:t>-based laser diodes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Laser confinement nuclear fusion schemes challenge laser diode supply world-wide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n-US" dirty="0" smtClean="0"/>
              <a:t>Lesson learned from red LED ramp-up:</a:t>
            </a:r>
            <a:br>
              <a:rPr lang="en-US" dirty="0" smtClean="0"/>
            </a:br>
            <a:r>
              <a:rPr lang="en-US" dirty="0" smtClean="0"/>
              <a:t>world-wide capacity can be doubled in two years if supported by demand</a:t>
            </a:r>
            <a:br>
              <a:rPr lang="en-US" dirty="0" smtClean="0"/>
            </a:br>
            <a:r>
              <a:rPr lang="en-US" dirty="0" smtClean="0"/>
              <a:t>(or by government programs)</a:t>
            </a:r>
            <a:endParaRPr lang="en-US" dirty="0"/>
          </a:p>
        </p:txBody>
      </p:sp>
      <p:graphicFrame>
        <p:nvGraphicFramePr>
          <p:cNvPr id="4" name="Diagramm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0775695"/>
              </p:ext>
            </p:extLst>
          </p:nvPr>
        </p:nvGraphicFramePr>
        <p:xfrm>
          <a:off x="533400" y="2971800"/>
          <a:ext cx="6629400" cy="3352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3730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18"/>
          <a:stretch>
            <a:fillRect/>
          </a:stretch>
        </p:blipFill>
        <p:spPr bwMode="auto">
          <a:xfrm>
            <a:off x="5638800" y="1981200"/>
            <a:ext cx="3505201" cy="2270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b="1" dirty="0" smtClean="0"/>
              <a:t>Summary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Jenoptik Diode Lab GmbH</a:t>
            </a:r>
            <a:br>
              <a:rPr lang="en-US" dirty="0" smtClean="0"/>
            </a:br>
            <a:r>
              <a:rPr lang="en-US" dirty="0" smtClean="0"/>
              <a:t>FBH spin-off</a:t>
            </a:r>
            <a:br>
              <a:rPr lang="en-US" dirty="0" smtClean="0"/>
            </a:br>
            <a:r>
              <a:rPr lang="en-US" dirty="0" smtClean="0"/>
              <a:t>development, production and bare bar sale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en-US" dirty="0" smtClean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new 500W laser bars for QCW operation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r>
              <a:rPr lang="en-US" dirty="0" smtClean="0"/>
              <a:t>next </a:t>
            </a:r>
            <a:r>
              <a:rPr lang="en-US" dirty="0"/>
              <a:t>generation laser diode stacks</a:t>
            </a:r>
          </a:p>
          <a:p>
            <a:pPr marL="568325" lvl="1" indent="-285750">
              <a:lnSpc>
                <a:spcPct val="150000"/>
              </a:lnSpc>
              <a:buFont typeface="Symbol" pitchFamily="18" charset="2"/>
              <a:buChar char="-"/>
            </a:pPr>
            <a:r>
              <a:rPr lang="en-US" dirty="0" err="1"/>
              <a:t>JenLas</a:t>
            </a:r>
            <a:r>
              <a:rPr lang="en-US" dirty="0"/>
              <a:t>® </a:t>
            </a:r>
            <a:r>
              <a:rPr lang="en-US" i="1" dirty="0"/>
              <a:t>QCW</a:t>
            </a:r>
          </a:p>
          <a:p>
            <a:pPr marL="568325" lvl="1" indent="-285750">
              <a:lnSpc>
                <a:spcPct val="150000"/>
              </a:lnSpc>
              <a:buFont typeface="Symbol" pitchFamily="18" charset="2"/>
              <a:buChar char="-"/>
            </a:pPr>
            <a:r>
              <a:rPr lang="en-US" dirty="0"/>
              <a:t>standard layout available summer 2015</a:t>
            </a:r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en-US" dirty="0"/>
          </a:p>
          <a:p>
            <a:pPr marL="285750" indent="-285750">
              <a:lnSpc>
                <a:spcPct val="150000"/>
              </a:lnSpc>
              <a:buFont typeface="Wingdings" pitchFamily="2" charset="2"/>
              <a:buChar char="§"/>
            </a:pP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7315200" y="2785646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880 </a:t>
            </a:r>
            <a:r>
              <a:rPr lang="de-DE" dirty="0" err="1" smtClean="0"/>
              <a:t>nm</a:t>
            </a:r>
            <a:endParaRPr lang="de-DE" dirty="0"/>
          </a:p>
        </p:txBody>
      </p:sp>
      <p:pic>
        <p:nvPicPr>
          <p:cNvPr id="8" name="Grafik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51" t="19931" r="8826" b="16676"/>
          <a:stretch>
            <a:fillRect/>
          </a:stretch>
        </p:blipFill>
        <p:spPr bwMode="auto">
          <a:xfrm>
            <a:off x="5867400" y="4455991"/>
            <a:ext cx="2484000" cy="1259009"/>
          </a:xfrm>
          <a:prstGeom prst="rect">
            <a:avLst/>
          </a:prstGeom>
          <a:noFill/>
          <a:ln w="69850" cap="rnd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28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6" hidden="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pPr>
              <a:defRPr/>
            </a:pPr>
            <a:fld id="{5A815C89-0485-4D6C-B503-CB252D94834E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23" name="Rectangle 5" hidden="1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533400" y="6477000"/>
            <a:ext cx="6019800" cy="152400"/>
          </a:xfrm>
          <a:prstGeom prst="rect">
            <a:avLst/>
          </a:prstGeom>
          <a:ln/>
        </p:spPr>
        <p:txBody>
          <a:bodyPr/>
          <a:lstStyle/>
          <a:p>
            <a:r>
              <a:rPr lang="en-US"/>
              <a:t>Lasers &amp; Material Processing Division</a:t>
            </a:r>
          </a:p>
        </p:txBody>
      </p:sp>
      <p:sp>
        <p:nvSpPr>
          <p:cNvPr id="928770" name="Rectangle 5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239000" cy="762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2"/>
                </a:solidFill>
              </a:rPr>
              <a:t>JENOPTIK AG</a:t>
            </a:r>
            <a:br>
              <a:rPr lang="en-US" smtClean="0">
                <a:solidFill>
                  <a:schemeClr val="bg2"/>
                </a:solidFill>
              </a:rPr>
            </a:br>
            <a:r>
              <a:rPr lang="en-US" smtClean="0">
                <a:solidFill>
                  <a:schemeClr val="bg2"/>
                </a:solidFill>
              </a:rPr>
              <a:t>History</a:t>
            </a:r>
          </a:p>
        </p:txBody>
      </p:sp>
      <p:sp>
        <p:nvSpPr>
          <p:cNvPr id="928771" name="Line 3"/>
          <p:cNvSpPr>
            <a:spLocks noChangeShapeType="1"/>
          </p:cNvSpPr>
          <p:nvPr/>
        </p:nvSpPr>
        <p:spPr bwMode="gray">
          <a:xfrm>
            <a:off x="6705600" y="3263900"/>
            <a:ext cx="0" cy="1979613"/>
          </a:xfrm>
          <a:prstGeom prst="line">
            <a:avLst/>
          </a:prstGeom>
          <a:noFill/>
          <a:ln w="19050">
            <a:solidFill>
              <a:srgbClr val="006E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8772" name="Line 4"/>
          <p:cNvSpPr>
            <a:spLocks noChangeShapeType="1"/>
          </p:cNvSpPr>
          <p:nvPr/>
        </p:nvSpPr>
        <p:spPr bwMode="gray">
          <a:xfrm>
            <a:off x="2514600" y="3871913"/>
            <a:ext cx="0" cy="2286000"/>
          </a:xfrm>
          <a:prstGeom prst="line">
            <a:avLst/>
          </a:prstGeom>
          <a:noFill/>
          <a:ln w="19050">
            <a:solidFill>
              <a:srgbClr val="7B3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8773" name="Line 5"/>
          <p:cNvSpPr>
            <a:spLocks noChangeShapeType="1"/>
          </p:cNvSpPr>
          <p:nvPr/>
        </p:nvSpPr>
        <p:spPr bwMode="gray">
          <a:xfrm>
            <a:off x="1219200" y="2576513"/>
            <a:ext cx="0" cy="3581400"/>
          </a:xfrm>
          <a:prstGeom prst="line">
            <a:avLst/>
          </a:prstGeom>
          <a:noFill/>
          <a:ln w="19050">
            <a:solidFill>
              <a:srgbClr val="7B3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8774" name="AutoShape 6"/>
          <p:cNvSpPr>
            <a:spLocks noChangeArrowheads="1"/>
          </p:cNvSpPr>
          <p:nvPr/>
        </p:nvSpPr>
        <p:spPr bwMode="gray">
          <a:xfrm>
            <a:off x="1295400" y="3659188"/>
            <a:ext cx="7724775" cy="466725"/>
          </a:xfrm>
          <a:prstGeom prst="rightArrow">
            <a:avLst>
              <a:gd name="adj1" fmla="val 60713"/>
              <a:gd name="adj2" fmla="val 116930"/>
            </a:avLst>
          </a:prstGeom>
          <a:gradFill rotWithShape="1">
            <a:gsLst>
              <a:gs pos="0">
                <a:srgbClr val="FFFFFF"/>
              </a:gs>
              <a:gs pos="100000">
                <a:schemeClr val="accent1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ACC8E8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aseline="0">
              <a:solidFill>
                <a:srgbClr val="006EA8"/>
              </a:solidFill>
            </a:endParaRPr>
          </a:p>
        </p:txBody>
      </p:sp>
      <p:pic>
        <p:nvPicPr>
          <p:cNvPr id="9287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2576513"/>
            <a:ext cx="90805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6D1E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6D1E5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8776" name="Rectangle 8"/>
          <p:cNvSpPr>
            <a:spLocks noChangeArrowheads="1"/>
          </p:cNvSpPr>
          <p:nvPr/>
        </p:nvSpPr>
        <p:spPr bwMode="auto">
          <a:xfrm>
            <a:off x="1295400" y="4252913"/>
            <a:ext cx="1066800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sz="1200" b="1" baseline="0">
                <a:solidFill>
                  <a:srgbClr val="7B3600"/>
                </a:solidFill>
              </a:rPr>
              <a:t>Ernst Abbe</a:t>
            </a:r>
            <a:r>
              <a:rPr lang="en-US" sz="1200" baseline="0">
                <a:solidFill>
                  <a:srgbClr val="7B3600"/>
                </a:solidFill>
              </a:rPr>
              <a:t/>
            </a:r>
            <a:br>
              <a:rPr lang="en-US" sz="1200" baseline="0">
                <a:solidFill>
                  <a:srgbClr val="7B3600"/>
                </a:solidFill>
              </a:rPr>
            </a:br>
            <a:r>
              <a:rPr lang="en-US" sz="1200" baseline="0">
                <a:solidFill>
                  <a:srgbClr val="7B3600"/>
                </a:solidFill>
              </a:rPr>
              <a:t>Innovator and reformer; in 1867 scientific director of and in 1875 partner in the Zeiss workshop</a:t>
            </a:r>
            <a:br>
              <a:rPr lang="en-US" sz="1200" baseline="0">
                <a:solidFill>
                  <a:srgbClr val="7B3600"/>
                </a:solidFill>
              </a:rPr>
            </a:br>
            <a:endParaRPr lang="en-US" sz="1200" baseline="0">
              <a:solidFill>
                <a:srgbClr val="7B3600"/>
              </a:solidFill>
            </a:endParaRPr>
          </a:p>
        </p:txBody>
      </p:sp>
      <p:sp>
        <p:nvSpPr>
          <p:cNvPr id="928777" name="Rectangle 9"/>
          <p:cNvSpPr>
            <a:spLocks noChangeArrowheads="1"/>
          </p:cNvSpPr>
          <p:nvPr/>
        </p:nvSpPr>
        <p:spPr bwMode="auto">
          <a:xfrm>
            <a:off x="219075" y="4252913"/>
            <a:ext cx="971550" cy="182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>
              <a:spcBef>
                <a:spcPct val="40000"/>
              </a:spcBef>
            </a:pPr>
            <a:r>
              <a:rPr lang="en-US" sz="1200" b="1" baseline="0">
                <a:solidFill>
                  <a:srgbClr val="7B3600"/>
                </a:solidFill>
              </a:rPr>
              <a:t>Carl Zeiss </a:t>
            </a:r>
            <a:r>
              <a:rPr lang="en-US" sz="1200" baseline="0">
                <a:solidFill>
                  <a:srgbClr val="7B3600"/>
                </a:solidFill>
              </a:rPr>
              <a:t>University mechanic and entrepreneur;</a:t>
            </a:r>
            <a:r>
              <a:rPr lang="en-US" sz="1200" b="1" baseline="0">
                <a:solidFill>
                  <a:srgbClr val="7B3600"/>
                </a:solidFill>
              </a:rPr>
              <a:t> </a:t>
            </a:r>
            <a:r>
              <a:rPr lang="en-US" sz="1200" baseline="0">
                <a:solidFill>
                  <a:srgbClr val="006EA8"/>
                </a:solidFill>
              </a:rPr>
              <a:t> </a:t>
            </a:r>
            <a:r>
              <a:rPr lang="en-US" sz="1200" baseline="0">
                <a:solidFill>
                  <a:srgbClr val="7B3600"/>
                </a:solidFill>
              </a:rPr>
              <a:t>founded the workshop for precision mechanics and optics in Jena in </a:t>
            </a:r>
            <a:r>
              <a:rPr lang="en-US" sz="1200" b="1" baseline="0">
                <a:solidFill>
                  <a:srgbClr val="7B3600"/>
                </a:solidFill>
              </a:rPr>
              <a:t>1846</a:t>
            </a:r>
          </a:p>
        </p:txBody>
      </p:sp>
      <p:sp>
        <p:nvSpPr>
          <p:cNvPr id="928778" name="Line 10"/>
          <p:cNvSpPr>
            <a:spLocks noChangeShapeType="1"/>
          </p:cNvSpPr>
          <p:nvPr/>
        </p:nvSpPr>
        <p:spPr bwMode="gray">
          <a:xfrm>
            <a:off x="4495800" y="1738313"/>
            <a:ext cx="0" cy="1979612"/>
          </a:xfrm>
          <a:prstGeom prst="line">
            <a:avLst/>
          </a:prstGeom>
          <a:noFill/>
          <a:ln w="19050">
            <a:solidFill>
              <a:srgbClr val="006EA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28779" name="Rectangle 11"/>
          <p:cNvSpPr>
            <a:spLocks noChangeArrowheads="1"/>
          </p:cNvSpPr>
          <p:nvPr/>
        </p:nvSpPr>
        <p:spPr bwMode="gray">
          <a:xfrm>
            <a:off x="2600325" y="4252913"/>
            <a:ext cx="2438400" cy="164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 eaLnBrk="0" hangingPunct="0">
              <a:buClr>
                <a:schemeClr val="accent1"/>
              </a:buClr>
              <a:buSzPct val="200000"/>
              <a:buFont typeface="Wingdings" pitchFamily="2" charset="2"/>
              <a:buNone/>
            </a:pPr>
            <a:r>
              <a:rPr lang="en-US" sz="1200" b="1" baseline="0">
                <a:solidFill>
                  <a:srgbClr val="7B3600"/>
                </a:solidFill>
                <a:cs typeface="Times New Roman" pitchFamily="18" charset="0"/>
              </a:rPr>
              <a:t>1945/46</a:t>
            </a:r>
            <a:r>
              <a:rPr lang="en-US" sz="1200" baseline="0">
                <a:solidFill>
                  <a:srgbClr val="7B3600"/>
                </a:solidFill>
                <a:cs typeface="Times New Roman" pitchFamily="18" charset="0"/>
              </a:rPr>
              <a:t>: Transfer of patents and dismantling of parts of the company</a:t>
            </a:r>
            <a:br>
              <a:rPr lang="en-US" sz="1200" baseline="0">
                <a:solidFill>
                  <a:srgbClr val="7B3600"/>
                </a:solidFill>
                <a:cs typeface="Times New Roman" pitchFamily="18" charset="0"/>
              </a:rPr>
            </a:br>
            <a:r>
              <a:rPr lang="en-US" sz="1200" baseline="0">
                <a:solidFill>
                  <a:srgbClr val="7B3600"/>
                </a:solidFill>
                <a:cs typeface="Times New Roman" pitchFamily="18" charset="0"/>
              </a:rPr>
              <a:t>by the U.S. and Soviet armies.</a:t>
            </a:r>
          </a:p>
          <a:p>
            <a:pPr algn="l" eaLnBrk="0" hangingPunct="0">
              <a:spcBef>
                <a:spcPct val="50000"/>
              </a:spcBef>
              <a:buClr>
                <a:schemeClr val="accent1"/>
              </a:buClr>
              <a:buSzPct val="200000"/>
              <a:buFont typeface="Wingdings" pitchFamily="2" charset="2"/>
              <a:buNone/>
            </a:pPr>
            <a:r>
              <a:rPr lang="en-US" sz="1200" b="1" baseline="0">
                <a:solidFill>
                  <a:srgbClr val="7B3600"/>
                </a:solidFill>
              </a:rPr>
              <a:t>1946: </a:t>
            </a:r>
            <a:r>
              <a:rPr lang="en-US" sz="1200" baseline="0">
                <a:solidFill>
                  <a:srgbClr val="7B3600"/>
                </a:solidFill>
              </a:rPr>
              <a:t>A new Zeiss Company is founded in Oberkochen.</a:t>
            </a:r>
            <a:endParaRPr lang="en-US" sz="1200" baseline="0">
              <a:solidFill>
                <a:srgbClr val="7B3600"/>
              </a:solidFill>
              <a:cs typeface="Times New Roman" pitchFamily="18" charset="0"/>
            </a:endParaRPr>
          </a:p>
          <a:p>
            <a:pPr algn="l" eaLnBrk="0" hangingPunct="0">
              <a:spcBef>
                <a:spcPct val="50000"/>
              </a:spcBef>
              <a:buClr>
                <a:schemeClr val="accent1"/>
              </a:buClr>
              <a:buSzPct val="200000"/>
              <a:buFont typeface="Wingdings" pitchFamily="2" charset="2"/>
              <a:buNone/>
            </a:pPr>
            <a:r>
              <a:rPr lang="en-US" sz="1200" baseline="0">
                <a:solidFill>
                  <a:srgbClr val="7B3600"/>
                </a:solidFill>
              </a:rPr>
              <a:t>The Zeiss plant in Jena, East Germany, is converted into state property.</a:t>
            </a:r>
          </a:p>
        </p:txBody>
      </p:sp>
      <p:sp>
        <p:nvSpPr>
          <p:cNvPr id="928780" name="Rectangle 12"/>
          <p:cNvSpPr>
            <a:spLocks noChangeArrowheads="1"/>
          </p:cNvSpPr>
          <p:nvPr/>
        </p:nvSpPr>
        <p:spPr bwMode="gray">
          <a:xfrm>
            <a:off x="4572000" y="1738313"/>
            <a:ext cx="1905000" cy="175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 eaLnBrk="0" hangingPunct="0">
              <a:lnSpc>
                <a:spcPct val="90000"/>
              </a:lnSpc>
              <a:buClr>
                <a:srgbClr val="006EA8"/>
              </a:buClr>
            </a:pPr>
            <a:r>
              <a:rPr lang="en-US" sz="1200" baseline="0">
                <a:solidFill>
                  <a:srgbClr val="006EA8"/>
                </a:solidFill>
              </a:rPr>
              <a:t>Carl Zeiss Jena GmbH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gives rise to the creation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of Jenoptik GmbH.</a:t>
            </a:r>
            <a:br>
              <a:rPr lang="en-US" sz="1200" baseline="0">
                <a:solidFill>
                  <a:srgbClr val="006EA8"/>
                </a:solidFill>
              </a:rPr>
            </a:br>
            <a:endParaRPr lang="en-US" sz="1200" baseline="0">
              <a:solidFill>
                <a:srgbClr val="006EA8"/>
              </a:solidFill>
            </a:endParaRPr>
          </a:p>
          <a:p>
            <a:pPr marL="179388" lvl="1" indent="-177800" algn="l" eaLnBrk="0" hangingPunct="0">
              <a:buClr>
                <a:srgbClr val="006EA8"/>
              </a:buClr>
              <a:buSzPct val="90000"/>
              <a:buFont typeface="Wingdings" pitchFamily="2" charset="2"/>
              <a:buChar char="n"/>
            </a:pPr>
            <a:r>
              <a:rPr lang="en-US" sz="1200" baseline="0">
                <a:solidFill>
                  <a:srgbClr val="006EA8"/>
                </a:solidFill>
              </a:rPr>
              <a:t>17,000 employees are dismissed</a:t>
            </a:r>
          </a:p>
          <a:p>
            <a:pPr marL="179388" lvl="1" indent="-177800" algn="l" eaLnBrk="0" hangingPunct="0">
              <a:buClr>
                <a:srgbClr val="006EA8"/>
              </a:buClr>
              <a:buSzPct val="90000"/>
              <a:buFont typeface="Wingdings" pitchFamily="2" charset="2"/>
              <a:buChar char="n"/>
            </a:pPr>
            <a:r>
              <a:rPr lang="en-US" sz="1200" baseline="0">
                <a:solidFill>
                  <a:srgbClr val="006EA8"/>
                </a:solidFill>
              </a:rPr>
              <a:t>Demolition, renovation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and development of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former Zeiss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production sites</a:t>
            </a:r>
          </a:p>
        </p:txBody>
      </p:sp>
      <p:sp>
        <p:nvSpPr>
          <p:cNvPr id="928781" name="Text Box 13"/>
          <p:cNvSpPr txBox="1">
            <a:spLocks noChangeArrowheads="1"/>
          </p:cNvSpPr>
          <p:nvPr/>
        </p:nvSpPr>
        <p:spPr bwMode="gray">
          <a:xfrm>
            <a:off x="4267200" y="3752850"/>
            <a:ext cx="5207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baseline="0">
                <a:solidFill>
                  <a:srgbClr val="006EA8"/>
                </a:solidFill>
              </a:rPr>
              <a:t>1991</a:t>
            </a:r>
          </a:p>
        </p:txBody>
      </p:sp>
      <p:sp>
        <p:nvSpPr>
          <p:cNvPr id="928782" name="Text Box 14"/>
          <p:cNvSpPr txBox="1">
            <a:spLocks noChangeArrowheads="1"/>
          </p:cNvSpPr>
          <p:nvPr/>
        </p:nvSpPr>
        <p:spPr bwMode="gray">
          <a:xfrm>
            <a:off x="7051675" y="3751263"/>
            <a:ext cx="900113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200" b="1" baseline="0">
                <a:solidFill>
                  <a:srgbClr val="006EA8"/>
                </a:solidFill>
              </a:rPr>
              <a:t>1996/1998</a:t>
            </a:r>
          </a:p>
        </p:txBody>
      </p:sp>
      <p:sp>
        <p:nvSpPr>
          <p:cNvPr id="928783" name="Rectangle 15"/>
          <p:cNvSpPr>
            <a:spLocks noChangeArrowheads="1"/>
          </p:cNvSpPr>
          <p:nvPr/>
        </p:nvSpPr>
        <p:spPr bwMode="gray">
          <a:xfrm>
            <a:off x="6781800" y="4252913"/>
            <a:ext cx="2171700" cy="985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l" eaLnBrk="0" hangingPunct="0">
              <a:spcBef>
                <a:spcPct val="40000"/>
              </a:spcBef>
              <a:buClr>
                <a:srgbClr val="006EA8"/>
              </a:buClr>
            </a:pPr>
            <a:r>
              <a:rPr lang="en-US" sz="1200" baseline="0">
                <a:solidFill>
                  <a:srgbClr val="006EA8"/>
                </a:solidFill>
              </a:rPr>
              <a:t>In 1996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Jenoptik GmbH was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converted into a joint </a:t>
            </a:r>
            <a:br>
              <a:rPr lang="en-US" sz="1200" baseline="0">
                <a:solidFill>
                  <a:srgbClr val="006EA8"/>
                </a:solidFill>
              </a:rPr>
            </a:br>
            <a:r>
              <a:rPr lang="en-US" sz="1200" baseline="0">
                <a:solidFill>
                  <a:srgbClr val="006EA8"/>
                </a:solidFill>
              </a:rPr>
              <a:t>stock corporation.</a:t>
            </a:r>
          </a:p>
          <a:p>
            <a:pPr algn="l" eaLnBrk="0" hangingPunct="0">
              <a:spcBef>
                <a:spcPct val="40000"/>
              </a:spcBef>
              <a:buClr>
                <a:srgbClr val="006EA8"/>
              </a:buClr>
            </a:pPr>
            <a:r>
              <a:rPr lang="en-US" sz="1200" b="1" baseline="0">
                <a:solidFill>
                  <a:srgbClr val="006EA8"/>
                </a:solidFill>
              </a:rPr>
              <a:t>Going public:</a:t>
            </a:r>
            <a:r>
              <a:rPr lang="en-US" sz="1200" baseline="0">
                <a:solidFill>
                  <a:srgbClr val="006EA8"/>
                </a:solidFill>
              </a:rPr>
              <a:t>  </a:t>
            </a:r>
            <a:r>
              <a:rPr lang="en-US" sz="1200" b="1" baseline="0">
                <a:solidFill>
                  <a:srgbClr val="006EA8"/>
                </a:solidFill>
              </a:rPr>
              <a:t>June 16, 1998</a:t>
            </a:r>
          </a:p>
        </p:txBody>
      </p:sp>
      <p:pic>
        <p:nvPicPr>
          <p:cNvPr id="928784" name="Picture 16" descr="aktie 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1890713"/>
            <a:ext cx="2457450" cy="1363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28785" name="AutoShape 17"/>
          <p:cNvSpPr>
            <a:spLocks noChangeArrowheads="1"/>
          </p:cNvSpPr>
          <p:nvPr/>
        </p:nvSpPr>
        <p:spPr bwMode="gray">
          <a:xfrm>
            <a:off x="-1219200" y="3656013"/>
            <a:ext cx="5410200" cy="474662"/>
          </a:xfrm>
          <a:prstGeom prst="rightArrow">
            <a:avLst>
              <a:gd name="adj1" fmla="val 60713"/>
              <a:gd name="adj2" fmla="val 80525"/>
            </a:avLst>
          </a:prstGeom>
          <a:gradFill rotWithShape="1">
            <a:gsLst>
              <a:gs pos="0">
                <a:srgbClr val="FFFFFF"/>
              </a:gs>
              <a:gs pos="100000">
                <a:srgbClr val="808080"/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ACC8E8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baseline="0">
              <a:solidFill>
                <a:srgbClr val="006EA8"/>
              </a:solidFill>
            </a:endParaRPr>
          </a:p>
        </p:txBody>
      </p:sp>
      <p:sp>
        <p:nvSpPr>
          <p:cNvPr id="928786" name="Text Box 18"/>
          <p:cNvSpPr txBox="1">
            <a:spLocks noChangeArrowheads="1"/>
          </p:cNvSpPr>
          <p:nvPr/>
        </p:nvSpPr>
        <p:spPr bwMode="gray">
          <a:xfrm>
            <a:off x="2286000" y="3757613"/>
            <a:ext cx="99377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200" b="1" baseline="0">
                <a:solidFill>
                  <a:srgbClr val="7B3600"/>
                </a:solidFill>
              </a:rPr>
              <a:t>1945 - 1948</a:t>
            </a:r>
          </a:p>
        </p:txBody>
      </p:sp>
      <p:sp>
        <p:nvSpPr>
          <p:cNvPr id="928787" name="Text Box 19"/>
          <p:cNvSpPr txBox="1">
            <a:spLocks noChangeArrowheads="1"/>
          </p:cNvSpPr>
          <p:nvPr/>
        </p:nvSpPr>
        <p:spPr bwMode="auto">
          <a:xfrm>
            <a:off x="838200" y="3795713"/>
            <a:ext cx="9858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282575" indent="-280988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284163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563563" indent="-277813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56515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102235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147955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193675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239395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40000"/>
              </a:spcBef>
            </a:pPr>
            <a:r>
              <a:rPr lang="en-US" sz="1200" b="1" baseline="0">
                <a:solidFill>
                  <a:srgbClr val="7B3600"/>
                </a:solidFill>
              </a:rPr>
              <a:t>1846/1866</a:t>
            </a:r>
          </a:p>
        </p:txBody>
      </p:sp>
      <p:pic>
        <p:nvPicPr>
          <p:cNvPr id="928788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6350" y="2576513"/>
            <a:ext cx="1028700" cy="110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8789" name="Picture 21" descr="199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1754188"/>
            <a:ext cx="1308100" cy="188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1900531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5" hidden="1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11267" name="Rectangle 6" hidden="1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9892004C-A062-47BB-B5F3-19C95F430FA0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4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sp>
        <p:nvSpPr>
          <p:cNvPr id="11268" name="Rectangle 9"/>
          <p:cNvSpPr>
            <a:spLocks noChangeArrowheads="1"/>
          </p:cNvSpPr>
          <p:nvPr/>
        </p:nvSpPr>
        <p:spPr bwMode="gray">
          <a:xfrm>
            <a:off x="2124075" y="2514600"/>
            <a:ext cx="1582738" cy="373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>
              <a:defRPr/>
            </a:pPr>
            <a:r>
              <a:rPr lang="en-US"/>
              <a:t>Optical</a:t>
            </a:r>
            <a:br>
              <a:rPr lang="en-US"/>
            </a:br>
            <a:r>
              <a:rPr lang="en-US"/>
              <a:t>Systems</a:t>
            </a:r>
          </a:p>
        </p:txBody>
      </p:sp>
      <p:sp>
        <p:nvSpPr>
          <p:cNvPr id="11270" name="Rectangle 11"/>
          <p:cNvSpPr>
            <a:spLocks noChangeArrowheads="1"/>
          </p:cNvSpPr>
          <p:nvPr/>
        </p:nvSpPr>
        <p:spPr bwMode="gray">
          <a:xfrm>
            <a:off x="3781425" y="2514600"/>
            <a:ext cx="1582738" cy="373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>
              <a:defRPr/>
            </a:pPr>
            <a:r>
              <a:rPr lang="en-US"/>
              <a:t>Industrial</a:t>
            </a:r>
            <a:br>
              <a:rPr lang="en-US"/>
            </a:br>
            <a:r>
              <a:rPr lang="en-US"/>
              <a:t> Metrology</a:t>
            </a:r>
          </a:p>
        </p:txBody>
      </p:sp>
      <p:sp>
        <p:nvSpPr>
          <p:cNvPr id="11271" name="Rectangle 12"/>
          <p:cNvSpPr>
            <a:spLocks noChangeArrowheads="1"/>
          </p:cNvSpPr>
          <p:nvPr/>
        </p:nvSpPr>
        <p:spPr bwMode="gray">
          <a:xfrm>
            <a:off x="5446713" y="2514600"/>
            <a:ext cx="1582737" cy="373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>
              <a:defRPr/>
            </a:pPr>
            <a:r>
              <a:rPr lang="en-US"/>
              <a:t>Traffic</a:t>
            </a:r>
            <a:br>
              <a:rPr lang="en-US"/>
            </a:br>
            <a:r>
              <a:rPr lang="en-US"/>
              <a:t> Solutions</a:t>
            </a:r>
          </a:p>
          <a:p>
            <a:pPr>
              <a:defRPr/>
            </a:pPr>
            <a:endParaRPr lang="en-US"/>
          </a:p>
        </p:txBody>
      </p:sp>
      <p:sp>
        <p:nvSpPr>
          <p:cNvPr id="11272" name="Rectangle 13"/>
          <p:cNvSpPr>
            <a:spLocks noChangeArrowheads="1"/>
          </p:cNvSpPr>
          <p:nvPr/>
        </p:nvSpPr>
        <p:spPr bwMode="gray">
          <a:xfrm>
            <a:off x="7086600" y="2514600"/>
            <a:ext cx="1582738" cy="3733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</p:spPr>
        <p:txBody>
          <a:bodyPr wrap="none" anchorCtr="1"/>
          <a:lstStyle/>
          <a:p>
            <a:pPr>
              <a:defRPr/>
            </a:pPr>
            <a:r>
              <a:rPr lang="en-US"/>
              <a:t>Defense &amp; </a:t>
            </a:r>
            <a:br>
              <a:rPr lang="en-US"/>
            </a:br>
            <a:r>
              <a:rPr lang="en-US"/>
              <a:t>Civil Systems</a:t>
            </a: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JENOPTIK AG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Divisions and Business Units</a:t>
            </a:r>
          </a:p>
        </p:txBody>
      </p:sp>
      <p:sp>
        <p:nvSpPr>
          <p:cNvPr id="11273" name="Text Box 3"/>
          <p:cNvSpPr txBox="1">
            <a:spLocks noChangeArrowheads="1"/>
          </p:cNvSpPr>
          <p:nvPr/>
        </p:nvSpPr>
        <p:spPr bwMode="gray">
          <a:xfrm>
            <a:off x="3600450" y="1905000"/>
            <a:ext cx="1905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ts val="38"/>
              </a:spcBef>
            </a:pPr>
            <a:r>
              <a:rPr lang="en-US" sz="1800">
                <a:solidFill>
                  <a:srgbClr val="FFFFFF"/>
                </a:solidFill>
              </a:rPr>
              <a:t>Corporate Center</a:t>
            </a:r>
          </a:p>
        </p:txBody>
      </p:sp>
      <p:sp>
        <p:nvSpPr>
          <p:cNvPr id="11274" name="Rectangle 4"/>
          <p:cNvSpPr>
            <a:spLocks noChangeArrowheads="1"/>
          </p:cNvSpPr>
          <p:nvPr/>
        </p:nvSpPr>
        <p:spPr bwMode="gray">
          <a:xfrm>
            <a:off x="2124075" y="4248150"/>
            <a:ext cx="1582738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90800"/>
          <a:lstStyle/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Optics </a:t>
            </a:r>
          </a:p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Micro Optics</a:t>
            </a:r>
          </a:p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Optoelectronic</a:t>
            </a:r>
            <a:br>
              <a:rPr lang="en-US" sz="1400"/>
            </a:br>
            <a:r>
              <a:rPr lang="en-US" sz="1400"/>
              <a:t>Systems</a:t>
            </a:r>
          </a:p>
        </p:txBody>
      </p:sp>
      <p:sp>
        <p:nvSpPr>
          <p:cNvPr id="11275" name="Rectangle 6"/>
          <p:cNvSpPr>
            <a:spLocks noChangeArrowheads="1"/>
          </p:cNvSpPr>
          <p:nvPr/>
        </p:nvSpPr>
        <p:spPr bwMode="gray">
          <a:xfrm>
            <a:off x="3776663" y="4251325"/>
            <a:ext cx="1582737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90800"/>
          <a:lstStyle/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Roughness</a:t>
            </a:r>
            <a:br>
              <a:rPr lang="en-US" sz="1400"/>
            </a:br>
            <a:r>
              <a:rPr lang="en-US" sz="1400"/>
              <a:t>and contour</a:t>
            </a:r>
            <a:br>
              <a:rPr lang="en-US" sz="1400"/>
            </a:br>
            <a:r>
              <a:rPr lang="en-US" sz="1400"/>
              <a:t>measurement</a:t>
            </a:r>
          </a:p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Form</a:t>
            </a:r>
            <a:br>
              <a:rPr lang="en-US" sz="1400"/>
            </a:br>
            <a:r>
              <a:rPr lang="en-US" sz="1400"/>
              <a:t>measurement</a:t>
            </a:r>
          </a:p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Dimensional</a:t>
            </a:r>
            <a:br>
              <a:rPr lang="en-US" sz="1400"/>
            </a:br>
            <a:r>
              <a:rPr lang="en-US" sz="1400"/>
              <a:t>measurement</a:t>
            </a:r>
            <a:br>
              <a:rPr lang="en-US" sz="1400"/>
            </a:br>
            <a:endParaRPr lang="en-US" sz="1400"/>
          </a:p>
        </p:txBody>
      </p:sp>
      <p:sp>
        <p:nvSpPr>
          <p:cNvPr id="11276" name="Rectangle 7"/>
          <p:cNvSpPr>
            <a:spLocks noChangeArrowheads="1"/>
          </p:cNvSpPr>
          <p:nvPr/>
        </p:nvSpPr>
        <p:spPr bwMode="gray">
          <a:xfrm>
            <a:off x="5437188" y="4229100"/>
            <a:ext cx="1582737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90800"/>
          <a:lstStyle/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Equipment </a:t>
            </a:r>
          </a:p>
          <a:p>
            <a:pPr marL="85725" indent="-85725" algn="l">
              <a:spcBef>
                <a:spcPct val="40000"/>
              </a:spcBef>
              <a:buFontTx/>
              <a:buChar char="•"/>
            </a:pPr>
            <a:r>
              <a:rPr lang="en-US" sz="1400"/>
              <a:t>Service </a:t>
            </a:r>
            <a:br>
              <a:rPr lang="en-US" sz="1400"/>
            </a:br>
            <a:r>
              <a:rPr lang="en-US" sz="1400"/>
              <a:t>Providing</a:t>
            </a:r>
          </a:p>
        </p:txBody>
      </p:sp>
      <p:sp>
        <p:nvSpPr>
          <p:cNvPr id="11277" name="Rectangle 8"/>
          <p:cNvSpPr>
            <a:spLocks noChangeArrowheads="1"/>
          </p:cNvSpPr>
          <p:nvPr/>
        </p:nvSpPr>
        <p:spPr bwMode="gray">
          <a:xfrm>
            <a:off x="7086600" y="4248150"/>
            <a:ext cx="158432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tIns="190800"/>
          <a:lstStyle/>
          <a:p>
            <a:pPr marL="85725" indent="-85725">
              <a:spcBef>
                <a:spcPct val="40000"/>
              </a:spcBef>
              <a:buFontTx/>
              <a:buChar char="•"/>
            </a:pPr>
            <a:r>
              <a:rPr lang="en-US" sz="1400"/>
              <a:t>Mechatronics</a:t>
            </a:r>
          </a:p>
          <a:p>
            <a:pPr marL="85725" indent="-85725">
              <a:spcBef>
                <a:spcPct val="40000"/>
              </a:spcBef>
              <a:buFontTx/>
              <a:buChar char="•"/>
            </a:pPr>
            <a:r>
              <a:rPr lang="en-US" sz="1400"/>
              <a:t>Sensor Systems</a:t>
            </a:r>
          </a:p>
          <a:p>
            <a:pPr marL="85725" indent="-85725">
              <a:spcBef>
                <a:spcPct val="40000"/>
              </a:spcBef>
              <a:buFontTx/>
              <a:buChar char="•"/>
            </a:pPr>
            <a:endParaRPr lang="en-US" sz="1400"/>
          </a:p>
        </p:txBody>
      </p:sp>
      <p:sp>
        <p:nvSpPr>
          <p:cNvPr id="11278" name="AutoShape 14"/>
          <p:cNvSpPr>
            <a:spLocks noChangeArrowheads="1"/>
          </p:cNvSpPr>
          <p:nvPr/>
        </p:nvSpPr>
        <p:spPr bwMode="gray">
          <a:xfrm>
            <a:off x="457200" y="1676400"/>
            <a:ext cx="8229600" cy="762000"/>
          </a:xfrm>
          <a:prstGeom prst="triangle">
            <a:avLst>
              <a:gd name="adj" fmla="val 50000"/>
            </a:avLst>
          </a:prstGeom>
          <a:solidFill>
            <a:srgbClr val="5F9FC6"/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>
                <a:solidFill>
                  <a:srgbClr val="FFFFFF"/>
                </a:solidFill>
              </a:rPr>
              <a:t>Corporate Center</a:t>
            </a:r>
          </a:p>
        </p:txBody>
      </p:sp>
      <p:pic>
        <p:nvPicPr>
          <p:cNvPr id="11279" name="Picture 15" descr="s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313" y="3201988"/>
            <a:ext cx="1590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0" name="Picture 17" descr="Sparte Verteidigung &amp; Zivile Systeme-neu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1838" y="3197225"/>
            <a:ext cx="15906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1" name="Picture 18" descr="Sparte Industrielle Messtechnik-neu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6663" y="3200400"/>
            <a:ext cx="15890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82" name="Picture 19" descr="Sparte Verkehrssicherheit-neu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950" y="3200400"/>
            <a:ext cx="15890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uppieren 1"/>
          <p:cNvGrpSpPr>
            <a:grpSpLocks/>
          </p:cNvGrpSpPr>
          <p:nvPr/>
        </p:nvGrpSpPr>
        <p:grpSpPr bwMode="auto">
          <a:xfrm>
            <a:off x="388938" y="2514600"/>
            <a:ext cx="1676400" cy="3848100"/>
            <a:chOff x="388938" y="2514600"/>
            <a:chExt cx="1676400" cy="3848100"/>
          </a:xfrm>
        </p:grpSpPr>
        <p:sp>
          <p:nvSpPr>
            <p:cNvPr id="11284" name="Rectangle 10"/>
            <p:cNvSpPr>
              <a:spLocks noChangeArrowheads="1"/>
            </p:cNvSpPr>
            <p:nvPr/>
          </p:nvSpPr>
          <p:spPr bwMode="gray">
            <a:xfrm>
              <a:off x="476250" y="2514600"/>
              <a:ext cx="1582738" cy="3733800"/>
            </a:xfrm>
            <a:prstGeom prst="rect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Ctr="1"/>
            <a:lstStyle/>
            <a:p>
              <a:r>
                <a:rPr lang="en-US"/>
                <a:t>Lasers &amp; Material</a:t>
              </a:r>
              <a:br>
                <a:rPr lang="en-US"/>
              </a:br>
              <a:r>
                <a:rPr lang="en-US"/>
                <a:t>Processing</a:t>
              </a:r>
            </a:p>
          </p:txBody>
        </p:sp>
        <p:sp>
          <p:nvSpPr>
            <p:cNvPr id="11285" name="Rectangle 5"/>
            <p:cNvSpPr>
              <a:spLocks noChangeArrowheads="1"/>
            </p:cNvSpPr>
            <p:nvPr/>
          </p:nvSpPr>
          <p:spPr bwMode="gray">
            <a:xfrm>
              <a:off x="476250" y="4257675"/>
              <a:ext cx="1581150" cy="21050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2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accent2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tIns="190800"/>
            <a:lstStyle/>
            <a:p>
              <a:pPr marL="85725" indent="-85725" algn="l">
                <a:spcBef>
                  <a:spcPct val="40000"/>
                </a:spcBef>
                <a:buFontTx/>
                <a:buChar char="•"/>
              </a:pPr>
              <a:r>
                <a:rPr lang="en-US" sz="1400"/>
                <a:t>Lasers</a:t>
              </a:r>
            </a:p>
            <a:p>
              <a:pPr marL="85725" indent="-85725" algn="l">
                <a:spcBef>
                  <a:spcPct val="40000"/>
                </a:spcBef>
                <a:buFontTx/>
                <a:buChar char="•"/>
              </a:pPr>
              <a:r>
                <a:rPr lang="en-US" sz="1400"/>
                <a:t>Laser</a:t>
              </a:r>
              <a:br>
                <a:rPr lang="en-US" sz="1400"/>
              </a:br>
              <a:r>
                <a:rPr lang="en-US" sz="1400"/>
                <a:t>Processing</a:t>
              </a:r>
              <a:br>
                <a:rPr lang="en-US" sz="1400"/>
              </a:br>
              <a:r>
                <a:rPr lang="en-US" sz="1400"/>
                <a:t>Systems</a:t>
              </a:r>
            </a:p>
          </p:txBody>
        </p:sp>
        <p:pic>
          <p:nvPicPr>
            <p:cNvPr id="11286" name="Picture 22" descr="C_Metall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8938" y="3197225"/>
              <a:ext cx="1676400" cy="1146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Textfeld 3"/>
          <p:cNvSpPr txBox="1"/>
          <p:nvPr/>
        </p:nvSpPr>
        <p:spPr>
          <a:xfrm>
            <a:off x="762000" y="3962400"/>
            <a:ext cx="7696200" cy="2133600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 rtlCol="0">
            <a:noAutofit/>
          </a:bodyPr>
          <a:lstStyle/>
          <a:p>
            <a:endParaRPr lang="de-DE" sz="1800" b="1" dirty="0" smtClean="0">
              <a:solidFill>
                <a:schemeClr val="bg2"/>
              </a:solidFill>
            </a:endParaRPr>
          </a:p>
          <a:p>
            <a:r>
              <a:rPr lang="de-DE" sz="1800" b="1" dirty="0" smtClean="0">
                <a:solidFill>
                  <a:schemeClr val="bg2"/>
                </a:solidFill>
              </a:rPr>
              <a:t>Key </a:t>
            </a:r>
            <a:r>
              <a:rPr lang="de-DE" sz="1800" b="1" dirty="0" err="1" smtClean="0">
                <a:solidFill>
                  <a:schemeClr val="bg2"/>
                </a:solidFill>
              </a:rPr>
              <a:t>Figures</a:t>
            </a:r>
            <a:r>
              <a:rPr lang="de-DE" sz="1800" b="1" dirty="0" smtClean="0">
                <a:solidFill>
                  <a:schemeClr val="bg2"/>
                </a:solidFill>
              </a:rPr>
              <a:t> 2013</a:t>
            </a:r>
          </a:p>
          <a:p>
            <a:endParaRPr lang="de-DE" sz="1800" b="1" dirty="0">
              <a:solidFill>
                <a:schemeClr val="bg2"/>
              </a:solidFill>
            </a:endParaRPr>
          </a:p>
          <a:p>
            <a:endParaRPr lang="de-DE" sz="1800" b="1" dirty="0" smtClean="0">
              <a:solidFill>
                <a:schemeClr val="bg2"/>
              </a:solidFill>
            </a:endParaRPr>
          </a:p>
          <a:p>
            <a:endParaRPr lang="de-DE" sz="1800" b="1" dirty="0">
              <a:solidFill>
                <a:schemeClr val="bg2"/>
              </a:solidFill>
            </a:endParaRPr>
          </a:p>
          <a:p>
            <a:endParaRPr lang="de-DE" sz="1800" b="1" dirty="0">
              <a:solidFill>
                <a:schemeClr val="bg2"/>
              </a:solidFill>
            </a:endParaRPr>
          </a:p>
        </p:txBody>
      </p:sp>
      <p:graphicFrame>
        <p:nvGraphicFramePr>
          <p:cNvPr id="5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0777598"/>
              </p:ext>
            </p:extLst>
          </p:nvPr>
        </p:nvGraphicFramePr>
        <p:xfrm>
          <a:off x="952500" y="4729846"/>
          <a:ext cx="7315200" cy="11606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24200"/>
                <a:gridCol w="1371600"/>
                <a:gridCol w="1239982"/>
                <a:gridCol w="1579418"/>
              </a:tblGrid>
              <a:tr h="320257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Sales</a:t>
                      </a:r>
                      <a:r>
                        <a:rPr lang="de-DE" baseline="0" dirty="0" smtClean="0"/>
                        <a:t> (M€)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EBIT (M€)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Employees</a:t>
                      </a:r>
                      <a:endParaRPr lang="de-DE" dirty="0"/>
                    </a:p>
                  </a:txBody>
                  <a:tcPr/>
                </a:tc>
              </a:tr>
              <a:tr h="279347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Jenoptik Group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600.3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52.7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3433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  <a:tr h="429161"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Lasers</a:t>
                      </a:r>
                      <a:r>
                        <a:rPr lang="de-DE" baseline="0" dirty="0" smtClean="0">
                          <a:solidFill>
                            <a:schemeClr val="bg2"/>
                          </a:solidFill>
                        </a:rPr>
                        <a:t> &amp; Optical Systems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224.7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24.6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chemeClr val="bg2"/>
                          </a:solidFill>
                        </a:rPr>
                        <a:t>1391</a:t>
                      </a:r>
                      <a:endParaRPr lang="de-DE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18127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6" hidden="1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/>
          <a:p>
            <a:pPr>
              <a:defRPr/>
            </a:pPr>
            <a:fld id="{2F9D9AE7-8E2B-4B8F-8294-4E54A6F76110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15" name="Rectangle 5" hidden="1"/>
          <p:cNvSpPr>
            <a:spLocks noGrp="1" noChangeArrowheads="1"/>
          </p:cNvSpPr>
          <p:nvPr>
            <p:ph type="ftr" sz="quarter" idx="4294967295"/>
          </p:nvPr>
        </p:nvSpPr>
        <p:spPr>
          <a:xfrm>
            <a:off x="533400" y="6477000"/>
            <a:ext cx="6019800" cy="152400"/>
          </a:xfrm>
          <a:prstGeom prst="rect">
            <a:avLst/>
          </a:prstGeom>
          <a:ln/>
        </p:spPr>
        <p:txBody>
          <a:bodyPr/>
          <a:lstStyle/>
          <a:p>
            <a:r>
              <a:rPr lang="en-US"/>
              <a:t>Lasers &amp; Material Processing Division</a:t>
            </a:r>
          </a:p>
        </p:txBody>
      </p:sp>
      <p:sp>
        <p:nvSpPr>
          <p:cNvPr id="936963" name="Rectangle 3"/>
          <p:cNvSpPr>
            <a:spLocks noChangeArrowheads="1"/>
          </p:cNvSpPr>
          <p:nvPr/>
        </p:nvSpPr>
        <p:spPr bwMode="gray">
          <a:xfrm>
            <a:off x="0" y="1158875"/>
            <a:ext cx="9144000" cy="2270125"/>
          </a:xfrm>
          <a:prstGeom prst="rect">
            <a:avLst/>
          </a:prstGeom>
          <a:solidFill>
            <a:srgbClr val="CEDEEC"/>
          </a:solidFill>
          <a:ln w="9525" algn="ctr">
            <a:solidFill>
              <a:srgbClr val="CEDEE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b="1" baseline="0">
              <a:solidFill>
                <a:srgbClr val="006EA8"/>
              </a:solidFill>
            </a:endParaRPr>
          </a:p>
        </p:txBody>
      </p:sp>
      <p:sp>
        <p:nvSpPr>
          <p:cNvPr id="93696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381000"/>
            <a:ext cx="7162800" cy="762000"/>
          </a:xfrm>
        </p:spPr>
        <p:txBody>
          <a:bodyPr/>
          <a:lstStyle/>
          <a:p>
            <a:pPr eaLnBrk="1" hangingPunct="1"/>
            <a:r>
              <a:rPr lang="en-US" dirty="0" smtClean="0"/>
              <a:t>JENOPTIK Division:	Lasers &amp; Material Processing</a:t>
            </a:r>
            <a:br>
              <a:rPr lang="en-US" dirty="0" smtClean="0"/>
            </a:br>
            <a:r>
              <a:rPr lang="en-US" dirty="0" smtClean="0"/>
              <a:t>Business Unit:		Lasers</a:t>
            </a:r>
            <a:br>
              <a:rPr lang="en-US" dirty="0" smtClean="0"/>
            </a:br>
            <a:endParaRPr lang="de-DE" dirty="0" smtClean="0"/>
          </a:p>
        </p:txBody>
      </p:sp>
      <p:pic>
        <p:nvPicPr>
          <p:cNvPr id="936966" name="Picture 6" descr="BU_Las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847"/>
            <a:ext cx="3998913" cy="1749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36967" name="Picture 42" descr="Laserschneiden_Blendenfleck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2650" y="1629422"/>
            <a:ext cx="4000500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36968" name="Picture 8" descr="Grafikfläche_blau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80" b="79166"/>
          <a:stretch>
            <a:fillRect/>
          </a:stretch>
        </p:blipFill>
        <p:spPr bwMode="auto">
          <a:xfrm>
            <a:off x="457200" y="1210322"/>
            <a:ext cx="40386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6969" name="Text Box 9"/>
          <p:cNvSpPr txBox="1">
            <a:spLocks noChangeArrowheads="1"/>
          </p:cNvSpPr>
          <p:nvPr/>
        </p:nvSpPr>
        <p:spPr bwMode="gray">
          <a:xfrm>
            <a:off x="838200" y="1238897"/>
            <a:ext cx="327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baseline="0" dirty="0"/>
              <a:t>Lasers</a:t>
            </a:r>
            <a:endParaRPr lang="de-DE" baseline="0" dirty="0"/>
          </a:p>
        </p:txBody>
      </p:sp>
      <p:pic>
        <p:nvPicPr>
          <p:cNvPr id="936970" name="Picture 10" descr="Grafikfläche_blau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80" b="79166"/>
          <a:stretch>
            <a:fillRect/>
          </a:stretch>
        </p:blipFill>
        <p:spPr bwMode="auto">
          <a:xfrm>
            <a:off x="4724400" y="1210322"/>
            <a:ext cx="41148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36971" name="Text Box 11"/>
          <p:cNvSpPr txBox="1">
            <a:spLocks noChangeArrowheads="1"/>
          </p:cNvSpPr>
          <p:nvPr/>
        </p:nvSpPr>
        <p:spPr bwMode="gray">
          <a:xfrm>
            <a:off x="5105400" y="1238897"/>
            <a:ext cx="3276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b="1" baseline="0"/>
              <a:t>Laser Processing Systems</a:t>
            </a:r>
            <a:endParaRPr lang="de-DE" b="1" baseline="0"/>
          </a:p>
        </p:txBody>
      </p:sp>
      <p:sp>
        <p:nvSpPr>
          <p:cNvPr id="936972" name="Rectangle 12"/>
          <p:cNvSpPr>
            <a:spLocks noChangeArrowheads="1"/>
          </p:cNvSpPr>
          <p:nvPr/>
        </p:nvSpPr>
        <p:spPr bwMode="gray">
          <a:xfrm>
            <a:off x="4419600" y="1219200"/>
            <a:ext cx="304800" cy="2133600"/>
          </a:xfrm>
          <a:prstGeom prst="rect">
            <a:avLst/>
          </a:prstGeom>
          <a:solidFill>
            <a:srgbClr val="CEDEEC"/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36973" name="Rectangle 13"/>
          <p:cNvSpPr>
            <a:spLocks noChangeArrowheads="1"/>
          </p:cNvSpPr>
          <p:nvPr/>
        </p:nvSpPr>
        <p:spPr bwMode="gray">
          <a:xfrm>
            <a:off x="8686800" y="1158874"/>
            <a:ext cx="152400" cy="2193925"/>
          </a:xfrm>
          <a:prstGeom prst="rect">
            <a:avLst/>
          </a:prstGeom>
          <a:solidFill>
            <a:srgbClr val="CEDEEC"/>
          </a:solidFill>
          <a:ln w="9525">
            <a:solidFill>
              <a:srgbClr val="CEDEEC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grpSp>
        <p:nvGrpSpPr>
          <p:cNvPr id="16" name="Gruppieren 4"/>
          <p:cNvGrpSpPr>
            <a:grpSpLocks noChangeAspect="1"/>
          </p:cNvGrpSpPr>
          <p:nvPr/>
        </p:nvGrpSpPr>
        <p:grpSpPr bwMode="auto">
          <a:xfrm>
            <a:off x="445171" y="4038600"/>
            <a:ext cx="8317829" cy="1475426"/>
            <a:chOff x="609600" y="2133600"/>
            <a:chExt cx="8001000" cy="1419225"/>
          </a:xfrm>
        </p:grpSpPr>
        <p:sp>
          <p:nvSpPr>
            <p:cNvPr id="17" name="Rectangle 2"/>
            <p:cNvSpPr>
              <a:spLocks noChangeArrowheads="1"/>
            </p:cNvSpPr>
            <p:nvPr/>
          </p:nvSpPr>
          <p:spPr bwMode="gray">
            <a:xfrm>
              <a:off x="609600" y="2181225"/>
              <a:ext cx="8001000" cy="1371600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38100">
              <a:solidFill>
                <a:schemeClr val="hlink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8" name="AutoShape 15"/>
            <p:cNvSpPr>
              <a:spLocks noChangeArrowheads="1"/>
            </p:cNvSpPr>
            <p:nvPr/>
          </p:nvSpPr>
          <p:spPr bwMode="gray">
            <a:xfrm>
              <a:off x="5943600" y="2743200"/>
              <a:ext cx="533400" cy="304800"/>
            </a:xfrm>
            <a:prstGeom prst="rightArrow">
              <a:avLst>
                <a:gd name="adj1" fmla="val 50000"/>
                <a:gd name="adj2" fmla="val 43750"/>
              </a:avLst>
            </a:prstGeom>
            <a:solidFill>
              <a:srgbClr val="CEDEEC"/>
            </a:solidFill>
            <a:ln w="9525">
              <a:solidFill>
                <a:srgbClr val="577BB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sp>
          <p:nvSpPr>
            <p:cNvPr id="19" name="AutoShape 30"/>
            <p:cNvSpPr>
              <a:spLocks noChangeArrowheads="1"/>
            </p:cNvSpPr>
            <p:nvPr/>
          </p:nvSpPr>
          <p:spPr bwMode="gray">
            <a:xfrm>
              <a:off x="2667000" y="2743200"/>
              <a:ext cx="533400" cy="304800"/>
            </a:xfrm>
            <a:prstGeom prst="rightArrow">
              <a:avLst>
                <a:gd name="adj1" fmla="val 50000"/>
                <a:gd name="adj2" fmla="val 43750"/>
              </a:avLst>
            </a:prstGeom>
            <a:solidFill>
              <a:srgbClr val="CEDEEC"/>
            </a:solidFill>
            <a:ln w="9525">
              <a:solidFill>
                <a:srgbClr val="577BB4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/>
            </a:p>
          </p:txBody>
        </p:sp>
        <p:pic>
          <p:nvPicPr>
            <p:cNvPr id="20" name="Picture 13" descr="TESAG_Wafer_jold2009082plusRand_300dpi_RGB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" b="11833"/>
            <a:stretch>
              <a:fillRect/>
            </a:stretch>
          </p:blipFill>
          <p:spPr bwMode="auto">
            <a:xfrm>
              <a:off x="731267" y="2228850"/>
              <a:ext cx="1478533" cy="127635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1" name="Rectangle 28"/>
            <p:cNvSpPr>
              <a:spLocks noChangeArrowheads="1"/>
            </p:cNvSpPr>
            <p:nvPr/>
          </p:nvSpPr>
          <p:spPr bwMode="gray">
            <a:xfrm>
              <a:off x="1066800" y="2133600"/>
              <a:ext cx="1295400" cy="381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spcBef>
                  <a:spcPct val="40000"/>
                </a:spcBef>
                <a:buFont typeface="Wingdings" pitchFamily="2" charset="2"/>
                <a:buNone/>
              </a:pPr>
              <a:r>
                <a:rPr lang="en-US" sz="1800" b="1" dirty="0" err="1">
                  <a:solidFill>
                    <a:schemeClr val="folHlink"/>
                  </a:solidFill>
                </a:rPr>
                <a:t>Epitaxy</a:t>
              </a:r>
              <a:endParaRPr lang="en-US" sz="1800" b="1" dirty="0">
                <a:solidFill>
                  <a:schemeClr val="folHlink"/>
                </a:solidFill>
              </a:endParaRPr>
            </a:p>
          </p:txBody>
        </p:sp>
        <p:pic>
          <p:nvPicPr>
            <p:cNvPr id="22" name="Picture 34" descr="JOLD_Einzellaser_JOLD-x-CPxN-1L_CN_88_300dpi_RGB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038" t="32434" r="30367" b="29825"/>
            <a:stretch>
              <a:fillRect/>
            </a:stretch>
          </p:blipFill>
          <p:spPr bwMode="auto">
            <a:xfrm>
              <a:off x="6674942" y="2227200"/>
              <a:ext cx="1859458" cy="12780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3" name="Rectangle 28"/>
            <p:cNvSpPr>
              <a:spLocks noChangeArrowheads="1"/>
            </p:cNvSpPr>
            <p:nvPr/>
          </p:nvSpPr>
          <p:spPr bwMode="gray">
            <a:xfrm>
              <a:off x="7086600" y="2133600"/>
              <a:ext cx="1295400" cy="409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spcBef>
                  <a:spcPct val="40000"/>
                </a:spcBef>
                <a:buFont typeface="Wingdings" pitchFamily="2" charset="2"/>
                <a:buNone/>
              </a:pPr>
              <a:r>
                <a:rPr lang="en-US" sz="1800" b="1">
                  <a:solidFill>
                    <a:schemeClr val="folHlink"/>
                  </a:solidFill>
                </a:rPr>
                <a:t>Mounting</a:t>
              </a:r>
            </a:p>
          </p:txBody>
        </p:sp>
        <p:pic>
          <p:nvPicPr>
            <p:cNvPr id="24" name="Picture 16" descr="JDL_Barren_1648breit_300dpi_RGB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7600" y="2438400"/>
              <a:ext cx="2006484" cy="1080000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28"/>
            <p:cNvSpPr>
              <a:spLocks noChangeArrowheads="1"/>
            </p:cNvSpPr>
            <p:nvPr/>
          </p:nvSpPr>
          <p:spPr bwMode="gray">
            <a:xfrm>
              <a:off x="4038600" y="2133600"/>
              <a:ext cx="1295400" cy="609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spcBef>
                  <a:spcPct val="40000"/>
                </a:spcBef>
                <a:buFont typeface="Wingdings" pitchFamily="2" charset="2"/>
                <a:buNone/>
              </a:pPr>
              <a:r>
                <a:rPr lang="en-US" sz="1800" b="1">
                  <a:solidFill>
                    <a:schemeClr val="folHlink"/>
                  </a:solidFill>
                </a:rPr>
                <a:t>Processing</a:t>
              </a:r>
            </a:p>
          </p:txBody>
        </p:sp>
      </p:grpSp>
      <p:sp>
        <p:nvSpPr>
          <p:cNvPr id="26" name="Geschweifte Klammer rechts 5"/>
          <p:cNvSpPr>
            <a:spLocks/>
          </p:cNvSpPr>
          <p:nvPr/>
        </p:nvSpPr>
        <p:spPr bwMode="auto">
          <a:xfrm rot="5400000">
            <a:off x="2978541" y="3020058"/>
            <a:ext cx="266699" cy="5254635"/>
          </a:xfrm>
          <a:prstGeom prst="rightBrace">
            <a:avLst>
              <a:gd name="adj1" fmla="val 8326"/>
              <a:gd name="adj2" fmla="val 50000"/>
            </a:avLst>
          </a:prstGeom>
          <a:noFill/>
          <a:ln w="19050" algn="ctr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524000" y="5791200"/>
            <a:ext cx="327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ym typeface="Wingdings" pitchFamily="2" charset="2"/>
              </a:rPr>
              <a:t>JENOPTIK Diode </a:t>
            </a:r>
            <a:r>
              <a:rPr lang="en-US" b="1" dirty="0">
                <a:sym typeface="Wingdings" pitchFamily="2" charset="2"/>
              </a:rPr>
              <a:t>Lab </a:t>
            </a:r>
            <a:r>
              <a:rPr lang="en-US" b="1" dirty="0" smtClean="0">
                <a:sym typeface="Wingdings" pitchFamily="2" charset="2"/>
              </a:rPr>
              <a:t>GmbH</a:t>
            </a:r>
          </a:p>
          <a:p>
            <a:r>
              <a:rPr lang="en-US" b="1" dirty="0" smtClean="0">
                <a:sym typeface="Wingdings" pitchFamily="2" charset="2"/>
              </a:rPr>
              <a:t>Berlin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7906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Fußzeilenplatzhalter 3" hidden="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sz="800" smtClean="0">
                <a:solidFill>
                  <a:schemeClr val="folHlink"/>
                </a:solidFill>
              </a:rPr>
              <a:t>2013-03-25 CHINA JENOPTIK</a:t>
            </a:r>
          </a:p>
        </p:txBody>
      </p:sp>
      <p:sp>
        <p:nvSpPr>
          <p:cNvPr id="13315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B97700F5-546D-4B13-9B0A-041452194A21}" type="slidenum">
              <a:rPr lang="de-DE" sz="800" smtClean="0">
                <a:solidFill>
                  <a:schemeClr val="folHlink"/>
                </a:solidFill>
              </a:rPr>
              <a:pPr eaLnBrk="1" hangingPunct="1"/>
              <a:t>6</a:t>
            </a:fld>
            <a:endParaRPr lang="de-DE" sz="800" smtClean="0">
              <a:solidFill>
                <a:schemeClr val="folHlink"/>
              </a:solidFill>
            </a:endParaRPr>
          </a:p>
        </p:txBody>
      </p:sp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Introduction</a:t>
            </a:r>
            <a:br>
              <a:rPr lang="en-US" b="1" dirty="0" smtClean="0"/>
            </a:br>
            <a:r>
              <a:rPr lang="en-US" dirty="0" smtClean="0"/>
              <a:t>Semiconductor laser diode bar</a:t>
            </a:r>
          </a:p>
        </p:txBody>
      </p:sp>
      <p:grpSp>
        <p:nvGrpSpPr>
          <p:cNvPr id="13319" name="Gruppieren 3"/>
          <p:cNvGrpSpPr>
            <a:grpSpLocks/>
          </p:cNvGrpSpPr>
          <p:nvPr/>
        </p:nvGrpSpPr>
        <p:grpSpPr bwMode="auto">
          <a:xfrm>
            <a:off x="177800" y="2209800"/>
            <a:ext cx="7061200" cy="4038600"/>
            <a:chOff x="381000" y="1514475"/>
            <a:chExt cx="7061200" cy="4038600"/>
          </a:xfrm>
        </p:grpSpPr>
        <p:graphicFrame>
          <p:nvGraphicFramePr>
            <p:cNvPr id="13327" name="Object 2"/>
            <p:cNvGraphicFramePr>
              <a:graphicFrameLocks noChangeAspect="1"/>
            </p:cNvGraphicFramePr>
            <p:nvPr/>
          </p:nvGraphicFramePr>
          <p:xfrm>
            <a:off x="381000" y="1514475"/>
            <a:ext cx="7061200" cy="403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4" name="CorelDRAW" r:id="rId4" imgW="9787128" imgH="5166360" progId="CorelDRAW.Graphic.12">
                    <p:embed/>
                  </p:oleObj>
                </mc:Choice>
                <mc:Fallback>
                  <p:oleObj name="CorelDRAW" r:id="rId4" imgW="9787128" imgH="5166360" progId="CorelDRAW.Graphic.12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1000" y="1514475"/>
                          <a:ext cx="7061200" cy="40386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cxnSp>
          <p:nvCxnSpPr>
            <p:cNvPr id="13328" name="Gerade Verbindung mit Pfeil 2"/>
            <p:cNvCxnSpPr>
              <a:cxnSpLocks noChangeShapeType="1"/>
            </p:cNvCxnSpPr>
            <p:nvPr/>
          </p:nvCxnSpPr>
          <p:spPr bwMode="auto">
            <a:xfrm flipH="1">
              <a:off x="1955800" y="1693069"/>
              <a:ext cx="5029200" cy="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2" name="Gruppieren 1"/>
          <p:cNvGrpSpPr>
            <a:grpSpLocks/>
          </p:cNvGrpSpPr>
          <p:nvPr/>
        </p:nvGrpSpPr>
        <p:grpSpPr bwMode="auto">
          <a:xfrm>
            <a:off x="6731000" y="2219325"/>
            <a:ext cx="2308225" cy="2525713"/>
            <a:chOff x="6731000" y="1524000"/>
            <a:chExt cx="2308225" cy="2525713"/>
          </a:xfrm>
        </p:grpSpPr>
        <p:pic>
          <p:nvPicPr>
            <p:cNvPr id="13323" name="Grafik 1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166" b="28857"/>
            <a:stretch>
              <a:fillRect/>
            </a:stretch>
          </p:blipFill>
          <p:spPr bwMode="auto">
            <a:xfrm>
              <a:off x="7239000" y="1828800"/>
              <a:ext cx="1800225" cy="2220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feld 27"/>
            <p:cNvSpPr txBox="1">
              <a:spLocks noChangeArrowheads="1"/>
            </p:cNvSpPr>
            <p:nvPr/>
          </p:nvSpPr>
          <p:spPr bwMode="auto">
            <a:xfrm>
              <a:off x="7535863" y="1524000"/>
              <a:ext cx="1219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rgbClr val="006EA8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rgbClr val="006EA8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rgbClr val="006EA8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rgbClr val="006EA8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rgbClr val="006EA8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rgbClr val="006EA8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Diode laser</a:t>
              </a:r>
            </a:p>
          </p:txBody>
        </p:sp>
        <p:cxnSp>
          <p:nvCxnSpPr>
            <p:cNvPr id="13325" name="Gerade Verbindung mit Pfeil 9"/>
            <p:cNvCxnSpPr>
              <a:cxnSpLocks noChangeShapeType="1"/>
            </p:cNvCxnSpPr>
            <p:nvPr/>
          </p:nvCxnSpPr>
          <p:spPr bwMode="auto">
            <a:xfrm flipV="1">
              <a:off x="6731000" y="1862138"/>
              <a:ext cx="609600" cy="533400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326" name="Gerade Verbindung mit Pfeil 11"/>
            <p:cNvCxnSpPr>
              <a:cxnSpLocks noChangeShapeType="1"/>
            </p:cNvCxnSpPr>
            <p:nvPr/>
          </p:nvCxnSpPr>
          <p:spPr bwMode="auto">
            <a:xfrm>
              <a:off x="6731000" y="2940050"/>
              <a:ext cx="609600" cy="1109663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3" name="Rechteck 2"/>
          <p:cNvSpPr/>
          <p:nvPr/>
        </p:nvSpPr>
        <p:spPr bwMode="auto">
          <a:xfrm>
            <a:off x="5410200" y="2682000"/>
            <a:ext cx="914400" cy="18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16" name="Rechteck 15"/>
          <p:cNvSpPr/>
          <p:nvPr/>
        </p:nvSpPr>
        <p:spPr bwMode="auto">
          <a:xfrm>
            <a:off x="4572000" y="4419600"/>
            <a:ext cx="990600" cy="15716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187545" y="5181600"/>
            <a:ext cx="25971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chemeClr val="tx1"/>
                </a:solidFill>
              </a:rPr>
              <a:t>fill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factor</a:t>
            </a:r>
            <a:r>
              <a:rPr lang="de-DE" sz="1400" dirty="0" smtClean="0">
                <a:solidFill>
                  <a:schemeClr val="tx1"/>
                </a:solidFill>
              </a:rPr>
              <a:t> = </a:t>
            </a:r>
            <a:r>
              <a:rPr lang="de-DE" sz="1400" dirty="0" err="1" smtClean="0">
                <a:solidFill>
                  <a:schemeClr val="tx1"/>
                </a:solidFill>
              </a:rPr>
              <a:t>emitter</a:t>
            </a:r>
            <a:r>
              <a:rPr lang="de-DE" sz="1400" dirty="0" smtClean="0">
                <a:solidFill>
                  <a:schemeClr val="tx1"/>
                </a:solidFill>
              </a:rPr>
              <a:t> </a:t>
            </a:r>
            <a:r>
              <a:rPr lang="de-DE" sz="1400" dirty="0" err="1" smtClean="0">
                <a:solidFill>
                  <a:schemeClr val="tx1"/>
                </a:solidFill>
              </a:rPr>
              <a:t>width</a:t>
            </a:r>
            <a:r>
              <a:rPr lang="de-DE" sz="1400" dirty="0" smtClean="0">
                <a:solidFill>
                  <a:schemeClr val="tx1"/>
                </a:solidFill>
              </a:rPr>
              <a:t> / </a:t>
            </a:r>
            <a:r>
              <a:rPr lang="de-DE" sz="1400" dirty="0" err="1" smtClean="0">
                <a:solidFill>
                  <a:schemeClr val="tx1"/>
                </a:solidFill>
              </a:rPr>
              <a:t>pitch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23929"/>
      </p:ext>
    </p:ext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gray">
          <a:xfrm>
            <a:off x="0" y="2133600"/>
            <a:ext cx="6324600" cy="3810000"/>
          </a:xfrm>
          <a:prstGeom prst="rect">
            <a:avLst/>
          </a:prstGeom>
          <a:solidFill>
            <a:srgbClr val="EFF3F6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/>
              <a:t>Outline</a:t>
            </a:r>
            <a:endParaRPr lang="en-US" smtClean="0"/>
          </a:p>
        </p:txBody>
      </p:sp>
      <p:sp>
        <p:nvSpPr>
          <p:cNvPr id="10246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2819400"/>
          </a:xfrm>
        </p:spPr>
        <p:txBody>
          <a:bodyPr/>
          <a:lstStyle/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chemeClr val="bg1">
                    <a:lumMod val="65000"/>
                  </a:schemeClr>
                </a:solidFill>
              </a:rPr>
              <a:t> JENOPTIK AG</a:t>
            </a:r>
            <a:endParaRPr lang="en-US" sz="2000" dirty="0" smtClean="0">
              <a:solidFill>
                <a:schemeClr val="bg1">
                  <a:lumMod val="65000"/>
                </a:schemeClr>
              </a:solidFill>
              <a:sym typeface="Wingdings" pitchFamily="2" charset="2"/>
            </a:endParaRP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b="1" dirty="0" smtClean="0">
                <a:sym typeface="Wingdings" pitchFamily="2" charset="2"/>
              </a:rPr>
              <a:t> Research-to-industry transfer:</a:t>
            </a:r>
            <a:br>
              <a:rPr lang="en-US" sz="2000" b="1" dirty="0" smtClean="0">
                <a:sym typeface="Wingdings" pitchFamily="2" charset="2"/>
              </a:rPr>
            </a:br>
            <a:r>
              <a:rPr lang="en-US" sz="2000" b="1" dirty="0" smtClean="0">
                <a:sym typeface="Wingdings" pitchFamily="2" charset="2"/>
              </a:rPr>
              <a:t>	JENOPTIK Diode Lab GmbH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Laser diodes for HEC-DPSSL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Laser diode stacks</a:t>
            </a:r>
          </a:p>
          <a:p>
            <a:pPr marL="0" indent="0" eaLnBrk="1" hangingPunct="1">
              <a:buClr>
                <a:srgbClr val="006EA8"/>
              </a:buClr>
              <a:buFont typeface="Wingdings" pitchFamily="2" charset="2"/>
              <a:buChar char="§"/>
              <a:defRPr/>
            </a:pPr>
            <a:r>
              <a:rPr lang="en-US" sz="2000" dirty="0" smtClean="0">
                <a:sym typeface="Wingdings" pitchFamily="2" charset="2"/>
              </a:rPr>
              <a:t> Outlook: mass production</a:t>
            </a:r>
            <a:endParaRPr lang="en-US" sz="2000" dirty="0" smtClean="0"/>
          </a:p>
        </p:txBody>
      </p:sp>
      <p:sp>
        <p:nvSpPr>
          <p:cNvPr id="10245" name="Fußzeilenplatzhalter 3" hidden="1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r>
              <a:rPr lang="en-US" sz="800" dirty="0" smtClean="0"/>
              <a:t>LIC3-5   2013-04-24   JENOPTIK Diode Lab GmbH</a:t>
            </a:r>
          </a:p>
        </p:txBody>
      </p:sp>
      <p:sp>
        <p:nvSpPr>
          <p:cNvPr id="2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pitchFamily="34" charset="0"/>
              </a:defRPr>
            </a:lvl9pPr>
          </a:lstStyle>
          <a:p>
            <a:pPr eaLnBrk="1" hangingPunct="1"/>
            <a:fld id="{32DA7939-49A1-4FA4-B1D1-E17D0C237F30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7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pic>
        <p:nvPicPr>
          <p:cNvPr id="10247" name="Picture 3" descr="JDL_Barren_1648breit_300dpi_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6" r="43277"/>
          <a:stretch>
            <a:fillRect/>
          </a:stretch>
        </p:blipFill>
        <p:spPr bwMode="gray">
          <a:xfrm>
            <a:off x="6394450" y="2128838"/>
            <a:ext cx="2760663" cy="3827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EDEE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CEDEE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79970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Abgerundetes Rechteck 8"/>
          <p:cNvSpPr/>
          <p:nvPr/>
        </p:nvSpPr>
        <p:spPr bwMode="auto">
          <a:xfrm>
            <a:off x="457200" y="1828800"/>
            <a:ext cx="6324599" cy="1071769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600" b="0" i="0" u="none" strike="noStrike" cap="none" normalizeH="0" baseline="0" smtClean="0">
              <a:ln>
                <a:noFill/>
              </a:ln>
              <a:solidFill>
                <a:srgbClr val="006EA8"/>
              </a:solidFill>
              <a:effectLst/>
              <a:latin typeface="Arial" charset="0"/>
            </a:endParaRPr>
          </a:p>
        </p:txBody>
      </p:sp>
      <p:sp>
        <p:nvSpPr>
          <p:cNvPr id="4" name="Fußzeilenplatzhalter 3" hidden="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/>
              <a:t>_   2010-01-12</a:t>
            </a:r>
          </a:p>
        </p:txBody>
      </p:sp>
      <p:sp>
        <p:nvSpPr>
          <p:cNvPr id="5" name="Foliennummernplatzhalter 4" hidden="1"/>
          <p:cNvSpPr>
            <a:spLocks noGrp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</p:spPr>
        <p:txBody>
          <a:bodyPr/>
          <a:lstStyle/>
          <a:p>
            <a:fld id="{389FB026-330C-4534-87A4-1B8DB388BE1E}" type="slidenum">
              <a:rPr lang="de-DE"/>
              <a:pPr/>
              <a:t>8</a:t>
            </a:fld>
            <a:endParaRPr lang="de-DE"/>
          </a:p>
        </p:txBody>
      </p:sp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ym typeface="Wingdings" pitchFamily="2" charset="2"/>
              </a:rPr>
              <a:t>Research-to-industry </a:t>
            </a:r>
            <a:r>
              <a:rPr lang="en-US" b="1" dirty="0" smtClean="0">
                <a:sym typeface="Wingdings" pitchFamily="2" charset="2"/>
              </a:rPr>
              <a:t>transfer</a:t>
            </a:r>
            <a:r>
              <a:rPr lang="en-US" b="1" dirty="0">
                <a:sym typeface="Wingdings" pitchFamily="2" charset="2"/>
              </a:rPr>
              <a:t/>
            </a:r>
            <a:br>
              <a:rPr lang="en-US" b="1" dirty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JENOPTIK Diode </a:t>
            </a:r>
            <a:r>
              <a:rPr lang="en-US" dirty="0">
                <a:sym typeface="Wingdings" pitchFamily="2" charset="2"/>
              </a:rPr>
              <a:t>Lab GmbH</a:t>
            </a:r>
            <a:endParaRPr lang="de-DE" dirty="0"/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7244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1997	</a:t>
            </a:r>
            <a:r>
              <a:rPr lang="de-DE" b="1" dirty="0"/>
              <a:t>J</a:t>
            </a:r>
            <a:r>
              <a:rPr lang="de-DE" b="1" dirty="0" smtClean="0"/>
              <a:t>oint </a:t>
            </a:r>
            <a:r>
              <a:rPr lang="de-DE" b="1" dirty="0" err="1" smtClean="0"/>
              <a:t>diode</a:t>
            </a:r>
            <a:r>
              <a:rPr lang="de-DE" b="1" dirty="0" smtClean="0"/>
              <a:t> </a:t>
            </a:r>
            <a:r>
              <a:rPr lang="de-DE" b="1" dirty="0" err="1" smtClean="0"/>
              <a:t>laser</a:t>
            </a:r>
            <a:r>
              <a:rPr lang="de-DE" b="1" dirty="0" smtClean="0"/>
              <a:t> </a:t>
            </a:r>
            <a:r>
              <a:rPr lang="de-DE" b="1" dirty="0" err="1" smtClean="0"/>
              <a:t>development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de-DE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2002	Formation </a:t>
            </a:r>
            <a:r>
              <a:rPr lang="de-DE" dirty="0" err="1" smtClean="0"/>
              <a:t>of</a:t>
            </a:r>
            <a:r>
              <a:rPr lang="de-DE" dirty="0" smtClean="0"/>
              <a:t> JENOPTIK Diode Lab GmbH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	</a:t>
            </a:r>
            <a:r>
              <a:rPr lang="de-DE" dirty="0" smtClean="0"/>
              <a:t>- </a:t>
            </a:r>
            <a:r>
              <a:rPr lang="de-DE" dirty="0" err="1" smtClean="0"/>
              <a:t>transfer</a:t>
            </a:r>
            <a:r>
              <a:rPr lang="de-DE" dirty="0" smtClean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results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- </a:t>
            </a:r>
            <a:r>
              <a:rPr lang="de-DE" dirty="0" err="1" smtClean="0"/>
              <a:t>employees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FBH </a:t>
            </a:r>
            <a:r>
              <a:rPr lang="de-DE" dirty="0" err="1" smtClean="0"/>
              <a:t>join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company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- FBH </a:t>
            </a:r>
            <a:r>
              <a:rPr lang="de-DE" dirty="0" err="1" smtClean="0"/>
              <a:t>shares</a:t>
            </a:r>
            <a:r>
              <a:rPr lang="de-DE" dirty="0" smtClean="0"/>
              <a:t> clean-</a:t>
            </a: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facilities</a:t>
            </a: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2004	8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high-power </a:t>
            </a:r>
            <a:r>
              <a:rPr lang="de-DE" dirty="0" err="1" smtClean="0"/>
              <a:t>diode</a:t>
            </a:r>
            <a:r>
              <a:rPr lang="de-DE" dirty="0" smtClean="0"/>
              <a:t> </a:t>
            </a:r>
            <a:r>
              <a:rPr lang="de-DE" dirty="0" err="1" smtClean="0"/>
              <a:t>lasers</a:t>
            </a:r>
            <a:r>
              <a:rPr lang="de-DE" dirty="0" smtClean="0"/>
              <a:t> </a:t>
            </a:r>
            <a:r>
              <a:rPr lang="de-DE" dirty="0" err="1" smtClean="0"/>
              <a:t>qualified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</a:t>
            </a:r>
            <a:r>
              <a:rPr lang="de-DE" dirty="0" err="1" smtClean="0"/>
              <a:t>decision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r>
              <a:rPr lang="de-DE" dirty="0" smtClean="0"/>
              <a:t> </a:t>
            </a:r>
            <a:r>
              <a:rPr lang="de-DE" dirty="0" err="1" smtClean="0"/>
              <a:t>facility</a:t>
            </a: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2006	20 </a:t>
            </a:r>
            <a:r>
              <a:rPr lang="de-DE" dirty="0" err="1" smtClean="0"/>
              <a:t>employees</a:t>
            </a: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2007	Start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production</a:t>
            </a: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2009	</a:t>
            </a:r>
            <a:r>
              <a:rPr lang="de-DE" dirty="0" err="1" smtClean="0"/>
              <a:t>Acquisition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TES AG </a:t>
            </a:r>
            <a:r>
              <a:rPr lang="de-DE" dirty="0" err="1" smtClean="0"/>
              <a:t>epitaxial</a:t>
            </a:r>
            <a:r>
              <a:rPr lang="de-DE" dirty="0" smtClean="0"/>
              <a:t> </a:t>
            </a:r>
            <a:r>
              <a:rPr lang="de-DE" dirty="0" err="1" smtClean="0"/>
              <a:t>services</a:t>
            </a:r>
            <a:endParaRPr lang="de-DE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de-DE" dirty="0" smtClean="0"/>
              <a:t>2014	47 </a:t>
            </a:r>
            <a:r>
              <a:rPr lang="de-DE" dirty="0" err="1" smtClean="0"/>
              <a:t>employees</a:t>
            </a:r>
            <a:endParaRPr lang="de-DE" dirty="0" smtClean="0"/>
          </a:p>
        </p:txBody>
      </p:sp>
      <p:pic>
        <p:nvPicPr>
          <p:cNvPr id="7" name="Picture 268" descr="FBH_Logo_RGB_7cm_300pp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031" y="1828800"/>
            <a:ext cx="268809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-152400" y="2562015"/>
            <a:ext cx="441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leader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err="1"/>
              <a:t>laser</a:t>
            </a:r>
            <a:r>
              <a:rPr lang="de-DE" dirty="0"/>
              <a:t> </a:t>
            </a:r>
            <a:r>
              <a:rPr lang="de-DE" dirty="0" err="1"/>
              <a:t>diode</a:t>
            </a:r>
            <a:r>
              <a:rPr lang="de-DE" dirty="0"/>
              <a:t> </a:t>
            </a:r>
            <a:r>
              <a:rPr lang="de-DE" dirty="0" err="1" smtClean="0"/>
              <a:t>development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733800" y="1981200"/>
            <a:ext cx="32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JENOPTIK Laserdiode </a:t>
            </a:r>
            <a:r>
              <a:rPr lang="de-DE" dirty="0" smtClean="0"/>
              <a:t>GmbH</a:t>
            </a:r>
          </a:p>
          <a:p>
            <a:r>
              <a:rPr lang="de-DE" sz="500" dirty="0"/>
              <a:t/>
            </a:r>
            <a:br>
              <a:rPr lang="de-DE" sz="500" dirty="0"/>
            </a:br>
            <a:r>
              <a:rPr lang="de-DE" dirty="0" err="1" smtClean="0"/>
              <a:t>experienced</a:t>
            </a:r>
            <a:r>
              <a:rPr lang="de-DE" dirty="0" smtClean="0"/>
              <a:t> </a:t>
            </a:r>
            <a:r>
              <a:rPr lang="de-DE" dirty="0"/>
              <a:t>in </a:t>
            </a:r>
            <a:r>
              <a:rPr lang="de-DE" dirty="0" smtClean="0"/>
              <a:t>LD </a:t>
            </a:r>
            <a:r>
              <a:rPr lang="de-DE" dirty="0" err="1" smtClean="0"/>
              <a:t>packaging</a:t>
            </a:r>
            <a:r>
              <a:rPr lang="de-DE" dirty="0" smtClean="0"/>
              <a:t>,</a:t>
            </a:r>
          </a:p>
          <a:p>
            <a:r>
              <a:rPr lang="de-DE" dirty="0" err="1" smtClean="0"/>
              <a:t>test</a:t>
            </a:r>
            <a:r>
              <a:rPr lang="de-DE" dirty="0" smtClean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 smtClean="0"/>
              <a:t>qualification</a:t>
            </a:r>
            <a:endParaRPr lang="de-DE" dirty="0"/>
          </a:p>
        </p:txBody>
      </p:sp>
      <p:cxnSp>
        <p:nvCxnSpPr>
          <p:cNvPr id="16" name="Gerade Verbindung 15"/>
          <p:cNvCxnSpPr/>
          <p:nvPr/>
        </p:nvCxnSpPr>
        <p:spPr bwMode="auto">
          <a:xfrm>
            <a:off x="4495800" y="1676400"/>
            <a:ext cx="2438400" cy="0"/>
          </a:xfrm>
          <a:prstGeom prst="line">
            <a:avLst/>
          </a:prstGeom>
          <a:solidFill>
            <a:srgbClr val="CEDEEC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Gerade Verbindung mit Pfeil 17"/>
          <p:cNvCxnSpPr/>
          <p:nvPr/>
        </p:nvCxnSpPr>
        <p:spPr bwMode="auto">
          <a:xfrm>
            <a:off x="6934200" y="1676400"/>
            <a:ext cx="0" cy="4419600"/>
          </a:xfrm>
          <a:prstGeom prst="straightConnector1">
            <a:avLst/>
          </a:prstGeom>
          <a:solidFill>
            <a:srgbClr val="CEDEEC"/>
          </a:solidFill>
          <a:ln w="38100" cap="flat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feld 25"/>
          <p:cNvSpPr txBox="1"/>
          <p:nvPr/>
        </p:nvSpPr>
        <p:spPr>
          <a:xfrm>
            <a:off x="7086600" y="3886200"/>
            <a:ext cx="1905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de-DE" dirty="0" smtClean="0"/>
              <a:t>Public </a:t>
            </a:r>
            <a:r>
              <a:rPr lang="de-DE" dirty="0" err="1" smtClean="0"/>
              <a:t>projects</a:t>
            </a:r>
            <a:endParaRPr lang="de-DE" dirty="0" smtClean="0"/>
          </a:p>
          <a:p>
            <a:pPr algn="l"/>
            <a:r>
              <a:rPr lang="de-DE" dirty="0" smtClean="0"/>
              <a:t>BRIMO</a:t>
            </a:r>
          </a:p>
          <a:p>
            <a:pPr algn="l"/>
            <a:r>
              <a:rPr lang="de-DE" dirty="0" smtClean="0"/>
              <a:t>HEMILAS</a:t>
            </a:r>
          </a:p>
          <a:p>
            <a:pPr algn="l"/>
            <a:endParaRPr lang="de-DE" dirty="0"/>
          </a:p>
          <a:p>
            <a:pPr algn="l"/>
            <a:r>
              <a:rPr lang="de-DE" dirty="0" err="1" smtClean="0"/>
              <a:t>Recruiting</a:t>
            </a:r>
            <a:endParaRPr lang="de-DE" dirty="0" smtClean="0"/>
          </a:p>
          <a:p>
            <a:pPr algn="l"/>
            <a:endParaRPr lang="de-DE" dirty="0"/>
          </a:p>
          <a:p>
            <a:pPr algn="l"/>
            <a:r>
              <a:rPr lang="de-DE" dirty="0" smtClean="0"/>
              <a:t>Development </a:t>
            </a:r>
            <a:r>
              <a:rPr lang="de-DE" dirty="0" err="1" smtClean="0"/>
              <a:t>contracting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912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 hidden="1"/>
          <p:cNvSpPr>
            <a:spLocks noGrp="1" noChangeArrowheads="1"/>
          </p:cNvSpPr>
          <p:nvPr>
            <p:ph type="ftr" sz="quarter" idx="10"/>
          </p:nvPr>
        </p:nvSpPr>
        <p:spPr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800" dirty="0" smtClean="0">
                <a:solidFill>
                  <a:schemeClr val="folHlink"/>
                </a:solidFill>
              </a:rPr>
              <a:t>JENOPTIK Diode Lab GmbH</a:t>
            </a:r>
          </a:p>
        </p:txBody>
      </p:sp>
      <p:sp>
        <p:nvSpPr>
          <p:cNvPr id="4099" name="Rectangle 6" hidden="1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6705600" y="6477000"/>
            <a:ext cx="1905000" cy="152400"/>
          </a:xfrm>
          <a:prstGeom prst="rect">
            <a:avLst/>
          </a:prstGeom>
          <a:noFill/>
        </p:spPr>
        <p:txBody>
          <a:bodyPr/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eaLnBrk="1" hangingPunct="1"/>
            <a:fld id="{6769E0BD-30B0-45C1-B9E5-4504C48D363B}" type="slidenum">
              <a:rPr lang="en-US" sz="800" smtClean="0">
                <a:solidFill>
                  <a:schemeClr val="folHlink"/>
                </a:solidFill>
              </a:rPr>
              <a:pPr eaLnBrk="1" hangingPunct="1"/>
              <a:t>9</a:t>
            </a:fld>
            <a:endParaRPr lang="en-US" sz="800" smtClean="0">
              <a:solidFill>
                <a:schemeClr val="folHlink"/>
              </a:solidFill>
            </a:endParaRPr>
          </a:p>
        </p:txBody>
      </p:sp>
      <p:sp>
        <p:nvSpPr>
          <p:cNvPr id="410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dirty="0" err="1" smtClean="0"/>
              <a:t>Epitaxy</a:t>
            </a:r>
            <a:r>
              <a:rPr lang="en-US" b="1" dirty="0" smtClean="0"/>
              <a:t> Capabilities at JDL</a:t>
            </a:r>
          </a:p>
        </p:txBody>
      </p:sp>
      <p:sp>
        <p:nvSpPr>
          <p:cNvPr id="4100" name="Foliennummernplatzhalter 4"/>
          <p:cNvSpPr txBox="1">
            <a:spLocks noGrp="1"/>
          </p:cNvSpPr>
          <p:nvPr/>
        </p:nvSpPr>
        <p:spPr bwMode="gray">
          <a:xfrm>
            <a:off x="6705600" y="6477000"/>
            <a:ext cx="19050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eaLnBrk="0" hangingPunct="0">
              <a:defRPr sz="1600">
                <a:solidFill>
                  <a:srgbClr val="006EA8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rgbClr val="006EA8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rgbClr val="006EA8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rgbClr val="006EA8"/>
                </a:solidFill>
                <a:latin typeface="Arial" charset="0"/>
              </a:defRPr>
            </a:lvl9pPr>
          </a:lstStyle>
          <a:p>
            <a:pPr algn="r" eaLnBrk="1" hangingPunct="1"/>
            <a:fld id="{E57B4F34-B781-4950-80BB-CCFC85E9E6EA}" type="slidenum">
              <a:rPr lang="en-US" sz="800" smtClean="0">
                <a:solidFill>
                  <a:schemeClr val="folHlink"/>
                </a:solidFill>
              </a:rPr>
              <a:pPr algn="r" eaLnBrk="1" hangingPunct="1"/>
              <a:t>9</a:t>
            </a:fld>
            <a:endParaRPr lang="en-US" sz="800" dirty="0">
              <a:solidFill>
                <a:schemeClr val="folHlink"/>
              </a:solidFill>
            </a:endParaRPr>
          </a:p>
        </p:txBody>
      </p:sp>
      <p:sp>
        <p:nvSpPr>
          <p:cNvPr id="4102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95300" y="1600200"/>
            <a:ext cx="4495800" cy="1955800"/>
          </a:xfrm>
        </p:spPr>
        <p:txBody>
          <a:bodyPr/>
          <a:lstStyle/>
          <a:p>
            <a:pPr marL="246063" lvl="2" indent="-304800">
              <a:buFont typeface="Wingdings" pitchFamily="2" charset="2"/>
              <a:buChar char="§"/>
            </a:pPr>
            <a:r>
              <a:rPr lang="en-US" dirty="0" smtClean="0"/>
              <a:t>Two </a:t>
            </a:r>
            <a:r>
              <a:rPr lang="en-US" dirty="0" err="1" smtClean="0"/>
              <a:t>multiwafer</a:t>
            </a:r>
            <a:r>
              <a:rPr lang="en-US" dirty="0" smtClean="0"/>
              <a:t> planetary reactors</a:t>
            </a:r>
          </a:p>
          <a:p>
            <a:pPr marL="527050" lvl="4" indent="-304800">
              <a:buFont typeface="Symbol" pitchFamily="18" charset="2"/>
              <a:buChar char="-"/>
            </a:pPr>
            <a:r>
              <a:rPr lang="en-US" dirty="0" smtClean="0"/>
              <a:t>12 x 3" or 4"</a:t>
            </a:r>
          </a:p>
          <a:p>
            <a:pPr marL="527050" lvl="4" indent="-304800">
              <a:buFont typeface="Symbol" pitchFamily="18" charset="2"/>
              <a:buChar char="-"/>
            </a:pPr>
            <a:r>
              <a:rPr lang="en-US" dirty="0" smtClean="0"/>
              <a:t>8 x 3" or 4"</a:t>
            </a:r>
          </a:p>
          <a:p>
            <a:pPr marL="246063" lvl="2" indent="-304800">
              <a:buFont typeface="Wingdings" pitchFamily="2" charset="2"/>
              <a:buChar char="§"/>
            </a:pPr>
            <a:r>
              <a:rPr lang="en-US" dirty="0"/>
              <a:t>L</a:t>
            </a:r>
            <a:r>
              <a:rPr lang="en-US" dirty="0" smtClean="0"/>
              <a:t>ayer </a:t>
            </a:r>
            <a:r>
              <a:rPr lang="en-US" dirty="0" err="1" smtClean="0"/>
              <a:t>characterisation</a:t>
            </a:r>
            <a:r>
              <a:rPr lang="en-US" dirty="0" smtClean="0"/>
              <a:t>: 	</a:t>
            </a:r>
            <a:br>
              <a:rPr lang="en-US" dirty="0" smtClean="0"/>
            </a:br>
            <a:r>
              <a:rPr lang="en-US" dirty="0" smtClean="0"/>
              <a:t> HRXRD, C-V profiling, EL, PL, SEM, (SIMS)</a:t>
            </a:r>
          </a:p>
          <a:p>
            <a:pPr marL="246063" lvl="2" indent="-304800">
              <a:buFont typeface="Wingdings" pitchFamily="2" charset="2"/>
              <a:buChar char="§"/>
            </a:pPr>
            <a:r>
              <a:rPr lang="en-US" dirty="0" smtClean="0"/>
              <a:t>Foundry services</a:t>
            </a:r>
          </a:p>
          <a:p>
            <a:pPr marL="246063" lvl="2" indent="-304800">
              <a:buFont typeface="Wingdings" pitchFamily="2" charset="2"/>
              <a:buChar char="§"/>
            </a:pPr>
            <a:r>
              <a:rPr lang="en-US" dirty="0" smtClean="0"/>
              <a:t>Certified to ISO 9001:2008</a:t>
            </a:r>
          </a:p>
          <a:p>
            <a:pPr marL="525463" lvl="3" indent="-304800" eaLnBrk="1" hangingPunct="1">
              <a:buFont typeface="Wingdings" pitchFamily="2" charset="2"/>
              <a:buChar char="§"/>
            </a:pPr>
            <a:endParaRPr lang="en-US" dirty="0" smtClean="0"/>
          </a:p>
        </p:txBody>
      </p:sp>
      <p:pic>
        <p:nvPicPr>
          <p:cNvPr id="4103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676400"/>
            <a:ext cx="3448050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279" b="243"/>
          <a:stretch>
            <a:fillRect/>
          </a:stretch>
        </p:blipFill>
        <p:spPr bwMode="auto">
          <a:xfrm>
            <a:off x="609600" y="4013200"/>
            <a:ext cx="4267200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041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LORPALETTEDESIGNATOR" val="Jenoptik"/>
  <p:tag name="PRESENTATIONLANGUAGE" val="english"/>
  <p:tag name="SLIDEPOOLDESIGNATOR" val="english"/>
  <p:tag name="TEMPLATEDESIGNATOR" val="english"/>
  <p:tag name="EXTENDEDCOLORPALETTEDESIGNATOR" val="Jenoptik"/>
  <p:tag name="DVARLOGO" val="Lasers and Material Processing"/>
  <p:tag name="FOOTERHASBEENPREPAREDFOR12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Jenoptik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RAST" val="Jenoptik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Jenoptik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RAST" val="Jenoptik"/>
  <p:tag name="SLIDETYPE" val="SlideTitleProduct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Jenopti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RAST" val="HighContras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HighContrast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Jenoptik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Jenoptik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LIDECOLORCLIMATE" val="blue"/>
  <p:tag name="CONTRAST" val="Jenopti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NTRAST" val="Jenoptik"/>
  <p:tag name="SLIDETYPE" val="SlideImage2Alternative"/>
</p:tagLst>
</file>

<file path=ppt/theme/theme1.xml><?xml version="1.0" encoding="utf-8"?>
<a:theme xmlns:a="http://schemas.openxmlformats.org/drawingml/2006/main" name="Jenoptik_template">
  <a:themeElements>
    <a:clrScheme name="">
      <a:dk1>
        <a:srgbClr val="000000"/>
      </a:dk1>
      <a:lt1>
        <a:srgbClr val="FFFFFF"/>
      </a:lt1>
      <a:dk2>
        <a:srgbClr val="1185B6"/>
      </a:dk2>
      <a:lt2>
        <a:srgbClr val="006EA8"/>
      </a:lt2>
      <a:accent1>
        <a:srgbClr val="5F9FC6"/>
      </a:accent1>
      <a:accent2>
        <a:srgbClr val="9ABED9"/>
      </a:accent2>
      <a:accent3>
        <a:srgbClr val="FFFFFF"/>
      </a:accent3>
      <a:accent4>
        <a:srgbClr val="000000"/>
      </a:accent4>
      <a:accent5>
        <a:srgbClr val="B6CDDF"/>
      </a:accent5>
      <a:accent6>
        <a:srgbClr val="8BACC4"/>
      </a:accent6>
      <a:hlink>
        <a:srgbClr val="E6EEF5"/>
      </a:hlink>
      <a:folHlink>
        <a:srgbClr val="006EA8"/>
      </a:folHlink>
    </a:clrScheme>
    <a:fontScheme name="Jenoptik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DEEC"/>
        </a:solidFill>
        <a:ln w="9525" cap="flat" cmpd="sng" algn="ctr">
          <a:solidFill>
            <a:srgbClr val="CEDEE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rgbClr val="006EA8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CEDEEC"/>
        </a:solidFill>
        <a:ln w="9525" cap="flat" cmpd="sng" algn="ctr">
          <a:solidFill>
            <a:srgbClr val="CEDEEC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600" b="0" i="0" u="none" strike="noStrike" cap="none" normalizeH="0" baseline="0" smtClean="0">
            <a:ln>
              <a:noFill/>
            </a:ln>
            <a:solidFill>
              <a:srgbClr val="006EA8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Jenoptik_template 1">
        <a:dk1>
          <a:srgbClr val="000000"/>
        </a:dk1>
        <a:lt1>
          <a:srgbClr val="FFFFFF"/>
        </a:lt1>
        <a:dk2>
          <a:srgbClr val="577CB0"/>
        </a:dk2>
        <a:lt2>
          <a:srgbClr val="18599B"/>
        </a:lt2>
        <a:accent1>
          <a:srgbClr val="7F99C4"/>
        </a:accent1>
        <a:accent2>
          <a:srgbClr val="AEBDDA"/>
        </a:accent2>
        <a:accent3>
          <a:srgbClr val="FFFFFF"/>
        </a:accent3>
        <a:accent4>
          <a:srgbClr val="000000"/>
        </a:accent4>
        <a:accent5>
          <a:srgbClr val="C0CADE"/>
        </a:accent5>
        <a:accent6>
          <a:srgbClr val="9DABC5"/>
        </a:accent6>
        <a:hlink>
          <a:srgbClr val="DFE5F1"/>
        </a:hlink>
        <a:folHlink>
          <a:srgbClr val="1859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Larissa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1150</Words>
  <Application>Microsoft Office PowerPoint</Application>
  <PresentationFormat>Bildschirmpräsentation (4:3)</PresentationFormat>
  <Paragraphs>359</Paragraphs>
  <Slides>28</Slides>
  <Notes>16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28</vt:i4>
      </vt:variant>
    </vt:vector>
  </HeadingPairs>
  <TitlesOfParts>
    <vt:vector size="30" baseType="lpstr">
      <vt:lpstr>Jenoptik_template</vt:lpstr>
      <vt:lpstr>CorelDRAW</vt:lpstr>
      <vt:lpstr>Laboratory performance and industrial quality: Pump diodes for High-Energy Lasers</vt:lpstr>
      <vt:lpstr>Outline</vt:lpstr>
      <vt:lpstr>JENOPTIK AG History</vt:lpstr>
      <vt:lpstr>JENOPTIK AG Divisions and Business Units</vt:lpstr>
      <vt:lpstr>JENOPTIK Division: Lasers &amp; Material Processing Business Unit:  Lasers </vt:lpstr>
      <vt:lpstr>Introduction Semiconductor laser diode bar</vt:lpstr>
      <vt:lpstr>Outline</vt:lpstr>
      <vt:lpstr>Research-to-industry transfer JENOPTIK Diode Lab GmbH</vt:lpstr>
      <vt:lpstr>Epitaxy Capabilities at JDL</vt:lpstr>
      <vt:lpstr>Reproducibility Electro-optical characteristics</vt:lpstr>
      <vt:lpstr>Reproducibility Electro-optical characteristics</vt:lpstr>
      <vt:lpstr>Reproducibility Reliability</vt:lpstr>
      <vt:lpstr>Jenoptik Diode Lab GmbH (JDL) Semiconductors: Laser Bars &amp; Single Emitters</vt:lpstr>
      <vt:lpstr>Outline</vt:lpstr>
      <vt:lpstr>What can we do for high energy class lasers?</vt:lpstr>
      <vt:lpstr>JDL New generation QCW bars Reducing semiconductor “cost per Watt”</vt:lpstr>
      <vt:lpstr>New generation quasi-CW 880 nm Bars  (II) Better efficiency  reduced “cost / Watt”</vt:lpstr>
      <vt:lpstr>New generation quasi-CW 880 nm Bars  (II) Better efficiency  reduced “cost / Watt”</vt:lpstr>
      <vt:lpstr>New generation quasi-CW 880 nm Bars  (III) Power-voltage-current characteristic</vt:lpstr>
      <vt:lpstr>New generation quasi-CW 880 nm Bars  (IV) Far-field profiles</vt:lpstr>
      <vt:lpstr>New generation quasi-CW 880 nm Bars  (V) Lifetime test</vt:lpstr>
      <vt:lpstr>Outline</vt:lpstr>
      <vt:lpstr>Diode Laser Stacks</vt:lpstr>
      <vt:lpstr>PowerPoint-Präsentation</vt:lpstr>
      <vt:lpstr>Passively cooled laser diode stacks for pulsed operation</vt:lpstr>
      <vt:lpstr>Outline</vt:lpstr>
      <vt:lpstr>Outlook: mass production GaAs-based laser diodes</vt:lpstr>
      <vt:lpstr>Summary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/ Divisions, Business Units, Product Lines</dc:title>
  <dc:creator>Wölz, Martin</dc:creator>
  <cp:lastModifiedBy>Martin Wölz</cp:lastModifiedBy>
  <cp:revision>210</cp:revision>
  <dcterms:created xsi:type="dcterms:W3CDTF">2006-05-10T13:26:42Z</dcterms:created>
  <dcterms:modified xsi:type="dcterms:W3CDTF">2014-11-12T07:54:19Z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FooterTitle">
    <vt:lpwstr/>
  </property>
  <property fmtid="{D5CDD505-2E9C-101B-9397-08002B2CF9AE}" pid="3" name="Presenter">
    <vt:lpwstr/>
  </property>
  <property fmtid="{D5CDD505-2E9C-101B-9397-08002B2CF9AE}" pid="4" name="Company">
    <vt:lpwstr>DESY HEPTech AIME</vt:lpwstr>
  </property>
  <property fmtid="{D5CDD505-2E9C-101B-9397-08002B2CF9AE}" pid="5" name="AlternativeFileName">
    <vt:lpwstr/>
  </property>
  <property fmtid="{D5CDD505-2E9C-101B-9397-08002B2CF9AE}" pid="6" name="VersionTemplate">
    <vt:lpwstr>2.1</vt:lpwstr>
  </property>
  <property fmtid="{D5CDD505-2E9C-101B-9397-08002B2CF9AE}" pid="7" name="NoFileName">
    <vt:lpwstr>-1</vt:lpwstr>
  </property>
  <property fmtid="{D5CDD505-2E9C-101B-9397-08002B2CF9AE}" pid="8" name="Date">
    <vt:lpwstr>2014-11-13</vt:lpwstr>
  </property>
  <property fmtid="{D5CDD505-2E9C-101B-9397-08002B2CF9AE}" pid="9" name="Template">
    <vt:lpwstr>Jenoptik_template_english.potx</vt:lpwstr>
  </property>
  <property fmtid="{D5CDD505-2E9C-101B-9397-08002B2CF9AE}" pid="10" name="VersionTemplateWorking">
    <vt:lpwstr>no</vt:lpwstr>
  </property>
  <property fmtid="{D5CDD505-2E9C-101B-9397-08002B2CF9AE}" pid="11" name="Confidential">
    <vt:lpwstr>0</vt:lpwstr>
  </property>
</Properties>
</file>