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pn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6.jpg" ContentType="image/jpeg"/>
  <Override PartName="/ppt/notesSlides/notesSlide6.xml" ContentType="application/vnd.openxmlformats-officedocument.presentationml.notesSlide+xml"/>
  <Override PartName="/ppt/media/image7.jpg" ContentType="image/jpe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9.jpg" ContentType="image/jpeg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11.jpg" ContentType="image/jpe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media/image18.jpg" ContentType="image/jpeg"/>
  <Override PartName="/ppt/notesSlides/notesSlide14.xml" ContentType="application/vnd.openxmlformats-officedocument.presentationml.notesSlide+xml"/>
  <Override PartName="/ppt/media/image19.jpg" ContentType="image/jpeg"/>
  <Override PartName="/ppt/notesSlides/notesSlide15.xml" ContentType="application/vnd.openxmlformats-officedocument.presentationml.notesSlide+xml"/>
  <Override PartName="/ppt/media/image21.jpg" ContentType="image/jpeg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media/image27.jpg" ContentType="image/jpe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media/image33.jpg" ContentType="image/jpeg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media/image37.jpg" ContentType="image/jpeg"/>
  <Override PartName="/ppt/media/image38.jpg" ContentType="image/jpeg"/>
  <Override PartName="/ppt/media/image39.jpg" ContentType="image/jpeg"/>
  <Override PartName="/ppt/notesSlides/notesSlide31.xml" ContentType="application/vnd.openxmlformats-officedocument.presentationml.notesSlide+xml"/>
  <Override PartName="/ppt/media/image40.jpg" ContentType="image/jpeg"/>
  <Override PartName="/ppt/notesSlides/notesSlide32.xml" ContentType="application/vnd.openxmlformats-officedocument.presentationml.notesSlide+xml"/>
  <Override PartName="/ppt/media/image41.jpg" ContentType="image/jpeg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media/image52.jpg" ContentType="image/jpeg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media/image55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56" r:id="rId2"/>
    <p:sldId id="295" r:id="rId3"/>
    <p:sldId id="296" r:id="rId4"/>
    <p:sldId id="299" r:id="rId5"/>
    <p:sldId id="301" r:id="rId6"/>
    <p:sldId id="300" r:id="rId7"/>
    <p:sldId id="257" r:id="rId8"/>
    <p:sldId id="298" r:id="rId9"/>
    <p:sldId id="306" r:id="rId10"/>
    <p:sldId id="307" r:id="rId11"/>
    <p:sldId id="308" r:id="rId12"/>
    <p:sldId id="309" r:id="rId13"/>
    <p:sldId id="310" r:id="rId14"/>
    <p:sldId id="311" r:id="rId15"/>
    <p:sldId id="302" r:id="rId16"/>
    <p:sldId id="263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265" r:id="rId25"/>
    <p:sldId id="266" r:id="rId26"/>
    <p:sldId id="319" r:id="rId27"/>
    <p:sldId id="304" r:id="rId28"/>
    <p:sldId id="324" r:id="rId29"/>
    <p:sldId id="325" r:id="rId30"/>
    <p:sldId id="328" r:id="rId31"/>
    <p:sldId id="329" r:id="rId32"/>
    <p:sldId id="330" r:id="rId33"/>
    <p:sldId id="331" r:id="rId34"/>
    <p:sldId id="327" r:id="rId35"/>
    <p:sldId id="332" r:id="rId36"/>
    <p:sldId id="333" r:id="rId37"/>
    <p:sldId id="335" r:id="rId38"/>
    <p:sldId id="334" r:id="rId39"/>
    <p:sldId id="336" r:id="rId40"/>
    <p:sldId id="337" r:id="rId41"/>
    <p:sldId id="339" r:id="rId42"/>
    <p:sldId id="338" r:id="rId43"/>
    <p:sldId id="341" r:id="rId44"/>
    <p:sldId id="342" r:id="rId45"/>
    <p:sldId id="343" r:id="rId46"/>
    <p:sldId id="344" r:id="rId47"/>
    <p:sldId id="345" r:id="rId48"/>
    <p:sldId id="346" r:id="rId49"/>
    <p:sldId id="305" r:id="rId50"/>
    <p:sldId id="347" r:id="rId51"/>
    <p:sldId id="348" r:id="rId52"/>
    <p:sldId id="349" r:id="rId53"/>
    <p:sldId id="350" r:id="rId54"/>
    <p:sldId id="351" r:id="rId55"/>
    <p:sldId id="323" r:id="rId56"/>
    <p:sldId id="292" r:id="rId57"/>
    <p:sldId id="352" r:id="rId58"/>
    <p:sldId id="353" r:id="rId59"/>
  </p:sldIdLst>
  <p:sldSz cx="13004800" cy="97536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0E0A"/>
    <a:srgbClr val="BD1C0A"/>
    <a:srgbClr val="ED260F"/>
    <a:srgbClr val="063C8B"/>
    <a:srgbClr val="275CC3"/>
    <a:srgbClr val="146DFF"/>
    <a:srgbClr val="104CFF"/>
    <a:srgbClr val="1257FF"/>
    <a:srgbClr val="FFEC1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497FC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065C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308B16">
              <a:alpha val="35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08B16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C8D8F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BBFC77FB-9ED0-4EC9-95AA-A1379042E64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5F7579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3"/>
          </a:solidFill>
        </a:fill>
      </a:tcStyle>
    </a:firstCol>
    <a:la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lastRow>
    <a:fir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89690" autoAdjust="0"/>
  </p:normalViewPr>
  <p:slideViewPr>
    <p:cSldViewPr snapToGrid="0" snapToObjects="1" showGuides="1">
      <p:cViewPr varScale="1">
        <p:scale>
          <a:sx n="117" d="100"/>
          <a:sy n="117" d="100"/>
        </p:scale>
        <p:origin x="-112" y="-568"/>
      </p:cViewPr>
      <p:guideLst>
        <p:guide orient="horz" pos="132"/>
        <p:guide pos="40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esProps" Target="presProps.xml"/><Relationship Id="rId64" Type="http://schemas.openxmlformats.org/officeDocument/2006/relationships/viewProps" Target="viewProps.xml"/><Relationship Id="rId65" Type="http://schemas.openxmlformats.org/officeDocument/2006/relationships/theme" Target="theme/theme1.xml"/><Relationship Id="rId66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notesMaster" Target="notesMasters/notesMaster1.xml"/><Relationship Id="rId61" Type="http://schemas.openxmlformats.org/officeDocument/2006/relationships/handoutMaster" Target="handoutMasters/handoutMaster1.xml"/><Relationship Id="rId62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96580-13E5-9741-B7EC-53B9B8D66328}" type="datetimeFigureOut">
              <a:rPr lang="en-US" smtClean="0">
                <a:latin typeface="Georgia"/>
                <a:ea typeface="Georgia"/>
                <a:cs typeface="Georgia"/>
              </a:rPr>
              <a:t>27.10.15</a:t>
            </a:fld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CAF50-2C93-8A45-8328-F14BC2E0D23B}" type="slidenum">
              <a:rPr lang="en-US" smtClean="0">
                <a:latin typeface="Georgia"/>
                <a:ea typeface="Georgia"/>
                <a:cs typeface="Georgia"/>
              </a:rPr>
              <a:t>‹#›</a:t>
            </a:fld>
            <a:endParaRPr lang="en-US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3078033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371803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069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712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164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5444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853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5409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0160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9968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0896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797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9888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2762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3273054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6033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050147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4943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7796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601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5673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5301247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38145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2225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41278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7379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0880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5453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2439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852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47110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61611104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07241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506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93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03251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>
                <a:solidFill>
                  <a:srgbClr val="FFFFFF"/>
                </a:solidFill>
              </a:rP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635000" y="15240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70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635000" y="49022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8400" dirty="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FFFFFF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7" r:id="rId16"/>
    <p:sldLayoutId id="2147483670" r:id="rId17"/>
  </p:sldLayoutIdLst>
  <p:transition xmlns:p14="http://schemas.microsoft.com/office/powerpoint/2010/main" spd="med"/>
  <p:hf hdr="0" ftr="0" dt="0"/>
  <p:txStyles>
    <p:titleStyle>
      <a:lvl1pPr algn="ctr" defTabSz="584200">
        <a:defRPr sz="8400">
          <a:solidFill>
            <a:srgbClr val="FFFFFF"/>
          </a:solidFill>
          <a:latin typeface="Georgia"/>
          <a:ea typeface="Georgia"/>
          <a:cs typeface="Georgia"/>
          <a:sym typeface="Gill Sans"/>
        </a:defRPr>
      </a:lvl1pPr>
      <a:lvl2pPr indent="228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 sz="84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Georgia"/>
          <a:ea typeface="Georgia"/>
          <a:cs typeface="Georgia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solidFill>
            <a:srgbClr val="FFFFFF"/>
          </a:solidFill>
          <a:latin typeface="+mn-lt"/>
          <a:ea typeface="+mn-ea"/>
          <a:cs typeface="+mn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13.jpe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8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3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4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4" Type="http://schemas.openxmlformats.org/officeDocument/2006/relationships/image" Target="../media/image39.jp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0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1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8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3.gif"/><Relationship Id="rId3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8.gi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9.gi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0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52.jpg"/><Relationship Id="rId3" Type="http://schemas.openxmlformats.org/officeDocument/2006/relationships/image" Target="../media/image5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2.jp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28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54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5.jp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3252512" y="661183"/>
            <a:ext cx="6499776" cy="271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sz="96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Kosmologie</a:t>
            </a:r>
          </a:p>
          <a:p>
            <a:pPr lvl="0" algn="ctr" defTabSz="584200">
              <a:defRPr sz="1800"/>
            </a:pPr>
            <a:endParaRPr sz="42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  <a:p>
            <a:pPr lvl="0" algn="ctr" defTabSz="584200">
              <a:defRPr sz="1800"/>
            </a:pP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Eine kurze Einführung</a:t>
            </a:r>
          </a:p>
        </p:txBody>
      </p:sp>
      <p:sp>
        <p:nvSpPr>
          <p:cNvPr id="53" name="Shape 53"/>
          <p:cNvSpPr/>
          <p:nvPr/>
        </p:nvSpPr>
        <p:spPr>
          <a:xfrm>
            <a:off x="5228160" y="4256117"/>
            <a:ext cx="2548480" cy="1241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37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Sarah Aretz</a:t>
            </a:r>
            <a:endParaRPr sz="37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  <a:p>
            <a:pPr lvl="0" algn="ctr" defTabSz="584200">
              <a:defRPr sz="1800"/>
            </a:pPr>
            <a:r>
              <a:rPr sz="37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CERN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3691"/>
            <a:ext cx="13004800" cy="1625600"/>
          </a:xfrm>
        </p:spPr>
        <p:txBody>
          <a:bodyPr/>
          <a:lstStyle/>
          <a:p>
            <a:r>
              <a:rPr lang="en-US" sz="5400" dirty="0" err="1" smtClean="0"/>
              <a:t>Unsere</a:t>
            </a:r>
            <a:r>
              <a:rPr lang="en-US" sz="5400" dirty="0" smtClean="0"/>
              <a:t> </a:t>
            </a:r>
            <a:r>
              <a:rPr lang="en-US" sz="5400" dirty="0" err="1" smtClean="0"/>
              <a:t>Milchstrasse</a:t>
            </a:r>
            <a:r>
              <a:rPr lang="en-US" sz="5400" dirty="0" smtClean="0"/>
              <a:t>:</a:t>
            </a:r>
            <a:br>
              <a:rPr lang="en-US" sz="5400" dirty="0" smtClean="0"/>
            </a:br>
            <a:r>
              <a:rPr lang="en-US" sz="5200" dirty="0" smtClean="0"/>
              <a:t>10</a:t>
            </a:r>
            <a:r>
              <a:rPr lang="en-US" sz="5200" baseline="30000" dirty="0" smtClean="0"/>
              <a:t>18</a:t>
            </a:r>
            <a:r>
              <a:rPr lang="en-US" sz="5200" dirty="0" smtClean="0"/>
              <a:t> km = 100000 </a:t>
            </a:r>
            <a:r>
              <a:rPr lang="en-US" sz="5200" dirty="0" err="1" smtClean="0"/>
              <a:t>Lichtjahre</a:t>
            </a:r>
            <a:r>
              <a:rPr lang="en-US" sz="5200" dirty="0" smtClean="0"/>
              <a:t> </a:t>
            </a:r>
            <a:r>
              <a:rPr lang="en-US" sz="5200" dirty="0" err="1" smtClean="0"/>
              <a:t>Durchmesser</a:t>
            </a:r>
            <a:endParaRPr lang="en-US" sz="5200" dirty="0"/>
          </a:p>
        </p:txBody>
      </p:sp>
      <p:pic>
        <p:nvPicPr>
          <p:cNvPr id="12" name="Picture 11" descr="Milchstraß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81" y="3117999"/>
            <a:ext cx="12536364" cy="524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498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439370"/>
            <a:ext cx="12036438" cy="1625600"/>
          </a:xfrm>
        </p:spPr>
        <p:txBody>
          <a:bodyPr/>
          <a:lstStyle/>
          <a:p>
            <a:r>
              <a:rPr lang="en-US" sz="5400" dirty="0" err="1" smtClean="0"/>
              <a:t>Andromedagalaxie</a:t>
            </a:r>
            <a:r>
              <a:rPr lang="en-US" sz="5400" dirty="0" smtClean="0"/>
              <a:t>:</a:t>
            </a:r>
            <a:br>
              <a:rPr lang="en-US" sz="5400" dirty="0" smtClean="0"/>
            </a:br>
            <a:r>
              <a:rPr lang="en-US" sz="5400" dirty="0" err="1" smtClean="0"/>
              <a:t>Entfernung</a:t>
            </a:r>
            <a:r>
              <a:rPr lang="en-US" sz="5400" dirty="0" smtClean="0"/>
              <a:t> 2.5 </a:t>
            </a:r>
            <a:r>
              <a:rPr lang="en-US" sz="5400" dirty="0" err="1" smtClean="0"/>
              <a:t>Millionen</a:t>
            </a:r>
            <a:r>
              <a:rPr lang="en-US" sz="5400" dirty="0" smtClean="0"/>
              <a:t> </a:t>
            </a:r>
            <a:r>
              <a:rPr lang="en-US" sz="5400" dirty="0" err="1" smtClean="0"/>
              <a:t>Lichtjahre</a:t>
            </a:r>
            <a:endParaRPr lang="en-US" sz="5400" dirty="0"/>
          </a:p>
        </p:txBody>
      </p:sp>
      <p:pic>
        <p:nvPicPr>
          <p:cNvPr id="3" name="Picture 2" descr="Andromedagalaxi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03" y="2376480"/>
            <a:ext cx="11234193" cy="737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219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kaleGrupp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70" b="7928"/>
          <a:stretch/>
        </p:blipFill>
        <p:spPr>
          <a:xfrm>
            <a:off x="1607665" y="1827553"/>
            <a:ext cx="9789470" cy="79884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1" y="195148"/>
            <a:ext cx="12036438" cy="1625600"/>
          </a:xfrm>
        </p:spPr>
        <p:txBody>
          <a:bodyPr/>
          <a:lstStyle/>
          <a:p>
            <a:r>
              <a:rPr lang="en-US" sz="5400" dirty="0" err="1" smtClean="0"/>
              <a:t>Lokale</a:t>
            </a:r>
            <a:r>
              <a:rPr lang="en-US" sz="5400" dirty="0" smtClean="0"/>
              <a:t> </a:t>
            </a:r>
            <a:r>
              <a:rPr lang="en-US" sz="5400" dirty="0" err="1" smtClean="0"/>
              <a:t>Gruppe</a:t>
            </a:r>
            <a:r>
              <a:rPr lang="en-US" sz="5400" dirty="0" smtClean="0"/>
              <a:t>:</a:t>
            </a:r>
            <a:br>
              <a:rPr lang="en-US" sz="5400" dirty="0" smtClean="0"/>
            </a:br>
            <a:r>
              <a:rPr lang="en-US" sz="5400" dirty="0" smtClean="0"/>
              <a:t>8 </a:t>
            </a:r>
            <a:r>
              <a:rPr lang="en-US" sz="5400" dirty="0" err="1" smtClean="0"/>
              <a:t>Millionen</a:t>
            </a:r>
            <a:r>
              <a:rPr lang="en-US" sz="5400" dirty="0" smtClean="0"/>
              <a:t> </a:t>
            </a:r>
            <a:r>
              <a:rPr lang="en-US" sz="5400" dirty="0" err="1" smtClean="0"/>
              <a:t>Lichtjahre</a:t>
            </a:r>
            <a:r>
              <a:rPr lang="en-US" sz="5400" dirty="0" smtClean="0"/>
              <a:t> </a:t>
            </a:r>
            <a:r>
              <a:rPr lang="en-US" sz="5400" dirty="0" err="1" smtClean="0"/>
              <a:t>Durchmesser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575400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rgo Superhauf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7772"/>
            <a:ext cx="13004800" cy="77680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439370"/>
            <a:ext cx="12036438" cy="1625600"/>
          </a:xfrm>
        </p:spPr>
        <p:txBody>
          <a:bodyPr/>
          <a:lstStyle/>
          <a:p>
            <a:r>
              <a:rPr lang="en-US" sz="5400" dirty="0" smtClean="0"/>
              <a:t>Virgo </a:t>
            </a:r>
            <a:r>
              <a:rPr lang="en-US" sz="5400" dirty="0" err="1" smtClean="0"/>
              <a:t>Superhaufen</a:t>
            </a:r>
            <a:r>
              <a:rPr lang="en-US" sz="5400" dirty="0" smtClean="0"/>
              <a:t>: 100-200 </a:t>
            </a:r>
            <a:r>
              <a:rPr lang="en-US" sz="5400" dirty="0" err="1" smtClean="0"/>
              <a:t>Millionen</a:t>
            </a:r>
            <a:r>
              <a:rPr lang="en-US" sz="5400" dirty="0" smtClean="0"/>
              <a:t> </a:t>
            </a:r>
            <a:r>
              <a:rPr lang="en-US" sz="5400" dirty="0" err="1" smtClean="0"/>
              <a:t>Lichtjahre</a:t>
            </a:r>
            <a:r>
              <a:rPr lang="en-US" sz="5400" dirty="0" smtClean="0"/>
              <a:t> </a:t>
            </a:r>
            <a:r>
              <a:rPr lang="en-US" sz="5400" dirty="0" err="1" smtClean="0"/>
              <a:t>Durchmesser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729799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ubble_Extreme_Deep_Field_(full_resolution)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03" y="24691"/>
            <a:ext cx="11152194" cy="97289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6640"/>
            <a:ext cx="12036438" cy="1275523"/>
          </a:xfrm>
        </p:spPr>
        <p:txBody>
          <a:bodyPr/>
          <a:lstStyle/>
          <a:p>
            <a:r>
              <a:rPr lang="en-US" sz="5400" dirty="0" smtClean="0"/>
              <a:t>Hubble Extreme Deep Field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6604742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515062" y="600953"/>
            <a:ext cx="7974677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Dynamik des Universums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6660619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ubble.mtwils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673" y="1755867"/>
            <a:ext cx="5043677" cy="6245133"/>
          </a:xfrm>
          <a:prstGeom prst="rect">
            <a:avLst/>
          </a:prstGeom>
        </p:spPr>
      </p:pic>
      <p:pic>
        <p:nvPicPr>
          <p:cNvPr id="114" name="dropped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95400" y="1752600"/>
            <a:ext cx="4183766" cy="6248400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Shape 115"/>
          <p:cNvSpPr/>
          <p:nvPr/>
        </p:nvSpPr>
        <p:spPr>
          <a:xfrm>
            <a:off x="2095500" y="8346902"/>
            <a:ext cx="2566733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marL="444500" lvl="0" indent="-444500" defTabSz="584200">
              <a:defRPr sz="1800"/>
            </a:pPr>
            <a:r>
              <a:rPr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Edwin Hubble </a:t>
            </a:r>
          </a:p>
          <a:p>
            <a:pPr marL="444500" lvl="0" indent="-444500" defTabSz="584200">
              <a:defRPr sz="1800"/>
            </a:pPr>
            <a:r>
              <a:rPr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Mt. Palomar </a:t>
            </a: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Teleskop</a:t>
            </a:r>
            <a:endParaRPr sz="20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-12700" y="-38100"/>
            <a:ext cx="13017500" cy="1206500"/>
          </a:xfrm>
          <a:prstGeom prst="rect">
            <a:avLst/>
          </a:prstGeom>
          <a:blipFill>
            <a:blip r:embed="rId5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lvl="0" algn="ctr" defTabSz="584200">
              <a:defRPr sz="24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1752187" y="208996"/>
            <a:ext cx="8972358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 dirty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Das Universum ist grösser als gedacht !</a:t>
            </a:r>
          </a:p>
        </p:txBody>
      </p:sp>
      <p:sp>
        <p:nvSpPr>
          <p:cNvPr id="118" name="Shape 118"/>
          <p:cNvSpPr/>
          <p:nvPr/>
        </p:nvSpPr>
        <p:spPr>
          <a:xfrm>
            <a:off x="12038497" y="681251"/>
            <a:ext cx="674814" cy="415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22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200" dirty="0">
                <a:latin typeface="Georgia"/>
                <a:ea typeface="Georgia"/>
                <a:cs typeface="Georgia"/>
              </a:rPr>
              <a:t>1924</a:t>
            </a:r>
          </a:p>
        </p:txBody>
      </p:sp>
      <p:sp>
        <p:nvSpPr>
          <p:cNvPr id="9" name="Shape 115"/>
          <p:cNvSpPr/>
          <p:nvPr/>
        </p:nvSpPr>
        <p:spPr>
          <a:xfrm>
            <a:off x="7340672" y="8345414"/>
            <a:ext cx="5043677" cy="1000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marL="444500" lvl="0" indent="-444500" defTabSz="584200">
              <a:defRPr sz="1800"/>
            </a:pP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Beobachtung von „Nebeln“</a:t>
            </a:r>
          </a:p>
          <a:p>
            <a:pPr marL="444500" lvl="0" indent="-444500" defTabSz="584200">
              <a:defRPr sz="1800"/>
            </a:pP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Nachweis der Existenz von Galaxien</a:t>
            </a:r>
          </a:p>
          <a:p>
            <a:pPr marL="444500" lvl="0" indent="-444500" defTabSz="584200">
              <a:defRPr sz="1800"/>
            </a:pPr>
            <a:r>
              <a:rPr lang="de-DE" sz="2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außerhalb der Milchstraße</a:t>
            </a:r>
            <a:endParaRPr sz="20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1" y="6640"/>
            <a:ext cx="12036438" cy="1275523"/>
          </a:xfrm>
        </p:spPr>
        <p:txBody>
          <a:bodyPr/>
          <a:lstStyle/>
          <a:p>
            <a:r>
              <a:rPr lang="en-US" sz="5400" dirty="0" err="1" smtClean="0"/>
              <a:t>Messung</a:t>
            </a:r>
            <a:r>
              <a:rPr lang="en-US" sz="5400" dirty="0" smtClean="0"/>
              <a:t> der </a:t>
            </a:r>
            <a:r>
              <a:rPr lang="en-US" sz="5400" dirty="0" err="1" smtClean="0"/>
              <a:t>Rotverschiebung</a:t>
            </a:r>
            <a:endParaRPr lang="en-US" sz="5400" dirty="0"/>
          </a:p>
        </p:txBody>
      </p:sp>
      <p:pic>
        <p:nvPicPr>
          <p:cNvPr id="4" name="Picture 3" descr="Prisma Spektru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38" y="4282162"/>
            <a:ext cx="4231794" cy="3110369"/>
          </a:xfrm>
          <a:prstGeom prst="rect">
            <a:avLst/>
          </a:prstGeom>
        </p:spPr>
      </p:pic>
      <p:pic>
        <p:nvPicPr>
          <p:cNvPr id="5" name="Content Placeholder 3" descr="spectra_redshift.jp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5" r="10395" b="8972"/>
          <a:stretch/>
        </p:blipFill>
        <p:spPr>
          <a:xfrm>
            <a:off x="5537200" y="3086101"/>
            <a:ext cx="7214748" cy="5422900"/>
          </a:xfrm>
        </p:spPr>
      </p:pic>
      <p:sp>
        <p:nvSpPr>
          <p:cNvPr id="7" name="Content Placeholder 9"/>
          <p:cNvSpPr txBox="1">
            <a:spLocks/>
          </p:cNvSpPr>
          <p:nvPr/>
        </p:nvSpPr>
        <p:spPr>
          <a:xfrm>
            <a:off x="10331283" y="3568893"/>
            <a:ext cx="2036936" cy="672997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err="1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Labor</a:t>
            </a:r>
          </a:p>
        </p:txBody>
      </p:sp>
      <p:sp>
        <p:nvSpPr>
          <p:cNvPr id="8" name="Content Placeholder 9"/>
          <p:cNvSpPr txBox="1">
            <a:spLocks/>
          </p:cNvSpPr>
          <p:nvPr/>
        </p:nvSpPr>
        <p:spPr>
          <a:xfrm>
            <a:off x="7781857" y="2124704"/>
            <a:ext cx="3210739" cy="65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Emissionslinien</a:t>
            </a:r>
            <a:endParaRPr lang="en-US" dirty="0" smtClean="0">
              <a:solidFill>
                <a:schemeClr val="accent1">
                  <a:lumMod val="40000"/>
                  <a:lumOff val="60000"/>
                </a:schemeClr>
              </a:solidFill>
              <a:latin typeface="Georgia"/>
              <a:ea typeface="Georgia"/>
              <a:cs typeface="Georgia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352540" y="2780475"/>
            <a:ext cx="559560" cy="832772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587046" y="2780475"/>
            <a:ext cx="972754" cy="832772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980393" y="2780475"/>
            <a:ext cx="86588" cy="666237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Content Placeholder 9"/>
          <p:cNvSpPr txBox="1">
            <a:spLocks/>
          </p:cNvSpPr>
          <p:nvPr/>
        </p:nvSpPr>
        <p:spPr>
          <a:xfrm>
            <a:off x="6968189" y="8683563"/>
            <a:ext cx="4024408" cy="632645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Wellenlänge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 [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Å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]</a:t>
            </a:r>
          </a:p>
        </p:txBody>
      </p:sp>
      <p:sp>
        <p:nvSpPr>
          <p:cNvPr id="16" name="Content Placeholder 9"/>
          <p:cNvSpPr txBox="1">
            <a:spLocks/>
          </p:cNvSpPr>
          <p:nvPr/>
        </p:nvSpPr>
        <p:spPr>
          <a:xfrm>
            <a:off x="910083" y="3586120"/>
            <a:ext cx="3293618" cy="65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Spektroskopie</a:t>
            </a:r>
            <a:endParaRPr lang="en-US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7186896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ppler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74" t="6510" r="-1011" b="11023"/>
          <a:stretch/>
        </p:blipFill>
        <p:spPr>
          <a:xfrm>
            <a:off x="2159000" y="2312987"/>
            <a:ext cx="8686800" cy="5130801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8450" y="274637"/>
            <a:ext cx="12407900" cy="1510451"/>
          </a:xfrm>
        </p:spPr>
        <p:txBody>
          <a:bodyPr>
            <a:noAutofit/>
          </a:bodyPr>
          <a:lstStyle/>
          <a:p>
            <a:r>
              <a:rPr lang="en-US" sz="5400" dirty="0" err="1" smtClean="0"/>
              <a:t>Kosmologische</a:t>
            </a:r>
            <a:r>
              <a:rPr lang="en-US" sz="5400" dirty="0" smtClean="0"/>
              <a:t> </a:t>
            </a:r>
            <a:r>
              <a:rPr lang="en-US" sz="5400" dirty="0" err="1" smtClean="0"/>
              <a:t>Rotverschiebung</a:t>
            </a:r>
            <a:r>
              <a:rPr lang="en-US" sz="5400" dirty="0" smtClean="0"/>
              <a:t> vs. Doppler-</a:t>
            </a:r>
            <a:r>
              <a:rPr lang="en-US" sz="5400" dirty="0" err="1" smtClean="0"/>
              <a:t>Effekt</a:t>
            </a:r>
            <a:endParaRPr lang="en-US" sz="5400" dirty="0"/>
          </a:p>
        </p:txBody>
      </p:sp>
      <p:sp>
        <p:nvSpPr>
          <p:cNvPr id="6" name="Content Placeholder 9"/>
          <p:cNvSpPr txBox="1">
            <a:spLocks/>
          </p:cNvSpPr>
          <p:nvPr/>
        </p:nvSpPr>
        <p:spPr>
          <a:xfrm>
            <a:off x="0" y="8074713"/>
            <a:ext cx="13004800" cy="83586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Die </a:t>
            </a:r>
            <a:r>
              <a:rPr lang="en-US" sz="46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Kosmologische</a:t>
            </a: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46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Rotverschiebung</a:t>
            </a: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46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ist</a:t>
            </a: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46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vergleichbar</a:t>
            </a: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46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mit</a:t>
            </a: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46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einer</a:t>
            </a:r>
            <a:r>
              <a:rPr lang="en-US" sz="4600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46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Rotverschiebung</a:t>
            </a: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46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durch</a:t>
            </a: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relative </a:t>
            </a:r>
            <a:r>
              <a:rPr lang="en-US" sz="46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Bewegung</a:t>
            </a: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von </a:t>
            </a:r>
            <a:r>
              <a:rPr lang="en-US" sz="46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Quelle</a:t>
            </a:r>
            <a:r>
              <a: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und </a:t>
            </a:r>
            <a:r>
              <a:rPr lang="en-US" sz="46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Beobachter</a:t>
            </a:r>
            <a:endParaRPr lang="en-US" sz="46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1816739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sm_red_shift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68" r="-6368"/>
          <a:stretch>
            <a:fillRect/>
          </a:stretch>
        </p:blipFill>
        <p:spPr>
          <a:xfrm>
            <a:off x="2577176" y="2440266"/>
            <a:ext cx="7850448" cy="4317444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6400" y="274638"/>
            <a:ext cx="12192000" cy="1143000"/>
          </a:xfrm>
        </p:spPr>
        <p:txBody>
          <a:bodyPr/>
          <a:lstStyle/>
          <a:p>
            <a:r>
              <a:rPr lang="en-US" sz="5400" dirty="0" err="1" smtClean="0"/>
              <a:t>Kosmologische</a:t>
            </a:r>
            <a:r>
              <a:rPr lang="en-US" sz="5400" dirty="0" smtClean="0"/>
              <a:t> </a:t>
            </a:r>
            <a:r>
              <a:rPr lang="en-US" sz="5400" dirty="0" err="1" smtClean="0"/>
              <a:t>Rotverschiebung</a:t>
            </a:r>
            <a:endParaRPr lang="en-US" sz="5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8300" y="7412038"/>
            <a:ext cx="121920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ctr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200" dirty="0" smtClean="0">
                <a:latin typeface="Georgia"/>
                <a:ea typeface="Georgia"/>
                <a:cs typeface="Georgia"/>
              </a:rPr>
              <a:t>Der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Raum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selbst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dehnt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sich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aus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und</a:t>
            </a:r>
          </a:p>
          <a:p>
            <a:r>
              <a:rPr lang="en-US" sz="3200" dirty="0" smtClean="0">
                <a:latin typeface="Georgia"/>
                <a:ea typeface="Georgia"/>
                <a:cs typeface="Georgia"/>
              </a:rPr>
              <a:t>“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streckt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”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dabei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die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Wellenlänge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der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Photonen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842218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1102340" y="600953"/>
            <a:ext cx="10800120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Worum geht es in der Kosmologie?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387600" y="1534542"/>
            <a:ext cx="8229600" cy="407553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0" indent="0" algn="ctr">
              <a:buFontTx/>
              <a:buNone/>
            </a:pPr>
            <a:endParaRPr lang="en-US" i="1" dirty="0" smtClean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FontTx/>
              <a:buNone/>
            </a:pPr>
            <a:r>
              <a:rPr lang="el-GR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Κοσμολογία</a:t>
            </a:r>
            <a:r>
              <a:rPr lang="en-US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= </a:t>
            </a:r>
            <a:r>
              <a:rPr lang="en-US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Lehre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 von der Welt</a:t>
            </a:r>
          </a:p>
          <a:p>
            <a:pPr marL="0" indent="0" algn="ctr">
              <a:buFontTx/>
              <a:buNone/>
            </a:pPr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0" indent="0" algn="ctr">
              <a:buFontTx/>
              <a:buNone/>
            </a:pPr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r>
              <a:rPr lang="en-US" i="1" dirty="0" err="1" smtClean="0">
                <a:latin typeface="Georgia"/>
                <a:ea typeface="Georgia"/>
                <a:cs typeface="Georgia"/>
              </a:rPr>
              <a:t>Physikalische</a:t>
            </a:r>
            <a:r>
              <a:rPr lang="en-US" i="1" dirty="0" smtClean="0">
                <a:latin typeface="Georgia"/>
                <a:ea typeface="Georgia"/>
                <a:cs typeface="Georgia"/>
              </a:rPr>
              <a:t> </a:t>
            </a:r>
            <a:r>
              <a:rPr lang="en-US" i="1" dirty="0" err="1" smtClean="0">
                <a:latin typeface="Georgia"/>
                <a:ea typeface="Georgia"/>
                <a:cs typeface="Georgia"/>
              </a:rPr>
              <a:t>Kosmologie</a:t>
            </a:r>
            <a:endParaRPr lang="en-US" i="1" dirty="0" smtClean="0">
              <a:latin typeface="Georgia"/>
              <a:ea typeface="Georgia"/>
              <a:cs typeface="Georgia"/>
            </a:endParaRPr>
          </a:p>
          <a:p>
            <a:pPr marL="0" indent="0" algn="ctr">
              <a:buFontTx/>
              <a:buNone/>
            </a:pPr>
            <a:r>
              <a:rPr lang="en-US" dirty="0" err="1" smtClean="0">
                <a:latin typeface="Georgia"/>
                <a:ea typeface="Georgia"/>
                <a:cs typeface="Georgia"/>
              </a:rPr>
              <a:t>Beschreibung</a:t>
            </a:r>
            <a:r>
              <a:rPr lang="en-US" dirty="0" smtClean="0">
                <a:latin typeface="Georgia"/>
                <a:ea typeface="Georgia"/>
                <a:cs typeface="Georgia"/>
              </a:rPr>
              <a:t> des </a:t>
            </a:r>
            <a:r>
              <a:rPr lang="en-US" dirty="0" err="1" smtClean="0">
                <a:latin typeface="Georgia"/>
                <a:ea typeface="Georgia"/>
                <a:cs typeface="Georgia"/>
              </a:rPr>
              <a:t>Universums</a:t>
            </a:r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ea typeface="Georgia"/>
                <a:cs typeface="Georgia"/>
              </a:rPr>
              <a:t>durch</a:t>
            </a:r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ea typeface="Georgia"/>
                <a:cs typeface="Georgia"/>
              </a:rPr>
              <a:t>physikalische</a:t>
            </a:r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ea typeface="Georgia"/>
                <a:cs typeface="Georgia"/>
              </a:rPr>
              <a:t>Gesetze</a:t>
            </a:r>
            <a:endParaRPr lang="en-US" sz="2400" dirty="0" smtClean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0629386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74" y="2136160"/>
            <a:ext cx="11479051" cy="6716640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759200" y="409576"/>
            <a:ext cx="5486400" cy="1143000"/>
          </a:xfrm>
        </p:spPr>
        <p:txBody>
          <a:bodyPr/>
          <a:lstStyle/>
          <a:p>
            <a:r>
              <a:rPr lang="en-US" sz="5400" dirty="0" err="1" smtClean="0"/>
              <a:t>Entfernungsleiter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4499734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NI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29" y="1612900"/>
            <a:ext cx="7645369" cy="78867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87600" y="257176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err="1" smtClean="0"/>
              <a:t>Typ</a:t>
            </a:r>
            <a:r>
              <a:rPr lang="en-US" sz="5400" dirty="0" smtClean="0"/>
              <a:t> </a:t>
            </a:r>
            <a:r>
              <a:rPr lang="en-US" sz="5400" dirty="0" err="1" smtClean="0"/>
              <a:t>Ia</a:t>
            </a:r>
            <a:r>
              <a:rPr lang="en-US" sz="5400" dirty="0" smtClean="0"/>
              <a:t> Supernova</a:t>
            </a:r>
            <a:endParaRPr lang="en-US" sz="5400" dirty="0"/>
          </a:p>
        </p:txBody>
      </p:sp>
      <p:pic>
        <p:nvPicPr>
          <p:cNvPr id="6" name="Picture 5" descr="chandrasekha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822" y="4878388"/>
            <a:ext cx="2865578" cy="3921867"/>
          </a:xfrm>
          <a:prstGeom prst="rect">
            <a:avLst/>
          </a:prstGeom>
        </p:spPr>
      </p:pic>
      <p:sp>
        <p:nvSpPr>
          <p:cNvPr id="7" name="Content Placeholder 9"/>
          <p:cNvSpPr txBox="1">
            <a:spLocks/>
          </p:cNvSpPr>
          <p:nvPr/>
        </p:nvSpPr>
        <p:spPr>
          <a:xfrm>
            <a:off x="8276892" y="2179392"/>
            <a:ext cx="4502557" cy="1996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Chandrasekhar-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Grenze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:	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 ≈ 1.4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</a:t>
            </a:r>
            <a:r>
              <a:rPr lang="en-US" baseline="-25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Sonne</a:t>
            </a:r>
            <a:endParaRPr lang="en-US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4662247" y="1897219"/>
            <a:ext cx="2496609" cy="56434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Weißer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Zwerg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910552" y="2461565"/>
            <a:ext cx="0" cy="743947"/>
          </a:xfrm>
          <a:prstGeom prst="straightConnector1">
            <a:avLst/>
          </a:prstGeom>
          <a:ln w="57150" cmpd="sng">
            <a:solidFill>
              <a:srgbClr val="4F81BD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0448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ndardkerz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7257"/>
            <a:ext cx="13004800" cy="7316343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460376"/>
            <a:ext cx="13004800" cy="1143000"/>
          </a:xfrm>
        </p:spPr>
        <p:txBody>
          <a:bodyPr>
            <a:normAutofit/>
          </a:bodyPr>
          <a:lstStyle/>
          <a:p>
            <a:r>
              <a:rPr lang="en-US" sz="5400" dirty="0" err="1" smtClean="0"/>
              <a:t>Standardkerzen</a:t>
            </a:r>
            <a:r>
              <a:rPr lang="en-US" sz="5400" dirty="0" smtClean="0"/>
              <a:t> und </a:t>
            </a:r>
            <a:r>
              <a:rPr lang="en-US" sz="5400" dirty="0" err="1" smtClean="0"/>
              <a:t>Helligkeiten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697156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0" descr="snpic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" b="1859"/>
          <a:stretch>
            <a:fillRect/>
          </a:stretch>
        </p:blipFill>
        <p:spPr>
          <a:xfrm>
            <a:off x="987473" y="1858090"/>
            <a:ext cx="11029854" cy="6065995"/>
          </a:xfr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257176"/>
            <a:ext cx="13004800" cy="1143000"/>
          </a:xfrm>
        </p:spPr>
        <p:txBody>
          <a:bodyPr>
            <a:normAutofit/>
          </a:bodyPr>
          <a:lstStyle/>
          <a:p>
            <a:r>
              <a:rPr lang="en-US" sz="5400" dirty="0" err="1" smtClean="0"/>
              <a:t>Beispiel</a:t>
            </a:r>
            <a:r>
              <a:rPr lang="en-US" sz="5400" dirty="0" smtClean="0"/>
              <a:t> </a:t>
            </a:r>
            <a:r>
              <a:rPr lang="en-US" sz="5400" dirty="0" err="1" smtClean="0"/>
              <a:t>einer</a:t>
            </a:r>
            <a:r>
              <a:rPr lang="en-US" sz="5400" dirty="0" smtClean="0"/>
              <a:t> Supernova von 2011</a:t>
            </a:r>
            <a:endParaRPr lang="en-US" sz="5400" dirty="0"/>
          </a:p>
        </p:txBody>
      </p:sp>
      <p:sp>
        <p:nvSpPr>
          <p:cNvPr id="4" name="Content Placeholder 9"/>
          <p:cNvSpPr txBox="1">
            <a:spLocks/>
          </p:cNvSpPr>
          <p:nvPr/>
        </p:nvSpPr>
        <p:spPr>
          <a:xfrm>
            <a:off x="752458" y="8241702"/>
            <a:ext cx="11499884" cy="9848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Supernovae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können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kurzzeitig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soviel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Energie</a:t>
            </a:r>
            <a:endParaRPr lang="en-US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wie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eine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ganze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Galaxie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freisetzen</a:t>
            </a:r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!</a:t>
            </a:r>
          </a:p>
          <a:p>
            <a:pPr marL="0" indent="0" algn="ctr">
              <a:buNone/>
            </a:pPr>
            <a:endParaRPr lang="en-US" dirty="0"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1345379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dropped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22707" y="1549520"/>
            <a:ext cx="4152901" cy="2289150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-12700" y="-38100"/>
            <a:ext cx="13017500" cy="1206500"/>
          </a:xfrm>
          <a:prstGeom prst="rect">
            <a:avLst/>
          </a:prstGeom>
          <a:blipFill>
            <a:blip r:embed="rId4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lvl="0" algn="ctr" defTabSz="584200">
              <a:defRPr sz="24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 SemiBold"/>
                <a:ea typeface="Gill Sans SemiBold"/>
                <a:cs typeface="Gill Sans SemiBold"/>
                <a:sym typeface="Gill Sans SemiBold"/>
              </a:defRPr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3015054" y="208996"/>
            <a:ext cx="6446626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 dirty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Das Universum expandiert !</a:t>
            </a:r>
          </a:p>
        </p:txBody>
      </p:sp>
      <p:sp>
        <p:nvSpPr>
          <p:cNvPr id="133" name="Shape 133"/>
          <p:cNvSpPr/>
          <p:nvPr/>
        </p:nvSpPr>
        <p:spPr>
          <a:xfrm>
            <a:off x="8083443" y="5075026"/>
            <a:ext cx="4686394" cy="118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algn="l" defTabSz="584200">
              <a:defRPr sz="1800"/>
            </a:pPr>
            <a:r>
              <a:rPr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Rotverschiebung proportional</a:t>
            </a:r>
          </a:p>
          <a:p>
            <a:pPr lvl="0" algn="l" defTabSz="584200">
              <a:defRPr sz="1800"/>
            </a:pPr>
            <a:r>
              <a:rPr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zur Distanz der 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Galaxien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(Galaxienflucht)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12038359" y="681251"/>
            <a:ext cx="675090" cy="415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22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200" dirty="0">
                <a:latin typeface="Georgia"/>
                <a:ea typeface="Georgia"/>
                <a:cs typeface="Georgia"/>
              </a:rPr>
              <a:t>1929</a:t>
            </a:r>
          </a:p>
        </p:txBody>
      </p:sp>
      <p:pic>
        <p:nvPicPr>
          <p:cNvPr id="135" name="dropped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5600" y="1683199"/>
            <a:ext cx="7874000" cy="20090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dropped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55600" y="4135323"/>
            <a:ext cx="6934200" cy="4371806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/>
        </p:nvSpPr>
        <p:spPr>
          <a:xfrm>
            <a:off x="2128333" y="8885282"/>
            <a:ext cx="3941243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defTabSz="584200">
              <a:defRPr sz="1800"/>
            </a:pPr>
            <a:r>
              <a:rPr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</a:t>
            </a:r>
            <a:r>
              <a:rPr sz="2400" baseline="-5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o</a:t>
            </a:r>
            <a:r>
              <a:rPr sz="24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= 530 km/s / Mpc 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!!    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  <p:sp>
        <p:nvSpPr>
          <p:cNvPr id="10" name="Shape 137"/>
          <p:cNvSpPr/>
          <p:nvPr/>
        </p:nvSpPr>
        <p:spPr>
          <a:xfrm>
            <a:off x="8089214" y="7398134"/>
            <a:ext cx="4546008" cy="44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lvl="0" defTabSz="584200">
              <a:defRPr sz="1800"/>
            </a:pP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Hubble-Gesetz: v = 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H</a:t>
            </a:r>
            <a:r>
              <a:rPr sz="2400" baseline="-5999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o</a:t>
            </a:r>
            <a:r>
              <a:rPr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 </a:t>
            </a:r>
            <a:r>
              <a:rPr lang="de-DE" sz="2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Verdana"/>
              </a:rPr>
              <a:t>d</a:t>
            </a:r>
            <a:endParaRPr sz="2400" dirty="0">
              <a:solidFill>
                <a:srgbClr val="FFFFFF"/>
              </a:solidFill>
              <a:latin typeface="Georgia"/>
              <a:ea typeface="Georgia"/>
              <a:cs typeface="Georgia"/>
              <a:sym typeface="Verdan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/>
        </p:nvSpPr>
        <p:spPr>
          <a:xfrm>
            <a:off x="-12700" y="-38100"/>
            <a:ext cx="13017500" cy="1206500"/>
          </a:xfrm>
          <a:prstGeom prst="rect">
            <a:avLst/>
          </a:prstGeom>
          <a:blipFill>
            <a:blip r:embed="rId3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lvl="0" algn="ctr" defTabSz="5842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dirty="0">
              <a:latin typeface="Georgia"/>
              <a:ea typeface="Georgia"/>
              <a:cs typeface="Georgia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1548541" y="225252"/>
            <a:ext cx="9899845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4000">
                <a:solidFill>
                  <a:srgbClr val="FF26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 dirty="0">
                <a:solidFill>
                  <a:srgbClr val="FF2600"/>
                </a:solidFill>
                <a:latin typeface="Georgia"/>
                <a:ea typeface="Georgia"/>
                <a:cs typeface="Georgia"/>
              </a:rPr>
              <a:t>Der heutige Wert der Hubble-”Konstanten”</a:t>
            </a:r>
          </a:p>
        </p:txBody>
      </p:sp>
      <p:sp>
        <p:nvSpPr>
          <p:cNvPr id="141" name="Shape 141"/>
          <p:cNvSpPr/>
          <p:nvPr/>
        </p:nvSpPr>
        <p:spPr>
          <a:xfrm>
            <a:off x="3742231" y="8628889"/>
            <a:ext cx="5520341" cy="569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 defTabSz="584200">
              <a:defRPr sz="1800"/>
            </a:pP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Heute</a:t>
            </a:r>
            <a:r>
              <a:rPr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: </a:t>
            </a: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H = 70±3 km s</a:t>
            </a:r>
            <a:r>
              <a:rPr sz="3200" baseline="31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-1</a:t>
            </a: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Mpc</a:t>
            </a:r>
            <a:r>
              <a:rPr sz="3200" baseline="31999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 -1</a:t>
            </a:r>
          </a:p>
        </p:txBody>
      </p:sp>
      <p:pic>
        <p:nvPicPr>
          <p:cNvPr id="143" name="dropped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25521" y="1773307"/>
            <a:ext cx="9144000" cy="65534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ll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32" y="1742516"/>
            <a:ext cx="11638262" cy="601369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8199853"/>
            <a:ext cx="130048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Je </a:t>
            </a:r>
            <a:r>
              <a:rPr lang="en-US" sz="2800" dirty="0" err="1" smtClean="0"/>
              <a:t>weiter</a:t>
            </a:r>
            <a:r>
              <a:rPr lang="en-US" sz="2800" dirty="0" smtClean="0"/>
              <a:t> </a:t>
            </a:r>
            <a:r>
              <a:rPr lang="en-US" sz="2800" dirty="0" err="1" smtClean="0"/>
              <a:t>wir</a:t>
            </a:r>
            <a:r>
              <a:rPr lang="en-US" sz="2800" dirty="0" smtClean="0"/>
              <a:t> in die </a:t>
            </a:r>
            <a:r>
              <a:rPr lang="en-US" sz="2800" dirty="0" err="1" smtClean="0"/>
              <a:t>Vergangenheit</a:t>
            </a:r>
            <a:r>
              <a:rPr lang="en-US" sz="2800" dirty="0" smtClean="0"/>
              <a:t> </a:t>
            </a:r>
            <a:r>
              <a:rPr lang="en-US" sz="2800" dirty="0" err="1" smtClean="0"/>
              <a:t>schauen</a:t>
            </a:r>
            <a:r>
              <a:rPr lang="en-US" sz="2800" dirty="0" smtClean="0"/>
              <a:t>, </a:t>
            </a:r>
            <a:r>
              <a:rPr lang="en-US" sz="2800" dirty="0" err="1" smtClean="0"/>
              <a:t>desto</a:t>
            </a:r>
            <a:r>
              <a:rPr lang="en-US" sz="2800" dirty="0" smtClean="0"/>
              <a:t> </a:t>
            </a:r>
            <a:r>
              <a:rPr lang="en-US" sz="2800" dirty="0" err="1" smtClean="0"/>
              <a:t>kleiner</a:t>
            </a:r>
            <a:r>
              <a:rPr lang="en-US" sz="2800" dirty="0" smtClean="0"/>
              <a:t> war das </a:t>
            </a:r>
            <a:r>
              <a:rPr lang="en-US" sz="2800" dirty="0" err="1" smtClean="0"/>
              <a:t>Universum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err="1" smtClean="0"/>
              <a:t>Rückschluss</a:t>
            </a:r>
            <a:r>
              <a:rPr lang="en-US" sz="2800" dirty="0" smtClean="0"/>
              <a:t> auf den “</a:t>
            </a:r>
            <a:r>
              <a:rPr lang="en-US" sz="2800" dirty="0" err="1" smtClean="0"/>
              <a:t>Urknall</a:t>
            </a:r>
            <a:r>
              <a:rPr lang="en-US" sz="2800" dirty="0" smtClean="0"/>
              <a:t>” (Big Bang)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93358"/>
            <a:ext cx="130048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ctr">
            <a:noAutofit/>
          </a:bodyPr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000" dirty="0" err="1" smtClean="0">
                <a:latin typeface="Georgia"/>
                <a:ea typeface="Georgia"/>
                <a:cs typeface="Georgia"/>
              </a:rPr>
              <a:t>Konsequenzen</a:t>
            </a:r>
            <a:r>
              <a:rPr lang="en-US" sz="5000" dirty="0" smtClean="0">
                <a:latin typeface="Georgia"/>
                <a:ea typeface="Georgia"/>
                <a:cs typeface="Georgia"/>
              </a:rPr>
              <a:t> der </a:t>
            </a:r>
            <a:r>
              <a:rPr lang="en-US" sz="5000" dirty="0" err="1" smtClean="0">
                <a:latin typeface="Georgia"/>
                <a:ea typeface="Georgia"/>
                <a:cs typeface="Georgia"/>
              </a:rPr>
              <a:t>kosmischen</a:t>
            </a:r>
            <a:r>
              <a:rPr lang="en-US" sz="5000" dirty="0" smtClean="0">
                <a:latin typeface="Georgia"/>
                <a:ea typeface="Georgia"/>
                <a:cs typeface="Georgia"/>
              </a:rPr>
              <a:t> Expansion</a:t>
            </a:r>
            <a:endParaRPr lang="en-US" sz="5000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315064" y="8815747"/>
            <a:ext cx="771585" cy="34405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eorgia"/>
                <a:ea typeface="Georgia"/>
                <a:cs typeface="Georgia"/>
              </a:rPr>
              <a:t/>
            </a:r>
            <a:br>
              <a:rPr lang="en-US" dirty="0" smtClean="0">
                <a:latin typeface="Georgia"/>
                <a:ea typeface="Georgia"/>
                <a:cs typeface="Georgia"/>
              </a:rPr>
            </a:br>
            <a:endParaRPr lang="en-US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704038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625805" y="600953"/>
            <a:ext cx="7753199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Eine Reise durch die Zeit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4908436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</p:spTree>
    <p:extLst>
      <p:ext uri="{BB962C8B-B14F-4D97-AF65-F5344CB8AC3E}">
        <p14:creationId xmlns:p14="http://schemas.microsoft.com/office/powerpoint/2010/main" val="36021385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295" y="3957187"/>
            <a:ext cx="11360209" cy="532509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err="1" smtClean="0">
                <a:latin typeface="Georgia"/>
                <a:ea typeface="Georgia"/>
                <a:cs typeface="Georgia"/>
              </a:rPr>
              <a:t>Vereinheitlichung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der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Kräfte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168285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200" dirty="0" smtClean="0">
                <a:latin typeface="Georgia"/>
                <a:ea typeface="Georgia"/>
                <a:cs typeface="Georgia"/>
              </a:rPr>
              <a:t>Alter 10</a:t>
            </a:r>
            <a:r>
              <a:rPr lang="en-US" sz="3200" baseline="30000" dirty="0" smtClean="0">
                <a:latin typeface="Georgia"/>
                <a:ea typeface="Georgia"/>
                <a:cs typeface="Georgia"/>
              </a:rPr>
              <a:t>-36 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s: Starke und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elektro-schwache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Kraft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trennen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sich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3958029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1605828" y="600953"/>
            <a:ext cx="9793158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Kosmologische Fragestellungen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80953" y="2117467"/>
            <a:ext cx="11679332" cy="6043495"/>
          </a:xfrm>
          <a:prstGeom prst="rect">
            <a:avLst/>
          </a:prstGeom>
        </p:spPr>
        <p:txBody>
          <a:bodyPr>
            <a:normAutofit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err="1" smtClean="0">
                <a:latin typeface="Georgia"/>
                <a:ea typeface="Georgia"/>
                <a:cs typeface="Georgia"/>
              </a:rPr>
              <a:t>Woraus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besteht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das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Universum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?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err="1" smtClean="0">
                <a:latin typeface="Georgia"/>
                <a:ea typeface="Georgia"/>
                <a:cs typeface="Georgia"/>
              </a:rPr>
              <a:t>Wie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sieht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seine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Struktur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aus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?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Was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ist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sein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Ursprung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?</a:t>
            </a: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err="1" smtClean="0">
                <a:latin typeface="Georgia"/>
                <a:ea typeface="Georgia"/>
                <a:cs typeface="Georgia"/>
              </a:rPr>
              <a:t>Können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wir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die Geschichte des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Universums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rekonstruieren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2937100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grpSp>
        <p:nvGrpSpPr>
          <p:cNvPr id="8" name="Group 7"/>
          <p:cNvGrpSpPr/>
          <p:nvPr/>
        </p:nvGrpSpPr>
        <p:grpSpPr>
          <a:xfrm>
            <a:off x="630385" y="2442132"/>
            <a:ext cx="1767428" cy="1406377"/>
            <a:chOff x="630385" y="2442132"/>
            <a:chExt cx="1767428" cy="1406377"/>
          </a:xfrm>
        </p:grpSpPr>
        <p:sp>
          <p:nvSpPr>
            <p:cNvPr id="3" name="Down Arrow 2"/>
            <p:cNvSpPr/>
            <p:nvPr/>
          </p:nvSpPr>
          <p:spPr>
            <a:xfrm>
              <a:off x="1124276" y="2734520"/>
              <a:ext cx="735308" cy="111398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30385" y="2442132"/>
              <a:ext cx="1767428" cy="58477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prstClr val="white"/>
                </a:gs>
              </a:gsLst>
              <a:lin ang="16200000" scaled="0"/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smtClean="0">
                  <a:latin typeface="Georgia"/>
                  <a:ea typeface="Georgia"/>
                  <a:cs typeface="Georgia"/>
                </a:rPr>
                <a:t>Inflation</a:t>
              </a:r>
              <a:endParaRPr lang="en-US" sz="3200" dirty="0">
                <a:latin typeface="Georgia"/>
                <a:ea typeface="Georgia"/>
                <a:cs typeface="Georgi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5425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grpSp>
        <p:nvGrpSpPr>
          <p:cNvPr id="2" name="Group 1"/>
          <p:cNvGrpSpPr/>
          <p:nvPr/>
        </p:nvGrpSpPr>
        <p:grpSpPr>
          <a:xfrm>
            <a:off x="643498" y="1383149"/>
            <a:ext cx="4072200" cy="1406377"/>
            <a:chOff x="643498" y="1383149"/>
            <a:chExt cx="4072200" cy="1406377"/>
          </a:xfrm>
        </p:grpSpPr>
        <p:sp>
          <p:nvSpPr>
            <p:cNvPr id="3" name="Down Arrow 2"/>
            <p:cNvSpPr/>
            <p:nvPr/>
          </p:nvSpPr>
          <p:spPr>
            <a:xfrm>
              <a:off x="2291310" y="1675537"/>
              <a:ext cx="735308" cy="111398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43498" y="1383149"/>
              <a:ext cx="4072200" cy="584776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prstClr val="white"/>
                </a:gs>
              </a:gsLst>
              <a:lin ang="16200000" scaled="0"/>
              <a:tileRect/>
            </a:gra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 err="1">
                  <a:latin typeface="Georgia"/>
                  <a:ea typeface="Georgia"/>
                  <a:cs typeface="Georgia"/>
                </a:rPr>
                <a:t>Vernichtungsschlacht</a:t>
              </a:r>
              <a:endParaRPr lang="en-US" sz="3200" dirty="0">
                <a:latin typeface="Georgia"/>
                <a:ea typeface="Georgia"/>
                <a:cs typeface="Georgi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6601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4690125" y="835440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2992" y="835440"/>
            <a:ext cx="3176332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err="1" smtClean="0">
                <a:latin typeface="Georgia"/>
                <a:ea typeface="Georgia"/>
                <a:cs typeface="Georgia"/>
              </a:rPr>
              <a:t>Nukleosynthese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8720119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err="1" smtClean="0">
                <a:latin typeface="Georgia"/>
                <a:ea typeface="Georgia"/>
                <a:cs typeface="Georgia"/>
              </a:rPr>
              <a:t>Kernfusion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60519" y="2900168"/>
            <a:ext cx="5991693" cy="121074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800" dirty="0" smtClean="0">
                <a:latin typeface="Georgia"/>
                <a:ea typeface="Georgia"/>
                <a:cs typeface="Georgia"/>
              </a:rPr>
              <a:t>Fusion </a:t>
            </a:r>
            <a:r>
              <a:rPr lang="en-US" sz="2800" dirty="0" err="1" smtClean="0">
                <a:latin typeface="Georgia"/>
                <a:ea typeface="Georgia"/>
                <a:cs typeface="Georgia"/>
              </a:rPr>
              <a:t>benötigt</a:t>
            </a:r>
            <a:r>
              <a:rPr lang="en-US" sz="28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latin typeface="Georgia"/>
                <a:ea typeface="Georgia"/>
                <a:cs typeface="Georgia"/>
              </a:rPr>
              <a:t>hohe</a:t>
            </a:r>
            <a:r>
              <a:rPr lang="en-US" sz="28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latin typeface="Georgia"/>
                <a:ea typeface="Georgia"/>
                <a:cs typeface="Georgia"/>
              </a:rPr>
              <a:t>Temperaturen</a:t>
            </a:r>
            <a:r>
              <a:rPr lang="en-US" sz="2800" dirty="0" smtClean="0">
                <a:latin typeface="Georgia"/>
                <a:ea typeface="Georgia"/>
                <a:cs typeface="Georgia"/>
              </a:rPr>
              <a:t> und </a:t>
            </a:r>
            <a:r>
              <a:rPr lang="en-US" sz="2800" dirty="0" err="1" smtClean="0">
                <a:latin typeface="Georgia"/>
                <a:ea typeface="Georgia"/>
                <a:cs typeface="Georgia"/>
              </a:rPr>
              <a:t>große</a:t>
            </a:r>
            <a:r>
              <a:rPr lang="en-US" sz="28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latin typeface="Georgia"/>
                <a:ea typeface="Georgia"/>
                <a:cs typeface="Georgia"/>
              </a:rPr>
              <a:t>Teilchendichten</a:t>
            </a:r>
            <a:endParaRPr lang="en-US" sz="2800" dirty="0">
              <a:latin typeface="Georgia"/>
              <a:ea typeface="Georgia"/>
              <a:cs typeface="Georgia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623711" y="2168285"/>
            <a:ext cx="6121097" cy="6560914"/>
            <a:chOff x="7044130" y="3311285"/>
            <a:chExt cx="5609034" cy="6012058"/>
          </a:xfrm>
        </p:grpSpPr>
        <p:pic>
          <p:nvPicPr>
            <p:cNvPr id="3" name="Picture 2" descr="Coulomb-Barriere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84"/>
            <a:stretch/>
          </p:blipFill>
          <p:spPr>
            <a:xfrm>
              <a:off x="7044130" y="3311285"/>
              <a:ext cx="5609034" cy="601205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064582" y="4878388"/>
              <a:ext cx="194775" cy="35790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660519" y="2076640"/>
            <a:ext cx="5991693" cy="698881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800" dirty="0" smtClean="0">
                <a:latin typeface="Georgia"/>
                <a:ea typeface="Georgia"/>
                <a:cs typeface="Georgia"/>
              </a:rPr>
              <a:t>Fusion </a:t>
            </a:r>
            <a:r>
              <a:rPr lang="en-US" sz="2800" dirty="0" err="1" smtClean="0">
                <a:latin typeface="Georgia"/>
                <a:ea typeface="Georgia"/>
                <a:cs typeface="Georgia"/>
              </a:rPr>
              <a:t>bei</a:t>
            </a:r>
            <a:r>
              <a:rPr lang="en-US" sz="28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latin typeface="Georgia"/>
                <a:ea typeface="Georgia"/>
                <a:cs typeface="Georgia"/>
              </a:rPr>
              <a:t>Teilchenkollisionen</a:t>
            </a:r>
            <a:endParaRPr lang="en-US" sz="2800" dirty="0">
              <a:latin typeface="Georgia"/>
              <a:ea typeface="Georgia"/>
              <a:cs typeface="Georgia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171" y="4447067"/>
            <a:ext cx="5240544" cy="428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2037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err="1" smtClean="0">
                <a:latin typeface="Georgia"/>
                <a:ea typeface="Georgia"/>
                <a:cs typeface="Georgia"/>
              </a:rPr>
              <a:t>Primordiale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Nukleosynthese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-146"/>
          <a:stretch/>
        </p:blipFill>
        <p:spPr>
          <a:xfrm>
            <a:off x="5926690" y="1587835"/>
            <a:ext cx="6557269" cy="756511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20098" y="2081643"/>
            <a:ext cx="5048106" cy="6886432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3200" dirty="0" err="1" smtClean="0">
                <a:latin typeface="Georgia"/>
                <a:ea typeface="Georgia"/>
                <a:cs typeface="Georgia"/>
              </a:rPr>
              <a:t>Erklärt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die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Häufigkeit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der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leichten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Elemente</a:t>
            </a:r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algn="l"/>
            <a:endParaRPr lang="en-US" sz="8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74 %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Wasserstoff</a:t>
            </a:r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25 % Helium</a:t>
            </a: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1 % Rest</a:t>
            </a:r>
          </a:p>
          <a:p>
            <a:pPr marL="457200" indent="-457200" algn="l">
              <a:buFont typeface="Arial"/>
              <a:buChar char="•"/>
            </a:pPr>
            <a:endParaRPr lang="en-US" sz="32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 err="1">
                <a:latin typeface="Georgia"/>
                <a:ea typeface="Georgia"/>
                <a:cs typeface="Georgia"/>
              </a:rPr>
              <a:t>Baryonische</a:t>
            </a:r>
            <a:r>
              <a:rPr lang="en-US" sz="3200" dirty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>
                <a:latin typeface="Georgia"/>
                <a:ea typeface="Georgia"/>
                <a:cs typeface="Georgia"/>
              </a:rPr>
              <a:t>Dichte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>
                <a:latin typeface="Georgia"/>
                <a:ea typeface="Georgia"/>
                <a:cs typeface="Georgia"/>
              </a:rPr>
              <a:t>3,5 10</a:t>
            </a:r>
            <a:r>
              <a:rPr lang="en-US" sz="3200" baseline="30000" dirty="0">
                <a:latin typeface="Georgia"/>
                <a:ea typeface="Georgia"/>
                <a:cs typeface="Georgia"/>
              </a:rPr>
              <a:t>-31</a:t>
            </a:r>
            <a:r>
              <a:rPr lang="en-US" sz="3200" dirty="0">
                <a:latin typeface="Georgia"/>
                <a:ea typeface="Georgia"/>
                <a:cs typeface="Georgia"/>
              </a:rPr>
              <a:t> g/cm</a:t>
            </a:r>
            <a:r>
              <a:rPr lang="en-US" sz="3200" baseline="30000" dirty="0">
                <a:latin typeface="Georgia"/>
                <a:ea typeface="Georgia"/>
                <a:cs typeface="Georgia"/>
              </a:rPr>
              <a:t>3</a:t>
            </a:r>
            <a:r>
              <a:rPr lang="en-US" sz="3200" dirty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>
                <a:latin typeface="Georgia"/>
                <a:ea typeface="Georgia"/>
                <a:cs typeface="Georgia"/>
              </a:rPr>
              <a:t>oder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>
                <a:latin typeface="Georgia"/>
                <a:ea typeface="Georgia"/>
                <a:cs typeface="Georgia"/>
              </a:rPr>
              <a:t>0,2 </a:t>
            </a:r>
            <a:r>
              <a:rPr lang="en-US" sz="3200" dirty="0" err="1">
                <a:latin typeface="Georgia"/>
                <a:ea typeface="Georgia"/>
                <a:cs typeface="Georgia"/>
              </a:rPr>
              <a:t>Wasserstoffatome</a:t>
            </a:r>
            <a:r>
              <a:rPr lang="en-US" sz="3200" dirty="0">
                <a:latin typeface="Georgia"/>
                <a:ea typeface="Georgia"/>
                <a:cs typeface="Georgia"/>
              </a:rPr>
              <a:t>/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m</a:t>
            </a:r>
            <a:r>
              <a:rPr lang="en-US" sz="3200" baseline="30000" dirty="0" smtClean="0">
                <a:latin typeface="Georgia"/>
                <a:ea typeface="Georgia"/>
                <a:cs typeface="Georgia"/>
              </a:rPr>
              <a:t>3</a:t>
            </a:r>
          </a:p>
          <a:p>
            <a:pPr algn="l"/>
            <a:endParaRPr lang="en-US" sz="3200" baseline="30000" dirty="0" smtClean="0">
              <a:latin typeface="Georgia"/>
              <a:ea typeface="Georgia"/>
              <a:cs typeface="Georgia"/>
            </a:endParaRPr>
          </a:p>
          <a:p>
            <a:pPr algn="l"/>
            <a:endParaRPr lang="en-US" sz="3200" baseline="30000" dirty="0">
              <a:latin typeface="Georgia"/>
              <a:ea typeface="Georgia"/>
              <a:cs typeface="Georgia"/>
            </a:endParaRPr>
          </a:p>
          <a:p>
            <a:pPr algn="l"/>
            <a:r>
              <a:rPr lang="en-US" sz="3200" dirty="0" err="1" smtClean="0">
                <a:latin typeface="Georgia"/>
                <a:ea typeface="Georgia"/>
                <a:cs typeface="Georgia"/>
              </a:rPr>
              <a:t>Baryonen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machen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etwa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4-5% der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kritischen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Dichte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aus.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5917194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6211249" y="588647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3018" y="588647"/>
            <a:ext cx="3046113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err="1" smtClean="0">
                <a:latin typeface="Georgia"/>
                <a:ea typeface="Georgia"/>
                <a:cs typeface="Georgia"/>
              </a:rPr>
              <a:t>Rekombination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356167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err="1" smtClean="0">
                <a:latin typeface="Georgia"/>
                <a:ea typeface="Georgia"/>
                <a:cs typeface="Georgia"/>
              </a:rPr>
              <a:t>Rekombination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57910" y="7169136"/>
            <a:ext cx="11662771" cy="2139334"/>
            <a:chOff x="657910" y="7169136"/>
            <a:chExt cx="11662771" cy="2139334"/>
          </a:xfrm>
        </p:grpSpPr>
        <p:sp>
          <p:nvSpPr>
            <p:cNvPr id="7" name="Content Placeholder 9"/>
            <p:cNvSpPr txBox="1">
              <a:spLocks/>
            </p:cNvSpPr>
            <p:nvPr/>
          </p:nvSpPr>
          <p:spPr>
            <a:xfrm>
              <a:off x="657910" y="7169136"/>
              <a:ext cx="11662771" cy="213933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Unterhalb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von T = 3000 K (t = 300000 a)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können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sich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neutrale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Atome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bilden</a:t>
              </a:r>
              <a:endParaRPr lang="en-US" sz="46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  <a:p>
              <a:pPr marL="0" indent="0">
                <a:buNone/>
              </a:pPr>
              <a:endParaRPr lang="en-US" sz="13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  <a:p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Die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Photonen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streuen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danach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nicht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mehr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an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freien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Elektronen</a:t>
              </a:r>
              <a:endParaRPr lang="en-US" sz="4600" dirty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  <a:p>
              <a:pPr marL="0" indent="0">
                <a:buNone/>
              </a:pP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			   Das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Universum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wird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46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durchsichtig</a:t>
              </a:r>
              <a:r>
                <a:rPr lang="en-US" sz="46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! </a:t>
              </a:r>
            </a:p>
            <a:p>
              <a:pPr marL="0" indent="0">
                <a:buNone/>
              </a:pPr>
              <a:endParaRPr lang="en-US" dirty="0" smtClean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1117897" y="8550921"/>
              <a:ext cx="1120061" cy="4219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Georgia"/>
                  <a:ea typeface="Georgia"/>
                  <a:cs typeface="Georgia"/>
                </a:rPr>
                <a:t/>
              </a:r>
              <a:br>
                <a:rPr lang="en-US" dirty="0" smtClean="0">
                  <a:latin typeface="Georgia"/>
                  <a:ea typeface="Georgia"/>
                  <a:cs typeface="Georgia"/>
                </a:rPr>
              </a:br>
              <a:endParaRPr lang="en-US" dirty="0">
                <a:latin typeface="Georgia"/>
                <a:ea typeface="Georgia"/>
                <a:cs typeface="Georgia"/>
              </a:endParaRPr>
            </a:p>
          </p:txBody>
        </p:sp>
      </p:grpSp>
      <p:pic>
        <p:nvPicPr>
          <p:cNvPr id="10" name="Picture 9" descr="Rekombin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497804"/>
            <a:ext cx="6908800" cy="51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7469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2078404"/>
          </a:xfrm>
        </p:spPr>
        <p:txBody>
          <a:bodyPr>
            <a:noAutofit/>
          </a:bodyPr>
          <a:lstStyle/>
          <a:p>
            <a:r>
              <a:rPr lang="en-US" sz="5400" dirty="0" smtClean="0"/>
              <a:t>Die </a:t>
            </a:r>
            <a:r>
              <a:rPr lang="en-US" sz="5400" dirty="0" err="1" smtClean="0"/>
              <a:t>kosmische</a:t>
            </a:r>
            <a:r>
              <a:rPr lang="en-US" sz="5400" dirty="0" smtClean="0"/>
              <a:t> </a:t>
            </a:r>
            <a:r>
              <a:rPr lang="en-US" sz="5400" dirty="0" err="1" smtClean="0"/>
              <a:t>Mikrowellenhintergrundstrahlung</a:t>
            </a:r>
            <a:r>
              <a:rPr lang="en-US" sz="5400" dirty="0" smtClean="0"/>
              <a:t> (CMB)</a:t>
            </a:r>
            <a:endParaRPr lang="en-US" sz="5400" dirty="0"/>
          </a:p>
        </p:txBody>
      </p:sp>
      <p:grpSp>
        <p:nvGrpSpPr>
          <p:cNvPr id="3" name="Group 2"/>
          <p:cNvGrpSpPr/>
          <p:nvPr/>
        </p:nvGrpSpPr>
        <p:grpSpPr>
          <a:xfrm>
            <a:off x="8382972" y="3156726"/>
            <a:ext cx="4621828" cy="5155925"/>
            <a:chOff x="8382973" y="3254418"/>
            <a:chExt cx="4621828" cy="5155925"/>
          </a:xfrm>
        </p:grpSpPr>
        <p:sp>
          <p:nvSpPr>
            <p:cNvPr id="9" name="Content Placeholder 9"/>
            <p:cNvSpPr txBox="1">
              <a:spLocks/>
            </p:cNvSpPr>
            <p:nvPr/>
          </p:nvSpPr>
          <p:spPr>
            <a:xfrm>
              <a:off x="8382974" y="3254418"/>
              <a:ext cx="4621826" cy="2180107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130046" tIns="65023" rIns="130046" bIns="65023" rtlCol="0">
              <a:normAutofit fontScale="85000" lnSpcReduction="1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3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Bei</a:t>
              </a: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33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der</a:t>
              </a: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33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Rekombination</a:t>
              </a: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33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sind</a:t>
              </a: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die </a:t>
              </a:r>
              <a:r>
                <a:rPr lang="en-US" sz="33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Photonen</a:t>
              </a: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33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im</a:t>
              </a: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33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thermischen</a:t>
              </a: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33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Gleichgewicht</a:t>
              </a: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33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mit</a:t>
              </a: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33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Elektronen</a:t>
              </a:r>
              <a:r>
                <a:rPr lang="en-US" sz="33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und </a:t>
              </a:r>
              <a:r>
                <a:rPr lang="en-US" sz="3300" dirty="0" err="1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Atomkernen</a:t>
              </a:r>
              <a:endParaRPr lang="en-US" sz="33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  <a:p>
              <a:pPr marL="0" indent="0" algn="ctr">
                <a:buNone/>
              </a:pPr>
              <a:endParaRPr lang="en-US" dirty="0" smtClean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10312754" y="5434525"/>
              <a:ext cx="771913" cy="92634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30046" tIns="65023" rIns="130046" bIns="65023" rtlCol="0" anchor="ctr"/>
            <a:lstStyle/>
            <a:p>
              <a:pPr algn="ctr"/>
              <a:endParaRPr lang="en-US" dirty="0"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13" name="Content Placeholder 9"/>
            <p:cNvSpPr txBox="1">
              <a:spLocks/>
            </p:cNvSpPr>
            <p:nvPr/>
          </p:nvSpPr>
          <p:spPr>
            <a:xfrm>
              <a:off x="8382973" y="6484392"/>
              <a:ext cx="4621828" cy="192595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130046" tIns="65023" rIns="130046" bIns="65023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800" dirty="0" err="1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Ihr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2800" dirty="0" err="1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Energiespektrum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2800" dirty="0" err="1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ist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das </a:t>
              </a:r>
              <a:r>
                <a:rPr lang="en-US" sz="2800" dirty="0" err="1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eines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2800" dirty="0" err="1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schwarzen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</a:t>
              </a:r>
              <a:r>
                <a:rPr lang="en-US" sz="2800" dirty="0" err="1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Körpers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 (“</a:t>
              </a:r>
              <a:r>
                <a:rPr lang="en-US" sz="2800" dirty="0" err="1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Planckspektrum</a:t>
              </a:r>
              <a:r>
                <a:rPr lang="en-US"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”)</a:t>
              </a:r>
            </a:p>
          </p:txBody>
        </p:sp>
      </p:grpSp>
      <p:pic>
        <p:nvPicPr>
          <p:cNvPr id="4" name="Content Placeholder 3" descr="CMB_redshift.gif"/>
          <p:cNvPicPr>
            <a:picLocks noGrp="1" noChangeAspect="1"/>
          </p:cNvPicPr>
          <p:nvPr>
            <p:ph idx="1"/>
          </p:nvPr>
        </p:nvPicPr>
        <p:blipFill>
          <a:blip r:embed="rId3"/>
          <a:srcRect l="-11765" r="-11765"/>
          <a:stretch>
            <a:fillRect/>
          </a:stretch>
        </p:blipFill>
        <p:spPr>
          <a:xfrm>
            <a:off x="-575828" y="3025519"/>
            <a:ext cx="9924965" cy="5458348"/>
          </a:xfrm>
        </p:spPr>
      </p:pic>
    </p:spTree>
    <p:extLst>
      <p:ext uri="{BB962C8B-B14F-4D97-AF65-F5344CB8AC3E}">
        <p14:creationId xmlns:p14="http://schemas.microsoft.com/office/powerpoint/2010/main" val="8546197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err="1" smtClean="0"/>
              <a:t>Entdeckung</a:t>
            </a:r>
            <a:r>
              <a:rPr lang="en-US" sz="5400" dirty="0" smtClean="0"/>
              <a:t> des CMB</a:t>
            </a:r>
            <a:endParaRPr lang="en-US" sz="5400" dirty="0"/>
          </a:p>
        </p:txBody>
      </p:sp>
      <p:pic>
        <p:nvPicPr>
          <p:cNvPr id="4" name="Content Placeholder 3" descr="penziaswilson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9278" r="-19278"/>
          <a:stretch>
            <a:fillRect/>
          </a:stretch>
        </p:blipFill>
        <p:spPr>
          <a:xfrm>
            <a:off x="1190579" y="2136885"/>
            <a:ext cx="10666001" cy="5865890"/>
          </a:xfr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451539" y="8445142"/>
            <a:ext cx="12191518" cy="1159664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8337064"/>
            <a:ext cx="13119365" cy="93153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1964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fanden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Penzias und Wilson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ein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Rauschen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, das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sie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nicht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erklären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konnten</a:t>
            </a:r>
            <a:endParaRPr lang="en-US" sz="28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endParaRPr lang="en-US" dirty="0" smtClean="0">
              <a:latin typeface="Georgia"/>
              <a:ea typeface="Georgia"/>
              <a:cs typeface="Georgia"/>
            </a:endParaRPr>
          </a:p>
          <a:p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endParaRPr lang="en-US" dirty="0">
              <a:latin typeface="Georgia"/>
              <a:ea typeface="Georgia"/>
              <a:cs typeface="Georgia"/>
            </a:endParaRPr>
          </a:p>
        </p:txBody>
      </p:sp>
      <p:pic>
        <p:nvPicPr>
          <p:cNvPr id="7" name="Picture 6" descr="Nobel_Priz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8584" y="8916584"/>
            <a:ext cx="699412" cy="6882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77996" y="8948216"/>
            <a:ext cx="1280762" cy="931535"/>
          </a:xfrm>
          <a:prstGeom prst="rect">
            <a:avLst/>
          </a:prstGeom>
          <a:noFill/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(1978)</a:t>
            </a:r>
          </a:p>
          <a:p>
            <a:endParaRPr lang="en-US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r>
              <a:rPr lang="en-US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endParaRPr lang="en-US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9979670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err="1" smtClean="0">
                <a:latin typeface="Georgia"/>
                <a:ea typeface="Georgia"/>
                <a:cs typeface="Georgia"/>
              </a:rPr>
              <a:t>Satelliten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zur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Untersuchung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der CMB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6" name="Picture 5" descr="COBE-Sa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0" t="5254" r="3810" b="6266"/>
          <a:stretch/>
        </p:blipFill>
        <p:spPr>
          <a:xfrm>
            <a:off x="8134577" y="1710181"/>
            <a:ext cx="4494719" cy="2957049"/>
          </a:xfrm>
          <a:prstGeom prst="rect">
            <a:avLst/>
          </a:prstGeom>
        </p:spPr>
      </p:pic>
      <p:pic>
        <p:nvPicPr>
          <p:cNvPr id="8" name="Picture 7" descr="Planck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8" t="3962" r="2570" b="11833"/>
          <a:stretch/>
        </p:blipFill>
        <p:spPr>
          <a:xfrm>
            <a:off x="8864929" y="5672694"/>
            <a:ext cx="3965561" cy="3789315"/>
          </a:xfrm>
          <a:prstGeom prst="rect">
            <a:avLst/>
          </a:prstGeom>
        </p:spPr>
      </p:pic>
      <p:pic>
        <p:nvPicPr>
          <p:cNvPr id="7" name="Picture 6" descr="WMAP-Sonde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6" t="16104" r="9722" b="11000"/>
          <a:stretch/>
        </p:blipFill>
        <p:spPr>
          <a:xfrm>
            <a:off x="4861997" y="4878388"/>
            <a:ext cx="4121196" cy="221803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20097" y="2081643"/>
            <a:ext cx="5896453" cy="6886432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COBE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Cosmic Background Explorer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1989-1993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err="1" smtClean="0">
                <a:latin typeface="Georgia"/>
                <a:ea typeface="Georgia"/>
                <a:cs typeface="Georgia"/>
              </a:rPr>
              <a:t>Nobelpreis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2006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(Smoot &amp; Mather)</a:t>
            </a:r>
          </a:p>
          <a:p>
            <a:pPr algn="l"/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WMAP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Wilkinson Microwave Anisotropy Probe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2001-2010</a:t>
            </a:r>
          </a:p>
          <a:p>
            <a:pPr algn="l"/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3200" dirty="0" smtClean="0">
                <a:latin typeface="Georgia"/>
                <a:ea typeface="Georgia"/>
                <a:cs typeface="Georgia"/>
              </a:rPr>
              <a:t>Planck</a:t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3200" dirty="0" smtClean="0">
                <a:latin typeface="Georgia"/>
                <a:ea typeface="Georgia"/>
                <a:cs typeface="Georgia"/>
              </a:rPr>
              <a:t>2009-2013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3208864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3935740" y="600953"/>
            <a:ext cx="5133341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Inhaltsübersicht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80953" y="2117467"/>
            <a:ext cx="11242893" cy="6043495"/>
          </a:xfrm>
          <a:prstGeom prst="rect">
            <a:avLst/>
          </a:prstGeom>
        </p:spPr>
        <p:txBody>
          <a:bodyPr>
            <a:normAutofit/>
          </a:bodyPr>
          <a:lstStyle>
            <a:lvl1pPr marL="889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1333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778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22225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26670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marL="30226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marL="33782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marL="37338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marL="4089400" indent="-571500" defTabSz="584200">
              <a:spcBef>
                <a:spcPts val="2400"/>
              </a:spcBef>
              <a:buSzPct val="171000"/>
              <a:buChar char="•"/>
              <a:defRPr sz="4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err="1" smtClean="0">
                <a:latin typeface="Georgia"/>
                <a:ea typeface="Georgia"/>
                <a:cs typeface="Georgia"/>
              </a:rPr>
              <a:t>Dimensionen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unseres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Universums</a:t>
            </a:r>
            <a:endParaRPr lang="en-US" sz="3200" dirty="0">
              <a:latin typeface="Georgia"/>
              <a:ea typeface="Georgia"/>
              <a:cs typeface="Georgia"/>
            </a:endParaRP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err="1" smtClean="0">
                <a:latin typeface="Georgia"/>
                <a:ea typeface="Georgia"/>
                <a:cs typeface="Georgia"/>
              </a:rPr>
              <a:t>Dynamik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des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Universums</a:t>
            </a:r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err="1" smtClean="0">
                <a:latin typeface="Georgia"/>
                <a:ea typeface="Georgia"/>
                <a:cs typeface="Georgia"/>
              </a:rPr>
              <a:t>Eine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Reise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durch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die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Zeit</a:t>
            </a:r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SzPct val="100000"/>
              <a:buFont typeface="Wingdings" charset="2"/>
              <a:buChar char="Ø"/>
            </a:pPr>
            <a:r>
              <a:rPr lang="en-US" sz="3200" dirty="0" err="1" smtClean="0">
                <a:latin typeface="Georgia"/>
                <a:ea typeface="Georgia"/>
                <a:cs typeface="Georgia"/>
              </a:rPr>
              <a:t>Rätsel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des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Universums</a:t>
            </a:r>
            <a:endParaRPr lang="en-US" sz="3200" dirty="0" smtClean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25694032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Das Echo des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Urknalls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Vergleich_CM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7" y="2374900"/>
            <a:ext cx="12306386" cy="664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972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Das Echo des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Urknalls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584274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3000" dirty="0" smtClean="0">
                <a:latin typeface="Georgia"/>
                <a:ea typeface="Georgia"/>
                <a:cs typeface="Georgia"/>
              </a:rPr>
              <a:t>Der CMB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ist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extrem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isotrop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mit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einer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Temperatur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 von T</a:t>
            </a:r>
            <a:r>
              <a:rPr lang="en-US" sz="3000" baseline="-25000" dirty="0" smtClean="0">
                <a:latin typeface="Georgia"/>
                <a:ea typeface="Georgia"/>
                <a:cs typeface="Georgia"/>
              </a:rPr>
              <a:t>CMB 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= 2,725 K.</a:t>
            </a:r>
          </a:p>
          <a:p>
            <a:r>
              <a:rPr lang="en-US" sz="3000" dirty="0" smtClean="0">
                <a:latin typeface="Georgia"/>
                <a:ea typeface="Georgia"/>
                <a:cs typeface="Georgia"/>
              </a:rPr>
              <a:t>Die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Temperaturunterschiede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befinden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sich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im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Bereich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 von </a:t>
            </a:r>
            <a:r>
              <a:rPr lang="en-US" sz="3000" dirty="0" err="1" smtClean="0">
                <a:latin typeface="Georgia"/>
                <a:ea typeface="Georgia"/>
                <a:cs typeface="Georgia"/>
              </a:rPr>
              <a:t>Mikrokelvin</a:t>
            </a:r>
            <a:r>
              <a:rPr lang="en-US" sz="3000" dirty="0" smtClean="0">
                <a:latin typeface="Georgia"/>
                <a:ea typeface="Georgia"/>
                <a:cs typeface="Georgia"/>
              </a:rPr>
              <a:t>!</a:t>
            </a:r>
            <a:endParaRPr lang="en-US" sz="3000" dirty="0">
              <a:latin typeface="Georgia"/>
              <a:ea typeface="Georgia"/>
              <a:cs typeface="Georgi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22253" y="2879674"/>
            <a:ext cx="12160293" cy="6688162"/>
            <a:chOff x="422253" y="2879674"/>
            <a:chExt cx="12160293" cy="6688162"/>
          </a:xfrm>
        </p:grpSpPr>
        <p:pic>
          <p:nvPicPr>
            <p:cNvPr id="4" name="Picture 3" descr="Planck_CMB.jpg"/>
            <p:cNvPicPr>
              <a:picLocks noChangeAspect="1"/>
            </p:cNvPicPr>
            <p:nvPr/>
          </p:nvPicPr>
          <p:blipFill>
            <a:blip r:embed="rId3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253" y="2879674"/>
              <a:ext cx="12160293" cy="6688162"/>
            </a:xfrm>
            <a:prstGeom prst="rect">
              <a:avLst/>
            </a:prstGeom>
          </p:spPr>
        </p:pic>
        <p:sp>
          <p:nvSpPr>
            <p:cNvPr id="6" name="Title 1"/>
            <p:cNvSpPr txBox="1">
              <a:spLocks/>
            </p:cNvSpPr>
            <p:nvPr/>
          </p:nvSpPr>
          <p:spPr>
            <a:xfrm>
              <a:off x="876300" y="8392992"/>
              <a:ext cx="1397000" cy="663815"/>
            </a:xfrm>
            <a:prstGeom prst="rect">
              <a:avLst/>
            </a:prstGeom>
          </p:spPr>
          <p:txBody>
            <a:bodyPr/>
            <a:lstStyle>
              <a:lvl1pPr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1pPr>
              <a:lvl2pPr indent="2286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2pPr>
              <a:lvl3pPr indent="4572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3pPr>
              <a:lvl4pPr indent="6858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4pPr>
              <a:lvl5pPr indent="9144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5pPr>
              <a:lvl6pPr indent="11430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6pPr>
              <a:lvl7pPr indent="13716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7pPr>
              <a:lvl8pPr indent="16002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8pPr>
              <a:lvl9pPr indent="1828800" algn="ctr" defTabSz="584200">
                <a:defRPr sz="84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Gill Sans"/>
                </a:defRPr>
              </a:lvl9pPr>
            </a:lstStyle>
            <a:p>
              <a:r>
                <a:rPr lang="en-US" sz="3200" dirty="0" smtClean="0">
                  <a:solidFill>
                    <a:schemeClr val="bg1"/>
                  </a:solidFill>
                  <a:latin typeface="Georgia"/>
                  <a:ea typeface="Georgia"/>
                  <a:cs typeface="Georgia"/>
                </a:rPr>
                <a:t>Planck</a:t>
              </a:r>
              <a:endParaRPr lang="en-US" sz="3200" dirty="0">
                <a:solidFill>
                  <a:schemeClr val="bg1"/>
                </a:solidFill>
                <a:latin typeface="Georgia"/>
                <a:ea typeface="Georgia"/>
                <a:cs typeface="Georgi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26391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Das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Spektrum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des CMB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766" y="1783688"/>
            <a:ext cx="9629867" cy="796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147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7771106" y="326011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85262" y="326011"/>
            <a:ext cx="3226846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err="1" smtClean="0">
                <a:latin typeface="Georgia"/>
                <a:ea typeface="Georgia"/>
                <a:cs typeface="Georgia"/>
              </a:rPr>
              <a:t>Strukturbildung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391260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993775"/>
          </a:xfrm>
        </p:spPr>
        <p:txBody>
          <a:bodyPr/>
          <a:lstStyle/>
          <a:p>
            <a:r>
              <a:rPr lang="en-US" sz="5400" dirty="0" err="1" smtClean="0"/>
              <a:t>Galaxienverteilung</a:t>
            </a:r>
            <a:endParaRPr lang="en-US" sz="5400" dirty="0"/>
          </a:p>
        </p:txBody>
      </p:sp>
      <p:pic>
        <p:nvPicPr>
          <p:cNvPr id="4" name="Content Placeholder 3" descr="2df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25" r="-4425"/>
          <a:stretch>
            <a:fillRect/>
          </a:stretch>
        </p:blipFill>
        <p:spPr>
          <a:xfrm>
            <a:off x="650875" y="2708275"/>
            <a:ext cx="11703050" cy="6435725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124049" y="7500223"/>
            <a:ext cx="2428948" cy="1212543"/>
          </a:xfrm>
          <a:prstGeom prst="rect">
            <a:avLst/>
          </a:prstGeom>
        </p:spPr>
        <p:txBody>
          <a:bodyPr vert="horz" lIns="130046" tIns="65023" rIns="130046" bIns="65023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err="1" smtClean="0">
                <a:latin typeface="Georgia"/>
                <a:ea typeface="Georgia"/>
                <a:cs typeface="Georgia"/>
              </a:rPr>
              <a:t>Jeder</a:t>
            </a:r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ea typeface="Georgia"/>
                <a:cs typeface="Georgia"/>
              </a:rPr>
              <a:t>Punkt</a:t>
            </a:r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ea typeface="Georgia"/>
                <a:cs typeface="Georgia"/>
              </a:rPr>
              <a:t>ist</a:t>
            </a:r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ea typeface="Georgia"/>
                <a:cs typeface="Georgia"/>
              </a:rPr>
              <a:t>eine</a:t>
            </a:r>
            <a:r>
              <a:rPr lang="en-US" dirty="0" smtClean="0">
                <a:latin typeface="Georgia"/>
                <a:ea typeface="Georgia"/>
                <a:cs typeface="Georgia"/>
              </a:rPr>
              <a:t> </a:t>
            </a:r>
            <a:r>
              <a:rPr lang="en-US" dirty="0" err="1" smtClean="0">
                <a:latin typeface="Georgia"/>
                <a:ea typeface="Georgia"/>
                <a:cs typeface="Georgia"/>
              </a:rPr>
              <a:t>Galaxie</a:t>
            </a:r>
            <a:r>
              <a:rPr lang="en-US" dirty="0" smtClean="0">
                <a:latin typeface="Georgia"/>
                <a:ea typeface="Georgia"/>
                <a:cs typeface="Georgia"/>
              </a:rPr>
              <a:t>!</a:t>
            </a:r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7" name="Shape 146"/>
          <p:cNvSpPr/>
          <p:nvPr/>
        </p:nvSpPr>
        <p:spPr>
          <a:xfrm>
            <a:off x="1" y="1670984"/>
            <a:ext cx="13004800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600">
                <a:solidFill>
                  <a:srgbClr val="FFFFFF"/>
                </a:solidFill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3200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In der Vergangenheit war das Universum viel homogener als </a:t>
            </a:r>
            <a:r>
              <a:rPr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heute</a:t>
            </a:r>
            <a:r>
              <a:rPr lang="de-DE" sz="32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:</a:t>
            </a:r>
            <a:endParaRPr sz="32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pic>
        <p:nvPicPr>
          <p:cNvPr id="8" name="Picture 7" descr="Globu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527" y="5460279"/>
            <a:ext cx="986222" cy="125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285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15887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Von </a:t>
            </a:r>
            <a:r>
              <a:rPr lang="en-US" sz="5400" dirty="0" err="1" smtClean="0"/>
              <a:t>der</a:t>
            </a:r>
            <a:r>
              <a:rPr lang="en-US" sz="5400" dirty="0" smtClean="0"/>
              <a:t> </a:t>
            </a:r>
            <a:r>
              <a:rPr lang="en-US" sz="5400" dirty="0" err="1" smtClean="0"/>
              <a:t>Karte</a:t>
            </a:r>
            <a:r>
              <a:rPr lang="en-US" sz="5400" dirty="0" smtClean="0"/>
              <a:t> </a:t>
            </a:r>
            <a:r>
              <a:rPr lang="en-US" sz="5400" dirty="0" err="1" smtClean="0"/>
              <a:t>zum</a:t>
            </a:r>
            <a:r>
              <a:rPr lang="en-US" sz="5400" dirty="0" smtClean="0"/>
              <a:t> </a:t>
            </a:r>
            <a:r>
              <a:rPr lang="en-US" sz="5400" dirty="0" err="1" smtClean="0"/>
              <a:t>Spektrum</a:t>
            </a:r>
            <a:r>
              <a:rPr lang="en-US" sz="5400" dirty="0" smtClean="0"/>
              <a:t>…</a:t>
            </a:r>
            <a:endParaRPr lang="en-US" sz="5400" dirty="0"/>
          </a:p>
        </p:txBody>
      </p:sp>
      <p:pic>
        <p:nvPicPr>
          <p:cNvPr id="4" name="Content Placeholder 3" descr="Planck_clean.jpg"/>
          <p:cNvPicPr>
            <a:picLocks noChangeAspect="1"/>
          </p:cNvPicPr>
          <p:nvPr/>
        </p:nvPicPr>
        <p:blipFill>
          <a:blip r:embed="rId3"/>
          <a:srcRect t="-4908" b="-4908"/>
          <a:stretch>
            <a:fillRect/>
          </a:stretch>
        </p:blipFill>
        <p:spPr>
          <a:xfrm>
            <a:off x="319524" y="2097573"/>
            <a:ext cx="6331564" cy="3482116"/>
          </a:xfrm>
          <a:prstGeom prst="rect">
            <a:avLst/>
          </a:prstGeo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319524" y="5978853"/>
            <a:ext cx="6770564" cy="3432801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Die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Theorie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ist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nicht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in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der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Lage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, die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genaue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Position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einzelner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heißer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oder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kalter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Flecken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vorherzusagen</a:t>
            </a:r>
            <a:endParaRPr lang="en-US" sz="28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Stattdessen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: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Vorhersage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von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statistischen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Eigenschaften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der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Temperaturkarte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(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zum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Beispiel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Mittelwert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,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Varianz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,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Korrelationen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,…)</a:t>
            </a:r>
          </a:p>
          <a:p>
            <a:endParaRPr lang="en-US" dirty="0" smtClean="0"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  <a:p>
            <a:pPr marL="0" indent="0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088" y="2260402"/>
            <a:ext cx="5700522" cy="5761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4457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019175"/>
          </a:xfrm>
        </p:spPr>
        <p:txBody>
          <a:bodyPr/>
          <a:lstStyle/>
          <a:p>
            <a:r>
              <a:rPr lang="en-US" sz="5400" dirty="0" smtClean="0"/>
              <a:t>Das CMB-</a:t>
            </a:r>
            <a:r>
              <a:rPr lang="en-US" sz="5400" dirty="0" err="1" smtClean="0"/>
              <a:t>Winkelleistungsspektrum</a:t>
            </a:r>
            <a:endParaRPr lang="en-US" sz="5400" dirty="0"/>
          </a:p>
        </p:txBody>
      </p:sp>
      <p:pic>
        <p:nvPicPr>
          <p:cNvPr id="4" name="Content Placeholder 3" descr="Planck_powerspectrum.png"/>
          <p:cNvPicPr>
            <a:picLocks noGrp="1" noChangeAspect="1"/>
          </p:cNvPicPr>
          <p:nvPr>
            <p:ph idx="1"/>
          </p:nvPr>
        </p:nvPicPr>
        <p:blipFill>
          <a:blip r:embed="rId3"/>
          <a:srcRect l="-4184" r="-4184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4591366" y="2276475"/>
            <a:ext cx="4470641" cy="562203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u</a:t>
            </a:r>
            <a:r>
              <a:rPr lang="en-US" sz="2800" dirty="0" err="1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ngefährer</a:t>
            </a:r>
            <a:r>
              <a:rPr lang="en-US" sz="2800" dirty="0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Winkelabstand</a:t>
            </a:r>
            <a:endParaRPr lang="en-US" sz="28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32174" y="8112841"/>
            <a:ext cx="3303784" cy="569045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r"/>
            <a:r>
              <a:rPr lang="en-US" sz="28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Multipolmoment</a:t>
            </a:r>
            <a:endParaRPr lang="en-US" sz="28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77306" y="4199415"/>
            <a:ext cx="4476484" cy="993090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Typische</a:t>
            </a:r>
            <a:r>
              <a:rPr lang="en-US" sz="2800" dirty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Größe</a:t>
            </a:r>
            <a:r>
              <a:rPr lang="en-US" sz="2800" dirty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 der </a:t>
            </a:r>
            <a:r>
              <a:rPr lang="en-US" sz="28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heißen</a:t>
            </a:r>
            <a:r>
              <a:rPr lang="en-US" sz="2800" dirty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 und </a:t>
            </a:r>
            <a:r>
              <a:rPr lang="en-US" sz="28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kalten</a:t>
            </a:r>
            <a:r>
              <a:rPr lang="en-US" sz="2800" dirty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Flecken</a:t>
            </a:r>
            <a:endParaRPr lang="en-US" sz="28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5250753" y="3328356"/>
            <a:ext cx="1390052" cy="972659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3528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err="1" smtClean="0"/>
              <a:t>Theoretische</a:t>
            </a:r>
            <a:r>
              <a:rPr lang="en-US" sz="5400" dirty="0" smtClean="0"/>
              <a:t> </a:t>
            </a:r>
            <a:r>
              <a:rPr lang="en-US" sz="5400" dirty="0" err="1" smtClean="0"/>
              <a:t>Vorhersage</a:t>
            </a:r>
            <a:r>
              <a:rPr lang="en-US" sz="5400" dirty="0" smtClean="0"/>
              <a:t> des</a:t>
            </a:r>
            <a:br>
              <a:rPr lang="en-US" sz="5400" dirty="0" smtClean="0"/>
            </a:br>
            <a:r>
              <a:rPr lang="en-US" sz="5400" dirty="0" smtClean="0"/>
              <a:t>CMB-</a:t>
            </a:r>
            <a:r>
              <a:rPr lang="en-US" sz="5400" dirty="0" err="1" smtClean="0"/>
              <a:t>Spektrums</a:t>
            </a:r>
            <a:endParaRPr lang="en-US" sz="5400" dirty="0"/>
          </a:p>
        </p:txBody>
      </p:sp>
      <p:pic>
        <p:nvPicPr>
          <p:cNvPr id="4" name="Content Placeholder 3" descr="CMB_parameters.gif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1154" r="-1647"/>
          <a:stretch/>
        </p:blipFill>
        <p:spPr>
          <a:xfrm>
            <a:off x="266700" y="2317222"/>
            <a:ext cx="7536794" cy="7241132"/>
          </a:xfrm>
          <a:solidFill>
            <a:srgbClr val="FFFFFF"/>
          </a:solidFill>
        </p:spPr>
      </p:pic>
      <p:sp>
        <p:nvSpPr>
          <p:cNvPr id="5" name="TextBox 4"/>
          <p:cNvSpPr txBox="1"/>
          <p:nvPr/>
        </p:nvSpPr>
        <p:spPr>
          <a:xfrm>
            <a:off x="982986" y="2455239"/>
            <a:ext cx="1907578" cy="839202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Räumliche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  <a:p>
            <a:pPr algn="ctr"/>
            <a:r>
              <a:rPr lang="en-US" sz="23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Krümmung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32118" y="2407709"/>
            <a:ext cx="1615599" cy="1181862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Vakuum</a:t>
            </a:r>
            <a:r>
              <a:rPr lang="en-US" sz="2300" dirty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-</a:t>
            </a:r>
          </a:p>
          <a:p>
            <a:pPr algn="ctr"/>
            <a:r>
              <a:rPr lang="en-US" sz="23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energie</a:t>
            </a:r>
            <a:r>
              <a:rPr lang="en-US" sz="2300" dirty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-</a:t>
            </a:r>
          </a:p>
          <a:p>
            <a:pPr algn="ctr"/>
            <a:r>
              <a:rPr lang="en-US" sz="23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dichte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9606" y="5846220"/>
            <a:ext cx="1615599" cy="1181862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Baryon-</a:t>
            </a:r>
          </a:p>
          <a:p>
            <a:pPr algn="ctr"/>
            <a:r>
              <a:rPr lang="en-US" sz="23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energie</a:t>
            </a:r>
            <a:r>
              <a:rPr lang="en-US" sz="2300" dirty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-</a:t>
            </a:r>
          </a:p>
          <a:p>
            <a:pPr algn="ctr"/>
            <a:r>
              <a:rPr lang="en-US" sz="23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dichte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00428" y="5877907"/>
            <a:ext cx="1615599" cy="1181862"/>
          </a:xfrm>
          <a:prstGeom prst="rect">
            <a:avLst/>
          </a:prstGeom>
          <a:solidFill>
            <a:srgbClr val="FFFFFF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3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Materie</a:t>
            </a:r>
            <a:r>
              <a:rPr lang="en-US" sz="2300" dirty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-</a:t>
            </a:r>
          </a:p>
          <a:p>
            <a:pPr algn="ctr"/>
            <a:r>
              <a:rPr lang="en-US" sz="23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energie</a:t>
            </a:r>
            <a:r>
              <a:rPr lang="en-US" sz="2300" dirty="0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-</a:t>
            </a:r>
          </a:p>
          <a:p>
            <a:pPr algn="ctr"/>
            <a:r>
              <a:rPr lang="en-US" sz="2300" dirty="0" err="1">
                <a:solidFill>
                  <a:schemeClr val="accent1"/>
                </a:solidFill>
                <a:latin typeface="Georgia"/>
                <a:ea typeface="Georgia"/>
                <a:cs typeface="Georgia"/>
              </a:rPr>
              <a:t>dichte</a:t>
            </a:r>
            <a:endParaRPr lang="en-US" sz="2300" dirty="0">
              <a:solidFill>
                <a:schemeClr val="accent1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>
          <a:xfrm>
            <a:off x="7916569" y="3015607"/>
            <a:ext cx="4872332" cy="5724600"/>
          </a:xfrm>
          <a:prstGeom prst="rect">
            <a:avLst/>
          </a:prstGeom>
        </p:spPr>
        <p:txBody>
          <a:bodyPr vert="horz" lIns="130046" tIns="65023" rIns="130046" bIns="65023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Das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theoretische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CMB-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Spektrum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hängt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vom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Modell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und den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Werten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gewisser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kosmologischer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Parameter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ab</a:t>
            </a:r>
            <a:endParaRPr lang="en-US" sz="30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Vergleich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mit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gemessenem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Spektrum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erlaubt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es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,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zwischen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verschiedenen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Modellen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zu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unterscheiden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und die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Werte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der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unbekannten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Parameter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zu</a:t>
            </a:r>
            <a:r>
              <a:rPr lang="en-US" sz="3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bestimmen</a:t>
            </a:r>
            <a:endParaRPr lang="en-US" sz="30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936381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680056" y="4878388"/>
            <a:ext cx="3324743" cy="993090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Dunkle</a:t>
            </a:r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Energie</a:t>
            </a:r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?!?!</a:t>
            </a:r>
          </a:p>
          <a:p>
            <a:pPr algn="ctr"/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(</a:t>
            </a:r>
            <a:r>
              <a:rPr lang="en-US" sz="2800" dirty="0" err="1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Vakuumenergie</a:t>
            </a:r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dirty="0" smtClean="0"/>
              <a:t>Das </a:t>
            </a:r>
            <a:r>
              <a:rPr lang="en-US" sz="5400" dirty="0" err="1" smtClean="0"/>
              <a:t>kosmologische</a:t>
            </a:r>
            <a:r>
              <a:rPr lang="en-US" sz="5400" dirty="0" smtClean="0"/>
              <a:t> </a:t>
            </a:r>
            <a:r>
              <a:rPr lang="en-US" sz="5400" dirty="0" err="1" smtClean="0"/>
              <a:t>Standardmodell</a:t>
            </a:r>
            <a:endParaRPr lang="en-US" sz="5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50240" y="2028807"/>
            <a:ext cx="11704320" cy="14758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/>
              <a:t>Das </a:t>
            </a:r>
            <a:r>
              <a:rPr lang="en-US" sz="4000" dirty="0" err="1"/>
              <a:t>einfachste</a:t>
            </a:r>
            <a:r>
              <a:rPr lang="en-US" sz="4000" dirty="0"/>
              <a:t> </a:t>
            </a:r>
            <a:r>
              <a:rPr lang="en-US" sz="4000" dirty="0" err="1"/>
              <a:t>Modell</a:t>
            </a:r>
            <a:r>
              <a:rPr lang="en-US" sz="4000" dirty="0"/>
              <a:t>, </a:t>
            </a:r>
            <a:r>
              <a:rPr lang="en-US" sz="4000" dirty="0" err="1"/>
              <a:t>mit</a:t>
            </a:r>
            <a:r>
              <a:rPr lang="en-US" sz="4000" dirty="0"/>
              <a:t> </a:t>
            </a:r>
            <a:r>
              <a:rPr lang="en-US" sz="4000" dirty="0" err="1"/>
              <a:t>dem</a:t>
            </a:r>
            <a:r>
              <a:rPr lang="en-US" sz="4000" dirty="0"/>
              <a:t> </a:t>
            </a:r>
            <a:r>
              <a:rPr lang="en-US" sz="4000" dirty="0" err="1"/>
              <a:t>sich</a:t>
            </a:r>
            <a:r>
              <a:rPr lang="en-US" sz="4000" dirty="0"/>
              <a:t> CMB-</a:t>
            </a:r>
            <a:r>
              <a:rPr lang="en-US" sz="4000" dirty="0" err="1"/>
              <a:t>Daten</a:t>
            </a:r>
            <a:r>
              <a:rPr lang="en-US" sz="4000" dirty="0"/>
              <a:t> </a:t>
            </a:r>
            <a:r>
              <a:rPr lang="en-US" sz="4000" dirty="0" err="1"/>
              <a:t>erklären</a:t>
            </a:r>
            <a:r>
              <a:rPr lang="en-US" sz="4000" dirty="0"/>
              <a:t> </a:t>
            </a:r>
            <a:r>
              <a:rPr lang="en-US" sz="4000" dirty="0" err="1"/>
              <a:t>lassen</a:t>
            </a:r>
            <a:r>
              <a:rPr lang="en-US" sz="4000" dirty="0"/>
              <a:t> (Ockham’s </a:t>
            </a:r>
            <a:r>
              <a:rPr lang="en-US" sz="4000" dirty="0" err="1"/>
              <a:t>Rasiermesser</a:t>
            </a:r>
            <a:r>
              <a:rPr lang="en-US" sz="4000" dirty="0"/>
              <a:t>!)</a:t>
            </a:r>
          </a:p>
        </p:txBody>
      </p:sp>
      <p:pic>
        <p:nvPicPr>
          <p:cNvPr id="6" name="Content Placeholder 3" descr="cosmic_pie.gif"/>
          <p:cNvPicPr>
            <a:picLocks noChangeAspect="1"/>
          </p:cNvPicPr>
          <p:nvPr/>
        </p:nvPicPr>
        <p:blipFill>
          <a:blip r:embed="rId2"/>
          <a:srcRect l="-24133" r="-24133"/>
          <a:stretch>
            <a:fillRect/>
          </a:stretch>
        </p:blipFill>
        <p:spPr>
          <a:xfrm>
            <a:off x="1661137" y="3949203"/>
            <a:ext cx="9606729" cy="52833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1073" y="7506099"/>
            <a:ext cx="2485557" cy="1006771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Normale</a:t>
            </a:r>
            <a:r>
              <a:rPr lang="en-US" sz="2800" dirty="0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>
                <a:solidFill>
                  <a:srgbClr val="80C3FF"/>
                </a:solidFill>
                <a:latin typeface="Georgia"/>
                <a:ea typeface="Georgia"/>
                <a:cs typeface="Georgia"/>
              </a:rPr>
              <a:t>Materie</a:t>
            </a:r>
            <a:endParaRPr lang="en-US" sz="2800" dirty="0">
              <a:solidFill>
                <a:srgbClr val="80C3FF"/>
              </a:solidFill>
              <a:latin typeface="Georgia"/>
              <a:ea typeface="Georgia"/>
              <a:cs typeface="Georgi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193755" y="8017570"/>
            <a:ext cx="1603545" cy="49530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61436" y="5967820"/>
            <a:ext cx="2042479" cy="1006771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l"/>
            <a:r>
              <a:rPr lang="en-US" sz="2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Dunkle</a:t>
            </a:r>
            <a:r>
              <a:rPr 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Materie</a:t>
            </a:r>
            <a:r>
              <a:rPr lang="en-US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Georgia"/>
                <a:ea typeface="Georgia"/>
                <a:cs typeface="Georgia"/>
              </a:rPr>
              <a:t>?!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610590" y="6471206"/>
            <a:ext cx="1637069" cy="277908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8905454" y="5236301"/>
            <a:ext cx="849104" cy="2258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47863" y="6084601"/>
            <a:ext cx="4309074" cy="1977975"/>
          </a:xfrm>
          <a:prstGeom prst="rect">
            <a:avLst/>
          </a:prstGeom>
          <a:solidFill>
            <a:schemeClr val="bg1"/>
          </a:soli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4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Etwa</a:t>
            </a:r>
            <a:r>
              <a:rPr lang="en-US" sz="40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 95% des </a:t>
            </a:r>
            <a:r>
              <a:rPr lang="en-US" sz="4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Universums</a:t>
            </a:r>
            <a:r>
              <a:rPr lang="en-US" sz="40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4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sind</a:t>
            </a:r>
            <a:r>
              <a:rPr lang="en-US" sz="40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4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unbekannt</a:t>
            </a:r>
            <a:r>
              <a:rPr lang="en-US" sz="4000" dirty="0">
                <a:solidFill>
                  <a:schemeClr val="accent5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5966374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962756" y="600953"/>
            <a:ext cx="7079299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Rätsel des Universums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  <p:sp>
        <p:nvSpPr>
          <p:cNvPr id="3" name="Shape 52"/>
          <p:cNvSpPr/>
          <p:nvPr/>
        </p:nvSpPr>
        <p:spPr>
          <a:xfrm>
            <a:off x="3389982" y="2341597"/>
            <a:ext cx="6224836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4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Was ist Dunkle Materie?</a:t>
            </a:r>
            <a:endParaRPr sz="4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3352697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1863817" y="600953"/>
            <a:ext cx="9277166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ctr" defTabSz="584200">
              <a:defRPr sz="1800"/>
            </a:pPr>
            <a:r>
              <a:rPr lang="de-DE" sz="5400" dirty="0" smtClean="0">
                <a:solidFill>
                  <a:srgbClr val="FFFFFF"/>
                </a:solidFill>
                <a:latin typeface="Georgia"/>
                <a:ea typeface="Georgia"/>
                <a:cs typeface="Georgia"/>
                <a:sym typeface="Gill Sans"/>
              </a:rPr>
              <a:t>Dimensionen des Universums</a:t>
            </a:r>
            <a:endParaRPr sz="5400" dirty="0">
              <a:solidFill>
                <a:srgbClr val="FFFFFF"/>
              </a:solidFill>
              <a:latin typeface="Georgia"/>
              <a:ea typeface="Georgia"/>
              <a:cs typeface="Georgia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8118573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err="1" smtClean="0"/>
              <a:t>Rotationskurven</a:t>
            </a:r>
            <a:r>
              <a:rPr lang="en-US" sz="5400" dirty="0" smtClean="0"/>
              <a:t> von </a:t>
            </a:r>
            <a:r>
              <a:rPr lang="en-US" sz="5400" dirty="0" err="1" smtClean="0"/>
              <a:t>Galaxien</a:t>
            </a:r>
            <a:endParaRPr lang="en-US" sz="5400" dirty="0"/>
          </a:p>
        </p:txBody>
      </p:sp>
      <p:pic>
        <p:nvPicPr>
          <p:cNvPr id="4" name="Content Placeholder 3" descr="Rotationcurve.jpg"/>
          <p:cNvPicPr>
            <a:picLocks noGrp="1" noChangeAspect="1"/>
          </p:cNvPicPr>
          <p:nvPr>
            <p:ph idx="1"/>
          </p:nvPr>
        </p:nvPicPr>
        <p:blipFill>
          <a:blip r:embed="rId3"/>
          <a:srcRect l="-486" r="-486"/>
          <a:stretch>
            <a:fillRect/>
          </a:stretch>
        </p:blipFill>
        <p:spPr>
          <a:xfrm>
            <a:off x="0" y="2275841"/>
            <a:ext cx="13014366" cy="7157400"/>
          </a:xfrm>
        </p:spPr>
      </p:pic>
      <p:sp>
        <p:nvSpPr>
          <p:cNvPr id="5" name="TextBox 4"/>
          <p:cNvSpPr txBox="1"/>
          <p:nvPr/>
        </p:nvSpPr>
        <p:spPr>
          <a:xfrm>
            <a:off x="1591975" y="3211315"/>
            <a:ext cx="4384794" cy="562203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Rotationsgeschwindigkeit</a:t>
            </a:r>
            <a:endParaRPr lang="en-US" sz="28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11467" y="3997107"/>
            <a:ext cx="2032060" cy="569045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gemessen</a:t>
            </a:r>
            <a:endParaRPr lang="en-US" sz="28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1739" y="4986786"/>
            <a:ext cx="4092261" cy="993090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erwartet</a:t>
            </a:r>
            <a:r>
              <a:rPr lang="en-US" sz="2800" dirty="0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 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(von </a:t>
            </a:r>
            <a:r>
              <a:rPr lang="en-US" sz="2800" dirty="0" err="1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sichtbarer</a:t>
            </a:r>
            <a:r>
              <a:rPr lang="en-US" sz="2800" dirty="0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Materie</a:t>
            </a:r>
            <a:r>
              <a:rPr lang="en-US" sz="2800" dirty="0">
                <a:solidFill>
                  <a:srgbClr val="FF0000"/>
                </a:solidFill>
                <a:latin typeface="Georgia"/>
                <a:ea typeface="Georgia"/>
                <a:cs typeface="Georgia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68376" y="7163708"/>
            <a:ext cx="5044286" cy="562203"/>
          </a:xfrm>
          <a:prstGeom prst="rect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Radialer</a:t>
            </a:r>
            <a:r>
              <a:rPr lang="en-US" sz="2800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Abstand</a:t>
            </a:r>
            <a:r>
              <a:rPr lang="en-US" sz="2800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 [</a:t>
            </a:r>
            <a:r>
              <a:rPr lang="en-US" sz="2800" dirty="0" err="1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Lichtjahre</a:t>
            </a:r>
            <a:r>
              <a:rPr lang="en-US" sz="2800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8208421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722" y="1891677"/>
            <a:ext cx="9515355" cy="713651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dirty="0" err="1" smtClean="0"/>
              <a:t>Galaxien</a:t>
            </a:r>
            <a:r>
              <a:rPr lang="en-US" sz="5400" dirty="0" smtClean="0"/>
              <a:t> Cluster CL0024+17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355942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2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064" y="5500290"/>
            <a:ext cx="7946735" cy="404786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dirty="0" err="1" smtClean="0"/>
              <a:t>Gravitationslinsen</a:t>
            </a:r>
            <a:endParaRPr lang="en-US" sz="5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91" y="1401374"/>
            <a:ext cx="7430435" cy="574222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056524" y="2017743"/>
            <a:ext cx="4793972" cy="25382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3200" dirty="0" smtClean="0">
                <a:latin typeface="Georgia"/>
                <a:ea typeface="Georgia"/>
                <a:cs typeface="Georgia"/>
              </a:rPr>
              <a:t>Massive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Objekte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krümmen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die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Raumzeit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und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verzerren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dadurch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dahinterliegende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Objekte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0815909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752475"/>
          </a:xfrm>
        </p:spPr>
        <p:txBody>
          <a:bodyPr/>
          <a:lstStyle/>
          <a:p>
            <a:r>
              <a:rPr lang="en-US" sz="5400" dirty="0" err="1" smtClean="0"/>
              <a:t>Gravitationslinsen</a:t>
            </a:r>
            <a:endParaRPr lang="en-US" sz="5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91" y="1401374"/>
            <a:ext cx="7430435" cy="5742222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30091" y="7384442"/>
            <a:ext cx="4707626" cy="17102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3200" dirty="0" err="1" smtClean="0">
                <a:latin typeface="Georgia"/>
                <a:ea typeface="Georgia"/>
                <a:cs typeface="Georgia"/>
              </a:rPr>
              <a:t>Dadurch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sind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Lichtbögen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der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dahinterliegenden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Objekte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zu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sehen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.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  <p:pic>
        <p:nvPicPr>
          <p:cNvPr id="8" name="Picture 7" descr="A221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064" y="5500290"/>
            <a:ext cx="7946735" cy="404786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500176" y="5023174"/>
            <a:ext cx="3720537" cy="477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algn="l"/>
            <a:r>
              <a:rPr lang="en-US" sz="2400" dirty="0" err="1" smtClean="0">
                <a:latin typeface="Georgia"/>
                <a:ea typeface="Georgia"/>
                <a:cs typeface="Georgia"/>
              </a:rPr>
              <a:t>Galaxienhaufen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Abell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2218</a:t>
            </a:r>
            <a:endParaRPr lang="en-US" sz="24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738638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ry-of-the-universe-201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93" r="-28793"/>
          <a:stretch>
            <a:fillRect/>
          </a:stretch>
        </p:blipFill>
        <p:spPr>
          <a:xfrm>
            <a:off x="-3776495" y="0"/>
            <a:ext cx="20565490" cy="9753600"/>
          </a:xfrm>
        </p:spPr>
      </p:pic>
      <p:sp>
        <p:nvSpPr>
          <p:cNvPr id="3" name="Down Arrow 2"/>
          <p:cNvSpPr/>
          <p:nvPr/>
        </p:nvSpPr>
        <p:spPr>
          <a:xfrm>
            <a:off x="9649617" y="1"/>
            <a:ext cx="1045771" cy="15843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 dirty="0">
              <a:latin typeface="Georgia"/>
              <a:ea typeface="Georgia"/>
              <a:cs typeface="Georg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5909" y="1"/>
            <a:ext cx="5620010" cy="62375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16200000" scaled="0"/>
            <a:tileRect/>
          </a:gradFill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3200" dirty="0" err="1" smtClean="0">
                <a:latin typeface="Georgia"/>
                <a:ea typeface="Georgia"/>
                <a:cs typeface="Georgia"/>
              </a:rPr>
              <a:t>Zeitalter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der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dunklen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latin typeface="Georgia"/>
                <a:ea typeface="Georgia"/>
                <a:cs typeface="Georgia"/>
              </a:rPr>
              <a:t>Energie</a:t>
            </a:r>
            <a:endParaRPr lang="en-US" sz="3200" dirty="0"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610798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" y="274638"/>
            <a:ext cx="13004800" cy="1143000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smtClean="0">
                <a:latin typeface="Georgia"/>
                <a:ea typeface="Georgia"/>
                <a:cs typeface="Georgia"/>
              </a:rPr>
              <a:t>Das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Schicksal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des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Universums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...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sp>
        <p:nvSpPr>
          <p:cNvPr id="3" name="Content Placeholder 9"/>
          <p:cNvSpPr txBox="1">
            <a:spLocks/>
          </p:cNvSpPr>
          <p:nvPr/>
        </p:nvSpPr>
        <p:spPr>
          <a:xfrm>
            <a:off x="1" y="1850554"/>
            <a:ext cx="13004800" cy="1345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... </a:t>
            </a:r>
            <a:r>
              <a:rPr lang="en-US" sz="2800" dirty="0" err="1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abhängig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von der Balance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zwischen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Kontraktion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und Expansion</a:t>
            </a:r>
          </a:p>
          <a:p>
            <a:pPr marL="0" indent="0" algn="ctr">
              <a:buNone/>
            </a:pP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Ω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=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ρ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/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ρ</a:t>
            </a:r>
            <a:r>
              <a:rPr lang="en-US" sz="2800" baseline="-25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krit</a:t>
            </a:r>
            <a:endParaRPr lang="en-US" sz="28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345" y="5234367"/>
            <a:ext cx="5882482" cy="4018556"/>
          </a:xfrm>
          <a:prstGeom prst="rect">
            <a:avLst/>
          </a:prstGeom>
        </p:spPr>
      </p:pic>
      <p:sp>
        <p:nvSpPr>
          <p:cNvPr id="5" name="Content Placeholder 9"/>
          <p:cNvSpPr txBox="1">
            <a:spLocks/>
          </p:cNvSpPr>
          <p:nvPr/>
        </p:nvSpPr>
        <p:spPr>
          <a:xfrm>
            <a:off x="0" y="3348357"/>
            <a:ext cx="13004800" cy="1345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err="1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ρ</a:t>
            </a:r>
            <a:r>
              <a:rPr lang="en-US" sz="2800" baseline="-25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krit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ist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die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kritische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Dichte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, die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nötig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ist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, um die Expansion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zu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stoppen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:</a:t>
            </a:r>
            <a:endParaRPr lang="en-US" sz="28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r>
              <a:rPr lang="el-GR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Ρ</a:t>
            </a:r>
            <a:r>
              <a:rPr lang="en-US" sz="2800" baseline="-250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krit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= 10</a:t>
            </a:r>
            <a:r>
              <a:rPr lang="en-US" sz="2800" baseline="30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-29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g/cm</a:t>
            </a:r>
            <a:r>
              <a:rPr lang="en-US" sz="2800" baseline="30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3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= 5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Protonen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/m</a:t>
            </a:r>
            <a:r>
              <a:rPr lang="en-US" sz="2800" baseline="300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3</a:t>
            </a:r>
            <a:endParaRPr lang="en-US" sz="28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>
              <a:latin typeface="Georgia"/>
              <a:ea typeface="Georgia"/>
              <a:cs typeface="Georgia"/>
            </a:endParaRPr>
          </a:p>
          <a:p>
            <a:pPr marL="0" indent="0" algn="ctr">
              <a:buNone/>
            </a:pPr>
            <a:endParaRPr lang="en-US" dirty="0" smtClean="0">
              <a:latin typeface="Georgia"/>
              <a:ea typeface="Georgia"/>
              <a:cs typeface="Georgia"/>
            </a:endParaRPr>
          </a:p>
        </p:txBody>
      </p:sp>
      <p:sp>
        <p:nvSpPr>
          <p:cNvPr id="6" name="Content Placeholder 9"/>
          <p:cNvSpPr txBox="1">
            <a:spLocks/>
          </p:cNvSpPr>
          <p:nvPr/>
        </p:nvSpPr>
        <p:spPr>
          <a:xfrm>
            <a:off x="6349762" y="5228922"/>
            <a:ext cx="6391628" cy="4018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Ω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&gt; 1</a:t>
            </a:r>
            <a:b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Gravitation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gewinnt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, das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Universum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kollabiert</a:t>
            </a:r>
            <a:endParaRPr lang="en-US" sz="2800" dirty="0" smtClean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  <a:p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Ω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= 1</a:t>
            </a:r>
            <a:b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Expansion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geht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in “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Sättigung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” und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hält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schlussendlich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an</a:t>
            </a:r>
          </a:p>
          <a:p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Ω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&lt; 1</a:t>
            </a:r>
            <a:b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</a:b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Expansion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gewinnt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, das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Universum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wird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immer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weiter</a:t>
            </a:r>
            <a:r>
              <a:rPr lang="en-US" sz="2800" dirty="0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 smtClean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expandieren</a:t>
            </a:r>
            <a:endParaRPr lang="en-US" sz="2800" dirty="0">
              <a:solidFill>
                <a:srgbClr val="FFFFFF"/>
              </a:solidFill>
              <a:latin typeface="Georgia"/>
              <a:ea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08481661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50875" y="213001"/>
            <a:ext cx="11703050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Kosmologie</a:t>
            </a:r>
            <a:r>
              <a:rPr lang="en-US" sz="5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 des 21. </a:t>
            </a:r>
            <a:r>
              <a:rPr lang="en-US" sz="54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Jahrhunderts</a:t>
            </a:r>
            <a:endParaRPr lang="en-US" sz="5400" dirty="0">
              <a:solidFill>
                <a:schemeClr val="accent1">
                  <a:lumMod val="60000"/>
                  <a:lumOff val="40000"/>
                </a:schemeClr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6422" y="1727670"/>
            <a:ext cx="12646239" cy="8323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vert="horz" lIns="50800" tIns="50800" rIns="50800" bIns="50800" anchor="t"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 marL="457200" indent="-457200" algn="l">
              <a:buFont typeface="Wingdings" charset="2"/>
              <a:buChar char="Ø"/>
            </a:pPr>
            <a:r>
              <a:rPr lang="en-US" sz="3200" dirty="0" err="1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Dunkle</a:t>
            </a: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Materie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err="1" smtClean="0">
                <a:latin typeface="Georgia"/>
                <a:ea typeface="Georgia"/>
                <a:cs typeface="Georgia"/>
              </a:rPr>
              <a:t>Woraus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besteht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sie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, was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sind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ihre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Eigenschaften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?</a:t>
            </a:r>
            <a:br>
              <a:rPr lang="en-US" sz="2400" dirty="0" smtClean="0"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Oder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doch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ein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anderes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Modell (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z.B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. MOND)?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err="1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Dunkle</a:t>
            </a: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3200" dirty="0" err="1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Energie</a:t>
            </a: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</a:br>
            <a:r>
              <a:rPr lang="en-US" sz="2400" dirty="0" smtClean="0">
                <a:latin typeface="Georgia"/>
                <a:ea typeface="Georgia"/>
                <a:cs typeface="Georgia"/>
              </a:rPr>
              <a:t>Was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ist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dies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für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eine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Art von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Energie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?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Wie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beeinflusst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sie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die Expansion des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Universums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Inflation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err="1" smtClean="0">
                <a:latin typeface="Georgia"/>
                <a:ea typeface="Georgia"/>
                <a:cs typeface="Georgia"/>
              </a:rPr>
              <a:t>Können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wir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experimentelle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Bestätigungen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finden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?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Wenn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ja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, was hat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sie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verursacht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err="1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Materie-Antimaterie-Asymmetrie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err="1" smtClean="0">
                <a:latin typeface="Georgia"/>
                <a:ea typeface="Georgia"/>
                <a:cs typeface="Georgia"/>
              </a:rPr>
              <a:t>Woher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kommt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der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winzig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kleine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Überschuss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an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Materie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,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aus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dem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alles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um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uns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herum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aufgebaut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ist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?</a:t>
            </a: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Der </a:t>
            </a:r>
            <a:r>
              <a:rPr lang="en-US" sz="3200" dirty="0" err="1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Zeitpunkt</a:t>
            </a: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 des </a:t>
            </a:r>
            <a:r>
              <a:rPr lang="en-US" sz="3200" dirty="0" err="1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Urknalls</a:t>
            </a:r>
            <a:r>
              <a:rPr lang="en-US" sz="3200" dirty="0" smtClean="0">
                <a:latin typeface="Georgia"/>
                <a:ea typeface="Georgia"/>
                <a:cs typeface="Georgia"/>
              </a:rPr>
              <a:t/>
            </a:r>
            <a:br>
              <a:rPr lang="en-US" sz="3200" dirty="0" smtClean="0">
                <a:latin typeface="Georgia"/>
                <a:ea typeface="Georgia"/>
                <a:cs typeface="Georgia"/>
              </a:rPr>
            </a:br>
            <a:r>
              <a:rPr lang="en-US" sz="2400" dirty="0" err="1" smtClean="0">
                <a:latin typeface="Georgia"/>
                <a:ea typeface="Georgia"/>
                <a:cs typeface="Georgia"/>
              </a:rPr>
              <a:t>Finden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wir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eine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vereinheitlichte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Theorie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, die den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Anfang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des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Universums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2400" dirty="0" err="1" smtClean="0">
                <a:latin typeface="Georgia"/>
                <a:ea typeface="Georgia"/>
                <a:cs typeface="Georgia"/>
              </a:rPr>
              <a:t>beschreibt</a:t>
            </a:r>
            <a:r>
              <a:rPr lang="en-US" sz="2400" dirty="0" smtClean="0">
                <a:latin typeface="Georgia"/>
                <a:ea typeface="Georgia"/>
                <a:cs typeface="Georgia"/>
              </a:rPr>
              <a:t>?</a:t>
            </a:r>
            <a:endParaRPr lang="en-US" sz="3200" dirty="0" smtClean="0">
              <a:latin typeface="Georgia"/>
              <a:ea typeface="Georgia"/>
              <a:cs typeface="Georgia"/>
            </a:endParaRPr>
          </a:p>
          <a:p>
            <a:pPr algn="l"/>
            <a:endParaRPr lang="en-US" sz="2400" dirty="0" smtClean="0">
              <a:latin typeface="Georgia"/>
              <a:ea typeface="Georgia"/>
              <a:cs typeface="Georgia"/>
            </a:endParaRPr>
          </a:p>
          <a:p>
            <a:pPr marL="457200" indent="-457200" algn="l">
              <a:buFont typeface="Wingdings" charset="2"/>
              <a:buChar char="Ø"/>
            </a:pPr>
            <a:r>
              <a:rPr lang="en-US" sz="3200" dirty="0" err="1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Schicksal</a:t>
            </a: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 des </a:t>
            </a:r>
            <a:r>
              <a:rPr lang="en-US" sz="3200" dirty="0" err="1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Universums</a:t>
            </a:r>
            <a:r>
              <a:rPr lang="en-US" sz="3200" dirty="0" smtClean="0">
                <a:solidFill>
                  <a:srgbClr val="FFEC11"/>
                </a:solidFill>
                <a:latin typeface="Georgia"/>
                <a:ea typeface="Georgia"/>
                <a:cs typeface="Georgia"/>
              </a:rPr>
              <a:t>...</a:t>
            </a:r>
            <a:endParaRPr lang="en-US" sz="3200" dirty="0">
              <a:solidFill>
                <a:srgbClr val="FFEC11"/>
              </a:solidFill>
              <a:latin typeface="Georgia"/>
              <a:ea typeface="Georgia"/>
              <a:cs typeface="Georgia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6834" y="390525"/>
            <a:ext cx="12917966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err="1" smtClean="0">
                <a:latin typeface="Georgia"/>
                <a:ea typeface="Georgia"/>
                <a:cs typeface="Georgia"/>
              </a:rPr>
              <a:t>Vielen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Dank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für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Ihre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Aufmerksamkeit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!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En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96" y="2102982"/>
            <a:ext cx="10768808" cy="671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3371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50875" y="390525"/>
            <a:ext cx="11703050" cy="752475"/>
          </a:xfrm>
          <a:prstGeom prst="rect">
            <a:avLst/>
          </a:prstGeom>
        </p:spPr>
        <p:txBody>
          <a:bodyPr/>
          <a:lstStyle>
            <a:lvl1pPr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indent="228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indent="457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indent="685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indent="9144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  <a:lvl6pPr indent="11430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6pPr>
            <a:lvl7pPr indent="13716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7pPr>
            <a:lvl8pPr indent="16002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8pPr>
            <a:lvl9pPr indent="1828800" algn="ctr" defTabSz="584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r>
              <a:rPr lang="en-US" sz="5400" dirty="0" err="1" smtClean="0">
                <a:latin typeface="Georgia"/>
                <a:ea typeface="Georgia"/>
                <a:cs typeface="Georgia"/>
              </a:rPr>
              <a:t>Gibt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es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noch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 </a:t>
            </a:r>
            <a:r>
              <a:rPr lang="en-US" sz="5400" dirty="0" err="1" smtClean="0">
                <a:latin typeface="Georgia"/>
                <a:ea typeface="Georgia"/>
                <a:cs typeface="Georgia"/>
              </a:rPr>
              <a:t>Fragen</a:t>
            </a:r>
            <a:r>
              <a:rPr lang="en-US" sz="5400" dirty="0" smtClean="0">
                <a:latin typeface="Georgia"/>
                <a:ea typeface="Georgia"/>
                <a:cs typeface="Georgia"/>
              </a:rPr>
              <a:t>?</a:t>
            </a:r>
            <a:endParaRPr lang="en-US" sz="5400" dirty="0">
              <a:latin typeface="Georgia"/>
              <a:ea typeface="Georgia"/>
              <a:cs typeface="Georgia"/>
            </a:endParaRPr>
          </a:p>
        </p:txBody>
      </p:sp>
      <p:pic>
        <p:nvPicPr>
          <p:cNvPr id="3" name="Picture 2" descr="offene_frage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516" y="2072022"/>
            <a:ext cx="9615168" cy="685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17789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Das </a:t>
            </a:r>
            <a:r>
              <a:rPr lang="en-US" sz="5400" dirty="0" err="1" smtClean="0"/>
              <a:t>kosmologische</a:t>
            </a:r>
            <a:r>
              <a:rPr lang="en-US" sz="5400" dirty="0" smtClean="0"/>
              <a:t> </a:t>
            </a:r>
            <a:r>
              <a:rPr lang="en-US" sz="5400" dirty="0" err="1" smtClean="0"/>
              <a:t>Prinzip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521782"/>
            <a:ext cx="11703050" cy="4141822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 smtClean="0"/>
              <a:t>“Auf </a:t>
            </a:r>
            <a:r>
              <a:rPr lang="en-US" sz="3600" dirty="0" err="1" smtClean="0"/>
              <a:t>genügend</a:t>
            </a:r>
            <a:r>
              <a:rPr lang="en-US" sz="3600" dirty="0" smtClean="0"/>
              <a:t> </a:t>
            </a:r>
            <a:r>
              <a:rPr lang="en-US" sz="3600" dirty="0" err="1" smtClean="0"/>
              <a:t>großen</a:t>
            </a:r>
            <a:r>
              <a:rPr lang="en-US" sz="3600" dirty="0" smtClean="0"/>
              <a:t> </a:t>
            </a:r>
            <a:r>
              <a:rPr lang="en-US" sz="3600" dirty="0" err="1" smtClean="0"/>
              <a:t>Skalen</a:t>
            </a:r>
            <a:r>
              <a:rPr lang="en-US" sz="3600" dirty="0" smtClean="0"/>
              <a:t> </a:t>
            </a:r>
            <a:r>
              <a:rPr lang="en-US" sz="3600" dirty="0" err="1" smtClean="0"/>
              <a:t>betrachtet</a:t>
            </a:r>
            <a:r>
              <a:rPr lang="en-US" sz="3600" dirty="0" smtClean="0"/>
              <a:t> </a:t>
            </a:r>
            <a:r>
              <a:rPr lang="en-US" sz="3600" dirty="0" err="1" smtClean="0"/>
              <a:t>ist</a:t>
            </a:r>
            <a:r>
              <a:rPr lang="en-US" sz="3600" dirty="0" smtClean="0"/>
              <a:t> das </a:t>
            </a:r>
            <a:r>
              <a:rPr lang="en-US" sz="3600" dirty="0" err="1" smtClean="0"/>
              <a:t>Universum</a:t>
            </a:r>
            <a:r>
              <a:rPr lang="en-US" sz="3600" dirty="0" smtClean="0"/>
              <a:t> </a:t>
            </a:r>
            <a:r>
              <a:rPr lang="en-US" sz="3600" dirty="0" err="1" smtClean="0"/>
              <a:t>homogen</a:t>
            </a:r>
            <a:r>
              <a:rPr lang="en-US" sz="3600" dirty="0" smtClean="0"/>
              <a:t> und </a:t>
            </a:r>
            <a:r>
              <a:rPr lang="en-US" sz="3600" dirty="0" err="1" smtClean="0"/>
              <a:t>isotrop</a:t>
            </a:r>
            <a:r>
              <a:rPr lang="en-US" sz="3600" dirty="0" smtClean="0"/>
              <a:t>”</a:t>
            </a:r>
            <a:endParaRPr lang="en-US" sz="1100" dirty="0"/>
          </a:p>
          <a:p>
            <a:pPr marL="0" indent="0" algn="ctr">
              <a:buNone/>
            </a:pPr>
            <a:r>
              <a:rPr lang="en-US" sz="3600" i="1" dirty="0" err="1" smtClean="0"/>
              <a:t>Wir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befinden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uns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nicht</a:t>
            </a:r>
            <a:r>
              <a:rPr lang="en-US" sz="3600" i="1" dirty="0" smtClean="0"/>
              <a:t> an </a:t>
            </a:r>
            <a:r>
              <a:rPr lang="en-US" sz="3600" i="1" dirty="0" err="1" smtClean="0"/>
              <a:t>einem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speziellen</a:t>
            </a:r>
            <a:r>
              <a:rPr lang="en-US" sz="3600" i="1" dirty="0" smtClean="0"/>
              <a:t> Ort</a:t>
            </a:r>
            <a:endParaRPr lang="en-US" sz="3600" i="1" dirty="0"/>
          </a:p>
        </p:txBody>
      </p:sp>
      <p:sp>
        <p:nvSpPr>
          <p:cNvPr id="10" name="Content Placeholder 9"/>
          <p:cNvSpPr txBox="1">
            <a:spLocks/>
          </p:cNvSpPr>
          <p:nvPr/>
        </p:nvSpPr>
        <p:spPr>
          <a:xfrm>
            <a:off x="1983904" y="8484668"/>
            <a:ext cx="2618428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isotrop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, </a:t>
            </a:r>
            <a:r>
              <a:rPr lang="en-US" sz="2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aber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nicht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Georgia"/>
                <a:ea typeface="Georgia"/>
                <a:cs typeface="Georgia"/>
              </a:rPr>
              <a:t>homogen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1" name="Content Placeholder 9"/>
          <p:cNvSpPr txBox="1">
            <a:spLocks/>
          </p:cNvSpPr>
          <p:nvPr/>
        </p:nvSpPr>
        <p:spPr>
          <a:xfrm>
            <a:off x="5119003" y="8477320"/>
            <a:ext cx="2766794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err="1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homogen</a:t>
            </a:r>
            <a:r>
              <a:rPr lang="en-US" sz="2800" dirty="0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, </a:t>
            </a:r>
            <a:r>
              <a:rPr lang="en-US" sz="2800" dirty="0" err="1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aber</a:t>
            </a:r>
            <a:r>
              <a:rPr lang="en-US" sz="2800" dirty="0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nicht</a:t>
            </a:r>
            <a:r>
              <a:rPr lang="en-US" sz="2800" dirty="0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 </a:t>
            </a:r>
            <a:r>
              <a:rPr lang="en-US" sz="2800" dirty="0" err="1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isotrop</a:t>
            </a:r>
            <a:endParaRPr lang="en-US" sz="2800" dirty="0">
              <a:solidFill>
                <a:srgbClr val="41A4FF"/>
              </a:solidFill>
              <a:latin typeface="Georgia"/>
              <a:ea typeface="Georgia"/>
              <a:cs typeface="Georgia"/>
            </a:endParaRPr>
          </a:p>
        </p:txBody>
      </p:sp>
      <p:sp>
        <p:nvSpPr>
          <p:cNvPr id="12" name="Content Placeholder 9"/>
          <p:cNvSpPr txBox="1">
            <a:spLocks/>
          </p:cNvSpPr>
          <p:nvPr/>
        </p:nvSpPr>
        <p:spPr>
          <a:xfrm>
            <a:off x="8241173" y="8477320"/>
            <a:ext cx="2530832" cy="1060006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err="1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homogen</a:t>
            </a:r>
            <a:r>
              <a:rPr lang="en-US" sz="2800" dirty="0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 und </a:t>
            </a:r>
            <a:r>
              <a:rPr lang="en-US" sz="2800" dirty="0" err="1">
                <a:solidFill>
                  <a:srgbClr val="41A4FF"/>
                </a:solidFill>
                <a:latin typeface="Georgia"/>
                <a:ea typeface="Georgia"/>
                <a:cs typeface="Georgia"/>
              </a:rPr>
              <a:t>isotrop</a:t>
            </a:r>
            <a:endParaRPr lang="en-US" sz="2800" dirty="0">
              <a:solidFill>
                <a:srgbClr val="41A4FF"/>
              </a:solidFill>
              <a:latin typeface="Georgia"/>
              <a:ea typeface="Georgia"/>
              <a:cs typeface="Georgia"/>
            </a:endParaRPr>
          </a:p>
        </p:txBody>
      </p:sp>
      <p:pic>
        <p:nvPicPr>
          <p:cNvPr id="8" name="Picture 7" descr="cosmoprin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1841707" y="5517932"/>
            <a:ext cx="9321384" cy="2878266"/>
          </a:xfrm>
          <a:prstGeom prst="rect">
            <a:avLst/>
          </a:prstGeom>
          <a:scene3d>
            <a:camera prst="orthographicFront">
              <a:rot lat="0" lon="0" rev="72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7998493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8"/>
          <p:cNvGrpSpPr/>
          <p:nvPr/>
        </p:nvGrpSpPr>
        <p:grpSpPr>
          <a:xfrm>
            <a:off x="0" y="2654841"/>
            <a:ext cx="13004800" cy="2755275"/>
            <a:chOff x="0" y="-88359"/>
            <a:chExt cx="13004800" cy="2755275"/>
          </a:xfrm>
        </p:grpSpPr>
        <p:sp>
          <p:nvSpPr>
            <p:cNvPr id="55" name="Shape 55"/>
            <p:cNvSpPr/>
            <p:nvPr/>
          </p:nvSpPr>
          <p:spPr>
            <a:xfrm>
              <a:off x="0" y="2159085"/>
              <a:ext cx="1300480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 defTabSz="584200">
                <a:defRPr sz="22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Aber es gab da eine merkwürdige </a:t>
              </a:r>
              <a:r>
                <a:rPr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Beobachtung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: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56" name="Shape 56"/>
            <p:cNvSpPr/>
            <p:nvPr/>
          </p:nvSpPr>
          <p:spPr>
            <a:xfrm>
              <a:off x="0" y="-88359"/>
              <a:ext cx="13004800" cy="938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algn="ctr" defTabSz="584200">
                <a:defRPr sz="1800"/>
              </a:pPr>
              <a:r>
                <a:rPr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Vor dem 20. Jahrhundert schien das Universum ein ruhiger Platz zu sein.</a:t>
              </a:r>
            </a:p>
            <a:p>
              <a:pPr lvl="0" algn="ctr" defTabSz="584200">
                <a:defRPr sz="1800"/>
              </a:pPr>
              <a:r>
                <a:rPr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Verdana"/>
                </a:rPr>
                <a:t>Es war nicht viel los. </a:t>
              </a:r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1130385"/>
              <a:ext cx="1300480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 defTabSz="584200">
                <a:defRPr sz="22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Die meisten Physiker glaubten das Universum sei unendlich in Raum und Zeit. </a:t>
              </a:r>
            </a:p>
          </p:txBody>
        </p:sp>
      </p:grpSp>
      <p:sp>
        <p:nvSpPr>
          <p:cNvPr id="59" name="Shape 59"/>
          <p:cNvSpPr/>
          <p:nvPr/>
        </p:nvSpPr>
        <p:spPr>
          <a:xfrm>
            <a:off x="4527500" y="1218540"/>
            <a:ext cx="3949799" cy="66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 defTabSz="584200">
              <a:defRPr sz="3800" b="1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800" b="1" dirty="0">
                <a:solidFill>
                  <a:srgbClr val="FFFFFF"/>
                </a:solidFill>
                <a:latin typeface="Georgia"/>
                <a:ea typeface="Georgia"/>
                <a:cs typeface="Georgia"/>
              </a:rPr>
              <a:t>Das Universum</a:t>
            </a:r>
          </a:p>
        </p:txBody>
      </p:sp>
      <p:grpSp>
        <p:nvGrpSpPr>
          <p:cNvPr id="62" name="Group 62"/>
          <p:cNvGrpSpPr/>
          <p:nvPr/>
        </p:nvGrpSpPr>
        <p:grpSpPr>
          <a:xfrm>
            <a:off x="163258" y="5878696"/>
            <a:ext cx="12678283" cy="2553563"/>
            <a:chOff x="-157924" y="-14104"/>
            <a:chExt cx="12678282" cy="2553563"/>
          </a:xfrm>
        </p:grpSpPr>
        <p:sp>
          <p:nvSpPr>
            <p:cNvPr id="60" name="Shape 60"/>
            <p:cNvSpPr/>
            <p:nvPr/>
          </p:nvSpPr>
          <p:spPr>
            <a:xfrm>
              <a:off x="-157924" y="1600741"/>
              <a:ext cx="12678282" cy="938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 defTabSz="584200">
                <a:defRPr sz="22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800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Das konnte nicht mit einem unendlichen grossen und alten Universum erklärt </a:t>
              </a:r>
              <a:r>
                <a:rPr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werden</a:t>
              </a:r>
              <a:r>
                <a:rPr lang="de-DE" sz="2800" dirty="0" smtClean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.</a:t>
              </a:r>
              <a:endParaRPr sz="2800" dirty="0">
                <a:solidFill>
                  <a:srgbClr val="FFFFFF"/>
                </a:solidFill>
                <a:latin typeface="Georgia"/>
                <a:ea typeface="Georgia"/>
                <a:cs typeface="Georgia"/>
              </a:endParaRPr>
            </a:p>
          </p:txBody>
        </p:sp>
        <p:sp>
          <p:nvSpPr>
            <p:cNvPr id="61" name="Shape 61"/>
            <p:cNvSpPr/>
            <p:nvPr/>
          </p:nvSpPr>
          <p:spPr>
            <a:xfrm>
              <a:off x="2984496" y="-14104"/>
              <a:ext cx="6395680" cy="815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584200">
                <a:defRPr sz="4600" b="1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4800" b="1" dirty="0">
                  <a:solidFill>
                    <a:srgbClr val="FFFFFF"/>
                  </a:solidFill>
                  <a:latin typeface="Georgia"/>
                  <a:ea typeface="Georgia"/>
                  <a:cs typeface="Georgia"/>
                </a:rPr>
                <a:t>Nachts ist es dunkel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1" animBg="1" advAuto="0"/>
      <p:bldP spid="62" grpId="2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Die </a:t>
            </a:r>
            <a:r>
              <a:rPr lang="en-US" sz="5400" dirty="0" err="1" smtClean="0"/>
              <a:t>Erde</a:t>
            </a:r>
            <a:r>
              <a:rPr lang="en-US" sz="5400" dirty="0"/>
              <a:t>: ≈13000 </a:t>
            </a:r>
            <a:r>
              <a:rPr lang="en-US" sz="5400" dirty="0" smtClean="0"/>
              <a:t>km </a:t>
            </a:r>
            <a:r>
              <a:rPr lang="en-US" sz="5400" dirty="0" err="1" smtClean="0"/>
              <a:t>Durchmesser</a:t>
            </a:r>
            <a:endParaRPr lang="en-US" sz="5400" dirty="0"/>
          </a:p>
        </p:txBody>
      </p:sp>
      <p:pic>
        <p:nvPicPr>
          <p:cNvPr id="4" name="Picture 3" descr="Erd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620" y="1955070"/>
            <a:ext cx="7697559" cy="769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923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276" y="390525"/>
            <a:ext cx="11959774" cy="1625600"/>
          </a:xfrm>
        </p:spPr>
        <p:txBody>
          <a:bodyPr/>
          <a:lstStyle/>
          <a:p>
            <a:r>
              <a:rPr lang="en-US" sz="5400" dirty="0" smtClean="0"/>
              <a:t>Das </a:t>
            </a:r>
            <a:r>
              <a:rPr lang="en-US" sz="5400" dirty="0" err="1" smtClean="0"/>
              <a:t>Sonnensystem</a:t>
            </a:r>
            <a:r>
              <a:rPr lang="en-US" sz="5400" dirty="0" smtClean="0"/>
              <a:t>:</a:t>
            </a:r>
            <a:br>
              <a:rPr lang="en-US" sz="5400" dirty="0" smtClean="0"/>
            </a:br>
            <a:r>
              <a:rPr lang="en-US" sz="5400" dirty="0" smtClean="0"/>
              <a:t>≈</a:t>
            </a:r>
            <a:r>
              <a:rPr lang="en-US" sz="5400" dirty="0"/>
              <a:t>10 </a:t>
            </a:r>
            <a:r>
              <a:rPr lang="en-US" sz="5400" dirty="0" err="1" smtClean="0"/>
              <a:t>Milliarden</a:t>
            </a:r>
            <a:r>
              <a:rPr lang="en-US" sz="5400" dirty="0" smtClean="0"/>
              <a:t> km </a:t>
            </a:r>
            <a:r>
              <a:rPr lang="en-US" sz="5400" dirty="0" err="1" smtClean="0"/>
              <a:t>Durchmesser</a:t>
            </a:r>
            <a:endParaRPr lang="en-US" sz="5400" dirty="0"/>
          </a:p>
        </p:txBody>
      </p:sp>
      <p:pic>
        <p:nvPicPr>
          <p:cNvPr id="3" name="Content Placeholder 2" descr="Sonnensyste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8" b="1118"/>
          <a:stretch>
            <a:fillRect/>
          </a:stretch>
        </p:blipFill>
        <p:spPr>
          <a:xfrm>
            <a:off x="650875" y="2752707"/>
            <a:ext cx="11703050" cy="6435725"/>
          </a:xfrm>
        </p:spPr>
      </p:pic>
    </p:spTree>
    <p:extLst>
      <p:ext uri="{BB962C8B-B14F-4D97-AF65-F5344CB8AC3E}">
        <p14:creationId xmlns:p14="http://schemas.microsoft.com/office/powerpoint/2010/main" val="1710163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000000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Eurostile"/>
        <a:ea typeface="Eurostile"/>
        <a:cs typeface="Eurostile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Eurostile"/>
        <a:ea typeface="Eurostile"/>
        <a:cs typeface="Eurostile"/>
      </a:majorFont>
      <a:minorFont>
        <a:latin typeface="Gill Sans"/>
        <a:ea typeface="Gill Sans"/>
        <a:cs typeface="Gill Sans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13475</TotalTime>
  <Words>889</Words>
  <Application>Microsoft Macintosh PowerPoint</Application>
  <PresentationFormat>Custom</PresentationFormat>
  <Paragraphs>201</Paragraphs>
  <Slides>58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Black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Das kosmologische Prinzip</vt:lpstr>
      <vt:lpstr>PowerPoint Presentation</vt:lpstr>
      <vt:lpstr>Die Erde: ≈13000 km Durchmesser</vt:lpstr>
      <vt:lpstr>Das Sonnensystem: ≈10 Milliarden km Durchmesser</vt:lpstr>
      <vt:lpstr>Unsere Milchstrasse: 1018 km = 100000 Lichtjahre Durchmesser</vt:lpstr>
      <vt:lpstr>Andromedagalaxie: Entfernung 2.5 Millionen Lichtjahre</vt:lpstr>
      <vt:lpstr>Lokale Gruppe: 8 Millionen Lichtjahre Durchmesser</vt:lpstr>
      <vt:lpstr>Virgo Superhaufen: 100-200 Millionen Lichtjahre Durchmesser</vt:lpstr>
      <vt:lpstr>Hubble Extreme Deep Field</vt:lpstr>
      <vt:lpstr>PowerPoint Presentation</vt:lpstr>
      <vt:lpstr>PowerPoint Presentation</vt:lpstr>
      <vt:lpstr>Messung der Rotverschiebung</vt:lpstr>
      <vt:lpstr>Kosmologische Rotverschiebung vs. Doppler-Effekt</vt:lpstr>
      <vt:lpstr>Kosmologische Rotverschiebung</vt:lpstr>
      <vt:lpstr>Entfernungsleiter</vt:lpstr>
      <vt:lpstr>Typ Ia Supernova</vt:lpstr>
      <vt:lpstr>Standardkerzen und Helligkeiten</vt:lpstr>
      <vt:lpstr>Beispiel einer Supernova von 2011</vt:lpstr>
      <vt:lpstr>PowerPoint Presentation</vt:lpstr>
      <vt:lpstr>PowerPoint Presentation</vt:lpstr>
      <vt:lpstr>Je weiter wir in die Vergangenheit schauen, desto kleiner war das Universum. Rückschluss auf den “Urknall” (Big Bang)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Die kosmische Mikrowellenhintergrundstrahlung (CMB)</vt:lpstr>
      <vt:lpstr>Entdeckung des CMB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Galaxienverteilung</vt:lpstr>
      <vt:lpstr>Von der Karte zum Spektrum…</vt:lpstr>
      <vt:lpstr>Das CMB-Winkelleistungsspektrum</vt:lpstr>
      <vt:lpstr>Theoretische Vorhersage des CMB-Spektrums</vt:lpstr>
      <vt:lpstr>Das kosmologische Standardmodell</vt:lpstr>
      <vt:lpstr>PowerPoint Presentation</vt:lpstr>
      <vt:lpstr>Rotationskurven von Galaxien</vt:lpstr>
      <vt:lpstr>Galaxien Cluster CL0024+17</vt:lpstr>
      <vt:lpstr>Gravitationslinsen</vt:lpstr>
      <vt:lpstr>Gravitationslinsen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Sarah Aretz</cp:lastModifiedBy>
  <cp:revision>233</cp:revision>
  <dcterms:modified xsi:type="dcterms:W3CDTF">2015-10-27T09:18:54Z</dcterms:modified>
</cp:coreProperties>
</file>