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embeddings/oleObject6.bin" ContentType="application/vnd.openxmlformats-officedocument.oleObject"/>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28"/>
  </p:notesMasterIdLst>
  <p:sldIdLst>
    <p:sldId id="299" r:id="rId2"/>
    <p:sldId id="351" r:id="rId3"/>
    <p:sldId id="304" r:id="rId4"/>
    <p:sldId id="448" r:id="rId5"/>
    <p:sldId id="450" r:id="rId6"/>
    <p:sldId id="300" r:id="rId7"/>
    <p:sldId id="305" r:id="rId8"/>
    <p:sldId id="307" r:id="rId9"/>
    <p:sldId id="392" r:id="rId10"/>
    <p:sldId id="313" r:id="rId11"/>
    <p:sldId id="308" r:id="rId12"/>
    <p:sldId id="309" r:id="rId13"/>
    <p:sldId id="310" r:id="rId14"/>
    <p:sldId id="422" r:id="rId15"/>
    <p:sldId id="453" r:id="rId16"/>
    <p:sldId id="411" r:id="rId17"/>
    <p:sldId id="454" r:id="rId18"/>
    <p:sldId id="428" r:id="rId19"/>
    <p:sldId id="442" r:id="rId20"/>
    <p:sldId id="439" r:id="rId21"/>
    <p:sldId id="440" r:id="rId22"/>
    <p:sldId id="446" r:id="rId23"/>
    <p:sldId id="455" r:id="rId24"/>
    <p:sldId id="456" r:id="rId25"/>
    <p:sldId id="483" r:id="rId26"/>
    <p:sldId id="482" r:id="rId2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099" autoAdjust="0"/>
  </p:normalViewPr>
  <p:slideViewPr>
    <p:cSldViewPr>
      <p:cViewPr>
        <p:scale>
          <a:sx n="120" d="100"/>
          <a:sy n="120" d="100"/>
        </p:scale>
        <p:origin x="-1344" y="-5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6" d="100"/>
          <a:sy n="96" d="100"/>
        </p:scale>
        <p:origin x="-187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 Id="rId2"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5.emf"/><Relationship Id="rId2" Type="http://schemas.openxmlformats.org/officeDocument/2006/relationships/image" Target="../media/image46.emf"/><Relationship Id="rId3" Type="http://schemas.openxmlformats.org/officeDocument/2006/relationships/image" Target="../media/image4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Comic Sans MS" charset="0"/>
              </a:defRPr>
            </a:lvl1pPr>
          </a:lstStyle>
          <a:p>
            <a:pPr>
              <a:defRPr/>
            </a:pPr>
            <a:endParaRPr lang="en-US"/>
          </a:p>
        </p:txBody>
      </p:sp>
      <p:sp>
        <p:nvSpPr>
          <p:cNvPr id="69635"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Comic Sans MS"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9637"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9638"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Comic Sans MS" charset="0"/>
              </a:defRPr>
            </a:lvl1pPr>
          </a:lstStyle>
          <a:p>
            <a:pPr>
              <a:defRPr/>
            </a:pPr>
            <a:endParaRPr lang="en-US"/>
          </a:p>
        </p:txBody>
      </p:sp>
      <p:sp>
        <p:nvSpPr>
          <p:cNvPr id="69639"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Comic Sans MS" charset="0"/>
              </a:defRPr>
            </a:lvl1pPr>
          </a:lstStyle>
          <a:p>
            <a:pPr>
              <a:defRPr/>
            </a:pPr>
            <a:fld id="{9FB1EA4A-274A-6F41-A513-CFBFF0964B71}" type="slidenum">
              <a:rPr lang="en-US"/>
              <a:pPr>
                <a:defRPr/>
              </a:pPr>
              <a:t>‹#›</a:t>
            </a:fld>
            <a:endParaRPr lang="en-US"/>
          </a:p>
        </p:txBody>
      </p:sp>
    </p:spTree>
    <p:extLst>
      <p:ext uri="{BB962C8B-B14F-4D97-AF65-F5344CB8AC3E}">
        <p14:creationId xmlns:p14="http://schemas.microsoft.com/office/powerpoint/2010/main" val="7288907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badi MT Condensed Extra Bold" charset="0"/>
        <a:ea typeface="ＭＳ Ｐゴシック" charset="-128"/>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Abadi MT Condensed Extra Bold"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Abadi MT Condensed Extra Bold"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Abadi MT Condensed Extra Bold"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Abadi MT Condensed Extra Bold"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E3F27D2E-6245-D041-8C83-F462FE4AB01E}" type="slidenum">
              <a:rPr lang="en-US"/>
              <a:pPr/>
              <a:t>1</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w="9525"/>
        </p:spPr>
        <p:txBody>
          <a:bodyPr/>
          <a:lstStyle/>
          <a:p>
            <a:r>
              <a:rPr kumimoji="1" lang="en-US" sz="1200" b="1" kern="1200" dirty="0" smtClean="0">
                <a:solidFill>
                  <a:schemeClr val="tx1"/>
                </a:solidFill>
                <a:latin typeface="Abadi MT Condensed Extra Bold" charset="0"/>
                <a:ea typeface="ＭＳ Ｐゴシック" charset="-128"/>
                <a:cs typeface="ＭＳ Ｐゴシック" charset="-128"/>
              </a:rPr>
              <a:t>Innermost Stable Circular Orbit (ISCO): </a:t>
            </a:r>
            <a:r>
              <a:rPr kumimoji="1" lang="en-US" sz="1200" b="0" kern="1200" dirty="0" smtClean="0">
                <a:solidFill>
                  <a:schemeClr val="tx1"/>
                </a:solidFill>
                <a:latin typeface="Abadi MT Condensed Extra Bold" charset="0"/>
                <a:ea typeface="ＭＳ Ｐゴシック" charset="-128"/>
                <a:cs typeface="ＭＳ Ｐゴシック" charset="-128"/>
              </a:rPr>
              <a:t>That radius inside of which free circular orbital motion is not possible;</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E6AE2C2B-9BC5-2A44-AB51-33B08C717B3B}" type="slidenum">
              <a:rPr lang="en-US"/>
              <a:pPr/>
              <a:t>12</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F7D921BD-2E5B-A843-920F-29AF1A41C82F}" type="slidenum">
              <a:rPr lang="en-US"/>
              <a:pPr/>
              <a:t>13</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microlensing</a:t>
            </a:r>
            <a:r>
              <a:rPr lang="en-US" dirty="0" smtClean="0"/>
              <a:t> method applied to the </a:t>
            </a:r>
            <a:r>
              <a:rPr lang="en-US" b="1" dirty="0" smtClean="0">
                <a:solidFill>
                  <a:srgbClr val="000000"/>
                </a:solidFill>
              </a:rPr>
              <a:t>optical and UV light curves </a:t>
            </a:r>
            <a:r>
              <a:rPr lang="en-US" dirty="0" smtClean="0"/>
              <a:t>of images of lensed quasars places </a:t>
            </a:r>
            <a:r>
              <a:rPr lang="en-US" b="1" dirty="0" smtClean="0">
                <a:solidFill>
                  <a:srgbClr val="000000"/>
                </a:solidFill>
              </a:rPr>
              <a:t>constraints on </a:t>
            </a:r>
            <a:r>
              <a:rPr lang="en-US" b="1" dirty="0" smtClean="0"/>
              <a:t>the </a:t>
            </a:r>
            <a:r>
              <a:rPr lang="en-US" dirty="0" smtClean="0"/>
              <a:t>sizes of the </a:t>
            </a:r>
            <a:r>
              <a:rPr lang="en-US" b="1" dirty="0" smtClean="0"/>
              <a:t>accretion disks </a:t>
            </a:r>
            <a:r>
              <a:rPr lang="en-US" dirty="0" smtClean="0"/>
              <a:t>at their respective rest-frame wavelengths. </a:t>
            </a:r>
          </a:p>
          <a:p>
            <a:endParaRPr lang="en-US" dirty="0" smtClean="0"/>
          </a:p>
          <a:p>
            <a:r>
              <a:rPr lang="en-US" dirty="0" smtClean="0"/>
              <a:t>The majority of the X-ray continuum of quasars is dominated by non-thermal radiation of the X-ray corona with a smaller contribution from the disk. Measurements using the </a:t>
            </a:r>
            <a:r>
              <a:rPr lang="en-US" dirty="0" err="1" smtClean="0"/>
              <a:t>microlensing</a:t>
            </a:r>
            <a:r>
              <a:rPr lang="en-US" dirty="0" smtClean="0"/>
              <a:t> method to fit the </a:t>
            </a:r>
            <a:r>
              <a:rPr lang="en-US" b="1" dirty="0" smtClean="0">
                <a:solidFill>
                  <a:srgbClr val="000000"/>
                </a:solidFill>
              </a:rPr>
              <a:t>X-ray light curves </a:t>
            </a:r>
            <a:r>
              <a:rPr lang="en-US" dirty="0" smtClean="0"/>
              <a:t>of the images of lensed quasars place </a:t>
            </a:r>
            <a:r>
              <a:rPr lang="en-US" b="1" dirty="0" smtClean="0"/>
              <a:t>constraints on the </a:t>
            </a:r>
            <a:r>
              <a:rPr lang="en-US" dirty="0" smtClean="0"/>
              <a:t>size of the </a:t>
            </a:r>
            <a:r>
              <a:rPr lang="en-US" b="1" dirty="0" smtClean="0"/>
              <a:t>X-ray hot corona. </a:t>
            </a:r>
          </a:p>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14</a:t>
            </a:fld>
            <a:endParaRPr lang="en-US"/>
          </a:p>
        </p:txBody>
      </p:sp>
    </p:spTree>
    <p:extLst>
      <p:ext uri="{BB962C8B-B14F-4D97-AF65-F5344CB8AC3E}">
        <p14:creationId xmlns:p14="http://schemas.microsoft.com/office/powerpoint/2010/main" val="705962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We interpret the shift of the Fe line as resulting from general relativistic and special relativistic  Doppler effects.</a:t>
            </a:r>
          </a:p>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17</a:t>
            </a:fld>
            <a:endParaRPr lang="en-US"/>
          </a:p>
        </p:txBody>
      </p:sp>
    </p:spTree>
    <p:extLst>
      <p:ext uri="{BB962C8B-B14F-4D97-AF65-F5344CB8AC3E}">
        <p14:creationId xmlns:p14="http://schemas.microsoft.com/office/powerpoint/2010/main" val="1047293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For a given inclination angle </a:t>
            </a:r>
            <a:r>
              <a:rPr lang="en-US" sz="1200" i="1" dirty="0" err="1" smtClean="0"/>
              <a:t>i</a:t>
            </a:r>
            <a:r>
              <a:rPr lang="en-US" sz="1200" dirty="0" smtClean="0"/>
              <a:t>, the angle between the direction of the orbital velocity </a:t>
            </a:r>
            <a:r>
              <a:rPr lang="en-US" sz="1200" i="1" dirty="0" err="1" smtClean="0"/>
              <a:t>v</a:t>
            </a:r>
            <a:r>
              <a:rPr lang="en-US" sz="1200" i="1" baseline="-25000" dirty="0" err="1" smtClean="0"/>
              <a:t>φ</a:t>
            </a:r>
            <a:r>
              <a:rPr lang="en-US" sz="1200" dirty="0" smtClean="0"/>
              <a:t> of the plasma and our line of sight is assumed to range between a minimum and maximum value that will depend on the inclination angle </a:t>
            </a:r>
            <a:r>
              <a:rPr lang="en-US" sz="1200" dirty="0" err="1" smtClean="0"/>
              <a:t>i</a:t>
            </a:r>
            <a:r>
              <a:rPr lang="en-US" sz="1200" dirty="0" smtClean="0"/>
              <a:t>, and the angle between the caustic direction of motion and the projection of our line-of-sight onto the disk plane. </a:t>
            </a:r>
          </a:p>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22</a:t>
            </a:fld>
            <a:endParaRPr lang="en-US"/>
          </a:p>
        </p:txBody>
      </p:sp>
    </p:spTree>
    <p:extLst>
      <p:ext uri="{BB962C8B-B14F-4D97-AF65-F5344CB8AC3E}">
        <p14:creationId xmlns:p14="http://schemas.microsoft.com/office/powerpoint/2010/main" val="33068926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kern="1200" dirty="0" smtClean="0">
                <a:solidFill>
                  <a:schemeClr val="tx1"/>
                </a:solidFill>
                <a:effectLst/>
                <a:latin typeface="Abadi MT Condensed Extra Bold" charset="0"/>
                <a:ea typeface="ＭＳ Ｐゴシック" charset="-128"/>
                <a:cs typeface="ＭＳ Ｐゴシック" charset="-128"/>
              </a:rPr>
              <a:t>The extreme values of the normalized energy shifts g = </a:t>
            </a:r>
            <a:r>
              <a:rPr kumimoji="1" lang="en-US" sz="1200" kern="1200" dirty="0" err="1" smtClean="0">
                <a:solidFill>
                  <a:schemeClr val="tx1"/>
                </a:solidFill>
                <a:effectLst/>
                <a:latin typeface="Abadi MT Condensed Extra Bold" charset="0"/>
                <a:ea typeface="ＭＳ Ｐゴシック" charset="-128"/>
                <a:cs typeface="ＭＳ Ｐゴシック" charset="-128"/>
              </a:rPr>
              <a:t>Eobs</a:t>
            </a:r>
            <a:r>
              <a:rPr kumimoji="1" lang="en-US" sz="1200" kern="1200" dirty="0" smtClean="0">
                <a:solidFill>
                  <a:schemeClr val="tx1"/>
                </a:solidFill>
                <a:effectLst/>
                <a:latin typeface="Abadi MT Condensed Extra Bold" charset="0"/>
                <a:ea typeface="ＭＳ Ｐゴシック" charset="-128"/>
                <a:cs typeface="ＭＳ Ｐゴシック" charset="-128"/>
              </a:rPr>
              <a:t>/</a:t>
            </a:r>
            <a:r>
              <a:rPr kumimoji="1" lang="en-US" sz="1200" kern="1200" dirty="0" err="1" smtClean="0">
                <a:solidFill>
                  <a:schemeClr val="tx1"/>
                </a:solidFill>
                <a:effectLst/>
                <a:latin typeface="Abadi MT Condensed Extra Bold" charset="0"/>
                <a:ea typeface="ＭＳ Ｐゴシック" charset="-128"/>
                <a:cs typeface="ＭＳ Ｐゴシック" charset="-128"/>
              </a:rPr>
              <a:t>Erest</a:t>
            </a:r>
            <a:r>
              <a:rPr kumimoji="1" lang="en-US" sz="1200" kern="1200" dirty="0" smtClean="0">
                <a:solidFill>
                  <a:schemeClr val="tx1"/>
                </a:solidFill>
                <a:effectLst/>
                <a:latin typeface="Abadi MT Condensed Extra Bold" charset="0"/>
                <a:ea typeface="ＭＳ Ｐゴシック" charset="-128"/>
                <a:cs typeface="ＭＳ Ｐゴシック" charset="-128"/>
              </a:rPr>
              <a:t> of the two lines can be used to roughly constrain the radius of the emitting material </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The value of g will range between </a:t>
            </a:r>
            <a:r>
              <a:rPr lang="en-US" sz="1200" dirty="0" err="1" smtClean="0"/>
              <a:t>extremal</a:t>
            </a:r>
            <a:r>
              <a:rPr lang="en-US" sz="1200" dirty="0" smtClean="0"/>
              <a:t> values that depend on the inclination angle </a:t>
            </a:r>
            <a:r>
              <a:rPr lang="en-US" sz="1200" dirty="0" err="1" smtClean="0"/>
              <a:t>i</a:t>
            </a:r>
            <a:r>
              <a:rPr lang="en-US" sz="1200" dirty="0" smtClean="0"/>
              <a:t>, the caustic crossing</a:t>
            </a:r>
            <a:r>
              <a:rPr lang="en-US" sz="1200" baseline="0" dirty="0" smtClean="0"/>
              <a:t> </a:t>
            </a:r>
            <a:r>
              <a:rPr lang="en-US" sz="1200" dirty="0" smtClean="0"/>
              <a:t>angle, if the caustic is approaching or moving away form the BH, and the spin of the black hole.</a:t>
            </a:r>
          </a:p>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23</a:t>
            </a:fld>
            <a:endParaRPr lang="en-US"/>
          </a:p>
        </p:txBody>
      </p:sp>
    </p:spTree>
    <p:extLst>
      <p:ext uri="{BB962C8B-B14F-4D97-AF65-F5344CB8AC3E}">
        <p14:creationId xmlns:p14="http://schemas.microsoft.com/office/powerpoint/2010/main" val="1313049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24</a:t>
            </a:fld>
            <a:endParaRPr lang="en-US"/>
          </a:p>
        </p:txBody>
      </p:sp>
    </p:spTree>
    <p:extLst>
      <p:ext uri="{BB962C8B-B14F-4D97-AF65-F5344CB8AC3E}">
        <p14:creationId xmlns:p14="http://schemas.microsoft.com/office/powerpoint/2010/main" val="3444553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kern="1200" dirty="0" smtClean="0">
                <a:solidFill>
                  <a:schemeClr val="tx1"/>
                </a:solidFill>
                <a:effectLst/>
                <a:latin typeface="Abadi MT Condensed Extra Bold" charset="0"/>
                <a:ea typeface="ＭＳ Ｐゴシック" charset="-128"/>
                <a:cs typeface="ＭＳ Ｐゴシック" charset="-128"/>
              </a:rPr>
              <a:t>We find that the iron line is detected in 58 out of the 152 spectra (38 epochs × 4 images) at ≥ 90% confidence and in 18/152 spectra at ≥ 99% confidence. </a:t>
            </a:r>
            <a:endParaRPr lang="en-US" dirty="0" smtClean="0"/>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kern="1200" dirty="0" smtClean="0">
                <a:solidFill>
                  <a:schemeClr val="tx1"/>
                </a:solidFill>
                <a:effectLst/>
                <a:latin typeface="Abadi MT Condensed Extra Bold" charset="0"/>
                <a:ea typeface="ＭＳ Ｐゴシック" charset="-128"/>
                <a:cs typeface="ＭＳ Ｐゴシック" charset="-128"/>
              </a:rPr>
              <a:t>One important feature of this iron line energy-shift distribution in the significant cut- off of the distribution at a rest-frame energies of ∼ 3.9 </a:t>
            </a:r>
            <a:r>
              <a:rPr kumimoji="1" lang="en-US" sz="1200" kern="1200" dirty="0" err="1" smtClean="0">
                <a:solidFill>
                  <a:schemeClr val="tx1"/>
                </a:solidFill>
                <a:effectLst/>
                <a:latin typeface="Abadi MT Condensed Extra Bold" charset="0"/>
                <a:ea typeface="ＭＳ Ｐゴシック" charset="-128"/>
                <a:cs typeface="ＭＳ Ｐゴシック" charset="-128"/>
              </a:rPr>
              <a:t>keV</a:t>
            </a:r>
            <a:r>
              <a:rPr kumimoji="1" lang="en-US" sz="1200" kern="1200" dirty="0" smtClean="0">
                <a:solidFill>
                  <a:schemeClr val="tx1"/>
                </a:solidFill>
                <a:effectLst/>
                <a:latin typeface="Abadi MT Condensed Extra Bold" charset="0"/>
                <a:ea typeface="ＭＳ Ｐゴシック" charset="-128"/>
                <a:cs typeface="ＭＳ Ｐゴシック" charset="-128"/>
              </a:rPr>
              <a:t> and ∼ 7.4 </a:t>
            </a:r>
            <a:r>
              <a:rPr kumimoji="1" lang="en-US" sz="1200" kern="1200" dirty="0" err="1" smtClean="0">
                <a:solidFill>
                  <a:schemeClr val="tx1"/>
                </a:solidFill>
                <a:effectLst/>
                <a:latin typeface="Abadi MT Condensed Extra Bold" charset="0"/>
                <a:ea typeface="ＭＳ Ｐゴシック" charset="-128"/>
                <a:cs typeface="ＭＳ Ｐゴシック" charset="-128"/>
              </a:rPr>
              <a:t>keV</a:t>
            </a:r>
            <a:r>
              <a:rPr kumimoji="1" lang="en-US" sz="1200" kern="1200" dirty="0" smtClean="0">
                <a:solidFill>
                  <a:schemeClr val="tx1"/>
                </a:solidFill>
                <a:effectLst/>
                <a:latin typeface="Abadi MT Condensed Extra Bold" charset="0"/>
                <a:ea typeface="ＭＳ Ｐゴシック" charset="-128"/>
                <a:cs typeface="ＭＳ Ｐゴシック" charset="-128"/>
              </a:rPr>
              <a:t> for iron lines detected at ≥ 99% confidence.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25</a:t>
            </a:fld>
            <a:endParaRPr lang="en-US"/>
          </a:p>
        </p:txBody>
      </p:sp>
    </p:spTree>
    <p:extLst>
      <p:ext uri="{BB962C8B-B14F-4D97-AF65-F5344CB8AC3E}">
        <p14:creationId xmlns:p14="http://schemas.microsoft.com/office/powerpoint/2010/main" val="3444553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kern="1200" dirty="0" smtClean="0">
                <a:solidFill>
                  <a:schemeClr val="tx1"/>
                </a:solidFill>
                <a:effectLst/>
                <a:latin typeface="Abadi MT Condensed Extra Bold" charset="0"/>
                <a:ea typeface="ＭＳ Ｐゴシック" charset="-128"/>
                <a:cs typeface="ＭＳ Ｐゴシック" charset="-128"/>
              </a:rPr>
              <a:t>Optical sizes of accretion disks at 2500A ̊ inferred from our </a:t>
            </a:r>
            <a:r>
              <a:rPr kumimoji="1" lang="en-US" sz="1200" kern="1200" dirty="0" err="1" smtClean="0">
                <a:solidFill>
                  <a:schemeClr val="tx1"/>
                </a:solidFill>
                <a:effectLst/>
                <a:latin typeface="Abadi MT Condensed Extra Bold" charset="0"/>
                <a:ea typeface="ＭＳ Ｐゴシック" charset="-128"/>
                <a:cs typeface="ＭＳ Ｐゴシック" charset="-128"/>
              </a:rPr>
              <a:t>microlensing</a:t>
            </a:r>
            <a:r>
              <a:rPr kumimoji="1" lang="en-US" sz="1200" kern="1200" dirty="0" smtClean="0">
                <a:solidFill>
                  <a:schemeClr val="tx1"/>
                </a:solidFill>
                <a:effectLst/>
                <a:latin typeface="Abadi MT Condensed Extra Bold" charset="0"/>
                <a:ea typeface="ＭＳ Ｐゴシック" charset="-128"/>
                <a:cs typeface="ＭＳ Ｐゴシック" charset="-128"/>
              </a:rPr>
              <a:t> analysis are a factor of 2–3 larger than those predicted by thin disk theory. This result is consistent with recent measurements of continuum lags in nearby </a:t>
            </a:r>
            <a:r>
              <a:rPr kumimoji="1" lang="en-US" sz="1200" kern="1200" dirty="0" err="1" smtClean="0">
                <a:solidFill>
                  <a:schemeClr val="tx1"/>
                </a:solidFill>
                <a:effectLst/>
                <a:latin typeface="Abadi MT Condensed Extra Bold" charset="0"/>
                <a:ea typeface="ＭＳ Ｐゴシック" charset="-128"/>
                <a:cs typeface="ＭＳ Ｐゴシック" charset="-128"/>
              </a:rPr>
              <a:t>Seyferts</a:t>
            </a:r>
            <a:r>
              <a:rPr kumimoji="1" lang="en-US" sz="1200" kern="1200" dirty="0" smtClean="0">
                <a:solidFill>
                  <a:schemeClr val="tx1"/>
                </a:solidFill>
                <a:effectLst/>
                <a:latin typeface="Abadi MT Condensed Extra Bold" charset="0"/>
                <a:ea typeface="ＭＳ Ｐゴシック" charset="-128"/>
                <a:cs typeface="ＭＳ Ｐゴシック" charset="-128"/>
              </a:rPr>
              <a:t> NGC2617 (</a:t>
            </a:r>
            <a:r>
              <a:rPr kumimoji="1" lang="en-US" sz="1200" kern="1200" dirty="0" err="1" smtClean="0">
                <a:solidFill>
                  <a:schemeClr val="tx1"/>
                </a:solidFill>
                <a:effectLst/>
                <a:latin typeface="Abadi MT Condensed Extra Bold" charset="0"/>
                <a:ea typeface="ＭＳ Ｐゴシック" charset="-128"/>
                <a:cs typeface="ＭＳ Ｐゴシック" charset="-128"/>
              </a:rPr>
              <a:t>Shappee</a:t>
            </a:r>
            <a:r>
              <a:rPr kumimoji="1" lang="en-US" sz="1200" kern="1200" dirty="0" smtClean="0">
                <a:solidFill>
                  <a:schemeClr val="tx1"/>
                </a:solidFill>
                <a:effectLst/>
                <a:latin typeface="Abadi MT Condensed Extra Bold" charset="0"/>
                <a:ea typeface="ＭＳ Ｐゴシック" charset="-128"/>
                <a:cs typeface="ＭＳ Ｐゴシック" charset="-128"/>
              </a:rPr>
              <a:t> et al. 2014) and NGC5548 (</a:t>
            </a:r>
            <a:r>
              <a:rPr kumimoji="1" lang="en-US" sz="1200" kern="1200" dirty="0" err="1" smtClean="0">
                <a:solidFill>
                  <a:schemeClr val="tx1"/>
                </a:solidFill>
                <a:effectLst/>
                <a:latin typeface="Abadi MT Condensed Extra Bold" charset="0"/>
                <a:ea typeface="ＭＳ Ｐゴシック" charset="-128"/>
                <a:cs typeface="ＭＳ Ｐゴシック" charset="-128"/>
              </a:rPr>
              <a:t>Edelson</a:t>
            </a:r>
            <a:r>
              <a:rPr kumimoji="1" lang="en-US" sz="1200" kern="1200" dirty="0" smtClean="0">
                <a:solidFill>
                  <a:schemeClr val="tx1"/>
                </a:solidFill>
                <a:effectLst/>
                <a:latin typeface="Abadi MT Condensed Extra Bold" charset="0"/>
                <a:ea typeface="ＭＳ Ｐゴシック" charset="-128"/>
                <a:cs typeface="ＭＳ Ｐゴシック" charset="-128"/>
              </a:rPr>
              <a:t> et al. 2015).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26</a:t>
            </a:fld>
            <a:endParaRPr lang="en-US"/>
          </a:p>
        </p:txBody>
      </p:sp>
    </p:spTree>
    <p:extLst>
      <p:ext uri="{BB962C8B-B14F-4D97-AF65-F5344CB8AC3E}">
        <p14:creationId xmlns:p14="http://schemas.microsoft.com/office/powerpoint/2010/main" val="1416654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B87B425B-386D-9348-A022-377517885723}" type="slidenum">
              <a:rPr lang="en-US"/>
              <a:pPr/>
              <a:t>3</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smtClean="0">
                <a:solidFill>
                  <a:srgbClr val="000000"/>
                </a:solidFill>
              </a:rPr>
              <a:t>Notice the flattening on the left edge of the shadow due to light rays moving with the rotation of space and thus emitted close to the event horizon. The right side of the shadow is bulged because light rays from this part of the disk are moving against the whirl of space.</a:t>
            </a:r>
          </a:p>
          <a:p>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4</a:t>
            </a:fld>
            <a:endParaRPr lang="en-US"/>
          </a:p>
        </p:txBody>
      </p:sp>
    </p:spTree>
    <p:extLst>
      <p:ext uri="{BB962C8B-B14F-4D97-AF65-F5344CB8AC3E}">
        <p14:creationId xmlns:p14="http://schemas.microsoft.com/office/powerpoint/2010/main" val="2509627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Arizona Radio Observatory ARO</a:t>
            </a:r>
          </a:p>
          <a:p>
            <a:r>
              <a:rPr lang="en-US" dirty="0" smtClean="0"/>
              <a:t>SMT </a:t>
            </a:r>
            <a:r>
              <a:rPr lang="en-US" dirty="0" err="1" smtClean="0"/>
              <a:t>Submillimeter</a:t>
            </a:r>
            <a:r>
              <a:rPr lang="en-US" dirty="0" smtClean="0"/>
              <a:t> Telescope (Arizona)</a:t>
            </a:r>
          </a:p>
          <a:p>
            <a:endParaRPr lang="en-US" dirty="0" smtClean="0"/>
          </a:p>
          <a:p>
            <a:r>
              <a:rPr lang="en-US" dirty="0" smtClean="0"/>
              <a:t>Combined Array for Research in Millimeter-wave Astronomy CARMA (Inyo </a:t>
            </a:r>
            <a:r>
              <a:rPr lang="en-US" dirty="0" err="1" smtClean="0"/>
              <a:t>mountouns</a:t>
            </a:r>
            <a:r>
              <a:rPr lang="en-US" dirty="0" smtClean="0"/>
              <a:t> in Eastern</a:t>
            </a:r>
            <a:r>
              <a:rPr lang="en-US" baseline="0" dirty="0" smtClean="0"/>
              <a:t> California)</a:t>
            </a:r>
          </a:p>
          <a:p>
            <a:endParaRPr lang="en-US" baseline="0" dirty="0" smtClean="0"/>
          </a:p>
          <a:p>
            <a:r>
              <a:rPr lang="en-US" dirty="0" smtClean="0"/>
              <a:t>James Clerk Maxwell Telescope</a:t>
            </a:r>
            <a:endParaRPr lang="en-US" dirty="0"/>
          </a:p>
        </p:txBody>
      </p:sp>
      <p:sp>
        <p:nvSpPr>
          <p:cNvPr id="4" name="Slide Number Placeholder 3"/>
          <p:cNvSpPr>
            <a:spLocks noGrp="1"/>
          </p:cNvSpPr>
          <p:nvPr>
            <p:ph type="sldNum" sz="quarter" idx="10"/>
          </p:nvPr>
        </p:nvSpPr>
        <p:spPr/>
        <p:txBody>
          <a:bodyPr/>
          <a:lstStyle/>
          <a:p>
            <a:pPr>
              <a:defRPr/>
            </a:pPr>
            <a:fld id="{9FB1EA4A-274A-6F41-A513-CFBFF0964B71}" type="slidenum">
              <a:rPr lang="en-US" smtClean="0"/>
              <a:pPr>
                <a:defRPr/>
              </a:pPr>
              <a:t>5</a:t>
            </a:fld>
            <a:endParaRPr lang="en-US"/>
          </a:p>
        </p:txBody>
      </p:sp>
    </p:spTree>
    <p:extLst>
      <p:ext uri="{BB962C8B-B14F-4D97-AF65-F5344CB8AC3E}">
        <p14:creationId xmlns:p14="http://schemas.microsoft.com/office/powerpoint/2010/main" val="136459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027A2845-8A20-1944-8B97-7F114209F8B5}" type="slidenum">
              <a:rPr lang="en-US"/>
              <a:pPr/>
              <a:t>6</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C231838D-2898-894F-9652-FDB5B909B49D}" type="slidenum">
              <a:rPr lang="en-US"/>
              <a:pPr/>
              <a:t>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9EE88483-62F9-344E-AAC7-A2E13E3C0152}" type="slidenum">
              <a:rPr lang="en-US"/>
              <a:pPr/>
              <a:t>8</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A7234E-5D1A-F244-8E3B-138FB15E651E}" type="slidenum">
              <a:rPr lang="en-US"/>
              <a:pPr/>
              <a:t>10</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F3F92B5-C575-9D4E-B905-4EA397ECDF5D}" type="slidenum">
              <a:rPr lang="en-US"/>
              <a:pPr/>
              <a:t>11</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2824163"/>
            <a:ext cx="9172575" cy="4056062"/>
            <a:chOff x="0" y="1779"/>
            <a:chExt cx="5778" cy="2555"/>
          </a:xfrm>
        </p:grpSpPr>
        <p:sp>
          <p:nvSpPr>
            <p:cNvPr id="5" name="Freeform 5"/>
            <p:cNvSpPr>
              <a:spLocks/>
            </p:cNvSpPr>
            <p:nvPr/>
          </p:nvSpPr>
          <p:spPr bwMode="auto">
            <a:xfrm>
              <a:off x="0" y="3268"/>
              <a:ext cx="5778" cy="1066"/>
            </a:xfrm>
            <a:custGeom>
              <a:avLst/>
              <a:gdLst/>
              <a:ahLst/>
              <a:cxnLst>
                <a:cxn ang="0">
                  <a:pos x="0" y="1065"/>
                </a:cxn>
                <a:cxn ang="0">
                  <a:pos x="85" y="14"/>
                </a:cxn>
                <a:cxn ang="0">
                  <a:pos x="261" y="112"/>
                </a:cxn>
                <a:cxn ang="0">
                  <a:pos x="489" y="260"/>
                </a:cxn>
                <a:cxn ang="0">
                  <a:pos x="760" y="275"/>
                </a:cxn>
                <a:cxn ang="0">
                  <a:pos x="988" y="379"/>
                </a:cxn>
                <a:cxn ang="0">
                  <a:pos x="1091" y="444"/>
                </a:cxn>
                <a:cxn ang="0">
                  <a:pos x="1135" y="435"/>
                </a:cxn>
                <a:cxn ang="0">
                  <a:pos x="1274" y="508"/>
                </a:cxn>
                <a:cxn ang="0">
                  <a:pos x="1318" y="508"/>
                </a:cxn>
                <a:cxn ang="0">
                  <a:pos x="1384" y="563"/>
                </a:cxn>
                <a:cxn ang="0">
                  <a:pos x="1465" y="636"/>
                </a:cxn>
                <a:cxn ang="0">
                  <a:pos x="1589" y="610"/>
                </a:cxn>
                <a:cxn ang="0">
                  <a:pos x="1733" y="614"/>
                </a:cxn>
                <a:cxn ang="0">
                  <a:pos x="1766" y="653"/>
                </a:cxn>
                <a:cxn ang="0">
                  <a:pos x="1817" y="645"/>
                </a:cxn>
                <a:cxn ang="0">
                  <a:pos x="1957" y="518"/>
                </a:cxn>
                <a:cxn ang="0">
                  <a:pos x="2070" y="463"/>
                </a:cxn>
                <a:cxn ang="0">
                  <a:pos x="2169" y="499"/>
                </a:cxn>
                <a:cxn ang="0">
                  <a:pos x="2265" y="477"/>
                </a:cxn>
                <a:cxn ang="0">
                  <a:pos x="2419" y="506"/>
                </a:cxn>
                <a:cxn ang="0">
                  <a:pos x="2503" y="513"/>
                </a:cxn>
                <a:cxn ang="0">
                  <a:pos x="2542" y="626"/>
                </a:cxn>
                <a:cxn ang="0">
                  <a:pos x="2639" y="636"/>
                </a:cxn>
                <a:cxn ang="0">
                  <a:pos x="2699" y="582"/>
                </a:cxn>
                <a:cxn ang="0">
                  <a:pos x="2792" y="564"/>
                </a:cxn>
                <a:cxn ang="0">
                  <a:pos x="2876" y="582"/>
                </a:cxn>
                <a:cxn ang="0">
                  <a:pos x="2985" y="566"/>
                </a:cxn>
                <a:cxn ang="0">
                  <a:pos x="3060" y="558"/>
                </a:cxn>
                <a:cxn ang="0">
                  <a:pos x="3159" y="548"/>
                </a:cxn>
                <a:cxn ang="0">
                  <a:pos x="3292" y="526"/>
                </a:cxn>
                <a:cxn ang="0">
                  <a:pos x="3322" y="472"/>
                </a:cxn>
                <a:cxn ang="0">
                  <a:pos x="3336" y="454"/>
                </a:cxn>
                <a:cxn ang="0">
                  <a:pos x="3453" y="364"/>
                </a:cxn>
                <a:cxn ang="0">
                  <a:pos x="3483" y="342"/>
                </a:cxn>
                <a:cxn ang="0">
                  <a:pos x="3803" y="413"/>
                </a:cxn>
                <a:cxn ang="0">
                  <a:pos x="4077" y="444"/>
                </a:cxn>
                <a:cxn ang="0">
                  <a:pos x="4136" y="444"/>
                </a:cxn>
                <a:cxn ang="0">
                  <a:pos x="4181" y="427"/>
                </a:cxn>
                <a:cxn ang="0">
                  <a:pos x="4224" y="399"/>
                </a:cxn>
                <a:cxn ang="0">
                  <a:pos x="4290" y="417"/>
                </a:cxn>
                <a:cxn ang="0">
                  <a:pos x="4400" y="381"/>
                </a:cxn>
                <a:cxn ang="0">
                  <a:pos x="4473" y="399"/>
                </a:cxn>
                <a:cxn ang="0">
                  <a:pos x="4621" y="529"/>
                </a:cxn>
                <a:cxn ang="0">
                  <a:pos x="4951" y="394"/>
                </a:cxn>
                <a:cxn ang="0">
                  <a:pos x="5157" y="484"/>
                </a:cxn>
                <a:cxn ang="0">
                  <a:pos x="5303" y="513"/>
                </a:cxn>
                <a:cxn ang="0">
                  <a:pos x="5420" y="454"/>
                </a:cxn>
                <a:cxn ang="0">
                  <a:pos x="5633" y="424"/>
                </a:cxn>
              </a:cxnLst>
              <a:rect l="0" t="0" r="r" b="b"/>
              <a:pathLst>
                <a:path w="5778" h="1066">
                  <a:moveTo>
                    <a:pt x="5777" y="1065"/>
                  </a:moveTo>
                  <a:lnTo>
                    <a:pt x="0" y="1065"/>
                  </a:lnTo>
                  <a:lnTo>
                    <a:pt x="0" y="0"/>
                  </a:lnTo>
                  <a:lnTo>
                    <a:pt x="85" y="14"/>
                  </a:lnTo>
                  <a:lnTo>
                    <a:pt x="173" y="29"/>
                  </a:lnTo>
                  <a:lnTo>
                    <a:pt x="261" y="112"/>
                  </a:lnTo>
                  <a:lnTo>
                    <a:pt x="342" y="179"/>
                  </a:lnTo>
                  <a:lnTo>
                    <a:pt x="489" y="260"/>
                  </a:lnTo>
                  <a:lnTo>
                    <a:pt x="665" y="246"/>
                  </a:lnTo>
                  <a:lnTo>
                    <a:pt x="760" y="275"/>
                  </a:lnTo>
                  <a:lnTo>
                    <a:pt x="877" y="336"/>
                  </a:lnTo>
                  <a:lnTo>
                    <a:pt x="988" y="379"/>
                  </a:lnTo>
                  <a:lnTo>
                    <a:pt x="1047" y="453"/>
                  </a:lnTo>
                  <a:lnTo>
                    <a:pt x="1091" y="444"/>
                  </a:lnTo>
                  <a:lnTo>
                    <a:pt x="1113" y="444"/>
                  </a:lnTo>
                  <a:lnTo>
                    <a:pt x="1135" y="435"/>
                  </a:lnTo>
                  <a:lnTo>
                    <a:pt x="1230" y="490"/>
                  </a:lnTo>
                  <a:lnTo>
                    <a:pt x="1274" y="508"/>
                  </a:lnTo>
                  <a:lnTo>
                    <a:pt x="1296" y="508"/>
                  </a:lnTo>
                  <a:lnTo>
                    <a:pt x="1318" y="508"/>
                  </a:lnTo>
                  <a:lnTo>
                    <a:pt x="1340" y="535"/>
                  </a:lnTo>
                  <a:lnTo>
                    <a:pt x="1384" y="563"/>
                  </a:lnTo>
                  <a:lnTo>
                    <a:pt x="1406" y="572"/>
                  </a:lnTo>
                  <a:lnTo>
                    <a:pt x="1465" y="636"/>
                  </a:lnTo>
                  <a:lnTo>
                    <a:pt x="1516" y="645"/>
                  </a:lnTo>
                  <a:lnTo>
                    <a:pt x="1589" y="610"/>
                  </a:lnTo>
                  <a:lnTo>
                    <a:pt x="1649" y="587"/>
                  </a:lnTo>
                  <a:lnTo>
                    <a:pt x="1733" y="614"/>
                  </a:lnTo>
                  <a:lnTo>
                    <a:pt x="1744" y="663"/>
                  </a:lnTo>
                  <a:lnTo>
                    <a:pt x="1766" y="653"/>
                  </a:lnTo>
                  <a:lnTo>
                    <a:pt x="1788" y="653"/>
                  </a:lnTo>
                  <a:lnTo>
                    <a:pt x="1817" y="645"/>
                  </a:lnTo>
                  <a:lnTo>
                    <a:pt x="1839" y="636"/>
                  </a:lnTo>
                  <a:lnTo>
                    <a:pt x="1957" y="518"/>
                  </a:lnTo>
                  <a:lnTo>
                    <a:pt x="2070" y="463"/>
                  </a:lnTo>
                  <a:lnTo>
                    <a:pt x="2070" y="463"/>
                  </a:lnTo>
                  <a:lnTo>
                    <a:pt x="2132" y="492"/>
                  </a:lnTo>
                  <a:lnTo>
                    <a:pt x="2169" y="499"/>
                  </a:lnTo>
                  <a:lnTo>
                    <a:pt x="2206" y="484"/>
                  </a:lnTo>
                  <a:lnTo>
                    <a:pt x="2265" y="477"/>
                  </a:lnTo>
                  <a:lnTo>
                    <a:pt x="2353" y="492"/>
                  </a:lnTo>
                  <a:lnTo>
                    <a:pt x="2419" y="506"/>
                  </a:lnTo>
                  <a:lnTo>
                    <a:pt x="2463" y="506"/>
                  </a:lnTo>
                  <a:lnTo>
                    <a:pt x="2503" y="513"/>
                  </a:lnTo>
                  <a:lnTo>
                    <a:pt x="2554" y="570"/>
                  </a:lnTo>
                  <a:lnTo>
                    <a:pt x="2542" y="626"/>
                  </a:lnTo>
                  <a:lnTo>
                    <a:pt x="2603" y="642"/>
                  </a:lnTo>
                  <a:lnTo>
                    <a:pt x="2639" y="636"/>
                  </a:lnTo>
                  <a:lnTo>
                    <a:pt x="2696" y="614"/>
                  </a:lnTo>
                  <a:lnTo>
                    <a:pt x="2699" y="582"/>
                  </a:lnTo>
                  <a:lnTo>
                    <a:pt x="2744" y="564"/>
                  </a:lnTo>
                  <a:lnTo>
                    <a:pt x="2792" y="564"/>
                  </a:lnTo>
                  <a:lnTo>
                    <a:pt x="2825" y="591"/>
                  </a:lnTo>
                  <a:lnTo>
                    <a:pt x="2876" y="582"/>
                  </a:lnTo>
                  <a:lnTo>
                    <a:pt x="2889" y="564"/>
                  </a:lnTo>
                  <a:lnTo>
                    <a:pt x="2985" y="566"/>
                  </a:lnTo>
                  <a:lnTo>
                    <a:pt x="3015" y="560"/>
                  </a:lnTo>
                  <a:lnTo>
                    <a:pt x="3060" y="558"/>
                  </a:lnTo>
                  <a:lnTo>
                    <a:pt x="3138" y="545"/>
                  </a:lnTo>
                  <a:lnTo>
                    <a:pt x="3159" y="548"/>
                  </a:lnTo>
                  <a:lnTo>
                    <a:pt x="3270" y="545"/>
                  </a:lnTo>
                  <a:lnTo>
                    <a:pt x="3292" y="526"/>
                  </a:lnTo>
                  <a:lnTo>
                    <a:pt x="3307" y="499"/>
                  </a:lnTo>
                  <a:lnTo>
                    <a:pt x="3322" y="472"/>
                  </a:lnTo>
                  <a:lnTo>
                    <a:pt x="3344" y="453"/>
                  </a:lnTo>
                  <a:lnTo>
                    <a:pt x="3336" y="454"/>
                  </a:lnTo>
                  <a:lnTo>
                    <a:pt x="3395" y="424"/>
                  </a:lnTo>
                  <a:lnTo>
                    <a:pt x="3453" y="364"/>
                  </a:lnTo>
                  <a:lnTo>
                    <a:pt x="3453" y="381"/>
                  </a:lnTo>
                  <a:lnTo>
                    <a:pt x="3483" y="342"/>
                  </a:lnTo>
                  <a:lnTo>
                    <a:pt x="3645" y="364"/>
                  </a:lnTo>
                  <a:lnTo>
                    <a:pt x="3803" y="413"/>
                  </a:lnTo>
                  <a:lnTo>
                    <a:pt x="3948" y="463"/>
                  </a:lnTo>
                  <a:lnTo>
                    <a:pt x="4077" y="444"/>
                  </a:lnTo>
                  <a:lnTo>
                    <a:pt x="4106" y="444"/>
                  </a:lnTo>
                  <a:lnTo>
                    <a:pt x="4136" y="444"/>
                  </a:lnTo>
                  <a:lnTo>
                    <a:pt x="4158" y="435"/>
                  </a:lnTo>
                  <a:lnTo>
                    <a:pt x="4181" y="427"/>
                  </a:lnTo>
                  <a:lnTo>
                    <a:pt x="4203" y="417"/>
                  </a:lnTo>
                  <a:lnTo>
                    <a:pt x="4224" y="399"/>
                  </a:lnTo>
                  <a:lnTo>
                    <a:pt x="4268" y="427"/>
                  </a:lnTo>
                  <a:lnTo>
                    <a:pt x="4290" y="417"/>
                  </a:lnTo>
                  <a:lnTo>
                    <a:pt x="4356" y="389"/>
                  </a:lnTo>
                  <a:lnTo>
                    <a:pt x="4400" y="381"/>
                  </a:lnTo>
                  <a:lnTo>
                    <a:pt x="4451" y="389"/>
                  </a:lnTo>
                  <a:lnTo>
                    <a:pt x="4473" y="399"/>
                  </a:lnTo>
                  <a:lnTo>
                    <a:pt x="4518" y="506"/>
                  </a:lnTo>
                  <a:lnTo>
                    <a:pt x="4621" y="529"/>
                  </a:lnTo>
                  <a:lnTo>
                    <a:pt x="4745" y="499"/>
                  </a:lnTo>
                  <a:lnTo>
                    <a:pt x="4951" y="394"/>
                  </a:lnTo>
                  <a:lnTo>
                    <a:pt x="5060" y="409"/>
                  </a:lnTo>
                  <a:lnTo>
                    <a:pt x="5157" y="484"/>
                  </a:lnTo>
                  <a:lnTo>
                    <a:pt x="5237" y="490"/>
                  </a:lnTo>
                  <a:lnTo>
                    <a:pt x="5303" y="513"/>
                  </a:lnTo>
                  <a:lnTo>
                    <a:pt x="5347" y="454"/>
                  </a:lnTo>
                  <a:lnTo>
                    <a:pt x="5420" y="454"/>
                  </a:lnTo>
                  <a:lnTo>
                    <a:pt x="5479" y="462"/>
                  </a:lnTo>
                  <a:lnTo>
                    <a:pt x="5633" y="424"/>
                  </a:lnTo>
                  <a:lnTo>
                    <a:pt x="5772" y="439"/>
                  </a:lnTo>
                </a:path>
              </a:pathLst>
            </a:custGeom>
            <a:solidFill>
              <a:schemeClr val="bg2"/>
            </a:solidFill>
            <a:ln w="9525">
              <a:noFill/>
              <a:round/>
              <a:headEnd type="none" w="sm" len="sm"/>
              <a:tailEnd type="none" w="sm" len="sm"/>
            </a:ln>
            <a:effectLst/>
          </p:spPr>
          <p:txBody>
            <a:bodyPr>
              <a:prstTxWarp prst="textNoShape">
                <a:avLst/>
              </a:prstTxWarp>
            </a:bodyPr>
            <a:lstStyle/>
            <a:p>
              <a:pPr>
                <a:defRPr/>
              </a:pPr>
              <a:endParaRPr lang="en-US"/>
            </a:p>
          </p:txBody>
        </p:sp>
        <p:sp>
          <p:nvSpPr>
            <p:cNvPr id="6" name="Freeform 6"/>
            <p:cNvSpPr>
              <a:spLocks/>
            </p:cNvSpPr>
            <p:nvPr/>
          </p:nvSpPr>
          <p:spPr bwMode="auto">
            <a:xfrm>
              <a:off x="0" y="1779"/>
              <a:ext cx="688" cy="1765"/>
            </a:xfrm>
            <a:custGeom>
              <a:avLst/>
              <a:gdLst/>
              <a:ahLst/>
              <a:cxnLst>
                <a:cxn ang="0">
                  <a:pos x="63" y="260"/>
                </a:cxn>
                <a:cxn ang="0">
                  <a:pos x="71" y="193"/>
                </a:cxn>
                <a:cxn ang="0">
                  <a:pos x="63" y="103"/>
                </a:cxn>
                <a:cxn ang="0">
                  <a:pos x="107" y="89"/>
                </a:cxn>
                <a:cxn ang="0">
                  <a:pos x="122" y="44"/>
                </a:cxn>
                <a:cxn ang="0">
                  <a:pos x="195" y="67"/>
                </a:cxn>
                <a:cxn ang="0">
                  <a:pos x="180" y="141"/>
                </a:cxn>
                <a:cxn ang="0">
                  <a:pos x="144" y="222"/>
                </a:cxn>
                <a:cxn ang="0">
                  <a:pos x="290" y="208"/>
                </a:cxn>
                <a:cxn ang="0">
                  <a:pos x="210" y="282"/>
                </a:cxn>
                <a:cxn ang="0">
                  <a:pos x="268" y="289"/>
                </a:cxn>
                <a:cxn ang="0">
                  <a:pos x="202" y="357"/>
                </a:cxn>
                <a:cxn ang="0">
                  <a:pos x="217" y="408"/>
                </a:cxn>
                <a:cxn ang="0">
                  <a:pos x="350" y="379"/>
                </a:cxn>
                <a:cxn ang="0">
                  <a:pos x="232" y="453"/>
                </a:cxn>
                <a:cxn ang="0">
                  <a:pos x="232" y="483"/>
                </a:cxn>
                <a:cxn ang="0">
                  <a:pos x="180" y="550"/>
                </a:cxn>
                <a:cxn ang="0">
                  <a:pos x="173" y="639"/>
                </a:cxn>
                <a:cxn ang="0">
                  <a:pos x="327" y="624"/>
                </a:cxn>
                <a:cxn ang="0">
                  <a:pos x="445" y="588"/>
                </a:cxn>
                <a:cxn ang="0">
                  <a:pos x="305" y="669"/>
                </a:cxn>
                <a:cxn ang="0">
                  <a:pos x="261" y="707"/>
                </a:cxn>
                <a:cxn ang="0">
                  <a:pos x="416" y="655"/>
                </a:cxn>
                <a:cxn ang="0">
                  <a:pos x="386" y="722"/>
                </a:cxn>
                <a:cxn ang="0">
                  <a:pos x="232" y="758"/>
                </a:cxn>
                <a:cxn ang="0">
                  <a:pos x="334" y="751"/>
                </a:cxn>
                <a:cxn ang="0">
                  <a:pos x="276" y="833"/>
                </a:cxn>
                <a:cxn ang="0">
                  <a:pos x="341" y="855"/>
                </a:cxn>
                <a:cxn ang="0">
                  <a:pos x="364" y="922"/>
                </a:cxn>
                <a:cxn ang="0">
                  <a:pos x="525" y="886"/>
                </a:cxn>
                <a:cxn ang="0">
                  <a:pos x="533" y="937"/>
                </a:cxn>
                <a:cxn ang="0">
                  <a:pos x="394" y="989"/>
                </a:cxn>
                <a:cxn ang="0">
                  <a:pos x="261" y="1034"/>
                </a:cxn>
                <a:cxn ang="0">
                  <a:pos x="364" y="1034"/>
                </a:cxn>
                <a:cxn ang="0">
                  <a:pos x="445" y="1041"/>
                </a:cxn>
                <a:cxn ang="0">
                  <a:pos x="298" y="1086"/>
                </a:cxn>
                <a:cxn ang="0">
                  <a:pos x="416" y="1108"/>
                </a:cxn>
                <a:cxn ang="0">
                  <a:pos x="511" y="1086"/>
                </a:cxn>
                <a:cxn ang="0">
                  <a:pos x="357" y="1198"/>
                </a:cxn>
                <a:cxn ang="0">
                  <a:pos x="416" y="1205"/>
                </a:cxn>
                <a:cxn ang="0">
                  <a:pos x="386" y="1265"/>
                </a:cxn>
                <a:cxn ang="0">
                  <a:pos x="452" y="1279"/>
                </a:cxn>
                <a:cxn ang="0">
                  <a:pos x="518" y="1295"/>
                </a:cxn>
                <a:cxn ang="0">
                  <a:pos x="679" y="1250"/>
                </a:cxn>
                <a:cxn ang="0">
                  <a:pos x="562" y="1362"/>
                </a:cxn>
                <a:cxn ang="0">
                  <a:pos x="423" y="1406"/>
                </a:cxn>
                <a:cxn ang="0">
                  <a:pos x="569" y="1391"/>
                </a:cxn>
                <a:cxn ang="0">
                  <a:pos x="584" y="1421"/>
                </a:cxn>
                <a:cxn ang="0">
                  <a:pos x="430" y="1458"/>
                </a:cxn>
                <a:cxn ang="0">
                  <a:pos x="555" y="1474"/>
                </a:cxn>
                <a:cxn ang="0">
                  <a:pos x="408" y="1548"/>
                </a:cxn>
                <a:cxn ang="0">
                  <a:pos x="518" y="1548"/>
                </a:cxn>
                <a:cxn ang="0">
                  <a:pos x="664" y="1510"/>
                </a:cxn>
                <a:cxn ang="0">
                  <a:pos x="562" y="1593"/>
                </a:cxn>
                <a:cxn ang="0">
                  <a:pos x="416" y="1660"/>
                </a:cxn>
                <a:cxn ang="0">
                  <a:pos x="562" y="1644"/>
                </a:cxn>
                <a:cxn ang="0">
                  <a:pos x="430" y="1696"/>
                </a:cxn>
                <a:cxn ang="0">
                  <a:pos x="298" y="1719"/>
                </a:cxn>
                <a:cxn ang="0">
                  <a:pos x="166" y="1719"/>
                </a:cxn>
                <a:cxn ang="0">
                  <a:pos x="34" y="1748"/>
                </a:cxn>
                <a:cxn ang="0">
                  <a:pos x="0" y="222"/>
                </a:cxn>
              </a:cxnLst>
              <a:rect l="0" t="0" r="r" b="b"/>
              <a:pathLst>
                <a:path w="688" h="1765">
                  <a:moveTo>
                    <a:pt x="0" y="222"/>
                  </a:moveTo>
                  <a:lnTo>
                    <a:pt x="20" y="193"/>
                  </a:lnTo>
                  <a:lnTo>
                    <a:pt x="0" y="222"/>
                  </a:lnTo>
                  <a:lnTo>
                    <a:pt x="34" y="222"/>
                  </a:lnTo>
                  <a:lnTo>
                    <a:pt x="56" y="238"/>
                  </a:lnTo>
                  <a:lnTo>
                    <a:pt x="63" y="260"/>
                  </a:lnTo>
                  <a:lnTo>
                    <a:pt x="85" y="275"/>
                  </a:lnTo>
                  <a:lnTo>
                    <a:pt x="85" y="253"/>
                  </a:lnTo>
                  <a:lnTo>
                    <a:pt x="63" y="230"/>
                  </a:lnTo>
                  <a:lnTo>
                    <a:pt x="49" y="208"/>
                  </a:lnTo>
                  <a:lnTo>
                    <a:pt x="49" y="186"/>
                  </a:lnTo>
                  <a:lnTo>
                    <a:pt x="71" y="193"/>
                  </a:lnTo>
                  <a:lnTo>
                    <a:pt x="93" y="208"/>
                  </a:lnTo>
                  <a:lnTo>
                    <a:pt x="93" y="186"/>
                  </a:lnTo>
                  <a:lnTo>
                    <a:pt x="71" y="170"/>
                  </a:lnTo>
                  <a:lnTo>
                    <a:pt x="63" y="148"/>
                  </a:lnTo>
                  <a:lnTo>
                    <a:pt x="63" y="126"/>
                  </a:lnTo>
                  <a:lnTo>
                    <a:pt x="63" y="103"/>
                  </a:lnTo>
                  <a:lnTo>
                    <a:pt x="41" y="81"/>
                  </a:lnTo>
                  <a:lnTo>
                    <a:pt x="63" y="96"/>
                  </a:lnTo>
                  <a:lnTo>
                    <a:pt x="85" y="111"/>
                  </a:lnTo>
                  <a:lnTo>
                    <a:pt x="100" y="133"/>
                  </a:lnTo>
                  <a:lnTo>
                    <a:pt x="107" y="111"/>
                  </a:lnTo>
                  <a:lnTo>
                    <a:pt x="107" y="89"/>
                  </a:lnTo>
                  <a:lnTo>
                    <a:pt x="107" y="67"/>
                  </a:lnTo>
                  <a:lnTo>
                    <a:pt x="107" y="44"/>
                  </a:lnTo>
                  <a:lnTo>
                    <a:pt x="107" y="22"/>
                  </a:lnTo>
                  <a:lnTo>
                    <a:pt x="107" y="0"/>
                  </a:lnTo>
                  <a:lnTo>
                    <a:pt x="122" y="22"/>
                  </a:lnTo>
                  <a:lnTo>
                    <a:pt x="122" y="44"/>
                  </a:lnTo>
                  <a:lnTo>
                    <a:pt x="122" y="67"/>
                  </a:lnTo>
                  <a:lnTo>
                    <a:pt x="122" y="89"/>
                  </a:lnTo>
                  <a:lnTo>
                    <a:pt x="137" y="111"/>
                  </a:lnTo>
                  <a:lnTo>
                    <a:pt x="159" y="103"/>
                  </a:lnTo>
                  <a:lnTo>
                    <a:pt x="173" y="81"/>
                  </a:lnTo>
                  <a:lnTo>
                    <a:pt x="195" y="67"/>
                  </a:lnTo>
                  <a:lnTo>
                    <a:pt x="180" y="89"/>
                  </a:lnTo>
                  <a:lnTo>
                    <a:pt x="166" y="111"/>
                  </a:lnTo>
                  <a:lnTo>
                    <a:pt x="159" y="133"/>
                  </a:lnTo>
                  <a:lnTo>
                    <a:pt x="144" y="155"/>
                  </a:lnTo>
                  <a:lnTo>
                    <a:pt x="166" y="163"/>
                  </a:lnTo>
                  <a:lnTo>
                    <a:pt x="180" y="141"/>
                  </a:lnTo>
                  <a:lnTo>
                    <a:pt x="202" y="141"/>
                  </a:lnTo>
                  <a:lnTo>
                    <a:pt x="224" y="133"/>
                  </a:lnTo>
                  <a:lnTo>
                    <a:pt x="210" y="155"/>
                  </a:lnTo>
                  <a:lnTo>
                    <a:pt x="188" y="178"/>
                  </a:lnTo>
                  <a:lnTo>
                    <a:pt x="166" y="200"/>
                  </a:lnTo>
                  <a:lnTo>
                    <a:pt x="144" y="222"/>
                  </a:lnTo>
                  <a:lnTo>
                    <a:pt x="173" y="230"/>
                  </a:lnTo>
                  <a:lnTo>
                    <a:pt x="195" y="222"/>
                  </a:lnTo>
                  <a:lnTo>
                    <a:pt x="217" y="215"/>
                  </a:lnTo>
                  <a:lnTo>
                    <a:pt x="239" y="215"/>
                  </a:lnTo>
                  <a:lnTo>
                    <a:pt x="261" y="208"/>
                  </a:lnTo>
                  <a:lnTo>
                    <a:pt x="290" y="208"/>
                  </a:lnTo>
                  <a:lnTo>
                    <a:pt x="268" y="222"/>
                  </a:lnTo>
                  <a:lnTo>
                    <a:pt x="246" y="230"/>
                  </a:lnTo>
                  <a:lnTo>
                    <a:pt x="232" y="253"/>
                  </a:lnTo>
                  <a:lnTo>
                    <a:pt x="210" y="275"/>
                  </a:lnTo>
                  <a:lnTo>
                    <a:pt x="188" y="282"/>
                  </a:lnTo>
                  <a:lnTo>
                    <a:pt x="210" y="282"/>
                  </a:lnTo>
                  <a:lnTo>
                    <a:pt x="232" y="275"/>
                  </a:lnTo>
                  <a:lnTo>
                    <a:pt x="254" y="267"/>
                  </a:lnTo>
                  <a:lnTo>
                    <a:pt x="283" y="260"/>
                  </a:lnTo>
                  <a:lnTo>
                    <a:pt x="305" y="260"/>
                  </a:lnTo>
                  <a:lnTo>
                    <a:pt x="290" y="282"/>
                  </a:lnTo>
                  <a:lnTo>
                    <a:pt x="268" y="289"/>
                  </a:lnTo>
                  <a:lnTo>
                    <a:pt x="246" y="312"/>
                  </a:lnTo>
                  <a:lnTo>
                    <a:pt x="224" y="319"/>
                  </a:lnTo>
                  <a:lnTo>
                    <a:pt x="202" y="334"/>
                  </a:lnTo>
                  <a:lnTo>
                    <a:pt x="180" y="341"/>
                  </a:lnTo>
                  <a:lnTo>
                    <a:pt x="166" y="364"/>
                  </a:lnTo>
                  <a:lnTo>
                    <a:pt x="202" y="357"/>
                  </a:lnTo>
                  <a:lnTo>
                    <a:pt x="232" y="349"/>
                  </a:lnTo>
                  <a:lnTo>
                    <a:pt x="261" y="349"/>
                  </a:lnTo>
                  <a:lnTo>
                    <a:pt x="239" y="372"/>
                  </a:lnTo>
                  <a:lnTo>
                    <a:pt x="217" y="386"/>
                  </a:lnTo>
                  <a:lnTo>
                    <a:pt x="195" y="401"/>
                  </a:lnTo>
                  <a:lnTo>
                    <a:pt x="217" y="408"/>
                  </a:lnTo>
                  <a:lnTo>
                    <a:pt x="239" y="408"/>
                  </a:lnTo>
                  <a:lnTo>
                    <a:pt x="261" y="408"/>
                  </a:lnTo>
                  <a:lnTo>
                    <a:pt x="283" y="401"/>
                  </a:lnTo>
                  <a:lnTo>
                    <a:pt x="305" y="394"/>
                  </a:lnTo>
                  <a:lnTo>
                    <a:pt x="327" y="386"/>
                  </a:lnTo>
                  <a:lnTo>
                    <a:pt x="350" y="379"/>
                  </a:lnTo>
                  <a:lnTo>
                    <a:pt x="341" y="401"/>
                  </a:lnTo>
                  <a:lnTo>
                    <a:pt x="319" y="417"/>
                  </a:lnTo>
                  <a:lnTo>
                    <a:pt x="298" y="431"/>
                  </a:lnTo>
                  <a:lnTo>
                    <a:pt x="276" y="438"/>
                  </a:lnTo>
                  <a:lnTo>
                    <a:pt x="254" y="446"/>
                  </a:lnTo>
                  <a:lnTo>
                    <a:pt x="232" y="453"/>
                  </a:lnTo>
                  <a:lnTo>
                    <a:pt x="210" y="468"/>
                  </a:lnTo>
                  <a:lnTo>
                    <a:pt x="188" y="476"/>
                  </a:lnTo>
                  <a:lnTo>
                    <a:pt x="166" y="498"/>
                  </a:lnTo>
                  <a:lnTo>
                    <a:pt x="188" y="498"/>
                  </a:lnTo>
                  <a:lnTo>
                    <a:pt x="210" y="491"/>
                  </a:lnTo>
                  <a:lnTo>
                    <a:pt x="232" y="483"/>
                  </a:lnTo>
                  <a:lnTo>
                    <a:pt x="254" y="483"/>
                  </a:lnTo>
                  <a:lnTo>
                    <a:pt x="276" y="483"/>
                  </a:lnTo>
                  <a:lnTo>
                    <a:pt x="246" y="505"/>
                  </a:lnTo>
                  <a:lnTo>
                    <a:pt x="224" y="527"/>
                  </a:lnTo>
                  <a:lnTo>
                    <a:pt x="202" y="543"/>
                  </a:lnTo>
                  <a:lnTo>
                    <a:pt x="180" y="550"/>
                  </a:lnTo>
                  <a:lnTo>
                    <a:pt x="202" y="550"/>
                  </a:lnTo>
                  <a:lnTo>
                    <a:pt x="224" y="558"/>
                  </a:lnTo>
                  <a:lnTo>
                    <a:pt x="232" y="580"/>
                  </a:lnTo>
                  <a:lnTo>
                    <a:pt x="217" y="602"/>
                  </a:lnTo>
                  <a:lnTo>
                    <a:pt x="195" y="624"/>
                  </a:lnTo>
                  <a:lnTo>
                    <a:pt x="173" y="639"/>
                  </a:lnTo>
                  <a:lnTo>
                    <a:pt x="195" y="647"/>
                  </a:lnTo>
                  <a:lnTo>
                    <a:pt x="217" y="647"/>
                  </a:lnTo>
                  <a:lnTo>
                    <a:pt x="239" y="639"/>
                  </a:lnTo>
                  <a:lnTo>
                    <a:pt x="268" y="632"/>
                  </a:lnTo>
                  <a:lnTo>
                    <a:pt x="298" y="624"/>
                  </a:lnTo>
                  <a:lnTo>
                    <a:pt x="327" y="624"/>
                  </a:lnTo>
                  <a:lnTo>
                    <a:pt x="357" y="617"/>
                  </a:lnTo>
                  <a:lnTo>
                    <a:pt x="379" y="610"/>
                  </a:lnTo>
                  <a:lnTo>
                    <a:pt x="401" y="588"/>
                  </a:lnTo>
                  <a:lnTo>
                    <a:pt x="423" y="580"/>
                  </a:lnTo>
                  <a:lnTo>
                    <a:pt x="445" y="565"/>
                  </a:lnTo>
                  <a:lnTo>
                    <a:pt x="445" y="588"/>
                  </a:lnTo>
                  <a:lnTo>
                    <a:pt x="423" y="610"/>
                  </a:lnTo>
                  <a:lnTo>
                    <a:pt x="401" y="624"/>
                  </a:lnTo>
                  <a:lnTo>
                    <a:pt x="372" y="639"/>
                  </a:lnTo>
                  <a:lnTo>
                    <a:pt x="350" y="655"/>
                  </a:lnTo>
                  <a:lnTo>
                    <a:pt x="327" y="662"/>
                  </a:lnTo>
                  <a:lnTo>
                    <a:pt x="305" y="669"/>
                  </a:lnTo>
                  <a:lnTo>
                    <a:pt x="283" y="677"/>
                  </a:lnTo>
                  <a:lnTo>
                    <a:pt x="254" y="691"/>
                  </a:lnTo>
                  <a:lnTo>
                    <a:pt x="232" y="699"/>
                  </a:lnTo>
                  <a:lnTo>
                    <a:pt x="210" y="707"/>
                  </a:lnTo>
                  <a:lnTo>
                    <a:pt x="232" y="714"/>
                  </a:lnTo>
                  <a:lnTo>
                    <a:pt x="261" y="707"/>
                  </a:lnTo>
                  <a:lnTo>
                    <a:pt x="290" y="699"/>
                  </a:lnTo>
                  <a:lnTo>
                    <a:pt x="312" y="691"/>
                  </a:lnTo>
                  <a:lnTo>
                    <a:pt x="341" y="684"/>
                  </a:lnTo>
                  <a:lnTo>
                    <a:pt x="364" y="677"/>
                  </a:lnTo>
                  <a:lnTo>
                    <a:pt x="394" y="669"/>
                  </a:lnTo>
                  <a:lnTo>
                    <a:pt x="416" y="655"/>
                  </a:lnTo>
                  <a:lnTo>
                    <a:pt x="438" y="647"/>
                  </a:lnTo>
                  <a:lnTo>
                    <a:pt x="467" y="639"/>
                  </a:lnTo>
                  <a:lnTo>
                    <a:pt x="459" y="662"/>
                  </a:lnTo>
                  <a:lnTo>
                    <a:pt x="430" y="684"/>
                  </a:lnTo>
                  <a:lnTo>
                    <a:pt x="408" y="699"/>
                  </a:lnTo>
                  <a:lnTo>
                    <a:pt x="386" y="722"/>
                  </a:lnTo>
                  <a:lnTo>
                    <a:pt x="357" y="729"/>
                  </a:lnTo>
                  <a:lnTo>
                    <a:pt x="327" y="736"/>
                  </a:lnTo>
                  <a:lnTo>
                    <a:pt x="298" y="744"/>
                  </a:lnTo>
                  <a:lnTo>
                    <a:pt x="276" y="751"/>
                  </a:lnTo>
                  <a:lnTo>
                    <a:pt x="254" y="758"/>
                  </a:lnTo>
                  <a:lnTo>
                    <a:pt x="232" y="758"/>
                  </a:lnTo>
                  <a:lnTo>
                    <a:pt x="210" y="766"/>
                  </a:lnTo>
                  <a:lnTo>
                    <a:pt x="239" y="758"/>
                  </a:lnTo>
                  <a:lnTo>
                    <a:pt x="261" y="758"/>
                  </a:lnTo>
                  <a:lnTo>
                    <a:pt x="283" y="751"/>
                  </a:lnTo>
                  <a:lnTo>
                    <a:pt x="305" y="751"/>
                  </a:lnTo>
                  <a:lnTo>
                    <a:pt x="334" y="751"/>
                  </a:lnTo>
                  <a:lnTo>
                    <a:pt x="364" y="751"/>
                  </a:lnTo>
                  <a:lnTo>
                    <a:pt x="341" y="766"/>
                  </a:lnTo>
                  <a:lnTo>
                    <a:pt x="319" y="781"/>
                  </a:lnTo>
                  <a:lnTo>
                    <a:pt x="305" y="803"/>
                  </a:lnTo>
                  <a:lnTo>
                    <a:pt x="298" y="826"/>
                  </a:lnTo>
                  <a:lnTo>
                    <a:pt x="276" y="833"/>
                  </a:lnTo>
                  <a:lnTo>
                    <a:pt x="254" y="841"/>
                  </a:lnTo>
                  <a:lnTo>
                    <a:pt x="290" y="841"/>
                  </a:lnTo>
                  <a:lnTo>
                    <a:pt x="312" y="841"/>
                  </a:lnTo>
                  <a:lnTo>
                    <a:pt x="341" y="833"/>
                  </a:lnTo>
                  <a:lnTo>
                    <a:pt x="364" y="833"/>
                  </a:lnTo>
                  <a:lnTo>
                    <a:pt x="341" y="855"/>
                  </a:lnTo>
                  <a:lnTo>
                    <a:pt x="319" y="877"/>
                  </a:lnTo>
                  <a:lnTo>
                    <a:pt x="298" y="900"/>
                  </a:lnTo>
                  <a:lnTo>
                    <a:pt x="276" y="922"/>
                  </a:lnTo>
                  <a:lnTo>
                    <a:pt x="319" y="929"/>
                  </a:lnTo>
                  <a:lnTo>
                    <a:pt x="341" y="929"/>
                  </a:lnTo>
                  <a:lnTo>
                    <a:pt x="364" y="922"/>
                  </a:lnTo>
                  <a:lnTo>
                    <a:pt x="401" y="915"/>
                  </a:lnTo>
                  <a:lnTo>
                    <a:pt x="423" y="915"/>
                  </a:lnTo>
                  <a:lnTo>
                    <a:pt x="452" y="908"/>
                  </a:lnTo>
                  <a:lnTo>
                    <a:pt x="481" y="900"/>
                  </a:lnTo>
                  <a:lnTo>
                    <a:pt x="503" y="893"/>
                  </a:lnTo>
                  <a:lnTo>
                    <a:pt x="525" y="886"/>
                  </a:lnTo>
                  <a:lnTo>
                    <a:pt x="547" y="877"/>
                  </a:lnTo>
                  <a:lnTo>
                    <a:pt x="569" y="870"/>
                  </a:lnTo>
                  <a:lnTo>
                    <a:pt x="598" y="870"/>
                  </a:lnTo>
                  <a:lnTo>
                    <a:pt x="577" y="893"/>
                  </a:lnTo>
                  <a:lnTo>
                    <a:pt x="547" y="915"/>
                  </a:lnTo>
                  <a:lnTo>
                    <a:pt x="533" y="937"/>
                  </a:lnTo>
                  <a:lnTo>
                    <a:pt x="511" y="945"/>
                  </a:lnTo>
                  <a:lnTo>
                    <a:pt x="489" y="960"/>
                  </a:lnTo>
                  <a:lnTo>
                    <a:pt x="459" y="967"/>
                  </a:lnTo>
                  <a:lnTo>
                    <a:pt x="438" y="974"/>
                  </a:lnTo>
                  <a:lnTo>
                    <a:pt x="416" y="982"/>
                  </a:lnTo>
                  <a:lnTo>
                    <a:pt x="394" y="989"/>
                  </a:lnTo>
                  <a:lnTo>
                    <a:pt x="372" y="1005"/>
                  </a:lnTo>
                  <a:lnTo>
                    <a:pt x="350" y="1012"/>
                  </a:lnTo>
                  <a:lnTo>
                    <a:pt x="327" y="1019"/>
                  </a:lnTo>
                  <a:lnTo>
                    <a:pt x="305" y="1027"/>
                  </a:lnTo>
                  <a:lnTo>
                    <a:pt x="283" y="1027"/>
                  </a:lnTo>
                  <a:lnTo>
                    <a:pt x="261" y="1034"/>
                  </a:lnTo>
                  <a:lnTo>
                    <a:pt x="239" y="1049"/>
                  </a:lnTo>
                  <a:lnTo>
                    <a:pt x="261" y="1049"/>
                  </a:lnTo>
                  <a:lnTo>
                    <a:pt x="283" y="1049"/>
                  </a:lnTo>
                  <a:lnTo>
                    <a:pt x="305" y="1041"/>
                  </a:lnTo>
                  <a:lnTo>
                    <a:pt x="341" y="1034"/>
                  </a:lnTo>
                  <a:lnTo>
                    <a:pt x="364" y="1034"/>
                  </a:lnTo>
                  <a:lnTo>
                    <a:pt x="386" y="1027"/>
                  </a:lnTo>
                  <a:lnTo>
                    <a:pt x="416" y="1019"/>
                  </a:lnTo>
                  <a:lnTo>
                    <a:pt x="438" y="1019"/>
                  </a:lnTo>
                  <a:lnTo>
                    <a:pt x="459" y="1012"/>
                  </a:lnTo>
                  <a:lnTo>
                    <a:pt x="467" y="1034"/>
                  </a:lnTo>
                  <a:lnTo>
                    <a:pt x="445" y="1041"/>
                  </a:lnTo>
                  <a:lnTo>
                    <a:pt x="416" y="1049"/>
                  </a:lnTo>
                  <a:lnTo>
                    <a:pt x="394" y="1064"/>
                  </a:lnTo>
                  <a:lnTo>
                    <a:pt x="364" y="1079"/>
                  </a:lnTo>
                  <a:lnTo>
                    <a:pt x="341" y="1086"/>
                  </a:lnTo>
                  <a:lnTo>
                    <a:pt x="319" y="1093"/>
                  </a:lnTo>
                  <a:lnTo>
                    <a:pt x="298" y="1086"/>
                  </a:lnTo>
                  <a:lnTo>
                    <a:pt x="283" y="1108"/>
                  </a:lnTo>
                  <a:lnTo>
                    <a:pt x="312" y="1115"/>
                  </a:lnTo>
                  <a:lnTo>
                    <a:pt x="341" y="1115"/>
                  </a:lnTo>
                  <a:lnTo>
                    <a:pt x="364" y="1115"/>
                  </a:lnTo>
                  <a:lnTo>
                    <a:pt x="394" y="1108"/>
                  </a:lnTo>
                  <a:lnTo>
                    <a:pt x="416" y="1108"/>
                  </a:lnTo>
                  <a:lnTo>
                    <a:pt x="438" y="1101"/>
                  </a:lnTo>
                  <a:lnTo>
                    <a:pt x="467" y="1086"/>
                  </a:lnTo>
                  <a:lnTo>
                    <a:pt x="489" y="1079"/>
                  </a:lnTo>
                  <a:lnTo>
                    <a:pt x="518" y="1064"/>
                  </a:lnTo>
                  <a:lnTo>
                    <a:pt x="540" y="1056"/>
                  </a:lnTo>
                  <a:lnTo>
                    <a:pt x="511" y="1086"/>
                  </a:lnTo>
                  <a:lnTo>
                    <a:pt x="489" y="1108"/>
                  </a:lnTo>
                  <a:lnTo>
                    <a:pt x="467" y="1131"/>
                  </a:lnTo>
                  <a:lnTo>
                    <a:pt x="445" y="1146"/>
                  </a:lnTo>
                  <a:lnTo>
                    <a:pt x="416" y="1168"/>
                  </a:lnTo>
                  <a:lnTo>
                    <a:pt x="386" y="1183"/>
                  </a:lnTo>
                  <a:lnTo>
                    <a:pt x="357" y="1198"/>
                  </a:lnTo>
                  <a:lnTo>
                    <a:pt x="334" y="1205"/>
                  </a:lnTo>
                  <a:lnTo>
                    <a:pt x="312" y="1213"/>
                  </a:lnTo>
                  <a:lnTo>
                    <a:pt x="341" y="1213"/>
                  </a:lnTo>
                  <a:lnTo>
                    <a:pt x="364" y="1213"/>
                  </a:lnTo>
                  <a:lnTo>
                    <a:pt x="386" y="1213"/>
                  </a:lnTo>
                  <a:lnTo>
                    <a:pt x="416" y="1205"/>
                  </a:lnTo>
                  <a:lnTo>
                    <a:pt x="438" y="1205"/>
                  </a:lnTo>
                  <a:lnTo>
                    <a:pt x="459" y="1205"/>
                  </a:lnTo>
                  <a:lnTo>
                    <a:pt x="452" y="1227"/>
                  </a:lnTo>
                  <a:lnTo>
                    <a:pt x="430" y="1243"/>
                  </a:lnTo>
                  <a:lnTo>
                    <a:pt x="408" y="1250"/>
                  </a:lnTo>
                  <a:lnTo>
                    <a:pt x="386" y="1265"/>
                  </a:lnTo>
                  <a:lnTo>
                    <a:pt x="423" y="1265"/>
                  </a:lnTo>
                  <a:lnTo>
                    <a:pt x="445" y="1257"/>
                  </a:lnTo>
                  <a:lnTo>
                    <a:pt x="474" y="1257"/>
                  </a:lnTo>
                  <a:lnTo>
                    <a:pt x="496" y="1257"/>
                  </a:lnTo>
                  <a:lnTo>
                    <a:pt x="474" y="1265"/>
                  </a:lnTo>
                  <a:lnTo>
                    <a:pt x="452" y="1279"/>
                  </a:lnTo>
                  <a:lnTo>
                    <a:pt x="430" y="1287"/>
                  </a:lnTo>
                  <a:lnTo>
                    <a:pt x="408" y="1310"/>
                  </a:lnTo>
                  <a:lnTo>
                    <a:pt x="438" y="1310"/>
                  </a:lnTo>
                  <a:lnTo>
                    <a:pt x="467" y="1302"/>
                  </a:lnTo>
                  <a:lnTo>
                    <a:pt x="496" y="1302"/>
                  </a:lnTo>
                  <a:lnTo>
                    <a:pt x="518" y="1295"/>
                  </a:lnTo>
                  <a:lnTo>
                    <a:pt x="540" y="1287"/>
                  </a:lnTo>
                  <a:lnTo>
                    <a:pt x="577" y="1279"/>
                  </a:lnTo>
                  <a:lnTo>
                    <a:pt x="606" y="1265"/>
                  </a:lnTo>
                  <a:lnTo>
                    <a:pt x="635" y="1257"/>
                  </a:lnTo>
                  <a:lnTo>
                    <a:pt x="657" y="1250"/>
                  </a:lnTo>
                  <a:lnTo>
                    <a:pt x="679" y="1250"/>
                  </a:lnTo>
                  <a:lnTo>
                    <a:pt x="664" y="1272"/>
                  </a:lnTo>
                  <a:lnTo>
                    <a:pt x="650" y="1295"/>
                  </a:lnTo>
                  <a:lnTo>
                    <a:pt x="628" y="1317"/>
                  </a:lnTo>
                  <a:lnTo>
                    <a:pt x="606" y="1332"/>
                  </a:lnTo>
                  <a:lnTo>
                    <a:pt x="584" y="1355"/>
                  </a:lnTo>
                  <a:lnTo>
                    <a:pt x="562" y="1362"/>
                  </a:lnTo>
                  <a:lnTo>
                    <a:pt x="533" y="1369"/>
                  </a:lnTo>
                  <a:lnTo>
                    <a:pt x="511" y="1377"/>
                  </a:lnTo>
                  <a:lnTo>
                    <a:pt x="489" y="1384"/>
                  </a:lnTo>
                  <a:lnTo>
                    <a:pt x="467" y="1391"/>
                  </a:lnTo>
                  <a:lnTo>
                    <a:pt x="445" y="1399"/>
                  </a:lnTo>
                  <a:lnTo>
                    <a:pt x="423" y="1406"/>
                  </a:lnTo>
                  <a:lnTo>
                    <a:pt x="452" y="1421"/>
                  </a:lnTo>
                  <a:lnTo>
                    <a:pt x="474" y="1421"/>
                  </a:lnTo>
                  <a:lnTo>
                    <a:pt x="496" y="1414"/>
                  </a:lnTo>
                  <a:lnTo>
                    <a:pt x="525" y="1406"/>
                  </a:lnTo>
                  <a:lnTo>
                    <a:pt x="547" y="1399"/>
                  </a:lnTo>
                  <a:lnTo>
                    <a:pt x="569" y="1391"/>
                  </a:lnTo>
                  <a:lnTo>
                    <a:pt x="606" y="1377"/>
                  </a:lnTo>
                  <a:lnTo>
                    <a:pt x="628" y="1377"/>
                  </a:lnTo>
                  <a:lnTo>
                    <a:pt x="650" y="1369"/>
                  </a:lnTo>
                  <a:lnTo>
                    <a:pt x="620" y="1391"/>
                  </a:lnTo>
                  <a:lnTo>
                    <a:pt x="598" y="1399"/>
                  </a:lnTo>
                  <a:lnTo>
                    <a:pt x="584" y="1421"/>
                  </a:lnTo>
                  <a:lnTo>
                    <a:pt x="562" y="1436"/>
                  </a:lnTo>
                  <a:lnTo>
                    <a:pt x="533" y="1443"/>
                  </a:lnTo>
                  <a:lnTo>
                    <a:pt x="503" y="1443"/>
                  </a:lnTo>
                  <a:lnTo>
                    <a:pt x="481" y="1443"/>
                  </a:lnTo>
                  <a:lnTo>
                    <a:pt x="452" y="1451"/>
                  </a:lnTo>
                  <a:lnTo>
                    <a:pt x="430" y="1458"/>
                  </a:lnTo>
                  <a:lnTo>
                    <a:pt x="459" y="1465"/>
                  </a:lnTo>
                  <a:lnTo>
                    <a:pt x="496" y="1458"/>
                  </a:lnTo>
                  <a:lnTo>
                    <a:pt x="525" y="1458"/>
                  </a:lnTo>
                  <a:lnTo>
                    <a:pt x="547" y="1451"/>
                  </a:lnTo>
                  <a:lnTo>
                    <a:pt x="569" y="1451"/>
                  </a:lnTo>
                  <a:lnTo>
                    <a:pt x="555" y="1474"/>
                  </a:lnTo>
                  <a:lnTo>
                    <a:pt x="533" y="1496"/>
                  </a:lnTo>
                  <a:lnTo>
                    <a:pt x="511" y="1510"/>
                  </a:lnTo>
                  <a:lnTo>
                    <a:pt x="489" y="1525"/>
                  </a:lnTo>
                  <a:lnTo>
                    <a:pt x="459" y="1541"/>
                  </a:lnTo>
                  <a:lnTo>
                    <a:pt x="430" y="1541"/>
                  </a:lnTo>
                  <a:lnTo>
                    <a:pt x="408" y="1548"/>
                  </a:lnTo>
                  <a:lnTo>
                    <a:pt x="386" y="1555"/>
                  </a:lnTo>
                  <a:lnTo>
                    <a:pt x="408" y="1555"/>
                  </a:lnTo>
                  <a:lnTo>
                    <a:pt x="438" y="1555"/>
                  </a:lnTo>
                  <a:lnTo>
                    <a:pt x="467" y="1555"/>
                  </a:lnTo>
                  <a:lnTo>
                    <a:pt x="489" y="1548"/>
                  </a:lnTo>
                  <a:lnTo>
                    <a:pt x="518" y="1548"/>
                  </a:lnTo>
                  <a:lnTo>
                    <a:pt x="540" y="1541"/>
                  </a:lnTo>
                  <a:lnTo>
                    <a:pt x="569" y="1541"/>
                  </a:lnTo>
                  <a:lnTo>
                    <a:pt x="591" y="1533"/>
                  </a:lnTo>
                  <a:lnTo>
                    <a:pt x="613" y="1525"/>
                  </a:lnTo>
                  <a:lnTo>
                    <a:pt x="642" y="1518"/>
                  </a:lnTo>
                  <a:lnTo>
                    <a:pt x="664" y="1510"/>
                  </a:lnTo>
                  <a:lnTo>
                    <a:pt x="687" y="1503"/>
                  </a:lnTo>
                  <a:lnTo>
                    <a:pt x="664" y="1525"/>
                  </a:lnTo>
                  <a:lnTo>
                    <a:pt x="642" y="1548"/>
                  </a:lnTo>
                  <a:lnTo>
                    <a:pt x="620" y="1562"/>
                  </a:lnTo>
                  <a:lnTo>
                    <a:pt x="584" y="1584"/>
                  </a:lnTo>
                  <a:lnTo>
                    <a:pt x="562" y="1593"/>
                  </a:lnTo>
                  <a:lnTo>
                    <a:pt x="540" y="1607"/>
                  </a:lnTo>
                  <a:lnTo>
                    <a:pt x="518" y="1615"/>
                  </a:lnTo>
                  <a:lnTo>
                    <a:pt x="481" y="1629"/>
                  </a:lnTo>
                  <a:lnTo>
                    <a:pt x="459" y="1644"/>
                  </a:lnTo>
                  <a:lnTo>
                    <a:pt x="438" y="1652"/>
                  </a:lnTo>
                  <a:lnTo>
                    <a:pt x="416" y="1660"/>
                  </a:lnTo>
                  <a:lnTo>
                    <a:pt x="445" y="1667"/>
                  </a:lnTo>
                  <a:lnTo>
                    <a:pt x="467" y="1667"/>
                  </a:lnTo>
                  <a:lnTo>
                    <a:pt x="489" y="1660"/>
                  </a:lnTo>
                  <a:lnTo>
                    <a:pt x="511" y="1652"/>
                  </a:lnTo>
                  <a:lnTo>
                    <a:pt x="540" y="1644"/>
                  </a:lnTo>
                  <a:lnTo>
                    <a:pt x="562" y="1644"/>
                  </a:lnTo>
                  <a:lnTo>
                    <a:pt x="540" y="1660"/>
                  </a:lnTo>
                  <a:lnTo>
                    <a:pt x="518" y="1674"/>
                  </a:lnTo>
                  <a:lnTo>
                    <a:pt x="496" y="1682"/>
                  </a:lnTo>
                  <a:lnTo>
                    <a:pt x="474" y="1689"/>
                  </a:lnTo>
                  <a:lnTo>
                    <a:pt x="452" y="1696"/>
                  </a:lnTo>
                  <a:lnTo>
                    <a:pt x="430" y="1696"/>
                  </a:lnTo>
                  <a:lnTo>
                    <a:pt x="408" y="1704"/>
                  </a:lnTo>
                  <a:lnTo>
                    <a:pt x="386" y="1712"/>
                  </a:lnTo>
                  <a:lnTo>
                    <a:pt x="364" y="1719"/>
                  </a:lnTo>
                  <a:lnTo>
                    <a:pt x="341" y="1719"/>
                  </a:lnTo>
                  <a:lnTo>
                    <a:pt x="319" y="1719"/>
                  </a:lnTo>
                  <a:lnTo>
                    <a:pt x="298" y="1719"/>
                  </a:lnTo>
                  <a:lnTo>
                    <a:pt x="276" y="1712"/>
                  </a:lnTo>
                  <a:lnTo>
                    <a:pt x="254" y="1704"/>
                  </a:lnTo>
                  <a:lnTo>
                    <a:pt x="232" y="1704"/>
                  </a:lnTo>
                  <a:lnTo>
                    <a:pt x="210" y="1704"/>
                  </a:lnTo>
                  <a:lnTo>
                    <a:pt x="188" y="1712"/>
                  </a:lnTo>
                  <a:lnTo>
                    <a:pt x="166" y="1719"/>
                  </a:lnTo>
                  <a:lnTo>
                    <a:pt x="144" y="1726"/>
                  </a:lnTo>
                  <a:lnTo>
                    <a:pt x="122" y="1734"/>
                  </a:lnTo>
                  <a:lnTo>
                    <a:pt x="100" y="1741"/>
                  </a:lnTo>
                  <a:lnTo>
                    <a:pt x="78" y="1741"/>
                  </a:lnTo>
                  <a:lnTo>
                    <a:pt x="56" y="1748"/>
                  </a:lnTo>
                  <a:lnTo>
                    <a:pt x="34" y="1748"/>
                  </a:lnTo>
                  <a:lnTo>
                    <a:pt x="12" y="1756"/>
                  </a:lnTo>
                  <a:lnTo>
                    <a:pt x="0" y="1756"/>
                  </a:lnTo>
                  <a:lnTo>
                    <a:pt x="0" y="1764"/>
                  </a:lnTo>
                  <a:lnTo>
                    <a:pt x="0" y="1756"/>
                  </a:lnTo>
                  <a:lnTo>
                    <a:pt x="0" y="1748"/>
                  </a:lnTo>
                  <a:lnTo>
                    <a:pt x="0" y="222"/>
                  </a:lnTo>
                </a:path>
              </a:pathLst>
            </a:custGeom>
            <a:solidFill>
              <a:schemeClr val="bg2"/>
            </a:solidFill>
            <a:ln w="9525">
              <a:noFill/>
              <a:round/>
              <a:headEnd type="none" w="sm" len="sm"/>
              <a:tailEnd type="none" w="sm" len="sm"/>
            </a:ln>
            <a:effectLst/>
          </p:spPr>
          <p:txBody>
            <a:bodyPr>
              <a:prstTxWarp prst="textNoShape">
                <a:avLst/>
              </a:prstTxWarp>
            </a:bodyPr>
            <a:lstStyle/>
            <a:p>
              <a:pPr>
                <a:defRPr/>
              </a:pPr>
              <a:endParaRPr lang="en-US"/>
            </a:p>
          </p:txBody>
        </p:sp>
        <p:sp>
          <p:nvSpPr>
            <p:cNvPr id="7" name="Freeform 7"/>
            <p:cNvSpPr>
              <a:spLocks/>
            </p:cNvSpPr>
            <p:nvPr/>
          </p:nvSpPr>
          <p:spPr bwMode="auto">
            <a:xfrm>
              <a:off x="294" y="1886"/>
              <a:ext cx="1431" cy="2011"/>
            </a:xfrm>
            <a:custGeom>
              <a:avLst/>
              <a:gdLst/>
              <a:ahLst/>
              <a:cxnLst>
                <a:cxn ang="0">
                  <a:pos x="292" y="1510"/>
                </a:cxn>
                <a:cxn ang="0">
                  <a:pos x="161" y="1421"/>
                </a:cxn>
                <a:cxn ang="0">
                  <a:pos x="168" y="1369"/>
                </a:cxn>
                <a:cxn ang="0">
                  <a:pos x="234" y="1346"/>
                </a:cxn>
                <a:cxn ang="0">
                  <a:pos x="227" y="1294"/>
                </a:cxn>
                <a:cxn ang="0">
                  <a:pos x="102" y="1279"/>
                </a:cxn>
                <a:cxn ang="0">
                  <a:pos x="183" y="1220"/>
                </a:cxn>
                <a:cxn ang="0">
                  <a:pos x="424" y="1138"/>
                </a:cxn>
                <a:cxn ang="0">
                  <a:pos x="168" y="1190"/>
                </a:cxn>
                <a:cxn ang="0">
                  <a:pos x="248" y="1115"/>
                </a:cxn>
                <a:cxn ang="0">
                  <a:pos x="124" y="1071"/>
                </a:cxn>
                <a:cxn ang="0">
                  <a:pos x="472" y="993"/>
                </a:cxn>
                <a:cxn ang="0">
                  <a:pos x="329" y="922"/>
                </a:cxn>
                <a:cxn ang="0">
                  <a:pos x="234" y="893"/>
                </a:cxn>
                <a:cxn ang="0">
                  <a:pos x="300" y="840"/>
                </a:cxn>
                <a:cxn ang="0">
                  <a:pos x="454" y="732"/>
                </a:cxn>
                <a:cxn ang="0">
                  <a:pos x="314" y="729"/>
                </a:cxn>
                <a:cxn ang="0">
                  <a:pos x="504" y="491"/>
                </a:cxn>
                <a:cxn ang="0">
                  <a:pos x="447" y="387"/>
                </a:cxn>
                <a:cxn ang="0">
                  <a:pos x="535" y="245"/>
                </a:cxn>
                <a:cxn ang="0">
                  <a:pos x="623" y="43"/>
                </a:cxn>
                <a:cxn ang="0">
                  <a:pos x="666" y="170"/>
                </a:cxn>
                <a:cxn ang="0">
                  <a:pos x="710" y="222"/>
                </a:cxn>
                <a:cxn ang="0">
                  <a:pos x="777" y="282"/>
                </a:cxn>
                <a:cxn ang="0">
                  <a:pos x="726" y="393"/>
                </a:cxn>
                <a:cxn ang="0">
                  <a:pos x="945" y="364"/>
                </a:cxn>
                <a:cxn ang="0">
                  <a:pos x="741" y="460"/>
                </a:cxn>
                <a:cxn ang="0">
                  <a:pos x="858" y="476"/>
                </a:cxn>
                <a:cxn ang="0">
                  <a:pos x="872" y="550"/>
                </a:cxn>
                <a:cxn ang="0">
                  <a:pos x="1019" y="572"/>
                </a:cxn>
                <a:cxn ang="0">
                  <a:pos x="785" y="639"/>
                </a:cxn>
                <a:cxn ang="0">
                  <a:pos x="997" y="662"/>
                </a:cxn>
                <a:cxn ang="0">
                  <a:pos x="843" y="743"/>
                </a:cxn>
                <a:cxn ang="0">
                  <a:pos x="843" y="796"/>
                </a:cxn>
                <a:cxn ang="0">
                  <a:pos x="777" y="884"/>
                </a:cxn>
                <a:cxn ang="0">
                  <a:pos x="995" y="936"/>
                </a:cxn>
                <a:cxn ang="0">
                  <a:pos x="1007" y="970"/>
                </a:cxn>
                <a:cxn ang="0">
                  <a:pos x="850" y="1026"/>
                </a:cxn>
                <a:cxn ang="0">
                  <a:pos x="1085" y="1041"/>
                </a:cxn>
                <a:cxn ang="0">
                  <a:pos x="821" y="1108"/>
                </a:cxn>
                <a:cxn ang="0">
                  <a:pos x="1078" y="1138"/>
                </a:cxn>
                <a:cxn ang="0">
                  <a:pos x="992" y="1205"/>
                </a:cxn>
                <a:cxn ang="0">
                  <a:pos x="748" y="1198"/>
                </a:cxn>
                <a:cxn ang="0">
                  <a:pos x="1136" y="1273"/>
                </a:cxn>
                <a:cxn ang="0">
                  <a:pos x="1155" y="1368"/>
                </a:cxn>
                <a:cxn ang="0">
                  <a:pos x="868" y="1286"/>
                </a:cxn>
                <a:cxn ang="0">
                  <a:pos x="1093" y="1436"/>
                </a:cxn>
                <a:cxn ang="0">
                  <a:pos x="1250" y="1475"/>
                </a:cxn>
                <a:cxn ang="0">
                  <a:pos x="1048" y="1443"/>
                </a:cxn>
                <a:cxn ang="0">
                  <a:pos x="945" y="1466"/>
                </a:cxn>
                <a:cxn ang="0">
                  <a:pos x="1320" y="1562"/>
                </a:cxn>
                <a:cxn ang="0">
                  <a:pos x="973" y="1527"/>
                </a:cxn>
                <a:cxn ang="0">
                  <a:pos x="1320" y="1667"/>
                </a:cxn>
                <a:cxn ang="0">
                  <a:pos x="1261" y="1703"/>
                </a:cxn>
                <a:cxn ang="0">
                  <a:pos x="997" y="1674"/>
                </a:cxn>
                <a:cxn ang="0">
                  <a:pos x="1254" y="1763"/>
                </a:cxn>
                <a:cxn ang="0">
                  <a:pos x="1122" y="1808"/>
                </a:cxn>
                <a:cxn ang="0">
                  <a:pos x="1190" y="1858"/>
                </a:cxn>
                <a:cxn ang="0">
                  <a:pos x="1294" y="1904"/>
                </a:cxn>
                <a:cxn ang="0">
                  <a:pos x="1330" y="1973"/>
                </a:cxn>
                <a:cxn ang="0">
                  <a:pos x="278" y="1659"/>
                </a:cxn>
              </a:cxnLst>
              <a:rect l="0" t="0" r="r" b="b"/>
              <a:pathLst>
                <a:path w="1431" h="2011">
                  <a:moveTo>
                    <a:pt x="278" y="1659"/>
                  </a:moveTo>
                  <a:lnTo>
                    <a:pt x="206" y="1696"/>
                  </a:lnTo>
                  <a:lnTo>
                    <a:pt x="53" y="1702"/>
                  </a:lnTo>
                  <a:lnTo>
                    <a:pt x="103" y="1635"/>
                  </a:lnTo>
                  <a:lnTo>
                    <a:pt x="159" y="1611"/>
                  </a:lnTo>
                  <a:lnTo>
                    <a:pt x="171" y="1562"/>
                  </a:lnTo>
                  <a:lnTo>
                    <a:pt x="227" y="1552"/>
                  </a:lnTo>
                  <a:lnTo>
                    <a:pt x="248" y="1517"/>
                  </a:lnTo>
                  <a:lnTo>
                    <a:pt x="270" y="1517"/>
                  </a:lnTo>
                  <a:lnTo>
                    <a:pt x="292" y="1510"/>
                  </a:lnTo>
                  <a:lnTo>
                    <a:pt x="314" y="1503"/>
                  </a:lnTo>
                  <a:lnTo>
                    <a:pt x="292" y="1495"/>
                  </a:lnTo>
                  <a:lnTo>
                    <a:pt x="270" y="1488"/>
                  </a:lnTo>
                  <a:lnTo>
                    <a:pt x="248" y="1472"/>
                  </a:lnTo>
                  <a:lnTo>
                    <a:pt x="227" y="1458"/>
                  </a:lnTo>
                  <a:lnTo>
                    <a:pt x="205" y="1443"/>
                  </a:lnTo>
                  <a:lnTo>
                    <a:pt x="153" y="1476"/>
                  </a:lnTo>
                  <a:lnTo>
                    <a:pt x="161" y="1436"/>
                  </a:lnTo>
                  <a:lnTo>
                    <a:pt x="139" y="1421"/>
                  </a:lnTo>
                  <a:lnTo>
                    <a:pt x="161" y="1421"/>
                  </a:lnTo>
                  <a:lnTo>
                    <a:pt x="183" y="1413"/>
                  </a:lnTo>
                  <a:lnTo>
                    <a:pt x="219" y="1413"/>
                  </a:lnTo>
                  <a:lnTo>
                    <a:pt x="241" y="1413"/>
                  </a:lnTo>
                  <a:lnTo>
                    <a:pt x="263" y="1421"/>
                  </a:lnTo>
                  <a:lnTo>
                    <a:pt x="326" y="1414"/>
                  </a:lnTo>
                  <a:lnTo>
                    <a:pt x="256" y="1398"/>
                  </a:lnTo>
                  <a:lnTo>
                    <a:pt x="234" y="1391"/>
                  </a:lnTo>
                  <a:lnTo>
                    <a:pt x="212" y="1384"/>
                  </a:lnTo>
                  <a:lnTo>
                    <a:pt x="190" y="1384"/>
                  </a:lnTo>
                  <a:lnTo>
                    <a:pt x="168" y="1369"/>
                  </a:lnTo>
                  <a:lnTo>
                    <a:pt x="146" y="1369"/>
                  </a:lnTo>
                  <a:lnTo>
                    <a:pt x="124" y="1362"/>
                  </a:lnTo>
                  <a:lnTo>
                    <a:pt x="109" y="1339"/>
                  </a:lnTo>
                  <a:lnTo>
                    <a:pt x="88" y="1339"/>
                  </a:lnTo>
                  <a:lnTo>
                    <a:pt x="80" y="1317"/>
                  </a:lnTo>
                  <a:lnTo>
                    <a:pt x="102" y="1331"/>
                  </a:lnTo>
                  <a:lnTo>
                    <a:pt x="124" y="1331"/>
                  </a:lnTo>
                  <a:lnTo>
                    <a:pt x="146" y="1339"/>
                  </a:lnTo>
                  <a:lnTo>
                    <a:pt x="212" y="1346"/>
                  </a:lnTo>
                  <a:lnTo>
                    <a:pt x="234" y="1346"/>
                  </a:lnTo>
                  <a:lnTo>
                    <a:pt x="373" y="1353"/>
                  </a:lnTo>
                  <a:lnTo>
                    <a:pt x="322" y="1324"/>
                  </a:lnTo>
                  <a:lnTo>
                    <a:pt x="344" y="1317"/>
                  </a:lnTo>
                  <a:lnTo>
                    <a:pt x="366" y="1306"/>
                  </a:lnTo>
                  <a:lnTo>
                    <a:pt x="344" y="1310"/>
                  </a:lnTo>
                  <a:lnTo>
                    <a:pt x="322" y="1310"/>
                  </a:lnTo>
                  <a:lnTo>
                    <a:pt x="300" y="1302"/>
                  </a:lnTo>
                  <a:lnTo>
                    <a:pt x="278" y="1302"/>
                  </a:lnTo>
                  <a:lnTo>
                    <a:pt x="256" y="1294"/>
                  </a:lnTo>
                  <a:lnTo>
                    <a:pt x="227" y="1294"/>
                  </a:lnTo>
                  <a:lnTo>
                    <a:pt x="117" y="1302"/>
                  </a:lnTo>
                  <a:lnTo>
                    <a:pt x="88" y="1302"/>
                  </a:lnTo>
                  <a:lnTo>
                    <a:pt x="66" y="1302"/>
                  </a:lnTo>
                  <a:lnTo>
                    <a:pt x="44" y="1294"/>
                  </a:lnTo>
                  <a:lnTo>
                    <a:pt x="22" y="1294"/>
                  </a:lnTo>
                  <a:lnTo>
                    <a:pt x="0" y="1302"/>
                  </a:lnTo>
                  <a:lnTo>
                    <a:pt x="22" y="1294"/>
                  </a:lnTo>
                  <a:lnTo>
                    <a:pt x="44" y="1294"/>
                  </a:lnTo>
                  <a:lnTo>
                    <a:pt x="80" y="1287"/>
                  </a:lnTo>
                  <a:lnTo>
                    <a:pt x="102" y="1279"/>
                  </a:lnTo>
                  <a:lnTo>
                    <a:pt x="131" y="1272"/>
                  </a:lnTo>
                  <a:lnTo>
                    <a:pt x="153" y="1265"/>
                  </a:lnTo>
                  <a:lnTo>
                    <a:pt x="175" y="1257"/>
                  </a:lnTo>
                  <a:lnTo>
                    <a:pt x="197" y="1250"/>
                  </a:lnTo>
                  <a:lnTo>
                    <a:pt x="376" y="1256"/>
                  </a:lnTo>
                  <a:lnTo>
                    <a:pt x="429" y="1228"/>
                  </a:lnTo>
                  <a:lnTo>
                    <a:pt x="309" y="1216"/>
                  </a:lnTo>
                  <a:lnTo>
                    <a:pt x="227" y="1205"/>
                  </a:lnTo>
                  <a:lnTo>
                    <a:pt x="205" y="1212"/>
                  </a:lnTo>
                  <a:lnTo>
                    <a:pt x="183" y="1220"/>
                  </a:lnTo>
                  <a:lnTo>
                    <a:pt x="161" y="1227"/>
                  </a:lnTo>
                  <a:lnTo>
                    <a:pt x="183" y="1205"/>
                  </a:lnTo>
                  <a:lnTo>
                    <a:pt x="205" y="1198"/>
                  </a:lnTo>
                  <a:lnTo>
                    <a:pt x="227" y="1190"/>
                  </a:lnTo>
                  <a:lnTo>
                    <a:pt x="248" y="1183"/>
                  </a:lnTo>
                  <a:lnTo>
                    <a:pt x="270" y="1175"/>
                  </a:lnTo>
                  <a:lnTo>
                    <a:pt x="292" y="1160"/>
                  </a:lnTo>
                  <a:lnTo>
                    <a:pt x="307" y="1138"/>
                  </a:lnTo>
                  <a:lnTo>
                    <a:pt x="399" y="1149"/>
                  </a:lnTo>
                  <a:lnTo>
                    <a:pt x="424" y="1138"/>
                  </a:lnTo>
                  <a:lnTo>
                    <a:pt x="462" y="1128"/>
                  </a:lnTo>
                  <a:lnTo>
                    <a:pt x="390" y="1131"/>
                  </a:lnTo>
                  <a:lnTo>
                    <a:pt x="450" y="1095"/>
                  </a:lnTo>
                  <a:lnTo>
                    <a:pt x="307" y="1131"/>
                  </a:lnTo>
                  <a:lnTo>
                    <a:pt x="278" y="1146"/>
                  </a:lnTo>
                  <a:lnTo>
                    <a:pt x="256" y="1160"/>
                  </a:lnTo>
                  <a:lnTo>
                    <a:pt x="234" y="1175"/>
                  </a:lnTo>
                  <a:lnTo>
                    <a:pt x="212" y="1183"/>
                  </a:lnTo>
                  <a:lnTo>
                    <a:pt x="190" y="1190"/>
                  </a:lnTo>
                  <a:lnTo>
                    <a:pt x="168" y="1190"/>
                  </a:lnTo>
                  <a:lnTo>
                    <a:pt x="139" y="1198"/>
                  </a:lnTo>
                  <a:lnTo>
                    <a:pt x="109" y="1198"/>
                  </a:lnTo>
                  <a:lnTo>
                    <a:pt x="88" y="1198"/>
                  </a:lnTo>
                  <a:lnTo>
                    <a:pt x="109" y="1183"/>
                  </a:lnTo>
                  <a:lnTo>
                    <a:pt x="139" y="1175"/>
                  </a:lnTo>
                  <a:lnTo>
                    <a:pt x="161" y="1160"/>
                  </a:lnTo>
                  <a:lnTo>
                    <a:pt x="183" y="1146"/>
                  </a:lnTo>
                  <a:lnTo>
                    <a:pt x="205" y="1138"/>
                  </a:lnTo>
                  <a:lnTo>
                    <a:pt x="227" y="1131"/>
                  </a:lnTo>
                  <a:lnTo>
                    <a:pt x="248" y="1115"/>
                  </a:lnTo>
                  <a:lnTo>
                    <a:pt x="270" y="1108"/>
                  </a:lnTo>
                  <a:lnTo>
                    <a:pt x="312" y="1091"/>
                  </a:lnTo>
                  <a:lnTo>
                    <a:pt x="332" y="1070"/>
                  </a:lnTo>
                  <a:lnTo>
                    <a:pt x="263" y="1048"/>
                  </a:lnTo>
                  <a:lnTo>
                    <a:pt x="241" y="1056"/>
                  </a:lnTo>
                  <a:lnTo>
                    <a:pt x="219" y="1056"/>
                  </a:lnTo>
                  <a:lnTo>
                    <a:pt x="190" y="1063"/>
                  </a:lnTo>
                  <a:lnTo>
                    <a:pt x="168" y="1063"/>
                  </a:lnTo>
                  <a:lnTo>
                    <a:pt x="146" y="1071"/>
                  </a:lnTo>
                  <a:lnTo>
                    <a:pt x="124" y="1071"/>
                  </a:lnTo>
                  <a:lnTo>
                    <a:pt x="175" y="1048"/>
                  </a:lnTo>
                  <a:lnTo>
                    <a:pt x="113" y="987"/>
                  </a:lnTo>
                  <a:lnTo>
                    <a:pt x="205" y="1041"/>
                  </a:lnTo>
                  <a:lnTo>
                    <a:pt x="168" y="993"/>
                  </a:lnTo>
                  <a:lnTo>
                    <a:pt x="256" y="1012"/>
                  </a:lnTo>
                  <a:lnTo>
                    <a:pt x="278" y="1003"/>
                  </a:lnTo>
                  <a:lnTo>
                    <a:pt x="335" y="1025"/>
                  </a:lnTo>
                  <a:lnTo>
                    <a:pt x="361" y="994"/>
                  </a:lnTo>
                  <a:lnTo>
                    <a:pt x="391" y="1010"/>
                  </a:lnTo>
                  <a:lnTo>
                    <a:pt x="472" y="993"/>
                  </a:lnTo>
                  <a:lnTo>
                    <a:pt x="321" y="969"/>
                  </a:lnTo>
                  <a:lnTo>
                    <a:pt x="417" y="942"/>
                  </a:lnTo>
                  <a:lnTo>
                    <a:pt x="307" y="960"/>
                  </a:lnTo>
                  <a:lnTo>
                    <a:pt x="285" y="974"/>
                  </a:lnTo>
                  <a:lnTo>
                    <a:pt x="263" y="982"/>
                  </a:lnTo>
                  <a:lnTo>
                    <a:pt x="241" y="989"/>
                  </a:lnTo>
                  <a:lnTo>
                    <a:pt x="256" y="967"/>
                  </a:lnTo>
                  <a:lnTo>
                    <a:pt x="278" y="960"/>
                  </a:lnTo>
                  <a:lnTo>
                    <a:pt x="307" y="944"/>
                  </a:lnTo>
                  <a:lnTo>
                    <a:pt x="329" y="922"/>
                  </a:lnTo>
                  <a:lnTo>
                    <a:pt x="453" y="909"/>
                  </a:lnTo>
                  <a:lnTo>
                    <a:pt x="474" y="891"/>
                  </a:lnTo>
                  <a:lnTo>
                    <a:pt x="457" y="866"/>
                  </a:lnTo>
                  <a:lnTo>
                    <a:pt x="367" y="877"/>
                  </a:lnTo>
                  <a:lnTo>
                    <a:pt x="356" y="867"/>
                  </a:lnTo>
                  <a:lnTo>
                    <a:pt x="329" y="862"/>
                  </a:lnTo>
                  <a:lnTo>
                    <a:pt x="300" y="877"/>
                  </a:lnTo>
                  <a:lnTo>
                    <a:pt x="278" y="884"/>
                  </a:lnTo>
                  <a:lnTo>
                    <a:pt x="256" y="884"/>
                  </a:lnTo>
                  <a:lnTo>
                    <a:pt x="234" y="893"/>
                  </a:lnTo>
                  <a:lnTo>
                    <a:pt x="243" y="854"/>
                  </a:lnTo>
                  <a:lnTo>
                    <a:pt x="212" y="893"/>
                  </a:lnTo>
                  <a:lnTo>
                    <a:pt x="190" y="893"/>
                  </a:lnTo>
                  <a:lnTo>
                    <a:pt x="129" y="899"/>
                  </a:lnTo>
                  <a:lnTo>
                    <a:pt x="171" y="866"/>
                  </a:lnTo>
                  <a:lnTo>
                    <a:pt x="213" y="845"/>
                  </a:lnTo>
                  <a:lnTo>
                    <a:pt x="266" y="815"/>
                  </a:lnTo>
                  <a:lnTo>
                    <a:pt x="270" y="848"/>
                  </a:lnTo>
                  <a:lnTo>
                    <a:pt x="294" y="824"/>
                  </a:lnTo>
                  <a:lnTo>
                    <a:pt x="300" y="840"/>
                  </a:lnTo>
                  <a:lnTo>
                    <a:pt x="322" y="833"/>
                  </a:lnTo>
                  <a:lnTo>
                    <a:pt x="320" y="814"/>
                  </a:lnTo>
                  <a:lnTo>
                    <a:pt x="344" y="825"/>
                  </a:lnTo>
                  <a:lnTo>
                    <a:pt x="367" y="818"/>
                  </a:lnTo>
                  <a:lnTo>
                    <a:pt x="388" y="810"/>
                  </a:lnTo>
                  <a:lnTo>
                    <a:pt x="430" y="810"/>
                  </a:lnTo>
                  <a:lnTo>
                    <a:pt x="495" y="784"/>
                  </a:lnTo>
                  <a:lnTo>
                    <a:pt x="438" y="769"/>
                  </a:lnTo>
                  <a:lnTo>
                    <a:pt x="427" y="756"/>
                  </a:lnTo>
                  <a:lnTo>
                    <a:pt x="454" y="732"/>
                  </a:lnTo>
                  <a:lnTo>
                    <a:pt x="513" y="698"/>
                  </a:lnTo>
                  <a:lnTo>
                    <a:pt x="520" y="676"/>
                  </a:lnTo>
                  <a:lnTo>
                    <a:pt x="498" y="684"/>
                  </a:lnTo>
                  <a:lnTo>
                    <a:pt x="476" y="698"/>
                  </a:lnTo>
                  <a:lnTo>
                    <a:pt x="454" y="714"/>
                  </a:lnTo>
                  <a:lnTo>
                    <a:pt x="432" y="721"/>
                  </a:lnTo>
                  <a:lnTo>
                    <a:pt x="285" y="765"/>
                  </a:lnTo>
                  <a:lnTo>
                    <a:pt x="299" y="747"/>
                  </a:lnTo>
                  <a:lnTo>
                    <a:pt x="302" y="732"/>
                  </a:lnTo>
                  <a:lnTo>
                    <a:pt x="314" y="729"/>
                  </a:lnTo>
                  <a:lnTo>
                    <a:pt x="374" y="691"/>
                  </a:lnTo>
                  <a:lnTo>
                    <a:pt x="396" y="684"/>
                  </a:lnTo>
                  <a:lnTo>
                    <a:pt x="418" y="669"/>
                  </a:lnTo>
                  <a:lnTo>
                    <a:pt x="432" y="632"/>
                  </a:lnTo>
                  <a:lnTo>
                    <a:pt x="311" y="558"/>
                  </a:lnTo>
                  <a:lnTo>
                    <a:pt x="543" y="613"/>
                  </a:lnTo>
                  <a:lnTo>
                    <a:pt x="576" y="607"/>
                  </a:lnTo>
                  <a:lnTo>
                    <a:pt x="594" y="549"/>
                  </a:lnTo>
                  <a:lnTo>
                    <a:pt x="561" y="500"/>
                  </a:lnTo>
                  <a:lnTo>
                    <a:pt x="504" y="491"/>
                  </a:lnTo>
                  <a:lnTo>
                    <a:pt x="492" y="479"/>
                  </a:lnTo>
                  <a:lnTo>
                    <a:pt x="462" y="488"/>
                  </a:lnTo>
                  <a:lnTo>
                    <a:pt x="423" y="497"/>
                  </a:lnTo>
                  <a:lnTo>
                    <a:pt x="356" y="427"/>
                  </a:lnTo>
                  <a:lnTo>
                    <a:pt x="440" y="446"/>
                  </a:lnTo>
                  <a:lnTo>
                    <a:pt x="558" y="463"/>
                  </a:lnTo>
                  <a:lnTo>
                    <a:pt x="561" y="433"/>
                  </a:lnTo>
                  <a:lnTo>
                    <a:pt x="469" y="379"/>
                  </a:lnTo>
                  <a:lnTo>
                    <a:pt x="447" y="393"/>
                  </a:lnTo>
                  <a:lnTo>
                    <a:pt x="447" y="387"/>
                  </a:lnTo>
                  <a:lnTo>
                    <a:pt x="420" y="378"/>
                  </a:lnTo>
                  <a:lnTo>
                    <a:pt x="417" y="311"/>
                  </a:lnTo>
                  <a:lnTo>
                    <a:pt x="440" y="348"/>
                  </a:lnTo>
                  <a:lnTo>
                    <a:pt x="462" y="341"/>
                  </a:lnTo>
                  <a:lnTo>
                    <a:pt x="558" y="369"/>
                  </a:lnTo>
                  <a:lnTo>
                    <a:pt x="621" y="393"/>
                  </a:lnTo>
                  <a:lnTo>
                    <a:pt x="615" y="366"/>
                  </a:lnTo>
                  <a:lnTo>
                    <a:pt x="618" y="320"/>
                  </a:lnTo>
                  <a:lnTo>
                    <a:pt x="513" y="238"/>
                  </a:lnTo>
                  <a:lnTo>
                    <a:pt x="535" y="245"/>
                  </a:lnTo>
                  <a:lnTo>
                    <a:pt x="557" y="245"/>
                  </a:lnTo>
                  <a:lnTo>
                    <a:pt x="600" y="274"/>
                  </a:lnTo>
                  <a:lnTo>
                    <a:pt x="615" y="200"/>
                  </a:lnTo>
                  <a:lnTo>
                    <a:pt x="623" y="178"/>
                  </a:lnTo>
                  <a:lnTo>
                    <a:pt x="623" y="155"/>
                  </a:lnTo>
                  <a:lnTo>
                    <a:pt x="615" y="133"/>
                  </a:lnTo>
                  <a:lnTo>
                    <a:pt x="615" y="110"/>
                  </a:lnTo>
                  <a:lnTo>
                    <a:pt x="623" y="88"/>
                  </a:lnTo>
                  <a:lnTo>
                    <a:pt x="623" y="66"/>
                  </a:lnTo>
                  <a:lnTo>
                    <a:pt x="623" y="43"/>
                  </a:lnTo>
                  <a:lnTo>
                    <a:pt x="623" y="22"/>
                  </a:lnTo>
                  <a:lnTo>
                    <a:pt x="623" y="0"/>
                  </a:lnTo>
                  <a:lnTo>
                    <a:pt x="645" y="14"/>
                  </a:lnTo>
                  <a:lnTo>
                    <a:pt x="645" y="36"/>
                  </a:lnTo>
                  <a:lnTo>
                    <a:pt x="652" y="58"/>
                  </a:lnTo>
                  <a:lnTo>
                    <a:pt x="652" y="81"/>
                  </a:lnTo>
                  <a:lnTo>
                    <a:pt x="652" y="103"/>
                  </a:lnTo>
                  <a:lnTo>
                    <a:pt x="659" y="126"/>
                  </a:lnTo>
                  <a:lnTo>
                    <a:pt x="666" y="148"/>
                  </a:lnTo>
                  <a:lnTo>
                    <a:pt x="666" y="170"/>
                  </a:lnTo>
                  <a:lnTo>
                    <a:pt x="666" y="193"/>
                  </a:lnTo>
                  <a:lnTo>
                    <a:pt x="659" y="215"/>
                  </a:lnTo>
                  <a:lnTo>
                    <a:pt x="681" y="215"/>
                  </a:lnTo>
                  <a:lnTo>
                    <a:pt x="696" y="193"/>
                  </a:lnTo>
                  <a:lnTo>
                    <a:pt x="710" y="170"/>
                  </a:lnTo>
                  <a:lnTo>
                    <a:pt x="733" y="155"/>
                  </a:lnTo>
                  <a:lnTo>
                    <a:pt x="755" y="148"/>
                  </a:lnTo>
                  <a:lnTo>
                    <a:pt x="741" y="170"/>
                  </a:lnTo>
                  <a:lnTo>
                    <a:pt x="726" y="200"/>
                  </a:lnTo>
                  <a:lnTo>
                    <a:pt x="710" y="222"/>
                  </a:lnTo>
                  <a:lnTo>
                    <a:pt x="696" y="245"/>
                  </a:lnTo>
                  <a:lnTo>
                    <a:pt x="719" y="245"/>
                  </a:lnTo>
                  <a:lnTo>
                    <a:pt x="741" y="238"/>
                  </a:lnTo>
                  <a:lnTo>
                    <a:pt x="763" y="229"/>
                  </a:lnTo>
                  <a:lnTo>
                    <a:pt x="785" y="222"/>
                  </a:lnTo>
                  <a:lnTo>
                    <a:pt x="806" y="215"/>
                  </a:lnTo>
                  <a:lnTo>
                    <a:pt x="828" y="207"/>
                  </a:lnTo>
                  <a:lnTo>
                    <a:pt x="814" y="238"/>
                  </a:lnTo>
                  <a:lnTo>
                    <a:pt x="792" y="260"/>
                  </a:lnTo>
                  <a:lnTo>
                    <a:pt x="777" y="282"/>
                  </a:lnTo>
                  <a:lnTo>
                    <a:pt x="755" y="297"/>
                  </a:lnTo>
                  <a:lnTo>
                    <a:pt x="733" y="312"/>
                  </a:lnTo>
                  <a:lnTo>
                    <a:pt x="733" y="334"/>
                  </a:lnTo>
                  <a:lnTo>
                    <a:pt x="755" y="334"/>
                  </a:lnTo>
                  <a:lnTo>
                    <a:pt x="777" y="334"/>
                  </a:lnTo>
                  <a:lnTo>
                    <a:pt x="799" y="327"/>
                  </a:lnTo>
                  <a:lnTo>
                    <a:pt x="792" y="357"/>
                  </a:lnTo>
                  <a:lnTo>
                    <a:pt x="770" y="364"/>
                  </a:lnTo>
                  <a:lnTo>
                    <a:pt x="748" y="379"/>
                  </a:lnTo>
                  <a:lnTo>
                    <a:pt x="726" y="393"/>
                  </a:lnTo>
                  <a:lnTo>
                    <a:pt x="703" y="401"/>
                  </a:lnTo>
                  <a:lnTo>
                    <a:pt x="733" y="408"/>
                  </a:lnTo>
                  <a:lnTo>
                    <a:pt x="755" y="401"/>
                  </a:lnTo>
                  <a:lnTo>
                    <a:pt x="792" y="401"/>
                  </a:lnTo>
                  <a:lnTo>
                    <a:pt x="814" y="393"/>
                  </a:lnTo>
                  <a:lnTo>
                    <a:pt x="850" y="386"/>
                  </a:lnTo>
                  <a:lnTo>
                    <a:pt x="872" y="386"/>
                  </a:lnTo>
                  <a:lnTo>
                    <a:pt x="902" y="379"/>
                  </a:lnTo>
                  <a:lnTo>
                    <a:pt x="924" y="371"/>
                  </a:lnTo>
                  <a:lnTo>
                    <a:pt x="945" y="364"/>
                  </a:lnTo>
                  <a:lnTo>
                    <a:pt x="967" y="364"/>
                  </a:lnTo>
                  <a:lnTo>
                    <a:pt x="945" y="379"/>
                  </a:lnTo>
                  <a:lnTo>
                    <a:pt x="916" y="393"/>
                  </a:lnTo>
                  <a:lnTo>
                    <a:pt x="894" y="408"/>
                  </a:lnTo>
                  <a:lnTo>
                    <a:pt x="872" y="424"/>
                  </a:lnTo>
                  <a:lnTo>
                    <a:pt x="843" y="424"/>
                  </a:lnTo>
                  <a:lnTo>
                    <a:pt x="814" y="438"/>
                  </a:lnTo>
                  <a:lnTo>
                    <a:pt x="792" y="446"/>
                  </a:lnTo>
                  <a:lnTo>
                    <a:pt x="770" y="460"/>
                  </a:lnTo>
                  <a:lnTo>
                    <a:pt x="741" y="460"/>
                  </a:lnTo>
                  <a:lnTo>
                    <a:pt x="719" y="468"/>
                  </a:lnTo>
                  <a:lnTo>
                    <a:pt x="741" y="468"/>
                  </a:lnTo>
                  <a:lnTo>
                    <a:pt x="763" y="468"/>
                  </a:lnTo>
                  <a:lnTo>
                    <a:pt x="785" y="468"/>
                  </a:lnTo>
                  <a:lnTo>
                    <a:pt x="814" y="460"/>
                  </a:lnTo>
                  <a:lnTo>
                    <a:pt x="843" y="460"/>
                  </a:lnTo>
                  <a:lnTo>
                    <a:pt x="865" y="453"/>
                  </a:lnTo>
                  <a:lnTo>
                    <a:pt x="894" y="446"/>
                  </a:lnTo>
                  <a:lnTo>
                    <a:pt x="880" y="468"/>
                  </a:lnTo>
                  <a:lnTo>
                    <a:pt x="858" y="476"/>
                  </a:lnTo>
                  <a:lnTo>
                    <a:pt x="836" y="498"/>
                  </a:lnTo>
                  <a:lnTo>
                    <a:pt x="814" y="512"/>
                  </a:lnTo>
                  <a:lnTo>
                    <a:pt x="792" y="527"/>
                  </a:lnTo>
                  <a:lnTo>
                    <a:pt x="770" y="535"/>
                  </a:lnTo>
                  <a:lnTo>
                    <a:pt x="748" y="550"/>
                  </a:lnTo>
                  <a:lnTo>
                    <a:pt x="770" y="565"/>
                  </a:lnTo>
                  <a:lnTo>
                    <a:pt x="792" y="565"/>
                  </a:lnTo>
                  <a:lnTo>
                    <a:pt x="821" y="557"/>
                  </a:lnTo>
                  <a:lnTo>
                    <a:pt x="843" y="557"/>
                  </a:lnTo>
                  <a:lnTo>
                    <a:pt x="872" y="550"/>
                  </a:lnTo>
                  <a:lnTo>
                    <a:pt x="894" y="550"/>
                  </a:lnTo>
                  <a:lnTo>
                    <a:pt x="916" y="550"/>
                  </a:lnTo>
                  <a:lnTo>
                    <a:pt x="938" y="543"/>
                  </a:lnTo>
                  <a:lnTo>
                    <a:pt x="960" y="543"/>
                  </a:lnTo>
                  <a:lnTo>
                    <a:pt x="982" y="543"/>
                  </a:lnTo>
                  <a:lnTo>
                    <a:pt x="1004" y="535"/>
                  </a:lnTo>
                  <a:lnTo>
                    <a:pt x="1026" y="535"/>
                  </a:lnTo>
                  <a:lnTo>
                    <a:pt x="1048" y="535"/>
                  </a:lnTo>
                  <a:lnTo>
                    <a:pt x="1026" y="550"/>
                  </a:lnTo>
                  <a:lnTo>
                    <a:pt x="1019" y="572"/>
                  </a:lnTo>
                  <a:lnTo>
                    <a:pt x="997" y="587"/>
                  </a:lnTo>
                  <a:lnTo>
                    <a:pt x="967" y="595"/>
                  </a:lnTo>
                  <a:lnTo>
                    <a:pt x="945" y="602"/>
                  </a:lnTo>
                  <a:lnTo>
                    <a:pt x="924" y="617"/>
                  </a:lnTo>
                  <a:lnTo>
                    <a:pt x="902" y="624"/>
                  </a:lnTo>
                  <a:lnTo>
                    <a:pt x="880" y="624"/>
                  </a:lnTo>
                  <a:lnTo>
                    <a:pt x="850" y="624"/>
                  </a:lnTo>
                  <a:lnTo>
                    <a:pt x="828" y="624"/>
                  </a:lnTo>
                  <a:lnTo>
                    <a:pt x="806" y="632"/>
                  </a:lnTo>
                  <a:lnTo>
                    <a:pt x="785" y="639"/>
                  </a:lnTo>
                  <a:lnTo>
                    <a:pt x="806" y="646"/>
                  </a:lnTo>
                  <a:lnTo>
                    <a:pt x="828" y="655"/>
                  </a:lnTo>
                  <a:lnTo>
                    <a:pt x="858" y="662"/>
                  </a:lnTo>
                  <a:lnTo>
                    <a:pt x="821" y="675"/>
                  </a:lnTo>
                  <a:lnTo>
                    <a:pt x="880" y="669"/>
                  </a:lnTo>
                  <a:lnTo>
                    <a:pt x="909" y="669"/>
                  </a:lnTo>
                  <a:lnTo>
                    <a:pt x="866" y="681"/>
                  </a:lnTo>
                  <a:lnTo>
                    <a:pt x="938" y="669"/>
                  </a:lnTo>
                  <a:lnTo>
                    <a:pt x="967" y="669"/>
                  </a:lnTo>
                  <a:lnTo>
                    <a:pt x="997" y="662"/>
                  </a:lnTo>
                  <a:lnTo>
                    <a:pt x="1019" y="662"/>
                  </a:lnTo>
                  <a:lnTo>
                    <a:pt x="1041" y="662"/>
                  </a:lnTo>
                  <a:lnTo>
                    <a:pt x="1011" y="684"/>
                  </a:lnTo>
                  <a:lnTo>
                    <a:pt x="989" y="706"/>
                  </a:lnTo>
                  <a:lnTo>
                    <a:pt x="967" y="714"/>
                  </a:lnTo>
                  <a:lnTo>
                    <a:pt x="945" y="714"/>
                  </a:lnTo>
                  <a:lnTo>
                    <a:pt x="909" y="721"/>
                  </a:lnTo>
                  <a:lnTo>
                    <a:pt x="887" y="729"/>
                  </a:lnTo>
                  <a:lnTo>
                    <a:pt x="865" y="729"/>
                  </a:lnTo>
                  <a:lnTo>
                    <a:pt x="843" y="743"/>
                  </a:lnTo>
                  <a:lnTo>
                    <a:pt x="872" y="743"/>
                  </a:lnTo>
                  <a:lnTo>
                    <a:pt x="894" y="736"/>
                  </a:lnTo>
                  <a:lnTo>
                    <a:pt x="916" y="736"/>
                  </a:lnTo>
                  <a:lnTo>
                    <a:pt x="945" y="736"/>
                  </a:lnTo>
                  <a:lnTo>
                    <a:pt x="931" y="758"/>
                  </a:lnTo>
                  <a:lnTo>
                    <a:pt x="878" y="772"/>
                  </a:lnTo>
                  <a:lnTo>
                    <a:pt x="887" y="781"/>
                  </a:lnTo>
                  <a:lnTo>
                    <a:pt x="865" y="788"/>
                  </a:lnTo>
                  <a:lnTo>
                    <a:pt x="796" y="784"/>
                  </a:lnTo>
                  <a:lnTo>
                    <a:pt x="843" y="796"/>
                  </a:lnTo>
                  <a:lnTo>
                    <a:pt x="821" y="803"/>
                  </a:lnTo>
                  <a:lnTo>
                    <a:pt x="799" y="810"/>
                  </a:lnTo>
                  <a:lnTo>
                    <a:pt x="821" y="818"/>
                  </a:lnTo>
                  <a:lnTo>
                    <a:pt x="843" y="818"/>
                  </a:lnTo>
                  <a:lnTo>
                    <a:pt x="917" y="811"/>
                  </a:lnTo>
                  <a:lnTo>
                    <a:pt x="901" y="831"/>
                  </a:lnTo>
                  <a:lnTo>
                    <a:pt x="850" y="848"/>
                  </a:lnTo>
                  <a:lnTo>
                    <a:pt x="914" y="866"/>
                  </a:lnTo>
                  <a:lnTo>
                    <a:pt x="749" y="848"/>
                  </a:lnTo>
                  <a:lnTo>
                    <a:pt x="777" y="884"/>
                  </a:lnTo>
                  <a:lnTo>
                    <a:pt x="865" y="925"/>
                  </a:lnTo>
                  <a:lnTo>
                    <a:pt x="793" y="937"/>
                  </a:lnTo>
                  <a:lnTo>
                    <a:pt x="741" y="952"/>
                  </a:lnTo>
                  <a:lnTo>
                    <a:pt x="763" y="944"/>
                  </a:lnTo>
                  <a:lnTo>
                    <a:pt x="814" y="944"/>
                  </a:lnTo>
                  <a:lnTo>
                    <a:pt x="836" y="944"/>
                  </a:lnTo>
                  <a:lnTo>
                    <a:pt x="902" y="953"/>
                  </a:lnTo>
                  <a:lnTo>
                    <a:pt x="950" y="952"/>
                  </a:lnTo>
                  <a:lnTo>
                    <a:pt x="1016" y="904"/>
                  </a:lnTo>
                  <a:lnTo>
                    <a:pt x="995" y="936"/>
                  </a:lnTo>
                  <a:lnTo>
                    <a:pt x="1076" y="894"/>
                  </a:lnTo>
                  <a:lnTo>
                    <a:pt x="1036" y="933"/>
                  </a:lnTo>
                  <a:lnTo>
                    <a:pt x="1115" y="915"/>
                  </a:lnTo>
                  <a:lnTo>
                    <a:pt x="1137" y="907"/>
                  </a:lnTo>
                  <a:lnTo>
                    <a:pt x="1159" y="900"/>
                  </a:lnTo>
                  <a:lnTo>
                    <a:pt x="1137" y="915"/>
                  </a:lnTo>
                  <a:lnTo>
                    <a:pt x="1082" y="946"/>
                  </a:lnTo>
                  <a:lnTo>
                    <a:pt x="1109" y="956"/>
                  </a:lnTo>
                  <a:lnTo>
                    <a:pt x="1048" y="960"/>
                  </a:lnTo>
                  <a:lnTo>
                    <a:pt x="1007" y="970"/>
                  </a:lnTo>
                  <a:lnTo>
                    <a:pt x="1058" y="995"/>
                  </a:lnTo>
                  <a:lnTo>
                    <a:pt x="975" y="982"/>
                  </a:lnTo>
                  <a:lnTo>
                    <a:pt x="945" y="989"/>
                  </a:lnTo>
                  <a:lnTo>
                    <a:pt x="956" y="1001"/>
                  </a:lnTo>
                  <a:lnTo>
                    <a:pt x="950" y="1008"/>
                  </a:lnTo>
                  <a:lnTo>
                    <a:pt x="894" y="1003"/>
                  </a:lnTo>
                  <a:lnTo>
                    <a:pt x="836" y="1012"/>
                  </a:lnTo>
                  <a:lnTo>
                    <a:pt x="792" y="1019"/>
                  </a:lnTo>
                  <a:lnTo>
                    <a:pt x="828" y="1026"/>
                  </a:lnTo>
                  <a:lnTo>
                    <a:pt x="850" y="1026"/>
                  </a:lnTo>
                  <a:lnTo>
                    <a:pt x="880" y="1034"/>
                  </a:lnTo>
                  <a:lnTo>
                    <a:pt x="902" y="1034"/>
                  </a:lnTo>
                  <a:lnTo>
                    <a:pt x="945" y="1034"/>
                  </a:lnTo>
                  <a:lnTo>
                    <a:pt x="975" y="1026"/>
                  </a:lnTo>
                  <a:lnTo>
                    <a:pt x="1011" y="1026"/>
                  </a:lnTo>
                  <a:lnTo>
                    <a:pt x="1041" y="1026"/>
                  </a:lnTo>
                  <a:lnTo>
                    <a:pt x="1063" y="1026"/>
                  </a:lnTo>
                  <a:lnTo>
                    <a:pt x="1085" y="1026"/>
                  </a:lnTo>
                  <a:lnTo>
                    <a:pt x="1107" y="1026"/>
                  </a:lnTo>
                  <a:lnTo>
                    <a:pt x="1085" y="1041"/>
                  </a:lnTo>
                  <a:lnTo>
                    <a:pt x="1063" y="1056"/>
                  </a:lnTo>
                  <a:lnTo>
                    <a:pt x="1033" y="1063"/>
                  </a:lnTo>
                  <a:lnTo>
                    <a:pt x="1011" y="1071"/>
                  </a:lnTo>
                  <a:lnTo>
                    <a:pt x="975" y="1086"/>
                  </a:lnTo>
                  <a:lnTo>
                    <a:pt x="945" y="1093"/>
                  </a:lnTo>
                  <a:lnTo>
                    <a:pt x="924" y="1101"/>
                  </a:lnTo>
                  <a:lnTo>
                    <a:pt x="902" y="1101"/>
                  </a:lnTo>
                  <a:lnTo>
                    <a:pt x="872" y="1101"/>
                  </a:lnTo>
                  <a:lnTo>
                    <a:pt x="850" y="1108"/>
                  </a:lnTo>
                  <a:lnTo>
                    <a:pt x="821" y="1108"/>
                  </a:lnTo>
                  <a:lnTo>
                    <a:pt x="799" y="1108"/>
                  </a:lnTo>
                  <a:lnTo>
                    <a:pt x="821" y="1124"/>
                  </a:lnTo>
                  <a:lnTo>
                    <a:pt x="872" y="1131"/>
                  </a:lnTo>
                  <a:lnTo>
                    <a:pt x="916" y="1131"/>
                  </a:lnTo>
                  <a:lnTo>
                    <a:pt x="938" y="1138"/>
                  </a:lnTo>
                  <a:lnTo>
                    <a:pt x="975" y="1138"/>
                  </a:lnTo>
                  <a:lnTo>
                    <a:pt x="971" y="1150"/>
                  </a:lnTo>
                  <a:lnTo>
                    <a:pt x="1019" y="1138"/>
                  </a:lnTo>
                  <a:lnTo>
                    <a:pt x="1027" y="1153"/>
                  </a:lnTo>
                  <a:lnTo>
                    <a:pt x="1078" y="1138"/>
                  </a:lnTo>
                  <a:lnTo>
                    <a:pt x="1100" y="1138"/>
                  </a:lnTo>
                  <a:lnTo>
                    <a:pt x="1085" y="1152"/>
                  </a:lnTo>
                  <a:lnTo>
                    <a:pt x="1122" y="1138"/>
                  </a:lnTo>
                  <a:lnTo>
                    <a:pt x="1154" y="1129"/>
                  </a:lnTo>
                  <a:lnTo>
                    <a:pt x="1122" y="1167"/>
                  </a:lnTo>
                  <a:lnTo>
                    <a:pt x="1089" y="1170"/>
                  </a:lnTo>
                  <a:lnTo>
                    <a:pt x="1052" y="1179"/>
                  </a:lnTo>
                  <a:lnTo>
                    <a:pt x="1048" y="1212"/>
                  </a:lnTo>
                  <a:lnTo>
                    <a:pt x="1021" y="1196"/>
                  </a:lnTo>
                  <a:lnTo>
                    <a:pt x="992" y="1205"/>
                  </a:lnTo>
                  <a:lnTo>
                    <a:pt x="975" y="1234"/>
                  </a:lnTo>
                  <a:lnTo>
                    <a:pt x="958" y="1193"/>
                  </a:lnTo>
                  <a:lnTo>
                    <a:pt x="887" y="1243"/>
                  </a:lnTo>
                  <a:lnTo>
                    <a:pt x="865" y="1234"/>
                  </a:lnTo>
                  <a:lnTo>
                    <a:pt x="830" y="1201"/>
                  </a:lnTo>
                  <a:lnTo>
                    <a:pt x="836" y="1220"/>
                  </a:lnTo>
                  <a:lnTo>
                    <a:pt x="814" y="1212"/>
                  </a:lnTo>
                  <a:lnTo>
                    <a:pt x="792" y="1205"/>
                  </a:lnTo>
                  <a:lnTo>
                    <a:pt x="770" y="1198"/>
                  </a:lnTo>
                  <a:lnTo>
                    <a:pt x="748" y="1198"/>
                  </a:lnTo>
                  <a:lnTo>
                    <a:pt x="770" y="1212"/>
                  </a:lnTo>
                  <a:lnTo>
                    <a:pt x="792" y="1220"/>
                  </a:lnTo>
                  <a:lnTo>
                    <a:pt x="836" y="1227"/>
                  </a:lnTo>
                  <a:lnTo>
                    <a:pt x="865" y="1234"/>
                  </a:lnTo>
                  <a:lnTo>
                    <a:pt x="953" y="1250"/>
                  </a:lnTo>
                  <a:lnTo>
                    <a:pt x="949" y="1273"/>
                  </a:lnTo>
                  <a:lnTo>
                    <a:pt x="1053" y="1261"/>
                  </a:lnTo>
                  <a:lnTo>
                    <a:pt x="976" y="1283"/>
                  </a:lnTo>
                  <a:lnTo>
                    <a:pt x="1043" y="1295"/>
                  </a:lnTo>
                  <a:lnTo>
                    <a:pt x="1136" y="1273"/>
                  </a:lnTo>
                  <a:lnTo>
                    <a:pt x="1086" y="1306"/>
                  </a:lnTo>
                  <a:lnTo>
                    <a:pt x="1151" y="1310"/>
                  </a:lnTo>
                  <a:lnTo>
                    <a:pt x="1173" y="1317"/>
                  </a:lnTo>
                  <a:lnTo>
                    <a:pt x="1217" y="1324"/>
                  </a:lnTo>
                  <a:lnTo>
                    <a:pt x="1268" y="1346"/>
                  </a:lnTo>
                  <a:lnTo>
                    <a:pt x="1246" y="1346"/>
                  </a:lnTo>
                  <a:lnTo>
                    <a:pt x="1217" y="1339"/>
                  </a:lnTo>
                  <a:lnTo>
                    <a:pt x="1181" y="1339"/>
                  </a:lnTo>
                  <a:lnTo>
                    <a:pt x="1144" y="1339"/>
                  </a:lnTo>
                  <a:lnTo>
                    <a:pt x="1155" y="1368"/>
                  </a:lnTo>
                  <a:lnTo>
                    <a:pt x="1100" y="1331"/>
                  </a:lnTo>
                  <a:lnTo>
                    <a:pt x="1089" y="1347"/>
                  </a:lnTo>
                  <a:lnTo>
                    <a:pt x="1063" y="1331"/>
                  </a:lnTo>
                  <a:lnTo>
                    <a:pt x="1033" y="1331"/>
                  </a:lnTo>
                  <a:lnTo>
                    <a:pt x="1071" y="1385"/>
                  </a:lnTo>
                  <a:lnTo>
                    <a:pt x="1025" y="1352"/>
                  </a:lnTo>
                  <a:lnTo>
                    <a:pt x="947" y="1310"/>
                  </a:lnTo>
                  <a:lnTo>
                    <a:pt x="895" y="1312"/>
                  </a:lnTo>
                  <a:lnTo>
                    <a:pt x="881" y="1280"/>
                  </a:lnTo>
                  <a:lnTo>
                    <a:pt x="868" y="1286"/>
                  </a:lnTo>
                  <a:lnTo>
                    <a:pt x="808" y="1281"/>
                  </a:lnTo>
                  <a:lnTo>
                    <a:pt x="931" y="1343"/>
                  </a:lnTo>
                  <a:lnTo>
                    <a:pt x="865" y="1362"/>
                  </a:lnTo>
                  <a:lnTo>
                    <a:pt x="988" y="1351"/>
                  </a:lnTo>
                  <a:lnTo>
                    <a:pt x="950" y="1373"/>
                  </a:lnTo>
                  <a:lnTo>
                    <a:pt x="924" y="1384"/>
                  </a:lnTo>
                  <a:lnTo>
                    <a:pt x="983" y="1385"/>
                  </a:lnTo>
                  <a:lnTo>
                    <a:pt x="1051" y="1420"/>
                  </a:lnTo>
                  <a:lnTo>
                    <a:pt x="1146" y="1410"/>
                  </a:lnTo>
                  <a:lnTo>
                    <a:pt x="1093" y="1436"/>
                  </a:lnTo>
                  <a:lnTo>
                    <a:pt x="1106" y="1435"/>
                  </a:lnTo>
                  <a:lnTo>
                    <a:pt x="1115" y="1436"/>
                  </a:lnTo>
                  <a:lnTo>
                    <a:pt x="1144" y="1443"/>
                  </a:lnTo>
                  <a:lnTo>
                    <a:pt x="1202" y="1436"/>
                  </a:lnTo>
                  <a:lnTo>
                    <a:pt x="1173" y="1443"/>
                  </a:lnTo>
                  <a:lnTo>
                    <a:pt x="1195" y="1451"/>
                  </a:lnTo>
                  <a:lnTo>
                    <a:pt x="1217" y="1451"/>
                  </a:lnTo>
                  <a:lnTo>
                    <a:pt x="1223" y="1465"/>
                  </a:lnTo>
                  <a:lnTo>
                    <a:pt x="1276" y="1465"/>
                  </a:lnTo>
                  <a:lnTo>
                    <a:pt x="1250" y="1475"/>
                  </a:lnTo>
                  <a:lnTo>
                    <a:pt x="1320" y="1488"/>
                  </a:lnTo>
                  <a:lnTo>
                    <a:pt x="1298" y="1495"/>
                  </a:lnTo>
                  <a:lnTo>
                    <a:pt x="1268" y="1495"/>
                  </a:lnTo>
                  <a:lnTo>
                    <a:pt x="1239" y="1495"/>
                  </a:lnTo>
                  <a:lnTo>
                    <a:pt x="1210" y="1481"/>
                  </a:lnTo>
                  <a:lnTo>
                    <a:pt x="1188" y="1472"/>
                  </a:lnTo>
                  <a:lnTo>
                    <a:pt x="1159" y="1465"/>
                  </a:lnTo>
                  <a:lnTo>
                    <a:pt x="1122" y="1458"/>
                  </a:lnTo>
                  <a:lnTo>
                    <a:pt x="1085" y="1451"/>
                  </a:lnTo>
                  <a:lnTo>
                    <a:pt x="1048" y="1443"/>
                  </a:lnTo>
                  <a:lnTo>
                    <a:pt x="1019" y="1436"/>
                  </a:lnTo>
                  <a:lnTo>
                    <a:pt x="982" y="1436"/>
                  </a:lnTo>
                  <a:lnTo>
                    <a:pt x="938" y="1429"/>
                  </a:lnTo>
                  <a:lnTo>
                    <a:pt x="909" y="1421"/>
                  </a:lnTo>
                  <a:lnTo>
                    <a:pt x="887" y="1413"/>
                  </a:lnTo>
                  <a:lnTo>
                    <a:pt x="865" y="1413"/>
                  </a:lnTo>
                  <a:lnTo>
                    <a:pt x="902" y="1429"/>
                  </a:lnTo>
                  <a:lnTo>
                    <a:pt x="924" y="1443"/>
                  </a:lnTo>
                  <a:lnTo>
                    <a:pt x="969" y="1446"/>
                  </a:lnTo>
                  <a:lnTo>
                    <a:pt x="945" y="1466"/>
                  </a:lnTo>
                  <a:lnTo>
                    <a:pt x="1019" y="1474"/>
                  </a:lnTo>
                  <a:lnTo>
                    <a:pt x="1055" y="1495"/>
                  </a:lnTo>
                  <a:lnTo>
                    <a:pt x="1093" y="1503"/>
                  </a:lnTo>
                  <a:lnTo>
                    <a:pt x="1130" y="1519"/>
                  </a:lnTo>
                  <a:lnTo>
                    <a:pt x="1144" y="1517"/>
                  </a:lnTo>
                  <a:lnTo>
                    <a:pt x="1173" y="1525"/>
                  </a:lnTo>
                  <a:lnTo>
                    <a:pt x="1210" y="1532"/>
                  </a:lnTo>
                  <a:lnTo>
                    <a:pt x="1261" y="1548"/>
                  </a:lnTo>
                  <a:lnTo>
                    <a:pt x="1290" y="1555"/>
                  </a:lnTo>
                  <a:lnTo>
                    <a:pt x="1320" y="1562"/>
                  </a:lnTo>
                  <a:lnTo>
                    <a:pt x="1286" y="1572"/>
                  </a:lnTo>
                  <a:lnTo>
                    <a:pt x="1200" y="1554"/>
                  </a:lnTo>
                  <a:lnTo>
                    <a:pt x="1232" y="1584"/>
                  </a:lnTo>
                  <a:lnTo>
                    <a:pt x="1152" y="1550"/>
                  </a:lnTo>
                  <a:lnTo>
                    <a:pt x="1184" y="1584"/>
                  </a:lnTo>
                  <a:lnTo>
                    <a:pt x="1082" y="1558"/>
                  </a:lnTo>
                  <a:lnTo>
                    <a:pt x="1098" y="1601"/>
                  </a:lnTo>
                  <a:lnTo>
                    <a:pt x="1019" y="1535"/>
                  </a:lnTo>
                  <a:lnTo>
                    <a:pt x="1017" y="1576"/>
                  </a:lnTo>
                  <a:lnTo>
                    <a:pt x="973" y="1527"/>
                  </a:lnTo>
                  <a:lnTo>
                    <a:pt x="967" y="1562"/>
                  </a:lnTo>
                  <a:lnTo>
                    <a:pt x="987" y="1578"/>
                  </a:lnTo>
                  <a:lnTo>
                    <a:pt x="1019" y="1577"/>
                  </a:lnTo>
                  <a:lnTo>
                    <a:pt x="1023" y="1603"/>
                  </a:lnTo>
                  <a:lnTo>
                    <a:pt x="1078" y="1600"/>
                  </a:lnTo>
                  <a:lnTo>
                    <a:pt x="1115" y="1615"/>
                  </a:lnTo>
                  <a:lnTo>
                    <a:pt x="1151" y="1622"/>
                  </a:lnTo>
                  <a:lnTo>
                    <a:pt x="1288" y="1617"/>
                  </a:lnTo>
                  <a:lnTo>
                    <a:pt x="1230" y="1639"/>
                  </a:lnTo>
                  <a:lnTo>
                    <a:pt x="1320" y="1667"/>
                  </a:lnTo>
                  <a:lnTo>
                    <a:pt x="1349" y="1667"/>
                  </a:lnTo>
                  <a:lnTo>
                    <a:pt x="1378" y="1674"/>
                  </a:lnTo>
                  <a:lnTo>
                    <a:pt x="1407" y="1681"/>
                  </a:lnTo>
                  <a:lnTo>
                    <a:pt x="1430" y="1681"/>
                  </a:lnTo>
                  <a:lnTo>
                    <a:pt x="1393" y="1689"/>
                  </a:lnTo>
                  <a:lnTo>
                    <a:pt x="1324" y="1690"/>
                  </a:lnTo>
                  <a:lnTo>
                    <a:pt x="1406" y="1723"/>
                  </a:lnTo>
                  <a:lnTo>
                    <a:pt x="1283" y="1703"/>
                  </a:lnTo>
                  <a:lnTo>
                    <a:pt x="1288" y="1735"/>
                  </a:lnTo>
                  <a:lnTo>
                    <a:pt x="1261" y="1703"/>
                  </a:lnTo>
                  <a:lnTo>
                    <a:pt x="1190" y="1687"/>
                  </a:lnTo>
                  <a:lnTo>
                    <a:pt x="1217" y="1703"/>
                  </a:lnTo>
                  <a:lnTo>
                    <a:pt x="1224" y="1729"/>
                  </a:lnTo>
                  <a:lnTo>
                    <a:pt x="1151" y="1684"/>
                  </a:lnTo>
                  <a:lnTo>
                    <a:pt x="1194" y="1735"/>
                  </a:lnTo>
                  <a:lnTo>
                    <a:pt x="1132" y="1725"/>
                  </a:lnTo>
                  <a:lnTo>
                    <a:pt x="1069" y="1657"/>
                  </a:lnTo>
                  <a:lnTo>
                    <a:pt x="1078" y="1689"/>
                  </a:lnTo>
                  <a:lnTo>
                    <a:pt x="1048" y="1681"/>
                  </a:lnTo>
                  <a:lnTo>
                    <a:pt x="997" y="1674"/>
                  </a:lnTo>
                  <a:lnTo>
                    <a:pt x="925" y="1653"/>
                  </a:lnTo>
                  <a:lnTo>
                    <a:pt x="967" y="1681"/>
                  </a:lnTo>
                  <a:lnTo>
                    <a:pt x="989" y="1689"/>
                  </a:lnTo>
                  <a:lnTo>
                    <a:pt x="1026" y="1703"/>
                  </a:lnTo>
                  <a:lnTo>
                    <a:pt x="1063" y="1711"/>
                  </a:lnTo>
                  <a:lnTo>
                    <a:pt x="1115" y="1726"/>
                  </a:lnTo>
                  <a:lnTo>
                    <a:pt x="1151" y="1741"/>
                  </a:lnTo>
                  <a:lnTo>
                    <a:pt x="1203" y="1756"/>
                  </a:lnTo>
                  <a:lnTo>
                    <a:pt x="1232" y="1763"/>
                  </a:lnTo>
                  <a:lnTo>
                    <a:pt x="1254" y="1763"/>
                  </a:lnTo>
                  <a:lnTo>
                    <a:pt x="1276" y="1770"/>
                  </a:lnTo>
                  <a:lnTo>
                    <a:pt x="1312" y="1770"/>
                  </a:lnTo>
                  <a:lnTo>
                    <a:pt x="1334" y="1779"/>
                  </a:lnTo>
                  <a:lnTo>
                    <a:pt x="1305" y="1793"/>
                  </a:lnTo>
                  <a:lnTo>
                    <a:pt x="1283" y="1800"/>
                  </a:lnTo>
                  <a:lnTo>
                    <a:pt x="1254" y="1815"/>
                  </a:lnTo>
                  <a:lnTo>
                    <a:pt x="1232" y="1815"/>
                  </a:lnTo>
                  <a:lnTo>
                    <a:pt x="1203" y="1815"/>
                  </a:lnTo>
                  <a:lnTo>
                    <a:pt x="1136" y="1800"/>
                  </a:lnTo>
                  <a:lnTo>
                    <a:pt x="1122" y="1808"/>
                  </a:lnTo>
                  <a:lnTo>
                    <a:pt x="1079" y="1779"/>
                  </a:lnTo>
                  <a:lnTo>
                    <a:pt x="1041" y="1786"/>
                  </a:lnTo>
                  <a:lnTo>
                    <a:pt x="967" y="1745"/>
                  </a:lnTo>
                  <a:lnTo>
                    <a:pt x="982" y="1770"/>
                  </a:lnTo>
                  <a:lnTo>
                    <a:pt x="907" y="1772"/>
                  </a:lnTo>
                  <a:lnTo>
                    <a:pt x="1063" y="1809"/>
                  </a:lnTo>
                  <a:lnTo>
                    <a:pt x="1070" y="1838"/>
                  </a:lnTo>
                  <a:lnTo>
                    <a:pt x="1148" y="1821"/>
                  </a:lnTo>
                  <a:lnTo>
                    <a:pt x="1144" y="1853"/>
                  </a:lnTo>
                  <a:lnTo>
                    <a:pt x="1190" y="1858"/>
                  </a:lnTo>
                  <a:lnTo>
                    <a:pt x="1203" y="1867"/>
                  </a:lnTo>
                  <a:lnTo>
                    <a:pt x="1239" y="1875"/>
                  </a:lnTo>
                  <a:lnTo>
                    <a:pt x="1210" y="1889"/>
                  </a:lnTo>
                  <a:lnTo>
                    <a:pt x="1188" y="1889"/>
                  </a:lnTo>
                  <a:lnTo>
                    <a:pt x="1144" y="1905"/>
                  </a:lnTo>
                  <a:lnTo>
                    <a:pt x="1100" y="1905"/>
                  </a:lnTo>
                  <a:lnTo>
                    <a:pt x="1137" y="1912"/>
                  </a:lnTo>
                  <a:lnTo>
                    <a:pt x="1159" y="1912"/>
                  </a:lnTo>
                  <a:lnTo>
                    <a:pt x="1195" y="1920"/>
                  </a:lnTo>
                  <a:lnTo>
                    <a:pt x="1294" y="1904"/>
                  </a:lnTo>
                  <a:lnTo>
                    <a:pt x="1258" y="1934"/>
                  </a:lnTo>
                  <a:lnTo>
                    <a:pt x="1302" y="1912"/>
                  </a:lnTo>
                  <a:lnTo>
                    <a:pt x="1254" y="1951"/>
                  </a:lnTo>
                  <a:lnTo>
                    <a:pt x="1310" y="1955"/>
                  </a:lnTo>
                  <a:lnTo>
                    <a:pt x="1378" y="1942"/>
                  </a:lnTo>
                  <a:lnTo>
                    <a:pt x="1400" y="1949"/>
                  </a:lnTo>
                  <a:lnTo>
                    <a:pt x="1422" y="1949"/>
                  </a:lnTo>
                  <a:lnTo>
                    <a:pt x="1400" y="1972"/>
                  </a:lnTo>
                  <a:lnTo>
                    <a:pt x="1378" y="1972"/>
                  </a:lnTo>
                  <a:lnTo>
                    <a:pt x="1330" y="1973"/>
                  </a:lnTo>
                  <a:lnTo>
                    <a:pt x="1327" y="1994"/>
                  </a:lnTo>
                  <a:lnTo>
                    <a:pt x="1262" y="1969"/>
                  </a:lnTo>
                  <a:lnTo>
                    <a:pt x="1276" y="1994"/>
                  </a:lnTo>
                  <a:lnTo>
                    <a:pt x="1232" y="1971"/>
                  </a:lnTo>
                  <a:lnTo>
                    <a:pt x="1226" y="2010"/>
                  </a:lnTo>
                  <a:lnTo>
                    <a:pt x="1148" y="1957"/>
                  </a:lnTo>
                  <a:lnTo>
                    <a:pt x="1166" y="1986"/>
                  </a:lnTo>
                  <a:lnTo>
                    <a:pt x="1114" y="1957"/>
                  </a:lnTo>
                  <a:lnTo>
                    <a:pt x="640" y="1898"/>
                  </a:lnTo>
                  <a:lnTo>
                    <a:pt x="278" y="1659"/>
                  </a:lnTo>
                  <a:lnTo>
                    <a:pt x="278" y="1659"/>
                  </a:lnTo>
                </a:path>
              </a:pathLst>
            </a:custGeom>
            <a:solidFill>
              <a:schemeClr val="bg2"/>
            </a:solidFill>
            <a:ln w="9525">
              <a:noFill/>
              <a:round/>
              <a:headEnd type="none" w="sm" len="sm"/>
              <a:tailEnd type="none" w="sm" len="sm"/>
            </a:ln>
            <a:effectLst/>
          </p:spPr>
          <p:txBody>
            <a:bodyPr>
              <a:prstTxWarp prst="textNoShape">
                <a:avLst/>
              </a:prstTxWarp>
            </a:bodyPr>
            <a:lstStyle/>
            <a:p>
              <a:pPr>
                <a:defRPr/>
              </a:pPr>
              <a:endParaRPr lang="en-US"/>
            </a:p>
          </p:txBody>
        </p:sp>
      </p:grpSp>
      <p:sp>
        <p:nvSpPr>
          <p:cNvPr id="3084" name="Rectangle 12"/>
          <p:cNvSpPr>
            <a:spLocks noGrp="1" noChangeArrowheads="1"/>
          </p:cNvSpPr>
          <p:nvPr>
            <p:ph type="ctrTitle" sz="quarter"/>
          </p:nvPr>
        </p:nvSpPr>
        <p:spPr>
          <a:xfrm>
            <a:off x="685800" y="2286000"/>
            <a:ext cx="7772400" cy="1143000"/>
          </a:xfrm>
        </p:spPr>
        <p:txBody>
          <a:bodyPr/>
          <a:lstStyle>
            <a:lvl1pPr>
              <a:defRPr/>
            </a:lvl1pPr>
          </a:lstStyle>
          <a:p>
            <a:r>
              <a:rPr lang="en-US"/>
              <a:t>Click to edit Master title style</a:t>
            </a:r>
          </a:p>
        </p:txBody>
      </p:sp>
      <p:sp>
        <p:nvSpPr>
          <p:cNvPr id="3085" name="Rectangle 13"/>
          <p:cNvSpPr>
            <a:spLocks noGrp="1" noChangeArrowheads="1"/>
          </p:cNvSpPr>
          <p:nvPr>
            <p:ph type="subTitle" sz="quarter" idx="1"/>
          </p:nvPr>
        </p:nvSpPr>
        <p:spPr>
          <a:xfrm>
            <a:off x="1371600" y="3886200"/>
            <a:ext cx="6400800" cy="1752600"/>
          </a:xfrm>
        </p:spPr>
        <p:txBody>
          <a:bodyPr/>
          <a:lstStyle>
            <a:lvl1pPr marL="0" indent="0" algn="ctr">
              <a:buFont typeface="Monotype Sorts" charset="2"/>
              <a:buNone/>
              <a:defRPr/>
            </a:lvl1pPr>
          </a:lstStyle>
          <a:p>
            <a:r>
              <a:rPr lang="en-US"/>
              <a:t>Click to edit Master subtitle style</a:t>
            </a:r>
          </a:p>
        </p:txBody>
      </p:sp>
      <p:sp>
        <p:nvSpPr>
          <p:cNvPr id="8" name="Rectangle 8"/>
          <p:cNvSpPr>
            <a:spLocks noGrp="1" noChangeArrowheads="1"/>
          </p:cNvSpPr>
          <p:nvPr>
            <p:ph type="dt" sz="quarter" idx="10"/>
          </p:nvPr>
        </p:nvSpPr>
        <p:spPr>
          <a:xfrm>
            <a:off x="193675" y="6313488"/>
            <a:ext cx="2613025" cy="457200"/>
          </a:xfrm>
          <a:prstGeom prst="rect">
            <a:avLst/>
          </a:prstGeom>
          <a:ln w="9525"/>
        </p:spPr>
        <p:txBody>
          <a:bodyPr wrap="none" lIns="92075" tIns="46038" rIns="92075" bIns="46038" anchor="ctr"/>
          <a:lstStyle>
            <a:lvl1pPr>
              <a:defRPr/>
            </a:lvl1pPr>
          </a:lstStyle>
          <a:p>
            <a:pPr>
              <a:defRPr/>
            </a:pPr>
            <a:endParaRPr lang="en-US"/>
          </a:p>
        </p:txBody>
      </p:sp>
      <p:sp>
        <p:nvSpPr>
          <p:cNvPr id="9" name="Rectangle 10"/>
          <p:cNvSpPr>
            <a:spLocks noGrp="1" noChangeArrowheads="1"/>
          </p:cNvSpPr>
          <p:nvPr>
            <p:ph type="ftr" sz="quarter" idx="11"/>
          </p:nvPr>
        </p:nvSpPr>
        <p:spPr>
          <a:xfrm>
            <a:off x="2911475" y="6313488"/>
            <a:ext cx="3332163" cy="457200"/>
          </a:xfrm>
          <a:prstGeom prst="rect">
            <a:avLst/>
          </a:prstGeom>
          <a:ln w="9525"/>
        </p:spPr>
        <p:txBody>
          <a:bodyPr wrap="none" lIns="92075" tIns="46038" rIns="92075" bIns="46038" anchor="ctr"/>
          <a:lstStyle>
            <a:lvl1pPr>
              <a:defRPr sz="1400"/>
            </a:lvl1pPr>
          </a:lstStyle>
          <a:p>
            <a:pPr>
              <a:defRPr/>
            </a:pPr>
            <a:endParaRPr lang="en-US"/>
          </a:p>
        </p:txBody>
      </p:sp>
      <p:sp>
        <p:nvSpPr>
          <p:cNvPr id="10" name="Rectangle 11"/>
          <p:cNvSpPr>
            <a:spLocks noGrp="1" noChangeArrowheads="1"/>
          </p:cNvSpPr>
          <p:nvPr>
            <p:ph type="sldNum" sz="quarter" idx="12"/>
          </p:nvPr>
        </p:nvSpPr>
        <p:spPr>
          <a:xfrm>
            <a:off x="6348413" y="6313488"/>
            <a:ext cx="2695575" cy="457200"/>
          </a:xfrm>
          <a:prstGeom prst="rect">
            <a:avLst/>
          </a:prstGeom>
          <a:ln w="9525"/>
        </p:spPr>
        <p:txBody>
          <a:bodyPr wrap="none" lIns="92075" tIns="46038" rIns="92075" bIns="46038" anchor="ct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5"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B9C4EC36-CC6B-B244-9ED3-0650A46377E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457200"/>
            <a:ext cx="215265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457200"/>
            <a:ext cx="630555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5"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0F1F5A7A-E814-9248-8749-00B1857AE00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5"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2B699A06-0494-5943-92AE-675802FCC9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5"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EFCB2FF1-EC38-F940-ADE8-BF40C494A0B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371600"/>
            <a:ext cx="42291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371600"/>
            <a:ext cx="42291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6"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C9251DB8-9527-7D41-AF54-FA8A961DC5F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8"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9"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EBB89E9C-BE20-C943-9829-70322E49B67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4"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5"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68846AB8-EB57-3046-A4F1-8ACA205DFC3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3"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4"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CC6E23B8-74E4-7A43-8519-6032F4AD713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6"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DC2C3D7C-7004-6446-9B24-59EE104A8E7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dt" sz="half" idx="10"/>
          </p:nvPr>
        </p:nvSpPr>
        <p:spPr>
          <a:xfrm>
            <a:off x="1295400" y="5791200"/>
            <a:ext cx="1905000" cy="457200"/>
          </a:xfrm>
          <a:prstGeom prst="rect">
            <a:avLst/>
          </a:prstGeom>
          <a:ln/>
        </p:spPr>
        <p:txBody>
          <a:bodyPr/>
          <a:lstStyle>
            <a:lvl1pPr>
              <a:defRPr/>
            </a:lvl1pPr>
          </a:lstStyle>
          <a:p>
            <a:pPr>
              <a:defRPr/>
            </a:pPr>
            <a:endParaRPr lang="en-US"/>
          </a:p>
        </p:txBody>
      </p:sp>
      <p:sp>
        <p:nvSpPr>
          <p:cNvPr id="6" name="Rectangle 17"/>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FECBB435-3A46-984A-9461-4F539F70A18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4"/>
          <p:cNvSpPr>
            <a:spLocks noGrp="1" noChangeArrowheads="1"/>
          </p:cNvSpPr>
          <p:nvPr>
            <p:ph type="title"/>
          </p:nvPr>
        </p:nvSpPr>
        <p:spPr bwMode="auto">
          <a:xfrm>
            <a:off x="304800" y="457200"/>
            <a:ext cx="8610600" cy="762000"/>
          </a:xfrm>
          <a:prstGeom prst="rect">
            <a:avLst/>
          </a:prstGeom>
          <a:noFill/>
          <a:ln w="12700" cap="sq">
            <a:noFill/>
            <a:miter lim="800000"/>
            <a:headEnd type="none" w="sm" len="sm"/>
            <a:tailEnd type="none" w="sm" len="sm"/>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15"/>
          <p:cNvSpPr>
            <a:spLocks noGrp="1" noChangeArrowheads="1"/>
          </p:cNvSpPr>
          <p:nvPr>
            <p:ph type="body" idx="1"/>
          </p:nvPr>
        </p:nvSpPr>
        <p:spPr bwMode="auto">
          <a:xfrm>
            <a:off x="304800" y="1371600"/>
            <a:ext cx="8610600" cy="4648200"/>
          </a:xfrm>
          <a:prstGeom prst="rect">
            <a:avLst/>
          </a:prstGeom>
          <a:noFill/>
          <a:ln w="12700" cap="sq">
            <a:noFill/>
            <a:miter lim="800000"/>
            <a:headEnd type="none" w="sm" len="sm"/>
            <a:tailEnd type="none" w="sm" len="sm"/>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13"/>
          <a:stretch>
            <a:fillRect/>
          </a:stretch>
        </p:blipFill>
        <p:spPr>
          <a:xfrm>
            <a:off x="7620000" y="6400800"/>
            <a:ext cx="1331976" cy="378403"/>
          </a:xfrm>
          <a:prstGeom prst="rect">
            <a:avLst/>
          </a:prstGeom>
        </p:spPr>
      </p:pic>
      <p:sp>
        <p:nvSpPr>
          <p:cNvPr id="9" name="Rectangle 17"/>
          <p:cNvSpPr txBox="1">
            <a:spLocks noChangeArrowheads="1"/>
          </p:cNvSpPr>
          <p:nvPr userDrawn="1"/>
        </p:nvSpPr>
        <p:spPr bwMode="auto">
          <a:xfrm>
            <a:off x="3200400" y="6553200"/>
            <a:ext cx="2895600" cy="30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200" kern="1200">
                <a:solidFill>
                  <a:schemeClr val="tx1"/>
                </a:solidFill>
                <a:latin typeface="Times New Roman"/>
                <a:ea typeface="+mn-ea"/>
                <a:cs typeface="Times New Roman"/>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a:lstStyle>
          <a:p>
            <a:pPr>
              <a:defRPr/>
            </a:pPr>
            <a:r>
              <a:rPr lang="en-US" dirty="0" smtClean="0"/>
              <a:t>28</a:t>
            </a:r>
            <a:r>
              <a:rPr lang="en-US" baseline="30000" dirty="0" smtClean="0"/>
              <a:t>th</a:t>
            </a:r>
            <a:r>
              <a:rPr lang="en-US" dirty="0" smtClean="0"/>
              <a:t> Texas Symposium</a:t>
            </a:r>
            <a:endParaRPr lang="en-US" dirty="0"/>
          </a:p>
        </p:txBody>
      </p:sp>
    </p:spTree>
  </p:cSld>
  <p:clrMap bg1="lt1" tx1="dk1" bg2="lt2" tx2="dk2" accent1="accent1" accent2="accent2" accent3="accent3" accent4="accent4" accent5="accent5" accent6="accent6" hlink="hlink" folHlink="folHlink"/>
  <p:sldLayoutIdLst>
    <p:sldLayoutId id="2147483828"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0" fontAlgn="base" hangingPunct="0">
        <a:spcBef>
          <a:spcPct val="0"/>
        </a:spcBef>
        <a:spcAft>
          <a:spcPct val="0"/>
        </a:spcAft>
        <a:defRPr kumimoji="1"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kumimoji="1" sz="4400">
          <a:solidFill>
            <a:schemeClr val="tx2"/>
          </a:solidFill>
          <a:latin typeface="Abadi MT Condensed Extra Bold" charset="0"/>
          <a:ea typeface="ＭＳ Ｐゴシック" charset="-128"/>
          <a:cs typeface="ＭＳ Ｐゴシック" charset="-128"/>
        </a:defRPr>
      </a:lvl2pPr>
      <a:lvl3pPr algn="ctr" rtl="0" eaLnBrk="0" fontAlgn="base" hangingPunct="0">
        <a:spcBef>
          <a:spcPct val="0"/>
        </a:spcBef>
        <a:spcAft>
          <a:spcPct val="0"/>
        </a:spcAft>
        <a:defRPr kumimoji="1" sz="4400">
          <a:solidFill>
            <a:schemeClr val="tx2"/>
          </a:solidFill>
          <a:latin typeface="Abadi MT Condensed Extra Bold" charset="0"/>
          <a:ea typeface="ＭＳ Ｐゴシック" charset="-128"/>
          <a:cs typeface="ＭＳ Ｐゴシック" charset="-128"/>
        </a:defRPr>
      </a:lvl3pPr>
      <a:lvl4pPr algn="ctr" rtl="0" eaLnBrk="0" fontAlgn="base" hangingPunct="0">
        <a:spcBef>
          <a:spcPct val="0"/>
        </a:spcBef>
        <a:spcAft>
          <a:spcPct val="0"/>
        </a:spcAft>
        <a:defRPr kumimoji="1" sz="4400">
          <a:solidFill>
            <a:schemeClr val="tx2"/>
          </a:solidFill>
          <a:latin typeface="Abadi MT Condensed Extra Bold" charset="0"/>
          <a:ea typeface="ＭＳ Ｐゴシック" charset="-128"/>
          <a:cs typeface="ＭＳ Ｐゴシック" charset="-128"/>
        </a:defRPr>
      </a:lvl4pPr>
      <a:lvl5pPr algn="ctr" rtl="0" eaLnBrk="0" fontAlgn="base" hangingPunct="0">
        <a:spcBef>
          <a:spcPct val="0"/>
        </a:spcBef>
        <a:spcAft>
          <a:spcPct val="0"/>
        </a:spcAft>
        <a:defRPr kumimoji="1" sz="4400">
          <a:solidFill>
            <a:schemeClr val="tx2"/>
          </a:solidFill>
          <a:latin typeface="Abadi MT Condensed Extra Bold" charset="0"/>
          <a:ea typeface="ＭＳ Ｐゴシック" charset="-128"/>
          <a:cs typeface="ＭＳ Ｐゴシック" charset="-128"/>
        </a:defRPr>
      </a:lvl5pPr>
      <a:lvl6pPr marL="457200" algn="ctr" rtl="0" eaLnBrk="0" fontAlgn="base" hangingPunct="0">
        <a:spcBef>
          <a:spcPct val="0"/>
        </a:spcBef>
        <a:spcAft>
          <a:spcPct val="0"/>
        </a:spcAft>
        <a:defRPr kumimoji="1" sz="4400">
          <a:solidFill>
            <a:schemeClr val="tx2"/>
          </a:solidFill>
          <a:latin typeface="Abadi MT Condensed Extra Bold" charset="0"/>
        </a:defRPr>
      </a:lvl6pPr>
      <a:lvl7pPr marL="914400" algn="ctr" rtl="0" eaLnBrk="0" fontAlgn="base" hangingPunct="0">
        <a:spcBef>
          <a:spcPct val="0"/>
        </a:spcBef>
        <a:spcAft>
          <a:spcPct val="0"/>
        </a:spcAft>
        <a:defRPr kumimoji="1" sz="4400">
          <a:solidFill>
            <a:schemeClr val="tx2"/>
          </a:solidFill>
          <a:latin typeface="Abadi MT Condensed Extra Bold" charset="0"/>
        </a:defRPr>
      </a:lvl7pPr>
      <a:lvl8pPr marL="1371600" algn="ctr" rtl="0" eaLnBrk="0" fontAlgn="base" hangingPunct="0">
        <a:spcBef>
          <a:spcPct val="0"/>
        </a:spcBef>
        <a:spcAft>
          <a:spcPct val="0"/>
        </a:spcAft>
        <a:defRPr kumimoji="1" sz="4400">
          <a:solidFill>
            <a:schemeClr val="tx2"/>
          </a:solidFill>
          <a:latin typeface="Abadi MT Condensed Extra Bold" charset="0"/>
        </a:defRPr>
      </a:lvl8pPr>
      <a:lvl9pPr marL="1828800" algn="ctr" rtl="0" eaLnBrk="0" fontAlgn="base" hangingPunct="0">
        <a:spcBef>
          <a:spcPct val="0"/>
        </a:spcBef>
        <a:spcAft>
          <a:spcPct val="0"/>
        </a:spcAft>
        <a:defRPr kumimoji="1" sz="4400">
          <a:solidFill>
            <a:schemeClr val="tx2"/>
          </a:solidFill>
          <a:latin typeface="Abadi MT Condensed Extra Bold" charset="0"/>
        </a:defRPr>
      </a:lvl9pPr>
    </p:titleStyle>
    <p:bodyStyle>
      <a:lvl1pPr marL="342900" indent="-342900" algn="l" rtl="0" eaLnBrk="0" fontAlgn="base" hangingPunct="0">
        <a:spcBef>
          <a:spcPct val="20000"/>
        </a:spcBef>
        <a:spcAft>
          <a:spcPct val="0"/>
        </a:spcAft>
        <a:buClr>
          <a:schemeClr val="hlink"/>
        </a:buClr>
        <a:buSzPct val="50000"/>
        <a:buFont typeface="Monotype Sorts" charset="2"/>
        <a:buChar char="l"/>
        <a:defRPr kumimoji="1"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hlink"/>
        </a:buClr>
        <a:buSzPct val="50000"/>
        <a:buFont typeface="Monotype Sorts" charset="2"/>
        <a:buChar char="l"/>
        <a:defRPr kumimoji="1" sz="2800">
          <a:solidFill>
            <a:schemeClr val="tx1"/>
          </a:solidFill>
          <a:latin typeface="+mn-lt"/>
          <a:ea typeface="ＭＳ Ｐゴシック" charset="-128"/>
        </a:defRPr>
      </a:lvl2pPr>
      <a:lvl3pPr marL="1143000" indent="-228600" algn="l" rtl="0" eaLnBrk="0" fontAlgn="base" hangingPunct="0">
        <a:spcBef>
          <a:spcPct val="20000"/>
        </a:spcBef>
        <a:spcAft>
          <a:spcPct val="0"/>
        </a:spcAft>
        <a:buClr>
          <a:schemeClr val="hlink"/>
        </a:buClr>
        <a:buSzPct val="50000"/>
        <a:buFont typeface="Monotype Sorts" charset="2"/>
        <a:buChar char="l"/>
        <a:defRPr kumimoji="1" sz="2400">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hlink"/>
        </a:buClr>
        <a:buSzPct val="50000"/>
        <a:buFont typeface="Monotype Sorts" charset="2"/>
        <a:buChar char="l"/>
        <a:defRPr kumimoji="1" sz="2000">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hlink"/>
        </a:buClr>
        <a:buSzPct val="50000"/>
        <a:buFont typeface="Monotype Sorts" charset="2"/>
        <a:buChar char="l"/>
        <a:defRPr kumimoji="1" sz="2000">
          <a:solidFill>
            <a:schemeClr val="tx1"/>
          </a:solidFill>
          <a:latin typeface="+mn-lt"/>
          <a:ea typeface="ＭＳ Ｐゴシック" charset="-128"/>
        </a:defRPr>
      </a:lvl5pPr>
      <a:lvl6pPr marL="2514600" indent="-228600" algn="l" rtl="0" eaLnBrk="0" fontAlgn="base" hangingPunct="0">
        <a:spcBef>
          <a:spcPct val="20000"/>
        </a:spcBef>
        <a:spcAft>
          <a:spcPct val="0"/>
        </a:spcAft>
        <a:buClr>
          <a:schemeClr val="hlink"/>
        </a:buClr>
        <a:buSzPct val="50000"/>
        <a:buFont typeface="Monotype Sorts" charset="2"/>
        <a:buChar char="l"/>
        <a:defRPr kumimoji="1" sz="2000">
          <a:solidFill>
            <a:schemeClr val="tx1"/>
          </a:solidFill>
          <a:latin typeface="+mn-lt"/>
          <a:ea typeface="ＭＳ Ｐゴシック" charset="-128"/>
        </a:defRPr>
      </a:lvl6pPr>
      <a:lvl7pPr marL="2971800" indent="-228600" algn="l" rtl="0" eaLnBrk="0" fontAlgn="base" hangingPunct="0">
        <a:spcBef>
          <a:spcPct val="20000"/>
        </a:spcBef>
        <a:spcAft>
          <a:spcPct val="0"/>
        </a:spcAft>
        <a:buClr>
          <a:schemeClr val="hlink"/>
        </a:buClr>
        <a:buSzPct val="50000"/>
        <a:buFont typeface="Monotype Sorts" charset="2"/>
        <a:buChar char="l"/>
        <a:defRPr kumimoji="1" sz="2000">
          <a:solidFill>
            <a:schemeClr val="tx1"/>
          </a:solidFill>
          <a:latin typeface="+mn-lt"/>
          <a:ea typeface="ＭＳ Ｐゴシック" charset="-128"/>
        </a:defRPr>
      </a:lvl7pPr>
      <a:lvl8pPr marL="3429000" indent="-228600" algn="l" rtl="0" eaLnBrk="0" fontAlgn="base" hangingPunct="0">
        <a:spcBef>
          <a:spcPct val="20000"/>
        </a:spcBef>
        <a:spcAft>
          <a:spcPct val="0"/>
        </a:spcAft>
        <a:buClr>
          <a:schemeClr val="hlink"/>
        </a:buClr>
        <a:buSzPct val="50000"/>
        <a:buFont typeface="Monotype Sorts" charset="2"/>
        <a:buChar char="l"/>
        <a:defRPr kumimoji="1" sz="2000">
          <a:solidFill>
            <a:schemeClr val="tx1"/>
          </a:solidFill>
          <a:latin typeface="+mn-lt"/>
          <a:ea typeface="ＭＳ Ｐゴシック" charset="-128"/>
        </a:defRPr>
      </a:lvl8pPr>
      <a:lvl9pPr marL="3886200" indent="-228600" algn="l" rtl="0" eaLnBrk="0" fontAlgn="base" hangingPunct="0">
        <a:spcBef>
          <a:spcPct val="20000"/>
        </a:spcBef>
        <a:spcAft>
          <a:spcPct val="0"/>
        </a:spcAft>
        <a:buClr>
          <a:schemeClr val="hlink"/>
        </a:buClr>
        <a:buSzPct val="50000"/>
        <a:buFont typeface="Monotype Sorts" charset="2"/>
        <a:buChar char="l"/>
        <a:defRPr kumimoji="1"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1" Type="http://schemas.openxmlformats.org/officeDocument/2006/relationships/image" Target="../media/image30.emf"/><Relationship Id="rId12" Type="http://schemas.openxmlformats.org/officeDocument/2006/relationships/image" Target="../media/image31.emf"/><Relationship Id="rId13" Type="http://schemas.openxmlformats.org/officeDocument/2006/relationships/image" Target="../media/image32.emf"/><Relationship Id="rId14" Type="http://schemas.openxmlformats.org/officeDocument/2006/relationships/image" Target="../media/image33.emf"/><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2.emf"/><Relationship Id="rId4" Type="http://schemas.openxmlformats.org/officeDocument/2006/relationships/image" Target="../media/image23.emf"/><Relationship Id="rId5" Type="http://schemas.openxmlformats.org/officeDocument/2006/relationships/image" Target="../media/image24.emf"/><Relationship Id="rId6" Type="http://schemas.openxmlformats.org/officeDocument/2006/relationships/image" Target="../media/image25.emf"/><Relationship Id="rId7" Type="http://schemas.openxmlformats.org/officeDocument/2006/relationships/image" Target="../media/image26.emf"/><Relationship Id="rId8" Type="http://schemas.openxmlformats.org/officeDocument/2006/relationships/image" Target="../media/image27.emf"/><Relationship Id="rId9" Type="http://schemas.openxmlformats.org/officeDocument/2006/relationships/image" Target="../media/image28.emf"/><Relationship Id="rId10" Type="http://schemas.openxmlformats.org/officeDocument/2006/relationships/image" Target="../media/image29.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3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6.emf"/></Relationships>
</file>

<file path=ppt/slides/_rels/slide17.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38.emf"/><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emf"/><Relationship Id="rId3" Type="http://schemas.openxmlformats.org/officeDocument/2006/relationships/image" Target="../media/image4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emf"/><Relationship Id="rId3" Type="http://schemas.openxmlformats.org/officeDocument/2006/relationships/image" Target="../media/image42.e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e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3.bin"/><Relationship Id="rId5" Type="http://schemas.openxmlformats.org/officeDocument/2006/relationships/image" Target="../media/image45.emf"/><Relationship Id="rId6" Type="http://schemas.openxmlformats.org/officeDocument/2006/relationships/oleObject" Target="../embeddings/oleObject4.bin"/><Relationship Id="rId7" Type="http://schemas.openxmlformats.org/officeDocument/2006/relationships/image" Target="../media/image46.emf"/><Relationship Id="rId8" Type="http://schemas.openxmlformats.org/officeDocument/2006/relationships/oleObject" Target="../embeddings/oleObject5.bin"/><Relationship Id="rId9" Type="http://schemas.openxmlformats.org/officeDocument/2006/relationships/image" Target="../media/image47.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8.emf"/><Relationship Id="rId4" Type="http://schemas.openxmlformats.org/officeDocument/2006/relationships/image" Target="../media/image38.emf"/><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image" Target="../media/image50.emf"/><Relationship Id="rId5" Type="http://schemas.openxmlformats.org/officeDocument/2006/relationships/oleObject" Target="../embeddings/oleObject6.bin"/><Relationship Id="rId6" Type="http://schemas.openxmlformats.org/officeDocument/2006/relationships/image" Target="../media/image49.emf"/><Relationship Id="rId7" Type="http://schemas.openxmlformats.org/officeDocument/2006/relationships/image" Target="../media/image51.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1.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2.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6.emf"/><Relationship Id="rId5" Type="http://schemas.openxmlformats.org/officeDocument/2006/relationships/image" Target="../media/image18.png"/><Relationship Id="rId6" Type="http://schemas.openxmlformats.org/officeDocument/2006/relationships/oleObject" Target="../embeddings/oleObject2.bin"/><Relationship Id="rId7" Type="http://schemas.openxmlformats.org/officeDocument/2006/relationships/image" Target="../media/image17.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81000" y="381000"/>
            <a:ext cx="8458200" cy="457200"/>
          </a:xfrm>
          <a:prstGeom prst="rect">
            <a:avLst/>
          </a:prstGeom>
          <a:noFill/>
          <a:ln w="12700" cap="sq">
            <a:noFill/>
            <a:miter lim="800000"/>
            <a:headEnd type="none" w="sm" len="sm"/>
            <a:tailEnd type="none" w="sm" len="sm"/>
          </a:ln>
        </p:spPr>
        <p:txBody>
          <a:bodyPr anchor="ctr">
            <a:prstTxWarp prst="textNoShape">
              <a:avLst/>
            </a:prstTxWarp>
          </a:bodyPr>
          <a:lstStyle/>
          <a:p>
            <a:pPr algn="ctr"/>
            <a:r>
              <a:rPr lang="en-US" dirty="0" smtClean="0"/>
              <a:t>Measuring the Innermost Stable Circular Orbits of </a:t>
            </a:r>
            <a:r>
              <a:rPr lang="en-US" dirty="0" err="1" smtClean="0"/>
              <a:t>Supermassive</a:t>
            </a:r>
            <a:r>
              <a:rPr lang="en-US" dirty="0" smtClean="0"/>
              <a:t> Black Holes </a:t>
            </a:r>
            <a:endParaRPr lang="en-US" dirty="0"/>
          </a:p>
        </p:txBody>
      </p:sp>
      <p:sp>
        <p:nvSpPr>
          <p:cNvPr id="14339" name="Rectangle 10"/>
          <p:cNvSpPr>
            <a:spLocks noChangeArrowheads="1"/>
          </p:cNvSpPr>
          <p:nvPr/>
        </p:nvSpPr>
        <p:spPr bwMode="auto">
          <a:xfrm>
            <a:off x="457200" y="5492750"/>
            <a:ext cx="8305800" cy="374650"/>
          </a:xfrm>
          <a:prstGeom prst="rect">
            <a:avLst/>
          </a:prstGeom>
          <a:noFill/>
          <a:ln w="12700" cap="sq">
            <a:noFill/>
            <a:miter lim="800000"/>
            <a:headEnd type="none" w="sm" len="sm"/>
            <a:tailEnd type="none" w="sm" len="sm"/>
          </a:ln>
        </p:spPr>
        <p:txBody>
          <a:bodyPr>
            <a:prstTxWarp prst="textNoShape">
              <a:avLst/>
            </a:prstTxWarp>
            <a:spAutoFit/>
          </a:bodyPr>
          <a:lstStyle/>
          <a:p>
            <a:pPr algn="ctr">
              <a:lnSpc>
                <a:spcPct val="90000"/>
              </a:lnSpc>
              <a:spcBef>
                <a:spcPct val="20000"/>
              </a:spcBef>
              <a:buClr>
                <a:schemeClr val="hlink"/>
              </a:buClr>
              <a:buSzPct val="50000"/>
              <a:buFont typeface="Monotype Sorts" charset="2"/>
              <a:buNone/>
            </a:pPr>
            <a:r>
              <a:rPr kumimoji="1" lang="en-US" sz="2000" dirty="0">
                <a:latin typeface="Times" charset="0"/>
                <a:ea typeface="Times" charset="0"/>
                <a:cs typeface="Times" charset="0"/>
              </a:rPr>
              <a:t>Presented by: George </a:t>
            </a:r>
            <a:r>
              <a:rPr kumimoji="1" lang="en-US" sz="2000" dirty="0" smtClean="0">
                <a:latin typeface="Times" charset="0"/>
                <a:ea typeface="Times" charset="0"/>
                <a:cs typeface="Times" charset="0"/>
              </a:rPr>
              <a:t>Chartas</a:t>
            </a:r>
            <a:endParaRPr kumimoji="1" lang="en-US" sz="2000" dirty="0">
              <a:latin typeface="Times" charset="0"/>
              <a:ea typeface="Times" charset="0"/>
              <a:cs typeface="Times" charset="0"/>
            </a:endParaRPr>
          </a:p>
        </p:txBody>
      </p:sp>
      <p:pic>
        <p:nvPicPr>
          <p:cNvPr id="5" name="Picture 4" descr="jpgflniakhv6zwx6p6ik.png"/>
          <p:cNvPicPr>
            <a:picLocks noChangeAspect="1"/>
          </p:cNvPicPr>
          <p:nvPr/>
        </p:nvPicPr>
        <p:blipFill>
          <a:blip r:embed="rId3"/>
          <a:stretch>
            <a:fillRect/>
          </a:stretch>
        </p:blipFill>
        <p:spPr>
          <a:xfrm>
            <a:off x="533400" y="1333500"/>
            <a:ext cx="8077201" cy="37719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7"/>
          <p:cNvSpPr txBox="1">
            <a:spLocks noChangeArrowheads="1"/>
          </p:cNvSpPr>
          <p:nvPr/>
        </p:nvSpPr>
        <p:spPr bwMode="auto">
          <a:xfrm>
            <a:off x="838200" y="990600"/>
            <a:ext cx="7543800" cy="5890843"/>
          </a:xfrm>
          <a:prstGeom prst="rect">
            <a:avLst/>
          </a:prstGeom>
          <a:noFill/>
          <a:ln w="12700" cap="sq">
            <a:noFill/>
            <a:miter lim="800000"/>
            <a:headEnd type="none" w="sm" len="sm"/>
            <a:tailEnd type="none" w="sm" len="sm"/>
          </a:ln>
        </p:spPr>
        <p:txBody>
          <a:bodyPr>
            <a:prstTxWarp prst="textNoShape">
              <a:avLst/>
            </a:prstTxWarp>
            <a:spAutoFit/>
          </a:bodyPr>
          <a:lstStyle/>
          <a:p>
            <a:pPr>
              <a:spcBef>
                <a:spcPct val="50000"/>
              </a:spcBef>
            </a:pPr>
            <a:r>
              <a:rPr lang="en-US" sz="2000" dirty="0" err="1">
                <a:latin typeface="Times" charset="0"/>
                <a:ea typeface="Times" charset="0"/>
                <a:cs typeface="Times" charset="0"/>
              </a:rPr>
              <a:t>Microlensing</a:t>
            </a:r>
            <a:r>
              <a:rPr lang="en-US" sz="2000" dirty="0">
                <a:latin typeface="Times" charset="0"/>
                <a:ea typeface="Times" charset="0"/>
                <a:cs typeface="Times" charset="0"/>
              </a:rPr>
              <a:t> Model</a:t>
            </a:r>
          </a:p>
          <a:p>
            <a:pPr>
              <a:spcBef>
                <a:spcPct val="20000"/>
              </a:spcBef>
              <a:buClr>
                <a:schemeClr val="hlink"/>
              </a:buClr>
              <a:buSzPct val="50000"/>
              <a:buFont typeface="Monotype Sorts" charset="2"/>
              <a:buChar char="l"/>
            </a:pPr>
            <a:r>
              <a:rPr lang="en-US" sz="2000" dirty="0">
                <a:latin typeface="Times" charset="0"/>
                <a:ea typeface="Times" charset="0"/>
                <a:cs typeface="Times" charset="0"/>
              </a:rPr>
              <a:t> The main free parameters of a </a:t>
            </a:r>
            <a:r>
              <a:rPr lang="en-US" sz="2000" dirty="0" err="1">
                <a:latin typeface="Times" charset="0"/>
                <a:ea typeface="Times" charset="0"/>
                <a:cs typeface="Times" charset="0"/>
              </a:rPr>
              <a:t>microlensing</a:t>
            </a:r>
            <a:r>
              <a:rPr lang="en-US" sz="2000" dirty="0">
                <a:latin typeface="Times" charset="0"/>
                <a:ea typeface="Times" charset="0"/>
                <a:cs typeface="Times" charset="0"/>
              </a:rPr>
              <a:t> model are :</a:t>
            </a:r>
          </a:p>
          <a:p>
            <a:pPr>
              <a:buFontTx/>
              <a:buChar char="-"/>
            </a:pPr>
            <a:r>
              <a:rPr lang="en-US" sz="2000" dirty="0">
                <a:latin typeface="Times" charset="0"/>
                <a:ea typeface="Times" charset="0"/>
                <a:cs typeface="Times" charset="0"/>
              </a:rPr>
              <a:t> the </a:t>
            </a:r>
            <a:r>
              <a:rPr lang="en-US" sz="2000" dirty="0">
                <a:solidFill>
                  <a:schemeClr val="tx2"/>
                </a:solidFill>
                <a:latin typeface="Times" charset="0"/>
                <a:ea typeface="Times" charset="0"/>
                <a:cs typeface="Times" charset="0"/>
              </a:rPr>
              <a:t>scale lengths</a:t>
            </a:r>
            <a:r>
              <a:rPr lang="en-US" sz="2000" dirty="0">
                <a:latin typeface="Times" charset="0"/>
                <a:ea typeface="Times" charset="0"/>
                <a:cs typeface="Times" charset="0"/>
              </a:rPr>
              <a:t> of the emission regions, </a:t>
            </a:r>
          </a:p>
          <a:p>
            <a:pPr>
              <a:buFontTx/>
              <a:buChar char="-"/>
            </a:pPr>
            <a:r>
              <a:rPr lang="en-US" sz="2000" dirty="0">
                <a:latin typeface="Times" charset="0"/>
                <a:ea typeface="Times" charset="0"/>
                <a:cs typeface="Times" charset="0"/>
              </a:rPr>
              <a:t> a </a:t>
            </a:r>
            <a:r>
              <a:rPr lang="en-US" sz="2000" dirty="0" err="1">
                <a:solidFill>
                  <a:schemeClr val="tx2"/>
                </a:solidFill>
                <a:latin typeface="Times" charset="0"/>
                <a:ea typeface="Times" charset="0"/>
                <a:cs typeface="Times" charset="0"/>
              </a:rPr>
              <a:t>microlens</a:t>
            </a:r>
            <a:r>
              <a:rPr lang="en-US" sz="2000" dirty="0">
                <a:solidFill>
                  <a:schemeClr val="tx2"/>
                </a:solidFill>
                <a:latin typeface="Times" charset="0"/>
                <a:ea typeface="Times" charset="0"/>
                <a:cs typeface="Times" charset="0"/>
              </a:rPr>
              <a:t> mass scale</a:t>
            </a:r>
            <a:r>
              <a:rPr lang="en-US" sz="2000" dirty="0">
                <a:latin typeface="Times" charset="0"/>
                <a:ea typeface="Times" charset="0"/>
                <a:cs typeface="Times" charset="0"/>
              </a:rPr>
              <a:t>, </a:t>
            </a:r>
          </a:p>
          <a:p>
            <a:pPr>
              <a:buFontTx/>
              <a:buChar char="-"/>
            </a:pPr>
            <a:r>
              <a:rPr lang="en-US" sz="2000" dirty="0">
                <a:latin typeface="Times" charset="0"/>
                <a:ea typeface="Times" charset="0"/>
                <a:cs typeface="Times" charset="0"/>
              </a:rPr>
              <a:t> a mass fraction of the </a:t>
            </a:r>
            <a:r>
              <a:rPr lang="en-US" sz="2000" dirty="0">
                <a:solidFill>
                  <a:schemeClr val="tx2"/>
                </a:solidFill>
                <a:latin typeface="Times" charset="0"/>
                <a:ea typeface="Times" charset="0"/>
                <a:cs typeface="Times" charset="0"/>
              </a:rPr>
              <a:t>local surface density</a:t>
            </a:r>
            <a:r>
              <a:rPr lang="en-US" sz="2000" dirty="0">
                <a:latin typeface="Times" charset="0"/>
                <a:ea typeface="Times" charset="0"/>
                <a:cs typeface="Times" charset="0"/>
              </a:rPr>
              <a:t> comprised of stars, and</a:t>
            </a:r>
          </a:p>
          <a:p>
            <a:pPr>
              <a:buFontTx/>
              <a:buChar char="-"/>
            </a:pPr>
            <a:r>
              <a:rPr lang="en-US" sz="2000" dirty="0">
                <a:latin typeface="Times" charset="0"/>
                <a:ea typeface="Times" charset="0"/>
                <a:cs typeface="Times" charset="0"/>
              </a:rPr>
              <a:t> a </a:t>
            </a:r>
            <a:r>
              <a:rPr lang="en-US" sz="2000" dirty="0">
                <a:solidFill>
                  <a:schemeClr val="tx2"/>
                </a:solidFill>
                <a:latin typeface="Times" charset="0"/>
                <a:ea typeface="Times" charset="0"/>
                <a:cs typeface="Times" charset="0"/>
              </a:rPr>
              <a:t>velocity vector</a:t>
            </a:r>
            <a:r>
              <a:rPr lang="en-US" sz="2000" dirty="0">
                <a:latin typeface="Times" charset="0"/>
                <a:ea typeface="Times" charset="0"/>
                <a:cs typeface="Times" charset="0"/>
              </a:rPr>
              <a:t> describing the motion of the AGN regions across the </a:t>
            </a:r>
            <a:r>
              <a:rPr lang="en-US" sz="2000" dirty="0" err="1">
                <a:latin typeface="Times" charset="0"/>
                <a:ea typeface="Times" charset="0"/>
                <a:cs typeface="Times" charset="0"/>
              </a:rPr>
              <a:t>microlensing</a:t>
            </a:r>
            <a:r>
              <a:rPr lang="en-US" sz="2000" dirty="0">
                <a:latin typeface="Times" charset="0"/>
                <a:ea typeface="Times" charset="0"/>
                <a:cs typeface="Times" charset="0"/>
              </a:rPr>
              <a:t> caustics. </a:t>
            </a:r>
          </a:p>
          <a:p>
            <a:pPr>
              <a:buFontTx/>
              <a:buChar char="-"/>
            </a:pPr>
            <a:endParaRPr lang="en-US" sz="2000" dirty="0">
              <a:latin typeface="Times" charset="0"/>
              <a:ea typeface="Times" charset="0"/>
              <a:cs typeface="Times" charset="0"/>
            </a:endParaRPr>
          </a:p>
          <a:p>
            <a:pPr>
              <a:spcBef>
                <a:spcPct val="20000"/>
              </a:spcBef>
              <a:buClr>
                <a:schemeClr val="hlink"/>
              </a:buClr>
              <a:buSzPct val="50000"/>
              <a:buFont typeface="Monotype Sorts" charset="2"/>
              <a:buChar char="l"/>
            </a:pPr>
            <a:r>
              <a:rPr lang="en-US" sz="2000" dirty="0">
                <a:latin typeface="Times" charset="0"/>
                <a:ea typeface="Times" charset="0"/>
                <a:cs typeface="Times" charset="0"/>
              </a:rPr>
              <a:t>  The </a:t>
            </a:r>
            <a:r>
              <a:rPr lang="en-US" sz="2000" dirty="0" err="1">
                <a:latin typeface="Times" charset="0"/>
                <a:ea typeface="Times" charset="0"/>
                <a:cs typeface="Times" charset="0"/>
              </a:rPr>
              <a:t>microlensing</a:t>
            </a:r>
            <a:r>
              <a:rPr lang="en-US" sz="2000" dirty="0">
                <a:latin typeface="Times" charset="0"/>
                <a:ea typeface="Times" charset="0"/>
                <a:cs typeface="Times" charset="0"/>
              </a:rPr>
              <a:t> analysis includes the creation of </a:t>
            </a:r>
            <a:r>
              <a:rPr lang="en-US" sz="2000" dirty="0">
                <a:solidFill>
                  <a:schemeClr val="tx2"/>
                </a:solidFill>
                <a:latin typeface="Times" charset="0"/>
                <a:ea typeface="Times" charset="0"/>
                <a:cs typeface="Times" charset="0"/>
              </a:rPr>
              <a:t>many random realization of the star fields</a:t>
            </a:r>
            <a:r>
              <a:rPr lang="en-US" sz="2000" dirty="0">
                <a:latin typeface="Times" charset="0"/>
                <a:ea typeface="Times" charset="0"/>
                <a:cs typeface="Times" charset="0"/>
              </a:rPr>
              <a:t> near each image and the generation of magnification maps.</a:t>
            </a:r>
          </a:p>
          <a:p>
            <a:pPr>
              <a:spcBef>
                <a:spcPct val="20000"/>
              </a:spcBef>
              <a:buClr>
                <a:schemeClr val="hlink"/>
              </a:buClr>
              <a:buSzPct val="50000"/>
            </a:pPr>
            <a:endParaRPr lang="en-US" sz="2000" dirty="0">
              <a:latin typeface="Times" charset="0"/>
              <a:ea typeface="Times" charset="0"/>
              <a:cs typeface="Times" charset="0"/>
            </a:endParaRPr>
          </a:p>
          <a:p>
            <a:pPr>
              <a:spcBef>
                <a:spcPct val="20000"/>
              </a:spcBef>
              <a:buClr>
                <a:schemeClr val="hlink"/>
              </a:buClr>
              <a:buSzPct val="50000"/>
              <a:buFont typeface="Monotype Sorts" charset="2"/>
              <a:buChar char="l"/>
            </a:pPr>
            <a:r>
              <a:rPr lang="en-US" sz="2000" dirty="0">
                <a:latin typeface="Times" charset="0"/>
                <a:ea typeface="Times" charset="0"/>
                <a:cs typeface="Times" charset="0"/>
              </a:rPr>
              <a:t> </a:t>
            </a:r>
            <a:r>
              <a:rPr lang="en-US" sz="2000" dirty="0" smtClean="0">
                <a:latin typeface="Times" charset="0"/>
                <a:ea typeface="Times" charset="0"/>
                <a:cs typeface="Times" charset="0"/>
              </a:rPr>
              <a:t>Dynamic </a:t>
            </a:r>
            <a:r>
              <a:rPr lang="en-US" sz="2000" dirty="0" err="1">
                <a:latin typeface="Times" charset="0"/>
                <a:ea typeface="Times" charset="0"/>
                <a:cs typeface="Times" charset="0"/>
              </a:rPr>
              <a:t>M</a:t>
            </a:r>
            <a:r>
              <a:rPr lang="en-US" sz="2000" dirty="0" err="1" smtClean="0">
                <a:latin typeface="Times" charset="0"/>
                <a:ea typeface="Times" charset="0"/>
                <a:cs typeface="Times" charset="0"/>
              </a:rPr>
              <a:t>icrolensing</a:t>
            </a:r>
            <a:r>
              <a:rPr lang="en-US" sz="2000" dirty="0" smtClean="0">
                <a:latin typeface="Times" charset="0"/>
                <a:ea typeface="Times" charset="0"/>
                <a:cs typeface="Times" charset="0"/>
              </a:rPr>
              <a:t> </a:t>
            </a:r>
          </a:p>
          <a:p>
            <a:pPr>
              <a:spcBef>
                <a:spcPct val="20000"/>
              </a:spcBef>
              <a:buClr>
                <a:schemeClr val="hlink"/>
              </a:buClr>
              <a:buSzPct val="50000"/>
            </a:pPr>
            <a:r>
              <a:rPr lang="en-US" sz="2000" dirty="0" smtClean="0">
                <a:latin typeface="Times" charset="0"/>
                <a:ea typeface="Times" charset="0"/>
                <a:cs typeface="Times" charset="0"/>
              </a:rPr>
              <a:t>- S</a:t>
            </a:r>
            <a:r>
              <a:rPr lang="en-US" sz="2000" dirty="0" smtClean="0"/>
              <a:t>imulations </a:t>
            </a:r>
            <a:r>
              <a:rPr lang="en-US" sz="2000" dirty="0"/>
              <a:t>that allow for movement of the stars between epochs also provide constraints on the inclination of the accretion disk and the direction of motion of the caustics </a:t>
            </a:r>
          </a:p>
          <a:p>
            <a:pPr>
              <a:spcBef>
                <a:spcPct val="20000"/>
              </a:spcBef>
              <a:buClr>
                <a:schemeClr val="hlink"/>
              </a:buClr>
              <a:buSzPct val="50000"/>
            </a:pPr>
            <a:endParaRPr lang="en-US" sz="2000" dirty="0">
              <a:latin typeface="Times" charset="0"/>
              <a:ea typeface="Times" charset="0"/>
              <a:cs typeface="Times" charset="0"/>
            </a:endParaRPr>
          </a:p>
        </p:txBody>
      </p:sp>
      <p:sp>
        <p:nvSpPr>
          <p:cNvPr id="40963" name="Rectangle 2"/>
          <p:cNvSpPr>
            <a:spLocks noChangeArrowheads="1"/>
          </p:cNvSpPr>
          <p:nvPr/>
        </p:nvSpPr>
        <p:spPr bwMode="auto">
          <a:xfrm>
            <a:off x="1600200" y="166688"/>
            <a:ext cx="6126163" cy="461962"/>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a:latin typeface="Times" charset="0"/>
                <a:ea typeface="Times" charset="0"/>
                <a:cs typeface="Times" charset="0"/>
              </a:rPr>
              <a:t>Dissecting an Accretion Disk with Microlensing</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1"/>
          <p:cNvSpPr>
            <a:spLocks noChangeArrowheads="1"/>
          </p:cNvSpPr>
          <p:nvPr/>
        </p:nvSpPr>
        <p:spPr bwMode="auto">
          <a:xfrm>
            <a:off x="762000" y="762000"/>
            <a:ext cx="7696200" cy="5570755"/>
          </a:xfrm>
          <a:prstGeom prst="rect">
            <a:avLst/>
          </a:prstGeom>
          <a:noFill/>
          <a:ln w="12700" cap="sq">
            <a:noFill/>
            <a:miter lim="800000"/>
            <a:headEnd type="none" w="sm" len="sm"/>
            <a:tailEnd type="none" w="sm" len="sm"/>
          </a:ln>
        </p:spPr>
        <p:txBody>
          <a:bodyPr anchor="t">
            <a:prstTxWarp prst="textNoShape">
              <a:avLst/>
            </a:prstTxWarp>
            <a:spAutoFit/>
          </a:bodyPr>
          <a:lstStyle/>
          <a:p>
            <a:pPr>
              <a:spcBef>
                <a:spcPct val="20000"/>
              </a:spcBef>
              <a:buClr>
                <a:schemeClr val="hlink"/>
              </a:buClr>
              <a:buSzPct val="50000"/>
              <a:buFont typeface="Monotype Sorts" charset="2"/>
              <a:buChar char="l"/>
            </a:pPr>
            <a:r>
              <a:rPr lang="en-US" sz="2000" dirty="0">
                <a:latin typeface="Times" charset="0"/>
                <a:ea typeface="Times" charset="0"/>
                <a:cs typeface="Times" charset="0"/>
              </a:rPr>
              <a:t>    We  are performing </a:t>
            </a:r>
            <a:r>
              <a:rPr lang="en-US" sz="2000" dirty="0" err="1">
                <a:latin typeface="Times" charset="0"/>
                <a:ea typeface="Times" charset="0"/>
                <a:cs typeface="Times" charset="0"/>
              </a:rPr>
              <a:t>multiwavelength</a:t>
            </a:r>
            <a:r>
              <a:rPr lang="en-US" sz="2000" dirty="0">
                <a:latin typeface="Times" charset="0"/>
                <a:ea typeface="Times" charset="0"/>
                <a:cs typeface="Times" charset="0"/>
              </a:rPr>
              <a:t> monitoring of several quasars</a:t>
            </a:r>
            <a:r>
              <a:rPr lang="en-US" sz="2000" dirty="0" smtClean="0">
                <a:latin typeface="Times" charset="0"/>
                <a:ea typeface="Times" charset="0"/>
                <a:cs typeface="Times" charset="0"/>
              </a:rPr>
              <a:t> :</a:t>
            </a:r>
            <a:endParaRPr lang="en-US" sz="2000" dirty="0" smtClean="0">
              <a:solidFill>
                <a:schemeClr val="tx2"/>
              </a:solidFill>
              <a:latin typeface="Times" charset="0"/>
              <a:ea typeface="Times" charset="0"/>
              <a:cs typeface="Times" charset="0"/>
            </a:endParaRPr>
          </a:p>
          <a:p>
            <a:pPr>
              <a:spcBef>
                <a:spcPct val="20000"/>
              </a:spcBef>
              <a:buClr>
                <a:schemeClr val="hlink"/>
              </a:buClr>
              <a:buSzPct val="50000"/>
              <a:buFont typeface="Monotype Sorts" charset="2"/>
              <a:buNone/>
            </a:pPr>
            <a:endParaRPr lang="en-US" sz="2000" dirty="0" smtClean="0">
              <a:solidFill>
                <a:schemeClr val="tx2"/>
              </a:solidFill>
              <a:latin typeface="Times" charset="0"/>
              <a:ea typeface="Times" charset="0"/>
              <a:cs typeface="Times" charset="0"/>
            </a:endParaRPr>
          </a:p>
          <a:p>
            <a:r>
              <a:rPr lang="en-US" sz="2000" dirty="0" smtClean="0">
                <a:solidFill>
                  <a:schemeClr val="tx2"/>
                </a:solidFill>
                <a:latin typeface="Times" charset="0"/>
                <a:ea typeface="Times" charset="0"/>
                <a:cs typeface="Times" charset="0"/>
              </a:rPr>
              <a:t>RX J1131-1231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s</a:t>
            </a:r>
            <a:r>
              <a:rPr lang="en-US" sz="2000" dirty="0" smtClean="0">
                <a:solidFill>
                  <a:schemeClr val="tx2"/>
                </a:solidFill>
                <a:latin typeface="Times" charset="0"/>
                <a:ea typeface="Times" charset="0"/>
                <a:cs typeface="Times" charset="0"/>
              </a:rPr>
              <a:t> = 0.66,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l</a:t>
            </a:r>
            <a:r>
              <a:rPr lang="en-US" sz="2000" baseline="-25000" dirty="0" smtClean="0">
                <a:solidFill>
                  <a:schemeClr val="tx2"/>
                </a:solidFill>
                <a:latin typeface="Times" charset="0"/>
                <a:ea typeface="Times" charset="0"/>
                <a:cs typeface="Times" charset="0"/>
              </a:rPr>
              <a:t> </a:t>
            </a:r>
            <a:r>
              <a:rPr lang="en-US" sz="2000" dirty="0" smtClean="0">
                <a:solidFill>
                  <a:schemeClr val="tx2"/>
                </a:solidFill>
                <a:latin typeface="Times" charset="0"/>
                <a:ea typeface="Times" charset="0"/>
                <a:cs typeface="Times" charset="0"/>
              </a:rPr>
              <a:t>= 0.30) </a:t>
            </a:r>
          </a:p>
          <a:p>
            <a:r>
              <a:rPr lang="en-US" sz="2000" dirty="0" smtClean="0">
                <a:solidFill>
                  <a:srgbClr val="0000FF"/>
                </a:solidFill>
              </a:rPr>
              <a:t>Q J0158-4325       (</a:t>
            </a:r>
            <a:r>
              <a:rPr lang="en-US" sz="2000" dirty="0" err="1" smtClean="0">
                <a:solidFill>
                  <a:srgbClr val="0000FF"/>
                </a:solidFill>
              </a:rPr>
              <a:t>z</a:t>
            </a:r>
            <a:r>
              <a:rPr lang="en-US" sz="2000" baseline="-25000" dirty="0" err="1" smtClean="0">
                <a:solidFill>
                  <a:srgbClr val="0000FF"/>
                </a:solidFill>
              </a:rPr>
              <a:t>s</a:t>
            </a:r>
            <a:r>
              <a:rPr lang="en-US" sz="2000" dirty="0" smtClean="0">
                <a:solidFill>
                  <a:srgbClr val="0000FF"/>
                </a:solidFill>
              </a:rPr>
              <a:t> = 1.29, </a:t>
            </a:r>
            <a:r>
              <a:rPr lang="en-US" sz="2000" dirty="0" err="1" smtClean="0">
                <a:solidFill>
                  <a:srgbClr val="0000FF"/>
                </a:solidFill>
              </a:rPr>
              <a:t>z</a:t>
            </a:r>
            <a:r>
              <a:rPr lang="en-US" sz="2000" baseline="-25000" dirty="0" err="1" smtClean="0">
                <a:solidFill>
                  <a:srgbClr val="0000FF"/>
                </a:solidFill>
              </a:rPr>
              <a:t>l</a:t>
            </a:r>
            <a:r>
              <a:rPr lang="en-US" sz="2000" dirty="0" smtClean="0">
                <a:solidFill>
                  <a:srgbClr val="0000FF"/>
                </a:solidFill>
              </a:rPr>
              <a:t> = 0.317)</a:t>
            </a:r>
          </a:p>
          <a:p>
            <a:r>
              <a:rPr lang="en-US" sz="2000" dirty="0" smtClean="0">
                <a:solidFill>
                  <a:srgbClr val="0000FF"/>
                </a:solidFill>
              </a:rPr>
              <a:t>SDSS0924+0219  (</a:t>
            </a:r>
            <a:r>
              <a:rPr lang="en-US" sz="2000" dirty="0" err="1" smtClean="0">
                <a:solidFill>
                  <a:srgbClr val="0000FF"/>
                </a:solidFill>
              </a:rPr>
              <a:t>z</a:t>
            </a:r>
            <a:r>
              <a:rPr lang="en-US" sz="2000" baseline="-25000" dirty="0" err="1" smtClean="0">
                <a:solidFill>
                  <a:srgbClr val="0000FF"/>
                </a:solidFill>
              </a:rPr>
              <a:t>s</a:t>
            </a:r>
            <a:r>
              <a:rPr lang="en-US" sz="2000" dirty="0" smtClean="0">
                <a:solidFill>
                  <a:srgbClr val="0000FF"/>
                </a:solidFill>
              </a:rPr>
              <a:t> = 1.524, </a:t>
            </a:r>
            <a:r>
              <a:rPr lang="en-US" sz="2000" dirty="0" err="1" smtClean="0">
                <a:solidFill>
                  <a:srgbClr val="0000FF"/>
                </a:solidFill>
              </a:rPr>
              <a:t>z</a:t>
            </a:r>
            <a:r>
              <a:rPr lang="en-US" sz="2000" baseline="-25000" dirty="0" err="1" smtClean="0">
                <a:solidFill>
                  <a:srgbClr val="0000FF"/>
                </a:solidFill>
              </a:rPr>
              <a:t>l</a:t>
            </a:r>
            <a:r>
              <a:rPr lang="en-US" sz="2000" dirty="0" smtClean="0">
                <a:solidFill>
                  <a:srgbClr val="0000FF"/>
                </a:solidFill>
              </a:rPr>
              <a:t> = 0.39)</a:t>
            </a:r>
            <a:endParaRPr lang="en-US" sz="2000" dirty="0" smtClean="0">
              <a:solidFill>
                <a:schemeClr val="tx2"/>
              </a:solidFill>
              <a:latin typeface="Times" charset="0"/>
              <a:ea typeface="Times" charset="0"/>
              <a:cs typeface="Times" charset="0"/>
            </a:endParaRPr>
          </a:p>
          <a:p>
            <a:r>
              <a:rPr lang="en-US" sz="2000" dirty="0" smtClean="0">
                <a:solidFill>
                  <a:schemeClr val="tx2"/>
                </a:solidFill>
                <a:latin typeface="Times" charset="0"/>
                <a:ea typeface="Times" charset="0"/>
                <a:cs typeface="Times" charset="0"/>
              </a:rPr>
              <a:t>Q 2237+030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s</a:t>
            </a:r>
            <a:r>
              <a:rPr lang="en-US" sz="2000" dirty="0" smtClean="0">
                <a:solidFill>
                  <a:schemeClr val="tx2"/>
                </a:solidFill>
                <a:latin typeface="Times" charset="0"/>
                <a:ea typeface="Times" charset="0"/>
                <a:cs typeface="Times" charset="0"/>
              </a:rPr>
              <a:t> = 1.60,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l</a:t>
            </a:r>
            <a:r>
              <a:rPr lang="en-US" sz="2000" baseline="-25000" dirty="0" smtClean="0">
                <a:solidFill>
                  <a:schemeClr val="tx2"/>
                </a:solidFill>
                <a:latin typeface="Times" charset="0"/>
                <a:ea typeface="Times" charset="0"/>
                <a:cs typeface="Times" charset="0"/>
              </a:rPr>
              <a:t> </a:t>
            </a:r>
            <a:r>
              <a:rPr lang="en-US" sz="2000" dirty="0" smtClean="0">
                <a:solidFill>
                  <a:schemeClr val="tx2"/>
                </a:solidFill>
                <a:latin typeface="Times" charset="0"/>
                <a:ea typeface="Times" charset="0"/>
                <a:cs typeface="Times" charset="0"/>
              </a:rPr>
              <a:t>= 0.04)</a:t>
            </a:r>
          </a:p>
          <a:p>
            <a:r>
              <a:rPr lang="en-US" sz="2000" dirty="0" smtClean="0">
                <a:solidFill>
                  <a:srgbClr val="0000FF"/>
                </a:solidFill>
              </a:rPr>
              <a:t>HE 0435-1223      (</a:t>
            </a:r>
            <a:r>
              <a:rPr lang="en-US" sz="2000" dirty="0" err="1" smtClean="0">
                <a:solidFill>
                  <a:srgbClr val="0000FF"/>
                </a:solidFill>
              </a:rPr>
              <a:t>z</a:t>
            </a:r>
            <a:r>
              <a:rPr lang="en-US" sz="2000" baseline="-25000" dirty="0" err="1" smtClean="0">
                <a:solidFill>
                  <a:srgbClr val="0000FF"/>
                </a:solidFill>
              </a:rPr>
              <a:t>s</a:t>
            </a:r>
            <a:r>
              <a:rPr lang="en-US" sz="2000" dirty="0" smtClean="0">
                <a:solidFill>
                  <a:srgbClr val="0000FF"/>
                </a:solidFill>
              </a:rPr>
              <a:t> = 1.689, </a:t>
            </a:r>
            <a:r>
              <a:rPr lang="en-US" sz="2000" dirty="0" err="1" smtClean="0">
                <a:solidFill>
                  <a:srgbClr val="0000FF"/>
                </a:solidFill>
              </a:rPr>
              <a:t>z</a:t>
            </a:r>
            <a:r>
              <a:rPr lang="en-US" sz="2000" baseline="-25000" dirty="0" err="1" smtClean="0">
                <a:solidFill>
                  <a:srgbClr val="0000FF"/>
                </a:solidFill>
              </a:rPr>
              <a:t>l</a:t>
            </a:r>
            <a:r>
              <a:rPr lang="en-US" sz="2000" dirty="0" smtClean="0">
                <a:solidFill>
                  <a:srgbClr val="0000FF"/>
                </a:solidFill>
              </a:rPr>
              <a:t> = 0.46)</a:t>
            </a:r>
          </a:p>
          <a:p>
            <a:r>
              <a:rPr lang="en-US" sz="2000" dirty="0" smtClean="0">
                <a:solidFill>
                  <a:schemeClr val="tx2"/>
                </a:solidFill>
                <a:latin typeface="Times" charset="0"/>
                <a:ea typeface="Times" charset="0"/>
                <a:cs typeface="Times" charset="0"/>
              </a:rPr>
              <a:t>PG 1115+080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s</a:t>
            </a:r>
            <a:r>
              <a:rPr lang="en-US" sz="2000" dirty="0" smtClean="0">
                <a:solidFill>
                  <a:schemeClr val="tx2"/>
                </a:solidFill>
                <a:latin typeface="Times" charset="0"/>
                <a:ea typeface="Times" charset="0"/>
                <a:cs typeface="Times" charset="0"/>
              </a:rPr>
              <a:t> = 1.72,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l</a:t>
            </a:r>
            <a:r>
              <a:rPr lang="en-US" sz="2000" baseline="-25000" dirty="0" smtClean="0">
                <a:solidFill>
                  <a:schemeClr val="tx2"/>
                </a:solidFill>
                <a:latin typeface="Times" charset="0"/>
                <a:ea typeface="Times" charset="0"/>
                <a:cs typeface="Times" charset="0"/>
              </a:rPr>
              <a:t> </a:t>
            </a:r>
            <a:r>
              <a:rPr lang="en-US" sz="2000" dirty="0" smtClean="0">
                <a:solidFill>
                  <a:schemeClr val="tx2"/>
                </a:solidFill>
                <a:latin typeface="Times" charset="0"/>
                <a:ea typeface="Times" charset="0"/>
                <a:cs typeface="Times" charset="0"/>
              </a:rPr>
              <a:t>= 0.31)</a:t>
            </a:r>
            <a:endParaRPr lang="en-US" sz="2000" dirty="0" smtClean="0">
              <a:solidFill>
                <a:srgbClr val="0000FF"/>
              </a:solidFill>
            </a:endParaRPr>
          </a:p>
          <a:p>
            <a:r>
              <a:rPr lang="en-US" sz="2000" dirty="0" smtClean="0">
                <a:solidFill>
                  <a:srgbClr val="0000FF"/>
                </a:solidFill>
              </a:rPr>
              <a:t>SDSS1004+4112  (</a:t>
            </a:r>
            <a:r>
              <a:rPr lang="en-US" sz="2000" dirty="0" err="1" smtClean="0">
                <a:solidFill>
                  <a:srgbClr val="0000FF"/>
                </a:solidFill>
              </a:rPr>
              <a:t>z</a:t>
            </a:r>
            <a:r>
              <a:rPr lang="en-US" sz="2000" baseline="-25000" dirty="0" err="1" smtClean="0">
                <a:solidFill>
                  <a:srgbClr val="0000FF"/>
                </a:solidFill>
              </a:rPr>
              <a:t>s</a:t>
            </a:r>
            <a:r>
              <a:rPr lang="en-US" sz="2000" dirty="0" smtClean="0">
                <a:solidFill>
                  <a:srgbClr val="0000FF"/>
                </a:solidFill>
              </a:rPr>
              <a:t> = 1.734, </a:t>
            </a:r>
            <a:r>
              <a:rPr lang="en-US" sz="2000" dirty="0" err="1" smtClean="0">
                <a:solidFill>
                  <a:srgbClr val="0000FF"/>
                </a:solidFill>
              </a:rPr>
              <a:t>z</a:t>
            </a:r>
            <a:r>
              <a:rPr lang="en-US" sz="2000" baseline="-25000" dirty="0" err="1" smtClean="0">
                <a:solidFill>
                  <a:srgbClr val="0000FF"/>
                </a:solidFill>
              </a:rPr>
              <a:t>l</a:t>
            </a:r>
            <a:r>
              <a:rPr lang="en-US" sz="2000" dirty="0" smtClean="0">
                <a:solidFill>
                  <a:srgbClr val="0000FF"/>
                </a:solidFill>
              </a:rPr>
              <a:t> = 0.68)</a:t>
            </a:r>
          </a:p>
          <a:p>
            <a:r>
              <a:rPr lang="en-US" sz="2000" dirty="0" smtClean="0">
                <a:solidFill>
                  <a:schemeClr val="tx2"/>
                </a:solidFill>
                <a:latin typeface="Times" charset="0"/>
                <a:ea typeface="Times" charset="0"/>
                <a:cs typeface="Times" charset="0"/>
              </a:rPr>
              <a:t>QSO 1104-1805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s</a:t>
            </a:r>
            <a:r>
              <a:rPr lang="en-US" sz="2000" dirty="0" smtClean="0">
                <a:solidFill>
                  <a:schemeClr val="tx2"/>
                </a:solidFill>
                <a:latin typeface="Times" charset="0"/>
                <a:ea typeface="Times" charset="0"/>
                <a:cs typeface="Times" charset="0"/>
              </a:rPr>
              <a:t> = 2.32, </a:t>
            </a:r>
            <a:r>
              <a:rPr lang="en-US" sz="2000" dirty="0" err="1" smtClean="0">
                <a:solidFill>
                  <a:schemeClr val="tx2"/>
                </a:solidFill>
                <a:latin typeface="Times" charset="0"/>
                <a:ea typeface="Times" charset="0"/>
                <a:cs typeface="Times" charset="0"/>
              </a:rPr>
              <a:t>z</a:t>
            </a:r>
            <a:r>
              <a:rPr lang="en-US" sz="2000" baseline="-25000" dirty="0" err="1" smtClean="0">
                <a:solidFill>
                  <a:schemeClr val="tx2"/>
                </a:solidFill>
                <a:latin typeface="Times" charset="0"/>
                <a:ea typeface="Times" charset="0"/>
                <a:cs typeface="Times" charset="0"/>
              </a:rPr>
              <a:t>l</a:t>
            </a:r>
            <a:r>
              <a:rPr lang="en-US" sz="2000" dirty="0" smtClean="0">
                <a:solidFill>
                  <a:schemeClr val="tx2"/>
                </a:solidFill>
                <a:latin typeface="Times" charset="0"/>
                <a:ea typeface="Times" charset="0"/>
                <a:cs typeface="Times" charset="0"/>
              </a:rPr>
              <a:t> = 0.73)</a:t>
            </a:r>
          </a:p>
          <a:p>
            <a:endParaRPr lang="en-US" sz="2000" dirty="0" smtClean="0"/>
          </a:p>
          <a:p>
            <a:pPr>
              <a:spcBef>
                <a:spcPct val="20000"/>
              </a:spcBef>
              <a:buClr>
                <a:schemeClr val="hlink"/>
              </a:buClr>
              <a:buSzPct val="50000"/>
              <a:buFont typeface="Monotype Sorts" charset="2"/>
              <a:buNone/>
            </a:pPr>
            <a:r>
              <a:rPr lang="en-US" sz="2000" dirty="0" smtClean="0">
                <a:latin typeface="Times" charset="0"/>
                <a:ea typeface="Times" charset="0"/>
                <a:cs typeface="Times" charset="0"/>
              </a:rPr>
              <a:t>with </a:t>
            </a:r>
            <a:r>
              <a:rPr lang="en-US" sz="2000" dirty="0">
                <a:latin typeface="Times" charset="0"/>
                <a:ea typeface="Times" charset="0"/>
                <a:cs typeface="Times" charset="0"/>
              </a:rPr>
              <a:t>the main scientific goal of measuring the emission structure near the black holes in the optical\UV and X-ray bands in order to test accretion disk models.</a:t>
            </a:r>
            <a:r>
              <a:rPr lang="en-US" sz="2000" dirty="0" smtClean="0">
                <a:latin typeface="Times" charset="0"/>
                <a:ea typeface="Times" charset="0"/>
                <a:cs typeface="Times" charset="0"/>
              </a:rPr>
              <a:t> </a:t>
            </a:r>
          </a:p>
          <a:p>
            <a:pPr>
              <a:spcBef>
                <a:spcPct val="20000"/>
              </a:spcBef>
              <a:buClr>
                <a:schemeClr val="hlink"/>
              </a:buClr>
              <a:buSzPct val="50000"/>
              <a:buFont typeface="Monotype Sorts" charset="2"/>
              <a:buChar char="l"/>
            </a:pPr>
            <a:r>
              <a:rPr lang="en-US" sz="2000" dirty="0">
                <a:latin typeface="Times" charset="0"/>
                <a:ea typeface="Times" charset="0"/>
                <a:cs typeface="Times" charset="0"/>
              </a:rPr>
              <a:t>   </a:t>
            </a:r>
            <a:r>
              <a:rPr lang="en-US" sz="2000" dirty="0">
                <a:solidFill>
                  <a:schemeClr val="tx2"/>
                </a:solidFill>
                <a:latin typeface="Times" charset="0"/>
                <a:ea typeface="Times" charset="0"/>
                <a:cs typeface="Times" charset="0"/>
              </a:rPr>
              <a:t>X-ray monitoring</a:t>
            </a:r>
            <a:r>
              <a:rPr lang="en-US" sz="2000" dirty="0">
                <a:latin typeface="Times" charset="0"/>
                <a:ea typeface="Times" charset="0"/>
                <a:cs typeface="Times" charset="0"/>
              </a:rPr>
              <a:t> observations were performed with </a:t>
            </a:r>
            <a:r>
              <a:rPr lang="en-US" sz="2000" i="1" dirty="0" smtClean="0">
                <a:solidFill>
                  <a:schemeClr val="tx2"/>
                </a:solidFill>
                <a:latin typeface="Times" charset="0"/>
                <a:ea typeface="Times" charset="0"/>
                <a:cs typeface="Times" charset="0"/>
              </a:rPr>
              <a:t>Chandra</a:t>
            </a:r>
            <a:endParaRPr lang="en-US" sz="2000" dirty="0" smtClean="0">
              <a:latin typeface="Times" charset="0"/>
              <a:ea typeface="Times" charset="0"/>
              <a:cs typeface="Times" charset="0"/>
            </a:endParaRPr>
          </a:p>
          <a:p>
            <a:pPr>
              <a:spcBef>
                <a:spcPct val="20000"/>
              </a:spcBef>
              <a:buClr>
                <a:schemeClr val="hlink"/>
              </a:buClr>
              <a:buSzPct val="50000"/>
              <a:buFont typeface="Monotype Sorts" charset="2"/>
              <a:buChar char="l"/>
            </a:pPr>
            <a:r>
              <a:rPr lang="en-US" sz="2000" dirty="0">
                <a:latin typeface="Times" charset="0"/>
                <a:ea typeface="Times" charset="0"/>
                <a:cs typeface="Times" charset="0"/>
              </a:rPr>
              <a:t>   </a:t>
            </a:r>
            <a:r>
              <a:rPr lang="en-US" sz="2000" i="1" dirty="0">
                <a:solidFill>
                  <a:schemeClr val="tx2"/>
                </a:solidFill>
                <a:latin typeface="Times" charset="0"/>
                <a:ea typeface="Times" charset="0"/>
                <a:cs typeface="Times" charset="0"/>
              </a:rPr>
              <a:t>Optical </a:t>
            </a:r>
            <a:r>
              <a:rPr lang="en-US" sz="2000" dirty="0">
                <a:solidFill>
                  <a:schemeClr val="tx2"/>
                </a:solidFill>
                <a:latin typeface="Times" charset="0"/>
                <a:ea typeface="Times" charset="0"/>
                <a:cs typeface="Times" charset="0"/>
              </a:rPr>
              <a:t>(</a:t>
            </a:r>
            <a:r>
              <a:rPr lang="en-US" sz="2000" i="1" dirty="0">
                <a:solidFill>
                  <a:schemeClr val="tx2"/>
                </a:solidFill>
                <a:latin typeface="Times" charset="0"/>
                <a:ea typeface="Times" charset="0"/>
                <a:cs typeface="Times" charset="0"/>
              </a:rPr>
              <a:t>B</a:t>
            </a:r>
            <a:r>
              <a:rPr lang="en-US" sz="2000" dirty="0">
                <a:solidFill>
                  <a:schemeClr val="tx2"/>
                </a:solidFill>
                <a:latin typeface="Times" charset="0"/>
                <a:ea typeface="Times" charset="0"/>
                <a:cs typeface="Times" charset="0"/>
              </a:rPr>
              <a:t>, </a:t>
            </a:r>
            <a:r>
              <a:rPr lang="en-US" sz="2000" i="1" dirty="0">
                <a:solidFill>
                  <a:schemeClr val="tx2"/>
                </a:solidFill>
                <a:latin typeface="Times" charset="0"/>
                <a:ea typeface="Times" charset="0"/>
                <a:cs typeface="Times" charset="0"/>
              </a:rPr>
              <a:t>R</a:t>
            </a:r>
            <a:r>
              <a:rPr lang="en-US" sz="2000" dirty="0">
                <a:solidFill>
                  <a:schemeClr val="tx2"/>
                </a:solidFill>
                <a:latin typeface="Times" charset="0"/>
                <a:ea typeface="Times" charset="0"/>
                <a:cs typeface="Times" charset="0"/>
              </a:rPr>
              <a:t> and </a:t>
            </a:r>
            <a:r>
              <a:rPr lang="en-US" sz="2000" i="1" dirty="0">
                <a:solidFill>
                  <a:schemeClr val="tx2"/>
                </a:solidFill>
                <a:latin typeface="Times" charset="0"/>
                <a:ea typeface="Times" charset="0"/>
                <a:cs typeface="Times" charset="0"/>
              </a:rPr>
              <a:t>I</a:t>
            </a:r>
            <a:r>
              <a:rPr lang="en-US" sz="2000" dirty="0">
                <a:solidFill>
                  <a:schemeClr val="tx2"/>
                </a:solidFill>
                <a:latin typeface="Times" charset="0"/>
                <a:ea typeface="Times" charset="0"/>
                <a:cs typeface="Times" charset="0"/>
              </a:rPr>
              <a:t> band) observations</a:t>
            </a:r>
            <a:r>
              <a:rPr lang="en-US" sz="2000" dirty="0">
                <a:latin typeface="Times" charset="0"/>
                <a:ea typeface="Times" charset="0"/>
                <a:cs typeface="Times" charset="0"/>
              </a:rPr>
              <a:t> were made with the </a:t>
            </a:r>
            <a:r>
              <a:rPr lang="en-US" sz="2000" dirty="0" smtClean="0">
                <a:solidFill>
                  <a:schemeClr val="tx2"/>
                </a:solidFill>
                <a:latin typeface="Times" charset="0"/>
                <a:ea typeface="Times" charset="0"/>
                <a:cs typeface="Times" charset="0"/>
              </a:rPr>
              <a:t>SMARTS </a:t>
            </a:r>
            <a:r>
              <a:rPr lang="en-US" sz="2000" dirty="0" smtClean="0">
                <a:latin typeface="Times" charset="0"/>
                <a:ea typeface="Times" charset="0"/>
                <a:cs typeface="Times" charset="0"/>
              </a:rPr>
              <a:t>Consortium </a:t>
            </a:r>
            <a:r>
              <a:rPr lang="en-US" sz="2000" dirty="0">
                <a:latin typeface="Times" charset="0"/>
                <a:ea typeface="Times" charset="0"/>
                <a:cs typeface="Times" charset="0"/>
              </a:rPr>
              <a:t>1.3m telescope in Chile.</a:t>
            </a:r>
          </a:p>
        </p:txBody>
      </p:sp>
      <p:sp>
        <p:nvSpPr>
          <p:cNvPr id="30723" name="Rectangle 2"/>
          <p:cNvSpPr>
            <a:spLocks noChangeArrowheads="1"/>
          </p:cNvSpPr>
          <p:nvPr/>
        </p:nvSpPr>
        <p:spPr bwMode="auto">
          <a:xfrm>
            <a:off x="1589088" y="152400"/>
            <a:ext cx="6126162" cy="461963"/>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a:latin typeface="Times" charset="0"/>
                <a:ea typeface="Times" charset="0"/>
                <a:cs typeface="Times" charset="0"/>
              </a:rPr>
              <a:t>Dissecting an Accretion Disk with Microlensing</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p:cNvPicPr>
            <a:picLocks noChangeAspect="1" noChangeArrowheads="1"/>
          </p:cNvPicPr>
          <p:nvPr/>
        </p:nvPicPr>
        <p:blipFill>
          <a:blip r:embed="rId3"/>
          <a:srcRect l="1234" t="1233" r="1234" b="1233"/>
          <a:stretch>
            <a:fillRect/>
          </a:stretch>
        </p:blipFill>
        <p:spPr bwMode="auto">
          <a:xfrm>
            <a:off x="457200" y="1289050"/>
            <a:ext cx="2667000" cy="2673350"/>
          </a:xfrm>
          <a:prstGeom prst="rect">
            <a:avLst/>
          </a:prstGeom>
          <a:noFill/>
          <a:ln w="12700" cap="sq">
            <a:noFill/>
            <a:miter lim="800000"/>
            <a:headEnd type="none" w="sm" len="sm"/>
            <a:tailEnd type="none" w="sm" len="sm"/>
          </a:ln>
        </p:spPr>
      </p:pic>
      <p:sp>
        <p:nvSpPr>
          <p:cNvPr id="32771" name="Rectangle 5"/>
          <p:cNvSpPr>
            <a:spLocks noChangeArrowheads="1"/>
          </p:cNvSpPr>
          <p:nvPr/>
        </p:nvSpPr>
        <p:spPr bwMode="auto">
          <a:xfrm>
            <a:off x="685800" y="4495800"/>
            <a:ext cx="2057400" cy="762000"/>
          </a:xfrm>
          <a:prstGeom prst="rect">
            <a:avLst/>
          </a:prstGeom>
          <a:noFill/>
          <a:ln w="12700" cap="sq">
            <a:noFill/>
            <a:miter lim="800000"/>
            <a:headEnd type="none" w="sm" len="sm"/>
            <a:tailEnd type="none" w="sm" len="sm"/>
          </a:ln>
        </p:spPr>
        <p:txBody>
          <a:bodyPr>
            <a:prstTxWarp prst="textNoShape">
              <a:avLst/>
            </a:prstTxWarp>
            <a:spAutoFit/>
          </a:bodyPr>
          <a:lstStyle/>
          <a:p>
            <a:r>
              <a:rPr lang="en-US" sz="1400">
                <a:latin typeface="Arial" charset="0"/>
              </a:rPr>
              <a:t>A HST image of quasar </a:t>
            </a:r>
          </a:p>
          <a:p>
            <a:r>
              <a:rPr lang="en-US" sz="1400">
                <a:latin typeface="Arial" charset="0"/>
              </a:rPr>
              <a:t>RX J1131-1231</a:t>
            </a:r>
          </a:p>
          <a:p>
            <a:r>
              <a:rPr lang="en-US" sz="1600">
                <a:solidFill>
                  <a:schemeClr val="tx2"/>
                </a:solidFill>
                <a:latin typeface="Arial" charset="0"/>
              </a:rPr>
              <a:t>z</a:t>
            </a:r>
            <a:r>
              <a:rPr lang="en-US" sz="1600" baseline="-25000">
                <a:solidFill>
                  <a:schemeClr val="tx2"/>
                </a:solidFill>
                <a:latin typeface="Arial" charset="0"/>
              </a:rPr>
              <a:t>s</a:t>
            </a:r>
            <a:r>
              <a:rPr lang="en-US" sz="1600">
                <a:solidFill>
                  <a:schemeClr val="tx2"/>
                </a:solidFill>
                <a:latin typeface="Arial" charset="0"/>
              </a:rPr>
              <a:t> = 0.658, z</a:t>
            </a:r>
            <a:r>
              <a:rPr lang="en-US" sz="1600" baseline="-25000">
                <a:solidFill>
                  <a:schemeClr val="tx2"/>
                </a:solidFill>
                <a:latin typeface="Arial" charset="0"/>
              </a:rPr>
              <a:t>l</a:t>
            </a:r>
            <a:r>
              <a:rPr lang="en-US" sz="1600">
                <a:solidFill>
                  <a:schemeClr val="tx2"/>
                </a:solidFill>
                <a:latin typeface="Arial" charset="0"/>
              </a:rPr>
              <a:t>=0.295</a:t>
            </a:r>
          </a:p>
        </p:txBody>
      </p:sp>
      <p:pic>
        <p:nvPicPr>
          <p:cNvPr id="32772" name="Picture 6"/>
          <p:cNvPicPr>
            <a:picLocks noChangeAspect="1" noChangeArrowheads="1"/>
          </p:cNvPicPr>
          <p:nvPr/>
        </p:nvPicPr>
        <p:blipFill>
          <a:blip r:embed="rId4"/>
          <a:srcRect t="1425" r="1425"/>
          <a:stretch>
            <a:fillRect/>
          </a:stretch>
        </p:blipFill>
        <p:spPr bwMode="auto">
          <a:xfrm>
            <a:off x="3276600" y="1295400"/>
            <a:ext cx="2667000" cy="2667000"/>
          </a:xfrm>
          <a:prstGeom prst="rect">
            <a:avLst/>
          </a:prstGeom>
          <a:noFill/>
          <a:ln w="12700" cap="sq">
            <a:noFill/>
            <a:miter lim="800000"/>
            <a:headEnd type="none" w="sm" len="sm"/>
            <a:tailEnd type="none" w="sm" len="sm"/>
          </a:ln>
        </p:spPr>
      </p:pic>
      <p:sp>
        <p:nvSpPr>
          <p:cNvPr id="32773" name="Rectangle 7"/>
          <p:cNvSpPr>
            <a:spLocks noChangeArrowheads="1"/>
          </p:cNvSpPr>
          <p:nvPr/>
        </p:nvSpPr>
        <p:spPr bwMode="auto">
          <a:xfrm>
            <a:off x="3657600" y="4495800"/>
            <a:ext cx="2057400" cy="762000"/>
          </a:xfrm>
          <a:prstGeom prst="rect">
            <a:avLst/>
          </a:prstGeom>
          <a:noFill/>
          <a:ln w="12700" cap="sq">
            <a:noFill/>
            <a:miter lim="800000"/>
            <a:headEnd type="none" w="sm" len="sm"/>
            <a:tailEnd type="none" w="sm" len="sm"/>
          </a:ln>
        </p:spPr>
        <p:txBody>
          <a:bodyPr>
            <a:prstTxWarp prst="textNoShape">
              <a:avLst/>
            </a:prstTxWarp>
            <a:spAutoFit/>
          </a:bodyPr>
          <a:lstStyle/>
          <a:p>
            <a:r>
              <a:rPr lang="en-US" sz="1400">
                <a:latin typeface="Arial" charset="0"/>
              </a:rPr>
              <a:t>A HST image of quasar </a:t>
            </a:r>
          </a:p>
          <a:p>
            <a:r>
              <a:rPr lang="en-US" sz="1400">
                <a:latin typeface="Arial" charset="0"/>
              </a:rPr>
              <a:t>HE 1104-1805 </a:t>
            </a:r>
          </a:p>
          <a:p>
            <a:r>
              <a:rPr lang="en-US" sz="1600">
                <a:solidFill>
                  <a:schemeClr val="tx2"/>
                </a:solidFill>
                <a:latin typeface="Arial" charset="0"/>
              </a:rPr>
              <a:t>z</a:t>
            </a:r>
            <a:r>
              <a:rPr lang="en-US" sz="1600" baseline="-25000">
                <a:solidFill>
                  <a:schemeClr val="tx2"/>
                </a:solidFill>
                <a:latin typeface="Arial" charset="0"/>
              </a:rPr>
              <a:t>s</a:t>
            </a:r>
            <a:r>
              <a:rPr lang="en-US" sz="1600">
                <a:solidFill>
                  <a:schemeClr val="tx2"/>
                </a:solidFill>
                <a:latin typeface="Arial" charset="0"/>
              </a:rPr>
              <a:t> = 2.32 , z</a:t>
            </a:r>
            <a:r>
              <a:rPr lang="en-US" sz="1600" baseline="-25000">
                <a:solidFill>
                  <a:schemeClr val="tx2"/>
                </a:solidFill>
                <a:latin typeface="Arial" charset="0"/>
              </a:rPr>
              <a:t>l</a:t>
            </a:r>
            <a:r>
              <a:rPr lang="en-US" sz="1600">
                <a:solidFill>
                  <a:schemeClr val="tx2"/>
                </a:solidFill>
                <a:latin typeface="Arial" charset="0"/>
              </a:rPr>
              <a:t> = 0.73</a:t>
            </a:r>
          </a:p>
        </p:txBody>
      </p:sp>
      <p:pic>
        <p:nvPicPr>
          <p:cNvPr id="32774" name="Picture 6"/>
          <p:cNvPicPr>
            <a:picLocks noChangeAspect="1"/>
          </p:cNvPicPr>
          <p:nvPr/>
        </p:nvPicPr>
        <p:blipFill>
          <a:blip r:embed="rId5"/>
          <a:srcRect/>
          <a:stretch>
            <a:fillRect/>
          </a:stretch>
        </p:blipFill>
        <p:spPr bwMode="auto">
          <a:xfrm>
            <a:off x="6096000" y="1295400"/>
            <a:ext cx="2667000" cy="2667000"/>
          </a:xfrm>
          <a:prstGeom prst="rect">
            <a:avLst/>
          </a:prstGeom>
          <a:noFill/>
          <a:ln w="9525">
            <a:noFill/>
            <a:miter lim="800000"/>
            <a:headEnd/>
            <a:tailEnd/>
          </a:ln>
        </p:spPr>
      </p:pic>
      <p:sp>
        <p:nvSpPr>
          <p:cNvPr id="32775" name="Rectangle 7"/>
          <p:cNvSpPr>
            <a:spLocks noChangeArrowheads="1"/>
          </p:cNvSpPr>
          <p:nvPr/>
        </p:nvSpPr>
        <p:spPr bwMode="auto">
          <a:xfrm>
            <a:off x="6400800" y="4495800"/>
            <a:ext cx="2057400" cy="762000"/>
          </a:xfrm>
          <a:prstGeom prst="rect">
            <a:avLst/>
          </a:prstGeom>
          <a:noFill/>
          <a:ln w="12700" cap="sq">
            <a:noFill/>
            <a:miter lim="800000"/>
            <a:headEnd type="none" w="sm" len="sm"/>
            <a:tailEnd type="none" w="sm" len="sm"/>
          </a:ln>
        </p:spPr>
        <p:txBody>
          <a:bodyPr>
            <a:prstTxWarp prst="textNoShape">
              <a:avLst/>
            </a:prstTxWarp>
            <a:spAutoFit/>
          </a:bodyPr>
          <a:lstStyle/>
          <a:p>
            <a:r>
              <a:rPr lang="en-US" sz="1400">
                <a:latin typeface="Arial" charset="0"/>
              </a:rPr>
              <a:t>A HST image of quasar </a:t>
            </a:r>
          </a:p>
          <a:p>
            <a:r>
              <a:rPr lang="en-US" sz="1400">
                <a:latin typeface="Arial" charset="0"/>
              </a:rPr>
              <a:t>PG 1115 +080</a:t>
            </a:r>
          </a:p>
          <a:p>
            <a:r>
              <a:rPr lang="en-US" sz="1600">
                <a:solidFill>
                  <a:schemeClr val="tx2"/>
                </a:solidFill>
                <a:latin typeface="Arial" charset="0"/>
              </a:rPr>
              <a:t>z</a:t>
            </a:r>
            <a:r>
              <a:rPr lang="en-US" sz="1600" baseline="-25000">
                <a:solidFill>
                  <a:schemeClr val="tx2"/>
                </a:solidFill>
                <a:latin typeface="Arial" charset="0"/>
              </a:rPr>
              <a:t>s</a:t>
            </a:r>
            <a:r>
              <a:rPr lang="en-US" sz="1600">
                <a:solidFill>
                  <a:schemeClr val="tx2"/>
                </a:solidFill>
                <a:latin typeface="Arial" charset="0"/>
              </a:rPr>
              <a:t> = 1.72 , z</a:t>
            </a:r>
            <a:r>
              <a:rPr lang="en-US" sz="1600" baseline="-25000">
                <a:solidFill>
                  <a:schemeClr val="tx2"/>
                </a:solidFill>
                <a:latin typeface="Arial" charset="0"/>
              </a:rPr>
              <a:t>l</a:t>
            </a:r>
            <a:r>
              <a:rPr lang="en-US" sz="1600">
                <a:solidFill>
                  <a:schemeClr val="tx2"/>
                </a:solidFill>
                <a:latin typeface="Arial" charset="0"/>
              </a:rPr>
              <a:t> = 0.31</a:t>
            </a:r>
          </a:p>
        </p:txBody>
      </p:sp>
      <p:sp>
        <p:nvSpPr>
          <p:cNvPr id="32776" name="Rectangle 2"/>
          <p:cNvSpPr>
            <a:spLocks noChangeArrowheads="1"/>
          </p:cNvSpPr>
          <p:nvPr/>
        </p:nvSpPr>
        <p:spPr bwMode="auto">
          <a:xfrm>
            <a:off x="1589088" y="152400"/>
            <a:ext cx="6126162" cy="461963"/>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a:latin typeface="Times" charset="0"/>
                <a:ea typeface="Times" charset="0"/>
                <a:cs typeface="Times" charset="0"/>
              </a:rPr>
              <a:t>Dissecting an Accretion Disk with Microlensing</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1676400" y="166688"/>
            <a:ext cx="6126163" cy="461962"/>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a:latin typeface="Times" charset="0"/>
                <a:ea typeface="Times" charset="0"/>
                <a:cs typeface="Times" charset="0"/>
              </a:rPr>
              <a:t>Dissecting an Accretion Disk with Microlensing</a:t>
            </a:r>
          </a:p>
        </p:txBody>
      </p:sp>
      <p:sp>
        <p:nvSpPr>
          <p:cNvPr id="34819" name="Rectangle 26"/>
          <p:cNvSpPr>
            <a:spLocks noChangeArrowheads="1"/>
          </p:cNvSpPr>
          <p:nvPr/>
        </p:nvSpPr>
        <p:spPr bwMode="auto">
          <a:xfrm>
            <a:off x="1295400" y="5715000"/>
            <a:ext cx="6629400" cy="646113"/>
          </a:xfrm>
          <a:prstGeom prst="rect">
            <a:avLst/>
          </a:prstGeom>
          <a:noFill/>
          <a:ln w="12700" cap="sq">
            <a:noFill/>
            <a:miter lim="800000"/>
            <a:headEnd type="none" w="sm" len="sm"/>
            <a:tailEnd type="none" w="sm" len="sm"/>
          </a:ln>
        </p:spPr>
        <p:txBody>
          <a:bodyPr>
            <a:prstTxWarp prst="textNoShape">
              <a:avLst/>
            </a:prstTxWarp>
            <a:spAutoFit/>
          </a:bodyPr>
          <a:lstStyle/>
          <a:p>
            <a:pPr algn="just"/>
            <a:r>
              <a:rPr lang="en-US" sz="1800">
                <a:latin typeface="Times" charset="0"/>
                <a:ea typeface="Times" charset="0"/>
                <a:cs typeface="Times" charset="0"/>
              </a:rPr>
              <a:t>Images in the 0.2 - 10 keV bandpass of the </a:t>
            </a:r>
            <a:r>
              <a:rPr lang="en-US" sz="1800" i="1">
                <a:solidFill>
                  <a:schemeClr val="tx2"/>
                </a:solidFill>
                <a:latin typeface="Times" charset="0"/>
                <a:ea typeface="Times" charset="0"/>
                <a:cs typeface="Times" charset="0"/>
              </a:rPr>
              <a:t>Chandra</a:t>
            </a:r>
            <a:r>
              <a:rPr lang="en-US" sz="1800">
                <a:latin typeface="Times" charset="0"/>
                <a:ea typeface="Times" charset="0"/>
                <a:cs typeface="Times" charset="0"/>
              </a:rPr>
              <a:t> observations of </a:t>
            </a:r>
          </a:p>
          <a:p>
            <a:pPr algn="just"/>
            <a:r>
              <a:rPr lang="en-US" sz="1800">
                <a:latin typeface="Times" charset="0"/>
                <a:ea typeface="Times" charset="0"/>
                <a:cs typeface="Times" charset="0"/>
              </a:rPr>
              <a:t>RX J1131-1231 and HE 1104-1805.  </a:t>
            </a:r>
          </a:p>
        </p:txBody>
      </p:sp>
      <p:sp>
        <p:nvSpPr>
          <p:cNvPr id="34820" name="Rectangle 15"/>
          <p:cNvSpPr>
            <a:spLocks noChangeArrowheads="1"/>
          </p:cNvSpPr>
          <p:nvPr/>
        </p:nvSpPr>
        <p:spPr bwMode="auto">
          <a:xfrm>
            <a:off x="304800" y="685800"/>
            <a:ext cx="8610600" cy="4724400"/>
          </a:xfrm>
          <a:prstGeom prst="rect">
            <a:avLst/>
          </a:prstGeom>
          <a:solidFill>
            <a:schemeClr val="tx1"/>
          </a:solidFill>
          <a:ln w="12700" cap="sq">
            <a:solidFill>
              <a:schemeClr val="tx1"/>
            </a:solidFill>
            <a:round/>
            <a:headEnd type="none" w="sm" len="sm"/>
            <a:tailEnd type="none" w="sm" len="sm"/>
          </a:ln>
        </p:spPr>
        <p:txBody>
          <a:bodyPr>
            <a:prstTxWarp prst="textNoShape">
              <a:avLst/>
            </a:prstTxWarp>
          </a:bodyPr>
          <a:lstStyle/>
          <a:p>
            <a:endParaRPr lang="en-US"/>
          </a:p>
        </p:txBody>
      </p:sp>
      <p:pic>
        <p:nvPicPr>
          <p:cNvPr id="34821" name="Picture 11"/>
          <p:cNvPicPr>
            <a:picLocks noChangeAspect="1" noChangeArrowheads="1"/>
          </p:cNvPicPr>
          <p:nvPr/>
        </p:nvPicPr>
        <p:blipFill>
          <a:blip r:embed="rId3"/>
          <a:srcRect l="18547" t="5070" r="18547" b="5070"/>
          <a:stretch>
            <a:fillRect/>
          </a:stretch>
        </p:blipFill>
        <p:spPr bwMode="auto">
          <a:xfrm>
            <a:off x="536575" y="1143000"/>
            <a:ext cx="1292225" cy="1274763"/>
          </a:xfrm>
          <a:prstGeom prst="rect">
            <a:avLst/>
          </a:prstGeom>
          <a:noFill/>
          <a:ln w="12700" cap="sq">
            <a:noFill/>
            <a:miter lim="800000"/>
            <a:headEnd type="none" w="sm" len="sm"/>
            <a:tailEnd type="none" w="sm" len="sm"/>
          </a:ln>
        </p:spPr>
      </p:pic>
      <p:pic>
        <p:nvPicPr>
          <p:cNvPr id="34822" name="Picture 12"/>
          <p:cNvPicPr>
            <a:picLocks noChangeAspect="1" noChangeArrowheads="1"/>
          </p:cNvPicPr>
          <p:nvPr/>
        </p:nvPicPr>
        <p:blipFill>
          <a:blip r:embed="rId4"/>
          <a:srcRect l="18578" t="5070" r="19467" b="5070"/>
          <a:stretch>
            <a:fillRect/>
          </a:stretch>
        </p:blipFill>
        <p:spPr bwMode="auto">
          <a:xfrm>
            <a:off x="1774825" y="1219200"/>
            <a:ext cx="1273175" cy="1274763"/>
          </a:xfrm>
          <a:prstGeom prst="rect">
            <a:avLst/>
          </a:prstGeom>
          <a:noFill/>
          <a:ln w="12700" cap="sq">
            <a:noFill/>
            <a:miter lim="800000"/>
            <a:headEnd type="none" w="sm" len="sm"/>
            <a:tailEnd type="none" w="sm" len="sm"/>
          </a:ln>
        </p:spPr>
      </p:pic>
      <p:pic>
        <p:nvPicPr>
          <p:cNvPr id="34823" name="Picture 14"/>
          <p:cNvPicPr>
            <a:picLocks noChangeAspect="1" noChangeArrowheads="1"/>
          </p:cNvPicPr>
          <p:nvPr/>
        </p:nvPicPr>
        <p:blipFill>
          <a:blip r:embed="rId5"/>
          <a:srcRect l="18547" t="5070" r="18547" b="5070"/>
          <a:stretch>
            <a:fillRect/>
          </a:stretch>
        </p:blipFill>
        <p:spPr bwMode="auto">
          <a:xfrm>
            <a:off x="3203575" y="1163638"/>
            <a:ext cx="1292225" cy="1274762"/>
          </a:xfrm>
          <a:prstGeom prst="rect">
            <a:avLst/>
          </a:prstGeom>
          <a:noFill/>
          <a:ln w="12700" cap="sq">
            <a:noFill/>
            <a:miter lim="800000"/>
            <a:headEnd type="none" w="sm" len="sm"/>
            <a:tailEnd type="none" w="sm" len="sm"/>
          </a:ln>
        </p:spPr>
      </p:pic>
      <p:pic>
        <p:nvPicPr>
          <p:cNvPr id="34824" name="Picture 15"/>
          <p:cNvPicPr>
            <a:picLocks noChangeAspect="1" noChangeArrowheads="1"/>
          </p:cNvPicPr>
          <p:nvPr/>
        </p:nvPicPr>
        <p:blipFill>
          <a:blip r:embed="rId6"/>
          <a:srcRect l="18547" t="10226" r="18547" b="16362"/>
          <a:stretch>
            <a:fillRect/>
          </a:stretch>
        </p:blipFill>
        <p:spPr bwMode="auto">
          <a:xfrm>
            <a:off x="4498975" y="1143000"/>
            <a:ext cx="1292225" cy="1285875"/>
          </a:xfrm>
          <a:prstGeom prst="rect">
            <a:avLst/>
          </a:prstGeom>
          <a:noFill/>
          <a:ln w="12700" cap="sq">
            <a:noFill/>
            <a:miter lim="800000"/>
            <a:headEnd type="none" w="sm" len="sm"/>
            <a:tailEnd type="none" w="sm" len="sm"/>
          </a:ln>
        </p:spPr>
      </p:pic>
      <p:pic>
        <p:nvPicPr>
          <p:cNvPr id="34825" name="Picture 16"/>
          <p:cNvPicPr>
            <a:picLocks noChangeAspect="1" noChangeArrowheads="1"/>
          </p:cNvPicPr>
          <p:nvPr/>
        </p:nvPicPr>
        <p:blipFill>
          <a:blip r:embed="rId7"/>
          <a:srcRect l="18547" t="5070" r="18547" b="5070"/>
          <a:stretch>
            <a:fillRect/>
          </a:stretch>
        </p:blipFill>
        <p:spPr bwMode="auto">
          <a:xfrm>
            <a:off x="5794375" y="1163638"/>
            <a:ext cx="1292225" cy="1274762"/>
          </a:xfrm>
          <a:prstGeom prst="rect">
            <a:avLst/>
          </a:prstGeom>
          <a:noFill/>
          <a:ln w="12700" cap="sq">
            <a:noFill/>
            <a:miter lim="800000"/>
            <a:headEnd type="none" w="sm" len="sm"/>
            <a:tailEnd type="none" w="sm" len="sm"/>
          </a:ln>
        </p:spPr>
      </p:pic>
      <p:pic>
        <p:nvPicPr>
          <p:cNvPr id="34826" name="Picture 17"/>
          <p:cNvPicPr>
            <a:picLocks noChangeAspect="1" noChangeArrowheads="1"/>
          </p:cNvPicPr>
          <p:nvPr/>
        </p:nvPicPr>
        <p:blipFill>
          <a:blip r:embed="rId8"/>
          <a:srcRect l="18547" t="5070" r="18547" b="5070"/>
          <a:stretch>
            <a:fillRect/>
          </a:stretch>
        </p:blipFill>
        <p:spPr bwMode="auto">
          <a:xfrm>
            <a:off x="7086600" y="1163638"/>
            <a:ext cx="1292225" cy="1274762"/>
          </a:xfrm>
          <a:prstGeom prst="rect">
            <a:avLst/>
          </a:prstGeom>
          <a:noFill/>
          <a:ln w="12700" cap="sq">
            <a:noFill/>
            <a:miter lim="800000"/>
            <a:headEnd type="none" w="sm" len="sm"/>
            <a:tailEnd type="none" w="sm" len="sm"/>
          </a:ln>
        </p:spPr>
      </p:pic>
      <p:pic>
        <p:nvPicPr>
          <p:cNvPr id="34827" name="Picture 19"/>
          <p:cNvPicPr>
            <a:picLocks noChangeAspect="1" noChangeArrowheads="1"/>
          </p:cNvPicPr>
          <p:nvPr/>
        </p:nvPicPr>
        <p:blipFill>
          <a:blip r:embed="rId9"/>
          <a:srcRect l="1418" t="1976" b="1411"/>
          <a:stretch>
            <a:fillRect/>
          </a:stretch>
        </p:blipFill>
        <p:spPr bwMode="auto">
          <a:xfrm>
            <a:off x="476250" y="3759200"/>
            <a:ext cx="1273175" cy="1250950"/>
          </a:xfrm>
          <a:prstGeom prst="rect">
            <a:avLst/>
          </a:prstGeom>
          <a:noFill/>
          <a:ln w="12700" cap="sq">
            <a:noFill/>
            <a:miter lim="800000"/>
            <a:headEnd type="none" w="sm" len="sm"/>
            <a:tailEnd type="none" w="sm" len="sm"/>
          </a:ln>
        </p:spPr>
      </p:pic>
      <p:pic>
        <p:nvPicPr>
          <p:cNvPr id="34828" name="Picture 20"/>
          <p:cNvPicPr>
            <a:picLocks noChangeAspect="1" noChangeArrowheads="1"/>
          </p:cNvPicPr>
          <p:nvPr/>
        </p:nvPicPr>
        <p:blipFill>
          <a:blip r:embed="rId10"/>
          <a:srcRect l="19899" t="5441" r="19899" b="5441"/>
          <a:stretch>
            <a:fillRect/>
          </a:stretch>
        </p:blipFill>
        <p:spPr bwMode="auto">
          <a:xfrm>
            <a:off x="1752600" y="3810000"/>
            <a:ext cx="1155700" cy="1179513"/>
          </a:xfrm>
          <a:prstGeom prst="rect">
            <a:avLst/>
          </a:prstGeom>
          <a:noFill/>
          <a:ln w="12700" cap="sq">
            <a:noFill/>
            <a:miter lim="800000"/>
            <a:headEnd type="none" w="sm" len="sm"/>
            <a:tailEnd type="none" w="sm" len="sm"/>
          </a:ln>
        </p:spPr>
      </p:pic>
      <p:pic>
        <p:nvPicPr>
          <p:cNvPr id="34829" name="Picture 21"/>
          <p:cNvPicPr>
            <a:picLocks noChangeAspect="1" noChangeArrowheads="1"/>
          </p:cNvPicPr>
          <p:nvPr/>
        </p:nvPicPr>
        <p:blipFill>
          <a:blip r:embed="rId11"/>
          <a:srcRect l="19899" t="3809" r="19899" b="5441"/>
          <a:stretch>
            <a:fillRect/>
          </a:stretch>
        </p:blipFill>
        <p:spPr bwMode="auto">
          <a:xfrm>
            <a:off x="3200400" y="3751263"/>
            <a:ext cx="1155700" cy="1201737"/>
          </a:xfrm>
          <a:prstGeom prst="rect">
            <a:avLst/>
          </a:prstGeom>
          <a:noFill/>
          <a:ln w="12700" cap="sq">
            <a:noFill/>
            <a:miter lim="800000"/>
            <a:headEnd type="none" w="sm" len="sm"/>
            <a:tailEnd type="none" w="sm" len="sm"/>
          </a:ln>
        </p:spPr>
      </p:pic>
      <p:pic>
        <p:nvPicPr>
          <p:cNvPr id="34830" name="Picture 22"/>
          <p:cNvPicPr>
            <a:picLocks noChangeAspect="1" noChangeArrowheads="1"/>
          </p:cNvPicPr>
          <p:nvPr/>
        </p:nvPicPr>
        <p:blipFill>
          <a:blip r:embed="rId12"/>
          <a:srcRect l="19899" t="4897" r="19524" b="5441"/>
          <a:stretch>
            <a:fillRect/>
          </a:stretch>
        </p:blipFill>
        <p:spPr bwMode="auto">
          <a:xfrm>
            <a:off x="4572000" y="3810000"/>
            <a:ext cx="1163638" cy="1187450"/>
          </a:xfrm>
          <a:prstGeom prst="rect">
            <a:avLst/>
          </a:prstGeom>
          <a:noFill/>
          <a:ln w="12700" cap="sq">
            <a:noFill/>
            <a:miter lim="800000"/>
            <a:headEnd type="none" w="sm" len="sm"/>
            <a:tailEnd type="none" w="sm" len="sm"/>
          </a:ln>
        </p:spPr>
      </p:pic>
      <p:pic>
        <p:nvPicPr>
          <p:cNvPr id="34831" name="Picture 23"/>
          <p:cNvPicPr>
            <a:picLocks noChangeAspect="1" noChangeArrowheads="1"/>
          </p:cNvPicPr>
          <p:nvPr/>
        </p:nvPicPr>
        <p:blipFill>
          <a:blip r:embed="rId13"/>
          <a:srcRect l="19899" t="5431" r="17647" b="5431"/>
          <a:stretch>
            <a:fillRect/>
          </a:stretch>
        </p:blipFill>
        <p:spPr bwMode="auto">
          <a:xfrm>
            <a:off x="5943600" y="3771900"/>
            <a:ext cx="1195388" cy="1181100"/>
          </a:xfrm>
          <a:prstGeom prst="rect">
            <a:avLst/>
          </a:prstGeom>
          <a:noFill/>
          <a:ln w="12700" cap="sq">
            <a:noFill/>
            <a:miter lim="800000"/>
            <a:headEnd type="none" w="sm" len="sm"/>
            <a:tailEnd type="none" w="sm" len="sm"/>
          </a:ln>
        </p:spPr>
      </p:pic>
      <p:pic>
        <p:nvPicPr>
          <p:cNvPr id="34832" name="Picture 24"/>
          <p:cNvPicPr>
            <a:picLocks noChangeAspect="1" noChangeArrowheads="1"/>
          </p:cNvPicPr>
          <p:nvPr/>
        </p:nvPicPr>
        <p:blipFill>
          <a:blip r:embed="rId14"/>
          <a:srcRect l="19899" t="5431" r="19899" b="5431"/>
          <a:stretch>
            <a:fillRect/>
          </a:stretch>
        </p:blipFill>
        <p:spPr bwMode="auto">
          <a:xfrm>
            <a:off x="7391400" y="3810000"/>
            <a:ext cx="1152525" cy="1181100"/>
          </a:xfrm>
          <a:prstGeom prst="rect">
            <a:avLst/>
          </a:prstGeom>
          <a:noFill/>
          <a:ln w="12700" cap="sq">
            <a:noFill/>
            <a:miter lim="800000"/>
            <a:headEnd type="none" w="sm" len="sm"/>
            <a:tailEnd type="none" w="sm" len="sm"/>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srcRect/>
          <a:stretch>
            <a:fillRect/>
          </a:stretch>
        </p:blipFill>
        <p:spPr bwMode="auto">
          <a:xfrm>
            <a:off x="762000" y="1066800"/>
            <a:ext cx="7581900" cy="4744103"/>
          </a:xfrm>
          <a:prstGeom prst="rect">
            <a:avLst/>
          </a:prstGeom>
          <a:noFill/>
          <a:ln w="9525">
            <a:noFill/>
            <a:miter lim="800000"/>
            <a:headEnd/>
            <a:tailEnd/>
          </a:ln>
        </p:spPr>
      </p:pic>
      <p:sp>
        <p:nvSpPr>
          <p:cNvPr id="3" name="Text Box 3"/>
          <p:cNvSpPr txBox="1">
            <a:spLocks noChangeArrowheads="1"/>
          </p:cNvSpPr>
          <p:nvPr/>
        </p:nvSpPr>
        <p:spPr bwMode="auto">
          <a:xfrm>
            <a:off x="1676400" y="5678269"/>
            <a:ext cx="6629400" cy="615553"/>
          </a:xfrm>
          <a:prstGeom prst="rect">
            <a:avLst/>
          </a:prstGeom>
          <a:noFill/>
          <a:ln w="9525">
            <a:noFill/>
            <a:miter lim="800000"/>
            <a:headEnd/>
            <a:tailEnd/>
          </a:ln>
        </p:spPr>
        <p:txBody>
          <a:bodyPr wrap="square">
            <a:prstTxWarp prst="textNoShape">
              <a:avLst/>
            </a:prstTxWarp>
            <a:spAutoFit/>
          </a:bodyPr>
          <a:lstStyle/>
          <a:p>
            <a:pPr eaLnBrk="1" hangingPunct="1"/>
            <a:r>
              <a:rPr lang="en-US" sz="1800" dirty="0" smtClean="0"/>
              <a:t>The </a:t>
            </a:r>
            <a:r>
              <a:rPr lang="en-US" sz="1800" dirty="0"/>
              <a:t>Quasar Accretion Disk </a:t>
            </a:r>
            <a:r>
              <a:rPr lang="en-US" sz="1800" dirty="0" smtClean="0"/>
              <a:t>Size versus Black </a:t>
            </a:r>
            <a:r>
              <a:rPr lang="en-US" sz="1800" dirty="0"/>
              <a:t>Hole Mass </a:t>
            </a:r>
            <a:endParaRPr lang="en-US" sz="1800" dirty="0" smtClean="0"/>
          </a:p>
          <a:p>
            <a:pPr eaLnBrk="1" hangingPunct="1"/>
            <a:r>
              <a:rPr lang="en-US" sz="1600" dirty="0" smtClean="0"/>
              <a:t>Morgan </a:t>
            </a:r>
            <a:r>
              <a:rPr lang="en-US" sz="1600" dirty="0"/>
              <a:t>et al. </a:t>
            </a:r>
            <a:r>
              <a:rPr lang="en-US" sz="1600" dirty="0" smtClean="0"/>
              <a:t>2010</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_1_new.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685800"/>
            <a:ext cx="8538561" cy="4114800"/>
          </a:xfrm>
          <a:prstGeom prst="rect">
            <a:avLst/>
          </a:prstGeom>
        </p:spPr>
      </p:pic>
      <p:sp>
        <p:nvSpPr>
          <p:cNvPr id="3" name="TextBox 2"/>
          <p:cNvSpPr txBox="1"/>
          <p:nvPr/>
        </p:nvSpPr>
        <p:spPr>
          <a:xfrm>
            <a:off x="1066800" y="5105400"/>
            <a:ext cx="7696200" cy="1107996"/>
          </a:xfrm>
          <a:prstGeom prst="rect">
            <a:avLst/>
          </a:prstGeom>
          <a:noFill/>
        </p:spPr>
        <p:txBody>
          <a:bodyPr wrap="square" rtlCol="0">
            <a:spAutoFit/>
          </a:bodyPr>
          <a:lstStyle/>
          <a:p>
            <a:r>
              <a:rPr lang="en-US" dirty="0"/>
              <a:t>X-ray half-light radii of quasars as determined from our </a:t>
            </a:r>
          </a:p>
          <a:p>
            <a:r>
              <a:rPr lang="en-US" dirty="0" err="1" smtClean="0"/>
              <a:t>microlensing</a:t>
            </a:r>
            <a:r>
              <a:rPr lang="en-US" dirty="0" smtClean="0"/>
              <a:t> </a:t>
            </a:r>
            <a:r>
              <a:rPr lang="en-US" dirty="0"/>
              <a:t>analysis versus their black hole masses</a:t>
            </a:r>
            <a:r>
              <a:rPr lang="en-US" dirty="0" smtClean="0"/>
              <a:t>. </a:t>
            </a:r>
          </a:p>
          <a:p>
            <a:r>
              <a:rPr lang="en-US" sz="1800" dirty="0" smtClean="0"/>
              <a:t>Chartas et al. 2015</a:t>
            </a:r>
            <a:endParaRPr lang="en-US" sz="1800" dirty="0"/>
          </a:p>
        </p:txBody>
      </p:sp>
    </p:spTree>
    <p:extLst>
      <p:ext uri="{BB962C8B-B14F-4D97-AF65-F5344CB8AC3E}">
        <p14:creationId xmlns:p14="http://schemas.microsoft.com/office/powerpoint/2010/main" val="974617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1.pdf"/>
          <p:cNvPicPr>
            <a:picLocks noChangeAspect="1"/>
          </p:cNvPicPr>
          <p:nvPr/>
        </p:nvPicPr>
        <p:blipFill>
          <a:blip r:embed="rId3"/>
          <a:srcRect b="20000"/>
          <a:stretch>
            <a:fillRect/>
          </a:stretch>
        </p:blipFill>
        <p:spPr>
          <a:xfrm>
            <a:off x="1905000" y="762000"/>
            <a:ext cx="5334000" cy="5522163"/>
          </a:xfrm>
          <a:prstGeom prst="rect">
            <a:avLst/>
          </a:prstGeom>
        </p:spPr>
      </p:pic>
      <p:sp>
        <p:nvSpPr>
          <p:cNvPr id="3" name="TextBox 2"/>
          <p:cNvSpPr txBox="1"/>
          <p:nvPr/>
        </p:nvSpPr>
        <p:spPr>
          <a:xfrm>
            <a:off x="1728578" y="152400"/>
            <a:ext cx="5612534" cy="461665"/>
          </a:xfrm>
          <a:prstGeom prst="rect">
            <a:avLst/>
          </a:prstGeom>
          <a:noFill/>
        </p:spPr>
        <p:txBody>
          <a:bodyPr wrap="none" rtlCol="0">
            <a:spAutoFit/>
          </a:bodyPr>
          <a:lstStyle/>
          <a:p>
            <a:r>
              <a:rPr lang="en-US" dirty="0" smtClean="0"/>
              <a:t>Structure of </a:t>
            </a:r>
            <a:r>
              <a:rPr lang="en-US" i="1" dirty="0" err="1" smtClean="0"/>
              <a:t>z</a:t>
            </a:r>
            <a:r>
              <a:rPr lang="en-US" i="1" dirty="0" smtClean="0"/>
              <a:t> </a:t>
            </a:r>
            <a:r>
              <a:rPr lang="en-US" dirty="0" smtClean="0"/>
              <a:t>= 0.66 quasar RX J1131-1231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8578" y="152400"/>
            <a:ext cx="5612534" cy="461665"/>
          </a:xfrm>
          <a:prstGeom prst="rect">
            <a:avLst/>
          </a:prstGeom>
          <a:noFill/>
        </p:spPr>
        <p:txBody>
          <a:bodyPr wrap="none" rtlCol="0">
            <a:spAutoFit/>
          </a:bodyPr>
          <a:lstStyle/>
          <a:p>
            <a:r>
              <a:rPr lang="en-US" dirty="0" smtClean="0"/>
              <a:t>Structure of </a:t>
            </a:r>
            <a:r>
              <a:rPr lang="en-US" i="1" dirty="0" err="1" smtClean="0"/>
              <a:t>z</a:t>
            </a:r>
            <a:r>
              <a:rPr lang="en-US" i="1" dirty="0" smtClean="0"/>
              <a:t> </a:t>
            </a:r>
            <a:r>
              <a:rPr lang="en-US" dirty="0" smtClean="0"/>
              <a:t>= 0.66 quasar RX J1131-1231</a:t>
            </a:r>
            <a:endParaRPr lang="en-US" dirty="0"/>
          </a:p>
        </p:txBody>
      </p:sp>
      <p:sp>
        <p:nvSpPr>
          <p:cNvPr id="3" name="TextBox 2"/>
          <p:cNvSpPr txBox="1"/>
          <p:nvPr/>
        </p:nvSpPr>
        <p:spPr>
          <a:xfrm>
            <a:off x="762000" y="762000"/>
            <a:ext cx="7848600" cy="1692771"/>
          </a:xfrm>
          <a:prstGeom prst="rect">
            <a:avLst/>
          </a:prstGeom>
          <a:noFill/>
        </p:spPr>
        <p:txBody>
          <a:bodyPr wrap="square" rtlCol="0">
            <a:spAutoFit/>
          </a:bodyPr>
          <a:lstStyle/>
          <a:p>
            <a:r>
              <a:rPr lang="en-US" sz="2000" dirty="0"/>
              <a:t>RX J1131−1231 has been monitored 38 times over a </a:t>
            </a:r>
            <a:r>
              <a:rPr lang="en-US" sz="2000" dirty="0" smtClean="0"/>
              <a:t>period </a:t>
            </a:r>
            <a:r>
              <a:rPr lang="en-US" sz="2000" dirty="0"/>
              <a:t>of 10 years with the Chandra X-ray Observatory. As reported in Chartas el al. 2012, </a:t>
            </a:r>
            <a:r>
              <a:rPr lang="en-US" sz="2000" dirty="0" err="1"/>
              <a:t>redshifted</a:t>
            </a:r>
            <a:r>
              <a:rPr lang="en-US" sz="2000" dirty="0"/>
              <a:t> and </a:t>
            </a:r>
            <a:r>
              <a:rPr lang="en-US" sz="2000" dirty="0" err="1"/>
              <a:t>blueshifted</a:t>
            </a:r>
            <a:r>
              <a:rPr lang="en-US" sz="2000" dirty="0"/>
              <a:t> Fe </a:t>
            </a:r>
            <a:r>
              <a:rPr lang="en-US" sz="2000" dirty="0" err="1"/>
              <a:t>Ka</a:t>
            </a:r>
            <a:r>
              <a:rPr lang="en-US" sz="2000" dirty="0"/>
              <a:t> lines have been detected in the spectra of the lensed images. </a:t>
            </a:r>
          </a:p>
          <a:p>
            <a:endParaRPr lang="en-US" dirty="0"/>
          </a:p>
        </p:txBody>
      </p:sp>
      <p:pic>
        <p:nvPicPr>
          <p:cNvPr id="4" name="Picture 3" descr="cc2.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691" y="2209800"/>
            <a:ext cx="2895109" cy="4038600"/>
          </a:xfrm>
          <a:prstGeom prst="rect">
            <a:avLst/>
          </a:prstGeom>
        </p:spPr>
      </p:pic>
      <p:pic>
        <p:nvPicPr>
          <p:cNvPr id="5" name="Picture 4" descr="fig2.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4175" y="2253644"/>
            <a:ext cx="2953025" cy="4070956"/>
          </a:xfrm>
          <a:prstGeom prst="rect">
            <a:avLst/>
          </a:prstGeom>
        </p:spPr>
      </p:pic>
    </p:spTree>
    <p:extLst>
      <p:ext uri="{BB962C8B-B14F-4D97-AF65-F5344CB8AC3E}">
        <p14:creationId xmlns:p14="http://schemas.microsoft.com/office/powerpoint/2010/main" val="1846062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Box 2"/>
          <p:cNvSpPr txBox="1">
            <a:spLocks noChangeArrowheads="1"/>
          </p:cNvSpPr>
          <p:nvPr/>
        </p:nvSpPr>
        <p:spPr bwMode="auto">
          <a:xfrm>
            <a:off x="838200" y="228600"/>
            <a:ext cx="7453633" cy="461665"/>
          </a:xfrm>
          <a:prstGeom prst="rect">
            <a:avLst/>
          </a:prstGeom>
          <a:noFill/>
          <a:ln w="9525">
            <a:noFill/>
            <a:miter lim="800000"/>
            <a:headEnd/>
            <a:tailEnd/>
          </a:ln>
        </p:spPr>
        <p:txBody>
          <a:bodyPr wrap="none">
            <a:prstTxWarp prst="textNoShape">
              <a:avLst/>
            </a:prstTxWarp>
            <a:spAutoFit/>
          </a:bodyPr>
          <a:lstStyle/>
          <a:p>
            <a:r>
              <a:rPr lang="en-US" dirty="0" smtClean="0"/>
              <a:t>X-ray </a:t>
            </a:r>
            <a:r>
              <a:rPr lang="en-US" dirty="0" err="1" smtClean="0"/>
              <a:t>Microlensing</a:t>
            </a:r>
            <a:r>
              <a:rPr lang="en-US" dirty="0" smtClean="0"/>
              <a:t> of Fe K</a:t>
            </a:r>
            <a:r>
              <a:rPr lang="en-US" dirty="0" smtClean="0">
                <a:latin typeface="Symbol" charset="2"/>
                <a:cs typeface="Symbol" charset="2"/>
              </a:rPr>
              <a:t>a</a:t>
            </a:r>
            <a:r>
              <a:rPr lang="en-US" dirty="0" smtClean="0"/>
              <a:t> line in Image C of RX J1131</a:t>
            </a:r>
            <a:endParaRPr lang="en-US" dirty="0"/>
          </a:p>
        </p:txBody>
      </p:sp>
      <p:pic>
        <p:nvPicPr>
          <p:cNvPr id="5" name="Picture 4" descr="e11544_e11545_imagec_spectrum_b10.eps"/>
          <p:cNvPicPr>
            <a:picLocks noChangeAspect="1"/>
          </p:cNvPicPr>
          <p:nvPr/>
        </p:nvPicPr>
        <p:blipFill>
          <a:blip r:embed="rId2"/>
          <a:stretch>
            <a:fillRect/>
          </a:stretch>
        </p:blipFill>
        <p:spPr>
          <a:xfrm>
            <a:off x="457200" y="838200"/>
            <a:ext cx="3886200" cy="5401667"/>
          </a:xfrm>
          <a:prstGeom prst="rect">
            <a:avLst/>
          </a:prstGeom>
        </p:spPr>
      </p:pic>
      <p:pic>
        <p:nvPicPr>
          <p:cNvPr id="9" name="Picture 8" descr="e11544_image_c_cc_e_norm_new.eps"/>
          <p:cNvPicPr>
            <a:picLocks noChangeAspect="1"/>
          </p:cNvPicPr>
          <p:nvPr/>
        </p:nvPicPr>
        <p:blipFill>
          <a:blip r:embed="rId3"/>
          <a:stretch>
            <a:fillRect/>
          </a:stretch>
        </p:blipFill>
        <p:spPr>
          <a:xfrm>
            <a:off x="4648200" y="838200"/>
            <a:ext cx="4495800" cy="532689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Box 2"/>
          <p:cNvSpPr txBox="1">
            <a:spLocks noChangeArrowheads="1"/>
          </p:cNvSpPr>
          <p:nvPr/>
        </p:nvSpPr>
        <p:spPr bwMode="auto">
          <a:xfrm>
            <a:off x="838200" y="228600"/>
            <a:ext cx="7453633" cy="461665"/>
          </a:xfrm>
          <a:prstGeom prst="rect">
            <a:avLst/>
          </a:prstGeom>
          <a:noFill/>
          <a:ln w="9525">
            <a:noFill/>
            <a:miter lim="800000"/>
            <a:headEnd/>
            <a:tailEnd/>
          </a:ln>
        </p:spPr>
        <p:txBody>
          <a:bodyPr wrap="none">
            <a:prstTxWarp prst="textNoShape">
              <a:avLst/>
            </a:prstTxWarp>
            <a:spAutoFit/>
          </a:bodyPr>
          <a:lstStyle/>
          <a:p>
            <a:r>
              <a:rPr lang="en-US" dirty="0" smtClean="0"/>
              <a:t>X-ray </a:t>
            </a:r>
            <a:r>
              <a:rPr lang="en-US" dirty="0" err="1" smtClean="0"/>
              <a:t>Microlensing</a:t>
            </a:r>
            <a:r>
              <a:rPr lang="en-US" dirty="0" smtClean="0"/>
              <a:t> of Fe K</a:t>
            </a:r>
            <a:r>
              <a:rPr lang="en-US" dirty="0" smtClean="0">
                <a:latin typeface="Symbol" charset="2"/>
                <a:cs typeface="Symbol" charset="2"/>
              </a:rPr>
              <a:t>a</a:t>
            </a:r>
            <a:r>
              <a:rPr lang="en-US" dirty="0" smtClean="0"/>
              <a:t> line in Image C of RX J1131</a:t>
            </a:r>
            <a:endParaRPr lang="en-US" dirty="0"/>
          </a:p>
        </p:txBody>
      </p:sp>
      <p:pic>
        <p:nvPicPr>
          <p:cNvPr id="6" name="Picture 5" descr="e13962_e13962_e14507_image_c_spectrum.eps"/>
          <p:cNvPicPr>
            <a:picLocks noChangeAspect="1"/>
          </p:cNvPicPr>
          <p:nvPr/>
        </p:nvPicPr>
        <p:blipFill>
          <a:blip r:embed="rId2"/>
          <a:stretch>
            <a:fillRect/>
          </a:stretch>
        </p:blipFill>
        <p:spPr>
          <a:xfrm>
            <a:off x="1143001" y="834187"/>
            <a:ext cx="2667000" cy="5414213"/>
          </a:xfrm>
          <a:prstGeom prst="rect">
            <a:avLst/>
          </a:prstGeom>
        </p:spPr>
      </p:pic>
      <p:pic>
        <p:nvPicPr>
          <p:cNvPr id="10" name="Picture 9" descr="cc_e13962_e13963_e14507.eps"/>
          <p:cNvPicPr>
            <a:picLocks noChangeAspect="1"/>
          </p:cNvPicPr>
          <p:nvPr/>
        </p:nvPicPr>
        <p:blipFill>
          <a:blip r:embed="rId3"/>
          <a:stretch>
            <a:fillRect/>
          </a:stretch>
        </p:blipFill>
        <p:spPr>
          <a:xfrm>
            <a:off x="5152270" y="838200"/>
            <a:ext cx="2565752" cy="5334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28"/>
          <p:cNvSpPr>
            <a:spLocks noChangeArrowheads="1"/>
          </p:cNvSpPr>
          <p:nvPr/>
        </p:nvSpPr>
        <p:spPr bwMode="auto">
          <a:xfrm>
            <a:off x="457200" y="228600"/>
            <a:ext cx="8305800" cy="430213"/>
          </a:xfrm>
          <a:prstGeom prst="rect">
            <a:avLst/>
          </a:prstGeom>
          <a:noFill/>
          <a:ln w="12700" cap="sq">
            <a:noFill/>
            <a:miter lim="800000"/>
            <a:headEnd type="none" w="sm" len="sm"/>
            <a:tailEnd type="none" w="sm" len="sm"/>
          </a:ln>
        </p:spPr>
        <p:txBody>
          <a:bodyPr>
            <a:prstTxWarp prst="textNoShape">
              <a:avLst/>
            </a:prstTxWarp>
            <a:spAutoFit/>
          </a:bodyPr>
          <a:lstStyle/>
          <a:p>
            <a:pPr algn="ctr">
              <a:lnSpc>
                <a:spcPct val="90000"/>
              </a:lnSpc>
              <a:spcBef>
                <a:spcPct val="20000"/>
              </a:spcBef>
              <a:buClr>
                <a:schemeClr val="hlink"/>
              </a:buClr>
              <a:buSzPct val="50000"/>
              <a:buFont typeface="Monotype Sorts" charset="2"/>
              <a:buNone/>
            </a:pPr>
            <a:r>
              <a:rPr kumimoji="1" lang="en-US">
                <a:latin typeface="Times" charset="0"/>
                <a:ea typeface="Helvetica Neue" charset="0"/>
                <a:cs typeface="Helvetica Neue" charset="0"/>
              </a:rPr>
              <a:t>In collaboration with:  </a:t>
            </a:r>
          </a:p>
        </p:txBody>
      </p:sp>
      <p:sp>
        <p:nvSpPr>
          <p:cNvPr id="16388" name="TextBox 10"/>
          <p:cNvSpPr txBox="1">
            <a:spLocks noChangeArrowheads="1"/>
          </p:cNvSpPr>
          <p:nvPr/>
        </p:nvSpPr>
        <p:spPr bwMode="auto">
          <a:xfrm>
            <a:off x="1828800" y="2441575"/>
            <a:ext cx="1727200" cy="276225"/>
          </a:xfrm>
          <a:prstGeom prst="rect">
            <a:avLst/>
          </a:prstGeom>
          <a:noFill/>
          <a:ln w="9525">
            <a:noFill/>
            <a:miter lim="800000"/>
            <a:headEnd/>
            <a:tailEnd/>
          </a:ln>
        </p:spPr>
        <p:txBody>
          <a:bodyPr wrap="none">
            <a:prstTxWarp prst="textNoShape">
              <a:avLst/>
            </a:prstTxWarp>
            <a:spAutoFit/>
          </a:bodyPr>
          <a:lstStyle/>
          <a:p>
            <a:r>
              <a:rPr kumimoji="1" lang="en-US" sz="1200" dirty="0">
                <a:latin typeface="Helvetica Neue" charset="0"/>
                <a:ea typeface="Helvetica Neue" charset="0"/>
                <a:cs typeface="Helvetica Neue" charset="0"/>
              </a:rPr>
              <a:t>Chris </a:t>
            </a:r>
            <a:r>
              <a:rPr kumimoji="1" lang="en-US" sz="1200" dirty="0" err="1">
                <a:latin typeface="Helvetica Neue" charset="0"/>
                <a:ea typeface="Helvetica Neue" charset="0"/>
                <a:cs typeface="Helvetica Neue" charset="0"/>
              </a:rPr>
              <a:t>Kochanek</a:t>
            </a:r>
            <a:r>
              <a:rPr kumimoji="1" lang="en-US" sz="1200" dirty="0">
                <a:latin typeface="Helvetica Neue" charset="0"/>
                <a:ea typeface="Helvetica Neue" charset="0"/>
                <a:cs typeface="Helvetica Neue" charset="0"/>
              </a:rPr>
              <a:t> (OSU)</a:t>
            </a:r>
            <a:endParaRPr lang="en-US" sz="1200" dirty="0"/>
          </a:p>
        </p:txBody>
      </p:sp>
      <p:sp>
        <p:nvSpPr>
          <p:cNvPr id="16389" name="TextBox 11"/>
          <p:cNvSpPr txBox="1">
            <a:spLocks noChangeArrowheads="1"/>
          </p:cNvSpPr>
          <p:nvPr/>
        </p:nvSpPr>
        <p:spPr bwMode="auto">
          <a:xfrm>
            <a:off x="3765084" y="2438400"/>
            <a:ext cx="1492716" cy="276999"/>
          </a:xfrm>
          <a:prstGeom prst="rect">
            <a:avLst/>
          </a:prstGeom>
          <a:noFill/>
          <a:ln w="9525">
            <a:noFill/>
            <a:miter lim="800000"/>
            <a:headEnd/>
            <a:tailEnd/>
          </a:ln>
        </p:spPr>
        <p:txBody>
          <a:bodyPr wrap="none">
            <a:prstTxWarp prst="textNoShape">
              <a:avLst/>
            </a:prstTxWarp>
            <a:spAutoFit/>
          </a:bodyPr>
          <a:lstStyle/>
          <a:p>
            <a:r>
              <a:rPr kumimoji="1" lang="en-US" sz="1200" dirty="0" smtClean="0">
                <a:latin typeface="Helvetica Neue" charset="0"/>
                <a:ea typeface="Helvetica Neue" charset="0"/>
                <a:cs typeface="Helvetica Neue" charset="0"/>
              </a:rPr>
              <a:t>Carter Rhea (</a:t>
            </a:r>
            <a:r>
              <a:rPr kumimoji="1" lang="en-US" sz="1200" dirty="0" err="1">
                <a:latin typeface="Helvetica Neue" charset="0"/>
                <a:ea typeface="Helvetica Neue" charset="0"/>
                <a:cs typeface="Helvetica Neue" charset="0"/>
              </a:rPr>
              <a:t>CofC</a:t>
            </a:r>
            <a:r>
              <a:rPr kumimoji="1" lang="en-US" sz="1200" dirty="0">
                <a:latin typeface="Helvetica Neue" charset="0"/>
                <a:ea typeface="Helvetica Neue" charset="0"/>
                <a:cs typeface="Helvetica Neue" charset="0"/>
              </a:rPr>
              <a:t>)</a:t>
            </a:r>
            <a:endParaRPr lang="en-US" sz="1200" dirty="0"/>
          </a:p>
        </p:txBody>
      </p:sp>
      <p:sp>
        <p:nvSpPr>
          <p:cNvPr id="16390" name="TextBox 12"/>
          <p:cNvSpPr txBox="1">
            <a:spLocks noChangeArrowheads="1"/>
          </p:cNvSpPr>
          <p:nvPr/>
        </p:nvSpPr>
        <p:spPr bwMode="auto">
          <a:xfrm>
            <a:off x="5831310" y="2441575"/>
            <a:ext cx="1179513" cy="276225"/>
          </a:xfrm>
          <a:prstGeom prst="rect">
            <a:avLst/>
          </a:prstGeom>
          <a:noFill/>
          <a:ln w="9525">
            <a:noFill/>
            <a:miter lim="800000"/>
            <a:headEnd/>
            <a:tailEnd/>
          </a:ln>
        </p:spPr>
        <p:txBody>
          <a:bodyPr wrap="none">
            <a:prstTxWarp prst="textNoShape">
              <a:avLst/>
            </a:prstTxWarp>
            <a:spAutoFit/>
          </a:bodyPr>
          <a:lstStyle/>
          <a:p>
            <a:r>
              <a:rPr kumimoji="1" lang="en-US" sz="1200">
                <a:latin typeface="Helvetica Neue" charset="0"/>
                <a:ea typeface="Helvetica Neue" charset="0"/>
                <a:cs typeface="Helvetica Neue" charset="0"/>
              </a:rPr>
              <a:t>Xinyu Dai (OU)</a:t>
            </a:r>
            <a:endParaRPr lang="en-US" sz="1200"/>
          </a:p>
        </p:txBody>
      </p:sp>
      <p:sp>
        <p:nvSpPr>
          <p:cNvPr id="16391" name="TextBox 13"/>
          <p:cNvSpPr txBox="1">
            <a:spLocks noChangeArrowheads="1"/>
          </p:cNvSpPr>
          <p:nvPr/>
        </p:nvSpPr>
        <p:spPr bwMode="auto">
          <a:xfrm>
            <a:off x="3810000" y="4191774"/>
            <a:ext cx="1920875" cy="276225"/>
          </a:xfrm>
          <a:prstGeom prst="rect">
            <a:avLst/>
          </a:prstGeom>
          <a:noFill/>
          <a:ln w="9525">
            <a:noFill/>
            <a:miter lim="800000"/>
            <a:headEnd/>
            <a:tailEnd/>
          </a:ln>
        </p:spPr>
        <p:txBody>
          <a:bodyPr wrap="none">
            <a:prstTxWarp prst="textNoShape">
              <a:avLst/>
            </a:prstTxWarp>
            <a:spAutoFit/>
          </a:bodyPr>
          <a:lstStyle/>
          <a:p>
            <a:r>
              <a:rPr kumimoji="1" lang="en-US" sz="1200" dirty="0">
                <a:latin typeface="Helvetica Neue" charset="0"/>
                <a:ea typeface="Helvetica Neue" charset="0"/>
                <a:cs typeface="Helvetica Neue" charset="0"/>
              </a:rPr>
              <a:t>Jeffrey </a:t>
            </a:r>
            <a:r>
              <a:rPr kumimoji="1" lang="en-US" sz="1200" dirty="0" err="1">
                <a:latin typeface="Helvetica Neue" charset="0"/>
                <a:ea typeface="Helvetica Neue" charset="0"/>
                <a:cs typeface="Helvetica Neue" charset="0"/>
              </a:rPr>
              <a:t>Blackburne</a:t>
            </a:r>
            <a:r>
              <a:rPr kumimoji="1" lang="en-US" sz="1200" dirty="0">
                <a:latin typeface="Helvetica Neue" charset="0"/>
                <a:ea typeface="Helvetica Neue" charset="0"/>
                <a:cs typeface="Helvetica Neue" charset="0"/>
              </a:rPr>
              <a:t> (OSU)</a:t>
            </a:r>
            <a:endParaRPr lang="en-US" sz="1200" dirty="0"/>
          </a:p>
        </p:txBody>
      </p:sp>
      <p:sp>
        <p:nvSpPr>
          <p:cNvPr id="16392" name="TextBox 14"/>
          <p:cNvSpPr txBox="1">
            <a:spLocks noChangeArrowheads="1"/>
          </p:cNvSpPr>
          <p:nvPr/>
        </p:nvSpPr>
        <p:spPr bwMode="auto">
          <a:xfrm>
            <a:off x="1828800" y="4191774"/>
            <a:ext cx="1736373" cy="276999"/>
          </a:xfrm>
          <a:prstGeom prst="rect">
            <a:avLst/>
          </a:prstGeom>
          <a:noFill/>
          <a:ln w="9525">
            <a:noFill/>
            <a:miter lim="800000"/>
            <a:headEnd/>
            <a:tailEnd/>
          </a:ln>
        </p:spPr>
        <p:txBody>
          <a:bodyPr wrap="none">
            <a:prstTxWarp prst="textNoShape">
              <a:avLst/>
            </a:prstTxWarp>
            <a:spAutoFit/>
          </a:bodyPr>
          <a:lstStyle/>
          <a:p>
            <a:r>
              <a:rPr kumimoji="1" lang="en-US" sz="1200" dirty="0" smtClean="0">
                <a:latin typeface="Helvetica Neue" charset="0"/>
                <a:ea typeface="Helvetica Neue" charset="0"/>
                <a:cs typeface="Helvetica Neue" charset="0"/>
              </a:rPr>
              <a:t>Ana </a:t>
            </a:r>
            <a:r>
              <a:rPr kumimoji="1" lang="en-US" sz="1200" dirty="0" err="1" smtClean="0">
                <a:latin typeface="Helvetica Neue" charset="0"/>
                <a:ea typeface="Helvetica Neue" charset="0"/>
                <a:cs typeface="Helvetica Neue" charset="0"/>
              </a:rPr>
              <a:t>Mosquera</a:t>
            </a:r>
            <a:r>
              <a:rPr kumimoji="1" lang="en-US" sz="1200" dirty="0" smtClean="0">
                <a:latin typeface="Helvetica Neue" charset="0"/>
                <a:ea typeface="Helvetica Neue" charset="0"/>
                <a:cs typeface="Helvetica Neue" charset="0"/>
              </a:rPr>
              <a:t> (USNA)</a:t>
            </a:r>
            <a:endParaRPr lang="en-US" sz="1200" dirty="0"/>
          </a:p>
        </p:txBody>
      </p:sp>
      <p:pic>
        <p:nvPicPr>
          <p:cNvPr id="16393" name="Picture 20"/>
          <p:cNvPicPr>
            <a:picLocks noChangeAspect="1"/>
          </p:cNvPicPr>
          <p:nvPr/>
        </p:nvPicPr>
        <p:blipFill>
          <a:blip r:embed="rId2"/>
          <a:srcRect b="24950"/>
          <a:stretch>
            <a:fillRect/>
          </a:stretch>
        </p:blipFill>
        <p:spPr bwMode="auto">
          <a:xfrm>
            <a:off x="1905000" y="1233488"/>
            <a:ext cx="1524000" cy="1128712"/>
          </a:xfrm>
          <a:prstGeom prst="rect">
            <a:avLst/>
          </a:prstGeom>
          <a:noFill/>
          <a:ln w="9525">
            <a:noFill/>
            <a:miter lim="800000"/>
            <a:headEnd/>
            <a:tailEnd/>
          </a:ln>
        </p:spPr>
      </p:pic>
      <p:pic>
        <p:nvPicPr>
          <p:cNvPr id="16394" name="Picture 9" descr="daif.jpg"/>
          <p:cNvPicPr>
            <a:picLocks noChangeAspect="1"/>
          </p:cNvPicPr>
          <p:nvPr/>
        </p:nvPicPr>
        <p:blipFill>
          <a:blip r:embed="rId3"/>
          <a:srcRect t="8372" b="41859"/>
          <a:stretch>
            <a:fillRect/>
          </a:stretch>
        </p:blipFill>
        <p:spPr bwMode="auto">
          <a:xfrm>
            <a:off x="5678910" y="1219200"/>
            <a:ext cx="1543050" cy="1146175"/>
          </a:xfrm>
          <a:prstGeom prst="rect">
            <a:avLst/>
          </a:prstGeom>
          <a:noFill/>
          <a:ln w="9525">
            <a:noFill/>
            <a:miter lim="800000"/>
            <a:headEnd/>
            <a:tailEnd/>
          </a:ln>
        </p:spPr>
      </p:pic>
      <p:pic>
        <p:nvPicPr>
          <p:cNvPr id="16395" name="Picture 11" descr="162732754_c118fe5e11_m.jpg"/>
          <p:cNvPicPr>
            <a:picLocks noChangeAspect="1"/>
          </p:cNvPicPr>
          <p:nvPr/>
        </p:nvPicPr>
        <p:blipFill>
          <a:blip r:embed="rId4"/>
          <a:srcRect b="42000"/>
          <a:stretch>
            <a:fillRect/>
          </a:stretch>
        </p:blipFill>
        <p:spPr bwMode="auto">
          <a:xfrm>
            <a:off x="3810000" y="2895600"/>
            <a:ext cx="1538288" cy="1189038"/>
          </a:xfrm>
          <a:prstGeom prst="rect">
            <a:avLst/>
          </a:prstGeom>
          <a:noFill/>
          <a:ln w="9525">
            <a:noFill/>
            <a:miter lim="800000"/>
            <a:headEnd/>
            <a:tailEnd/>
          </a:ln>
        </p:spPr>
      </p:pic>
      <p:pic>
        <p:nvPicPr>
          <p:cNvPr id="13" name="Picture 12" descr="DSC03585.jpg"/>
          <p:cNvPicPr>
            <a:picLocks noChangeAspect="1"/>
          </p:cNvPicPr>
          <p:nvPr/>
        </p:nvPicPr>
        <p:blipFill>
          <a:blip r:embed="rId5"/>
          <a:srcRect l="36279" t="59381" r="32558" b="8660"/>
          <a:stretch>
            <a:fillRect/>
          </a:stretch>
        </p:blipFill>
        <p:spPr>
          <a:xfrm>
            <a:off x="1905000" y="2895600"/>
            <a:ext cx="1531628" cy="1181116"/>
          </a:xfrm>
          <a:prstGeom prst="rect">
            <a:avLst/>
          </a:prstGeom>
        </p:spPr>
      </p:pic>
      <p:sp>
        <p:nvSpPr>
          <p:cNvPr id="14" name="TextBox 11"/>
          <p:cNvSpPr txBox="1">
            <a:spLocks noChangeArrowheads="1"/>
          </p:cNvSpPr>
          <p:nvPr/>
        </p:nvSpPr>
        <p:spPr bwMode="auto">
          <a:xfrm>
            <a:off x="5907510" y="4191000"/>
            <a:ext cx="1239093" cy="276999"/>
          </a:xfrm>
          <a:prstGeom prst="rect">
            <a:avLst/>
          </a:prstGeom>
          <a:noFill/>
          <a:ln w="9525">
            <a:noFill/>
            <a:miter lim="800000"/>
            <a:headEnd/>
            <a:tailEnd/>
          </a:ln>
        </p:spPr>
        <p:txBody>
          <a:bodyPr wrap="none">
            <a:prstTxWarp prst="textNoShape">
              <a:avLst/>
            </a:prstTxWarp>
            <a:spAutoFit/>
          </a:bodyPr>
          <a:lstStyle/>
          <a:p>
            <a:r>
              <a:rPr kumimoji="1" lang="en-US" sz="1200" dirty="0" smtClean="0">
                <a:latin typeface="Helvetica Neue" charset="0"/>
                <a:ea typeface="Helvetica Neue" charset="0"/>
                <a:cs typeface="Helvetica Neue" charset="0"/>
              </a:rPr>
              <a:t>Bin Chen (FSU)</a:t>
            </a:r>
            <a:endParaRPr lang="en-US" sz="1200" dirty="0"/>
          </a:p>
        </p:txBody>
      </p:sp>
      <p:sp>
        <p:nvSpPr>
          <p:cNvPr id="15" name="TextBox 11"/>
          <p:cNvSpPr txBox="1">
            <a:spLocks noChangeArrowheads="1"/>
          </p:cNvSpPr>
          <p:nvPr/>
        </p:nvSpPr>
        <p:spPr bwMode="auto">
          <a:xfrm>
            <a:off x="1876989" y="6172200"/>
            <a:ext cx="1780611" cy="276999"/>
          </a:xfrm>
          <a:prstGeom prst="rect">
            <a:avLst/>
          </a:prstGeom>
          <a:noFill/>
          <a:ln w="9525">
            <a:noFill/>
            <a:miter lim="800000"/>
            <a:headEnd/>
            <a:tailEnd/>
          </a:ln>
        </p:spPr>
        <p:txBody>
          <a:bodyPr wrap="none">
            <a:prstTxWarp prst="textNoShape">
              <a:avLst/>
            </a:prstTxWarp>
            <a:spAutoFit/>
          </a:bodyPr>
          <a:lstStyle/>
          <a:p>
            <a:r>
              <a:rPr kumimoji="1" lang="en-US" sz="1200" dirty="0" smtClean="0">
                <a:latin typeface="Helvetica Neue" charset="0"/>
                <a:ea typeface="Helvetica Neue" charset="0"/>
                <a:cs typeface="Helvetica Neue" charset="0"/>
              </a:rPr>
              <a:t>Chelsea MacLeod  (</a:t>
            </a:r>
            <a:r>
              <a:rPr kumimoji="1" lang="en-US" sz="1200" dirty="0" err="1" smtClean="0">
                <a:latin typeface="Helvetica Neue" charset="0"/>
                <a:ea typeface="Helvetica Neue" charset="0"/>
                <a:cs typeface="Helvetica Neue" charset="0"/>
              </a:rPr>
              <a:t>IfA</a:t>
            </a:r>
            <a:r>
              <a:rPr kumimoji="1" lang="en-US" sz="1200" dirty="0" smtClean="0">
                <a:latin typeface="Helvetica Neue" charset="0"/>
                <a:ea typeface="Helvetica Neue" charset="0"/>
                <a:cs typeface="Helvetica Neue" charset="0"/>
              </a:rPr>
              <a:t>)</a:t>
            </a:r>
            <a:endParaRPr lang="en-US" sz="1200" dirty="0"/>
          </a:p>
        </p:txBody>
      </p:sp>
      <p:sp>
        <p:nvSpPr>
          <p:cNvPr id="16" name="TextBox 14"/>
          <p:cNvSpPr txBox="1">
            <a:spLocks noChangeArrowheads="1"/>
          </p:cNvSpPr>
          <p:nvPr/>
        </p:nvSpPr>
        <p:spPr bwMode="auto">
          <a:xfrm>
            <a:off x="3810000" y="6172200"/>
            <a:ext cx="2108269" cy="276999"/>
          </a:xfrm>
          <a:prstGeom prst="rect">
            <a:avLst/>
          </a:prstGeom>
          <a:noFill/>
          <a:ln w="9525">
            <a:noFill/>
            <a:miter lim="800000"/>
            <a:headEnd/>
            <a:tailEnd/>
          </a:ln>
        </p:spPr>
        <p:txBody>
          <a:bodyPr wrap="none">
            <a:prstTxWarp prst="textNoShape">
              <a:avLst/>
            </a:prstTxWarp>
            <a:spAutoFit/>
          </a:bodyPr>
          <a:lstStyle/>
          <a:p>
            <a:r>
              <a:rPr kumimoji="1" lang="en-US" sz="1200" dirty="0" smtClean="0">
                <a:latin typeface="Helvetica Neue" charset="0"/>
                <a:ea typeface="Helvetica Neue" charset="0"/>
                <a:cs typeface="Helvetica Neue" charset="0"/>
              </a:rPr>
              <a:t>Christopher Morgan (USNA)</a:t>
            </a:r>
            <a:endParaRPr lang="en-US" sz="1200" dirty="0"/>
          </a:p>
        </p:txBody>
      </p:sp>
      <p:pic>
        <p:nvPicPr>
          <p:cNvPr id="17" name="Picture 16"/>
          <p:cNvPicPr>
            <a:picLocks noChangeAspect="1"/>
          </p:cNvPicPr>
          <p:nvPr/>
        </p:nvPicPr>
        <p:blipFill>
          <a:blip r:embed="rId6"/>
          <a:srcRect l="42750" t="36000" r="33075" b="45000"/>
          <a:stretch>
            <a:fillRect/>
          </a:stretch>
        </p:blipFill>
        <p:spPr>
          <a:xfrm>
            <a:off x="3838071" y="1219200"/>
            <a:ext cx="1419729" cy="1114819"/>
          </a:xfrm>
          <a:prstGeom prst="rect">
            <a:avLst/>
          </a:prstGeom>
        </p:spPr>
      </p:pic>
      <p:pic>
        <p:nvPicPr>
          <p:cNvPr id="18" name="Picture 17"/>
          <p:cNvPicPr>
            <a:picLocks noChangeAspect="1"/>
          </p:cNvPicPr>
          <p:nvPr/>
        </p:nvPicPr>
        <p:blipFill>
          <a:blip r:embed="rId7"/>
          <a:srcRect t="13091" r="6545" b="13091"/>
          <a:stretch>
            <a:fillRect/>
          </a:stretch>
        </p:blipFill>
        <p:spPr>
          <a:xfrm>
            <a:off x="5755117" y="2895600"/>
            <a:ext cx="1483883" cy="1172090"/>
          </a:xfrm>
          <a:prstGeom prst="rect">
            <a:avLst/>
          </a:prstGeom>
        </p:spPr>
      </p:pic>
      <p:pic>
        <p:nvPicPr>
          <p:cNvPr id="20" name="Picture 19"/>
          <p:cNvPicPr>
            <a:picLocks noChangeAspect="1"/>
          </p:cNvPicPr>
          <p:nvPr/>
        </p:nvPicPr>
        <p:blipFill>
          <a:blip r:embed="rId8"/>
          <a:srcRect t="6128" b="9191"/>
          <a:stretch>
            <a:fillRect/>
          </a:stretch>
        </p:blipFill>
        <p:spPr>
          <a:xfrm>
            <a:off x="1905000" y="4636879"/>
            <a:ext cx="1532431" cy="1459121"/>
          </a:xfrm>
          <a:prstGeom prst="rect">
            <a:avLst/>
          </a:prstGeom>
        </p:spPr>
      </p:pic>
      <p:pic>
        <p:nvPicPr>
          <p:cNvPr id="21" name="Picture 20"/>
          <p:cNvPicPr>
            <a:picLocks noChangeAspect="1"/>
          </p:cNvPicPr>
          <p:nvPr/>
        </p:nvPicPr>
        <p:blipFill>
          <a:blip r:embed="rId9"/>
          <a:srcRect l="39699" t="15540" r="9023" b="12950"/>
          <a:stretch>
            <a:fillRect/>
          </a:stretch>
        </p:blipFill>
        <p:spPr>
          <a:xfrm>
            <a:off x="3886200" y="4648200"/>
            <a:ext cx="1510001" cy="146716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304800"/>
            <a:ext cx="6781800" cy="461665"/>
          </a:xfrm>
          <a:prstGeom prst="rect">
            <a:avLst/>
          </a:prstGeom>
          <a:noFill/>
        </p:spPr>
        <p:txBody>
          <a:bodyPr wrap="square" rtlCol="0">
            <a:spAutoFit/>
          </a:bodyPr>
          <a:lstStyle/>
          <a:p>
            <a:r>
              <a:rPr lang="en-US" dirty="0" smtClean="0"/>
              <a:t> Individual </a:t>
            </a:r>
            <a:r>
              <a:rPr lang="en-US" dirty="0" err="1" smtClean="0"/>
              <a:t>Microlensing</a:t>
            </a:r>
            <a:r>
              <a:rPr lang="en-US" dirty="0" smtClean="0"/>
              <a:t> Events in RXJ 1131-1231</a:t>
            </a:r>
            <a:endParaRPr lang="en-US" dirty="0"/>
          </a:p>
        </p:txBody>
      </p:sp>
      <p:sp>
        <p:nvSpPr>
          <p:cNvPr id="4" name="TextBox 3"/>
          <p:cNvSpPr txBox="1"/>
          <p:nvPr/>
        </p:nvSpPr>
        <p:spPr>
          <a:xfrm>
            <a:off x="1295400" y="5715000"/>
            <a:ext cx="6858000" cy="461665"/>
          </a:xfrm>
          <a:prstGeom prst="rect">
            <a:avLst/>
          </a:prstGeom>
          <a:noFill/>
        </p:spPr>
        <p:txBody>
          <a:bodyPr wrap="square" rtlCol="0">
            <a:spAutoFit/>
          </a:bodyPr>
          <a:lstStyle/>
          <a:p>
            <a:r>
              <a:rPr lang="en-US" dirty="0" smtClean="0"/>
              <a:t>Caustic crossing an accretion disk (face-on case)</a:t>
            </a:r>
            <a:endParaRPr lang="en-US" dirty="0"/>
          </a:p>
        </p:txBody>
      </p:sp>
      <p:pic>
        <p:nvPicPr>
          <p:cNvPr id="6" name="Picture 5" descr="caustic_crossing.eps"/>
          <p:cNvPicPr>
            <a:picLocks noChangeAspect="1"/>
          </p:cNvPicPr>
          <p:nvPr/>
        </p:nvPicPr>
        <p:blipFill>
          <a:blip r:embed="rId2"/>
          <a:stretch>
            <a:fillRect/>
          </a:stretch>
        </p:blipFill>
        <p:spPr>
          <a:xfrm>
            <a:off x="914400" y="925614"/>
            <a:ext cx="7175501" cy="562758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304800"/>
            <a:ext cx="6781800" cy="461665"/>
          </a:xfrm>
          <a:prstGeom prst="rect">
            <a:avLst/>
          </a:prstGeom>
          <a:noFill/>
        </p:spPr>
        <p:txBody>
          <a:bodyPr wrap="square" rtlCol="0">
            <a:spAutoFit/>
          </a:bodyPr>
          <a:lstStyle/>
          <a:p>
            <a:r>
              <a:rPr lang="en-US" dirty="0" smtClean="0"/>
              <a:t> Individual </a:t>
            </a:r>
            <a:r>
              <a:rPr lang="en-US" dirty="0" err="1" smtClean="0"/>
              <a:t>Microlensing</a:t>
            </a:r>
            <a:r>
              <a:rPr lang="en-US" dirty="0" smtClean="0"/>
              <a:t> Events in RXJ 1131-1231</a:t>
            </a:r>
            <a:endParaRPr lang="en-US" dirty="0"/>
          </a:p>
        </p:txBody>
      </p:sp>
      <p:sp>
        <p:nvSpPr>
          <p:cNvPr id="3" name="TextBox 2"/>
          <p:cNvSpPr txBox="1"/>
          <p:nvPr/>
        </p:nvSpPr>
        <p:spPr>
          <a:xfrm>
            <a:off x="1447800" y="5334000"/>
            <a:ext cx="6858000" cy="1077218"/>
          </a:xfrm>
          <a:prstGeom prst="rect">
            <a:avLst/>
          </a:prstGeom>
          <a:noFill/>
        </p:spPr>
        <p:txBody>
          <a:bodyPr wrap="square" rtlCol="0">
            <a:spAutoFit/>
          </a:bodyPr>
          <a:lstStyle/>
          <a:p>
            <a:r>
              <a:rPr lang="en-US" sz="1600" dirty="0" smtClean="0"/>
              <a:t>The amplification of the emission region of radius </a:t>
            </a:r>
            <a:r>
              <a:rPr lang="en-US" sz="1600" dirty="0" err="1" smtClean="0"/>
              <a:t>r</a:t>
            </a:r>
            <a:r>
              <a:rPr lang="en-US" sz="1600" dirty="0" smtClean="0"/>
              <a:t>=1 and thickness </a:t>
            </a:r>
            <a:r>
              <a:rPr lang="en-US" sz="1600" dirty="0" err="1" smtClean="0"/>
              <a:t>dr</a:t>
            </a:r>
            <a:r>
              <a:rPr lang="en-US" sz="1600" dirty="0" smtClean="0"/>
              <a:t> by a caustic as a function of the distance of the caustic from the center of the ring. The curves show </a:t>
            </a:r>
            <a:r>
              <a:rPr lang="en-US" sz="1600" dirty="0" err="1" smtClean="0"/>
              <a:t>dr/r</a:t>
            </a:r>
            <a:r>
              <a:rPr lang="en-US" sz="1600" dirty="0" smtClean="0"/>
              <a:t> = 0.025, 0.1, 0.5, 1 corresponding to solid, dotted, dashed, and dash-dot lines. </a:t>
            </a:r>
            <a:endParaRPr lang="en-US" sz="1600" dirty="0"/>
          </a:p>
        </p:txBody>
      </p:sp>
      <p:pic>
        <p:nvPicPr>
          <p:cNvPr id="4" name="Picture 3" descr="f10.eps"/>
          <p:cNvPicPr>
            <a:picLocks noChangeAspect="1"/>
          </p:cNvPicPr>
          <p:nvPr/>
        </p:nvPicPr>
        <p:blipFill>
          <a:blip r:embed="rId2"/>
          <a:stretch>
            <a:fillRect/>
          </a:stretch>
        </p:blipFill>
        <p:spPr>
          <a:xfrm>
            <a:off x="1371600" y="990600"/>
            <a:ext cx="6324600" cy="43561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2667000" y="228600"/>
            <a:ext cx="3441968" cy="461665"/>
          </a:xfrm>
          <a:prstGeom prst="rect">
            <a:avLst/>
          </a:prstGeom>
          <a:noFill/>
          <a:ln w="9525">
            <a:noFill/>
            <a:miter lim="800000"/>
            <a:headEnd/>
            <a:tailEnd/>
          </a:ln>
        </p:spPr>
        <p:txBody>
          <a:bodyPr wrap="none">
            <a:prstTxWarp prst="textNoShape">
              <a:avLst/>
            </a:prstTxWarp>
            <a:spAutoFit/>
          </a:bodyPr>
          <a:lstStyle/>
          <a:p>
            <a:r>
              <a:rPr lang="en-US" dirty="0" smtClean="0"/>
              <a:t>Generalized Doppler Shift</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546886457"/>
              </p:ext>
            </p:extLst>
          </p:nvPr>
        </p:nvGraphicFramePr>
        <p:xfrm>
          <a:off x="914400" y="3352800"/>
          <a:ext cx="7643166" cy="1219200"/>
        </p:xfrm>
        <a:graphic>
          <a:graphicData uri="http://schemas.openxmlformats.org/presentationml/2006/ole">
            <mc:AlternateContent xmlns:mc="http://schemas.openxmlformats.org/markup-compatibility/2006">
              <mc:Choice xmlns:v="urn:schemas-microsoft-com:vml" Requires="v">
                <p:oleObj spid="_x0000_s1148" name="Equation" r:id="rId4" imgW="4699000" imgH="749300" progId="Equation.3">
                  <p:embed/>
                </p:oleObj>
              </mc:Choice>
              <mc:Fallback>
                <p:oleObj name="Equation" r:id="rId4" imgW="4699000" imgH="749300" progId="Equation.3">
                  <p:embed/>
                  <p:pic>
                    <p:nvPicPr>
                      <p:cNvPr id="0" name="Picture 8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352800"/>
                        <a:ext cx="7643166"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4408038"/>
              </p:ext>
            </p:extLst>
          </p:nvPr>
        </p:nvGraphicFramePr>
        <p:xfrm>
          <a:off x="879764" y="5257800"/>
          <a:ext cx="6359236" cy="457200"/>
        </p:xfrm>
        <a:graphic>
          <a:graphicData uri="http://schemas.openxmlformats.org/presentationml/2006/ole">
            <mc:AlternateContent xmlns:mc="http://schemas.openxmlformats.org/markup-compatibility/2006">
              <mc:Choice xmlns:v="urn:schemas-microsoft-com:vml" Requires="v">
                <p:oleObj spid="_x0000_s1149" name="Equation" r:id="rId6" imgW="3886200" imgH="279400" progId="Equation.3">
                  <p:embed/>
                </p:oleObj>
              </mc:Choice>
              <mc:Fallback>
                <p:oleObj name="Equation" r:id="rId6" imgW="3886200" imgH="279400" progId="Equation.3">
                  <p:embed/>
                  <p:pic>
                    <p:nvPicPr>
                      <p:cNvPr id="0" name="Picture 8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9764" y="5257800"/>
                        <a:ext cx="6359236"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316673758"/>
              </p:ext>
            </p:extLst>
          </p:nvPr>
        </p:nvGraphicFramePr>
        <p:xfrm>
          <a:off x="3240741" y="1981200"/>
          <a:ext cx="2017059" cy="762000"/>
        </p:xfrm>
        <a:graphic>
          <a:graphicData uri="http://schemas.openxmlformats.org/presentationml/2006/ole">
            <mc:AlternateContent xmlns:mc="http://schemas.openxmlformats.org/markup-compatibility/2006">
              <mc:Choice xmlns:v="urn:schemas-microsoft-com:vml" Requires="v">
                <p:oleObj spid="_x0000_s1150" name="Equation" r:id="rId8" imgW="1143000" imgH="431800" progId="Equation.3">
                  <p:embed/>
                </p:oleObj>
              </mc:Choice>
              <mc:Fallback>
                <p:oleObj name="Equation" r:id="rId8" imgW="1143000" imgH="431800" progId="Equation.3">
                  <p:embed/>
                  <p:pic>
                    <p:nvPicPr>
                      <p:cNvPr id="0" name="Picture 8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40741" y="1981200"/>
                        <a:ext cx="2017059"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838200" y="2895600"/>
            <a:ext cx="6553200" cy="400110"/>
          </a:xfrm>
          <a:prstGeom prst="rect">
            <a:avLst/>
          </a:prstGeom>
          <a:noFill/>
        </p:spPr>
        <p:txBody>
          <a:bodyPr wrap="square" rtlCol="0">
            <a:spAutoFit/>
          </a:bodyPr>
          <a:lstStyle/>
          <a:p>
            <a:r>
              <a:rPr lang="en-US" sz="2000" dirty="0" smtClean="0"/>
              <a:t>Where the Doppler shift is:</a:t>
            </a:r>
            <a:endParaRPr lang="en-US" sz="2000" dirty="0"/>
          </a:p>
        </p:txBody>
      </p:sp>
      <p:sp>
        <p:nvSpPr>
          <p:cNvPr id="12" name="TextBox 11"/>
          <p:cNvSpPr txBox="1"/>
          <p:nvPr/>
        </p:nvSpPr>
        <p:spPr>
          <a:xfrm>
            <a:off x="838200" y="4648200"/>
            <a:ext cx="6553200" cy="400110"/>
          </a:xfrm>
          <a:prstGeom prst="rect">
            <a:avLst/>
          </a:prstGeom>
          <a:noFill/>
        </p:spPr>
        <p:txBody>
          <a:bodyPr wrap="square" rtlCol="0">
            <a:spAutoFit/>
          </a:bodyPr>
          <a:lstStyle/>
          <a:p>
            <a:r>
              <a:rPr lang="en-US" sz="2000" dirty="0" smtClean="0"/>
              <a:t>A, </a:t>
            </a:r>
            <a:r>
              <a:rPr lang="en-US" sz="2000" dirty="0" smtClean="0">
                <a:latin typeface="Symbol" charset="2"/>
                <a:cs typeface="Symbol" charset="2"/>
              </a:rPr>
              <a:t>S</a:t>
            </a:r>
            <a:r>
              <a:rPr lang="en-US" sz="2000" dirty="0" smtClean="0"/>
              <a:t>, and </a:t>
            </a:r>
            <a:r>
              <a:rPr lang="en-US" sz="2000" dirty="0" smtClean="0">
                <a:latin typeface="Symbol" charset="2"/>
                <a:cs typeface="Symbol" charset="2"/>
              </a:rPr>
              <a:t>D</a:t>
            </a:r>
            <a:r>
              <a:rPr lang="en-US" sz="2000" dirty="0" smtClean="0"/>
              <a:t> are defined as</a:t>
            </a:r>
            <a:endParaRPr lang="en-US" sz="2000" dirty="0"/>
          </a:p>
        </p:txBody>
      </p:sp>
      <p:sp>
        <p:nvSpPr>
          <p:cNvPr id="13" name="TextBox 12"/>
          <p:cNvSpPr txBox="1"/>
          <p:nvPr/>
        </p:nvSpPr>
        <p:spPr>
          <a:xfrm>
            <a:off x="609600" y="762000"/>
            <a:ext cx="7772400" cy="1384995"/>
          </a:xfrm>
          <a:prstGeom prst="rect">
            <a:avLst/>
          </a:prstGeom>
          <a:noFill/>
        </p:spPr>
        <p:txBody>
          <a:bodyPr wrap="square" rtlCol="0">
            <a:spAutoFit/>
          </a:bodyPr>
          <a:lstStyle/>
          <a:p>
            <a:r>
              <a:rPr lang="en-US" sz="2000" dirty="0"/>
              <a:t>The observed </a:t>
            </a:r>
            <a:r>
              <a:rPr lang="en-US" sz="2000" dirty="0" smtClean="0"/>
              <a:t>energy</a:t>
            </a:r>
            <a:r>
              <a:rPr lang="en-US" sz="2000" dirty="0"/>
              <a:t> </a:t>
            </a:r>
            <a:r>
              <a:rPr lang="en-US" sz="2000" dirty="0" smtClean="0"/>
              <a:t>of </a:t>
            </a:r>
            <a:r>
              <a:rPr lang="en-US" sz="2000" dirty="0"/>
              <a:t>a photon emitted near the event horizon of supermassive black hole will be shifted with respect to the emitted rest-frame </a:t>
            </a:r>
            <a:r>
              <a:rPr lang="en-US" sz="2000" dirty="0" smtClean="0"/>
              <a:t>energy</a:t>
            </a:r>
            <a:r>
              <a:rPr lang="en-US" sz="2000" dirty="0"/>
              <a:t> </a:t>
            </a:r>
            <a:r>
              <a:rPr lang="en-US" sz="2000" dirty="0" smtClean="0"/>
              <a:t>due </a:t>
            </a:r>
            <a:r>
              <a:rPr lang="en-US" sz="2000" dirty="0"/>
              <a:t>to general relativistic and Doppler effects. </a:t>
            </a:r>
          </a:p>
          <a:p>
            <a:endParaRPr lang="en-US" dirty="0"/>
          </a:p>
        </p:txBody>
      </p:sp>
    </p:spTree>
    <p:extLst>
      <p:ext uri="{BB962C8B-B14F-4D97-AF65-F5344CB8AC3E}">
        <p14:creationId xmlns:p14="http://schemas.microsoft.com/office/powerpoint/2010/main" val="3465903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4495800"/>
            <a:ext cx="8077200" cy="1200329"/>
          </a:xfrm>
          <a:prstGeom prst="rect">
            <a:avLst/>
          </a:prstGeom>
          <a:noFill/>
        </p:spPr>
        <p:txBody>
          <a:bodyPr wrap="square" rtlCol="0">
            <a:spAutoFit/>
          </a:bodyPr>
          <a:lstStyle/>
          <a:p>
            <a:r>
              <a:rPr lang="en-US" sz="1800" dirty="0" err="1"/>
              <a:t>Extremal</a:t>
            </a:r>
            <a:r>
              <a:rPr lang="en-US" sz="1800" dirty="0"/>
              <a:t> </a:t>
            </a:r>
            <a:r>
              <a:rPr lang="en-US" sz="1800" dirty="0" smtClean="0"/>
              <a:t>shifts (</a:t>
            </a:r>
            <a:r>
              <a:rPr lang="en-US" sz="1800" dirty="0" err="1" smtClean="0"/>
              <a:t>g</a:t>
            </a:r>
            <a:r>
              <a:rPr lang="en-US" sz="1800" baseline="-25000" dirty="0" err="1" smtClean="0"/>
              <a:t>min</a:t>
            </a:r>
            <a:r>
              <a:rPr lang="en-US" sz="1800" dirty="0" smtClean="0"/>
              <a:t>) </a:t>
            </a:r>
            <a:r>
              <a:rPr lang="en-US" sz="1800" dirty="0"/>
              <a:t>of the </a:t>
            </a:r>
            <a:r>
              <a:rPr lang="en-US" sz="1800" dirty="0" smtClean="0"/>
              <a:t>Fe </a:t>
            </a:r>
            <a:r>
              <a:rPr lang="en-US" sz="1800" dirty="0"/>
              <a:t>Kα line energy for spin values ranging between 0.1 and 0.998 in increments of 0.1. </a:t>
            </a:r>
            <a:r>
              <a:rPr lang="en-US" sz="1800" dirty="0" smtClean="0"/>
              <a:t>Horizontal </a:t>
            </a:r>
            <a:r>
              <a:rPr lang="en-US" sz="1800" dirty="0"/>
              <a:t>dashed lines represent the observed values of the </a:t>
            </a:r>
            <a:r>
              <a:rPr lang="en-US" sz="1800" dirty="0" smtClean="0"/>
              <a:t>shifts </a:t>
            </a:r>
            <a:r>
              <a:rPr lang="en-US" sz="1800" i="1" dirty="0" smtClean="0"/>
              <a:t>g=</a:t>
            </a:r>
            <a:r>
              <a:rPr lang="en-US" sz="1800" i="1" dirty="0" err="1" smtClean="0"/>
              <a:t>E</a:t>
            </a:r>
            <a:r>
              <a:rPr lang="en-US" sz="1800" baseline="-25000" dirty="0" err="1" smtClean="0"/>
              <a:t>obs</a:t>
            </a:r>
            <a:r>
              <a:rPr lang="en-US" sz="1800" dirty="0"/>
              <a:t>/</a:t>
            </a:r>
            <a:r>
              <a:rPr lang="en-US" sz="1800" i="1" dirty="0" err="1"/>
              <a:t>E</a:t>
            </a:r>
            <a:r>
              <a:rPr lang="en-US" sz="1800" baseline="-25000" dirty="0" err="1"/>
              <a:t>rest</a:t>
            </a:r>
            <a:r>
              <a:rPr lang="en-US" sz="1800" dirty="0"/>
              <a:t> of the most </a:t>
            </a:r>
            <a:r>
              <a:rPr lang="en-US" sz="1800" dirty="0" err="1"/>
              <a:t>redshifted</a:t>
            </a:r>
            <a:r>
              <a:rPr lang="en-US" sz="1800" dirty="0"/>
              <a:t> Fe Kα line </a:t>
            </a:r>
            <a:r>
              <a:rPr lang="en-US" sz="1800" dirty="0" smtClean="0"/>
              <a:t>components </a:t>
            </a:r>
            <a:r>
              <a:rPr lang="en-US" sz="1800" dirty="0"/>
              <a:t>of the two </a:t>
            </a:r>
            <a:r>
              <a:rPr lang="en-US" sz="1800" dirty="0" smtClean="0"/>
              <a:t>epochs. The model can reproduce the observed shifts for </a:t>
            </a:r>
            <a:r>
              <a:rPr lang="en-US" sz="1800" i="1" dirty="0" err="1" smtClean="0"/>
              <a:t>i</a:t>
            </a:r>
            <a:r>
              <a:rPr lang="en-US" sz="1800" dirty="0" smtClean="0"/>
              <a:t> = 65°, and </a:t>
            </a:r>
            <a:r>
              <a:rPr lang="en-US" sz="1800" dirty="0" err="1" smtClean="0">
                <a:latin typeface="Symbol" charset="2"/>
                <a:cs typeface="Symbol" charset="2"/>
              </a:rPr>
              <a:t>q</a:t>
            </a:r>
            <a:r>
              <a:rPr lang="en-US" sz="1800" baseline="-25000" dirty="0" err="1" smtClean="0"/>
              <a:t>caustic</a:t>
            </a:r>
            <a:r>
              <a:rPr lang="en-US" sz="1800" dirty="0" smtClean="0"/>
              <a:t> = 185°. </a:t>
            </a:r>
            <a:endParaRPr lang="en-US" sz="1800" dirty="0"/>
          </a:p>
        </p:txBody>
      </p:sp>
      <p:pic>
        <p:nvPicPr>
          <p:cNvPr id="5" name="Picture 4" descr="fig4.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304800"/>
            <a:ext cx="5410200" cy="4110977"/>
          </a:xfrm>
          <a:prstGeom prst="rect">
            <a:avLst/>
          </a:prstGeom>
        </p:spPr>
      </p:pic>
      <p:pic>
        <p:nvPicPr>
          <p:cNvPr id="9" name="Picture 8" descr="fig2.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926" y="361950"/>
            <a:ext cx="2722274" cy="3752850"/>
          </a:xfrm>
          <a:prstGeom prst="rect">
            <a:avLst/>
          </a:prstGeom>
        </p:spPr>
      </p:pic>
    </p:spTree>
    <p:extLst>
      <p:ext uri="{BB962C8B-B14F-4D97-AF65-F5344CB8AC3E}">
        <p14:creationId xmlns:p14="http://schemas.microsoft.com/office/powerpoint/2010/main" val="10897839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2667000" y="228600"/>
            <a:ext cx="2887329" cy="461665"/>
          </a:xfrm>
          <a:prstGeom prst="rect">
            <a:avLst/>
          </a:prstGeom>
          <a:noFill/>
          <a:ln w="9525">
            <a:noFill/>
            <a:miter lim="800000"/>
            <a:headEnd/>
            <a:tailEnd/>
          </a:ln>
        </p:spPr>
        <p:txBody>
          <a:bodyPr wrap="none">
            <a:prstTxWarp prst="textNoShape">
              <a:avLst/>
            </a:prstTxWarp>
            <a:spAutoFit/>
          </a:bodyPr>
          <a:lstStyle/>
          <a:p>
            <a:r>
              <a:rPr lang="en-US" i="1" dirty="0" smtClean="0"/>
              <a:t>g</a:t>
            </a:r>
            <a:r>
              <a:rPr lang="en-US" dirty="0" smtClean="0"/>
              <a:t>-distribution method</a:t>
            </a:r>
            <a:endParaRPr lang="en-US" dirty="0"/>
          </a:p>
        </p:txBody>
      </p:sp>
      <p:sp>
        <p:nvSpPr>
          <p:cNvPr id="13" name="TextBox 12"/>
          <p:cNvSpPr txBox="1"/>
          <p:nvPr/>
        </p:nvSpPr>
        <p:spPr>
          <a:xfrm>
            <a:off x="609600" y="762000"/>
            <a:ext cx="7696200" cy="4401205"/>
          </a:xfrm>
          <a:prstGeom prst="rect">
            <a:avLst/>
          </a:prstGeom>
          <a:noFill/>
        </p:spPr>
        <p:txBody>
          <a:bodyPr wrap="square" rtlCol="0">
            <a:spAutoFit/>
          </a:bodyPr>
          <a:lstStyle/>
          <a:p>
            <a:r>
              <a:rPr lang="en-US" sz="2000" dirty="0" smtClean="0"/>
              <a:t>The value of </a:t>
            </a:r>
            <a:r>
              <a:rPr lang="en-US" sz="2000" b="1" i="1" dirty="0" smtClean="0"/>
              <a:t>g</a:t>
            </a:r>
            <a:r>
              <a:rPr lang="en-US" sz="2000" b="1" dirty="0" smtClean="0"/>
              <a:t> will range between </a:t>
            </a:r>
            <a:r>
              <a:rPr lang="en-US" sz="2000" b="1" dirty="0" err="1" smtClean="0"/>
              <a:t>extremal</a:t>
            </a:r>
            <a:r>
              <a:rPr lang="en-US" sz="2000" b="1" dirty="0" smtClean="0"/>
              <a:t> values </a:t>
            </a:r>
            <a:r>
              <a:rPr lang="en-US" sz="2000" dirty="0" smtClean="0"/>
              <a:t>that depend on the inclination angle </a:t>
            </a:r>
            <a:r>
              <a:rPr lang="en-US" sz="2000" i="1" dirty="0" err="1" smtClean="0"/>
              <a:t>i</a:t>
            </a:r>
            <a:r>
              <a:rPr lang="en-US" sz="2000" dirty="0" smtClean="0"/>
              <a:t>, the caustic angle </a:t>
            </a:r>
            <a:r>
              <a:rPr lang="en-US" sz="2000" i="1" dirty="0" err="1" smtClean="0">
                <a:latin typeface="Symbol" charset="2"/>
                <a:cs typeface="Symbol" charset="2"/>
              </a:rPr>
              <a:t>q</a:t>
            </a:r>
            <a:r>
              <a:rPr lang="en-US" sz="2000" baseline="-25000" dirty="0" err="1" smtClean="0"/>
              <a:t>caustic</a:t>
            </a:r>
            <a:r>
              <a:rPr lang="en-US" sz="2000" dirty="0" smtClean="0"/>
              <a:t>, and the spin of the black hole.</a:t>
            </a:r>
          </a:p>
          <a:p>
            <a:endParaRPr lang="en-US" sz="2000" dirty="0"/>
          </a:p>
          <a:p>
            <a:r>
              <a:rPr lang="en-US" sz="2000" b="1" dirty="0"/>
              <a:t>Triggering on a single </a:t>
            </a:r>
            <a:r>
              <a:rPr lang="en-US" sz="2000" b="1" dirty="0" err="1" smtClean="0"/>
              <a:t>microlensing</a:t>
            </a:r>
            <a:r>
              <a:rPr lang="en-US" sz="2000" b="1" dirty="0" smtClean="0"/>
              <a:t> </a:t>
            </a:r>
            <a:r>
              <a:rPr lang="en-US" sz="2000" b="1" dirty="0"/>
              <a:t>event </a:t>
            </a:r>
            <a:r>
              <a:rPr lang="en-US" sz="2000" dirty="0"/>
              <a:t>and monitoring the shifts of the Fe line during  a single caustic crossing </a:t>
            </a:r>
            <a:r>
              <a:rPr lang="en-US" sz="2000" b="1" dirty="0"/>
              <a:t>is very difficult </a:t>
            </a:r>
            <a:r>
              <a:rPr lang="en-US" sz="2000" dirty="0"/>
              <a:t>from a practical sense</a:t>
            </a:r>
            <a:r>
              <a:rPr lang="en-US" sz="2000" dirty="0" smtClean="0"/>
              <a:t>.</a:t>
            </a:r>
          </a:p>
          <a:p>
            <a:endParaRPr lang="en-US" sz="2000" dirty="0"/>
          </a:p>
          <a:p>
            <a:r>
              <a:rPr lang="en-US" sz="2000" b="1" dirty="0"/>
              <a:t>The </a:t>
            </a:r>
            <a:r>
              <a:rPr lang="en-US" sz="2000" b="1" i="1" dirty="0"/>
              <a:t>g</a:t>
            </a:r>
            <a:r>
              <a:rPr lang="en-US" sz="2000" b="1" dirty="0"/>
              <a:t>-distribution method </a:t>
            </a:r>
            <a:r>
              <a:rPr lang="en-US" sz="2000" dirty="0"/>
              <a:t>relies on determining the </a:t>
            </a:r>
            <a:r>
              <a:rPr lang="en-US" sz="2000" b="1" dirty="0" smtClean="0"/>
              <a:t>distribution of Fe line shifts</a:t>
            </a:r>
            <a:r>
              <a:rPr lang="en-US" sz="2000" dirty="0" smtClean="0"/>
              <a:t> from the spectra </a:t>
            </a:r>
            <a:r>
              <a:rPr lang="en-US" sz="2000" dirty="0"/>
              <a:t>of individual lensed images </a:t>
            </a:r>
            <a:r>
              <a:rPr lang="en-US" sz="2000" dirty="0" smtClean="0"/>
              <a:t>obtained from </a:t>
            </a:r>
            <a:r>
              <a:rPr lang="en-US" sz="2000" dirty="0"/>
              <a:t>a large number of X-ray </a:t>
            </a:r>
            <a:r>
              <a:rPr lang="en-US" sz="2000" dirty="0" smtClean="0"/>
              <a:t>observations. </a:t>
            </a:r>
          </a:p>
          <a:p>
            <a:endParaRPr lang="en-US" sz="2000" dirty="0" smtClean="0"/>
          </a:p>
          <a:p>
            <a:r>
              <a:rPr lang="en-US" sz="2000" dirty="0"/>
              <a:t>The </a:t>
            </a:r>
            <a:r>
              <a:rPr lang="en-US" sz="2000" i="1" dirty="0"/>
              <a:t>g</a:t>
            </a:r>
            <a:r>
              <a:rPr lang="en-US" sz="2000" dirty="0"/>
              <a:t>-distribution </a:t>
            </a:r>
            <a:r>
              <a:rPr lang="en-US" sz="2000" dirty="0" smtClean="0"/>
              <a:t>is expected to show </a:t>
            </a:r>
            <a:r>
              <a:rPr lang="en-US" sz="2000" b="1" dirty="0" smtClean="0"/>
              <a:t>sharp cut-offs</a:t>
            </a:r>
            <a:r>
              <a:rPr lang="en-US" sz="2000" dirty="0" smtClean="0"/>
              <a:t>. The low energy cut-off is sensitive to the ISCO and the high energy cut-off is sensitive to the inclination angle.</a:t>
            </a:r>
            <a:endParaRPr lang="en-US" sz="2000" dirty="0"/>
          </a:p>
        </p:txBody>
      </p:sp>
    </p:spTree>
    <p:extLst>
      <p:ext uri="{BB962C8B-B14F-4D97-AF65-F5344CB8AC3E}">
        <p14:creationId xmlns:p14="http://schemas.microsoft.com/office/powerpoint/2010/main" val="3478539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2667000" y="228600"/>
            <a:ext cx="2887329" cy="461665"/>
          </a:xfrm>
          <a:prstGeom prst="rect">
            <a:avLst/>
          </a:prstGeom>
          <a:noFill/>
          <a:ln w="9525">
            <a:noFill/>
            <a:miter lim="800000"/>
            <a:headEnd/>
            <a:tailEnd/>
          </a:ln>
        </p:spPr>
        <p:txBody>
          <a:bodyPr wrap="none">
            <a:prstTxWarp prst="textNoShape">
              <a:avLst/>
            </a:prstTxWarp>
            <a:spAutoFit/>
          </a:bodyPr>
          <a:lstStyle/>
          <a:p>
            <a:r>
              <a:rPr lang="en-US" i="1" dirty="0" smtClean="0"/>
              <a:t>g</a:t>
            </a:r>
            <a:r>
              <a:rPr lang="en-US" dirty="0" smtClean="0"/>
              <a:t>-distribution method</a:t>
            </a:r>
            <a:endParaRPr lang="en-US" dirty="0"/>
          </a:p>
        </p:txBody>
      </p:sp>
      <p:pic>
        <p:nvPicPr>
          <p:cNvPr id="2" name="Picture 1" descr="fig5.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990600"/>
            <a:ext cx="3160604" cy="4800600"/>
          </a:xfrm>
          <a:prstGeom prst="rect">
            <a:avLst/>
          </a:prstGeom>
        </p:spPr>
      </p:pic>
      <p:graphicFrame>
        <p:nvGraphicFramePr>
          <p:cNvPr id="8" name="Object 7"/>
          <p:cNvGraphicFramePr>
            <a:graphicFrameLocks noChangeAspect="1"/>
          </p:cNvGraphicFramePr>
          <p:nvPr>
            <p:extLst>
              <p:ext uri="{D42A27DB-BD31-4B8C-83A1-F6EECF244321}">
                <p14:modId xmlns:p14="http://schemas.microsoft.com/office/powerpoint/2010/main" val="2207756773"/>
              </p:ext>
            </p:extLst>
          </p:nvPr>
        </p:nvGraphicFramePr>
        <p:xfrm>
          <a:off x="4527550" y="4648200"/>
          <a:ext cx="3892550" cy="1022350"/>
        </p:xfrm>
        <a:graphic>
          <a:graphicData uri="http://schemas.openxmlformats.org/presentationml/2006/ole">
            <mc:AlternateContent xmlns:mc="http://schemas.openxmlformats.org/markup-compatibility/2006">
              <mc:Choice xmlns:v="urn:schemas-microsoft-com:vml" Requires="v">
                <p:oleObj spid="_x0000_s109582" name="Equation" r:id="rId5" imgW="2667000" imgH="698500" progId="Equation.3">
                  <p:embed/>
                </p:oleObj>
              </mc:Choice>
              <mc:Fallback>
                <p:oleObj name="Equation" r:id="rId5" imgW="2667000" imgH="698500" progId="Equation.3">
                  <p:embed/>
                  <p:pic>
                    <p:nvPicPr>
                      <p:cNvPr id="0" name=""/>
                      <p:cNvPicPr>
                        <a:picLocks noChangeAspect="1" noChangeArrowheads="1"/>
                      </p:cNvPicPr>
                      <p:nvPr/>
                    </p:nvPicPr>
                    <p:blipFill>
                      <a:blip r:embed="rId6"/>
                      <a:srcRect/>
                      <a:stretch>
                        <a:fillRect/>
                      </a:stretch>
                    </p:blipFill>
                    <p:spPr bwMode="auto">
                      <a:xfrm>
                        <a:off x="4527550" y="4648200"/>
                        <a:ext cx="3892550" cy="1022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Picture 5" descr="fig6b.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12079" y="787400"/>
            <a:ext cx="4927121" cy="3784600"/>
          </a:xfrm>
          <a:prstGeom prst="rect">
            <a:avLst/>
          </a:prstGeom>
        </p:spPr>
      </p:pic>
    </p:spTree>
    <p:extLst>
      <p:ext uri="{BB962C8B-B14F-4D97-AF65-F5344CB8AC3E}">
        <p14:creationId xmlns:p14="http://schemas.microsoft.com/office/powerpoint/2010/main" val="3737169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3627438" y="76200"/>
            <a:ext cx="1706562" cy="461963"/>
          </a:xfrm>
          <a:prstGeom prst="rect">
            <a:avLst/>
          </a:prstGeom>
          <a:noFill/>
          <a:ln w="9525">
            <a:noFill/>
            <a:miter lim="800000"/>
            <a:headEnd/>
            <a:tailEnd/>
          </a:ln>
        </p:spPr>
        <p:txBody>
          <a:bodyPr wrap="none">
            <a:prstTxWarp prst="textNoShape">
              <a:avLst/>
            </a:prstTxWarp>
            <a:spAutoFit/>
          </a:bodyPr>
          <a:lstStyle/>
          <a:p>
            <a:r>
              <a:rPr lang="en-US" dirty="0"/>
              <a:t>Conclusions</a:t>
            </a:r>
          </a:p>
        </p:txBody>
      </p:sp>
      <p:sp>
        <p:nvSpPr>
          <p:cNvPr id="4" name="TextBox 2"/>
          <p:cNvSpPr txBox="1">
            <a:spLocks noChangeArrowheads="1"/>
          </p:cNvSpPr>
          <p:nvPr/>
        </p:nvSpPr>
        <p:spPr bwMode="auto">
          <a:xfrm>
            <a:off x="457200" y="914400"/>
            <a:ext cx="8077200" cy="5232202"/>
          </a:xfrm>
          <a:prstGeom prst="rect">
            <a:avLst/>
          </a:prstGeom>
          <a:noFill/>
          <a:ln w="9525">
            <a:noFill/>
            <a:miter lim="800000"/>
            <a:headEnd/>
            <a:tailEnd/>
          </a:ln>
        </p:spPr>
        <p:txBody>
          <a:bodyPr anchor="b">
            <a:prstTxWarp prst="textNoShape">
              <a:avLst/>
            </a:prstTxWarp>
            <a:spAutoFit/>
          </a:bodyPr>
          <a:lstStyle/>
          <a:p>
            <a:pPr>
              <a:buClr>
                <a:schemeClr val="hlink"/>
              </a:buClr>
              <a:buFont typeface="Arial"/>
              <a:buChar char="•"/>
            </a:pPr>
            <a:r>
              <a:rPr lang="en-US" sz="1800" dirty="0" smtClean="0"/>
              <a:t>    </a:t>
            </a:r>
            <a:r>
              <a:rPr lang="en-US" dirty="0" smtClean="0"/>
              <a:t>Using the </a:t>
            </a:r>
            <a:r>
              <a:rPr lang="en-US" dirty="0" err="1" smtClean="0"/>
              <a:t>microlensing</a:t>
            </a:r>
            <a:r>
              <a:rPr lang="en-US" dirty="0" smtClean="0"/>
              <a:t> method we find that the X-ray emitting </a:t>
            </a:r>
            <a:r>
              <a:rPr lang="en-US" b="1" dirty="0" smtClean="0"/>
              <a:t>hot coronae of quasars have sizes of order 10r</a:t>
            </a:r>
            <a:r>
              <a:rPr lang="en-US" b="1" baseline="-25000" dirty="0" smtClean="0"/>
              <a:t>g</a:t>
            </a:r>
            <a:r>
              <a:rPr lang="en-US" dirty="0" smtClean="0"/>
              <a:t> and the </a:t>
            </a:r>
            <a:r>
              <a:rPr lang="en-US" b="1" dirty="0" smtClean="0"/>
              <a:t>optical regions have sizes of order 100r</a:t>
            </a:r>
            <a:r>
              <a:rPr lang="en-US" b="1" baseline="-25000" dirty="0" smtClean="0"/>
              <a:t>g</a:t>
            </a:r>
          </a:p>
          <a:p>
            <a:pPr>
              <a:buClr>
                <a:schemeClr val="hlink"/>
              </a:buClr>
              <a:buFont typeface="Arial"/>
              <a:buChar char="•"/>
            </a:pPr>
            <a:endParaRPr lang="en-US" baseline="-25000" dirty="0"/>
          </a:p>
          <a:p>
            <a:pPr>
              <a:buClr>
                <a:schemeClr val="hlink"/>
              </a:buClr>
              <a:buFont typeface="Arial"/>
              <a:buChar char="•"/>
            </a:pPr>
            <a:r>
              <a:rPr lang="en-US" baseline="-25000" dirty="0" smtClean="0"/>
              <a:t> </a:t>
            </a:r>
            <a:r>
              <a:rPr lang="en-US" dirty="0" smtClean="0"/>
              <a:t> </a:t>
            </a:r>
            <a:r>
              <a:rPr lang="en-US" dirty="0"/>
              <a:t> </a:t>
            </a:r>
            <a:r>
              <a:rPr lang="en-US" dirty="0" smtClean="0"/>
              <a:t>The sizes of the optical </a:t>
            </a:r>
            <a:r>
              <a:rPr lang="en-US" dirty="0"/>
              <a:t>accretion </a:t>
            </a:r>
            <a:r>
              <a:rPr lang="en-US" dirty="0" smtClean="0"/>
              <a:t>disks of quasars as inferred from </a:t>
            </a:r>
            <a:r>
              <a:rPr lang="en-US" dirty="0" err="1" smtClean="0"/>
              <a:t>microlensing</a:t>
            </a:r>
            <a:r>
              <a:rPr lang="en-US" dirty="0" smtClean="0"/>
              <a:t> are 2-3 times larger than what is predicted by think disk theory</a:t>
            </a:r>
            <a:endParaRPr lang="en-US" baseline="-25000" dirty="0" smtClean="0"/>
          </a:p>
          <a:p>
            <a:pPr>
              <a:buClr>
                <a:schemeClr val="hlink"/>
              </a:buClr>
              <a:buFont typeface="Arial"/>
              <a:buChar char="•"/>
            </a:pPr>
            <a:endParaRPr lang="en-US" dirty="0" smtClean="0"/>
          </a:p>
          <a:p>
            <a:pPr>
              <a:buClr>
                <a:schemeClr val="hlink"/>
              </a:buClr>
              <a:buFont typeface="Arial"/>
              <a:buChar char="•"/>
            </a:pPr>
            <a:r>
              <a:rPr lang="en-US" dirty="0" smtClean="0"/>
              <a:t>   The </a:t>
            </a:r>
            <a:r>
              <a:rPr lang="en-US" dirty="0"/>
              <a:t>Fe K</a:t>
            </a:r>
            <a:r>
              <a:rPr lang="en-US" dirty="0">
                <a:latin typeface="Symbol" charset="2"/>
                <a:cs typeface="Symbol" charset="2"/>
              </a:rPr>
              <a:t>a</a:t>
            </a:r>
            <a:r>
              <a:rPr lang="en-US" dirty="0"/>
              <a:t> line </a:t>
            </a:r>
            <a:r>
              <a:rPr lang="en-US" dirty="0" smtClean="0"/>
              <a:t>varies </a:t>
            </a:r>
            <a:r>
              <a:rPr lang="en-US" dirty="0"/>
              <a:t>in </a:t>
            </a:r>
            <a:r>
              <a:rPr lang="en-US" dirty="0" smtClean="0"/>
              <a:t>energy </a:t>
            </a:r>
            <a:r>
              <a:rPr lang="en-US" dirty="0"/>
              <a:t>and strength </a:t>
            </a:r>
            <a:r>
              <a:rPr lang="en-US" dirty="0" smtClean="0"/>
              <a:t>during </a:t>
            </a:r>
            <a:r>
              <a:rPr lang="en-US" dirty="0" err="1" smtClean="0"/>
              <a:t>microlensing</a:t>
            </a:r>
            <a:r>
              <a:rPr lang="en-US" dirty="0" smtClean="0"/>
              <a:t> events. We use the </a:t>
            </a:r>
            <a:r>
              <a:rPr lang="en-US" b="1" dirty="0" smtClean="0"/>
              <a:t>distribution of the Fe line shifts </a:t>
            </a:r>
            <a:r>
              <a:rPr lang="en-US" dirty="0" smtClean="0"/>
              <a:t>to infer the </a:t>
            </a:r>
            <a:r>
              <a:rPr lang="en-US" dirty="0"/>
              <a:t>inner most stable orbit, the inclination angle, and </a:t>
            </a:r>
            <a:r>
              <a:rPr lang="en-US" dirty="0" smtClean="0"/>
              <a:t>the spin </a:t>
            </a:r>
            <a:r>
              <a:rPr lang="en-US" dirty="0"/>
              <a:t>of </a:t>
            </a:r>
            <a:r>
              <a:rPr lang="en-US" dirty="0" smtClean="0"/>
              <a:t>quasars. </a:t>
            </a:r>
          </a:p>
          <a:p>
            <a:pPr>
              <a:buClr>
                <a:schemeClr val="hlink"/>
              </a:buClr>
              <a:buFont typeface="Arial"/>
              <a:buChar char="•"/>
            </a:pPr>
            <a:endParaRPr lang="en-US" sz="1800" dirty="0" smtClean="0"/>
          </a:p>
          <a:p>
            <a:pPr>
              <a:buClr>
                <a:schemeClr val="hlink"/>
              </a:buClr>
              <a:buFont typeface="Arial"/>
              <a:buChar char="•"/>
            </a:pPr>
            <a:endParaRPr lang="en-US" sz="1800" dirty="0" smtClean="0"/>
          </a:p>
          <a:p>
            <a:pPr>
              <a:buClr>
                <a:schemeClr val="hlink"/>
              </a:buClr>
            </a:pPr>
            <a:endParaRPr lang="en-US" sz="1800" dirty="0" smtClean="0"/>
          </a:p>
        </p:txBody>
      </p:sp>
    </p:spTree>
    <p:extLst>
      <p:ext uri="{BB962C8B-B14F-4D97-AF65-F5344CB8AC3E}">
        <p14:creationId xmlns:p14="http://schemas.microsoft.com/office/powerpoint/2010/main" val="421334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51113" y="228600"/>
            <a:ext cx="4383087" cy="523875"/>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sz="2800">
                <a:latin typeface="Times" charset="0"/>
                <a:ea typeface="Times" charset="0"/>
                <a:cs typeface="Times" charset="0"/>
              </a:rPr>
              <a:t>Dissecting an Accretion Disk</a:t>
            </a:r>
          </a:p>
        </p:txBody>
      </p:sp>
      <p:sp>
        <p:nvSpPr>
          <p:cNvPr id="20483" name="Text Box 4"/>
          <p:cNvSpPr txBox="1">
            <a:spLocks noChangeArrowheads="1"/>
          </p:cNvSpPr>
          <p:nvPr/>
        </p:nvSpPr>
        <p:spPr bwMode="auto">
          <a:xfrm>
            <a:off x="838200" y="1295400"/>
            <a:ext cx="7772400" cy="5509200"/>
          </a:xfrm>
          <a:prstGeom prst="rect">
            <a:avLst/>
          </a:prstGeom>
          <a:noFill/>
          <a:ln w="9525">
            <a:noFill/>
            <a:miter lim="800000"/>
            <a:headEnd/>
            <a:tailEnd/>
          </a:ln>
        </p:spPr>
        <p:txBody>
          <a:bodyPr wrap="square">
            <a:prstTxWarp prst="textNoShape">
              <a:avLst/>
            </a:prstTxWarp>
            <a:spAutoFit/>
          </a:bodyPr>
          <a:lstStyle/>
          <a:p>
            <a:pPr marL="457200" indent="-457200">
              <a:buFont typeface="Times" charset="0"/>
              <a:buChar char="•"/>
            </a:pPr>
            <a:r>
              <a:rPr lang="en-US" dirty="0">
                <a:latin typeface="Times" charset="0"/>
                <a:ea typeface="Times" charset="0"/>
                <a:cs typeface="Times" charset="0"/>
              </a:rPr>
              <a:t>Direct imaging of </a:t>
            </a:r>
            <a:r>
              <a:rPr lang="en-US" dirty="0" smtClean="0">
                <a:latin typeface="Times" charset="0"/>
                <a:ea typeface="Times" charset="0"/>
                <a:cs typeface="Times" charset="0"/>
              </a:rPr>
              <a:t>accretion</a:t>
            </a:r>
          </a:p>
          <a:p>
            <a:pPr marL="457200" indent="-457200">
              <a:buFont typeface="Times" charset="0"/>
              <a:buChar char="•"/>
            </a:pPr>
            <a:endParaRPr lang="en-US" dirty="0">
              <a:latin typeface="Times" charset="0"/>
              <a:ea typeface="Times" charset="0"/>
              <a:cs typeface="Times" charset="0"/>
            </a:endParaRPr>
          </a:p>
          <a:p>
            <a:pPr marL="457200" indent="-457200">
              <a:buFontTx/>
              <a:buChar char="•"/>
            </a:pPr>
            <a:r>
              <a:rPr lang="en-US" dirty="0">
                <a:latin typeface="Times" charset="0"/>
                <a:ea typeface="Times" charset="0"/>
                <a:cs typeface="Times" charset="0"/>
              </a:rPr>
              <a:t>Indirect Mapping Methods</a:t>
            </a:r>
          </a:p>
          <a:p>
            <a:pPr marL="457200" indent="-457200"/>
            <a:endParaRPr lang="en-US" dirty="0">
              <a:latin typeface="Times" charset="0"/>
              <a:ea typeface="Times" charset="0"/>
              <a:cs typeface="Times" charset="0"/>
            </a:endParaRPr>
          </a:p>
          <a:p>
            <a:pPr marL="457200" indent="-457200">
              <a:buFont typeface="Arial" charset="0"/>
              <a:buAutoNum type="alphaLcParenBoth"/>
            </a:pPr>
            <a:r>
              <a:rPr lang="en-US" dirty="0">
                <a:solidFill>
                  <a:schemeClr val="tx2"/>
                </a:solidFill>
                <a:latin typeface="Times" charset="0"/>
                <a:ea typeface="Times" charset="0"/>
                <a:cs typeface="Times" charset="0"/>
              </a:rPr>
              <a:t>Light travel time arguments</a:t>
            </a:r>
          </a:p>
          <a:p>
            <a:pPr marL="457200" indent="-457200">
              <a:buFont typeface="Arial" charset="0"/>
              <a:buAutoNum type="alphaLcParenBoth"/>
            </a:pPr>
            <a:endParaRPr lang="en-US" dirty="0">
              <a:latin typeface="Times" charset="0"/>
              <a:ea typeface="Times" charset="0"/>
              <a:cs typeface="Times" charset="0"/>
            </a:endParaRPr>
          </a:p>
          <a:p>
            <a:pPr marL="457200" indent="-457200">
              <a:buFont typeface="Arial" charset="0"/>
              <a:buAutoNum type="alphaLcParenBoth"/>
            </a:pPr>
            <a:r>
              <a:rPr lang="en-US" dirty="0">
                <a:solidFill>
                  <a:schemeClr val="tx2"/>
                </a:solidFill>
                <a:latin typeface="Times" charset="0"/>
                <a:ea typeface="Times" charset="0"/>
                <a:cs typeface="Times" charset="0"/>
              </a:rPr>
              <a:t>Reverberation Mapping of the Broad Line Region</a:t>
            </a:r>
            <a:endParaRPr lang="en-US" dirty="0">
              <a:latin typeface="Times" charset="0"/>
              <a:ea typeface="Times" charset="0"/>
              <a:cs typeface="Times" charset="0"/>
            </a:endParaRPr>
          </a:p>
          <a:p>
            <a:pPr marL="457200" indent="-457200"/>
            <a:endParaRPr lang="en-US" dirty="0">
              <a:latin typeface="Times" charset="0"/>
              <a:ea typeface="Times" charset="0"/>
              <a:cs typeface="Times" charset="0"/>
            </a:endParaRPr>
          </a:p>
          <a:p>
            <a:pPr marL="457200" indent="-457200">
              <a:buFont typeface="Arial" charset="0"/>
              <a:buAutoNum type="alphaLcParenBoth"/>
            </a:pPr>
            <a:r>
              <a:rPr lang="en-US" dirty="0" err="1">
                <a:solidFill>
                  <a:schemeClr val="tx2"/>
                </a:solidFill>
                <a:latin typeface="Times" charset="0"/>
                <a:ea typeface="Times" charset="0"/>
                <a:cs typeface="Times" charset="0"/>
              </a:rPr>
              <a:t>Microlensing</a:t>
            </a:r>
            <a:r>
              <a:rPr lang="en-US" dirty="0">
                <a:solidFill>
                  <a:schemeClr val="tx2"/>
                </a:solidFill>
                <a:latin typeface="Times" charset="0"/>
                <a:ea typeface="Times" charset="0"/>
                <a:cs typeface="Times" charset="0"/>
              </a:rPr>
              <a:t> of the Continuum Emission from the Accretion </a:t>
            </a:r>
            <a:r>
              <a:rPr lang="en-US" dirty="0" smtClean="0">
                <a:solidFill>
                  <a:schemeClr val="tx2"/>
                </a:solidFill>
                <a:latin typeface="Times" charset="0"/>
                <a:ea typeface="Times" charset="0"/>
                <a:cs typeface="Times" charset="0"/>
              </a:rPr>
              <a:t>Disk</a:t>
            </a:r>
          </a:p>
          <a:p>
            <a:pPr marL="457200" indent="-457200">
              <a:buFont typeface="Arial" charset="0"/>
              <a:buAutoNum type="alphaLcParenBoth"/>
            </a:pPr>
            <a:endParaRPr lang="en-US" dirty="0" smtClean="0">
              <a:solidFill>
                <a:schemeClr val="tx2"/>
              </a:solidFill>
              <a:latin typeface="Times" charset="0"/>
              <a:ea typeface="Times" charset="0"/>
              <a:cs typeface="Times" charset="0"/>
            </a:endParaRPr>
          </a:p>
          <a:p>
            <a:pPr marL="457200" indent="-457200">
              <a:buFont typeface="Arial" charset="0"/>
              <a:buAutoNum type="alphaLcParenBoth"/>
            </a:pPr>
            <a:r>
              <a:rPr lang="en-US" dirty="0" err="1">
                <a:solidFill>
                  <a:schemeClr val="tx2"/>
                </a:solidFill>
                <a:latin typeface="Times" charset="0"/>
                <a:ea typeface="Times" charset="0"/>
                <a:cs typeface="Times" charset="0"/>
              </a:rPr>
              <a:t>Microlensing</a:t>
            </a:r>
            <a:r>
              <a:rPr lang="en-US" dirty="0">
                <a:solidFill>
                  <a:schemeClr val="tx2"/>
                </a:solidFill>
                <a:latin typeface="Times" charset="0"/>
                <a:ea typeface="Times" charset="0"/>
                <a:cs typeface="Times" charset="0"/>
              </a:rPr>
              <a:t> of F</a:t>
            </a:r>
            <a:r>
              <a:rPr lang="en-US" dirty="0" smtClean="0">
                <a:solidFill>
                  <a:schemeClr val="tx2"/>
                </a:solidFill>
                <a:latin typeface="Times" charset="0"/>
                <a:ea typeface="Times" charset="0"/>
                <a:cs typeface="Times" charset="0"/>
              </a:rPr>
              <a:t>luorescent </a:t>
            </a:r>
            <a:r>
              <a:rPr lang="en-US" dirty="0">
                <a:solidFill>
                  <a:schemeClr val="tx2"/>
                </a:solidFill>
                <a:latin typeface="Times" charset="0"/>
                <a:ea typeface="Times" charset="0"/>
                <a:cs typeface="Times" charset="0"/>
              </a:rPr>
              <a:t>E</a:t>
            </a:r>
            <a:r>
              <a:rPr lang="en-US" dirty="0" smtClean="0">
                <a:solidFill>
                  <a:schemeClr val="tx2"/>
                </a:solidFill>
                <a:latin typeface="Times" charset="0"/>
                <a:ea typeface="Times" charset="0"/>
                <a:cs typeface="Times" charset="0"/>
              </a:rPr>
              <a:t>mission </a:t>
            </a:r>
            <a:r>
              <a:rPr lang="en-US" dirty="0">
                <a:solidFill>
                  <a:schemeClr val="tx2"/>
                </a:solidFill>
                <a:latin typeface="Times" charset="0"/>
                <a:ea typeface="Times" charset="0"/>
                <a:cs typeface="Times" charset="0"/>
              </a:rPr>
              <a:t>L</a:t>
            </a:r>
            <a:r>
              <a:rPr lang="en-US" dirty="0" smtClean="0">
                <a:solidFill>
                  <a:schemeClr val="tx2"/>
                </a:solidFill>
                <a:latin typeface="Times" charset="0"/>
                <a:ea typeface="Times" charset="0"/>
                <a:cs typeface="Times" charset="0"/>
              </a:rPr>
              <a:t>ines from the </a:t>
            </a:r>
            <a:r>
              <a:rPr lang="en-US" dirty="0">
                <a:solidFill>
                  <a:schemeClr val="tx2"/>
                </a:solidFill>
                <a:latin typeface="Times" charset="0"/>
                <a:ea typeface="Times" charset="0"/>
                <a:cs typeface="Times" charset="0"/>
              </a:rPr>
              <a:t>Accretion Disk</a:t>
            </a:r>
          </a:p>
          <a:p>
            <a:endParaRPr kumimoji="1" lang="en-US" dirty="0" smtClean="0">
              <a:latin typeface="Times" charset="0"/>
              <a:ea typeface="Times" charset="0"/>
              <a:cs typeface="Times" charset="0"/>
            </a:endParaRPr>
          </a:p>
          <a:p>
            <a:pPr marL="914400" lvl="1" indent="-457200"/>
            <a:endParaRPr lang="en-US" sz="1600" dirty="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152400"/>
            <a:ext cx="7848600" cy="457200"/>
          </a:xfrm>
          <a:prstGeom prst="rect">
            <a:avLst/>
          </a:prstGeom>
          <a:noFill/>
          <a:ln w="12700" cap="sq">
            <a:noFill/>
            <a:miter lim="800000"/>
            <a:headEnd type="none" w="sm" len="sm"/>
            <a:tailEnd type="none" w="sm" len="sm"/>
          </a:ln>
        </p:spPr>
        <p:txBody>
          <a:bodyPr anchor="ctr">
            <a:prstTxWarp prst="textNoShape">
              <a:avLst/>
            </a:prstTxWarp>
          </a:bodyPr>
          <a:lstStyle/>
          <a:p>
            <a:pPr algn="ctr" eaLnBrk="0" hangingPunct="0"/>
            <a:r>
              <a:rPr lang="en-US" sz="2800" b="0" dirty="0" smtClean="0">
                <a:solidFill>
                  <a:srgbClr val="000000"/>
                </a:solidFill>
              </a:rPr>
              <a:t>Imaging a Black Hole</a:t>
            </a:r>
            <a:endParaRPr kumimoji="1" lang="en-US" sz="2800" b="0" dirty="0">
              <a:solidFill>
                <a:srgbClr val="000000"/>
              </a:solidFill>
              <a:latin typeface="Abadi MT Condensed Extra Bold" charset="0"/>
            </a:endParaRPr>
          </a:p>
        </p:txBody>
      </p:sp>
      <p:pic>
        <p:nvPicPr>
          <p:cNvPr id="3" name="Picture 2" descr="bh_image.tiff"/>
          <p:cNvPicPr>
            <a:picLocks noChangeAspect="1"/>
          </p:cNvPicPr>
          <p:nvPr/>
        </p:nvPicPr>
        <p:blipFill>
          <a:blip r:embed="rId3"/>
          <a:stretch>
            <a:fillRect/>
          </a:stretch>
        </p:blipFill>
        <p:spPr>
          <a:xfrm>
            <a:off x="609599" y="838200"/>
            <a:ext cx="8001001" cy="2822575"/>
          </a:xfrm>
          <a:prstGeom prst="rect">
            <a:avLst/>
          </a:prstGeom>
        </p:spPr>
      </p:pic>
      <p:sp>
        <p:nvSpPr>
          <p:cNvPr id="4" name="TextBox 3"/>
          <p:cNvSpPr txBox="1"/>
          <p:nvPr/>
        </p:nvSpPr>
        <p:spPr>
          <a:xfrm>
            <a:off x="838200" y="3886200"/>
            <a:ext cx="7696200" cy="2862323"/>
          </a:xfrm>
          <a:prstGeom prst="rect">
            <a:avLst/>
          </a:prstGeom>
          <a:noFill/>
        </p:spPr>
        <p:txBody>
          <a:bodyPr wrap="square" rtlCol="0">
            <a:spAutoFit/>
          </a:bodyPr>
          <a:lstStyle/>
          <a:p>
            <a:r>
              <a:rPr lang="en-US" sz="1800" b="0" dirty="0" smtClean="0">
                <a:solidFill>
                  <a:srgbClr val="000000"/>
                </a:solidFill>
              </a:rPr>
              <a:t>A fast-spinning black hole (left) moving in front of the star field shown on the right (courtesy of Kip Thorne and the Double Negative visual-effects team).</a:t>
            </a:r>
          </a:p>
          <a:p>
            <a:endParaRPr lang="en-US" sz="1800" b="0" dirty="0" smtClean="0">
              <a:solidFill>
                <a:srgbClr val="000000"/>
              </a:solidFill>
            </a:endParaRPr>
          </a:p>
          <a:p>
            <a:r>
              <a:rPr lang="en-US" sz="1800" b="0" dirty="0" smtClean="0">
                <a:solidFill>
                  <a:srgbClr val="000000"/>
                </a:solidFill>
              </a:rPr>
              <a:t>Light rays from the background stars are gravitationally lensed.</a:t>
            </a:r>
          </a:p>
          <a:p>
            <a:endParaRPr lang="en-US" sz="1800" dirty="0">
              <a:solidFill>
                <a:srgbClr val="000000"/>
              </a:solidFill>
            </a:endParaRPr>
          </a:p>
          <a:p>
            <a:r>
              <a:rPr lang="en-US" sz="1800" dirty="0">
                <a:solidFill>
                  <a:srgbClr val="000000"/>
                </a:solidFill>
              </a:rPr>
              <a:t>The </a:t>
            </a:r>
            <a:r>
              <a:rPr lang="en-US" sz="1800" b="1" dirty="0">
                <a:solidFill>
                  <a:srgbClr val="000000"/>
                </a:solidFill>
              </a:rPr>
              <a:t>dark silhouette of a black holes’ event horizon </a:t>
            </a:r>
            <a:r>
              <a:rPr lang="en-US" sz="1800" dirty="0">
                <a:solidFill>
                  <a:srgbClr val="000000"/>
                </a:solidFill>
              </a:rPr>
              <a:t>is more than doubled in apparent size thanks to the bending of light rays by the hole’s </a:t>
            </a:r>
            <a:r>
              <a:rPr lang="en-US" sz="1800" dirty="0" smtClean="0">
                <a:solidFill>
                  <a:srgbClr val="000000"/>
                </a:solidFill>
              </a:rPr>
              <a:t>gravity. </a:t>
            </a:r>
            <a:r>
              <a:rPr lang="en-US" sz="1800" dirty="0" err="1" smtClean="0">
                <a:solidFill>
                  <a:srgbClr val="000000"/>
                </a:solidFill>
              </a:rPr>
              <a:t>Sgr</a:t>
            </a:r>
            <a:r>
              <a:rPr lang="en-US" sz="1800" dirty="0" smtClean="0">
                <a:solidFill>
                  <a:srgbClr val="000000"/>
                </a:solidFill>
              </a:rPr>
              <a:t> </a:t>
            </a:r>
            <a:r>
              <a:rPr lang="en-US" sz="1800" dirty="0">
                <a:solidFill>
                  <a:srgbClr val="000000"/>
                </a:solidFill>
              </a:rPr>
              <a:t>A*’s horizon will appear to span a mere ~55 </a:t>
            </a:r>
            <a:r>
              <a:rPr lang="en-US" sz="1800" dirty="0" err="1">
                <a:solidFill>
                  <a:srgbClr val="000000"/>
                </a:solidFill>
              </a:rPr>
              <a:t>microarcseconds</a:t>
            </a:r>
            <a:endParaRPr lang="en-US" sz="1800" dirty="0">
              <a:solidFill>
                <a:srgbClr val="000000"/>
              </a:solidFill>
            </a:endParaRPr>
          </a:p>
          <a:p>
            <a:endParaRPr lang="en-US" sz="1800" b="0" dirty="0" smtClean="0">
              <a:solidFill>
                <a:srgbClr val="000000"/>
              </a:solidFill>
            </a:endParaRPr>
          </a:p>
          <a:p>
            <a:endParaRPr lang="en-US" sz="1800" b="0" dirty="0" smtClean="0">
              <a:solidFill>
                <a:srgbClr val="000000"/>
              </a:solidFill>
            </a:endParaRPr>
          </a:p>
        </p:txBody>
      </p:sp>
      <p:sp>
        <p:nvSpPr>
          <p:cNvPr id="5" name="TextBox 4"/>
          <p:cNvSpPr txBox="1"/>
          <p:nvPr/>
        </p:nvSpPr>
        <p:spPr>
          <a:xfrm>
            <a:off x="152400" y="6474023"/>
            <a:ext cx="4191000" cy="307777"/>
          </a:xfrm>
          <a:prstGeom prst="rect">
            <a:avLst/>
          </a:prstGeom>
          <a:noFill/>
        </p:spPr>
        <p:txBody>
          <a:bodyPr wrap="square" rtlCol="0">
            <a:spAutoFit/>
          </a:bodyPr>
          <a:lstStyle/>
          <a:p>
            <a:r>
              <a:rPr lang="en-US" sz="1400" b="0" dirty="0" smtClean="0">
                <a:solidFill>
                  <a:srgbClr val="000000"/>
                </a:solidFill>
              </a:rPr>
              <a:t>Kip Thorne: The Science of Interstellar </a:t>
            </a:r>
            <a:endParaRPr lang="en-US" sz="1400" b="0" dirty="0">
              <a:solidFill>
                <a:srgbClr val="000000"/>
              </a:solidFill>
            </a:endParaRPr>
          </a:p>
        </p:txBody>
      </p:sp>
      <p:sp>
        <p:nvSpPr>
          <p:cNvPr id="6" name="TextBox 5"/>
          <p:cNvSpPr txBox="1"/>
          <p:nvPr/>
        </p:nvSpPr>
        <p:spPr>
          <a:xfrm rot="5400000">
            <a:off x="8139499" y="2071300"/>
            <a:ext cx="1371600" cy="276999"/>
          </a:xfrm>
          <a:prstGeom prst="rect">
            <a:avLst/>
          </a:prstGeom>
          <a:noFill/>
        </p:spPr>
        <p:txBody>
          <a:bodyPr wrap="square" rtlCol="0">
            <a:spAutoFit/>
          </a:bodyPr>
          <a:lstStyle/>
          <a:p>
            <a:r>
              <a:rPr lang="en-US" sz="1200" dirty="0" smtClean="0"/>
              <a:t>Credit: </a:t>
            </a:r>
            <a:r>
              <a:rPr lang="en-US" sz="1200" dirty="0">
                <a:solidFill>
                  <a:srgbClr val="000000"/>
                </a:solidFill>
              </a:rPr>
              <a:t>Kip </a:t>
            </a:r>
            <a:r>
              <a:rPr lang="en-US" sz="1200" dirty="0" smtClean="0">
                <a:solidFill>
                  <a:srgbClr val="000000"/>
                </a:solidFill>
              </a:rPr>
              <a:t>Thorne</a:t>
            </a:r>
            <a:endParaRPr lang="en-US" sz="1200" dirty="0">
              <a:solidFill>
                <a:srgbClr val="000000"/>
              </a:solidFill>
            </a:endParaRPr>
          </a:p>
        </p:txBody>
      </p:sp>
    </p:spTree>
    <p:extLst>
      <p:ext uri="{BB962C8B-B14F-4D97-AF65-F5344CB8AC3E}">
        <p14:creationId xmlns:p14="http://schemas.microsoft.com/office/powerpoint/2010/main" val="1684449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152400"/>
            <a:ext cx="7848600" cy="457200"/>
          </a:xfrm>
          <a:prstGeom prst="rect">
            <a:avLst/>
          </a:prstGeom>
          <a:noFill/>
          <a:ln w="12700" cap="sq">
            <a:noFill/>
            <a:miter lim="800000"/>
            <a:headEnd type="none" w="sm" len="sm"/>
            <a:tailEnd type="none" w="sm" len="sm"/>
          </a:ln>
        </p:spPr>
        <p:txBody>
          <a:bodyPr anchor="ctr">
            <a:prstTxWarp prst="textNoShape">
              <a:avLst/>
            </a:prstTxWarp>
          </a:bodyPr>
          <a:lstStyle/>
          <a:p>
            <a:pPr algn="ctr" eaLnBrk="0" hangingPunct="0"/>
            <a:r>
              <a:rPr lang="en-US" sz="2800" b="0" dirty="0" smtClean="0">
                <a:solidFill>
                  <a:srgbClr val="000000"/>
                </a:solidFill>
              </a:rPr>
              <a:t>Imaging </a:t>
            </a:r>
            <a:r>
              <a:rPr lang="en-US" sz="2800" b="0" dirty="0" err="1" smtClean="0">
                <a:solidFill>
                  <a:srgbClr val="000000"/>
                </a:solidFill>
              </a:rPr>
              <a:t>Sgr</a:t>
            </a:r>
            <a:r>
              <a:rPr lang="en-US" sz="2800" b="0" dirty="0" smtClean="0">
                <a:solidFill>
                  <a:srgbClr val="000000"/>
                </a:solidFill>
              </a:rPr>
              <a:t> A*</a:t>
            </a:r>
            <a:endParaRPr kumimoji="1" lang="en-US" sz="2800" b="0" dirty="0">
              <a:solidFill>
                <a:srgbClr val="000000"/>
              </a:solidFill>
              <a:latin typeface="Abadi MT Condensed Extra Bold" charset="0"/>
            </a:endParaRPr>
          </a:p>
        </p:txBody>
      </p:sp>
      <p:sp>
        <p:nvSpPr>
          <p:cNvPr id="3" name="TextBox 2"/>
          <p:cNvSpPr txBox="1"/>
          <p:nvPr/>
        </p:nvSpPr>
        <p:spPr>
          <a:xfrm>
            <a:off x="914400" y="838200"/>
            <a:ext cx="7620000" cy="707886"/>
          </a:xfrm>
          <a:prstGeom prst="rect">
            <a:avLst/>
          </a:prstGeom>
          <a:noFill/>
        </p:spPr>
        <p:txBody>
          <a:bodyPr wrap="square" rtlCol="0">
            <a:spAutoFit/>
          </a:bodyPr>
          <a:lstStyle/>
          <a:p>
            <a:r>
              <a:rPr lang="en-US" sz="2000" b="0" dirty="0" smtClean="0">
                <a:solidFill>
                  <a:srgbClr val="000000"/>
                </a:solidFill>
              </a:rPr>
              <a:t>Because of gravitational </a:t>
            </a:r>
            <a:r>
              <a:rPr lang="en-US" sz="2000" b="0" dirty="0" err="1" smtClean="0">
                <a:solidFill>
                  <a:srgbClr val="000000"/>
                </a:solidFill>
              </a:rPr>
              <a:t>lensing</a:t>
            </a:r>
            <a:r>
              <a:rPr lang="en-US" sz="2000" b="0" dirty="0" smtClean="0">
                <a:solidFill>
                  <a:srgbClr val="000000"/>
                </a:solidFill>
              </a:rPr>
              <a:t> a black hole will appear larger than its true diameter. </a:t>
            </a:r>
            <a:endParaRPr lang="en-US" sz="2000" b="0" dirty="0">
              <a:solidFill>
                <a:srgbClr val="000000"/>
              </a:solidFill>
            </a:endParaRPr>
          </a:p>
        </p:txBody>
      </p:sp>
      <p:pic>
        <p:nvPicPr>
          <p:cNvPr id="4" name="Picture 3" descr="int3.tiff"/>
          <p:cNvPicPr>
            <a:picLocks noChangeAspect="1"/>
          </p:cNvPicPr>
          <p:nvPr/>
        </p:nvPicPr>
        <p:blipFill>
          <a:blip r:embed="rId3"/>
          <a:stretch>
            <a:fillRect/>
          </a:stretch>
        </p:blipFill>
        <p:spPr>
          <a:xfrm>
            <a:off x="1524000" y="1600200"/>
            <a:ext cx="6256338" cy="3030413"/>
          </a:xfrm>
          <a:prstGeom prst="rect">
            <a:avLst/>
          </a:prstGeom>
        </p:spPr>
      </p:pic>
      <p:sp>
        <p:nvSpPr>
          <p:cNvPr id="5" name="TextBox 4"/>
          <p:cNvSpPr txBox="1"/>
          <p:nvPr/>
        </p:nvSpPr>
        <p:spPr>
          <a:xfrm>
            <a:off x="762000" y="4572000"/>
            <a:ext cx="7696200" cy="2031325"/>
          </a:xfrm>
          <a:prstGeom prst="rect">
            <a:avLst/>
          </a:prstGeom>
          <a:noFill/>
        </p:spPr>
        <p:txBody>
          <a:bodyPr wrap="square" rtlCol="0">
            <a:spAutoFit/>
          </a:bodyPr>
          <a:lstStyle/>
          <a:p>
            <a:endParaRPr lang="en-US" sz="1800" dirty="0" smtClean="0">
              <a:solidFill>
                <a:srgbClr val="000000"/>
              </a:solidFill>
            </a:endParaRPr>
          </a:p>
          <a:p>
            <a:r>
              <a:rPr lang="en-US" sz="1800" b="0" dirty="0" err="1" smtClean="0">
                <a:solidFill>
                  <a:srgbClr val="000000"/>
                </a:solidFill>
              </a:rPr>
              <a:t>Sgr</a:t>
            </a:r>
            <a:r>
              <a:rPr lang="en-US" sz="1800" b="0" dirty="0" smtClean="0">
                <a:solidFill>
                  <a:srgbClr val="000000"/>
                </a:solidFill>
              </a:rPr>
              <a:t> A* was observed in April 2007 using a three station VLBI array (ARO/SMT, CARMA, JCMT) at a wavelength of 1.3mm (</a:t>
            </a:r>
            <a:r>
              <a:rPr lang="en-US" sz="1800" b="0" dirty="0" err="1" smtClean="0">
                <a:solidFill>
                  <a:srgbClr val="000000"/>
                </a:solidFill>
              </a:rPr>
              <a:t>Doeleman</a:t>
            </a:r>
            <a:r>
              <a:rPr lang="en-US" sz="1800" b="0" dirty="0" smtClean="0">
                <a:solidFill>
                  <a:srgbClr val="000000"/>
                </a:solidFill>
              </a:rPr>
              <a:t> et al. 2008).</a:t>
            </a:r>
          </a:p>
          <a:p>
            <a:r>
              <a:rPr lang="en-US" sz="1800" b="0" dirty="0" smtClean="0">
                <a:solidFill>
                  <a:srgbClr val="000000"/>
                </a:solidFill>
              </a:rPr>
              <a:t>Solid line for non-spinning black hole + </a:t>
            </a:r>
            <a:r>
              <a:rPr lang="en-US" sz="1800" b="0" dirty="0" err="1" smtClean="0">
                <a:solidFill>
                  <a:srgbClr val="000000"/>
                </a:solidFill>
              </a:rPr>
              <a:t>lensing</a:t>
            </a:r>
            <a:r>
              <a:rPr lang="en-US" sz="1800" b="0" dirty="0" smtClean="0">
                <a:solidFill>
                  <a:srgbClr val="000000"/>
                </a:solidFill>
              </a:rPr>
              <a:t>, dashed line no </a:t>
            </a:r>
            <a:r>
              <a:rPr lang="en-US" sz="1800" b="0" dirty="0" err="1" smtClean="0">
                <a:solidFill>
                  <a:srgbClr val="000000"/>
                </a:solidFill>
              </a:rPr>
              <a:t>lensing</a:t>
            </a:r>
            <a:r>
              <a:rPr lang="en-US" sz="1800" b="0" dirty="0" smtClean="0">
                <a:solidFill>
                  <a:srgbClr val="000000"/>
                </a:solidFill>
              </a:rPr>
              <a:t> effects. The observed size is smaller than the minimum apparent size. </a:t>
            </a:r>
          </a:p>
          <a:p>
            <a:r>
              <a:rPr lang="en-US" sz="1800" b="0" dirty="0" smtClean="0">
                <a:solidFill>
                  <a:srgbClr val="000000"/>
                </a:solidFill>
              </a:rPr>
              <a:t>This can be explained by compact emission from the approaching side of an accretion disk.</a:t>
            </a:r>
            <a:endParaRPr lang="en-US" sz="1800" b="0" dirty="0">
              <a:solidFill>
                <a:srgbClr val="000000"/>
              </a:solidFill>
            </a:endParaRPr>
          </a:p>
        </p:txBody>
      </p:sp>
      <p:sp>
        <p:nvSpPr>
          <p:cNvPr id="6" name="TextBox 5"/>
          <p:cNvSpPr txBox="1"/>
          <p:nvPr/>
        </p:nvSpPr>
        <p:spPr>
          <a:xfrm rot="5400000">
            <a:off x="6920300" y="2985701"/>
            <a:ext cx="1981200" cy="276999"/>
          </a:xfrm>
          <a:prstGeom prst="rect">
            <a:avLst/>
          </a:prstGeom>
          <a:noFill/>
        </p:spPr>
        <p:txBody>
          <a:bodyPr wrap="square" rtlCol="0">
            <a:spAutoFit/>
          </a:bodyPr>
          <a:lstStyle/>
          <a:p>
            <a:r>
              <a:rPr lang="en-US" sz="1200" dirty="0" smtClean="0"/>
              <a:t>Credit: </a:t>
            </a:r>
            <a:r>
              <a:rPr lang="en-US" sz="1200" dirty="0" err="1" smtClean="0"/>
              <a:t>Doeleman</a:t>
            </a:r>
            <a:r>
              <a:rPr lang="en-US" sz="1200" dirty="0" smtClean="0"/>
              <a:t> et al. 2008</a:t>
            </a:r>
            <a:endParaRPr lang="en-US" sz="1200" dirty="0"/>
          </a:p>
        </p:txBody>
      </p:sp>
    </p:spTree>
    <p:extLst>
      <p:ext uri="{BB962C8B-B14F-4D97-AF65-F5344CB8AC3E}">
        <p14:creationId xmlns:p14="http://schemas.microsoft.com/office/powerpoint/2010/main" val="757299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6"/>
          <p:cNvSpPr txBox="1">
            <a:spLocks noChangeArrowheads="1"/>
          </p:cNvSpPr>
          <p:nvPr/>
        </p:nvSpPr>
        <p:spPr bwMode="auto">
          <a:xfrm>
            <a:off x="838200" y="457200"/>
            <a:ext cx="7467600" cy="5293757"/>
          </a:xfrm>
          <a:prstGeom prst="rect">
            <a:avLst/>
          </a:prstGeom>
          <a:noFill/>
          <a:ln w="12700" cap="sq">
            <a:noFill/>
            <a:miter lim="800000"/>
            <a:headEnd type="none" w="sm" len="sm"/>
            <a:tailEnd type="none" w="sm" len="sm"/>
          </a:ln>
        </p:spPr>
        <p:txBody>
          <a:bodyPr>
            <a:prstTxWarp prst="textNoShape">
              <a:avLst/>
            </a:prstTxWarp>
            <a:spAutoFit/>
          </a:bodyPr>
          <a:lstStyle/>
          <a:p>
            <a:pPr algn="ctr">
              <a:spcBef>
                <a:spcPct val="50000"/>
              </a:spcBef>
            </a:pPr>
            <a:r>
              <a:rPr lang="en-US" sz="2800" dirty="0">
                <a:latin typeface="Times" charset="0"/>
                <a:ea typeface="Times" charset="0"/>
                <a:cs typeface="Times" charset="0"/>
              </a:rPr>
              <a:t>Dissecting an Accretion Disk with </a:t>
            </a:r>
            <a:r>
              <a:rPr lang="en-US" sz="2800" dirty="0" err="1">
                <a:latin typeface="Times" charset="0"/>
                <a:ea typeface="Times" charset="0"/>
                <a:cs typeface="Times" charset="0"/>
              </a:rPr>
              <a:t>Microlensing</a:t>
            </a:r>
            <a:r>
              <a:rPr lang="en-US" sz="2800" dirty="0" smtClean="0">
                <a:latin typeface="Times" charset="0"/>
                <a:ea typeface="Times" charset="0"/>
                <a:cs typeface="Times" charset="0"/>
              </a:rPr>
              <a:t> </a:t>
            </a:r>
          </a:p>
          <a:p>
            <a:pPr algn="ctr">
              <a:spcBef>
                <a:spcPct val="50000"/>
              </a:spcBef>
            </a:pPr>
            <a:endParaRPr lang="en-US" sz="2000" dirty="0" smtClean="0">
              <a:latin typeface="Times" charset="0"/>
              <a:ea typeface="Times" charset="0"/>
              <a:cs typeface="Times" charset="0"/>
            </a:endParaRPr>
          </a:p>
          <a:p>
            <a:pPr>
              <a:spcBef>
                <a:spcPct val="50000"/>
              </a:spcBef>
            </a:pPr>
            <a:r>
              <a:rPr lang="en-US" sz="2000" dirty="0" smtClean="0"/>
              <a:t>Direct imaging of quasars using </a:t>
            </a:r>
            <a:r>
              <a:rPr lang="en-US" sz="2000" dirty="0" err="1" smtClean="0"/>
              <a:t>submm</a:t>
            </a:r>
            <a:r>
              <a:rPr lang="en-US" sz="2000" dirty="0" smtClean="0"/>
              <a:t> VLBI is not possible due to their large distances.  </a:t>
            </a:r>
            <a:r>
              <a:rPr lang="en-US" sz="2000" dirty="0" err="1" smtClean="0"/>
              <a:t>Microlensing</a:t>
            </a:r>
            <a:r>
              <a:rPr lang="en-US" sz="2000" dirty="0" smtClean="0"/>
              <a:t>, however, can resolve:</a:t>
            </a:r>
          </a:p>
          <a:p>
            <a:pPr>
              <a:spcBef>
                <a:spcPct val="50000"/>
              </a:spcBef>
            </a:pPr>
            <a:r>
              <a:rPr lang="en-US" sz="2000" b="1" dirty="0" smtClean="0">
                <a:solidFill>
                  <a:schemeClr val="tx2"/>
                </a:solidFill>
                <a:latin typeface="Times" charset="0"/>
                <a:ea typeface="Times" charset="0"/>
                <a:cs typeface="Times" charset="0"/>
              </a:rPr>
              <a:t>Structure </a:t>
            </a:r>
            <a:r>
              <a:rPr lang="en-US" sz="2000" b="1" dirty="0">
                <a:solidFill>
                  <a:schemeClr val="tx2"/>
                </a:solidFill>
                <a:latin typeface="Times" charset="0"/>
                <a:ea typeface="Times" charset="0"/>
                <a:cs typeface="Times" charset="0"/>
              </a:rPr>
              <a:t>of AGN Accretion Disks </a:t>
            </a:r>
          </a:p>
          <a:p>
            <a:pPr>
              <a:spcBef>
                <a:spcPct val="50000"/>
              </a:spcBef>
              <a:buFontTx/>
              <a:buChar char="-"/>
            </a:pPr>
            <a:r>
              <a:rPr lang="en-US" sz="2000" dirty="0">
                <a:latin typeface="Times" charset="0"/>
                <a:ea typeface="Times" charset="0"/>
                <a:cs typeface="Times" charset="0"/>
              </a:rPr>
              <a:t>  The sizes of the </a:t>
            </a:r>
            <a:r>
              <a:rPr lang="en-US" sz="2000" dirty="0" smtClean="0">
                <a:latin typeface="Times" charset="0"/>
                <a:ea typeface="Times" charset="0"/>
                <a:cs typeface="Times" charset="0"/>
              </a:rPr>
              <a:t>Optical and UV regions </a:t>
            </a:r>
            <a:r>
              <a:rPr lang="en-US" sz="2000" dirty="0">
                <a:latin typeface="Times" charset="0"/>
                <a:ea typeface="Times" charset="0"/>
                <a:cs typeface="Times" charset="0"/>
              </a:rPr>
              <a:t>of AGN</a:t>
            </a:r>
            <a:endParaRPr lang="en-US" sz="2000" dirty="0" smtClean="0">
              <a:latin typeface="Times" charset="0"/>
              <a:ea typeface="Times" charset="0"/>
              <a:cs typeface="Times" charset="0"/>
            </a:endParaRPr>
          </a:p>
          <a:p>
            <a:pPr>
              <a:spcBef>
                <a:spcPct val="50000"/>
              </a:spcBef>
              <a:buFontTx/>
              <a:buChar char="-"/>
            </a:pPr>
            <a:r>
              <a:rPr lang="en-US" sz="2000" dirty="0" smtClean="0">
                <a:latin typeface="Times" charset="0"/>
                <a:ea typeface="Times" charset="0"/>
                <a:cs typeface="Times" charset="0"/>
              </a:rPr>
              <a:t>  Comparison </a:t>
            </a:r>
            <a:r>
              <a:rPr lang="en-US" sz="2000" dirty="0">
                <a:latin typeface="Times" charset="0"/>
                <a:ea typeface="Times" charset="0"/>
                <a:cs typeface="Times" charset="0"/>
              </a:rPr>
              <a:t>with Thin Disk </a:t>
            </a:r>
            <a:r>
              <a:rPr lang="en-US" sz="2000" dirty="0" smtClean="0">
                <a:latin typeface="Times" charset="0"/>
                <a:ea typeface="Times" charset="0"/>
                <a:cs typeface="Times" charset="0"/>
              </a:rPr>
              <a:t>Theory</a:t>
            </a:r>
          </a:p>
          <a:p>
            <a:pPr>
              <a:spcBef>
                <a:spcPct val="50000"/>
              </a:spcBef>
              <a:buFontTx/>
              <a:buChar char="-"/>
            </a:pPr>
            <a:r>
              <a:rPr lang="en-US" sz="2000" dirty="0">
                <a:latin typeface="Times" charset="0"/>
                <a:ea typeface="Times" charset="0"/>
                <a:cs typeface="Times" charset="0"/>
              </a:rPr>
              <a:t> </a:t>
            </a:r>
            <a:r>
              <a:rPr lang="en-US" sz="2000" dirty="0" smtClean="0">
                <a:latin typeface="Times" charset="0"/>
                <a:ea typeface="Times" charset="0"/>
                <a:cs typeface="Times" charset="0"/>
              </a:rPr>
              <a:t> </a:t>
            </a:r>
            <a:r>
              <a:rPr lang="en-US" sz="2000" b="1" dirty="0" smtClean="0">
                <a:latin typeface="Times" charset="0"/>
                <a:ea typeface="Times" charset="0"/>
                <a:cs typeface="Times" charset="0"/>
              </a:rPr>
              <a:t>Use the distribution of shifts of the Fe line to infer the ISCO, </a:t>
            </a:r>
            <a:r>
              <a:rPr lang="en-US" sz="2000" b="1" i="1" dirty="0" smtClean="0">
                <a:latin typeface="Times" charset="0"/>
                <a:ea typeface="Times" charset="0"/>
                <a:cs typeface="Times" charset="0"/>
              </a:rPr>
              <a:t>a</a:t>
            </a:r>
            <a:r>
              <a:rPr lang="en-US" sz="2000" b="1" dirty="0" smtClean="0">
                <a:latin typeface="Times" charset="0"/>
                <a:ea typeface="Times" charset="0"/>
                <a:cs typeface="Times" charset="0"/>
              </a:rPr>
              <a:t>, and </a:t>
            </a:r>
            <a:r>
              <a:rPr lang="en-US" sz="2000" b="1" i="1" dirty="0" err="1">
                <a:latin typeface="Times" charset="0"/>
                <a:ea typeface="Times" charset="0"/>
                <a:cs typeface="Times" charset="0"/>
              </a:rPr>
              <a:t>i</a:t>
            </a:r>
            <a:endParaRPr lang="en-US" sz="2000" b="1" i="1" dirty="0">
              <a:latin typeface="Times" charset="0"/>
              <a:ea typeface="Times" charset="0"/>
              <a:cs typeface="Times" charset="0"/>
            </a:endParaRPr>
          </a:p>
          <a:p>
            <a:pPr>
              <a:spcBef>
                <a:spcPct val="50000"/>
              </a:spcBef>
              <a:buFontTx/>
              <a:buChar char="-"/>
            </a:pPr>
            <a:endParaRPr lang="en-US" sz="2000" dirty="0">
              <a:latin typeface="Times" charset="0"/>
              <a:ea typeface="Times" charset="0"/>
              <a:cs typeface="Times" charset="0"/>
            </a:endParaRPr>
          </a:p>
          <a:p>
            <a:pPr>
              <a:spcBef>
                <a:spcPct val="50000"/>
              </a:spcBef>
            </a:pPr>
            <a:r>
              <a:rPr lang="en-US" sz="2000" b="1" dirty="0">
                <a:solidFill>
                  <a:srgbClr val="0000FF"/>
                </a:solidFill>
                <a:latin typeface="Times" charset="0"/>
                <a:ea typeface="Times" charset="0"/>
                <a:cs typeface="Times" charset="0"/>
              </a:rPr>
              <a:t>Structure of AGN Coronae</a:t>
            </a:r>
          </a:p>
          <a:p>
            <a:pPr>
              <a:spcBef>
                <a:spcPct val="50000"/>
              </a:spcBef>
              <a:buFontTx/>
              <a:buChar char="-"/>
            </a:pPr>
            <a:r>
              <a:rPr lang="en-US" sz="2000" dirty="0">
                <a:latin typeface="Times" charset="0"/>
                <a:ea typeface="Times" charset="0"/>
                <a:cs typeface="Times" charset="0"/>
              </a:rPr>
              <a:t> The sizes of X-ray emitting coronae of </a:t>
            </a:r>
            <a:r>
              <a:rPr lang="en-US" sz="2000" dirty="0" smtClean="0">
                <a:latin typeface="Times" charset="0"/>
                <a:ea typeface="Times" charset="0"/>
                <a:cs typeface="Times" charset="0"/>
              </a:rPr>
              <a:t>AGN</a:t>
            </a:r>
            <a:endParaRPr lang="en-US" sz="2000" dirty="0">
              <a:latin typeface="Times" charset="0"/>
              <a:ea typeface="Times" charset="0"/>
              <a:cs typeface="Times"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741488" y="223838"/>
            <a:ext cx="5954712" cy="461962"/>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a:latin typeface="Times" charset="0"/>
                <a:ea typeface="Times" charset="0"/>
                <a:cs typeface="Times" charset="0"/>
              </a:rPr>
              <a:t>Dissecting an accretion disk with microlensing</a:t>
            </a:r>
          </a:p>
        </p:txBody>
      </p:sp>
      <p:pic>
        <p:nvPicPr>
          <p:cNvPr id="22531" name="Picture 3"/>
          <p:cNvPicPr>
            <a:picLocks noChangeAspect="1" noChangeArrowheads="1"/>
          </p:cNvPicPr>
          <p:nvPr/>
        </p:nvPicPr>
        <p:blipFill>
          <a:blip r:embed="rId3"/>
          <a:srcRect/>
          <a:stretch>
            <a:fillRect/>
          </a:stretch>
        </p:blipFill>
        <p:spPr bwMode="auto">
          <a:xfrm>
            <a:off x="2819400" y="699778"/>
            <a:ext cx="6294004" cy="4862822"/>
          </a:xfrm>
          <a:prstGeom prst="rect">
            <a:avLst/>
          </a:prstGeom>
          <a:noFill/>
          <a:ln w="9525">
            <a:noFill/>
            <a:miter lim="800000"/>
            <a:headEnd/>
            <a:tailEnd/>
          </a:ln>
        </p:spPr>
      </p:pic>
      <p:sp>
        <p:nvSpPr>
          <p:cNvPr id="22532" name="Text Box 4"/>
          <p:cNvSpPr txBox="1">
            <a:spLocks noChangeArrowheads="1"/>
          </p:cNvSpPr>
          <p:nvPr/>
        </p:nvSpPr>
        <p:spPr bwMode="auto">
          <a:xfrm>
            <a:off x="4191000" y="5257800"/>
            <a:ext cx="4495800" cy="646331"/>
          </a:xfrm>
          <a:prstGeom prst="rect">
            <a:avLst/>
          </a:prstGeom>
          <a:noFill/>
          <a:ln w="12700" cap="sq">
            <a:noFill/>
            <a:miter lim="800000"/>
            <a:headEnd type="none" w="sm" len="sm"/>
            <a:tailEnd type="none" w="sm" len="sm"/>
          </a:ln>
        </p:spPr>
        <p:txBody>
          <a:bodyPr wrap="square">
            <a:prstTxWarp prst="textNoShape">
              <a:avLst/>
            </a:prstTxWarp>
            <a:spAutoFit/>
          </a:bodyPr>
          <a:lstStyle/>
          <a:p>
            <a:pPr>
              <a:spcBef>
                <a:spcPct val="50000"/>
              </a:spcBef>
            </a:pPr>
            <a:r>
              <a:rPr lang="en-US" sz="1800" dirty="0">
                <a:latin typeface="Times" charset="0"/>
                <a:ea typeface="Times" charset="0"/>
                <a:cs typeface="Times" charset="0"/>
              </a:rPr>
              <a:t>Conceptual diagram of the deflection of light in a 4 image gravitational lens system. </a:t>
            </a:r>
          </a:p>
        </p:txBody>
      </p:sp>
      <p:sp>
        <p:nvSpPr>
          <p:cNvPr id="3" name="TextBox 2"/>
          <p:cNvSpPr txBox="1"/>
          <p:nvPr/>
        </p:nvSpPr>
        <p:spPr>
          <a:xfrm>
            <a:off x="533400" y="1066800"/>
            <a:ext cx="3200400" cy="4708981"/>
          </a:xfrm>
          <a:prstGeom prst="rect">
            <a:avLst/>
          </a:prstGeom>
          <a:noFill/>
        </p:spPr>
        <p:txBody>
          <a:bodyPr wrap="square" rtlCol="0">
            <a:spAutoFit/>
          </a:bodyPr>
          <a:lstStyle/>
          <a:p>
            <a:endParaRPr lang="en-US" sz="2000" dirty="0" smtClean="0"/>
          </a:p>
          <a:p>
            <a:r>
              <a:rPr lang="en-US" sz="2000" b="1" dirty="0" err="1" smtClean="0"/>
              <a:t>Microlensing</a:t>
            </a:r>
            <a:r>
              <a:rPr lang="en-US" sz="2000" dirty="0" smtClean="0"/>
              <a:t> </a:t>
            </a:r>
            <a:r>
              <a:rPr lang="en-US" sz="2000" dirty="0"/>
              <a:t>is the bending of light produced by the individual stars in the lensing galaxy. </a:t>
            </a:r>
            <a:endParaRPr lang="en-US" sz="2000" dirty="0" smtClean="0"/>
          </a:p>
          <a:p>
            <a:endParaRPr lang="en-US" sz="2000" dirty="0"/>
          </a:p>
          <a:p>
            <a:r>
              <a:rPr lang="en-US" sz="2000" dirty="0" err="1" smtClean="0"/>
              <a:t>Microlensing</a:t>
            </a:r>
            <a:r>
              <a:rPr lang="en-US" sz="2000" dirty="0" smtClean="0"/>
              <a:t> </a:t>
            </a:r>
            <a:r>
              <a:rPr lang="en-US" sz="2000" dirty="0"/>
              <a:t>variability occurs when the complex pattern of caustics produced by stars in the lens moves across the </a:t>
            </a:r>
            <a:r>
              <a:rPr lang="en-US" sz="2000" dirty="0" smtClean="0"/>
              <a:t>source plane.</a:t>
            </a:r>
          </a:p>
          <a:p>
            <a:endParaRPr lang="en-US" sz="2000" dirty="0" smtClean="0"/>
          </a:p>
          <a:p>
            <a:r>
              <a:rPr lang="en-US" sz="2000" dirty="0" smtClean="0"/>
              <a:t>The </a:t>
            </a:r>
            <a:r>
              <a:rPr lang="en-US" sz="2000" dirty="0"/>
              <a:t>characteristic scale of these caustic patterns is the </a:t>
            </a:r>
            <a:r>
              <a:rPr lang="en-US" sz="2000" b="1" dirty="0"/>
              <a:t>Einstein radius</a:t>
            </a:r>
            <a:r>
              <a:rPr lang="en-US" sz="2000" b="1" dirty="0" smtClean="0"/>
              <a:t>.</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6"/>
          <p:cNvPicPr>
            <a:picLocks noChangeAspect="1" noChangeArrowheads="1"/>
          </p:cNvPicPr>
          <p:nvPr/>
        </p:nvPicPr>
        <p:blipFill>
          <a:blip r:embed="rId3"/>
          <a:srcRect l="18156" t="17474" r="26865" b="39819"/>
          <a:stretch>
            <a:fillRect/>
          </a:stretch>
        </p:blipFill>
        <p:spPr bwMode="auto">
          <a:xfrm>
            <a:off x="533400" y="990600"/>
            <a:ext cx="4241800" cy="4267200"/>
          </a:xfrm>
          <a:prstGeom prst="rect">
            <a:avLst/>
          </a:prstGeom>
          <a:noFill/>
          <a:ln w="9525">
            <a:noFill/>
            <a:miter lim="800000"/>
            <a:headEnd/>
            <a:tailEnd/>
          </a:ln>
        </p:spPr>
      </p:pic>
      <p:pic>
        <p:nvPicPr>
          <p:cNvPr id="28675" name="Picture 7"/>
          <p:cNvPicPr>
            <a:picLocks noChangeAspect="1" noChangeArrowheads="1"/>
          </p:cNvPicPr>
          <p:nvPr/>
        </p:nvPicPr>
        <p:blipFill>
          <a:blip r:embed="rId4"/>
          <a:srcRect l="25891" t="20020" r="17647" b="37532"/>
          <a:stretch>
            <a:fillRect/>
          </a:stretch>
        </p:blipFill>
        <p:spPr bwMode="auto">
          <a:xfrm>
            <a:off x="5105400" y="935038"/>
            <a:ext cx="3660775" cy="3560762"/>
          </a:xfrm>
          <a:prstGeom prst="rect">
            <a:avLst/>
          </a:prstGeom>
          <a:noFill/>
          <a:ln w="9525">
            <a:noFill/>
            <a:miter lim="800000"/>
            <a:headEnd/>
            <a:tailEnd/>
          </a:ln>
        </p:spPr>
      </p:pic>
      <p:sp>
        <p:nvSpPr>
          <p:cNvPr id="28676" name="Text Box 8"/>
          <p:cNvSpPr txBox="1">
            <a:spLocks noChangeArrowheads="1"/>
          </p:cNvSpPr>
          <p:nvPr/>
        </p:nvSpPr>
        <p:spPr bwMode="auto">
          <a:xfrm>
            <a:off x="5486400" y="4749800"/>
            <a:ext cx="3200400" cy="584200"/>
          </a:xfrm>
          <a:prstGeom prst="rect">
            <a:avLst/>
          </a:prstGeom>
          <a:noFill/>
          <a:ln w="9525">
            <a:noFill/>
            <a:miter lim="800000"/>
            <a:headEnd/>
            <a:tailEnd/>
          </a:ln>
        </p:spPr>
        <p:txBody>
          <a:bodyPr>
            <a:prstTxWarp prst="textNoShape">
              <a:avLst/>
            </a:prstTxWarp>
            <a:spAutoFit/>
          </a:bodyPr>
          <a:lstStyle/>
          <a:p>
            <a:r>
              <a:rPr lang="en-US" sz="1600">
                <a:latin typeface="Times" charset="0"/>
                <a:ea typeface="Times" charset="0"/>
                <a:cs typeface="Times" charset="0"/>
              </a:rPr>
              <a:t>Figures from J. Wambsganns, Gravitational Lensing in Astronomy</a:t>
            </a:r>
          </a:p>
        </p:txBody>
      </p:sp>
      <p:sp>
        <p:nvSpPr>
          <p:cNvPr id="28677" name="Text Box 9"/>
          <p:cNvSpPr txBox="1">
            <a:spLocks noChangeArrowheads="1"/>
          </p:cNvSpPr>
          <p:nvPr/>
        </p:nvSpPr>
        <p:spPr bwMode="auto">
          <a:xfrm>
            <a:off x="304800" y="5486400"/>
            <a:ext cx="4800600" cy="830263"/>
          </a:xfrm>
          <a:prstGeom prst="rect">
            <a:avLst/>
          </a:prstGeom>
          <a:noFill/>
          <a:ln w="12700" cap="sq">
            <a:noFill/>
            <a:miter lim="800000"/>
            <a:headEnd type="none" w="sm" len="sm"/>
            <a:tailEnd type="none" w="sm" len="sm"/>
          </a:ln>
        </p:spPr>
        <p:txBody>
          <a:bodyPr>
            <a:prstTxWarp prst="textNoShape">
              <a:avLst/>
            </a:prstTxWarp>
            <a:spAutoFit/>
          </a:bodyPr>
          <a:lstStyle/>
          <a:p>
            <a:pPr>
              <a:spcBef>
                <a:spcPct val="50000"/>
              </a:spcBef>
            </a:pPr>
            <a:r>
              <a:rPr lang="en-US" sz="1600">
                <a:latin typeface="Times" charset="0"/>
                <a:ea typeface="Times" charset="0"/>
                <a:cs typeface="Times" charset="0"/>
              </a:rPr>
              <a:t>Simulated magnification pattern in the source plane, produced by a dense field of stars in the lensing galaxy. Simulation applies to image A of Q2237+0305.</a:t>
            </a:r>
          </a:p>
        </p:txBody>
      </p:sp>
      <p:sp>
        <p:nvSpPr>
          <p:cNvPr id="28678" name="Rectangle 2"/>
          <p:cNvSpPr>
            <a:spLocks noChangeArrowheads="1"/>
          </p:cNvSpPr>
          <p:nvPr/>
        </p:nvSpPr>
        <p:spPr bwMode="auto">
          <a:xfrm>
            <a:off x="1589088" y="152400"/>
            <a:ext cx="6126162" cy="461963"/>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a:latin typeface="Times" charset="0"/>
                <a:ea typeface="Times" charset="0"/>
                <a:cs typeface="Times" charset="0"/>
              </a:rPr>
              <a:t>Dissecting an Accretion Disk with Microlensing</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
          <p:cNvSpPr>
            <a:spLocks noChangeArrowheads="1"/>
          </p:cNvSpPr>
          <p:nvPr/>
        </p:nvSpPr>
        <p:spPr bwMode="auto">
          <a:xfrm>
            <a:off x="304800" y="152400"/>
            <a:ext cx="8610600" cy="457200"/>
          </a:xfrm>
          <a:prstGeom prst="rect">
            <a:avLst/>
          </a:prstGeom>
          <a:noFill/>
          <a:ln w="12700" cap="sq">
            <a:noFill/>
            <a:miter lim="800000"/>
            <a:headEnd type="none" w="sm" len="sm"/>
            <a:tailEnd type="none" w="sm" len="sm"/>
          </a:ln>
        </p:spPr>
        <p:txBody>
          <a:bodyPr anchor="ctr">
            <a:prstTxWarp prst="textNoShape">
              <a:avLst/>
            </a:prstTxWarp>
          </a:bodyPr>
          <a:lstStyle/>
          <a:p>
            <a:pPr algn="ctr"/>
            <a:r>
              <a:rPr kumimoji="1" lang="en-US">
                <a:solidFill>
                  <a:srgbClr val="000000"/>
                </a:solidFill>
                <a:ea typeface="Times New Roman" charset="0"/>
                <a:cs typeface="Times New Roman" charset="0"/>
              </a:rPr>
              <a:t>ISCO and Size of Accretion Disk at </a:t>
            </a:r>
            <a:r>
              <a:rPr lang="en-US">
                <a:solidFill>
                  <a:srgbClr val="0000FF"/>
                </a:solidFill>
                <a:latin typeface="Times" charset="0"/>
                <a:ea typeface="Times" charset="0"/>
                <a:cs typeface="Times" charset="0"/>
              </a:rPr>
              <a:t>Wavelength </a:t>
            </a:r>
            <a:r>
              <a:rPr lang="en-US">
                <a:solidFill>
                  <a:srgbClr val="0000FF"/>
                </a:solidFill>
                <a:latin typeface="Times" charset="0"/>
                <a:ea typeface="Times" charset="0"/>
                <a:cs typeface="Times" charset="0"/>
                <a:sym typeface="Symbol" charset="2"/>
              </a:rPr>
              <a:t></a:t>
            </a:r>
            <a:r>
              <a:rPr kumimoji="1" lang="en-US">
                <a:solidFill>
                  <a:srgbClr val="000000"/>
                </a:solidFill>
                <a:ea typeface="Times New Roman" charset="0"/>
                <a:cs typeface="Times New Roman" charset="0"/>
              </a:rPr>
              <a:t> </a:t>
            </a:r>
          </a:p>
        </p:txBody>
      </p:sp>
      <p:graphicFrame>
        <p:nvGraphicFramePr>
          <p:cNvPr id="19458" name="Object 2"/>
          <p:cNvGraphicFramePr>
            <a:graphicFrameLocks noChangeAspect="1"/>
          </p:cNvGraphicFramePr>
          <p:nvPr/>
        </p:nvGraphicFramePr>
        <p:xfrm>
          <a:off x="1174750" y="5105400"/>
          <a:ext cx="6673850" cy="508000"/>
        </p:xfrm>
        <a:graphic>
          <a:graphicData uri="http://schemas.openxmlformats.org/presentationml/2006/ole">
            <mc:AlternateContent xmlns:mc="http://schemas.openxmlformats.org/markup-compatibility/2006">
              <mc:Choice xmlns:v="urn:schemas-microsoft-com:vml" Requires="v">
                <p:oleObj spid="_x0000_s19539" name="Equation" r:id="rId3" imgW="3670300" imgH="279400" progId="Equation.3">
                  <p:embed/>
                </p:oleObj>
              </mc:Choice>
              <mc:Fallback>
                <p:oleObj name="Equation" r:id="rId3" imgW="3670300" imgH="279400" progId="Equation.3">
                  <p:embed/>
                  <p:pic>
                    <p:nvPicPr>
                      <p:cNvPr id="0" name="Picture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4750" y="5105400"/>
                        <a:ext cx="667385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0" name="TextBox 5"/>
          <p:cNvSpPr txBox="1">
            <a:spLocks noChangeArrowheads="1"/>
          </p:cNvSpPr>
          <p:nvPr/>
        </p:nvSpPr>
        <p:spPr bwMode="auto">
          <a:xfrm>
            <a:off x="609600" y="4191000"/>
            <a:ext cx="8001000" cy="1938992"/>
          </a:xfrm>
          <a:prstGeom prst="rect">
            <a:avLst/>
          </a:prstGeom>
          <a:noFill/>
          <a:ln w="9525">
            <a:noFill/>
            <a:miter lim="800000"/>
            <a:headEnd/>
            <a:tailEnd/>
          </a:ln>
        </p:spPr>
        <p:txBody>
          <a:bodyPr>
            <a:prstTxWarp prst="textNoShape">
              <a:avLst/>
            </a:prstTxWarp>
            <a:spAutoFit/>
          </a:bodyPr>
          <a:lstStyle/>
          <a:p>
            <a:r>
              <a:rPr lang="en-US" dirty="0">
                <a:latin typeface="Times" charset="0"/>
                <a:ea typeface="Times" charset="0"/>
                <a:cs typeface="Times" charset="0"/>
              </a:rPr>
              <a:t>Thin accretion disk theory predicts that the </a:t>
            </a:r>
            <a:r>
              <a:rPr lang="en-US" dirty="0">
                <a:solidFill>
                  <a:srgbClr val="0000FF"/>
                </a:solidFill>
                <a:latin typeface="Times" charset="0"/>
                <a:ea typeface="Times" charset="0"/>
                <a:cs typeface="Times" charset="0"/>
              </a:rPr>
              <a:t>characteristic size of the accretion disk at wavelength </a:t>
            </a:r>
            <a:r>
              <a:rPr lang="en-US" dirty="0" err="1">
                <a:solidFill>
                  <a:srgbClr val="0000FF"/>
                </a:solidFill>
                <a:latin typeface="Times" charset="0"/>
                <a:ea typeface="Times" charset="0"/>
                <a:cs typeface="Times" charset="0"/>
                <a:sym typeface="Symbol" charset="2"/>
              </a:rPr>
              <a:t></a:t>
            </a:r>
            <a:r>
              <a:rPr lang="en-US" dirty="0">
                <a:solidFill>
                  <a:srgbClr val="0000FF"/>
                </a:solidFill>
                <a:latin typeface="Times" charset="0"/>
                <a:ea typeface="Times" charset="0"/>
                <a:cs typeface="Times" charset="0"/>
              </a:rPr>
              <a:t> </a:t>
            </a:r>
            <a:r>
              <a:rPr lang="en-US" dirty="0">
                <a:latin typeface="Times" charset="0"/>
                <a:ea typeface="Times" charset="0"/>
                <a:cs typeface="Times" charset="0"/>
              </a:rPr>
              <a:t>scales </a:t>
            </a:r>
            <a:r>
              <a:rPr lang="en-US" dirty="0" smtClean="0">
                <a:latin typeface="Times" charset="0"/>
                <a:ea typeface="Times" charset="0"/>
                <a:cs typeface="Times" charset="0"/>
              </a:rPr>
              <a:t>as</a:t>
            </a:r>
          </a:p>
          <a:p>
            <a:endParaRPr lang="en-US" dirty="0" smtClean="0">
              <a:latin typeface="Times" charset="0"/>
              <a:ea typeface="Times" charset="0"/>
              <a:cs typeface="Times" charset="0"/>
            </a:endParaRPr>
          </a:p>
          <a:p>
            <a:endParaRPr lang="en-US" dirty="0" smtClean="0">
              <a:latin typeface="Times" charset="0"/>
              <a:ea typeface="Times" charset="0"/>
              <a:cs typeface="Times" charset="0"/>
            </a:endParaRPr>
          </a:p>
          <a:p>
            <a:r>
              <a:rPr lang="en-US" dirty="0" smtClean="0">
                <a:latin typeface="Times" charset="0"/>
                <a:ea typeface="Times" charset="0"/>
                <a:cs typeface="Times" charset="0"/>
              </a:rPr>
              <a:t>and  the disk temperature scales as:  </a:t>
            </a:r>
            <a:endParaRPr lang="en-US" dirty="0">
              <a:latin typeface="Times" charset="0"/>
              <a:ea typeface="Times" charset="0"/>
              <a:cs typeface="Times" charset="0"/>
            </a:endParaRPr>
          </a:p>
        </p:txBody>
      </p:sp>
      <p:pic>
        <p:nvPicPr>
          <p:cNvPr id="19462" name="Picture 13"/>
          <p:cNvPicPr>
            <a:picLocks noChangeAspect="1" noChangeArrowheads="1"/>
          </p:cNvPicPr>
          <p:nvPr/>
        </p:nvPicPr>
        <p:blipFill>
          <a:blip r:embed="rId5"/>
          <a:srcRect l="2829" t="10028" r="9901"/>
          <a:stretch>
            <a:fillRect/>
          </a:stretch>
        </p:blipFill>
        <p:spPr bwMode="auto">
          <a:xfrm>
            <a:off x="1828800" y="685800"/>
            <a:ext cx="4800600" cy="3492668"/>
          </a:xfrm>
          <a:prstGeom prst="rect">
            <a:avLst/>
          </a:prstGeom>
          <a:noFill/>
          <a:ln w="12700" cap="sq">
            <a:noFill/>
            <a:miter lim="800000"/>
            <a:headEnd type="none" w="sm" len="sm"/>
            <a:tailEnd type="none" w="sm" len="sm"/>
          </a:ln>
        </p:spPr>
      </p:pic>
      <p:graphicFrame>
        <p:nvGraphicFramePr>
          <p:cNvPr id="7" name="Object 6"/>
          <p:cNvGraphicFramePr>
            <a:graphicFrameLocks noChangeAspect="1"/>
          </p:cNvGraphicFramePr>
          <p:nvPr/>
        </p:nvGraphicFramePr>
        <p:xfrm>
          <a:off x="5334000" y="5638800"/>
          <a:ext cx="2635250" cy="533400"/>
        </p:xfrm>
        <a:graphic>
          <a:graphicData uri="http://schemas.openxmlformats.org/presentationml/2006/ole">
            <mc:AlternateContent xmlns:mc="http://schemas.openxmlformats.org/markup-compatibility/2006">
              <mc:Choice xmlns:v="urn:schemas-microsoft-com:vml" Requires="v">
                <p:oleObj spid="_x0000_s19540" name="Equation" r:id="rId6" imgW="1130300" imgH="228600" progId="Equation.3">
                  <p:embed/>
                </p:oleObj>
              </mc:Choice>
              <mc:Fallback>
                <p:oleObj name="Equation" r:id="rId6" imgW="1130300" imgH="228600" progId="Equation.3">
                  <p:embed/>
                  <p:pic>
                    <p:nvPicPr>
                      <p:cNvPr id="0" name="Picture 5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0" y="5638800"/>
                        <a:ext cx="263525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lunch02">
  <a:themeElements>
    <a:clrScheme name="lunch02 6">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fontScheme name="lunch02">
      <a:majorFont>
        <a:latin typeface="Abadi MT Condensed Extra Bold"/>
        <a:ea typeface=""/>
        <a:cs typeface=""/>
      </a:majorFont>
      <a:minorFont>
        <a:latin typeface="Abadi MT Condensed Extra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lunch02 1">
        <a:dk1>
          <a:srgbClr val="292929"/>
        </a:dk1>
        <a:lt1>
          <a:srgbClr val="FFFFFF"/>
        </a:lt1>
        <a:dk2>
          <a:srgbClr val="000000"/>
        </a:dk2>
        <a:lt2>
          <a:srgbClr val="868686"/>
        </a:lt2>
        <a:accent1>
          <a:srgbClr val="CBCBCB"/>
        </a:accent1>
        <a:accent2>
          <a:srgbClr val="00CCFF"/>
        </a:accent2>
        <a:accent3>
          <a:srgbClr val="FFFFFF"/>
        </a:accent3>
        <a:accent4>
          <a:srgbClr val="212121"/>
        </a:accent4>
        <a:accent5>
          <a:srgbClr val="E2E2E2"/>
        </a:accent5>
        <a:accent6>
          <a:srgbClr val="00B9E7"/>
        </a:accent6>
        <a:hlink>
          <a:srgbClr val="FF0033"/>
        </a:hlink>
        <a:folHlink>
          <a:srgbClr val="00CC66"/>
        </a:folHlink>
      </a:clrScheme>
      <a:clrMap bg1="lt1" tx1="dk1" bg2="lt2" tx2="dk2" accent1="accent1" accent2="accent2" accent3="accent3" accent4="accent4" accent5="accent5" accent6="accent6" hlink="hlink" folHlink="folHlink"/>
    </a:extraClrScheme>
    <a:extraClrScheme>
      <a:clrScheme name="lunch02 2">
        <a:dk1>
          <a:srgbClr val="000000"/>
        </a:dk1>
        <a:lt1>
          <a:srgbClr val="FFCC99"/>
        </a:lt1>
        <a:dk2>
          <a:srgbClr val="000000"/>
        </a:dk2>
        <a:lt2>
          <a:srgbClr val="996633"/>
        </a:lt2>
        <a:accent1>
          <a:srgbClr val="3399FF"/>
        </a:accent1>
        <a:accent2>
          <a:srgbClr val="99FFCC"/>
        </a:accent2>
        <a:accent3>
          <a:srgbClr val="FFE2CA"/>
        </a:accent3>
        <a:accent4>
          <a:srgbClr val="000000"/>
        </a:accent4>
        <a:accent5>
          <a:srgbClr val="ADCAFF"/>
        </a:accent5>
        <a:accent6>
          <a:srgbClr val="8AE7B9"/>
        </a:accent6>
        <a:hlink>
          <a:srgbClr val="CC3399"/>
        </a:hlink>
        <a:folHlink>
          <a:srgbClr val="B2B2B2"/>
        </a:folHlink>
      </a:clrScheme>
      <a:clrMap bg1="lt1" tx1="dk1" bg2="lt2" tx2="dk2" accent1="accent1" accent2="accent2" accent3="accent3" accent4="accent4" accent5="accent5" accent6="accent6" hlink="hlink" folHlink="folHlink"/>
    </a:extraClrScheme>
    <a:extraClrScheme>
      <a:clrScheme name="lunch02 3">
        <a:dk1>
          <a:srgbClr val="333300"/>
        </a:dk1>
        <a:lt1>
          <a:srgbClr val="FFFFCC"/>
        </a:lt1>
        <a:dk2>
          <a:srgbClr val="333300"/>
        </a:dk2>
        <a:lt2>
          <a:srgbClr val="9E9E77"/>
        </a:lt2>
        <a:accent1>
          <a:srgbClr val="339933"/>
        </a:accent1>
        <a:accent2>
          <a:srgbClr val="800000"/>
        </a:accent2>
        <a:accent3>
          <a:srgbClr val="FFFFE2"/>
        </a:accent3>
        <a:accent4>
          <a:srgbClr val="2A2A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unch02 4">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unch02 5">
        <a:dk1>
          <a:srgbClr val="000066"/>
        </a:dk1>
        <a:lt1>
          <a:srgbClr val="FFFFFF"/>
        </a:lt1>
        <a:dk2>
          <a:srgbClr val="000066"/>
        </a:dk2>
        <a:lt2>
          <a:srgbClr val="B2B2B2"/>
        </a:lt2>
        <a:accent1>
          <a:srgbClr val="FFCC66"/>
        </a:accent1>
        <a:accent2>
          <a:srgbClr val="0000FF"/>
        </a:accent2>
        <a:accent3>
          <a:srgbClr val="FFFFFF"/>
        </a:accent3>
        <a:accent4>
          <a:srgbClr val="000056"/>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unch02 6">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lunch0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60616</TotalTime>
  <Words>2039</Words>
  <Application>Microsoft Macintosh PowerPoint</Application>
  <PresentationFormat>On-screen Show (4:3)</PresentationFormat>
  <Paragraphs>178</Paragraphs>
  <Slides>26</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lunch02</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Penn State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George Chartas</cp:lastModifiedBy>
  <cp:revision>307</cp:revision>
  <dcterms:created xsi:type="dcterms:W3CDTF">2015-10-06T07:02:34Z</dcterms:created>
  <dcterms:modified xsi:type="dcterms:W3CDTF">2016-02-22T13:14:29Z</dcterms:modified>
</cp:coreProperties>
</file>