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43"/>
  </p:notesMasterIdLst>
  <p:handoutMasterIdLst>
    <p:handoutMasterId r:id="rId44"/>
  </p:handoutMasterIdLst>
  <p:sldIdLst>
    <p:sldId id="313" r:id="rId3"/>
    <p:sldId id="401" r:id="rId4"/>
    <p:sldId id="403" r:id="rId5"/>
    <p:sldId id="506" r:id="rId6"/>
    <p:sldId id="507" r:id="rId7"/>
    <p:sldId id="510" r:id="rId8"/>
    <p:sldId id="511" r:id="rId9"/>
    <p:sldId id="495" r:id="rId10"/>
    <p:sldId id="508" r:id="rId11"/>
    <p:sldId id="496" r:id="rId12"/>
    <p:sldId id="509" r:id="rId13"/>
    <p:sldId id="430" r:id="rId14"/>
    <p:sldId id="407" r:id="rId15"/>
    <p:sldId id="443" r:id="rId16"/>
    <p:sldId id="457" r:id="rId17"/>
    <p:sldId id="444" r:id="rId18"/>
    <p:sldId id="446" r:id="rId19"/>
    <p:sldId id="504" r:id="rId20"/>
    <p:sldId id="462" r:id="rId21"/>
    <p:sldId id="452" r:id="rId22"/>
    <p:sldId id="450" r:id="rId23"/>
    <p:sldId id="461" r:id="rId24"/>
    <p:sldId id="498" r:id="rId25"/>
    <p:sldId id="497" r:id="rId26"/>
    <p:sldId id="499" r:id="rId27"/>
    <p:sldId id="500" r:id="rId28"/>
    <p:sldId id="454" r:id="rId29"/>
    <p:sldId id="467" r:id="rId30"/>
    <p:sldId id="501" r:id="rId31"/>
    <p:sldId id="502" r:id="rId32"/>
    <p:sldId id="493" r:id="rId33"/>
    <p:sldId id="515" r:id="rId34"/>
    <p:sldId id="516" r:id="rId35"/>
    <p:sldId id="482" r:id="rId36"/>
    <p:sldId id="484" r:id="rId37"/>
    <p:sldId id="485" r:id="rId38"/>
    <p:sldId id="488" r:id="rId39"/>
    <p:sldId id="489" r:id="rId40"/>
    <p:sldId id="490" r:id="rId41"/>
    <p:sldId id="491" r:id="rId42"/>
  </p:sldIdLst>
  <p:sldSz cx="9144000" cy="6858000" type="screen4x3"/>
  <p:notesSz cx="10234613" cy="710247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esco" initials="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E0B"/>
    <a:srgbClr val="00C85A"/>
    <a:srgbClr val="FFFF99"/>
    <a:srgbClr val="FFFF66"/>
    <a:srgbClr val="99FF99"/>
    <a:srgbClr val="221D7D"/>
    <a:srgbClr val="003A1A"/>
    <a:srgbClr val="141E08"/>
    <a:srgbClr val="920000"/>
    <a:srgbClr val="66FF66"/>
  </p:clrMru>
</p:presentationPr>
</file>

<file path=ppt/tableStyles.xml><?xml version="1.0" encoding="utf-8"?>
<a:tblStyleLst xmlns:a="http://schemas.openxmlformats.org/drawingml/2006/main" def="{5C22544A-7EE6-4342-B048-85BDC9FD1C3A}"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3" autoAdjust="0"/>
    <p:restoredTop sz="93706" autoAdjust="0"/>
  </p:normalViewPr>
  <p:slideViewPr>
    <p:cSldViewPr>
      <p:cViewPr>
        <p:scale>
          <a:sx n="66" d="100"/>
          <a:sy n="66" d="100"/>
        </p:scale>
        <p:origin x="-5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237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26.wmf"/><Relationship Id="rId4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27.wmf"/><Relationship Id="rId4" Type="http://schemas.openxmlformats.org/officeDocument/2006/relationships/image" Target="../media/image8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0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797245" y="0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/>
          <a:lstStyle>
            <a:lvl1pPr algn="r">
              <a:defRPr sz="1200"/>
            </a:lvl1pPr>
          </a:lstStyle>
          <a:p>
            <a:fld id="{BECCB89A-EFC7-415A-A1FC-8D8F99ED8B12}" type="datetimeFigureOut">
              <a:rPr lang="it-IT" smtClean="0"/>
              <a:pPr/>
              <a:t>28/01/2015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746119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797245" y="6746119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 anchor="b"/>
          <a:lstStyle>
            <a:lvl1pPr algn="r">
              <a:defRPr sz="1200"/>
            </a:lvl1pPr>
          </a:lstStyle>
          <a:p>
            <a:fld id="{5D5311BD-DD81-4299-A287-BAA29EB85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/>
          <a:lstStyle>
            <a:lvl1pPr algn="l">
              <a:spcBef>
                <a:spcPct val="5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797245" y="0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/>
          <a:lstStyle>
            <a:lvl1pPr algn="r">
              <a:spcBef>
                <a:spcPct val="5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DE980B5-C714-474B-97A5-3B20890306FB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2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9" tIns="47354" rIns="94709" bIns="47354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23462" y="3373676"/>
            <a:ext cx="8187690" cy="3196114"/>
          </a:xfrm>
          <a:prstGeom prst="rect">
            <a:avLst/>
          </a:prstGeom>
        </p:spPr>
        <p:txBody>
          <a:bodyPr vert="horz" lIns="94709" tIns="47354" rIns="94709" bIns="47354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746119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 anchor="b"/>
          <a:lstStyle>
            <a:lvl1pPr algn="l">
              <a:spcBef>
                <a:spcPct val="5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797245" y="6746119"/>
            <a:ext cx="4435000" cy="355124"/>
          </a:xfrm>
          <a:prstGeom prst="rect">
            <a:avLst/>
          </a:prstGeom>
        </p:spPr>
        <p:txBody>
          <a:bodyPr vert="horz" lIns="94709" tIns="47354" rIns="94709" bIns="47354" rtlCol="0" anchor="b"/>
          <a:lstStyle>
            <a:lvl1pPr algn="r">
              <a:spcBef>
                <a:spcPct val="5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64F4654E-416E-4B2F-8D2D-A61F48B54C6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F4654E-416E-4B2F-8D2D-A61F48B54C60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Inserire quadratini nello spazio delle fasi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F4654E-416E-4B2F-8D2D-A61F48B54C60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F4654E-416E-4B2F-8D2D-A61F48B54C60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Inserire quadratini nello spazio delle fasi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F4654E-416E-4B2F-8D2D-A61F48B54C60}" type="slidenum">
              <a:rPr lang="it-IT" smtClean="0"/>
              <a:pPr>
                <a:defRPr/>
              </a:pPr>
              <a:t>35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FC9EE-C19C-48CA-83BD-72C2FEDB0D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A3CD3-D079-4BD3-9C69-049682927D6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1E0CC-5412-48DE-84CF-029179750D0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96340-2EB2-4D89-B8F9-82435DF2E9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BEACC-622E-4112-906D-983D8036A6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616D4-D36B-43A0-8E68-96FBC468068E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1D1F5-2417-4759-A09E-7C8DE579949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6B4D1-D22C-4FDE-9E9C-E14F1B61437A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02F3-B64D-4655-981B-7CC8AF8B4F0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1144C-71E6-4C22-A903-C98A4E46417D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3812-504A-452F-A972-CB19606730D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F6BE5-38D4-4C22-B630-B1989467CAB7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EE46F-6F31-4AE9-A78E-0292E5CE9DC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C7478-17A4-4352-A149-A611C0161FDF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FEA66-2B52-4062-AEA0-E57D958E910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080AB-09AF-4CBD-91FE-C5FDAA1B4005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5705A-963F-413A-AEF6-B93EB056897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BDF07-966F-4F47-82D7-09EAE39EDE3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86D60-3CF5-4066-889B-C9486E0F4CB0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D9CC6-C998-4907-8FD8-1BFBB67C95A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1B71-F4A7-43A8-B92A-E972CA05889C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DA028-16E7-4EF1-AC86-9D556D647BE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6CACC-0AC6-4CC2-AFCF-6D602F36CEFD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A13AF-F2E5-48AD-BDF3-EAC8294BB1C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24271-BBA4-47A5-AA36-7B11CE6CEEB5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A5FF5-E178-43D5-8F30-EF149E145AB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9B9AE-8DF5-42AB-BDF5-F82668BE48D5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BB05E-C326-4206-B84A-A7289EB03C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9C8B8-494D-4049-84A7-D50E57F51A7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7D8F-B094-4ACB-BFFD-D7E8DD3F3DB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029BE-B3C4-42CD-BCA0-FC2681BDDF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FC207-B39A-41CF-A091-BFDF4BC121F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DA7AB-F069-4E91-BF8C-3FF9224210D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4D595-2C19-4E13-A0EB-6DB620EBC34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06CE0-6C9A-48B0-8880-74E2BB8AA1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CF84C510-CA2E-4107-A782-EDB3721E57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  <p:sldLayoutId id="214748366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2291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ct val="50000"/>
              </a:spcBef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F34D71AE-0B6F-4576-9366-1698C4EAB584}" type="datetimeFigureOut">
              <a:rPr lang="it-IT"/>
              <a:pPr>
                <a:defRPr/>
              </a:pPr>
              <a:t>28/01/2015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ct val="50000"/>
              </a:spcBef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ct val="50000"/>
              </a:spcBef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61403941-F272-4451-985E-04613F4940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84" r:id="rId3"/>
    <p:sldLayoutId id="2147483683" r:id="rId4"/>
    <p:sldLayoutId id="2147483682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2.bin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4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jpe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2428868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F. </a:t>
            </a:r>
            <a:r>
              <a:rPr lang="en-US" sz="32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Scardina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University  of Catania </a:t>
            </a:r>
          </a:p>
          <a:p>
            <a:pPr>
              <a:defRPr/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INFN-LNS</a:t>
            </a:r>
          </a:p>
          <a:p>
            <a:pPr algn="ctr">
              <a:defRPr/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endParaRPr lang="en-US" sz="32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1028" name="AutoShape 9"/>
          <p:cNvSpPr>
            <a:spLocks noChangeArrowheads="1"/>
          </p:cNvSpPr>
          <p:nvPr/>
        </p:nvSpPr>
        <p:spPr bwMode="auto">
          <a:xfrm>
            <a:off x="0" y="500042"/>
            <a:ext cx="9144000" cy="1476000"/>
          </a:xfrm>
          <a:prstGeom prst="roundRect">
            <a:avLst>
              <a:gd name="adj" fmla="val 16667"/>
            </a:avLst>
          </a:prstGeom>
          <a:solidFill>
            <a:srgbClr val="FFEC99"/>
          </a:solidFill>
          <a:ln w="57150">
            <a:solidFill>
              <a:srgbClr val="FF99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0" y="500042"/>
            <a:ext cx="921543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800" dirty="0" smtClean="0"/>
              <a:t> Boltzmann dynamics, temperature dependence of energy loss and coalescence: Towards an understanding of the R</a:t>
            </a:r>
            <a:r>
              <a:rPr lang="en-US" sz="2800" baseline="-25000" dirty="0" smtClean="0"/>
              <a:t>AA</a:t>
            </a:r>
            <a:r>
              <a:rPr lang="en-US" sz="2800" dirty="0" smtClean="0"/>
              <a:t> and v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for D-Mesons</a:t>
            </a:r>
          </a:p>
        </p:txBody>
      </p:sp>
      <p:graphicFrame>
        <p:nvGraphicFramePr>
          <p:cNvPr id="150530" name="Object 2"/>
          <p:cNvGraphicFramePr>
            <a:graphicFrameLocks noChangeAspect="1"/>
          </p:cNvGraphicFramePr>
          <p:nvPr/>
        </p:nvGraphicFramePr>
        <p:xfrm>
          <a:off x="5857884" y="2857496"/>
          <a:ext cx="1175734" cy="1071570"/>
        </p:xfrm>
        <a:graphic>
          <a:graphicData uri="http://schemas.openxmlformats.org/presentationml/2006/ole">
            <p:oleObj spid="_x0000_s150530" r:id="rId3" imgW="1733333" imgH="781159" progId="">
              <p:embed/>
            </p:oleObj>
          </a:graphicData>
        </a:graphic>
      </p:graphicFrame>
      <p:pic>
        <p:nvPicPr>
          <p:cNvPr id="150531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00562" y="2786058"/>
            <a:ext cx="1214446" cy="1214446"/>
          </a:xfrm>
          <a:prstGeom prst="ellipse">
            <a:avLst/>
          </a:prstGeom>
          <a:noFill/>
          <a:ln>
            <a:noFill/>
          </a:ln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071942"/>
            <a:ext cx="32861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accent1"/>
                </a:solidFill>
                <a:cs typeface="Arial" pitchFamily="34" charset="0"/>
              </a:rPr>
              <a:t>V. Greco</a:t>
            </a:r>
          </a:p>
          <a:p>
            <a:pPr>
              <a:defRPr/>
            </a:pPr>
            <a:r>
              <a:rPr lang="en-US" sz="3200" dirty="0" smtClean="0">
                <a:solidFill>
                  <a:schemeClr val="accent1"/>
                </a:solidFill>
                <a:cs typeface="Arial" pitchFamily="34" charset="0"/>
              </a:rPr>
              <a:t>S. K. Das</a:t>
            </a:r>
          </a:p>
          <a:p>
            <a:pPr>
              <a:defRPr/>
            </a:pPr>
            <a:r>
              <a:rPr lang="en-US" sz="3200" dirty="0" smtClean="0">
                <a:solidFill>
                  <a:schemeClr val="accent1"/>
                </a:solidFill>
                <a:cs typeface="Arial" pitchFamily="34" charset="0"/>
              </a:rPr>
              <a:t>S. </a:t>
            </a:r>
            <a:r>
              <a:rPr lang="en-US" sz="3200" dirty="0" err="1" smtClean="0">
                <a:solidFill>
                  <a:schemeClr val="accent1"/>
                </a:solidFill>
                <a:cs typeface="Arial" pitchFamily="34" charset="0"/>
              </a:rPr>
              <a:t>Plumari</a:t>
            </a:r>
            <a:endParaRPr lang="en-US" sz="3200" dirty="0" smtClean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5" cstate="print"/>
          <a:srcRect l="-6873" t="-6808" r="-6873" b="-6808"/>
          <a:stretch>
            <a:fillRect/>
          </a:stretch>
        </p:blipFill>
        <p:spPr bwMode="auto">
          <a:xfrm>
            <a:off x="7358082" y="2857496"/>
            <a:ext cx="1071570" cy="1020972"/>
          </a:xfrm>
          <a:prstGeom prst="rect">
            <a:avLst/>
          </a:prstGeom>
          <a:solidFill>
            <a:schemeClr val="bg1"/>
          </a:solidFill>
          <a:ln w="5715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395536" y="6396335"/>
            <a:ext cx="8748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The 31</a:t>
            </a:r>
            <a:r>
              <a:rPr lang="en-US" baseline="30000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th</a:t>
            </a:r>
            <a:r>
              <a:rPr lang="en-US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 Winter Workshop on Nuclear Dynamics</a:t>
            </a:r>
            <a:endParaRPr lang="en-US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321658"/>
            <a:ext cx="4419600" cy="3524310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3059832" y="764704"/>
            <a:ext cx="353577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LHC – Pb+Pb@2.76ATeV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395536" y="5157192"/>
            <a:ext cx="4960012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40000"/>
              </a:lnSpc>
              <a:buFont typeface="Wingdings" charset="2"/>
              <a:buChar char="v"/>
            </a:pPr>
            <a:r>
              <a:rPr lang="en-US" sz="2400" dirty="0">
                <a:solidFill>
                  <a:srgbClr val="FFFF00"/>
                </a:solidFill>
                <a:latin typeface="Trebuchet MS"/>
                <a:cs typeface="Trebuchet MS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Trebuchet MS"/>
                <a:cs typeface="Trebuchet MS"/>
              </a:rPr>
              <a:t>Similar trends as for RHIC case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Impact of T-dependence of the Drag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 Rounded MT Bold" charset="0"/>
            </a:endParaRPr>
          </a:p>
        </p:txBody>
      </p:sp>
      <p:pic>
        <p:nvPicPr>
          <p:cNvPr id="7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340768"/>
            <a:ext cx="4572000" cy="3495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188" y="2852936"/>
            <a:ext cx="4828660" cy="3505484"/>
          </a:xfrm>
          <a:prstGeom prst="rect">
            <a:avLst/>
          </a:prstGeom>
        </p:spPr>
      </p:pic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0" y="0"/>
            <a:ext cx="91440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T-</a:t>
            </a:r>
            <a:r>
              <a:rPr lang="it-IT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matrix</a:t>
            </a:r>
            <a:r>
              <a:rPr lang="it-IT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it-IT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approach</a:t>
            </a:r>
            <a:r>
              <a:rPr lang="it-IT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: </a:t>
            </a:r>
            <a:r>
              <a:rPr lang="it-IT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scattering</a:t>
            </a:r>
            <a:r>
              <a:rPr lang="it-IT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under V(</a:t>
            </a:r>
            <a:r>
              <a:rPr lang="it-IT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r,T</a:t>
            </a:r>
            <a:r>
              <a:rPr lang="it-IT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)</a:t>
            </a:r>
            <a:endParaRPr lang="it-IT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grpSp>
        <p:nvGrpSpPr>
          <p:cNvPr id="10" name="Group 18"/>
          <p:cNvGrpSpPr>
            <a:grpSpLocks/>
          </p:cNvGrpSpPr>
          <p:nvPr/>
        </p:nvGrpSpPr>
        <p:grpSpPr bwMode="auto">
          <a:xfrm>
            <a:off x="125895" y="764704"/>
            <a:ext cx="3108325" cy="1622425"/>
            <a:chOff x="937" y="76"/>
            <a:chExt cx="2121" cy="1022"/>
          </a:xfrm>
        </p:grpSpPr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2818" y="747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3000" b="1" i="1">
                  <a:solidFill>
                    <a:srgbClr val="C0C0C0"/>
                  </a:solidFill>
                  <a:latin typeface="Times New Roman" charset="0"/>
                  <a:cs typeface="Times New Roman (Hebrew)" charset="0"/>
                </a:rPr>
                <a:t>c</a:t>
              </a:r>
              <a:endParaRPr lang="en-US" sz="3000" b="1">
                <a:solidFill>
                  <a:srgbClr val="C0C0C0"/>
                </a:solidFill>
                <a:latin typeface="Times New Roman" charset="0"/>
                <a:cs typeface="Times New Roman" charset="0"/>
              </a:endParaRPr>
            </a:p>
          </p:txBody>
        </p:sp>
        <p:grpSp>
          <p:nvGrpSpPr>
            <p:cNvPr id="12" name="Group 20"/>
            <p:cNvGrpSpPr>
              <a:grpSpLocks/>
            </p:cNvGrpSpPr>
            <p:nvPr/>
          </p:nvGrpSpPr>
          <p:grpSpPr bwMode="auto">
            <a:xfrm>
              <a:off x="1179" y="372"/>
              <a:ext cx="1608" cy="591"/>
              <a:chOff x="1326" y="408"/>
              <a:chExt cx="1608" cy="591"/>
            </a:xfrm>
          </p:grpSpPr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2454" y="718"/>
                <a:ext cx="480" cy="265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 flipH="1">
                <a:off x="2454" y="432"/>
                <a:ext cx="439" cy="270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auto">
              <a:xfrm flipH="1">
                <a:off x="1326" y="711"/>
                <a:ext cx="452" cy="288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4" name="Line 24"/>
              <p:cNvSpPr>
                <a:spLocks noChangeShapeType="1"/>
              </p:cNvSpPr>
              <p:nvPr/>
            </p:nvSpPr>
            <p:spPr bwMode="auto">
              <a:xfrm>
                <a:off x="1782" y="695"/>
                <a:ext cx="681" cy="5"/>
              </a:xfrm>
              <a:prstGeom prst="line">
                <a:avLst/>
              </a:prstGeom>
              <a:noFill/>
              <a:ln w="76200" cmpd="dbl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5" name="Line 25"/>
              <p:cNvSpPr>
                <a:spLocks noChangeShapeType="1"/>
              </p:cNvSpPr>
              <p:nvPr/>
            </p:nvSpPr>
            <p:spPr bwMode="auto">
              <a:xfrm>
                <a:off x="1358" y="408"/>
                <a:ext cx="419" cy="279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13" name="Text Box 26"/>
            <p:cNvSpPr txBox="1">
              <a:spLocks noChangeArrowheads="1"/>
            </p:cNvSpPr>
            <p:nvPr/>
          </p:nvSpPr>
          <p:spPr bwMode="auto">
            <a:xfrm>
              <a:off x="1697" y="339"/>
              <a:ext cx="638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3000" b="1" i="1" dirty="0">
                  <a:solidFill>
                    <a:srgbClr val="C0C0C0"/>
                  </a:solidFill>
                  <a:latin typeface="Times New Roman" charset="0"/>
                  <a:cs typeface="Times New Roman (Hebrew)" charset="0"/>
                </a:rPr>
                <a:t>“D” </a:t>
              </a:r>
              <a:endParaRPr lang="en-US" sz="3000" b="1" dirty="0">
                <a:solidFill>
                  <a:srgbClr val="C0C0C0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4" name="Text Box 27"/>
            <p:cNvSpPr txBox="1">
              <a:spLocks noChangeArrowheads="1"/>
            </p:cNvSpPr>
            <p:nvPr/>
          </p:nvSpPr>
          <p:spPr bwMode="auto">
            <a:xfrm>
              <a:off x="937" y="752"/>
              <a:ext cx="22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3000" b="1" i="1">
                  <a:solidFill>
                    <a:srgbClr val="C0C0C0"/>
                  </a:solidFill>
                  <a:latin typeface="Times New Roman" charset="0"/>
                  <a:cs typeface="Times New Roman (Hebrew)" charset="0"/>
                </a:rPr>
                <a:t>c</a:t>
              </a:r>
              <a:endParaRPr lang="en-US" sz="3000" b="1">
                <a:solidFill>
                  <a:srgbClr val="C0C0C0"/>
                </a:solidFill>
                <a:latin typeface="Times New Roman" charset="0"/>
                <a:cs typeface="Times New Roman" charset="0"/>
              </a:endParaRPr>
            </a:p>
          </p:txBody>
        </p:sp>
        <p:grpSp>
          <p:nvGrpSpPr>
            <p:cNvPr id="15" name="Group 28"/>
            <p:cNvGrpSpPr>
              <a:grpSpLocks/>
            </p:cNvGrpSpPr>
            <p:nvPr/>
          </p:nvGrpSpPr>
          <p:grpSpPr bwMode="auto">
            <a:xfrm>
              <a:off x="937" y="76"/>
              <a:ext cx="255" cy="472"/>
              <a:chOff x="452" y="332"/>
              <a:chExt cx="255" cy="472"/>
            </a:xfrm>
          </p:grpSpPr>
          <p:sp>
            <p:nvSpPr>
              <p:cNvPr id="19" name="Text Box 29"/>
              <p:cNvSpPr txBox="1">
                <a:spLocks noChangeArrowheads="1"/>
              </p:cNvSpPr>
              <p:nvPr/>
            </p:nvSpPr>
            <p:spPr bwMode="auto">
              <a:xfrm>
                <a:off x="474" y="332"/>
                <a:ext cx="2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 b="1">
                    <a:solidFill>
                      <a:schemeClr val="bg2"/>
                    </a:solidFill>
                    <a:latin typeface="Times New Roman" charset="0"/>
                    <a:cs typeface="Times New Roman (Hebrew)" charset="0"/>
                  </a:rPr>
                  <a:t>_</a:t>
                </a:r>
              </a:p>
            </p:txBody>
          </p:sp>
          <p:sp>
            <p:nvSpPr>
              <p:cNvPr id="20" name="Text Box 30"/>
              <p:cNvSpPr txBox="1">
                <a:spLocks noChangeArrowheads="1"/>
              </p:cNvSpPr>
              <p:nvPr/>
            </p:nvSpPr>
            <p:spPr bwMode="auto">
              <a:xfrm>
                <a:off x="452" y="458"/>
                <a:ext cx="255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3000" b="1" i="1" dirty="0">
                    <a:solidFill>
                      <a:srgbClr val="C0C0C0"/>
                    </a:solidFill>
                    <a:latin typeface="Times New Roman" charset="0"/>
                    <a:cs typeface="Times New Roman (Hebrew)" charset="0"/>
                  </a:rPr>
                  <a:t>q</a:t>
                </a:r>
                <a:endParaRPr lang="en-US" sz="3000" b="1" dirty="0">
                  <a:solidFill>
                    <a:srgbClr val="C0C0C0"/>
                  </a:solidFill>
                  <a:latin typeface="Times New Roman" charset="0"/>
                  <a:cs typeface="Times New Roman" charset="0"/>
                </a:endParaRPr>
              </a:p>
            </p:txBody>
          </p:sp>
        </p:grpSp>
        <p:grpSp>
          <p:nvGrpSpPr>
            <p:cNvPr id="16" name="Group 31"/>
            <p:cNvGrpSpPr>
              <a:grpSpLocks/>
            </p:cNvGrpSpPr>
            <p:nvPr/>
          </p:nvGrpSpPr>
          <p:grpSpPr bwMode="auto">
            <a:xfrm>
              <a:off x="2789" y="90"/>
              <a:ext cx="255" cy="472"/>
              <a:chOff x="452" y="332"/>
              <a:chExt cx="255" cy="472"/>
            </a:xfrm>
          </p:grpSpPr>
          <p:sp>
            <p:nvSpPr>
              <p:cNvPr id="17" name="Text Box 32"/>
              <p:cNvSpPr txBox="1">
                <a:spLocks noChangeArrowheads="1"/>
              </p:cNvSpPr>
              <p:nvPr/>
            </p:nvSpPr>
            <p:spPr bwMode="auto">
              <a:xfrm>
                <a:off x="474" y="332"/>
                <a:ext cx="2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 b="1">
                    <a:solidFill>
                      <a:schemeClr val="bg2"/>
                    </a:solidFill>
                    <a:latin typeface="Times New Roman" charset="0"/>
                    <a:cs typeface="Times New Roman (Hebrew)" charset="0"/>
                  </a:rPr>
                  <a:t>_</a:t>
                </a:r>
              </a:p>
            </p:txBody>
          </p:sp>
          <p:sp>
            <p:nvSpPr>
              <p:cNvPr id="18" name="Text Box 33"/>
              <p:cNvSpPr txBox="1">
                <a:spLocks noChangeArrowheads="1"/>
              </p:cNvSpPr>
              <p:nvPr/>
            </p:nvSpPr>
            <p:spPr bwMode="auto">
              <a:xfrm>
                <a:off x="452" y="458"/>
                <a:ext cx="255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3000" b="1" i="1">
                    <a:solidFill>
                      <a:srgbClr val="C0C0C0"/>
                    </a:solidFill>
                    <a:latin typeface="Times New Roman" charset="0"/>
                    <a:cs typeface="Times New Roman (Hebrew)" charset="0"/>
                  </a:rPr>
                  <a:t>q</a:t>
                </a:r>
                <a:endParaRPr lang="en-US" sz="3000" b="1">
                  <a:solidFill>
                    <a:srgbClr val="C0C0C0"/>
                  </a:solidFill>
                  <a:latin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26" name="TextBox 1"/>
          <p:cNvSpPr txBox="1"/>
          <p:nvPr/>
        </p:nvSpPr>
        <p:spPr>
          <a:xfrm>
            <a:off x="0" y="2288704"/>
            <a:ext cx="3234220" cy="492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FF6600"/>
                </a:solidFill>
                <a:latin typeface="Arial Rounded MT Bold"/>
                <a:cs typeface="Arial Rounded MT Bold"/>
              </a:rPr>
              <a:t>Resonant Scattering</a:t>
            </a:r>
          </a:p>
        </p:txBody>
      </p:sp>
      <p:sp>
        <p:nvSpPr>
          <p:cNvPr id="27" name="Freeform 38"/>
          <p:cNvSpPr/>
          <p:nvPr/>
        </p:nvSpPr>
        <p:spPr>
          <a:xfrm rot="21431630">
            <a:off x="690535" y="5361831"/>
            <a:ext cx="2503077" cy="352683"/>
          </a:xfrm>
          <a:custGeom>
            <a:avLst/>
            <a:gdLst>
              <a:gd name="connsiteX0" fmla="*/ 10242 w 2396747"/>
              <a:gd name="connsiteY0" fmla="*/ 0 h 419904"/>
              <a:gd name="connsiteX1" fmla="*/ 10242 w 2396747"/>
              <a:gd name="connsiteY1" fmla="*/ 0 h 419904"/>
              <a:gd name="connsiteX2" fmla="*/ 92182 w 2396747"/>
              <a:gd name="connsiteY2" fmla="*/ 30725 h 419904"/>
              <a:gd name="connsiteX3" fmla="*/ 112667 w 2396747"/>
              <a:gd name="connsiteY3" fmla="*/ 61449 h 419904"/>
              <a:gd name="connsiteX4" fmla="*/ 153637 w 2396747"/>
              <a:gd name="connsiteY4" fmla="*/ 71691 h 419904"/>
              <a:gd name="connsiteX5" fmla="*/ 245820 w 2396747"/>
              <a:gd name="connsiteY5" fmla="*/ 102416 h 419904"/>
              <a:gd name="connsiteX6" fmla="*/ 276548 w 2396747"/>
              <a:gd name="connsiteY6" fmla="*/ 112657 h 419904"/>
              <a:gd name="connsiteX7" fmla="*/ 307275 w 2396747"/>
              <a:gd name="connsiteY7" fmla="*/ 133140 h 419904"/>
              <a:gd name="connsiteX8" fmla="*/ 389215 w 2396747"/>
              <a:gd name="connsiteY8" fmla="*/ 153623 h 419904"/>
              <a:gd name="connsiteX9" fmla="*/ 419943 w 2396747"/>
              <a:gd name="connsiteY9" fmla="*/ 163865 h 419904"/>
              <a:gd name="connsiteX10" fmla="*/ 460913 w 2396747"/>
              <a:gd name="connsiteY10" fmla="*/ 184348 h 419904"/>
              <a:gd name="connsiteX11" fmla="*/ 594065 w 2396747"/>
              <a:gd name="connsiteY11" fmla="*/ 215073 h 419904"/>
              <a:gd name="connsiteX12" fmla="*/ 635035 w 2396747"/>
              <a:gd name="connsiteY12" fmla="*/ 235556 h 419904"/>
              <a:gd name="connsiteX13" fmla="*/ 747703 w 2396747"/>
              <a:gd name="connsiteY13" fmla="*/ 256039 h 419904"/>
              <a:gd name="connsiteX14" fmla="*/ 860371 w 2396747"/>
              <a:gd name="connsiteY14" fmla="*/ 276522 h 419904"/>
              <a:gd name="connsiteX15" fmla="*/ 1116433 w 2396747"/>
              <a:gd name="connsiteY15" fmla="*/ 286764 h 419904"/>
              <a:gd name="connsiteX16" fmla="*/ 1669529 w 2396747"/>
              <a:gd name="connsiteY16" fmla="*/ 307247 h 419904"/>
              <a:gd name="connsiteX17" fmla="*/ 1720741 w 2396747"/>
              <a:gd name="connsiteY17" fmla="*/ 317488 h 419904"/>
              <a:gd name="connsiteX18" fmla="*/ 1792439 w 2396747"/>
              <a:gd name="connsiteY18" fmla="*/ 327730 h 419904"/>
              <a:gd name="connsiteX19" fmla="*/ 1894864 w 2396747"/>
              <a:gd name="connsiteY19" fmla="*/ 317488 h 419904"/>
              <a:gd name="connsiteX20" fmla="*/ 2048502 w 2396747"/>
              <a:gd name="connsiteY20" fmla="*/ 297005 h 419904"/>
              <a:gd name="connsiteX21" fmla="*/ 2161169 w 2396747"/>
              <a:gd name="connsiteY21" fmla="*/ 286764 h 419904"/>
              <a:gd name="connsiteX22" fmla="*/ 2355777 w 2396747"/>
              <a:gd name="connsiteY22" fmla="*/ 297005 h 419904"/>
              <a:gd name="connsiteX23" fmla="*/ 2386504 w 2396747"/>
              <a:gd name="connsiteY23" fmla="*/ 307247 h 419904"/>
              <a:gd name="connsiteX24" fmla="*/ 2396747 w 2396747"/>
              <a:gd name="connsiteY24" fmla="*/ 327730 h 419904"/>
              <a:gd name="connsiteX25" fmla="*/ 2335292 w 2396747"/>
              <a:gd name="connsiteY25" fmla="*/ 419904 h 419904"/>
              <a:gd name="connsiteX26" fmla="*/ 102425 w 2396747"/>
              <a:gd name="connsiteY26" fmla="*/ 266280 h 419904"/>
              <a:gd name="connsiteX27" fmla="*/ 0 w 2396747"/>
              <a:gd name="connsiteY27" fmla="*/ 71691 h 419904"/>
              <a:gd name="connsiteX0" fmla="*/ 40970 w 2427475"/>
              <a:gd name="connsiteY0" fmla="*/ 0 h 419904"/>
              <a:gd name="connsiteX1" fmla="*/ 0 w 2427475"/>
              <a:gd name="connsiteY1" fmla="*/ 71690 h 419904"/>
              <a:gd name="connsiteX2" fmla="*/ 122910 w 2427475"/>
              <a:gd name="connsiteY2" fmla="*/ 30725 h 419904"/>
              <a:gd name="connsiteX3" fmla="*/ 143395 w 2427475"/>
              <a:gd name="connsiteY3" fmla="*/ 61449 h 419904"/>
              <a:gd name="connsiteX4" fmla="*/ 184365 w 2427475"/>
              <a:gd name="connsiteY4" fmla="*/ 71691 h 419904"/>
              <a:gd name="connsiteX5" fmla="*/ 276548 w 2427475"/>
              <a:gd name="connsiteY5" fmla="*/ 102416 h 419904"/>
              <a:gd name="connsiteX6" fmla="*/ 307276 w 2427475"/>
              <a:gd name="connsiteY6" fmla="*/ 112657 h 419904"/>
              <a:gd name="connsiteX7" fmla="*/ 338003 w 2427475"/>
              <a:gd name="connsiteY7" fmla="*/ 133140 h 419904"/>
              <a:gd name="connsiteX8" fmla="*/ 419943 w 2427475"/>
              <a:gd name="connsiteY8" fmla="*/ 153623 h 419904"/>
              <a:gd name="connsiteX9" fmla="*/ 450671 w 2427475"/>
              <a:gd name="connsiteY9" fmla="*/ 163865 h 419904"/>
              <a:gd name="connsiteX10" fmla="*/ 491641 w 2427475"/>
              <a:gd name="connsiteY10" fmla="*/ 184348 h 419904"/>
              <a:gd name="connsiteX11" fmla="*/ 624793 w 2427475"/>
              <a:gd name="connsiteY11" fmla="*/ 215073 h 419904"/>
              <a:gd name="connsiteX12" fmla="*/ 665763 w 2427475"/>
              <a:gd name="connsiteY12" fmla="*/ 235556 h 419904"/>
              <a:gd name="connsiteX13" fmla="*/ 778431 w 2427475"/>
              <a:gd name="connsiteY13" fmla="*/ 256039 h 419904"/>
              <a:gd name="connsiteX14" fmla="*/ 891099 w 2427475"/>
              <a:gd name="connsiteY14" fmla="*/ 276522 h 419904"/>
              <a:gd name="connsiteX15" fmla="*/ 1147161 w 2427475"/>
              <a:gd name="connsiteY15" fmla="*/ 286764 h 419904"/>
              <a:gd name="connsiteX16" fmla="*/ 1700257 w 2427475"/>
              <a:gd name="connsiteY16" fmla="*/ 307247 h 419904"/>
              <a:gd name="connsiteX17" fmla="*/ 1751469 w 2427475"/>
              <a:gd name="connsiteY17" fmla="*/ 317488 h 419904"/>
              <a:gd name="connsiteX18" fmla="*/ 1823167 w 2427475"/>
              <a:gd name="connsiteY18" fmla="*/ 327730 h 419904"/>
              <a:gd name="connsiteX19" fmla="*/ 1925592 w 2427475"/>
              <a:gd name="connsiteY19" fmla="*/ 317488 h 419904"/>
              <a:gd name="connsiteX20" fmla="*/ 2079230 w 2427475"/>
              <a:gd name="connsiteY20" fmla="*/ 297005 h 419904"/>
              <a:gd name="connsiteX21" fmla="*/ 2191897 w 2427475"/>
              <a:gd name="connsiteY21" fmla="*/ 286764 h 419904"/>
              <a:gd name="connsiteX22" fmla="*/ 2386505 w 2427475"/>
              <a:gd name="connsiteY22" fmla="*/ 297005 h 419904"/>
              <a:gd name="connsiteX23" fmla="*/ 2417232 w 2427475"/>
              <a:gd name="connsiteY23" fmla="*/ 307247 h 419904"/>
              <a:gd name="connsiteX24" fmla="*/ 2427475 w 2427475"/>
              <a:gd name="connsiteY24" fmla="*/ 327730 h 419904"/>
              <a:gd name="connsiteX25" fmla="*/ 2366020 w 2427475"/>
              <a:gd name="connsiteY25" fmla="*/ 419904 h 419904"/>
              <a:gd name="connsiteX26" fmla="*/ 133153 w 2427475"/>
              <a:gd name="connsiteY26" fmla="*/ 266280 h 419904"/>
              <a:gd name="connsiteX27" fmla="*/ 30728 w 2427475"/>
              <a:gd name="connsiteY27" fmla="*/ 71691 h 419904"/>
              <a:gd name="connsiteX0" fmla="*/ 40970 w 2427475"/>
              <a:gd name="connsiteY0" fmla="*/ 0 h 419904"/>
              <a:gd name="connsiteX1" fmla="*/ 0 w 2427475"/>
              <a:gd name="connsiteY1" fmla="*/ 71690 h 419904"/>
              <a:gd name="connsiteX2" fmla="*/ 122910 w 2427475"/>
              <a:gd name="connsiteY2" fmla="*/ 30725 h 419904"/>
              <a:gd name="connsiteX3" fmla="*/ 143395 w 2427475"/>
              <a:gd name="connsiteY3" fmla="*/ 61449 h 419904"/>
              <a:gd name="connsiteX4" fmla="*/ 163880 w 2427475"/>
              <a:gd name="connsiteY4" fmla="*/ 153624 h 419904"/>
              <a:gd name="connsiteX5" fmla="*/ 276548 w 2427475"/>
              <a:gd name="connsiteY5" fmla="*/ 102416 h 419904"/>
              <a:gd name="connsiteX6" fmla="*/ 307276 w 2427475"/>
              <a:gd name="connsiteY6" fmla="*/ 112657 h 419904"/>
              <a:gd name="connsiteX7" fmla="*/ 338003 w 2427475"/>
              <a:gd name="connsiteY7" fmla="*/ 133140 h 419904"/>
              <a:gd name="connsiteX8" fmla="*/ 419943 w 2427475"/>
              <a:gd name="connsiteY8" fmla="*/ 153623 h 419904"/>
              <a:gd name="connsiteX9" fmla="*/ 450671 w 2427475"/>
              <a:gd name="connsiteY9" fmla="*/ 163865 h 419904"/>
              <a:gd name="connsiteX10" fmla="*/ 491641 w 2427475"/>
              <a:gd name="connsiteY10" fmla="*/ 184348 h 419904"/>
              <a:gd name="connsiteX11" fmla="*/ 624793 w 2427475"/>
              <a:gd name="connsiteY11" fmla="*/ 215073 h 419904"/>
              <a:gd name="connsiteX12" fmla="*/ 665763 w 2427475"/>
              <a:gd name="connsiteY12" fmla="*/ 235556 h 419904"/>
              <a:gd name="connsiteX13" fmla="*/ 778431 w 2427475"/>
              <a:gd name="connsiteY13" fmla="*/ 256039 h 419904"/>
              <a:gd name="connsiteX14" fmla="*/ 891099 w 2427475"/>
              <a:gd name="connsiteY14" fmla="*/ 276522 h 419904"/>
              <a:gd name="connsiteX15" fmla="*/ 1147161 w 2427475"/>
              <a:gd name="connsiteY15" fmla="*/ 286764 h 419904"/>
              <a:gd name="connsiteX16" fmla="*/ 1700257 w 2427475"/>
              <a:gd name="connsiteY16" fmla="*/ 307247 h 419904"/>
              <a:gd name="connsiteX17" fmla="*/ 1751469 w 2427475"/>
              <a:gd name="connsiteY17" fmla="*/ 317488 h 419904"/>
              <a:gd name="connsiteX18" fmla="*/ 1823167 w 2427475"/>
              <a:gd name="connsiteY18" fmla="*/ 327730 h 419904"/>
              <a:gd name="connsiteX19" fmla="*/ 1925592 w 2427475"/>
              <a:gd name="connsiteY19" fmla="*/ 317488 h 419904"/>
              <a:gd name="connsiteX20" fmla="*/ 2079230 w 2427475"/>
              <a:gd name="connsiteY20" fmla="*/ 297005 h 419904"/>
              <a:gd name="connsiteX21" fmla="*/ 2191897 w 2427475"/>
              <a:gd name="connsiteY21" fmla="*/ 286764 h 419904"/>
              <a:gd name="connsiteX22" fmla="*/ 2386505 w 2427475"/>
              <a:gd name="connsiteY22" fmla="*/ 297005 h 419904"/>
              <a:gd name="connsiteX23" fmla="*/ 2417232 w 2427475"/>
              <a:gd name="connsiteY23" fmla="*/ 307247 h 419904"/>
              <a:gd name="connsiteX24" fmla="*/ 2427475 w 2427475"/>
              <a:gd name="connsiteY24" fmla="*/ 327730 h 419904"/>
              <a:gd name="connsiteX25" fmla="*/ 2366020 w 2427475"/>
              <a:gd name="connsiteY25" fmla="*/ 419904 h 419904"/>
              <a:gd name="connsiteX26" fmla="*/ 133153 w 2427475"/>
              <a:gd name="connsiteY26" fmla="*/ 266280 h 419904"/>
              <a:gd name="connsiteX27" fmla="*/ 30728 w 2427475"/>
              <a:gd name="connsiteY27" fmla="*/ 71691 h 419904"/>
              <a:gd name="connsiteX0" fmla="*/ 40970 w 2427475"/>
              <a:gd name="connsiteY0" fmla="*/ 0 h 419904"/>
              <a:gd name="connsiteX1" fmla="*/ 0 w 2427475"/>
              <a:gd name="connsiteY1" fmla="*/ 71690 h 419904"/>
              <a:gd name="connsiteX2" fmla="*/ 122910 w 2427475"/>
              <a:gd name="connsiteY2" fmla="*/ 30725 h 419904"/>
              <a:gd name="connsiteX3" fmla="*/ 143395 w 2427475"/>
              <a:gd name="connsiteY3" fmla="*/ 112657 h 419904"/>
              <a:gd name="connsiteX4" fmla="*/ 163880 w 2427475"/>
              <a:gd name="connsiteY4" fmla="*/ 153624 h 419904"/>
              <a:gd name="connsiteX5" fmla="*/ 276548 w 2427475"/>
              <a:gd name="connsiteY5" fmla="*/ 102416 h 419904"/>
              <a:gd name="connsiteX6" fmla="*/ 307276 w 2427475"/>
              <a:gd name="connsiteY6" fmla="*/ 112657 h 419904"/>
              <a:gd name="connsiteX7" fmla="*/ 338003 w 2427475"/>
              <a:gd name="connsiteY7" fmla="*/ 133140 h 419904"/>
              <a:gd name="connsiteX8" fmla="*/ 419943 w 2427475"/>
              <a:gd name="connsiteY8" fmla="*/ 153623 h 419904"/>
              <a:gd name="connsiteX9" fmla="*/ 450671 w 2427475"/>
              <a:gd name="connsiteY9" fmla="*/ 163865 h 419904"/>
              <a:gd name="connsiteX10" fmla="*/ 491641 w 2427475"/>
              <a:gd name="connsiteY10" fmla="*/ 184348 h 419904"/>
              <a:gd name="connsiteX11" fmla="*/ 624793 w 2427475"/>
              <a:gd name="connsiteY11" fmla="*/ 215073 h 419904"/>
              <a:gd name="connsiteX12" fmla="*/ 665763 w 2427475"/>
              <a:gd name="connsiteY12" fmla="*/ 235556 h 419904"/>
              <a:gd name="connsiteX13" fmla="*/ 778431 w 2427475"/>
              <a:gd name="connsiteY13" fmla="*/ 256039 h 419904"/>
              <a:gd name="connsiteX14" fmla="*/ 891099 w 2427475"/>
              <a:gd name="connsiteY14" fmla="*/ 276522 h 419904"/>
              <a:gd name="connsiteX15" fmla="*/ 1147161 w 2427475"/>
              <a:gd name="connsiteY15" fmla="*/ 286764 h 419904"/>
              <a:gd name="connsiteX16" fmla="*/ 1700257 w 2427475"/>
              <a:gd name="connsiteY16" fmla="*/ 307247 h 419904"/>
              <a:gd name="connsiteX17" fmla="*/ 1751469 w 2427475"/>
              <a:gd name="connsiteY17" fmla="*/ 317488 h 419904"/>
              <a:gd name="connsiteX18" fmla="*/ 1823167 w 2427475"/>
              <a:gd name="connsiteY18" fmla="*/ 327730 h 419904"/>
              <a:gd name="connsiteX19" fmla="*/ 1925592 w 2427475"/>
              <a:gd name="connsiteY19" fmla="*/ 317488 h 419904"/>
              <a:gd name="connsiteX20" fmla="*/ 2079230 w 2427475"/>
              <a:gd name="connsiteY20" fmla="*/ 297005 h 419904"/>
              <a:gd name="connsiteX21" fmla="*/ 2191897 w 2427475"/>
              <a:gd name="connsiteY21" fmla="*/ 286764 h 419904"/>
              <a:gd name="connsiteX22" fmla="*/ 2386505 w 2427475"/>
              <a:gd name="connsiteY22" fmla="*/ 297005 h 419904"/>
              <a:gd name="connsiteX23" fmla="*/ 2417232 w 2427475"/>
              <a:gd name="connsiteY23" fmla="*/ 307247 h 419904"/>
              <a:gd name="connsiteX24" fmla="*/ 2427475 w 2427475"/>
              <a:gd name="connsiteY24" fmla="*/ 327730 h 419904"/>
              <a:gd name="connsiteX25" fmla="*/ 2366020 w 2427475"/>
              <a:gd name="connsiteY25" fmla="*/ 419904 h 419904"/>
              <a:gd name="connsiteX26" fmla="*/ 133153 w 2427475"/>
              <a:gd name="connsiteY26" fmla="*/ 266280 h 419904"/>
              <a:gd name="connsiteX27" fmla="*/ 30728 w 2427475"/>
              <a:gd name="connsiteY27" fmla="*/ 71691 h 419904"/>
              <a:gd name="connsiteX0" fmla="*/ 34500 w 2431248"/>
              <a:gd name="connsiteY0" fmla="*/ 21196 h 389892"/>
              <a:gd name="connsiteX1" fmla="*/ 3773 w 2431248"/>
              <a:gd name="connsiteY1" fmla="*/ 41678 h 389892"/>
              <a:gd name="connsiteX2" fmla="*/ 126683 w 2431248"/>
              <a:gd name="connsiteY2" fmla="*/ 713 h 389892"/>
              <a:gd name="connsiteX3" fmla="*/ 147168 w 2431248"/>
              <a:gd name="connsiteY3" fmla="*/ 82645 h 389892"/>
              <a:gd name="connsiteX4" fmla="*/ 167653 w 2431248"/>
              <a:gd name="connsiteY4" fmla="*/ 123612 h 389892"/>
              <a:gd name="connsiteX5" fmla="*/ 280321 w 2431248"/>
              <a:gd name="connsiteY5" fmla="*/ 72404 h 389892"/>
              <a:gd name="connsiteX6" fmla="*/ 311049 w 2431248"/>
              <a:gd name="connsiteY6" fmla="*/ 82645 h 389892"/>
              <a:gd name="connsiteX7" fmla="*/ 341776 w 2431248"/>
              <a:gd name="connsiteY7" fmla="*/ 103128 h 389892"/>
              <a:gd name="connsiteX8" fmla="*/ 423716 w 2431248"/>
              <a:gd name="connsiteY8" fmla="*/ 123611 h 389892"/>
              <a:gd name="connsiteX9" fmla="*/ 454444 w 2431248"/>
              <a:gd name="connsiteY9" fmla="*/ 133853 h 389892"/>
              <a:gd name="connsiteX10" fmla="*/ 495414 w 2431248"/>
              <a:gd name="connsiteY10" fmla="*/ 154336 h 389892"/>
              <a:gd name="connsiteX11" fmla="*/ 628566 w 2431248"/>
              <a:gd name="connsiteY11" fmla="*/ 185061 h 389892"/>
              <a:gd name="connsiteX12" fmla="*/ 669536 w 2431248"/>
              <a:gd name="connsiteY12" fmla="*/ 205544 h 389892"/>
              <a:gd name="connsiteX13" fmla="*/ 782204 w 2431248"/>
              <a:gd name="connsiteY13" fmla="*/ 226027 h 389892"/>
              <a:gd name="connsiteX14" fmla="*/ 894872 w 2431248"/>
              <a:gd name="connsiteY14" fmla="*/ 246510 h 389892"/>
              <a:gd name="connsiteX15" fmla="*/ 1150934 w 2431248"/>
              <a:gd name="connsiteY15" fmla="*/ 256752 h 389892"/>
              <a:gd name="connsiteX16" fmla="*/ 1704030 w 2431248"/>
              <a:gd name="connsiteY16" fmla="*/ 277235 h 389892"/>
              <a:gd name="connsiteX17" fmla="*/ 1755242 w 2431248"/>
              <a:gd name="connsiteY17" fmla="*/ 287476 h 389892"/>
              <a:gd name="connsiteX18" fmla="*/ 1826940 w 2431248"/>
              <a:gd name="connsiteY18" fmla="*/ 297718 h 389892"/>
              <a:gd name="connsiteX19" fmla="*/ 1929365 w 2431248"/>
              <a:gd name="connsiteY19" fmla="*/ 287476 h 389892"/>
              <a:gd name="connsiteX20" fmla="*/ 2083003 w 2431248"/>
              <a:gd name="connsiteY20" fmla="*/ 266993 h 389892"/>
              <a:gd name="connsiteX21" fmla="*/ 2195670 w 2431248"/>
              <a:gd name="connsiteY21" fmla="*/ 256752 h 389892"/>
              <a:gd name="connsiteX22" fmla="*/ 2390278 w 2431248"/>
              <a:gd name="connsiteY22" fmla="*/ 266993 h 389892"/>
              <a:gd name="connsiteX23" fmla="*/ 2421005 w 2431248"/>
              <a:gd name="connsiteY23" fmla="*/ 277235 h 389892"/>
              <a:gd name="connsiteX24" fmla="*/ 2431248 w 2431248"/>
              <a:gd name="connsiteY24" fmla="*/ 297718 h 389892"/>
              <a:gd name="connsiteX25" fmla="*/ 2369793 w 2431248"/>
              <a:gd name="connsiteY25" fmla="*/ 389892 h 389892"/>
              <a:gd name="connsiteX26" fmla="*/ 136926 w 2431248"/>
              <a:gd name="connsiteY26" fmla="*/ 236268 h 389892"/>
              <a:gd name="connsiteX27" fmla="*/ 34501 w 2431248"/>
              <a:gd name="connsiteY27" fmla="*/ 41679 h 389892"/>
              <a:gd name="connsiteX0" fmla="*/ 33334 w 2430082"/>
              <a:gd name="connsiteY0" fmla="*/ 0 h 368696"/>
              <a:gd name="connsiteX1" fmla="*/ 2607 w 2430082"/>
              <a:gd name="connsiteY1" fmla="*/ 20482 h 368696"/>
              <a:gd name="connsiteX2" fmla="*/ 105032 w 2430082"/>
              <a:gd name="connsiteY2" fmla="*/ 10242 h 368696"/>
              <a:gd name="connsiteX3" fmla="*/ 146002 w 2430082"/>
              <a:gd name="connsiteY3" fmla="*/ 61449 h 368696"/>
              <a:gd name="connsiteX4" fmla="*/ 166487 w 2430082"/>
              <a:gd name="connsiteY4" fmla="*/ 102416 h 368696"/>
              <a:gd name="connsiteX5" fmla="*/ 279155 w 2430082"/>
              <a:gd name="connsiteY5" fmla="*/ 51208 h 368696"/>
              <a:gd name="connsiteX6" fmla="*/ 309883 w 2430082"/>
              <a:gd name="connsiteY6" fmla="*/ 61449 h 368696"/>
              <a:gd name="connsiteX7" fmla="*/ 340610 w 2430082"/>
              <a:gd name="connsiteY7" fmla="*/ 81932 h 368696"/>
              <a:gd name="connsiteX8" fmla="*/ 422550 w 2430082"/>
              <a:gd name="connsiteY8" fmla="*/ 102415 h 368696"/>
              <a:gd name="connsiteX9" fmla="*/ 453278 w 2430082"/>
              <a:gd name="connsiteY9" fmla="*/ 112657 h 368696"/>
              <a:gd name="connsiteX10" fmla="*/ 494248 w 2430082"/>
              <a:gd name="connsiteY10" fmla="*/ 133140 h 368696"/>
              <a:gd name="connsiteX11" fmla="*/ 627400 w 2430082"/>
              <a:gd name="connsiteY11" fmla="*/ 163865 h 368696"/>
              <a:gd name="connsiteX12" fmla="*/ 668370 w 2430082"/>
              <a:gd name="connsiteY12" fmla="*/ 184348 h 368696"/>
              <a:gd name="connsiteX13" fmla="*/ 781038 w 2430082"/>
              <a:gd name="connsiteY13" fmla="*/ 204831 h 368696"/>
              <a:gd name="connsiteX14" fmla="*/ 893706 w 2430082"/>
              <a:gd name="connsiteY14" fmla="*/ 225314 h 368696"/>
              <a:gd name="connsiteX15" fmla="*/ 1149768 w 2430082"/>
              <a:gd name="connsiteY15" fmla="*/ 235556 h 368696"/>
              <a:gd name="connsiteX16" fmla="*/ 1702864 w 2430082"/>
              <a:gd name="connsiteY16" fmla="*/ 256039 h 368696"/>
              <a:gd name="connsiteX17" fmla="*/ 1754076 w 2430082"/>
              <a:gd name="connsiteY17" fmla="*/ 266280 h 368696"/>
              <a:gd name="connsiteX18" fmla="*/ 1825774 w 2430082"/>
              <a:gd name="connsiteY18" fmla="*/ 276522 h 368696"/>
              <a:gd name="connsiteX19" fmla="*/ 1928199 w 2430082"/>
              <a:gd name="connsiteY19" fmla="*/ 266280 h 368696"/>
              <a:gd name="connsiteX20" fmla="*/ 2081837 w 2430082"/>
              <a:gd name="connsiteY20" fmla="*/ 245797 h 368696"/>
              <a:gd name="connsiteX21" fmla="*/ 2194504 w 2430082"/>
              <a:gd name="connsiteY21" fmla="*/ 235556 h 368696"/>
              <a:gd name="connsiteX22" fmla="*/ 2389112 w 2430082"/>
              <a:gd name="connsiteY22" fmla="*/ 245797 h 368696"/>
              <a:gd name="connsiteX23" fmla="*/ 2419839 w 2430082"/>
              <a:gd name="connsiteY23" fmla="*/ 256039 h 368696"/>
              <a:gd name="connsiteX24" fmla="*/ 2430082 w 2430082"/>
              <a:gd name="connsiteY24" fmla="*/ 276522 h 368696"/>
              <a:gd name="connsiteX25" fmla="*/ 2368627 w 2430082"/>
              <a:gd name="connsiteY25" fmla="*/ 368696 h 368696"/>
              <a:gd name="connsiteX26" fmla="*/ 135760 w 2430082"/>
              <a:gd name="connsiteY26" fmla="*/ 215072 h 368696"/>
              <a:gd name="connsiteX27" fmla="*/ 33335 w 2430082"/>
              <a:gd name="connsiteY27" fmla="*/ 20483 h 36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430082" h="368696">
                <a:moveTo>
                  <a:pt x="33334" y="0"/>
                </a:moveTo>
                <a:cubicBezTo>
                  <a:pt x="23092" y="6827"/>
                  <a:pt x="-9343" y="18775"/>
                  <a:pt x="2607" y="20482"/>
                </a:cubicBezTo>
                <a:cubicBezTo>
                  <a:pt x="14557" y="22189"/>
                  <a:pt x="81133" y="3414"/>
                  <a:pt x="105032" y="10242"/>
                </a:cubicBezTo>
                <a:cubicBezTo>
                  <a:pt x="128931" y="17070"/>
                  <a:pt x="135760" y="46087"/>
                  <a:pt x="146002" y="61449"/>
                </a:cubicBezTo>
                <a:cubicBezTo>
                  <a:pt x="156244" y="76811"/>
                  <a:pt x="144295" y="104123"/>
                  <a:pt x="166487" y="102416"/>
                </a:cubicBezTo>
                <a:cubicBezTo>
                  <a:pt x="188679" y="100709"/>
                  <a:pt x="255256" y="58036"/>
                  <a:pt x="279155" y="51208"/>
                </a:cubicBezTo>
                <a:cubicBezTo>
                  <a:pt x="303054" y="44380"/>
                  <a:pt x="299640" y="58035"/>
                  <a:pt x="309883" y="61449"/>
                </a:cubicBezTo>
                <a:cubicBezTo>
                  <a:pt x="320125" y="68277"/>
                  <a:pt x="329600" y="76427"/>
                  <a:pt x="340610" y="81932"/>
                </a:cubicBezTo>
                <a:cubicBezTo>
                  <a:pt x="364026" y="93639"/>
                  <a:pt x="399171" y="96571"/>
                  <a:pt x="422550" y="102415"/>
                </a:cubicBezTo>
                <a:cubicBezTo>
                  <a:pt x="433024" y="105033"/>
                  <a:pt x="443354" y="108404"/>
                  <a:pt x="453278" y="112657"/>
                </a:cubicBezTo>
                <a:cubicBezTo>
                  <a:pt x="467312" y="118671"/>
                  <a:pt x="479763" y="128312"/>
                  <a:pt x="494248" y="133140"/>
                </a:cubicBezTo>
                <a:cubicBezTo>
                  <a:pt x="544454" y="149874"/>
                  <a:pt x="574845" y="137590"/>
                  <a:pt x="627400" y="163865"/>
                </a:cubicBezTo>
                <a:cubicBezTo>
                  <a:pt x="641057" y="170693"/>
                  <a:pt x="654074" y="178987"/>
                  <a:pt x="668370" y="184348"/>
                </a:cubicBezTo>
                <a:cubicBezTo>
                  <a:pt x="701162" y="196644"/>
                  <a:pt x="749598" y="199115"/>
                  <a:pt x="781038" y="204831"/>
                </a:cubicBezTo>
                <a:cubicBezTo>
                  <a:pt x="848590" y="217112"/>
                  <a:pt x="802653" y="219623"/>
                  <a:pt x="893706" y="225314"/>
                </a:cubicBezTo>
                <a:cubicBezTo>
                  <a:pt x="978962" y="230642"/>
                  <a:pt x="1064414" y="232142"/>
                  <a:pt x="1149768" y="235556"/>
                </a:cubicBezTo>
                <a:cubicBezTo>
                  <a:pt x="1392873" y="270280"/>
                  <a:pt x="1114110" y="233397"/>
                  <a:pt x="1702864" y="256039"/>
                </a:cubicBezTo>
                <a:cubicBezTo>
                  <a:pt x="1720260" y="256708"/>
                  <a:pt x="1736904" y="263418"/>
                  <a:pt x="1754076" y="266280"/>
                </a:cubicBezTo>
                <a:cubicBezTo>
                  <a:pt x="1777890" y="270249"/>
                  <a:pt x="1801875" y="273108"/>
                  <a:pt x="1825774" y="276522"/>
                </a:cubicBezTo>
                <a:lnTo>
                  <a:pt x="1928199" y="266280"/>
                </a:lnTo>
                <a:cubicBezTo>
                  <a:pt x="2080450" y="248370"/>
                  <a:pt x="1915166" y="263340"/>
                  <a:pt x="2081837" y="245797"/>
                </a:cubicBezTo>
                <a:cubicBezTo>
                  <a:pt x="2119340" y="241850"/>
                  <a:pt x="2156948" y="238970"/>
                  <a:pt x="2194504" y="235556"/>
                </a:cubicBezTo>
                <a:cubicBezTo>
                  <a:pt x="2259373" y="238970"/>
                  <a:pt x="2324420" y="239916"/>
                  <a:pt x="2389112" y="245797"/>
                </a:cubicBezTo>
                <a:cubicBezTo>
                  <a:pt x="2399864" y="246774"/>
                  <a:pt x="2411202" y="249562"/>
                  <a:pt x="2419839" y="256039"/>
                </a:cubicBezTo>
                <a:cubicBezTo>
                  <a:pt x="2425946" y="260619"/>
                  <a:pt x="2426668" y="269694"/>
                  <a:pt x="2430082" y="276522"/>
                </a:cubicBezTo>
                <a:lnTo>
                  <a:pt x="2368627" y="368696"/>
                </a:lnTo>
                <a:lnTo>
                  <a:pt x="135760" y="215072"/>
                </a:lnTo>
                <a:lnTo>
                  <a:pt x="33335" y="20483"/>
                </a:lnTo>
              </a:path>
            </a:pathLst>
          </a:custGeom>
          <a:solidFill>
            <a:srgbClr val="FF0DAE"/>
          </a:solidFill>
          <a:ln>
            <a:solidFill>
              <a:srgbClr val="FF0DA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39"/>
          <p:cNvSpPr txBox="1"/>
          <p:nvPr/>
        </p:nvSpPr>
        <p:spPr>
          <a:xfrm>
            <a:off x="179512" y="6309320"/>
            <a:ext cx="446449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latin typeface="Trebuchet MS"/>
                <a:cs typeface="Trebuchet MS"/>
              </a:rPr>
              <a:t>[T-</a:t>
            </a:r>
            <a:r>
              <a:rPr lang="en-US" sz="1700" dirty="0" err="1" smtClean="0">
                <a:solidFill>
                  <a:schemeClr val="bg1"/>
                </a:solidFill>
                <a:latin typeface="Trebuchet MS"/>
                <a:cs typeface="Trebuchet MS"/>
              </a:rPr>
              <a:t>matrix,PRL</a:t>
            </a:r>
            <a:r>
              <a:rPr lang="en-US" sz="1700" dirty="0" smtClean="0">
                <a:solidFill>
                  <a:schemeClr val="bg1"/>
                </a:solidFill>
                <a:latin typeface="Trebuchet MS"/>
                <a:cs typeface="Trebuchet MS"/>
              </a:rPr>
              <a:t> 100 (2008) V. Greco et al. ]</a:t>
            </a:r>
            <a:endParaRPr lang="en-US" sz="17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29" name="Rectangle 5"/>
          <p:cNvSpPr/>
          <p:nvPr/>
        </p:nvSpPr>
        <p:spPr>
          <a:xfrm>
            <a:off x="1182524" y="1755304"/>
            <a:ext cx="798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charset="0"/>
              </a:rPr>
              <a:t>V(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charset="0"/>
              </a:rPr>
              <a:t>r,T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charset="0"/>
              </a:rPr>
              <a:t>)</a:t>
            </a:r>
          </a:p>
        </p:txBody>
      </p:sp>
      <p:sp>
        <p:nvSpPr>
          <p:cNvPr id="31" name="Rettangolo 30"/>
          <p:cNvSpPr/>
          <p:nvPr/>
        </p:nvSpPr>
        <p:spPr>
          <a:xfrm>
            <a:off x="0" y="692696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 err="1" smtClean="0">
                <a:solidFill>
                  <a:schemeClr val="accent1"/>
                </a:solidFill>
              </a:rPr>
              <a:t>Hadronic</a:t>
            </a:r>
            <a:r>
              <a:rPr lang="en-US" sz="2100" dirty="0" smtClean="0">
                <a:solidFill>
                  <a:schemeClr val="accent1"/>
                </a:solidFill>
              </a:rPr>
              <a:t> bound states can survive at temperature larger than T</a:t>
            </a:r>
            <a:r>
              <a:rPr lang="en-US" sz="2100" baseline="-25000" dirty="0" smtClean="0">
                <a:solidFill>
                  <a:schemeClr val="accent1"/>
                </a:solidFill>
              </a:rPr>
              <a:t>C</a:t>
            </a:r>
            <a:endParaRPr lang="it-IT" sz="2100" baseline="-25000" dirty="0">
              <a:solidFill>
                <a:schemeClr val="accent1"/>
              </a:solidFill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5076056" y="2852936"/>
            <a:ext cx="4067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The resonant scattering tends to compensate the decrease by the density scatters because takes into account that V(</a:t>
            </a:r>
            <a:r>
              <a:rPr lang="en-US" sz="2000" dirty="0" err="1" smtClean="0">
                <a:solidFill>
                  <a:schemeClr val="accent1"/>
                </a:solidFill>
              </a:rPr>
              <a:t>r,T</a:t>
            </a:r>
            <a:r>
              <a:rPr lang="en-US" sz="2000" dirty="0" smtClean="0">
                <a:solidFill>
                  <a:schemeClr val="accent1"/>
                </a:solidFill>
              </a:rPr>
              <a:t>) becomes stronger close to </a:t>
            </a:r>
            <a:r>
              <a:rPr lang="en-US" sz="2000" dirty="0" err="1" smtClean="0">
                <a:solidFill>
                  <a:schemeClr val="accent1"/>
                </a:solidFill>
              </a:rPr>
              <a:t>Tc</a:t>
            </a:r>
            <a:endParaRPr lang="it-IT" sz="2000" dirty="0">
              <a:solidFill>
                <a:schemeClr val="accent1"/>
              </a:solidFill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3563888" y="1268760"/>
            <a:ext cx="558011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 smtClean="0">
                <a:solidFill>
                  <a:schemeClr val="accent1"/>
                </a:solidFill>
              </a:rPr>
              <a:t>The interaction potential V(</a:t>
            </a:r>
            <a:r>
              <a:rPr lang="en-US" sz="2100" dirty="0" err="1" smtClean="0">
                <a:solidFill>
                  <a:schemeClr val="accent1"/>
                </a:solidFill>
              </a:rPr>
              <a:t>r,T</a:t>
            </a:r>
            <a:r>
              <a:rPr lang="en-US" sz="2100" dirty="0" smtClean="0">
                <a:solidFill>
                  <a:schemeClr val="accent1"/>
                </a:solidFill>
              </a:rPr>
              <a:t>) can be evaluated employing T-matrix scattering theory</a:t>
            </a:r>
            <a:endParaRPr lang="it-IT" sz="2100" baseline="-25000" dirty="0">
              <a:solidFill>
                <a:schemeClr val="accent1"/>
              </a:solidFill>
            </a:endParaRPr>
          </a:p>
        </p:txBody>
      </p:sp>
      <p:cxnSp>
        <p:nvCxnSpPr>
          <p:cNvPr id="33" name="Connettore 2 32"/>
          <p:cNvCxnSpPr/>
          <p:nvPr/>
        </p:nvCxnSpPr>
        <p:spPr bwMode="auto">
          <a:xfrm>
            <a:off x="6876256" y="4509120"/>
            <a:ext cx="0" cy="936104"/>
          </a:xfrm>
          <a:prstGeom prst="straightConnector1">
            <a:avLst/>
          </a:prstGeom>
          <a:solidFill>
            <a:srgbClr val="99FF66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CasellaDiTesto 36"/>
          <p:cNvSpPr txBox="1"/>
          <p:nvPr/>
        </p:nvSpPr>
        <p:spPr>
          <a:xfrm>
            <a:off x="5364088" y="5411450"/>
            <a:ext cx="3779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>
                <a:solidFill>
                  <a:schemeClr val="accent1"/>
                </a:solidFill>
              </a:rPr>
              <a:t>T-matrix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approach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produces</a:t>
            </a:r>
            <a:r>
              <a:rPr lang="it-IT" sz="2000" dirty="0" smtClean="0">
                <a:solidFill>
                  <a:schemeClr val="accent1"/>
                </a:solidFill>
              </a:rPr>
              <a:t> a </a:t>
            </a:r>
            <a:r>
              <a:rPr lang="it-IT" sz="2000" dirty="0" err="1" smtClean="0">
                <a:solidFill>
                  <a:schemeClr val="accent1"/>
                </a:solidFill>
              </a:rPr>
              <a:t>quite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large</a:t>
            </a:r>
            <a:r>
              <a:rPr lang="it-IT" sz="2000" dirty="0" smtClean="0">
                <a:solidFill>
                  <a:schemeClr val="accent1"/>
                </a:solidFill>
              </a:rPr>
              <a:t> v</a:t>
            </a:r>
            <a:r>
              <a:rPr lang="it-IT" sz="2000" baseline="-25000" dirty="0" smtClean="0">
                <a:solidFill>
                  <a:schemeClr val="accent1"/>
                </a:solidFill>
              </a:rPr>
              <a:t>2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because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of</a:t>
            </a:r>
            <a:r>
              <a:rPr lang="it-IT" sz="2000" dirty="0" smtClean="0">
                <a:solidFill>
                  <a:schemeClr val="accent1"/>
                </a:solidFill>
              </a:rPr>
              <a:t> the </a:t>
            </a:r>
            <a:r>
              <a:rPr lang="it-IT" sz="2000" dirty="0" err="1" smtClean="0">
                <a:solidFill>
                  <a:schemeClr val="accent1"/>
                </a:solidFill>
              </a:rPr>
              <a:t>T-dependence</a:t>
            </a:r>
            <a:r>
              <a:rPr lang="it-IT" sz="2000" dirty="0" smtClean="0">
                <a:solidFill>
                  <a:schemeClr val="accent1"/>
                </a:solidFill>
              </a:rPr>
              <a:t>  </a:t>
            </a:r>
            <a:r>
              <a:rPr lang="it-IT" sz="2000" dirty="0" err="1" smtClean="0">
                <a:solidFill>
                  <a:schemeClr val="accent1"/>
                </a:solidFill>
              </a:rPr>
              <a:t>of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interaction</a:t>
            </a:r>
            <a:endParaRPr lang="it-IT" sz="20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/>
          <p:cNvGrpSpPr/>
          <p:nvPr/>
        </p:nvGrpSpPr>
        <p:grpSpPr>
          <a:xfrm>
            <a:off x="-562" y="1071546"/>
            <a:ext cx="5929081" cy="1503587"/>
            <a:chOff x="214282" y="571480"/>
            <a:chExt cx="5929081" cy="1503587"/>
          </a:xfrm>
        </p:grpSpPr>
        <p:sp>
          <p:nvSpPr>
            <p:cNvPr id="21" name="CasellaDiTesto 20"/>
            <p:cNvSpPr txBox="1"/>
            <p:nvPr/>
          </p:nvSpPr>
          <p:spPr>
            <a:xfrm>
              <a:off x="214844" y="1428736"/>
              <a:ext cx="1785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Free-streaming</a:t>
              </a:r>
            </a:p>
          </p:txBody>
        </p:sp>
        <p:grpSp>
          <p:nvGrpSpPr>
            <p:cNvPr id="22" name="Gruppo 34"/>
            <p:cNvGrpSpPr/>
            <p:nvPr/>
          </p:nvGrpSpPr>
          <p:grpSpPr>
            <a:xfrm>
              <a:off x="214282" y="571480"/>
              <a:ext cx="5929081" cy="1226588"/>
              <a:chOff x="214282" y="571480"/>
              <a:chExt cx="6282003" cy="1383155"/>
            </a:xfrm>
          </p:grpSpPr>
          <p:graphicFrame>
            <p:nvGraphicFramePr>
              <p:cNvPr id="23" name="Object 3"/>
              <p:cNvGraphicFramePr>
                <a:graphicFrameLocks noChangeAspect="1"/>
              </p:cNvGraphicFramePr>
              <p:nvPr/>
            </p:nvGraphicFramePr>
            <p:xfrm>
              <a:off x="214282" y="571480"/>
              <a:ext cx="5857884" cy="601301"/>
            </p:xfrm>
            <a:graphic>
              <a:graphicData uri="http://schemas.openxmlformats.org/presentationml/2006/ole">
                <p:oleObj spid="_x0000_s399361" name="Equation" r:id="rId3" imgW="2869920" imgH="253800" progId="Equation.3">
                  <p:embed/>
                </p:oleObj>
              </a:graphicData>
            </a:graphic>
          </p:graphicFrame>
          <p:sp>
            <p:nvSpPr>
              <p:cNvPr id="24" name="Parentesi graffa chiusa 23"/>
              <p:cNvSpPr/>
              <p:nvPr/>
            </p:nvSpPr>
            <p:spPr bwMode="auto">
              <a:xfrm rot="5400000">
                <a:off x="825720" y="531545"/>
                <a:ext cx="432001" cy="1512000"/>
              </a:xfrm>
              <a:prstGeom prst="rightBrace">
                <a:avLst/>
              </a:prstGeom>
              <a:noFill/>
              <a:ln w="6032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itchFamily="34" charset="0"/>
                </a:endParaRPr>
              </a:p>
            </p:txBody>
          </p:sp>
          <p:sp>
            <p:nvSpPr>
              <p:cNvPr id="25" name="Parentesi graffa chiusa 24"/>
              <p:cNvSpPr/>
              <p:nvPr/>
            </p:nvSpPr>
            <p:spPr bwMode="auto">
              <a:xfrm rot="5400000">
                <a:off x="3365422" y="63546"/>
                <a:ext cx="432001" cy="2448000"/>
              </a:xfrm>
              <a:prstGeom prst="rightBrace">
                <a:avLst/>
              </a:prstGeom>
              <a:noFill/>
              <a:ln w="6032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itchFamily="34" charset="0"/>
                </a:endParaRPr>
              </a:p>
            </p:txBody>
          </p:sp>
          <p:sp>
            <p:nvSpPr>
              <p:cNvPr id="26" name="Parentesi graffa chiusa 25"/>
              <p:cNvSpPr/>
              <p:nvPr/>
            </p:nvSpPr>
            <p:spPr bwMode="auto">
              <a:xfrm rot="5400000">
                <a:off x="5572694" y="999546"/>
                <a:ext cx="432001" cy="576000"/>
              </a:xfrm>
              <a:prstGeom prst="rightBrace">
                <a:avLst/>
              </a:prstGeom>
              <a:noFill/>
              <a:ln w="6032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itchFamily="34" charset="0"/>
                </a:endParaRPr>
              </a:p>
            </p:txBody>
          </p:sp>
          <p:sp>
            <p:nvSpPr>
              <p:cNvPr id="27" name="CasellaDiTesto 26"/>
              <p:cNvSpPr txBox="1"/>
              <p:nvPr/>
            </p:nvSpPr>
            <p:spPr>
              <a:xfrm>
                <a:off x="2788312" y="1457603"/>
                <a:ext cx="1785950" cy="416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Mean Field</a:t>
                </a:r>
              </a:p>
            </p:txBody>
          </p:sp>
          <p:sp>
            <p:nvSpPr>
              <p:cNvPr id="28" name="CasellaDiTesto 27"/>
              <p:cNvSpPr txBox="1"/>
              <p:nvPr/>
            </p:nvSpPr>
            <p:spPr>
              <a:xfrm>
                <a:off x="5210401" y="1538160"/>
                <a:ext cx="1285884" cy="416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Collisions</a:t>
                </a:r>
              </a:p>
            </p:txBody>
          </p:sp>
        </p:grpSp>
      </p:grpSp>
      <p:graphicFrame>
        <p:nvGraphicFramePr>
          <p:cNvPr id="29" name="Oggetto 28"/>
          <p:cNvGraphicFramePr>
            <a:graphicFrameLocks noChangeAspect="1"/>
          </p:cNvGraphicFramePr>
          <p:nvPr/>
        </p:nvGraphicFramePr>
        <p:xfrm>
          <a:off x="6072198" y="1071546"/>
          <a:ext cx="3071802" cy="700190"/>
        </p:xfrm>
        <a:graphic>
          <a:graphicData uri="http://schemas.openxmlformats.org/presentationml/2006/ole">
            <p:oleObj spid="_x0000_s399362" name="Equation" r:id="rId4" imgW="1726920" imgH="393480" progId="Equation.3">
              <p:embed/>
            </p:oleObj>
          </a:graphicData>
        </a:graphic>
      </p:graphicFrame>
      <p:sp>
        <p:nvSpPr>
          <p:cNvPr id="30" name="CasellaDiTesto 29"/>
          <p:cNvSpPr txBox="1"/>
          <p:nvPr/>
        </p:nvSpPr>
        <p:spPr>
          <a:xfrm>
            <a:off x="6143636" y="1785926"/>
            <a:ext cx="3000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</a:rPr>
              <a:t>Classic Boltzmann equation</a:t>
            </a:r>
          </a:p>
        </p:txBody>
      </p:sp>
      <p:sp>
        <p:nvSpPr>
          <p:cNvPr id="32" name="Titolo 1"/>
          <p:cNvSpPr txBox="1">
            <a:spLocks/>
          </p:cNvSpPr>
          <p:nvPr/>
        </p:nvSpPr>
        <p:spPr>
          <a:xfrm>
            <a:off x="0" y="-26988"/>
            <a:ext cx="9144000" cy="6223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Transport theory</a:t>
            </a:r>
            <a:endParaRPr kumimoji="0" lang="it-IT" sz="400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29132"/>
            <a:ext cx="292687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Rettangolo 34"/>
          <p:cNvSpPr/>
          <p:nvPr/>
        </p:nvSpPr>
        <p:spPr>
          <a:xfrm>
            <a:off x="3000396" y="4572008"/>
            <a:ext cx="5715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To solve numerically the B-E we divide the space into a  3-D lattice and we use the standard test particle method to sample f(</a:t>
            </a:r>
            <a:r>
              <a:rPr lang="en-US" sz="2000" dirty="0" err="1" smtClean="0">
                <a:solidFill>
                  <a:schemeClr val="accent1"/>
                </a:solidFill>
              </a:rPr>
              <a:t>x,p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endParaRPr lang="it-IT" sz="2000" dirty="0">
              <a:solidFill>
                <a:schemeClr val="accent1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0" y="307181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Describes  the evolution of the one body distribution function f(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x,p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0" y="37861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evolution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bulk and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quarks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ttangolo 31"/>
          <p:cNvSpPr/>
          <p:nvPr/>
        </p:nvSpPr>
        <p:spPr bwMode="auto">
          <a:xfrm>
            <a:off x="217124" y="1428736"/>
            <a:ext cx="1620000" cy="61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3" name="Rettangolo 22"/>
          <p:cNvSpPr/>
          <p:nvPr/>
        </p:nvSpPr>
        <p:spPr bwMode="auto">
          <a:xfrm>
            <a:off x="1857356" y="1428736"/>
            <a:ext cx="3143272" cy="5715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30" name="Rettangolo 29"/>
          <p:cNvSpPr/>
          <p:nvPr/>
        </p:nvSpPr>
        <p:spPr bwMode="auto">
          <a:xfrm>
            <a:off x="5000628" y="1428736"/>
            <a:ext cx="2340000" cy="57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385034" name="Object 8"/>
          <p:cNvGraphicFramePr>
            <a:graphicFrameLocks noChangeAspect="1"/>
          </p:cNvGraphicFramePr>
          <p:nvPr/>
        </p:nvGraphicFramePr>
        <p:xfrm>
          <a:off x="214282" y="1428736"/>
          <a:ext cx="7153604" cy="571489"/>
        </p:xfrm>
        <a:graphic>
          <a:graphicData uri="http://schemas.openxmlformats.org/presentationml/2006/ole">
            <p:oleObj spid="_x0000_s385034" name="Equation" r:id="rId4" imgW="3060360" imgH="279360" progId="Equation.3">
              <p:embed/>
            </p:oleObj>
          </a:graphicData>
        </a:graphic>
      </p:graphicFrame>
      <p:graphicFrame>
        <p:nvGraphicFramePr>
          <p:cNvPr id="37" name="Object 7"/>
          <p:cNvGraphicFramePr>
            <a:graphicFrameLocks noChangeAspect="1"/>
          </p:cNvGraphicFramePr>
          <p:nvPr/>
        </p:nvGraphicFramePr>
        <p:xfrm>
          <a:off x="683568" y="4581128"/>
          <a:ext cx="3605213" cy="785812"/>
        </p:xfrm>
        <a:graphic>
          <a:graphicData uri="http://schemas.openxmlformats.org/presentationml/2006/ole">
            <p:oleObj spid="_x0000_s385042" name="Equation" r:id="rId5" imgW="2298600" imgH="444240" progId="Equation.3">
              <p:embed/>
            </p:oleObj>
          </a:graphicData>
        </a:graphic>
      </p:graphicFrame>
      <p:sp>
        <p:nvSpPr>
          <p:cNvPr id="40" name="CasellaDiTesto 39"/>
          <p:cNvSpPr txBox="1"/>
          <p:nvPr/>
        </p:nvSpPr>
        <p:spPr>
          <a:xfrm>
            <a:off x="0" y="571480"/>
            <a:ext cx="5857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FFFF00"/>
                </a:solidFill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 integral (stochastic algorithm)</a:t>
            </a:r>
          </a:p>
        </p:txBody>
      </p:sp>
      <p:graphicFrame>
        <p:nvGraphicFramePr>
          <p:cNvPr id="16" name="Object 14"/>
          <p:cNvGraphicFramePr>
            <a:graphicFrameLocks noChangeAspect="1"/>
          </p:cNvGraphicFramePr>
          <p:nvPr/>
        </p:nvGraphicFramePr>
        <p:xfrm>
          <a:off x="323528" y="2564904"/>
          <a:ext cx="3922712" cy="785812"/>
        </p:xfrm>
        <a:graphic>
          <a:graphicData uri="http://schemas.openxmlformats.org/presentationml/2006/ole">
            <p:oleObj spid="_x0000_s385043" name="Equation" r:id="rId6" imgW="2501640" imgH="444240" progId="Equation.3">
              <p:embed/>
            </p:oleObj>
          </a:graphicData>
        </a:graphic>
      </p:graphicFrame>
      <p:sp>
        <p:nvSpPr>
          <p:cNvPr id="17" name="CasellaDiTesto 16"/>
          <p:cNvSpPr txBox="1"/>
          <p:nvPr/>
        </p:nvSpPr>
        <p:spPr>
          <a:xfrm>
            <a:off x="4500562" y="2564904"/>
            <a:ext cx="4643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w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p,k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is the transition rate for collisions of HQ with heath bath changing the HQ momentum from p to p-k</a:t>
            </a:r>
          </a:p>
        </p:txBody>
      </p:sp>
      <p:sp>
        <p:nvSpPr>
          <p:cNvPr id="18" name="Titolo 1"/>
          <p:cNvSpPr txBox="1">
            <a:spLocks/>
          </p:cNvSpPr>
          <p:nvPr/>
        </p:nvSpPr>
        <p:spPr>
          <a:xfrm>
            <a:off x="0" y="-26988"/>
            <a:ext cx="9144000" cy="6223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Transport theory</a:t>
            </a:r>
            <a:endParaRPr kumimoji="0" lang="it-IT" sz="400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251520" y="3717032"/>
            <a:ext cx="5857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FFFF00"/>
                </a:solidFill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 integral (stochastic algorithm)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1928794" y="3643314"/>
          <a:ext cx="4972050" cy="430213"/>
        </p:xfrm>
        <a:graphic>
          <a:graphicData uri="http://schemas.openxmlformats.org/presentationml/2006/ole">
            <p:oleObj spid="_x0000_s408579" name="Equation" r:id="rId3" imgW="2819160" imgH="279360" progId="Equation.3">
              <p:embed/>
            </p:oleObj>
          </a:graphicData>
        </a:graphic>
      </p:graphicFrame>
      <p:graphicFrame>
        <p:nvGraphicFramePr>
          <p:cNvPr id="5" name="Object 11"/>
          <p:cNvGraphicFramePr>
            <a:graphicFrameLocks noChangeAspect="1"/>
          </p:cNvGraphicFramePr>
          <p:nvPr/>
        </p:nvGraphicFramePr>
        <p:xfrm>
          <a:off x="1000100" y="5000636"/>
          <a:ext cx="6807200" cy="685800"/>
        </p:xfrm>
        <a:graphic>
          <a:graphicData uri="http://schemas.openxmlformats.org/presentationml/2006/ole">
            <p:oleObj spid="_x0000_s408580" name="Equation" r:id="rId4" imgW="4051300" imgH="469900" progId="Equation.3">
              <p:embed/>
            </p:oleObj>
          </a:graphicData>
        </a:graphic>
      </p:graphicFrame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Fokker Planck equation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500166" y="4143380"/>
            <a:ext cx="15716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schemeClr val="accent1"/>
                </a:solidFill>
              </a:rPr>
              <a:t>If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smtClean="0">
                <a:solidFill>
                  <a:schemeClr val="accent1"/>
                </a:solidFill>
                <a:sym typeface="Symbol"/>
              </a:rPr>
              <a:t>k&lt;&lt; P</a:t>
            </a:r>
            <a:endParaRPr lang="it-IT" sz="2200" dirty="0" smtClean="0">
              <a:solidFill>
                <a:schemeClr val="accent1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642910" y="2643182"/>
            <a:ext cx="9286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accent1"/>
                </a:solidFill>
              </a:rPr>
              <a:t>B-E</a:t>
            </a:r>
          </a:p>
        </p:txBody>
      </p:sp>
      <p:graphicFrame>
        <p:nvGraphicFramePr>
          <p:cNvPr id="408586" name="Object 5"/>
          <p:cNvGraphicFramePr>
            <a:graphicFrameLocks noChangeAspect="1"/>
          </p:cNvGraphicFramePr>
          <p:nvPr/>
        </p:nvGraphicFramePr>
        <p:xfrm>
          <a:off x="1428728" y="2857496"/>
          <a:ext cx="2959100" cy="479425"/>
        </p:xfrm>
        <a:graphic>
          <a:graphicData uri="http://schemas.openxmlformats.org/presentationml/2006/ole">
            <p:oleObj spid="_x0000_s408586" name="Equation" r:id="rId5" imgW="1358640" imgH="228600" progId="Equation.3">
              <p:embed/>
            </p:oleObj>
          </a:graphicData>
        </a:graphic>
      </p:graphicFrame>
      <p:sp>
        <p:nvSpPr>
          <p:cNvPr id="24" name="Freccia a destra 23"/>
          <p:cNvSpPr/>
          <p:nvPr/>
        </p:nvSpPr>
        <p:spPr bwMode="auto">
          <a:xfrm>
            <a:off x="4643438" y="2928934"/>
            <a:ext cx="785818" cy="357190"/>
          </a:xfrm>
          <a:prstGeom prst="rightArrow">
            <a:avLst/>
          </a:prstGeom>
          <a:solidFill>
            <a:srgbClr val="99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408587" name="Object 5"/>
          <p:cNvGraphicFramePr>
            <a:graphicFrameLocks noChangeAspect="1"/>
          </p:cNvGraphicFramePr>
          <p:nvPr/>
        </p:nvGraphicFramePr>
        <p:xfrm>
          <a:off x="5572132" y="2786058"/>
          <a:ext cx="1797050" cy="479425"/>
        </p:xfrm>
        <a:graphic>
          <a:graphicData uri="http://schemas.openxmlformats.org/presentationml/2006/ole">
            <p:oleObj spid="_x0000_s408587" name="Equation" r:id="rId6" imgW="825480" imgH="228600" progId="Equation.3">
              <p:embed/>
            </p:oleObj>
          </a:graphicData>
        </a:graphic>
      </p:graphicFrame>
      <p:sp>
        <p:nvSpPr>
          <p:cNvPr id="25" name="Freccia in giù 24"/>
          <p:cNvSpPr/>
          <p:nvPr/>
        </p:nvSpPr>
        <p:spPr bwMode="auto">
          <a:xfrm>
            <a:off x="4071934" y="4214818"/>
            <a:ext cx="285752" cy="642942"/>
          </a:xfrm>
          <a:prstGeom prst="downArrow">
            <a:avLst/>
          </a:prstGeom>
          <a:solidFill>
            <a:srgbClr val="99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0" y="64291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HQ interactions are conveniently encoded in transport coefficients that are related to elastic scattering matrix elements on light </a:t>
            </a:r>
            <a:r>
              <a:rPr lang="en-US" sz="1800" dirty="0" err="1" smtClean="0">
                <a:solidFill>
                  <a:srgbClr val="FFFF00"/>
                </a:solidFill>
              </a:rPr>
              <a:t>partons</a:t>
            </a:r>
            <a:r>
              <a:rPr lang="en-US" sz="1800" dirty="0" smtClean="0">
                <a:solidFill>
                  <a:srgbClr val="FFFF00"/>
                </a:solidFill>
              </a:rPr>
              <a:t>.</a:t>
            </a:r>
            <a:endParaRPr lang="it-IT" sz="1800" dirty="0">
              <a:solidFill>
                <a:srgbClr val="FFFF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571472" y="1928802"/>
            <a:ext cx="714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The </a:t>
            </a:r>
            <a:r>
              <a:rPr lang="it-IT" sz="2200" dirty="0" err="1" smtClean="0">
                <a:solidFill>
                  <a:srgbClr val="FFFF00"/>
                </a:solidFill>
              </a:rPr>
              <a:t>Fokker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Planck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eq</a:t>
            </a:r>
            <a:r>
              <a:rPr lang="it-IT" sz="2200" dirty="0" smtClean="0">
                <a:solidFill>
                  <a:srgbClr val="FFFF00"/>
                </a:solidFill>
              </a:rPr>
              <a:t> can </a:t>
            </a:r>
            <a:r>
              <a:rPr lang="it-IT" sz="2200" dirty="0" err="1" smtClean="0">
                <a:solidFill>
                  <a:srgbClr val="FFFF00"/>
                </a:solidFill>
              </a:rPr>
              <a:t>be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derived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from</a:t>
            </a:r>
            <a:r>
              <a:rPr lang="it-IT" sz="2200" dirty="0" smtClean="0">
                <a:solidFill>
                  <a:srgbClr val="FFFF00"/>
                </a:solidFill>
              </a:rPr>
              <a:t> the B-E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Fokker Planck equation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ettangolo 3"/>
          <p:cNvSpPr/>
          <p:nvPr/>
        </p:nvSpPr>
        <p:spPr bwMode="auto">
          <a:xfrm>
            <a:off x="1357290" y="3786190"/>
            <a:ext cx="6072230" cy="16430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5" name="Object 11"/>
          <p:cNvGraphicFramePr>
            <a:graphicFrameLocks noChangeAspect="1"/>
          </p:cNvGraphicFramePr>
          <p:nvPr/>
        </p:nvGraphicFramePr>
        <p:xfrm>
          <a:off x="857224" y="1000108"/>
          <a:ext cx="6807200" cy="685800"/>
        </p:xfrm>
        <a:graphic>
          <a:graphicData uri="http://schemas.openxmlformats.org/presentationml/2006/ole">
            <p:oleObj spid="_x0000_s434178" name="Equation" r:id="rId3" imgW="4051300" imgH="469900" progId="Equation.3">
              <p:embed/>
            </p:oleObj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/>
        </p:nvGraphicFramePr>
        <p:xfrm>
          <a:off x="2714612" y="2928934"/>
          <a:ext cx="4114800" cy="685800"/>
        </p:xfrm>
        <a:graphic>
          <a:graphicData uri="http://schemas.openxmlformats.org/presentationml/2006/ole">
            <p:oleObj spid="_x0000_s434179" name="Equation" r:id="rId4" imgW="2070000" imgH="533160" progId="Equation.3">
              <p:embed/>
            </p:oleObj>
          </a:graphicData>
        </a:graphic>
      </p:graphicFrame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1428728" y="3786190"/>
            <a:ext cx="5715000" cy="1371600"/>
            <a:chOff x="381000" y="2041525"/>
            <a:chExt cx="6156325" cy="1673225"/>
          </a:xfrm>
          <a:solidFill>
            <a:schemeClr val="bg1"/>
          </a:solidFill>
        </p:grpSpPr>
        <p:graphicFrame>
          <p:nvGraphicFramePr>
            <p:cNvPr id="8" name="Object 6"/>
            <p:cNvGraphicFramePr>
              <a:graphicFrameLocks noChangeAspect="1"/>
            </p:cNvGraphicFramePr>
            <p:nvPr/>
          </p:nvGraphicFramePr>
          <p:xfrm>
            <a:off x="914400" y="2590800"/>
            <a:ext cx="2451100" cy="425450"/>
          </p:xfrm>
          <a:graphic>
            <a:graphicData uri="http://schemas.openxmlformats.org/presentationml/2006/ole">
              <p:oleObj spid="_x0000_s434180" name="Equation" r:id="rId5" imgW="1308100" imgH="279400" progId="Equation.3">
                <p:embed/>
              </p:oleObj>
            </a:graphicData>
          </a:graphic>
        </p:graphicFrame>
        <p:graphicFrame>
          <p:nvGraphicFramePr>
            <p:cNvPr id="9" name="Object 9"/>
            <p:cNvGraphicFramePr>
              <a:graphicFrameLocks noChangeAspect="1"/>
            </p:cNvGraphicFramePr>
            <p:nvPr/>
          </p:nvGraphicFramePr>
          <p:xfrm>
            <a:off x="914400" y="3276600"/>
            <a:ext cx="2970213" cy="438150"/>
          </p:xfrm>
          <a:graphic>
            <a:graphicData uri="http://schemas.openxmlformats.org/presentationml/2006/ole">
              <p:oleObj spid="_x0000_s434181" name="Equation" r:id="rId6" imgW="1447800" imgH="279400" progId="Equation.3">
                <p:embed/>
              </p:oleObj>
            </a:graphicData>
          </a:graphic>
        </p:graphicFrame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81000" y="2041525"/>
              <a:ext cx="4724400" cy="48809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000" b="0" dirty="0">
                  <a:solidFill>
                    <a:schemeClr val="tx1"/>
                  </a:solidFill>
                  <a:latin typeface="Sylfaen" pitchFamily="18" charset="0"/>
                </a:rPr>
                <a:t>where   we  have  defined  the  kernels </a:t>
              </a:r>
              <a:endParaRPr lang="en-US" sz="1800" b="0" dirty="0">
                <a:solidFill>
                  <a:schemeClr val="tx1"/>
                </a:solidFill>
                <a:latin typeface="Sylfaen" pitchFamily="18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581400" y="2590800"/>
              <a:ext cx="2216150" cy="3381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  <a:latin typeface="Georgia" pitchFamily="18" charset="0"/>
                </a:rPr>
                <a:t>→ Drag Coefficient </a:t>
              </a:r>
              <a:endParaRPr lang="en-US" sz="1600">
                <a:latin typeface="Georgia" pitchFamily="18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3900488" y="3319463"/>
              <a:ext cx="2636837" cy="3381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  <a:latin typeface="Georgia" pitchFamily="18" charset="0"/>
                </a:rPr>
                <a:t>→ Diffusion Coefficient</a:t>
              </a:r>
              <a:endParaRPr lang="en-US" sz="1600">
                <a:latin typeface="Georgia" pitchFamily="18" charset="0"/>
              </a:endParaRPr>
            </a:p>
          </p:txBody>
        </p:sp>
      </p:grpSp>
      <p:graphicFrame>
        <p:nvGraphicFramePr>
          <p:cNvPr id="13" name="Object 11"/>
          <p:cNvGraphicFramePr>
            <a:graphicFrameLocks noChangeAspect="1"/>
          </p:cNvGraphicFramePr>
          <p:nvPr/>
        </p:nvGraphicFramePr>
        <p:xfrm>
          <a:off x="1142976" y="1928802"/>
          <a:ext cx="5399088" cy="741362"/>
        </p:xfrm>
        <a:graphic>
          <a:graphicData uri="http://schemas.openxmlformats.org/presentationml/2006/ole">
            <p:oleObj spid="_x0000_s434182" name="Equation" r:id="rId7" imgW="3213000" imgH="507960" progId="Equation.3">
              <p:embed/>
            </p:oleObj>
          </a:graphicData>
        </a:graphic>
      </p:graphicFrame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4071934" y="6215082"/>
            <a:ext cx="39290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solidFill>
                  <a:schemeClr val="bg1"/>
                </a:solidFill>
                <a:cs typeface="Times New Roman" pitchFamily="18" charset="0"/>
              </a:rPr>
              <a:t>[B</a:t>
            </a:r>
            <a:r>
              <a:rPr lang="en-US" sz="1800" dirty="0">
                <a:solidFill>
                  <a:schemeClr val="bg1"/>
                </a:solidFill>
                <a:cs typeface="Times New Roman" pitchFamily="18" charset="0"/>
              </a:rPr>
              <a:t>. </a:t>
            </a:r>
            <a:r>
              <a:rPr lang="en-US" sz="1800" dirty="0" err="1">
                <a:solidFill>
                  <a:schemeClr val="bg1"/>
                </a:solidFill>
                <a:cs typeface="Times New Roman" pitchFamily="18" charset="0"/>
              </a:rPr>
              <a:t>Svetitsky</a:t>
            </a:r>
            <a:r>
              <a:rPr lang="en-US" sz="1800" dirty="0">
                <a:solidFill>
                  <a:schemeClr val="bg1"/>
                </a:solidFill>
                <a:cs typeface="Times New Roman" pitchFamily="18" charset="0"/>
              </a:rPr>
              <a:t>  PRD </a:t>
            </a:r>
            <a:r>
              <a:rPr lang="en-US" sz="1800" dirty="0" smtClean="0">
                <a:solidFill>
                  <a:schemeClr val="bg1"/>
                </a:solidFill>
                <a:cs typeface="Times New Roman" pitchFamily="18" charset="0"/>
              </a:rPr>
              <a:t>37(1987)2484]</a:t>
            </a:r>
            <a:endParaRPr lang="en-US" sz="18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0" y="5572140"/>
            <a:ext cx="4357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 smtClean="0">
                <a:solidFill>
                  <a:schemeClr val="accent1"/>
                </a:solidFill>
              </a:rPr>
              <a:t>Where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B</a:t>
            </a:r>
            <a:r>
              <a:rPr lang="it-IT" sz="1800" baseline="-25000" dirty="0" err="1" smtClean="0">
                <a:solidFill>
                  <a:schemeClr val="accent1"/>
                </a:solidFill>
              </a:rPr>
              <a:t>ij</a:t>
            </a:r>
            <a:r>
              <a:rPr lang="it-IT" sz="1800" dirty="0" smtClean="0">
                <a:solidFill>
                  <a:schemeClr val="accent1"/>
                </a:solidFill>
              </a:rPr>
              <a:t> can </a:t>
            </a:r>
            <a:r>
              <a:rPr lang="it-IT" sz="1800" dirty="0" err="1" smtClean="0">
                <a:solidFill>
                  <a:schemeClr val="accent1"/>
                </a:solidFill>
              </a:rPr>
              <a:t>be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divided</a:t>
            </a:r>
            <a:r>
              <a:rPr lang="it-IT" sz="1800" dirty="0" smtClean="0">
                <a:solidFill>
                  <a:schemeClr val="accent1"/>
                </a:solidFill>
              </a:rPr>
              <a:t> in a </a:t>
            </a:r>
            <a:r>
              <a:rPr lang="it-IT" sz="1800" dirty="0" err="1" smtClean="0">
                <a:solidFill>
                  <a:schemeClr val="accent1"/>
                </a:solidFill>
              </a:rPr>
              <a:t>longitudinal</a:t>
            </a:r>
            <a:r>
              <a:rPr lang="it-IT" sz="1800" dirty="0" smtClean="0">
                <a:solidFill>
                  <a:schemeClr val="accent1"/>
                </a:solidFill>
              </a:rPr>
              <a:t> and in a </a:t>
            </a:r>
            <a:r>
              <a:rPr lang="it-IT" sz="1800" dirty="0" err="1" smtClean="0">
                <a:solidFill>
                  <a:schemeClr val="accent1"/>
                </a:solidFill>
              </a:rPr>
              <a:t>transverse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component</a:t>
            </a:r>
            <a:r>
              <a:rPr lang="it-IT" sz="1800" dirty="0" smtClean="0">
                <a:solidFill>
                  <a:schemeClr val="accent1"/>
                </a:solidFill>
              </a:rPr>
              <a:t> B</a:t>
            </a:r>
            <a:r>
              <a:rPr lang="it-IT" sz="1800" baseline="-25000" dirty="0" smtClean="0">
                <a:solidFill>
                  <a:schemeClr val="accent1"/>
                </a:solidFill>
              </a:rPr>
              <a:t>0</a:t>
            </a:r>
            <a:r>
              <a:rPr lang="it-IT" sz="1800" dirty="0" smtClean="0">
                <a:solidFill>
                  <a:schemeClr val="accent1"/>
                </a:solidFill>
              </a:rPr>
              <a:t> , B</a:t>
            </a:r>
            <a:r>
              <a:rPr lang="it-IT" sz="1800" baseline="-25000" dirty="0" smtClean="0">
                <a:solidFill>
                  <a:schemeClr val="accent1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Equation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graphicFrame>
        <p:nvGraphicFramePr>
          <p:cNvPr id="409610" name="Object 3"/>
          <p:cNvGraphicFramePr>
            <a:graphicFrameLocks noChangeAspect="1"/>
          </p:cNvGraphicFramePr>
          <p:nvPr/>
        </p:nvGraphicFramePr>
        <p:xfrm>
          <a:off x="4143372" y="928670"/>
          <a:ext cx="4311650" cy="1238250"/>
        </p:xfrm>
        <a:graphic>
          <a:graphicData uri="http://schemas.openxmlformats.org/presentationml/2006/ole">
            <p:oleObj spid="_x0000_s409610" name="Equation" r:id="rId3" imgW="2247840" imgH="685800" progId="Equation.3">
              <p:embed/>
            </p:oleObj>
          </a:graphicData>
        </a:graphic>
      </p:graphicFrame>
      <p:graphicFrame>
        <p:nvGraphicFramePr>
          <p:cNvPr id="34" name="Object 10"/>
          <p:cNvGraphicFramePr>
            <a:graphicFrameLocks noChangeAspect="1"/>
          </p:cNvGraphicFramePr>
          <p:nvPr/>
        </p:nvGraphicFramePr>
        <p:xfrm>
          <a:off x="1800200" y="4293096"/>
          <a:ext cx="2646362" cy="381000"/>
        </p:xfrm>
        <a:graphic>
          <a:graphicData uri="http://schemas.openxmlformats.org/presentationml/2006/ole">
            <p:oleObj spid="_x0000_s409616" name="Equation" r:id="rId4" imgW="1676400" imgH="241300" progId="Equation.3">
              <p:embed/>
            </p:oleObj>
          </a:graphicData>
        </a:graphic>
      </p:graphicFrame>
      <p:sp>
        <p:nvSpPr>
          <p:cNvPr id="23" name="CasellaDiTesto 22"/>
          <p:cNvSpPr txBox="1"/>
          <p:nvPr/>
        </p:nvSpPr>
        <p:spPr>
          <a:xfrm>
            <a:off x="285720" y="928670"/>
            <a:ext cx="3429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The Fokker-Planck equation is equivalent to an ordinary stochastic differential equation </a:t>
            </a:r>
            <a:endParaRPr lang="it-IT" sz="2200" dirty="0" smtClean="0">
              <a:solidFill>
                <a:schemeClr val="accent1"/>
              </a:solidFill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0" y="234888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G"/>
            </a:pP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is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the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deterministic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friction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(drag)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force</a:t>
            </a:r>
            <a:endParaRPr lang="it-IT" sz="1800" dirty="0" smtClean="0">
              <a:solidFill>
                <a:schemeClr val="accent1"/>
              </a:solidFill>
              <a:sym typeface="Symbol"/>
            </a:endParaRPr>
          </a:p>
          <a:p>
            <a:pPr>
              <a:buFont typeface="Symbol"/>
              <a:buChar char="G"/>
            </a:pPr>
            <a:endParaRPr lang="it-IT" sz="1800" dirty="0" smtClean="0">
              <a:solidFill>
                <a:schemeClr val="accent1"/>
              </a:solidFill>
              <a:sym typeface="Symbol"/>
            </a:endParaRPr>
          </a:p>
          <a:p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C</a:t>
            </a:r>
            <a:r>
              <a:rPr lang="it-IT" sz="1800" baseline="-25000" dirty="0" err="1" smtClean="0">
                <a:solidFill>
                  <a:schemeClr val="accent1"/>
                </a:solidFill>
                <a:sym typeface="Symbol"/>
              </a:rPr>
              <a:t>ij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is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a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stochastic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force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in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terms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of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independent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 </a:t>
            </a:r>
          </a:p>
          <a:p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Gaussian-normal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distributed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random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  <a:sym typeface="Symbol"/>
              </a:rPr>
              <a:t>variable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el-GR" sz="1800" dirty="0" smtClean="0">
                <a:solidFill>
                  <a:schemeClr val="accent1"/>
                </a:solidFill>
                <a:sym typeface="Symbol"/>
              </a:rPr>
              <a:t>ρ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=(</a:t>
            </a:r>
            <a:r>
              <a:rPr lang="el-GR" sz="1800" dirty="0" smtClean="0">
                <a:solidFill>
                  <a:schemeClr val="accent1"/>
                </a:solidFill>
                <a:sym typeface="Symbol"/>
              </a:rPr>
              <a:t>ρ</a:t>
            </a:r>
            <a:r>
              <a:rPr lang="it-IT" sz="1800" baseline="-25000" dirty="0" smtClean="0">
                <a:solidFill>
                  <a:schemeClr val="accent1"/>
                </a:solidFill>
                <a:sym typeface="Symbol"/>
              </a:rPr>
              <a:t>x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,</a:t>
            </a:r>
            <a:r>
              <a:rPr lang="el-GR" sz="1800" dirty="0" smtClean="0">
                <a:solidFill>
                  <a:schemeClr val="accent1"/>
                </a:solidFill>
                <a:sym typeface="Symbol"/>
              </a:rPr>
              <a:t>ρ</a:t>
            </a:r>
            <a:r>
              <a:rPr lang="it-IT" sz="1800" baseline="-25000" dirty="0" smtClean="0">
                <a:solidFill>
                  <a:schemeClr val="accent1"/>
                </a:solidFill>
                <a:sym typeface="Symbol"/>
              </a:rPr>
              <a:t>y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,</a:t>
            </a:r>
            <a:r>
              <a:rPr lang="el-GR" sz="1800" dirty="0" smtClean="0">
                <a:solidFill>
                  <a:schemeClr val="accent1"/>
                </a:solidFill>
                <a:sym typeface="Symbol"/>
              </a:rPr>
              <a:t>ρ</a:t>
            </a:r>
            <a:r>
              <a:rPr lang="it-IT" sz="1800" baseline="-25000" dirty="0" smtClean="0">
                <a:solidFill>
                  <a:schemeClr val="accent1"/>
                </a:solidFill>
                <a:sym typeface="Symbol"/>
              </a:rPr>
              <a:t>z</a:t>
            </a:r>
            <a:r>
              <a:rPr lang="it-IT" sz="1800" dirty="0" smtClean="0">
                <a:solidFill>
                  <a:schemeClr val="accent1"/>
                </a:solidFill>
                <a:sym typeface="Symbol"/>
              </a:rPr>
              <a:t>)</a:t>
            </a:r>
            <a:endParaRPr lang="it-IT" sz="1800" dirty="0" smtClean="0">
              <a:solidFill>
                <a:schemeClr val="accent1"/>
              </a:solidFill>
            </a:endParaRPr>
          </a:p>
        </p:txBody>
      </p:sp>
      <p:graphicFrame>
        <p:nvGraphicFramePr>
          <p:cNvPr id="409617" name="Object 10"/>
          <p:cNvGraphicFramePr>
            <a:graphicFrameLocks noChangeAspect="1"/>
          </p:cNvGraphicFramePr>
          <p:nvPr/>
        </p:nvGraphicFramePr>
        <p:xfrm>
          <a:off x="216024" y="4293096"/>
          <a:ext cx="1262062" cy="360362"/>
        </p:xfrm>
        <a:graphic>
          <a:graphicData uri="http://schemas.openxmlformats.org/presentationml/2006/ole">
            <p:oleObj spid="_x0000_s409617" name="Equation" r:id="rId5" imgW="799920" imgH="228600" progId="Equation.3">
              <p:embed/>
            </p:oleObj>
          </a:graphicData>
        </a:graphic>
      </p:graphicFrame>
      <p:graphicFrame>
        <p:nvGraphicFramePr>
          <p:cNvPr id="409619" name="Object 9"/>
          <p:cNvGraphicFramePr>
            <a:graphicFrameLocks noChangeAspect="1"/>
          </p:cNvGraphicFramePr>
          <p:nvPr/>
        </p:nvGraphicFramePr>
        <p:xfrm>
          <a:off x="6651524" y="2780928"/>
          <a:ext cx="2492476" cy="720080"/>
        </p:xfrm>
        <a:graphic>
          <a:graphicData uri="http://schemas.openxmlformats.org/presentationml/2006/ole">
            <p:oleObj spid="_x0000_s409619" name="Equation" r:id="rId6" imgW="1625400" imgH="469800" progId="Equation.3">
              <p:embed/>
            </p:oleObj>
          </a:graphicData>
        </a:graphic>
      </p:graphicFrame>
      <p:cxnSp>
        <p:nvCxnSpPr>
          <p:cNvPr id="10" name="Connettore 2 9"/>
          <p:cNvCxnSpPr/>
          <p:nvPr/>
        </p:nvCxnSpPr>
        <p:spPr>
          <a:xfrm>
            <a:off x="2987824" y="1772816"/>
            <a:ext cx="1080120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6064" y="6081712"/>
            <a:ext cx="297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5157192"/>
            <a:ext cx="7762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the covariance matrix </a:t>
            </a:r>
            <a:r>
              <a:rPr lang="en-US" sz="2000" dirty="0" smtClean="0">
                <a:solidFill>
                  <a:schemeClr val="accent1"/>
                </a:solidFill>
              </a:rPr>
              <a:t>and 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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are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related to the diffusion matrix </a:t>
            </a:r>
            <a:r>
              <a:rPr lang="en-US" sz="2000" dirty="0" smtClean="0">
                <a:solidFill>
                  <a:schemeClr val="accent1"/>
                </a:solidFill>
              </a:rPr>
              <a:t>and to the drag coefficient by</a:t>
            </a:r>
            <a:endParaRPr lang="en-US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4176464" y="6081712"/>
          <a:ext cx="2133600" cy="776288"/>
        </p:xfrm>
        <a:graphic>
          <a:graphicData uri="http://schemas.openxmlformats.org/presentationml/2006/ole">
            <p:oleObj spid="_x0000_s409620" name="Equation" r:id="rId8" imgW="1257300" imgH="457200" progId="Equation.3">
              <p:embed/>
            </p:oleObj>
          </a:graphicData>
        </a:graphic>
      </p:graphicFrame>
      <p:sp>
        <p:nvSpPr>
          <p:cNvPr id="18" name="CasellaDiTesto 17"/>
          <p:cNvSpPr txBox="1"/>
          <p:nvPr/>
        </p:nvSpPr>
        <p:spPr>
          <a:xfrm>
            <a:off x="0" y="3861048"/>
            <a:ext cx="500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chemeClr val="accent1"/>
                </a:solidFill>
              </a:rPr>
              <a:t>ρ</a:t>
            </a:r>
            <a:r>
              <a:rPr lang="it-IT" sz="2000" dirty="0" smtClean="0">
                <a:solidFill>
                  <a:schemeClr val="accent1"/>
                </a:solidFill>
              </a:rPr>
              <a:t>  </a:t>
            </a:r>
            <a:r>
              <a:rPr lang="it-IT" sz="2000" dirty="0" err="1" smtClean="0">
                <a:solidFill>
                  <a:schemeClr val="accent1"/>
                </a:solidFill>
              </a:rPr>
              <a:t>obey</a:t>
            </a:r>
            <a:r>
              <a:rPr lang="en-US" sz="2000" dirty="0" smtClean="0">
                <a:solidFill>
                  <a:schemeClr val="accent1"/>
                </a:solidFill>
              </a:rPr>
              <a:t> the relations: </a:t>
            </a:r>
            <a:endParaRPr lang="it-IT" sz="22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0" y="2132856"/>
            <a:ext cx="2987824" cy="945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For Collision Process the A</a:t>
            </a:r>
            <a:r>
              <a:rPr lang="en-US" sz="1800" baseline="-25000" dirty="0">
                <a:solidFill>
                  <a:srgbClr val="FFFF00"/>
                </a:solidFill>
              </a:rPr>
              <a:t>i</a:t>
            </a:r>
            <a:r>
              <a:rPr lang="en-US" sz="1800" dirty="0">
                <a:solidFill>
                  <a:srgbClr val="FFFF00"/>
                </a:solidFill>
              </a:rPr>
              <a:t> and </a:t>
            </a:r>
            <a:r>
              <a:rPr lang="en-US" sz="1800" dirty="0" err="1">
                <a:solidFill>
                  <a:srgbClr val="FFFF00"/>
                </a:solidFill>
              </a:rPr>
              <a:t>B</a:t>
            </a:r>
            <a:r>
              <a:rPr lang="en-US" sz="1800" baseline="-25000" dirty="0" err="1">
                <a:solidFill>
                  <a:srgbClr val="FFFF00"/>
                </a:solidFill>
              </a:rPr>
              <a:t>ij</a:t>
            </a:r>
            <a:r>
              <a:rPr lang="en-US" sz="1800" dirty="0">
                <a:solidFill>
                  <a:srgbClr val="FFFF00"/>
                </a:solidFill>
              </a:rPr>
              <a:t> can be calculated as following :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Evaluation of Drag and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diffussion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980728"/>
            <a:ext cx="33242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Connettore 2 14"/>
          <p:cNvCxnSpPr>
            <a:stCxn id="14" idx="2"/>
          </p:cNvCxnSpPr>
          <p:nvPr/>
        </p:nvCxnSpPr>
        <p:spPr>
          <a:xfrm flipH="1">
            <a:off x="2771800" y="2304703"/>
            <a:ext cx="1734121" cy="1556345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0" y="3861048"/>
          <a:ext cx="5049891" cy="1162388"/>
        </p:xfrm>
        <a:graphic>
          <a:graphicData uri="http://schemas.openxmlformats.org/presentationml/2006/ole">
            <p:oleObj spid="_x0000_s411653" name="Equation" r:id="rId4" imgW="3390840" imgH="761760" progId="Equation.3">
              <p:embed/>
            </p:oleObj>
          </a:graphicData>
        </a:graphic>
      </p:graphicFrame>
      <p:cxnSp>
        <p:nvCxnSpPr>
          <p:cNvPr id="17" name="Connettore 2 16"/>
          <p:cNvCxnSpPr>
            <a:stCxn id="14" idx="2"/>
          </p:cNvCxnSpPr>
          <p:nvPr/>
        </p:nvCxnSpPr>
        <p:spPr>
          <a:xfrm>
            <a:off x="4505921" y="2304703"/>
            <a:ext cx="1650255" cy="1556345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4"/>
          <p:cNvGraphicFramePr>
            <a:graphicFrameLocks noChangeAspect="1"/>
          </p:cNvGraphicFramePr>
          <p:nvPr/>
        </p:nvGraphicFramePr>
        <p:xfrm>
          <a:off x="0" y="5085184"/>
          <a:ext cx="3492389" cy="720080"/>
        </p:xfrm>
        <a:graphic>
          <a:graphicData uri="http://schemas.openxmlformats.org/presentationml/2006/ole">
            <p:oleObj spid="_x0000_s411654" name="Equation" r:id="rId5" imgW="1752600" imgH="393700" progId="Equation.3">
              <p:embed/>
            </p:oleObj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6156176" y="1196752"/>
            <a:ext cx="2987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srgbClr val="FFFF00"/>
                </a:solidFill>
              </a:rPr>
              <a:t>Boltzmann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approach</a:t>
            </a:r>
            <a:endParaRPr lang="it-IT" sz="2200" dirty="0" smtClean="0">
              <a:solidFill>
                <a:srgbClr val="FFFF0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786578" y="3429000"/>
            <a:ext cx="142876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M -&gt; </a:t>
            </a:r>
            <a:r>
              <a:rPr lang="it-IT" sz="2200" dirty="0" smtClean="0">
                <a:solidFill>
                  <a:srgbClr val="FFFF00"/>
                </a:solidFill>
                <a:sym typeface="Symbol"/>
              </a:rPr>
              <a:t></a:t>
            </a:r>
            <a:endParaRPr lang="it-IT" sz="2200" dirty="0" smtClean="0">
              <a:solidFill>
                <a:srgbClr val="FFFF0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285720" y="3429000"/>
            <a:ext cx="22145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M -&gt; </a:t>
            </a:r>
            <a:r>
              <a:rPr lang="it-IT" sz="2200" dirty="0" smtClean="0">
                <a:solidFill>
                  <a:srgbClr val="FFFF00"/>
                </a:solidFill>
                <a:sym typeface="Symbol"/>
              </a:rPr>
              <a:t>A</a:t>
            </a:r>
            <a:r>
              <a:rPr lang="it-IT" sz="2200" baseline="-25000" dirty="0" smtClean="0">
                <a:solidFill>
                  <a:srgbClr val="FFFF00"/>
                </a:solidFill>
                <a:sym typeface="Symbol"/>
              </a:rPr>
              <a:t>i</a:t>
            </a:r>
            <a:r>
              <a:rPr lang="it-IT" sz="2200" dirty="0" smtClean="0">
                <a:solidFill>
                  <a:srgbClr val="FFFF00"/>
                </a:solidFill>
                <a:sym typeface="Symbol"/>
              </a:rPr>
              <a:t>, </a:t>
            </a:r>
            <a:r>
              <a:rPr lang="it-IT" sz="2200" dirty="0" err="1" smtClean="0">
                <a:solidFill>
                  <a:srgbClr val="FFFF00"/>
                </a:solidFill>
                <a:sym typeface="Symbol"/>
              </a:rPr>
              <a:t>B</a:t>
            </a:r>
            <a:r>
              <a:rPr lang="it-IT" sz="2200" baseline="-25000" dirty="0" err="1" smtClean="0">
                <a:solidFill>
                  <a:srgbClr val="FFFF00"/>
                </a:solidFill>
                <a:sym typeface="Symbol"/>
              </a:rPr>
              <a:t>ij</a:t>
            </a:r>
            <a:endParaRPr lang="it-IT" sz="2200" baseline="-25000" dirty="0" smtClean="0">
              <a:solidFill>
                <a:srgbClr val="FFFF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0" y="1340768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srgbClr val="FFFF00"/>
                </a:solidFill>
              </a:rPr>
              <a:t>Langevin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approach</a:t>
            </a:r>
            <a:endParaRPr lang="it-IT" sz="22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23" name="Oggetto 22"/>
          <p:cNvGraphicFramePr>
            <a:graphicFrameLocks noChangeAspect="1"/>
          </p:cNvGraphicFramePr>
          <p:nvPr/>
        </p:nvGraphicFramePr>
        <p:xfrm>
          <a:off x="5175222" y="3861048"/>
          <a:ext cx="3968778" cy="714380"/>
        </p:xfrm>
        <a:graphic>
          <a:graphicData uri="http://schemas.openxmlformats.org/presentationml/2006/ole">
            <p:oleObj spid="_x0000_s411655" name="Equation" r:id="rId6" imgW="2539800" imgH="457200" progId="Equation.3">
              <p:embed/>
            </p:oleObj>
          </a:graphicData>
        </a:graphic>
      </p:graphicFrame>
      <p:sp>
        <p:nvSpPr>
          <p:cNvPr id="24" name="CasellaDiTesto 23"/>
          <p:cNvSpPr txBox="1"/>
          <p:nvPr/>
        </p:nvSpPr>
        <p:spPr>
          <a:xfrm>
            <a:off x="1619672" y="548680"/>
            <a:ext cx="60486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accent1"/>
                </a:solidFill>
              </a:rPr>
              <a:t>Common </a:t>
            </a:r>
            <a:r>
              <a:rPr lang="it-IT" sz="2200" dirty="0" err="1" smtClean="0">
                <a:solidFill>
                  <a:schemeClr val="accent1"/>
                </a:solidFill>
              </a:rPr>
              <a:t>approach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between</a:t>
            </a:r>
            <a:r>
              <a:rPr lang="it-IT" sz="2200" dirty="0" smtClean="0">
                <a:solidFill>
                  <a:schemeClr val="accent1"/>
                </a:solidFill>
              </a:rPr>
              <a:t> LV and BM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Mean momentum evolution in a static medium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699792" y="692696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distribution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it-IT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p-space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</a:p>
          <a:p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(p-1.1GeV)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for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both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C and B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with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p</a:t>
            </a:r>
            <a:r>
              <a:rPr lang="it-IT" sz="2000" baseline="-25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x</a:t>
            </a:r>
            <a:r>
              <a:rPr lang="it-IT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=</a:t>
            </a:r>
            <a:r>
              <a:rPr lang="it-IT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(1/3)p</a:t>
            </a:r>
            <a:endParaRPr lang="it-IT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492919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Each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component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of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average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momentuma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evolves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according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to</a:t>
            </a:r>
            <a:endParaRPr lang="it-IT" sz="2000" dirty="0" smtClean="0">
              <a:solidFill>
                <a:schemeClr val="accent1"/>
              </a:solidFill>
              <a:sym typeface="Symbol"/>
            </a:endParaRPr>
          </a:p>
          <a:p>
            <a:r>
              <a:rPr lang="it-IT" sz="2000" dirty="0" smtClean="0">
                <a:solidFill>
                  <a:srgbClr val="FFFF00"/>
                </a:solidFill>
                <a:sym typeface="Symbol"/>
              </a:rPr>
              <a:t>&lt;p</a:t>
            </a:r>
            <a:r>
              <a:rPr lang="it-IT" sz="2000" baseline="-25000" dirty="0" smtClean="0">
                <a:solidFill>
                  <a:srgbClr val="FFFF00"/>
                </a:solidFill>
                <a:sym typeface="Symbol"/>
              </a:rPr>
              <a:t>i</a:t>
            </a:r>
            <a:r>
              <a:rPr lang="it-IT" sz="2000" dirty="0" smtClean="0">
                <a:solidFill>
                  <a:srgbClr val="FFFF00"/>
                </a:solidFill>
                <a:sym typeface="Symbol"/>
              </a:rPr>
              <a:t>&gt;=p</a:t>
            </a:r>
            <a:r>
              <a:rPr lang="it-IT" sz="2000" baseline="30000" dirty="0" smtClean="0">
                <a:solidFill>
                  <a:srgbClr val="FFFF00"/>
                </a:solidFill>
                <a:sym typeface="Symbol"/>
              </a:rPr>
              <a:t>0</a:t>
            </a:r>
            <a:r>
              <a:rPr lang="it-IT" sz="2000" baseline="-25000" dirty="0" smtClean="0">
                <a:solidFill>
                  <a:srgbClr val="FFFF00"/>
                </a:solidFill>
                <a:sym typeface="Symbol"/>
              </a:rPr>
              <a:t>i</a:t>
            </a:r>
            <a:r>
              <a:rPr lang="it-IT" sz="2000" dirty="0" smtClean="0">
                <a:solidFill>
                  <a:srgbClr val="FFFF00"/>
                </a:solidFill>
                <a:sym typeface="Symbol"/>
              </a:rPr>
              <a:t>exp(-t)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where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1/  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is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the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relaxation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time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to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  <a:sym typeface="Symbol"/>
              </a:rPr>
              <a:t>equilibrium</a:t>
            </a:r>
            <a:r>
              <a:rPr lang="it-IT" sz="2000" dirty="0" smtClean="0">
                <a:solidFill>
                  <a:schemeClr val="accent1"/>
                </a:solidFill>
                <a:sym typeface="Symbol"/>
              </a:rPr>
              <a:t> ()</a:t>
            </a: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95536" y="5733256"/>
            <a:ext cx="26432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accent1"/>
                </a:solidFill>
                <a:sym typeface="Symbol"/>
              </a:rPr>
              <a:t></a:t>
            </a:r>
            <a:r>
              <a:rPr lang="it-IT" sz="2200" baseline="-25000" dirty="0" smtClean="0">
                <a:solidFill>
                  <a:schemeClr val="accent1"/>
                </a:solidFill>
                <a:sym typeface="Symbol"/>
              </a:rPr>
              <a:t>b</a:t>
            </a:r>
            <a:r>
              <a:rPr lang="it-IT" sz="2200" dirty="0" smtClean="0">
                <a:solidFill>
                  <a:schemeClr val="accent1"/>
                </a:solidFill>
                <a:sym typeface="Symbol"/>
              </a:rPr>
              <a:t>/</a:t>
            </a:r>
            <a:r>
              <a:rPr lang="it-IT" sz="2200" baseline="-25000" dirty="0" smtClean="0">
                <a:solidFill>
                  <a:schemeClr val="accent1"/>
                </a:solidFill>
                <a:sym typeface="Symbol"/>
              </a:rPr>
              <a:t>c</a:t>
            </a:r>
            <a:r>
              <a:rPr lang="it-IT" sz="2200" dirty="0" smtClean="0">
                <a:solidFill>
                  <a:schemeClr val="accent1"/>
                </a:solidFill>
                <a:sym typeface="Symbol"/>
              </a:rPr>
              <a:t>=2.55m</a:t>
            </a:r>
            <a:r>
              <a:rPr lang="it-IT" sz="2200" baseline="-25000" dirty="0" smtClean="0">
                <a:solidFill>
                  <a:schemeClr val="accent1"/>
                </a:solidFill>
                <a:sym typeface="Symbol"/>
              </a:rPr>
              <a:t>b</a:t>
            </a:r>
            <a:r>
              <a:rPr lang="it-IT" sz="2200" dirty="0" smtClean="0">
                <a:solidFill>
                  <a:schemeClr val="accent1"/>
                </a:solidFill>
                <a:sym typeface="Symbol"/>
              </a:rPr>
              <a:t>/</a:t>
            </a:r>
            <a:r>
              <a:rPr lang="it-IT" sz="2200" dirty="0" err="1" smtClean="0">
                <a:solidFill>
                  <a:schemeClr val="accent1"/>
                </a:solidFill>
                <a:sym typeface="Symbol"/>
              </a:rPr>
              <a:t>m</a:t>
            </a:r>
            <a:r>
              <a:rPr lang="it-IT" sz="2200" baseline="-25000" dirty="0" err="1" smtClean="0">
                <a:solidFill>
                  <a:schemeClr val="accent1"/>
                </a:solidFill>
                <a:sym typeface="Symbol"/>
              </a:rPr>
              <a:t>c</a:t>
            </a:r>
            <a:endParaRPr lang="it-IT" sz="2200" baseline="-25000" dirty="0" smtClean="0">
              <a:solidFill>
                <a:schemeClr val="accent1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484784"/>
            <a:ext cx="4508980" cy="3190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sellaDiTesto 6"/>
          <p:cNvSpPr txBox="1"/>
          <p:nvPr/>
        </p:nvSpPr>
        <p:spPr>
          <a:xfrm>
            <a:off x="4355976" y="5661248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srgbClr val="FFFF00"/>
                </a:solidFill>
              </a:rPr>
              <a:t>For</a:t>
            </a:r>
            <a:r>
              <a:rPr lang="it-IT" sz="2200" dirty="0" smtClean="0">
                <a:solidFill>
                  <a:srgbClr val="FFFF00"/>
                </a:solidFill>
              </a:rPr>
              <a:t> a </a:t>
            </a:r>
            <a:r>
              <a:rPr lang="it-IT" sz="2200" dirty="0" err="1" smtClean="0">
                <a:solidFill>
                  <a:srgbClr val="FFFF00"/>
                </a:solidFill>
              </a:rPr>
              <a:t>very</a:t>
            </a:r>
            <a:r>
              <a:rPr lang="it-IT" sz="2200" dirty="0" smtClean="0">
                <a:solidFill>
                  <a:srgbClr val="FFFF00"/>
                </a:solidFill>
              </a:rPr>
              <a:t> inclusive </a:t>
            </a:r>
            <a:r>
              <a:rPr lang="it-IT" sz="2200" dirty="0" err="1" smtClean="0">
                <a:solidFill>
                  <a:srgbClr val="FFFF00"/>
                </a:solidFill>
              </a:rPr>
              <a:t>quantity</a:t>
            </a:r>
            <a:r>
              <a:rPr lang="it-IT" sz="2200" dirty="0" smtClean="0">
                <a:solidFill>
                  <a:srgbClr val="FFFF00"/>
                </a:solidFill>
              </a:rPr>
              <a:t> BM and LV </a:t>
            </a:r>
            <a:r>
              <a:rPr lang="it-IT" sz="2200" dirty="0" err="1" smtClean="0">
                <a:solidFill>
                  <a:srgbClr val="FFFF00"/>
                </a:solidFill>
              </a:rPr>
              <a:t>give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same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result</a:t>
            </a:r>
            <a:endParaRPr lang="it-IT" sz="2200" dirty="0" smtClean="0">
              <a:solidFill>
                <a:srgbClr val="FFFF00"/>
              </a:solidFill>
            </a:endParaRPr>
          </a:p>
        </p:txBody>
      </p:sp>
      <p:pic>
        <p:nvPicPr>
          <p:cNvPr id="8" name="Immagine 7" descr="imm_box.gif"/>
          <p:cNvPicPr>
            <a:picLocks noChangeAspect="1"/>
          </p:cNvPicPr>
          <p:nvPr/>
        </p:nvPicPr>
        <p:blipFill>
          <a:blip r:embed="rId3" cstate="print"/>
          <a:srcRect l="32031" t="18197" r="13281"/>
          <a:stretch>
            <a:fillRect/>
          </a:stretch>
        </p:blipFill>
        <p:spPr>
          <a:xfrm>
            <a:off x="0" y="571480"/>
            <a:ext cx="2392764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Boltzmann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vs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(Charm)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0" y="692696"/>
            <a:ext cx="4584572" cy="4229092"/>
            <a:chOff x="1571604" y="1000108"/>
            <a:chExt cx="5286412" cy="5099765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71604" y="1928802"/>
              <a:ext cx="5286412" cy="4171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7" name="Oggetto 6"/>
            <p:cNvGraphicFramePr>
              <a:graphicFrameLocks noChangeAspect="1"/>
            </p:cNvGraphicFramePr>
            <p:nvPr/>
          </p:nvGraphicFramePr>
          <p:xfrm>
            <a:off x="2643174" y="1000108"/>
            <a:ext cx="3130550" cy="928688"/>
          </p:xfrm>
          <a:graphic>
            <a:graphicData uri="http://schemas.openxmlformats.org/presentationml/2006/ole">
              <p:oleObj spid="_x0000_s453634" name="Equation" r:id="rId4" imgW="1498320" imgH="444240" progId="Equation.3">
                <p:embed/>
              </p:oleObj>
            </a:graphicData>
          </a:graphic>
        </p:graphicFrame>
      </p:grpSp>
      <p:sp>
        <p:nvSpPr>
          <p:cNvPr id="8" name="CasellaDiTesto 7"/>
          <p:cNvSpPr txBox="1"/>
          <p:nvPr/>
        </p:nvSpPr>
        <p:spPr>
          <a:xfrm>
            <a:off x="4644008" y="1844824"/>
            <a:ext cx="4499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1"/>
                </a:solidFill>
              </a:rPr>
              <a:t>We have plotted the results as a ratio between LV and BM at different time to quantify how much the ratio differs from 1</a:t>
            </a:r>
          </a:p>
        </p:txBody>
      </p:sp>
      <p:sp>
        <p:nvSpPr>
          <p:cNvPr id="9" name="Rettangolo 8"/>
          <p:cNvSpPr/>
          <p:nvPr/>
        </p:nvSpPr>
        <p:spPr>
          <a:xfrm>
            <a:off x="4716016" y="3356992"/>
            <a:ext cx="4427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 smtClean="0">
                <a:solidFill>
                  <a:schemeClr val="bg1"/>
                </a:solidFill>
              </a:rPr>
              <a:t>[S. K. </a:t>
            </a:r>
            <a:r>
              <a:rPr lang="it-IT" sz="1800" dirty="0" err="1" smtClean="0">
                <a:solidFill>
                  <a:schemeClr val="bg1"/>
                </a:solidFill>
              </a:rPr>
              <a:t>Das</a:t>
            </a:r>
            <a:r>
              <a:rPr lang="it-IT" sz="1800" dirty="0" smtClean="0">
                <a:solidFill>
                  <a:schemeClr val="bg1"/>
                </a:solidFill>
              </a:rPr>
              <a:t> , F. Scardina, V. Greco  PRC90  044901 (2014)]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0" y="4941168"/>
            <a:ext cx="9144000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FFFF00"/>
                </a:solidFill>
                <a:latin typeface="Chalkduster"/>
                <a:cs typeface="Chalkduster"/>
              </a:rPr>
              <a:t>Is the charm really Heavy and its scattering soft ?</a:t>
            </a:r>
            <a:endParaRPr lang="en-US" sz="2800" dirty="0">
              <a:solidFill>
                <a:srgbClr val="FFFF00"/>
              </a:solidFill>
              <a:latin typeface="Chalkduster"/>
              <a:cs typeface="Chalkduster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0" y="572615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1"/>
                </a:solidFill>
                <a:latin typeface="Chalkduster"/>
                <a:cs typeface="Chalkduster"/>
              </a:rPr>
              <a:t>We studied the effect of the mass and of the momentum transferred on the approximation involved in the F-P</a:t>
            </a:r>
            <a:endParaRPr lang="en-US" dirty="0">
              <a:solidFill>
                <a:schemeClr val="accent1"/>
              </a:solidFill>
              <a:latin typeface="Chalkduster"/>
              <a:cs typeface="Chalkdus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raditional Arabic" pitchFamily="18" charset="-78"/>
              </a:rPr>
              <a:t>Outline</a:t>
            </a:r>
          </a:p>
        </p:txBody>
      </p:sp>
      <p:sp>
        <p:nvSpPr>
          <p:cNvPr id="4" name="CasellaDiTesto 17"/>
          <p:cNvSpPr txBox="1">
            <a:spLocks noChangeArrowheads="1"/>
          </p:cNvSpPr>
          <p:nvPr/>
        </p:nvSpPr>
        <p:spPr bwMode="auto">
          <a:xfrm>
            <a:off x="0" y="1142984"/>
            <a:ext cx="9144000" cy="4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puzzling Relation between </a:t>
            </a:r>
          </a:p>
          <a:p>
            <a:pPr>
              <a:spcBef>
                <a:spcPts val="0"/>
              </a:spcBef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R</a:t>
            </a:r>
            <a:r>
              <a:rPr lang="en-US" sz="32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v</a:t>
            </a:r>
            <a:r>
              <a:rPr lang="en-US" sz="32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Heavy Flavors</a:t>
            </a:r>
            <a:endParaRPr lang="en-US" sz="3200" baseline="-2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3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dirty="0" smtClean="0">
                <a:solidFill>
                  <a:srgbClr val="FFFF00"/>
                </a:solidFill>
              </a:rPr>
              <a:t>T-dependence of the interaction</a:t>
            </a:r>
          </a:p>
          <a:p>
            <a:pPr lvl="3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dirty="0" smtClean="0">
                <a:solidFill>
                  <a:srgbClr val="FFFF00"/>
                </a:solidFill>
                <a:latin typeface="Trebuchet MS" charset="0"/>
              </a:rPr>
              <a:t>Transport </a:t>
            </a:r>
            <a:r>
              <a:rPr lang="en-US" sz="2600" dirty="0" err="1" smtClean="0">
                <a:solidFill>
                  <a:srgbClr val="FFFF00"/>
                </a:solidFill>
                <a:latin typeface="Trebuchet MS" charset="0"/>
              </a:rPr>
              <a:t>vs</a:t>
            </a:r>
            <a:r>
              <a:rPr lang="en-US" sz="2600" dirty="0" smtClean="0">
                <a:solidFill>
                  <a:srgbClr val="FFFF00"/>
                </a:solidFill>
                <a:latin typeface="Trebuchet MS" charset="0"/>
              </a:rPr>
              <a:t> Fokker-Planck approach</a:t>
            </a:r>
          </a:p>
          <a:p>
            <a:pPr lvl="3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FFFF00"/>
                </a:solidFill>
                <a:latin typeface="Trebuchet MS" charset="0"/>
              </a:rPr>
              <a:t> </a:t>
            </a:r>
            <a:r>
              <a:rPr lang="en-US" sz="2600" dirty="0" err="1" smtClean="0">
                <a:solidFill>
                  <a:srgbClr val="FFFF00"/>
                </a:solidFill>
                <a:latin typeface="Trebuchet MS" charset="0"/>
              </a:rPr>
              <a:t>Hadronization</a:t>
            </a:r>
            <a:r>
              <a:rPr lang="en-US" sz="2600" dirty="0" smtClean="0">
                <a:solidFill>
                  <a:srgbClr val="FFFF00"/>
                </a:solidFill>
                <a:latin typeface="Trebuchet MS" charset="0"/>
              </a:rPr>
              <a:t>: Coalescence and Fragmentation</a:t>
            </a:r>
          </a:p>
          <a:p>
            <a:pPr lvl="3">
              <a:spcBef>
                <a:spcPts val="0"/>
              </a:spcBef>
              <a:buFont typeface="Wingdings" pitchFamily="2" charset="2"/>
              <a:buChar char="§"/>
            </a:pPr>
            <a:endParaRPr lang="en-US" sz="2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charset="0"/>
              </a:rPr>
              <a:t>cc angular correlation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rgbClr val="D1D1F0"/>
              </a:solidFill>
            </a:endParaRPr>
          </a:p>
          <a:p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95536" y="6396335"/>
            <a:ext cx="8748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The 31</a:t>
            </a:r>
            <a:r>
              <a:rPr lang="en-US" baseline="30000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th</a:t>
            </a:r>
            <a:r>
              <a:rPr lang="en-US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 Winter Workshop on Nuclear Dynamics</a:t>
            </a:r>
            <a:endParaRPr lang="en-US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cxnSp>
        <p:nvCxnSpPr>
          <p:cNvPr id="8" name="Straight Connector 2"/>
          <p:cNvCxnSpPr/>
          <p:nvPr/>
        </p:nvCxnSpPr>
        <p:spPr>
          <a:xfrm>
            <a:off x="755576" y="4437112"/>
            <a:ext cx="2160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4643470" cy="366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Boltzmann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vs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(Bottom)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072198" y="1500174"/>
            <a:ext cx="30718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accent1"/>
                </a:solidFill>
              </a:rPr>
              <a:t>In </a:t>
            </a:r>
            <a:r>
              <a:rPr lang="it-IT" sz="2200" dirty="0" err="1" smtClean="0">
                <a:solidFill>
                  <a:schemeClr val="accent1"/>
                </a:solidFill>
              </a:rPr>
              <a:t>bottom</a:t>
            </a:r>
            <a:r>
              <a:rPr lang="it-IT" sz="2200" dirty="0" smtClean="0">
                <a:solidFill>
                  <a:schemeClr val="accent1"/>
                </a:solidFill>
              </a:rPr>
              <a:t> case </a:t>
            </a:r>
            <a:r>
              <a:rPr lang="it-IT" sz="2200" dirty="0" err="1" smtClean="0">
                <a:solidFill>
                  <a:schemeClr val="accent1"/>
                </a:solidFill>
              </a:rPr>
              <a:t>Langevin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approximation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gives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results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similar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to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Boltzmann</a:t>
            </a:r>
            <a:endParaRPr lang="it-IT" sz="2200" dirty="0" smtClean="0">
              <a:solidFill>
                <a:schemeClr val="accent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072166" y="3717032"/>
            <a:ext cx="30718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The </a:t>
            </a:r>
            <a:r>
              <a:rPr lang="it-IT" sz="2200" dirty="0" err="1" smtClean="0">
                <a:solidFill>
                  <a:srgbClr val="FFFF00"/>
                </a:solidFill>
              </a:rPr>
              <a:t>Larger</a:t>
            </a:r>
            <a:r>
              <a:rPr lang="it-IT" sz="2200" dirty="0" smtClean="0">
                <a:solidFill>
                  <a:srgbClr val="FFFF00"/>
                </a:solidFill>
              </a:rPr>
              <a:t> M the </a:t>
            </a:r>
            <a:r>
              <a:rPr lang="it-IT" sz="2200" dirty="0" err="1" smtClean="0">
                <a:solidFill>
                  <a:srgbClr val="FFFF00"/>
                </a:solidFill>
              </a:rPr>
              <a:t>Better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Langevin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approximation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works</a:t>
            </a:r>
            <a:endParaRPr lang="it-IT" sz="2200" dirty="0" smtClean="0">
              <a:solidFill>
                <a:srgbClr val="FFFF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5157192"/>
            <a:ext cx="8532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 smtClean="0">
                <a:solidFill>
                  <a:schemeClr val="bg1"/>
                </a:solidFill>
              </a:rPr>
              <a:t>[S. K. </a:t>
            </a:r>
            <a:r>
              <a:rPr lang="it-IT" sz="1800" dirty="0" err="1" smtClean="0">
                <a:solidFill>
                  <a:schemeClr val="bg1"/>
                </a:solidFill>
              </a:rPr>
              <a:t>Das</a:t>
            </a:r>
            <a:r>
              <a:rPr lang="it-IT" sz="1800" dirty="0" smtClean="0">
                <a:solidFill>
                  <a:schemeClr val="bg1"/>
                </a:solidFill>
              </a:rPr>
              <a:t> , F. Scardina, V. Greco  PRC90  044901 (2014)]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Boltzmann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vs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(Charm)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0" y="785794"/>
            <a:ext cx="9429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simulating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different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average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momentum</a:t>
            </a:r>
            <a:r>
              <a:rPr lang="it-IT" sz="2200" dirty="0" smtClean="0">
                <a:solidFill>
                  <a:srgbClr val="FFFF00"/>
                </a:solidFill>
              </a:rPr>
              <a:t> transfer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0" y="5786454"/>
            <a:ext cx="5072066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5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Decreasing </a:t>
            </a:r>
            <a:r>
              <a:rPr lang="en-US" sz="175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1750" baseline="-25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175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makes the  </a:t>
            </a:r>
            <a:r>
              <a:rPr lang="en-US" sz="175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 more ani</a:t>
            </a:r>
            <a:r>
              <a:rPr lang="en-US" sz="175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sotropic </a:t>
            </a:r>
          </a:p>
        </p:txBody>
      </p:sp>
      <p:sp>
        <p:nvSpPr>
          <p:cNvPr id="9" name="Freccia a destra 8"/>
          <p:cNvSpPr/>
          <p:nvPr/>
        </p:nvSpPr>
        <p:spPr bwMode="auto">
          <a:xfrm>
            <a:off x="4929190" y="5857892"/>
            <a:ext cx="324000" cy="214314"/>
          </a:xfrm>
          <a:prstGeom prst="rightArrow">
            <a:avLst/>
          </a:prstGeom>
          <a:solidFill>
            <a:srgbClr val="99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148000" y="5805264"/>
            <a:ext cx="4071934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5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Smaller average momentum transfer </a:t>
            </a:r>
          </a:p>
        </p:txBody>
      </p:sp>
      <p:grpSp>
        <p:nvGrpSpPr>
          <p:cNvPr id="13" name="Gruppo 12"/>
          <p:cNvGrpSpPr/>
          <p:nvPr/>
        </p:nvGrpSpPr>
        <p:grpSpPr>
          <a:xfrm>
            <a:off x="0" y="1844824"/>
            <a:ext cx="4395440" cy="3708000"/>
            <a:chOff x="0" y="1785926"/>
            <a:chExt cx="4395440" cy="3694972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0" y="1785926"/>
              <a:ext cx="43920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2200" dirty="0" err="1" smtClean="0"/>
                <a:t>Angular</a:t>
              </a:r>
              <a:r>
                <a:rPr lang="it-IT" sz="2200" dirty="0" smtClean="0"/>
                <a:t> </a:t>
              </a:r>
              <a:r>
                <a:rPr lang="it-IT" sz="2200" dirty="0" err="1" smtClean="0"/>
                <a:t>dependence</a:t>
              </a:r>
              <a:r>
                <a:rPr lang="it-IT" sz="2200" dirty="0" smtClean="0"/>
                <a:t> </a:t>
              </a:r>
              <a:r>
                <a:rPr lang="it-IT" sz="2200" dirty="0" err="1" smtClean="0"/>
                <a:t>of</a:t>
              </a:r>
              <a:r>
                <a:rPr lang="it-IT" sz="2200" dirty="0" smtClean="0"/>
                <a:t> </a:t>
              </a:r>
              <a:r>
                <a:rPr lang="it-IT" sz="2200" dirty="0" smtClean="0">
                  <a:sym typeface="Symbol"/>
                </a:rPr>
                <a:t></a:t>
              </a:r>
              <a:endParaRPr lang="it-IT" sz="2200" dirty="0" smtClean="0"/>
            </a:p>
          </p:txBody>
        </p:sp>
        <p:pic>
          <p:nvPicPr>
            <p:cNvPr id="48025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132856"/>
              <a:ext cx="4395440" cy="3348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" name="Gruppo 13"/>
          <p:cNvGrpSpPr/>
          <p:nvPr/>
        </p:nvGrpSpPr>
        <p:grpSpPr>
          <a:xfrm>
            <a:off x="4643438" y="1857364"/>
            <a:ext cx="4395600" cy="3708000"/>
            <a:chOff x="4643438" y="1857364"/>
            <a:chExt cx="4286280" cy="3520740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4643438" y="1857364"/>
              <a:ext cx="428628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2200" dirty="0" err="1" smtClean="0"/>
                <a:t>Mometum</a:t>
              </a:r>
              <a:r>
                <a:rPr lang="it-IT" sz="2200" dirty="0" smtClean="0"/>
                <a:t> transfer vs P</a:t>
              </a:r>
            </a:p>
          </p:txBody>
        </p:sp>
        <p:pic>
          <p:nvPicPr>
            <p:cNvPr id="48025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4000" y="2276872"/>
              <a:ext cx="4284000" cy="3101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642918"/>
            <a:ext cx="3714776" cy="2806297"/>
          </a:xfrm>
          <a:prstGeom prst="rect">
            <a:avLst/>
          </a:prstGeom>
          <a:noFill/>
          <a:ln w="12700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6"/>
            <a:ext cx="3680577" cy="2714644"/>
          </a:xfrm>
          <a:prstGeom prst="rect">
            <a:avLst/>
          </a:prstGeom>
          <a:noFill/>
          <a:ln w="1270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Boltzmann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vs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(Charm)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0" y="5857892"/>
            <a:ext cx="3857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FF00"/>
                </a:solidFill>
              </a:rPr>
              <a:t>The </a:t>
            </a:r>
            <a:r>
              <a:rPr lang="it-IT" sz="2000" dirty="0" err="1" smtClean="0">
                <a:solidFill>
                  <a:srgbClr val="FFFF00"/>
                </a:solidFill>
              </a:rPr>
              <a:t>smaller</a:t>
            </a:r>
            <a:r>
              <a:rPr lang="it-IT" sz="2000" dirty="0" smtClean="0">
                <a:solidFill>
                  <a:srgbClr val="FFFF00"/>
                </a:solidFill>
              </a:rPr>
              <a:t> &lt;k&gt; the </a:t>
            </a:r>
            <a:r>
              <a:rPr lang="it-IT" sz="2000" dirty="0" err="1" smtClean="0">
                <a:solidFill>
                  <a:srgbClr val="FFFF00"/>
                </a:solidFill>
              </a:rPr>
              <a:t>better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</a:rPr>
              <a:t>Langevin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</a:rPr>
              <a:t>approximation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</a:rPr>
              <a:t>works</a:t>
            </a:r>
            <a:endParaRPr lang="it-IT" sz="2000" dirty="0" smtClean="0">
              <a:solidFill>
                <a:srgbClr val="FFFF00"/>
              </a:solidFill>
            </a:endParaRPr>
          </a:p>
        </p:txBody>
      </p:sp>
      <p:pic>
        <p:nvPicPr>
          <p:cNvPr id="47923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714752"/>
            <a:ext cx="3714776" cy="2935265"/>
          </a:xfrm>
          <a:prstGeom prst="rect">
            <a:avLst/>
          </a:prstGeom>
          <a:noFill/>
          <a:ln w="1270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643314"/>
            <a:ext cx="3214710" cy="232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187624" y="0"/>
            <a:ext cx="67056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cs typeface="Arial Rounded MT Bold" charset="0"/>
              </a:rPr>
              <a:t>R</a:t>
            </a:r>
            <a:r>
              <a:rPr lang="en-US" sz="3200" baseline="-25000" dirty="0" smtClean="0">
                <a:solidFill>
                  <a:srgbClr val="FFFF00"/>
                </a:solidFill>
                <a:cs typeface="Arial Rounded MT Bold" charset="0"/>
              </a:rPr>
              <a:t>AA</a:t>
            </a:r>
            <a:r>
              <a:rPr lang="en-US" sz="3200" dirty="0">
                <a:solidFill>
                  <a:srgbClr val="FFFF00"/>
                </a:solidFill>
                <a:cs typeface="Arial Rounded MT Bold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cs typeface="Arial Rounded MT Bold" charset="0"/>
              </a:rPr>
              <a:t>and v</a:t>
            </a:r>
            <a:r>
              <a:rPr lang="en-US" sz="3200" baseline="-25000" dirty="0" smtClean="0">
                <a:solidFill>
                  <a:srgbClr val="FFFF00"/>
                </a:solidFill>
                <a:cs typeface="Arial Rounded MT Bold" charset="0"/>
              </a:rPr>
              <a:t>2  </a:t>
            </a:r>
            <a:r>
              <a:rPr lang="en-US" sz="3200" dirty="0" smtClean="0">
                <a:solidFill>
                  <a:srgbClr val="FFFF00"/>
                </a:solidFill>
                <a:cs typeface="Arial Rounded MT Bold" charset="0"/>
              </a:rPr>
              <a:t>Boltzmann </a:t>
            </a:r>
            <a:r>
              <a:rPr lang="en-US" sz="3200" dirty="0" err="1" smtClean="0">
                <a:solidFill>
                  <a:srgbClr val="FFFF00"/>
                </a:solidFill>
                <a:cs typeface="Arial Rounded MT Bold" charset="0"/>
              </a:rPr>
              <a:t>vs</a:t>
            </a:r>
            <a:r>
              <a:rPr lang="en-US" sz="3200" dirty="0" smtClean="0">
                <a:solidFill>
                  <a:srgbClr val="FFFF00"/>
                </a:solidFill>
                <a:cs typeface="Arial Rounded MT Bold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cs typeface="Arial Rounded MT Bold" charset="0"/>
              </a:rPr>
              <a:t>Langevin</a:t>
            </a:r>
            <a:r>
              <a:rPr lang="en-US" sz="3200" dirty="0" smtClean="0">
                <a:solidFill>
                  <a:srgbClr val="FFFF00"/>
                </a:solidFill>
                <a:cs typeface="Arial Rounded MT Bold" charset="0"/>
              </a:rPr>
              <a:t> </a:t>
            </a:r>
            <a:endParaRPr lang="en-US" sz="3200" dirty="0">
              <a:solidFill>
                <a:srgbClr val="FFFF00"/>
              </a:solidFill>
              <a:cs typeface="Arial Rounded MT Bold" charset="0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16180" y="5181600"/>
            <a:ext cx="9127820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ü"/>
            </a:pP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</a:rPr>
              <a:t>Fixed same R</a:t>
            </a:r>
            <a:r>
              <a:rPr lang="en-US" sz="2200" baseline="-25000" dirty="0" smtClean="0">
                <a:solidFill>
                  <a:srgbClr val="FFFFFF"/>
                </a:solidFill>
                <a:latin typeface="Calibri"/>
                <a:cs typeface="Calibri"/>
              </a:rPr>
              <a:t>AA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lang="en-US" sz="2200" dirty="0" err="1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lang="en-US" sz="2200" baseline="-25000" dirty="0" err="1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</a:rPr>
              <a:t>) [reduce</a:t>
            </a:r>
            <a:r>
              <a:rPr lang="en-US" sz="22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 g 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</a:rPr>
              <a:t>by 40%] 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 v</a:t>
            </a:r>
            <a:r>
              <a:rPr lang="en-US" sz="2200" baseline="-250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2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(</a:t>
            </a:r>
            <a:r>
              <a:rPr lang="en-US" sz="2200" dirty="0" err="1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p</a:t>
            </a:r>
            <a:r>
              <a:rPr lang="en-US" sz="2200" baseline="-25000" dirty="0" err="1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T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) 35% higher (</a:t>
            </a:r>
            <a:r>
              <a:rPr lang="en-US" sz="2200" dirty="0" err="1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m</a:t>
            </a:r>
            <a:r>
              <a:rPr lang="en-US" sz="2200" baseline="-25000" dirty="0" err="1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D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=1.6 </a:t>
            </a:r>
            <a:r>
              <a:rPr lang="en-US" sz="2200" dirty="0" err="1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GeV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     - dependence on the specific scattering matrix (</a:t>
            </a:r>
            <a:r>
              <a:rPr lang="en-US" sz="20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isotropic case -&gt; larger effect</a:t>
            </a:r>
            <a:r>
              <a:rPr lang="en-US" sz="2200" dirty="0" smtClean="0">
                <a:solidFill>
                  <a:srgbClr val="FFFFFF"/>
                </a:solidFill>
                <a:latin typeface="Calibri"/>
                <a:cs typeface="Calibri"/>
                <a:sym typeface="Wingdings"/>
              </a:rPr>
              <a:t>)</a:t>
            </a:r>
          </a:p>
          <a:p>
            <a:pPr>
              <a:lnSpc>
                <a:spcPct val="120000"/>
              </a:lnSpc>
            </a:pPr>
            <a:endParaRPr lang="en-US" sz="1200" dirty="0" smtClean="0">
              <a:solidFill>
                <a:srgbClr val="FFFFFF"/>
              </a:solidFill>
              <a:latin typeface="Calibri"/>
              <a:cs typeface="Calibri"/>
              <a:sym typeface="Wingdings"/>
            </a:endParaRPr>
          </a:p>
          <a:p>
            <a:pPr>
              <a:lnSpc>
                <a:spcPct val="120000"/>
              </a:lnSpc>
            </a:pPr>
            <a:r>
              <a:rPr lang="en-US" sz="2200" dirty="0" smtClean="0">
                <a:solidFill>
                  <a:srgbClr val="00FF00"/>
                </a:solidFill>
                <a:latin typeface="Calibri"/>
                <a:cs typeface="Calibri"/>
                <a:sym typeface="Wingdings"/>
              </a:rPr>
              <a:t>      </a:t>
            </a:r>
            <a:r>
              <a:rPr lang="en-US" sz="2200" dirty="0" err="1" smtClean="0">
                <a:solidFill>
                  <a:srgbClr val="00FF00"/>
                </a:solidFill>
                <a:latin typeface="Calibri"/>
                <a:cs typeface="Calibri"/>
                <a:sym typeface="Wingdings"/>
              </a:rPr>
              <a:t>Hadronization</a:t>
            </a:r>
            <a:r>
              <a:rPr lang="en-US" sz="2200" dirty="0" smtClean="0">
                <a:solidFill>
                  <a:srgbClr val="00FF00"/>
                </a:solidFill>
                <a:latin typeface="Calibri"/>
                <a:cs typeface="Calibri"/>
                <a:sym typeface="Wingdings"/>
              </a:rPr>
              <a:t> by coalescence not included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3059832" y="908720"/>
            <a:ext cx="385477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Au</a:t>
            </a:r>
            <a:r>
              <a:rPr lang="en-US" b="1" dirty="0">
                <a:solidFill>
                  <a:srgbClr val="FFFF00"/>
                </a:solidFill>
              </a:rPr>
              <a:t>+Au@200AGeV, b=8 </a:t>
            </a:r>
            <a:r>
              <a:rPr lang="en-US" b="1" dirty="0" err="1" smtClean="0">
                <a:solidFill>
                  <a:srgbClr val="FFFF00"/>
                </a:solidFill>
              </a:rPr>
              <a:t>fm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773" y="1524000"/>
            <a:ext cx="4486427" cy="3429000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8188" y="1524000"/>
            <a:ext cx="4676388" cy="3505200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8952" y="1556792"/>
            <a:ext cx="4545048" cy="3505200"/>
          </a:xfrm>
          <a:prstGeom prst="rect">
            <a:avLst/>
          </a:prstGeom>
        </p:spPr>
      </p:pic>
      <p:sp>
        <p:nvSpPr>
          <p:cNvPr id="9" name="TextBox 10"/>
          <p:cNvSpPr txBox="1"/>
          <p:nvPr/>
        </p:nvSpPr>
        <p:spPr>
          <a:xfrm>
            <a:off x="990600" y="3962400"/>
            <a:ext cx="1244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</a:t>
            </a:r>
            <a:r>
              <a:rPr lang="en-US" sz="1400" baseline="-25000" dirty="0" err="1" smtClean="0"/>
              <a:t>D</a:t>
            </a:r>
            <a:r>
              <a:rPr lang="en-US" sz="1400" dirty="0" smtClean="0"/>
              <a:t>=1.6 </a:t>
            </a:r>
            <a:r>
              <a:rPr lang="en-US" sz="1400" dirty="0" err="1" smtClean="0"/>
              <a:t>GeV</a:t>
            </a:r>
            <a:endParaRPr lang="en-US" sz="1400" dirty="0"/>
          </a:p>
        </p:txBody>
      </p:sp>
      <p:sp>
        <p:nvSpPr>
          <p:cNvPr id="10" name="TextBox 11"/>
          <p:cNvSpPr txBox="1"/>
          <p:nvPr/>
        </p:nvSpPr>
        <p:spPr>
          <a:xfrm>
            <a:off x="3048000" y="2133600"/>
            <a:ext cx="54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40%</a:t>
            </a:r>
            <a:endParaRPr lang="en-US" sz="1400" dirty="0"/>
          </a:p>
        </p:txBody>
      </p:sp>
      <p:sp>
        <p:nvSpPr>
          <p:cNvPr id="11" name="Rettangolo 10"/>
          <p:cNvSpPr/>
          <p:nvPr/>
        </p:nvSpPr>
        <p:spPr>
          <a:xfrm>
            <a:off x="5508104" y="6211669"/>
            <a:ext cx="4427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 smtClean="0">
                <a:solidFill>
                  <a:schemeClr val="bg1"/>
                </a:solidFill>
              </a:rPr>
              <a:t>[S. K. </a:t>
            </a:r>
            <a:r>
              <a:rPr lang="it-IT" sz="1800" dirty="0" err="1" smtClean="0">
                <a:solidFill>
                  <a:schemeClr val="bg1"/>
                </a:solidFill>
              </a:rPr>
              <a:t>Das</a:t>
            </a:r>
            <a:r>
              <a:rPr lang="it-IT" sz="1800" dirty="0" smtClean="0">
                <a:solidFill>
                  <a:schemeClr val="bg1"/>
                </a:solidFill>
              </a:rPr>
              <a:t> , F. Scardina, V. Greco  PRC90  044901 (2014)]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286000"/>
            <a:ext cx="4572000" cy="34958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6000"/>
            <a:ext cx="4495799" cy="3505200"/>
          </a:xfrm>
          <a:prstGeom prst="rect">
            <a:avLst/>
          </a:prstGeom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 v</a:t>
            </a:r>
            <a:r>
              <a:rPr lang="en-US" sz="40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2  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Boltzmann </a:t>
            </a:r>
            <a:r>
              <a:rPr lang="en-US" sz="4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vs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Langevin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 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 Rounded MT 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334746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000" b="1" dirty="0" smtClean="0">
                <a:solidFill>
                  <a:srgbClr val="1AA949"/>
                </a:solidFill>
              </a:rPr>
              <a:t>Au</a:t>
            </a:r>
            <a:r>
              <a:rPr lang="en-US" sz="2000" b="1" dirty="0">
                <a:solidFill>
                  <a:srgbClr val="1AA949"/>
                </a:solidFill>
              </a:rPr>
              <a:t>+Au@200AGeV, b=8 </a:t>
            </a:r>
            <a:r>
              <a:rPr lang="en-US" sz="2000" b="1" dirty="0" err="1" smtClean="0">
                <a:solidFill>
                  <a:srgbClr val="1AA949"/>
                </a:solidFill>
              </a:rPr>
              <a:t>fm</a:t>
            </a:r>
            <a:endParaRPr lang="en-US" sz="2000" b="1" dirty="0">
              <a:solidFill>
                <a:srgbClr val="1AA94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836712"/>
            <a:ext cx="5530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latin typeface="Trebuchet MS"/>
                <a:cs typeface="Trebuchet MS"/>
              </a:rPr>
              <a:t>Impact of the Boltzmann dynamics for </a:t>
            </a:r>
            <a:r>
              <a:rPr lang="en-US" sz="2400" dirty="0" err="1" smtClean="0">
                <a:solidFill>
                  <a:srgbClr val="00FF00"/>
                </a:solidFill>
                <a:latin typeface="Symbol" charset="2"/>
                <a:cs typeface="Symbol" charset="2"/>
              </a:rPr>
              <a:t>a</a:t>
            </a:r>
            <a:r>
              <a:rPr lang="en-US" baseline="-25000" dirty="0" err="1" smtClean="0">
                <a:solidFill>
                  <a:srgbClr val="00FF00"/>
                </a:solidFill>
                <a:latin typeface="Trebuchet MS"/>
                <a:cs typeface="Trebuchet MS"/>
              </a:rPr>
              <a:t>QPM</a:t>
            </a:r>
            <a:r>
              <a:rPr lang="en-US" dirty="0" smtClean="0">
                <a:solidFill>
                  <a:srgbClr val="00FF00"/>
                </a:solidFill>
                <a:latin typeface="Trebuchet MS"/>
                <a:cs typeface="Trebuchet MS"/>
              </a:rPr>
              <a:t>(T) case</a:t>
            </a:r>
            <a:endParaRPr lang="en-US" dirty="0">
              <a:solidFill>
                <a:srgbClr val="00FF00"/>
              </a:solidFill>
              <a:latin typeface="Trebuchet MS"/>
              <a:cs typeface="Trebuchet MS"/>
            </a:endParaRPr>
          </a:p>
        </p:txBody>
      </p:sp>
      <p:sp>
        <p:nvSpPr>
          <p:cNvPr id="8" name="Freeform 9"/>
          <p:cNvSpPr/>
          <p:nvPr/>
        </p:nvSpPr>
        <p:spPr>
          <a:xfrm>
            <a:off x="5757332" y="4114800"/>
            <a:ext cx="3336391" cy="1183166"/>
          </a:xfrm>
          <a:custGeom>
            <a:avLst/>
            <a:gdLst>
              <a:gd name="connsiteX0" fmla="*/ 0 w 2857660"/>
              <a:gd name="connsiteY0" fmla="*/ 1016422 h 1016422"/>
              <a:gd name="connsiteX1" fmla="*/ 112667 w 2857660"/>
              <a:gd name="connsiteY1" fmla="*/ 709176 h 1016422"/>
              <a:gd name="connsiteX2" fmla="*/ 522368 w 2857660"/>
              <a:gd name="connsiteY2" fmla="*/ 186856 h 1016422"/>
              <a:gd name="connsiteX3" fmla="*/ 778430 w 2857660"/>
              <a:gd name="connsiteY3" fmla="*/ 53716 h 1016422"/>
              <a:gd name="connsiteX4" fmla="*/ 839885 w 2857660"/>
              <a:gd name="connsiteY4" fmla="*/ 33233 h 1016422"/>
              <a:gd name="connsiteX5" fmla="*/ 1024251 w 2857660"/>
              <a:gd name="connsiteY5" fmla="*/ 2509 h 1016422"/>
              <a:gd name="connsiteX6" fmla="*/ 1311041 w 2857660"/>
              <a:gd name="connsiteY6" fmla="*/ 104924 h 1016422"/>
              <a:gd name="connsiteX7" fmla="*/ 1577346 w 2857660"/>
              <a:gd name="connsiteY7" fmla="*/ 156132 h 1016422"/>
              <a:gd name="connsiteX8" fmla="*/ 1987046 w 2857660"/>
              <a:gd name="connsiteY8" fmla="*/ 217581 h 1016422"/>
              <a:gd name="connsiteX9" fmla="*/ 2314807 w 2857660"/>
              <a:gd name="connsiteY9" fmla="*/ 248306 h 1016422"/>
              <a:gd name="connsiteX10" fmla="*/ 2683537 w 2857660"/>
              <a:gd name="connsiteY10" fmla="*/ 309755 h 1016422"/>
              <a:gd name="connsiteX11" fmla="*/ 2755235 w 2857660"/>
              <a:gd name="connsiteY11" fmla="*/ 319997 h 1016422"/>
              <a:gd name="connsiteX12" fmla="*/ 2857660 w 2857660"/>
              <a:gd name="connsiteY12" fmla="*/ 350721 h 1016422"/>
              <a:gd name="connsiteX0" fmla="*/ 0 w 2857660"/>
              <a:gd name="connsiteY0" fmla="*/ 1016422 h 1016422"/>
              <a:gd name="connsiteX1" fmla="*/ 139862 w 2857660"/>
              <a:gd name="connsiteY1" fmla="*/ 709176 h 1016422"/>
              <a:gd name="connsiteX2" fmla="*/ 522368 w 2857660"/>
              <a:gd name="connsiteY2" fmla="*/ 186856 h 1016422"/>
              <a:gd name="connsiteX3" fmla="*/ 778430 w 2857660"/>
              <a:gd name="connsiteY3" fmla="*/ 53716 h 1016422"/>
              <a:gd name="connsiteX4" fmla="*/ 839885 w 2857660"/>
              <a:gd name="connsiteY4" fmla="*/ 33233 h 1016422"/>
              <a:gd name="connsiteX5" fmla="*/ 1024251 w 2857660"/>
              <a:gd name="connsiteY5" fmla="*/ 2509 h 1016422"/>
              <a:gd name="connsiteX6" fmla="*/ 1311041 w 2857660"/>
              <a:gd name="connsiteY6" fmla="*/ 104924 h 1016422"/>
              <a:gd name="connsiteX7" fmla="*/ 1577346 w 2857660"/>
              <a:gd name="connsiteY7" fmla="*/ 156132 h 1016422"/>
              <a:gd name="connsiteX8" fmla="*/ 1987046 w 2857660"/>
              <a:gd name="connsiteY8" fmla="*/ 217581 h 1016422"/>
              <a:gd name="connsiteX9" fmla="*/ 2314807 w 2857660"/>
              <a:gd name="connsiteY9" fmla="*/ 248306 h 1016422"/>
              <a:gd name="connsiteX10" fmla="*/ 2683537 w 2857660"/>
              <a:gd name="connsiteY10" fmla="*/ 309755 h 1016422"/>
              <a:gd name="connsiteX11" fmla="*/ 2755235 w 2857660"/>
              <a:gd name="connsiteY11" fmla="*/ 319997 h 1016422"/>
              <a:gd name="connsiteX12" fmla="*/ 2857660 w 2857660"/>
              <a:gd name="connsiteY12" fmla="*/ 350721 h 1016422"/>
              <a:gd name="connsiteX0" fmla="*/ 0 w 2857660"/>
              <a:gd name="connsiteY0" fmla="*/ 1016422 h 1016422"/>
              <a:gd name="connsiteX1" fmla="*/ 139862 w 2857660"/>
              <a:gd name="connsiteY1" fmla="*/ 709176 h 1016422"/>
              <a:gd name="connsiteX2" fmla="*/ 522368 w 2857660"/>
              <a:gd name="connsiteY2" fmla="*/ 186856 h 1016422"/>
              <a:gd name="connsiteX3" fmla="*/ 778430 w 2857660"/>
              <a:gd name="connsiteY3" fmla="*/ 53716 h 1016422"/>
              <a:gd name="connsiteX4" fmla="*/ 839885 w 2857660"/>
              <a:gd name="connsiteY4" fmla="*/ 33233 h 1016422"/>
              <a:gd name="connsiteX5" fmla="*/ 1024251 w 2857660"/>
              <a:gd name="connsiteY5" fmla="*/ 2509 h 1016422"/>
              <a:gd name="connsiteX6" fmla="*/ 1311041 w 2857660"/>
              <a:gd name="connsiteY6" fmla="*/ 104924 h 1016422"/>
              <a:gd name="connsiteX7" fmla="*/ 1577346 w 2857660"/>
              <a:gd name="connsiteY7" fmla="*/ 156132 h 1016422"/>
              <a:gd name="connsiteX8" fmla="*/ 1987046 w 2857660"/>
              <a:gd name="connsiteY8" fmla="*/ 217581 h 1016422"/>
              <a:gd name="connsiteX9" fmla="*/ 2314807 w 2857660"/>
              <a:gd name="connsiteY9" fmla="*/ 248306 h 1016422"/>
              <a:gd name="connsiteX10" fmla="*/ 2683537 w 2857660"/>
              <a:gd name="connsiteY10" fmla="*/ 309755 h 1016422"/>
              <a:gd name="connsiteX11" fmla="*/ 2755235 w 2857660"/>
              <a:gd name="connsiteY11" fmla="*/ 319997 h 1016422"/>
              <a:gd name="connsiteX12" fmla="*/ 2857660 w 2857660"/>
              <a:gd name="connsiteY12" fmla="*/ 350721 h 1016422"/>
              <a:gd name="connsiteX0" fmla="*/ 0 w 2857660"/>
              <a:gd name="connsiteY0" fmla="*/ 1016422 h 1016422"/>
              <a:gd name="connsiteX1" fmla="*/ 139862 w 2857660"/>
              <a:gd name="connsiteY1" fmla="*/ 709176 h 1016422"/>
              <a:gd name="connsiteX2" fmla="*/ 522368 w 2857660"/>
              <a:gd name="connsiteY2" fmla="*/ 186856 h 1016422"/>
              <a:gd name="connsiteX3" fmla="*/ 778430 w 2857660"/>
              <a:gd name="connsiteY3" fmla="*/ 53716 h 1016422"/>
              <a:gd name="connsiteX4" fmla="*/ 839885 w 2857660"/>
              <a:gd name="connsiteY4" fmla="*/ 33233 h 1016422"/>
              <a:gd name="connsiteX5" fmla="*/ 1024251 w 2857660"/>
              <a:gd name="connsiteY5" fmla="*/ 2509 h 1016422"/>
              <a:gd name="connsiteX6" fmla="*/ 1311041 w 2857660"/>
              <a:gd name="connsiteY6" fmla="*/ 104924 h 1016422"/>
              <a:gd name="connsiteX7" fmla="*/ 1577346 w 2857660"/>
              <a:gd name="connsiteY7" fmla="*/ 156132 h 1016422"/>
              <a:gd name="connsiteX8" fmla="*/ 1987046 w 2857660"/>
              <a:gd name="connsiteY8" fmla="*/ 217581 h 1016422"/>
              <a:gd name="connsiteX9" fmla="*/ 2314807 w 2857660"/>
              <a:gd name="connsiteY9" fmla="*/ 248306 h 1016422"/>
              <a:gd name="connsiteX10" fmla="*/ 2683537 w 2857660"/>
              <a:gd name="connsiteY10" fmla="*/ 309755 h 1016422"/>
              <a:gd name="connsiteX11" fmla="*/ 2755235 w 2857660"/>
              <a:gd name="connsiteY11" fmla="*/ 319997 h 1016422"/>
              <a:gd name="connsiteX12" fmla="*/ 2857660 w 2857660"/>
              <a:gd name="connsiteY12" fmla="*/ 350721 h 1016422"/>
              <a:gd name="connsiteX0" fmla="*/ 0 w 2857660"/>
              <a:gd name="connsiteY0" fmla="*/ 1016422 h 1016422"/>
              <a:gd name="connsiteX1" fmla="*/ 139862 w 2857660"/>
              <a:gd name="connsiteY1" fmla="*/ 709176 h 1016422"/>
              <a:gd name="connsiteX2" fmla="*/ 522368 w 2857660"/>
              <a:gd name="connsiteY2" fmla="*/ 186856 h 1016422"/>
              <a:gd name="connsiteX3" fmla="*/ 778430 w 2857660"/>
              <a:gd name="connsiteY3" fmla="*/ 53716 h 1016422"/>
              <a:gd name="connsiteX4" fmla="*/ 839885 w 2857660"/>
              <a:gd name="connsiteY4" fmla="*/ 33233 h 1016422"/>
              <a:gd name="connsiteX5" fmla="*/ 1024251 w 2857660"/>
              <a:gd name="connsiteY5" fmla="*/ 2509 h 1016422"/>
              <a:gd name="connsiteX6" fmla="*/ 1311041 w 2857660"/>
              <a:gd name="connsiteY6" fmla="*/ 104924 h 1016422"/>
              <a:gd name="connsiteX7" fmla="*/ 1577346 w 2857660"/>
              <a:gd name="connsiteY7" fmla="*/ 156132 h 1016422"/>
              <a:gd name="connsiteX8" fmla="*/ 1987046 w 2857660"/>
              <a:gd name="connsiteY8" fmla="*/ 217581 h 1016422"/>
              <a:gd name="connsiteX9" fmla="*/ 2314807 w 2857660"/>
              <a:gd name="connsiteY9" fmla="*/ 248306 h 1016422"/>
              <a:gd name="connsiteX10" fmla="*/ 2683537 w 2857660"/>
              <a:gd name="connsiteY10" fmla="*/ 309755 h 1016422"/>
              <a:gd name="connsiteX11" fmla="*/ 2755235 w 2857660"/>
              <a:gd name="connsiteY11" fmla="*/ 319997 h 1016422"/>
              <a:gd name="connsiteX12" fmla="*/ 2857660 w 2857660"/>
              <a:gd name="connsiteY12" fmla="*/ 350721 h 1016422"/>
              <a:gd name="connsiteX0" fmla="*/ 0 w 2857660"/>
              <a:gd name="connsiteY0" fmla="*/ 986381 h 986381"/>
              <a:gd name="connsiteX1" fmla="*/ 139862 w 2857660"/>
              <a:gd name="connsiteY1" fmla="*/ 679135 h 986381"/>
              <a:gd name="connsiteX2" fmla="*/ 522368 w 2857660"/>
              <a:gd name="connsiteY2" fmla="*/ 156815 h 986381"/>
              <a:gd name="connsiteX3" fmla="*/ 778430 w 2857660"/>
              <a:gd name="connsiteY3" fmla="*/ 23675 h 986381"/>
              <a:gd name="connsiteX4" fmla="*/ 839885 w 2857660"/>
              <a:gd name="connsiteY4" fmla="*/ 3192 h 986381"/>
              <a:gd name="connsiteX5" fmla="*/ 1024251 w 2857660"/>
              <a:gd name="connsiteY5" fmla="*/ 7761 h 986381"/>
              <a:gd name="connsiteX6" fmla="*/ 1311041 w 2857660"/>
              <a:gd name="connsiteY6" fmla="*/ 74883 h 986381"/>
              <a:gd name="connsiteX7" fmla="*/ 1577346 w 2857660"/>
              <a:gd name="connsiteY7" fmla="*/ 126091 h 986381"/>
              <a:gd name="connsiteX8" fmla="*/ 1987046 w 2857660"/>
              <a:gd name="connsiteY8" fmla="*/ 187540 h 986381"/>
              <a:gd name="connsiteX9" fmla="*/ 2314807 w 2857660"/>
              <a:gd name="connsiteY9" fmla="*/ 218265 h 986381"/>
              <a:gd name="connsiteX10" fmla="*/ 2683537 w 2857660"/>
              <a:gd name="connsiteY10" fmla="*/ 279714 h 986381"/>
              <a:gd name="connsiteX11" fmla="*/ 2755235 w 2857660"/>
              <a:gd name="connsiteY11" fmla="*/ 289956 h 986381"/>
              <a:gd name="connsiteX12" fmla="*/ 2857660 w 2857660"/>
              <a:gd name="connsiteY12" fmla="*/ 320680 h 986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57660" h="986381">
                <a:moveTo>
                  <a:pt x="0" y="986381"/>
                </a:moveTo>
                <a:cubicBezTo>
                  <a:pt x="12803" y="901888"/>
                  <a:pt x="61867" y="861512"/>
                  <a:pt x="139862" y="679135"/>
                </a:cubicBezTo>
                <a:cubicBezTo>
                  <a:pt x="217857" y="496758"/>
                  <a:pt x="415940" y="266058"/>
                  <a:pt x="522368" y="156815"/>
                </a:cubicBezTo>
                <a:cubicBezTo>
                  <a:pt x="628796" y="47572"/>
                  <a:pt x="725511" y="49279"/>
                  <a:pt x="778430" y="23675"/>
                </a:cubicBezTo>
                <a:cubicBezTo>
                  <a:pt x="831349" y="-1929"/>
                  <a:pt x="798915" y="5844"/>
                  <a:pt x="839885" y="3192"/>
                </a:cubicBezTo>
                <a:cubicBezTo>
                  <a:pt x="880855" y="540"/>
                  <a:pt x="945725" y="-4188"/>
                  <a:pt x="1024251" y="7761"/>
                </a:cubicBezTo>
                <a:cubicBezTo>
                  <a:pt x="1102777" y="19710"/>
                  <a:pt x="1218859" y="55161"/>
                  <a:pt x="1311041" y="74883"/>
                </a:cubicBezTo>
                <a:cubicBezTo>
                  <a:pt x="1403223" y="94605"/>
                  <a:pt x="1464679" y="107315"/>
                  <a:pt x="1577346" y="126091"/>
                </a:cubicBezTo>
                <a:cubicBezTo>
                  <a:pt x="1690013" y="144867"/>
                  <a:pt x="1864136" y="172178"/>
                  <a:pt x="1987046" y="187540"/>
                </a:cubicBezTo>
                <a:cubicBezTo>
                  <a:pt x="2109956" y="202902"/>
                  <a:pt x="2198725" y="202903"/>
                  <a:pt x="2314807" y="218265"/>
                </a:cubicBezTo>
                <a:cubicBezTo>
                  <a:pt x="2430889" y="233627"/>
                  <a:pt x="2610133" y="267766"/>
                  <a:pt x="2683537" y="279714"/>
                </a:cubicBezTo>
                <a:cubicBezTo>
                  <a:pt x="2756941" y="291662"/>
                  <a:pt x="2726215" y="283128"/>
                  <a:pt x="2755235" y="289956"/>
                </a:cubicBezTo>
                <a:cubicBezTo>
                  <a:pt x="2784255" y="296784"/>
                  <a:pt x="2837175" y="315559"/>
                  <a:pt x="2857660" y="320680"/>
                </a:cubicBez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0"/>
          <p:cNvSpPr txBox="1"/>
          <p:nvPr/>
        </p:nvSpPr>
        <p:spPr>
          <a:xfrm>
            <a:off x="5257800" y="1828800"/>
            <a:ext cx="3161367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000" b="1" dirty="0" smtClean="0">
                <a:solidFill>
                  <a:srgbClr val="1AA949"/>
                </a:solidFill>
              </a:rPr>
              <a:t>LHC – Pb+Pb@2.76ATeV</a:t>
            </a:r>
            <a:endParaRPr lang="en-US" sz="2000" b="1" dirty="0">
              <a:solidFill>
                <a:srgbClr val="1AA949"/>
              </a:solidFill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6784285" y="381000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BM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6629400" y="427886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LV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12" name="TextBox 16"/>
          <p:cNvSpPr txBox="1"/>
          <p:nvPr/>
        </p:nvSpPr>
        <p:spPr>
          <a:xfrm>
            <a:off x="1981200" y="5943600"/>
            <a:ext cx="5383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FF00"/>
                </a:solidFill>
                <a:latin typeface="Trebuchet MS"/>
                <a:cs typeface="Trebuchet MS"/>
              </a:rPr>
              <a:t>No coalescence included, only fragmentation</a:t>
            </a:r>
            <a:endParaRPr lang="en-US" sz="2000" dirty="0">
              <a:solidFill>
                <a:srgbClr val="00FF00"/>
              </a:solidFill>
              <a:latin typeface="Trebuchet MS"/>
              <a:cs typeface="Trebuchet MS"/>
            </a:endParaRPr>
          </a:p>
        </p:txBody>
      </p:sp>
      <p:sp>
        <p:nvSpPr>
          <p:cNvPr id="13" name="TextBox 17"/>
          <p:cNvSpPr txBox="1"/>
          <p:nvPr/>
        </p:nvSpPr>
        <p:spPr>
          <a:xfrm>
            <a:off x="1983685" y="304800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BM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1905000" y="374546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LV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" y="685800"/>
            <a:ext cx="44338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3" descr="greco_raa_v2_D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4416425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19175" y="44450"/>
            <a:ext cx="7224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Impact of </a:t>
            </a:r>
            <a:r>
              <a:rPr lang="it-IT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hadronization</a:t>
            </a:r>
            <a:r>
              <a:rPr lang="it-IT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it-IT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mechanism</a:t>
            </a:r>
            <a:endParaRPr lang="it-IT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5486400"/>
            <a:ext cx="55081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dirty="0" err="1">
                <a:solidFill>
                  <a:schemeClr val="bg1"/>
                </a:solidFill>
                <a:latin typeface="Trebuchet MS" charset="0"/>
                <a:cs typeface="+mn-cs"/>
              </a:rPr>
              <a:t>Hees</a:t>
            </a:r>
            <a:r>
              <a:rPr lang="it-IT" sz="2000" dirty="0">
                <a:solidFill>
                  <a:schemeClr val="bg1"/>
                </a:solidFill>
                <a:latin typeface="Trebuchet MS" charset="0"/>
                <a:cs typeface="+mn-cs"/>
              </a:rPr>
              <a:t>-</a:t>
            </a:r>
            <a:r>
              <a:rPr lang="it-IT" sz="2000" dirty="0" err="1">
                <a:solidFill>
                  <a:schemeClr val="bg1"/>
                </a:solidFill>
                <a:latin typeface="Trebuchet MS" charset="0"/>
                <a:cs typeface="+mn-cs"/>
              </a:rPr>
              <a:t>Mannarelli</a:t>
            </a:r>
            <a:r>
              <a:rPr lang="it-IT" sz="2000" dirty="0">
                <a:solidFill>
                  <a:schemeClr val="bg1"/>
                </a:solidFill>
                <a:latin typeface="Trebuchet MS" charset="0"/>
                <a:cs typeface="+mn-cs"/>
              </a:rPr>
              <a:t>-Greco-</a:t>
            </a:r>
            <a:r>
              <a:rPr lang="it-IT" sz="2000" dirty="0" err="1">
                <a:solidFill>
                  <a:schemeClr val="bg1"/>
                </a:solidFill>
                <a:latin typeface="Trebuchet MS" charset="0"/>
                <a:cs typeface="+mn-cs"/>
              </a:rPr>
              <a:t>Rapp</a:t>
            </a:r>
            <a:r>
              <a:rPr lang="it-IT" sz="2000" dirty="0">
                <a:solidFill>
                  <a:schemeClr val="bg1"/>
                </a:solidFill>
                <a:latin typeface="Trebuchet MS" charset="0"/>
                <a:cs typeface="+mn-cs"/>
              </a:rPr>
              <a:t>, PRL100 (</a:t>
            </a:r>
            <a:r>
              <a:rPr lang="it-IT" sz="2000" dirty="0" smtClean="0">
                <a:solidFill>
                  <a:schemeClr val="bg1"/>
                </a:solidFill>
                <a:latin typeface="Trebuchet MS" charset="0"/>
                <a:cs typeface="+mn-cs"/>
              </a:rPr>
              <a:t>2008)</a:t>
            </a:r>
            <a:endParaRPr lang="it-IT" sz="2000" dirty="0">
              <a:solidFill>
                <a:schemeClr val="bg1"/>
              </a:solidFill>
              <a:latin typeface="Trebuchet MS" charset="0"/>
              <a:cs typeface="+mn-cs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04048" y="2060848"/>
            <a:ext cx="3617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it-IT" sz="2400" b="1" dirty="0">
                <a:solidFill>
                  <a:srgbClr val="66FF33"/>
                </a:solidFill>
                <a:cs typeface="+mn-cs"/>
              </a:rPr>
              <a:t>Impact of </a:t>
            </a:r>
            <a:r>
              <a:rPr lang="it-IT" sz="2400" b="1" dirty="0" err="1">
                <a:solidFill>
                  <a:srgbClr val="66FF33"/>
                </a:solidFill>
                <a:cs typeface="+mn-cs"/>
              </a:rPr>
              <a:t>hadronization</a:t>
            </a:r>
            <a:endParaRPr lang="it-IT" sz="2400" b="1" dirty="0">
              <a:solidFill>
                <a:srgbClr val="66FF33"/>
              </a:solidFill>
              <a:cs typeface="+mn-cs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2051050" y="2492374"/>
            <a:ext cx="2825750" cy="784226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2987673" y="3352800"/>
            <a:ext cx="1889126" cy="9048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836817" y="2518048"/>
            <a:ext cx="4019049" cy="183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it-IT" sz="2200" b="1" u="sng" dirty="0" err="1">
                <a:solidFill>
                  <a:srgbClr val="FFFF00"/>
                </a:solidFill>
                <a:latin typeface="Arial Rounded MT Bold" charset="0"/>
                <a:cs typeface="+mn-cs"/>
              </a:rPr>
              <a:t>Coalescence</a:t>
            </a:r>
            <a:r>
              <a:rPr lang="it-IT" sz="2200" b="1" u="sng" dirty="0">
                <a:solidFill>
                  <a:srgbClr val="FFFF00"/>
                </a:solidFill>
                <a:latin typeface="Arial Rounded MT Bold" charset="0"/>
                <a:cs typeface="+mn-cs"/>
              </a:rPr>
              <a:t> </a:t>
            </a:r>
            <a:r>
              <a:rPr lang="it-IT" sz="2200" b="1" u="sng" dirty="0" err="1">
                <a:solidFill>
                  <a:srgbClr val="FFFF00"/>
                </a:solidFill>
                <a:latin typeface="Arial Rounded MT Bold" charset="0"/>
                <a:cs typeface="+mn-cs"/>
              </a:rPr>
              <a:t>increase</a:t>
            </a:r>
            <a:r>
              <a:rPr lang="it-IT" sz="2200" b="1" u="sng" dirty="0">
                <a:solidFill>
                  <a:srgbClr val="FFFF00"/>
                </a:solidFill>
                <a:latin typeface="Arial Rounded MT Bold" charset="0"/>
                <a:cs typeface="+mn-cs"/>
              </a:rPr>
              <a:t> </a:t>
            </a:r>
          </a:p>
          <a:p>
            <a:pPr algn="ctr">
              <a:lnSpc>
                <a:spcPct val="130000"/>
              </a:lnSpc>
              <a:defRPr/>
            </a:pPr>
            <a:r>
              <a:rPr lang="it-IT" sz="2200" b="1" u="sng" dirty="0" err="1">
                <a:solidFill>
                  <a:srgbClr val="FFFF00"/>
                </a:solidFill>
                <a:latin typeface="Arial Rounded MT Bold" charset="0"/>
                <a:cs typeface="+mn-cs"/>
              </a:rPr>
              <a:t>both</a:t>
            </a:r>
            <a:r>
              <a:rPr lang="it-IT" sz="2200" b="1" u="sng" dirty="0">
                <a:solidFill>
                  <a:srgbClr val="FFFF00"/>
                </a:solidFill>
                <a:latin typeface="Arial Rounded MT Bold" charset="0"/>
                <a:cs typeface="+mn-cs"/>
              </a:rPr>
              <a:t> R</a:t>
            </a:r>
            <a:r>
              <a:rPr lang="it-IT" sz="2200" b="1" u="sng" baseline="-25000" dirty="0">
                <a:solidFill>
                  <a:srgbClr val="FFFF00"/>
                </a:solidFill>
                <a:latin typeface="Arial Rounded MT Bold" charset="0"/>
                <a:cs typeface="+mn-cs"/>
              </a:rPr>
              <a:t>AA</a:t>
            </a:r>
            <a:r>
              <a:rPr lang="it-IT" sz="2200" b="1" u="sng" dirty="0">
                <a:solidFill>
                  <a:srgbClr val="FFFF00"/>
                </a:solidFill>
                <a:latin typeface="Arial Rounded MT Bold" charset="0"/>
                <a:cs typeface="+mn-cs"/>
              </a:rPr>
              <a:t> and </a:t>
            </a:r>
            <a:r>
              <a:rPr lang="it-IT" sz="2200" b="1" u="sng" dirty="0" smtClean="0">
                <a:solidFill>
                  <a:srgbClr val="FFFF00"/>
                </a:solidFill>
                <a:latin typeface="Arial Rounded MT Bold" charset="0"/>
                <a:cs typeface="+mn-cs"/>
              </a:rPr>
              <a:t>v</a:t>
            </a:r>
            <a:r>
              <a:rPr lang="it-IT" sz="2200" b="1" u="sng" baseline="-25000" dirty="0" smtClean="0">
                <a:solidFill>
                  <a:srgbClr val="FFFF00"/>
                </a:solidFill>
                <a:latin typeface="Arial Rounded MT Bold" charset="0"/>
                <a:cs typeface="+mn-cs"/>
              </a:rPr>
              <a:t>2</a:t>
            </a:r>
          </a:p>
          <a:p>
            <a:pPr algn="ctr">
              <a:lnSpc>
                <a:spcPct val="130000"/>
              </a:lnSpc>
              <a:defRPr/>
            </a:pPr>
            <a:r>
              <a:rPr lang="en-US" sz="2200" b="1" u="sng" dirty="0">
                <a:solidFill>
                  <a:srgbClr val="FF6600"/>
                </a:solidFill>
                <a:latin typeface="Arial Rounded MT Bold" charset="0"/>
                <a:cs typeface="+mn-cs"/>
              </a:rPr>
              <a:t>r</a:t>
            </a:r>
            <a:r>
              <a:rPr lang="it-IT" sz="2200" b="1" u="sng" dirty="0" err="1" smtClean="0">
                <a:solidFill>
                  <a:srgbClr val="FF6600"/>
                </a:solidFill>
                <a:latin typeface="Arial Rounded MT Bold" charset="0"/>
                <a:cs typeface="+mn-cs"/>
              </a:rPr>
              <a:t>everse</a:t>
            </a:r>
            <a:r>
              <a:rPr lang="it-IT" sz="2200" b="1" u="sng" dirty="0" smtClean="0">
                <a:solidFill>
                  <a:srgbClr val="FF6600"/>
                </a:solidFill>
                <a:latin typeface="Arial Rounded MT Bold" charset="0"/>
                <a:cs typeface="+mn-cs"/>
              </a:rPr>
              <a:t> the </a:t>
            </a:r>
            <a:r>
              <a:rPr lang="it-IT" sz="2200" b="1" u="sng" dirty="0" err="1" smtClean="0">
                <a:solidFill>
                  <a:srgbClr val="FF6600"/>
                </a:solidFill>
                <a:latin typeface="Arial Rounded MT Bold" charset="0"/>
                <a:cs typeface="+mn-cs"/>
              </a:rPr>
              <a:t>correlation</a:t>
            </a:r>
            <a:endParaRPr lang="it-IT" sz="2200" b="1" u="sng" baseline="-25000" dirty="0">
              <a:solidFill>
                <a:srgbClr val="FF6600"/>
              </a:solidFill>
              <a:latin typeface="Arial Rounded MT Bold" charset="0"/>
              <a:cs typeface="+mn-cs"/>
            </a:endParaRPr>
          </a:p>
          <a:p>
            <a:pPr algn="ctr">
              <a:lnSpc>
                <a:spcPct val="130000"/>
              </a:lnSpc>
              <a:defRPr/>
            </a:pPr>
            <a:r>
              <a:rPr lang="it-IT" sz="2200" b="1" u="sng" dirty="0" err="1">
                <a:solidFill>
                  <a:srgbClr val="FFFF00"/>
                </a:solidFill>
                <a:latin typeface="Arial Rounded MT Bold" charset="0"/>
                <a:cs typeface="Arial Unicode MS" charset="0"/>
              </a:rPr>
              <a:t>toward</a:t>
            </a:r>
            <a:r>
              <a:rPr lang="it-IT" sz="2200" b="1" u="sng" dirty="0">
                <a:solidFill>
                  <a:srgbClr val="FFFF00"/>
                </a:solidFill>
                <a:latin typeface="Arial Rounded MT Bold" charset="0"/>
                <a:cs typeface="Arial Unicode MS" charset="0"/>
              </a:rPr>
              <a:t> </a:t>
            </a:r>
            <a:r>
              <a:rPr lang="it-IT" sz="2200" b="1" u="sng" dirty="0" err="1">
                <a:solidFill>
                  <a:srgbClr val="FFFF00"/>
                </a:solidFill>
                <a:latin typeface="Arial Rounded MT Bold" charset="0"/>
                <a:cs typeface="Arial Unicode MS" charset="0"/>
              </a:rPr>
              <a:t>agreement</a:t>
            </a:r>
            <a:r>
              <a:rPr lang="it-IT" sz="2200" b="1" u="sng" dirty="0">
                <a:solidFill>
                  <a:srgbClr val="FFFF00"/>
                </a:solidFill>
                <a:latin typeface="Arial Rounded MT Bold" charset="0"/>
                <a:cs typeface="Arial Unicode MS" charset="0"/>
              </a:rPr>
              <a:t> with data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220072" y="5877272"/>
            <a:ext cx="2341563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kumimoji="1" lang="en-US" sz="2400" b="1" i="1" dirty="0" err="1">
                <a:solidFill>
                  <a:srgbClr val="FFCCFF"/>
                </a:solidFill>
                <a:latin typeface="Times New Roman" charset="0"/>
                <a:cs typeface="+mn-cs"/>
              </a:rPr>
              <a:t>f</a:t>
            </a:r>
            <a:r>
              <a:rPr kumimoji="1" lang="en-US" sz="2400" b="1" i="1" baseline="-25000" dirty="0" err="1">
                <a:solidFill>
                  <a:srgbClr val="FFCCFF"/>
                </a:solidFill>
                <a:latin typeface="Times New Roman" charset="0"/>
                <a:cs typeface="+mn-cs"/>
              </a:rPr>
              <a:t>q</a:t>
            </a:r>
            <a:r>
              <a:rPr kumimoji="1" lang="en-US" sz="2400" dirty="0">
                <a:solidFill>
                  <a:srgbClr val="FFCCFF"/>
                </a:solidFill>
                <a:latin typeface="Times New Roman" charset="0"/>
                <a:cs typeface="+mn-cs"/>
              </a:rPr>
              <a:t> from </a:t>
            </a:r>
            <a:r>
              <a:rPr kumimoji="1" lang="en-US" sz="2400" b="1" i="1" dirty="0">
                <a:solidFill>
                  <a:srgbClr val="FFCCFF"/>
                </a:solidFill>
                <a:latin typeface="Symbol" charset="0"/>
                <a:cs typeface="+mn-cs"/>
              </a:rPr>
              <a:t>p</a:t>
            </a:r>
            <a:r>
              <a:rPr kumimoji="1" lang="en-US" sz="2400" dirty="0">
                <a:solidFill>
                  <a:srgbClr val="FFCCFF"/>
                </a:solidFill>
                <a:latin typeface="Times New Roman" charset="0"/>
                <a:cs typeface="+mn-cs"/>
              </a:rPr>
              <a:t>, </a:t>
            </a:r>
            <a:r>
              <a:rPr kumimoji="1" lang="en-US" sz="2400" b="1" i="1" dirty="0">
                <a:solidFill>
                  <a:srgbClr val="FFCCFF"/>
                </a:solidFill>
                <a:latin typeface="Times New Roman" charset="0"/>
                <a:cs typeface="+mn-cs"/>
              </a:rPr>
              <a:t>K</a:t>
            </a:r>
          </a:p>
          <a:p>
            <a:pPr algn="ctr" eaLnBrk="0" hangingPunct="0">
              <a:lnSpc>
                <a:spcPct val="105000"/>
              </a:lnSpc>
              <a:defRPr/>
            </a:pPr>
            <a:r>
              <a:rPr kumimoji="1" lang="en-US" sz="1600" b="1" dirty="0" err="1">
                <a:solidFill>
                  <a:srgbClr val="FFCCFF"/>
                </a:solidFill>
                <a:latin typeface="Times New Roman" charset="0"/>
                <a:cs typeface="+mn-cs"/>
              </a:rPr>
              <a:t>Greco,Ko,Levai</a:t>
            </a:r>
            <a:r>
              <a:rPr kumimoji="1" lang="en-US" sz="1600" b="1" dirty="0">
                <a:solidFill>
                  <a:srgbClr val="FFCCFF"/>
                </a:solidFill>
                <a:latin typeface="Times New Roman" charset="0"/>
                <a:cs typeface="+mn-cs"/>
              </a:rPr>
              <a:t> - PRL90</a:t>
            </a:r>
          </a:p>
        </p:txBody>
      </p: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7668344" y="5229200"/>
            <a:ext cx="936625" cy="1196975"/>
            <a:chOff x="4272" y="2448"/>
            <a:chExt cx="1104" cy="1200"/>
          </a:xfrm>
        </p:grpSpPr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4992" y="3264"/>
              <a:ext cx="384" cy="336"/>
              <a:chOff x="720" y="3840"/>
              <a:chExt cx="384" cy="336"/>
            </a:xfrm>
          </p:grpSpPr>
          <p:sp>
            <p:nvSpPr>
              <p:cNvPr id="27" name="Oval 13"/>
              <p:cNvSpPr>
                <a:spLocks noChangeArrowheads="1"/>
              </p:cNvSpPr>
              <p:nvPr/>
            </p:nvSpPr>
            <p:spPr bwMode="auto">
              <a:xfrm>
                <a:off x="720" y="3840"/>
                <a:ext cx="384" cy="336"/>
              </a:xfrm>
              <a:prstGeom prst="ellipse">
                <a:avLst/>
              </a:prstGeom>
              <a:solidFill>
                <a:srgbClr val="CCFFFF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8" name="Oval 14"/>
              <p:cNvSpPr>
                <a:spLocks noChangeArrowheads="1"/>
              </p:cNvSpPr>
              <p:nvPr/>
            </p:nvSpPr>
            <p:spPr bwMode="auto">
              <a:xfrm>
                <a:off x="960" y="3936"/>
                <a:ext cx="95" cy="97"/>
              </a:xfrm>
              <a:prstGeom prst="ellipse">
                <a:avLst/>
              </a:prstGeom>
              <a:solidFill>
                <a:srgbClr val="000066"/>
              </a:solidFill>
              <a:ln w="571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9" name="Oval 15"/>
              <p:cNvSpPr>
                <a:spLocks noChangeArrowheads="1"/>
              </p:cNvSpPr>
              <p:nvPr/>
            </p:nvSpPr>
            <p:spPr bwMode="auto">
              <a:xfrm>
                <a:off x="769" y="3984"/>
                <a:ext cx="95" cy="97"/>
              </a:xfrm>
              <a:prstGeom prst="ellipse">
                <a:avLst/>
              </a:prstGeom>
              <a:solidFill>
                <a:srgbClr val="000066"/>
              </a:solidFill>
              <a:ln w="38100">
                <a:solidFill>
                  <a:srgbClr val="FFCC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656" y="2688"/>
              <a:ext cx="384" cy="336"/>
              <a:chOff x="1440" y="2784"/>
              <a:chExt cx="384" cy="336"/>
            </a:xfrm>
          </p:grpSpPr>
          <p:sp>
            <p:nvSpPr>
              <p:cNvPr id="23" name="Oval 17"/>
              <p:cNvSpPr>
                <a:spLocks noChangeArrowheads="1"/>
              </p:cNvSpPr>
              <p:nvPr/>
            </p:nvSpPr>
            <p:spPr bwMode="auto">
              <a:xfrm>
                <a:off x="1440" y="2784"/>
                <a:ext cx="384" cy="336"/>
              </a:xfrm>
              <a:prstGeom prst="ellipse">
                <a:avLst/>
              </a:prstGeom>
              <a:solidFill>
                <a:srgbClr val="CCFFFF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4" name="Oval 18"/>
              <p:cNvSpPr>
                <a:spLocks noChangeArrowheads="1"/>
              </p:cNvSpPr>
              <p:nvPr/>
            </p:nvSpPr>
            <p:spPr bwMode="auto">
              <a:xfrm>
                <a:off x="1550" y="2832"/>
                <a:ext cx="109" cy="9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5" name="Oval 19"/>
              <p:cNvSpPr>
                <a:spLocks noChangeArrowheads="1"/>
              </p:cNvSpPr>
              <p:nvPr/>
            </p:nvSpPr>
            <p:spPr bwMode="auto">
              <a:xfrm>
                <a:off x="1659" y="2928"/>
                <a:ext cx="110" cy="97"/>
              </a:xfrm>
              <a:prstGeom prst="ellipse">
                <a:avLst/>
              </a:prstGeom>
              <a:solidFill>
                <a:srgbClr val="339933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6" name="Oval 20"/>
              <p:cNvSpPr>
                <a:spLocks noChangeArrowheads="1"/>
              </p:cNvSpPr>
              <p:nvPr/>
            </p:nvSpPr>
            <p:spPr bwMode="auto">
              <a:xfrm>
                <a:off x="1494" y="2977"/>
                <a:ext cx="110" cy="95"/>
              </a:xfrm>
              <a:prstGeom prst="ellipse">
                <a:avLst/>
              </a:prstGeom>
              <a:solidFill>
                <a:srgbClr val="000066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14" name="Oval 21"/>
            <p:cNvSpPr>
              <a:spLocks noChangeArrowheads="1"/>
            </p:cNvSpPr>
            <p:nvPr/>
          </p:nvSpPr>
          <p:spPr bwMode="auto">
            <a:xfrm>
              <a:off x="4321" y="3455"/>
              <a:ext cx="109" cy="9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5" name="Oval 22"/>
            <p:cNvSpPr>
              <a:spLocks noChangeArrowheads="1"/>
            </p:cNvSpPr>
            <p:nvPr/>
          </p:nvSpPr>
          <p:spPr bwMode="auto">
            <a:xfrm>
              <a:off x="4321" y="3264"/>
              <a:ext cx="109" cy="9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auto">
            <a:xfrm>
              <a:off x="4465" y="3360"/>
              <a:ext cx="109" cy="95"/>
            </a:xfrm>
            <a:prstGeom prst="ellipse">
              <a:avLst/>
            </a:prstGeom>
            <a:solidFill>
              <a:srgbClr val="339933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7" name="Oval 24"/>
            <p:cNvSpPr>
              <a:spLocks noChangeArrowheads="1"/>
            </p:cNvSpPr>
            <p:nvPr/>
          </p:nvSpPr>
          <p:spPr bwMode="auto">
            <a:xfrm>
              <a:off x="4465" y="3553"/>
              <a:ext cx="95" cy="95"/>
            </a:xfrm>
            <a:prstGeom prst="ellipse">
              <a:avLst/>
            </a:prstGeom>
            <a:solidFill>
              <a:srgbClr val="000066"/>
            </a:solidFill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4609" y="3553"/>
              <a:ext cx="109" cy="95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 flipV="1">
              <a:off x="4512" y="3072"/>
              <a:ext cx="144" cy="19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V="1">
              <a:off x="4753" y="3505"/>
              <a:ext cx="191" cy="4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21" name="Picture 28" descr="quark-red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640"/>
              <a:ext cx="327" cy="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000066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Box 29"/>
            <p:cNvSpPr txBox="1">
              <a:spLocks noChangeArrowheads="1"/>
            </p:cNvSpPr>
            <p:nvPr/>
          </p:nvSpPr>
          <p:spPr bwMode="auto">
            <a:xfrm>
              <a:off x="4367" y="2448"/>
              <a:ext cx="245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bg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>
                  <a:solidFill>
                    <a:srgbClr val="CC3300"/>
                  </a:solidFill>
                  <a:latin typeface="Comic Sans MS" charset="0"/>
                  <a:cs typeface="+mn-cs"/>
                </a:rPr>
                <a:t>?</a:t>
              </a:r>
            </a:p>
          </p:txBody>
        </p:sp>
      </p:grpSp>
      <p:graphicFrame>
        <p:nvGraphicFramePr>
          <p:cNvPr id="30" name="Object 30"/>
          <p:cNvGraphicFramePr>
            <a:graphicFrameLocks noChangeAspect="1"/>
          </p:cNvGraphicFramePr>
          <p:nvPr/>
        </p:nvGraphicFramePr>
        <p:xfrm>
          <a:off x="0" y="5877272"/>
          <a:ext cx="4608513" cy="711200"/>
        </p:xfrm>
        <a:graphic>
          <a:graphicData uri="http://schemas.openxmlformats.org/presentationml/2006/ole">
            <p:oleObj spid="_x0000_s487426" name="Equation" r:id="rId6" imgW="3048000" imgH="469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l="2" t="-1685" r="-1258" b="-818"/>
          <a:stretch/>
        </p:blipFill>
        <p:spPr>
          <a:xfrm>
            <a:off x="228600" y="1066800"/>
            <a:ext cx="5796000" cy="44532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3" name="Straight Arrow Connector 4"/>
          <p:cNvCxnSpPr/>
          <p:nvPr/>
        </p:nvCxnSpPr>
        <p:spPr>
          <a:xfrm>
            <a:off x="2209800" y="2740200"/>
            <a:ext cx="17526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5"/>
          <p:cNvSpPr txBox="1"/>
          <p:nvPr/>
        </p:nvSpPr>
        <p:spPr>
          <a:xfrm rot="174788">
            <a:off x="2320639" y="2701394"/>
            <a:ext cx="148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Varying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 (T)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8"/>
          <p:cNvCxnSpPr/>
          <p:nvPr/>
        </p:nvCxnSpPr>
        <p:spPr>
          <a:xfrm flipV="1">
            <a:off x="4038600" y="2664000"/>
            <a:ext cx="685800" cy="152400"/>
          </a:xfrm>
          <a:prstGeom prst="straightConnector1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9"/>
          <p:cNvSpPr txBox="1"/>
          <p:nvPr/>
        </p:nvSpPr>
        <p:spPr>
          <a:xfrm rot="20845668">
            <a:off x="4148631" y="271735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Group 15"/>
          <p:cNvGrpSpPr/>
          <p:nvPr/>
        </p:nvGrpSpPr>
        <p:grpSpPr>
          <a:xfrm>
            <a:off x="4876800" y="2359200"/>
            <a:ext cx="814266" cy="574751"/>
            <a:chOff x="4648200" y="2286000"/>
            <a:chExt cx="814266" cy="574751"/>
          </a:xfrm>
        </p:grpSpPr>
        <p:sp>
          <p:nvSpPr>
            <p:cNvPr id="8" name="Rectangle 2"/>
            <p:cNvSpPr/>
            <p:nvPr/>
          </p:nvSpPr>
          <p:spPr>
            <a:xfrm>
              <a:off x="5181600" y="2286000"/>
              <a:ext cx="152400" cy="152400"/>
            </a:xfrm>
            <a:prstGeom prst="rect">
              <a:avLst/>
            </a:prstGeom>
            <a:solidFill>
              <a:srgbClr val="CFC931"/>
            </a:solidFill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11"/>
            <p:cNvCxnSpPr/>
            <p:nvPr/>
          </p:nvCxnSpPr>
          <p:spPr>
            <a:xfrm flipV="1">
              <a:off x="4648200" y="2514600"/>
              <a:ext cx="685800" cy="76200"/>
            </a:xfrm>
            <a:prstGeom prst="straightConnector1">
              <a:avLst/>
            </a:prstGeom>
            <a:ln>
              <a:solidFill>
                <a:srgbClr val="876513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2"/>
            <p:cNvSpPr txBox="1"/>
            <p:nvPr/>
          </p:nvSpPr>
          <p:spPr>
            <a:xfrm rot="21073598">
              <a:off x="4738928" y="2491419"/>
              <a:ext cx="7235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876513"/>
                  </a:solidFill>
                </a:rPr>
                <a:t>Coal.</a:t>
              </a:r>
              <a:endParaRPr lang="en-US" dirty="0">
                <a:solidFill>
                  <a:srgbClr val="876513"/>
                </a:solidFill>
              </a:endParaRPr>
            </a:p>
          </p:txBody>
        </p:sp>
      </p:grpSp>
      <p:sp>
        <p:nvSpPr>
          <p:cNvPr id="11" name="TextBox 13"/>
          <p:cNvSpPr txBox="1"/>
          <p:nvPr/>
        </p:nvSpPr>
        <p:spPr>
          <a:xfrm>
            <a:off x="609600" y="152400"/>
            <a:ext cx="7549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/>
              </a:rPr>
              <a:t>Summary on the build-up of v</a:t>
            </a:r>
            <a:r>
              <a:rPr lang="en-US" sz="28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/>
              </a:rPr>
              <a:t>2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/>
              </a:rPr>
              <a:t> at fixed R</a:t>
            </a:r>
            <a:r>
              <a:rPr lang="en-US" sz="28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/>
              </a:rPr>
              <a:t>AA</a:t>
            </a:r>
            <a:endParaRPr lang="en-US" sz="2800" baseline="-25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 Rounded MT Bold"/>
            </a:endParaRPr>
          </a:p>
        </p:txBody>
      </p:sp>
      <p:sp>
        <p:nvSpPr>
          <p:cNvPr id="12" name="Rectangle 14"/>
          <p:cNvSpPr/>
          <p:nvPr/>
        </p:nvSpPr>
        <p:spPr>
          <a:xfrm>
            <a:off x="1600200" y="4495800"/>
            <a:ext cx="152400" cy="152400"/>
          </a:xfrm>
          <a:prstGeom prst="rect">
            <a:avLst/>
          </a:prstGeom>
          <a:solidFill>
            <a:srgbClr val="CFC931"/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3"/>
          <p:cNvSpPr txBox="1"/>
          <p:nvPr/>
        </p:nvSpPr>
        <p:spPr>
          <a:xfrm>
            <a:off x="304800" y="5562600"/>
            <a:ext cx="6721161" cy="1190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rgbClr val="FFF26C"/>
                </a:solidFill>
                <a:latin typeface="Trebuchet MS"/>
                <a:cs typeface="Trebuchet MS"/>
              </a:rPr>
              <a:t>R</a:t>
            </a:r>
            <a:r>
              <a:rPr lang="en-US" sz="2000" baseline="-25000" dirty="0">
                <a:solidFill>
                  <a:srgbClr val="FFF26C"/>
                </a:solidFill>
                <a:latin typeface="Trebuchet MS"/>
                <a:cs typeface="Trebuchet MS"/>
              </a:rPr>
              <a:t>AA</a:t>
            </a:r>
            <a:r>
              <a:rPr lang="en-US" sz="2000" dirty="0">
                <a:solidFill>
                  <a:srgbClr val="FFF26C"/>
                </a:solidFill>
                <a:latin typeface="Trebuchet MS"/>
                <a:cs typeface="Trebuchet MS"/>
              </a:rPr>
              <a:t> </a:t>
            </a:r>
            <a:r>
              <a:rPr lang="en-US" sz="2000" dirty="0" smtClean="0">
                <a:solidFill>
                  <a:srgbClr val="FFF26C"/>
                </a:solidFill>
                <a:latin typeface="Trebuchet MS"/>
                <a:cs typeface="Trebuchet MS"/>
              </a:rPr>
              <a:t>and </a:t>
            </a:r>
            <a:r>
              <a:rPr lang="en-US" sz="2000" dirty="0">
                <a:solidFill>
                  <a:srgbClr val="FFF26C"/>
                </a:solidFill>
                <a:latin typeface="Trebuchet MS"/>
                <a:cs typeface="Trebuchet MS"/>
              </a:rPr>
              <a:t>V</a:t>
            </a:r>
            <a:r>
              <a:rPr lang="en-US" sz="2000" baseline="-25000" dirty="0">
                <a:solidFill>
                  <a:srgbClr val="FFF26C"/>
                </a:solidFill>
                <a:latin typeface="Trebuchet MS"/>
                <a:cs typeface="Trebuchet MS"/>
              </a:rPr>
              <a:t>2</a:t>
            </a:r>
            <a:r>
              <a:rPr lang="en-US" sz="2000" dirty="0">
                <a:solidFill>
                  <a:srgbClr val="FFF26C"/>
                </a:solidFill>
                <a:latin typeface="Trebuchet MS"/>
                <a:cs typeface="Trebuchet MS"/>
              </a:rPr>
              <a:t> </a:t>
            </a:r>
            <a:r>
              <a:rPr lang="en-US" sz="2000" dirty="0" smtClean="0">
                <a:solidFill>
                  <a:srgbClr val="FFF26C"/>
                </a:solidFill>
                <a:latin typeface="Trebuchet MS"/>
                <a:cs typeface="Trebuchet MS"/>
              </a:rPr>
              <a:t> are correlated but still one can have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FFF26C"/>
                </a:solidFill>
                <a:latin typeface="Trebuchet MS"/>
                <a:cs typeface="Trebuchet MS"/>
              </a:rPr>
              <a:t>R</a:t>
            </a:r>
            <a:r>
              <a:rPr lang="en-US" sz="2000" baseline="-25000" dirty="0" smtClean="0">
                <a:solidFill>
                  <a:srgbClr val="FFF26C"/>
                </a:solidFill>
                <a:latin typeface="Trebuchet MS"/>
                <a:cs typeface="Trebuchet MS"/>
              </a:rPr>
              <a:t>AA</a:t>
            </a:r>
            <a:r>
              <a:rPr lang="en-US" sz="2000" dirty="0" smtClean="0">
                <a:solidFill>
                  <a:srgbClr val="FFF26C"/>
                </a:solidFill>
                <a:latin typeface="Trebuchet MS"/>
                <a:cs typeface="Trebuchet MS"/>
              </a:rPr>
              <a:t> about the same while V</a:t>
            </a:r>
            <a:r>
              <a:rPr lang="en-US" sz="2000" baseline="-25000" dirty="0" smtClean="0">
                <a:solidFill>
                  <a:srgbClr val="FFF26C"/>
                </a:solidFill>
                <a:latin typeface="Trebuchet MS"/>
                <a:cs typeface="Trebuchet MS"/>
              </a:rPr>
              <a:t>2 </a:t>
            </a:r>
            <a:r>
              <a:rPr lang="en-US" sz="2000" dirty="0" smtClean="0">
                <a:solidFill>
                  <a:srgbClr val="FFF26C"/>
                </a:solidFill>
                <a:latin typeface="Trebuchet MS"/>
                <a:cs typeface="Trebuchet MS"/>
              </a:rPr>
              <a:t>can change up to a factor 3: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rgbClr val="FFF26C"/>
                </a:solidFill>
                <a:latin typeface="Symbol" charset="2"/>
                <a:cs typeface="Symbol" charset="2"/>
              </a:rPr>
              <a:t>g</a:t>
            </a:r>
            <a:r>
              <a:rPr lang="en-US" sz="2000" dirty="0" smtClean="0">
                <a:solidFill>
                  <a:srgbClr val="FFF26C"/>
                </a:solidFill>
                <a:latin typeface="Trebuchet MS"/>
                <a:cs typeface="Trebuchet MS"/>
              </a:rPr>
              <a:t>(T) + Boltzmann dynamics+ </a:t>
            </a:r>
            <a:r>
              <a:rPr lang="en-US" sz="2000" dirty="0" err="1" smtClean="0">
                <a:solidFill>
                  <a:srgbClr val="FFF26C"/>
                </a:solidFill>
                <a:latin typeface="Trebuchet MS"/>
                <a:cs typeface="Trebuchet MS"/>
              </a:rPr>
              <a:t>hadronization</a:t>
            </a:r>
            <a:r>
              <a:rPr lang="en-US" sz="2000" dirty="0" smtClean="0">
                <a:solidFill>
                  <a:srgbClr val="FFF26C"/>
                </a:solidFill>
                <a:latin typeface="Trebuchet MS"/>
                <a:cs typeface="Trebuchet MS"/>
              </a:rPr>
              <a:t> </a:t>
            </a:r>
            <a:endParaRPr lang="en-US" sz="2000" dirty="0">
              <a:solidFill>
                <a:srgbClr val="FFF26C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359635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6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032391"/>
            <a:ext cx="3600400" cy="254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Energy loss of a single HQ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548680"/>
            <a:ext cx="3563888" cy="4286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200" dirty="0" err="1" smtClean="0"/>
              <a:t>Langevin</a:t>
            </a:r>
            <a:r>
              <a:rPr lang="it-IT" sz="2200" dirty="0" smtClean="0"/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707904" y="548680"/>
            <a:ext cx="367240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200" dirty="0" err="1" smtClean="0"/>
              <a:t>Boltzmann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645024"/>
            <a:ext cx="361635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5024"/>
            <a:ext cx="363368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CasellaDiTesto 17"/>
          <p:cNvSpPr txBox="1"/>
          <p:nvPr/>
        </p:nvSpPr>
        <p:spPr>
          <a:xfrm>
            <a:off x="0" y="6427113"/>
            <a:ext cx="84969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T=400 </a:t>
            </a:r>
            <a:r>
              <a:rPr lang="it-IT" sz="2200" dirty="0" err="1" smtClean="0">
                <a:solidFill>
                  <a:srgbClr val="FFFF00"/>
                </a:solidFill>
              </a:rPr>
              <a:t>MeV</a:t>
            </a:r>
            <a:r>
              <a:rPr lang="it-IT" sz="2200" dirty="0" smtClean="0">
                <a:solidFill>
                  <a:srgbClr val="FFFF00"/>
                </a:solidFill>
              </a:rPr>
              <a:t> Mc/T≈3  Mb/T≈10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380312" y="1052736"/>
            <a:ext cx="3600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FF00"/>
                </a:solidFill>
              </a:rPr>
              <a:t>Charm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7452320" y="3645024"/>
            <a:ext cx="3600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 smtClean="0">
                <a:solidFill>
                  <a:srgbClr val="FFFF00"/>
                </a:solidFill>
              </a:rPr>
              <a:t>Bottom</a:t>
            </a:r>
            <a:endParaRPr lang="it-IT" sz="2800" dirty="0" smtClean="0">
              <a:solidFill>
                <a:srgbClr val="FFFF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357934" y="332656"/>
            <a:ext cx="1786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T=400 </a:t>
            </a:r>
            <a:r>
              <a:rPr lang="it-IT" dirty="0" err="1" smtClean="0">
                <a:solidFill>
                  <a:srgbClr val="FFFF00"/>
                </a:solidFill>
              </a:rPr>
              <a:t>MeV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7902955" y="1844824"/>
            <a:ext cx="11047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M</a:t>
            </a:r>
            <a:r>
              <a:rPr lang="it-IT" sz="2200" baseline="-25000" dirty="0" smtClean="0">
                <a:solidFill>
                  <a:srgbClr val="FFFF00"/>
                </a:solidFill>
              </a:rPr>
              <a:t>c</a:t>
            </a:r>
            <a:r>
              <a:rPr lang="it-IT" sz="2200" dirty="0" smtClean="0">
                <a:solidFill>
                  <a:srgbClr val="FFFF00"/>
                </a:solidFill>
              </a:rPr>
              <a:t>/T≈3</a:t>
            </a:r>
            <a:endParaRPr lang="it-IT" sz="2200" dirty="0"/>
          </a:p>
        </p:txBody>
      </p:sp>
      <p:sp>
        <p:nvSpPr>
          <p:cNvPr id="17" name="Rettangolo 16"/>
          <p:cNvSpPr/>
          <p:nvPr/>
        </p:nvSpPr>
        <p:spPr>
          <a:xfrm>
            <a:off x="7956376" y="4725144"/>
            <a:ext cx="13676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M</a:t>
            </a:r>
            <a:r>
              <a:rPr lang="it-IT" sz="2200" baseline="-25000" dirty="0" smtClean="0">
                <a:solidFill>
                  <a:srgbClr val="FFFF00"/>
                </a:solidFill>
              </a:rPr>
              <a:t>b</a:t>
            </a:r>
            <a:r>
              <a:rPr lang="it-IT" sz="2200" dirty="0" smtClean="0">
                <a:solidFill>
                  <a:srgbClr val="FFFF00"/>
                </a:solidFill>
              </a:rPr>
              <a:t>/T≈10 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3851920" y="6488668"/>
            <a:ext cx="529208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700" dirty="0" smtClean="0">
                <a:solidFill>
                  <a:schemeClr val="bg1"/>
                </a:solidFill>
              </a:rPr>
              <a:t>[F. </a:t>
            </a:r>
            <a:r>
              <a:rPr lang="it-IT" sz="1700" dirty="0" err="1" smtClean="0">
                <a:solidFill>
                  <a:schemeClr val="bg1"/>
                </a:solidFill>
              </a:rPr>
              <a:t>ScardinaJ.Phys.Conf.Ser</a:t>
            </a:r>
            <a:r>
              <a:rPr lang="it-IT" sz="1700" dirty="0" smtClean="0">
                <a:solidFill>
                  <a:schemeClr val="bg1"/>
                </a:solidFill>
              </a:rPr>
              <a:t>. 535 (2014) 012019]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Back to Back correlation 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10" name="Rettangolo 9"/>
          <p:cNvSpPr/>
          <p:nvPr/>
        </p:nvSpPr>
        <p:spPr bwMode="auto">
          <a:xfrm>
            <a:off x="0" y="2906705"/>
            <a:ext cx="419244" cy="4616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0" y="6926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accent1"/>
                </a:solidFill>
              </a:rPr>
              <a:t>Back </a:t>
            </a:r>
            <a:r>
              <a:rPr lang="it-IT" sz="1800" dirty="0" err="1" smtClean="0">
                <a:solidFill>
                  <a:schemeClr val="accent1"/>
                </a:solidFill>
              </a:rPr>
              <a:t>to</a:t>
            </a:r>
            <a:r>
              <a:rPr lang="it-IT" sz="1800" dirty="0" smtClean="0">
                <a:solidFill>
                  <a:schemeClr val="accent1"/>
                </a:solidFill>
              </a:rPr>
              <a:t> back </a:t>
            </a:r>
            <a:r>
              <a:rPr lang="it-IT" sz="1800" dirty="0" err="1" smtClean="0">
                <a:solidFill>
                  <a:schemeClr val="accent1"/>
                </a:solidFill>
              </a:rPr>
              <a:t>correlation</a:t>
            </a:r>
            <a:r>
              <a:rPr lang="it-IT" sz="1800" dirty="0" smtClean="0">
                <a:solidFill>
                  <a:schemeClr val="accent1"/>
                </a:solidFill>
              </a:rPr>
              <a:t>  </a:t>
            </a:r>
            <a:r>
              <a:rPr lang="it-IT" sz="1800" dirty="0" err="1" smtClean="0">
                <a:solidFill>
                  <a:schemeClr val="accent1"/>
                </a:solidFill>
              </a:rPr>
              <a:t>observable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could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be</a:t>
            </a:r>
            <a:r>
              <a:rPr lang="it-IT" sz="1800" dirty="0" smtClean="0">
                <a:solidFill>
                  <a:schemeClr val="accent1"/>
                </a:solidFill>
              </a:rPr>
              <a:t> sensitive </a:t>
            </a:r>
            <a:r>
              <a:rPr lang="it-IT" sz="1800" dirty="0" err="1" smtClean="0">
                <a:solidFill>
                  <a:schemeClr val="accent1"/>
                </a:solidFill>
              </a:rPr>
              <a:t>to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such</a:t>
            </a:r>
            <a:r>
              <a:rPr lang="it-IT" sz="1800" dirty="0" smtClean="0">
                <a:solidFill>
                  <a:schemeClr val="accent1"/>
                </a:solidFill>
              </a:rPr>
              <a:t> a </a:t>
            </a:r>
            <a:r>
              <a:rPr lang="it-IT" sz="1800" dirty="0" err="1" smtClean="0">
                <a:solidFill>
                  <a:schemeClr val="accent1"/>
                </a:solidFill>
              </a:rPr>
              <a:t>detail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052737"/>
            <a:ext cx="3208336" cy="2312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57" y="1052736"/>
            <a:ext cx="3311196" cy="233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CasellaDiTesto 19"/>
          <p:cNvSpPr txBox="1"/>
          <p:nvPr/>
        </p:nvSpPr>
        <p:spPr>
          <a:xfrm>
            <a:off x="395536" y="1772816"/>
            <a:ext cx="1537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Langevin</a:t>
            </a:r>
            <a:r>
              <a:rPr lang="it-IT" sz="1600" dirty="0" smtClean="0"/>
              <a:t> 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5004048" y="1988840"/>
            <a:ext cx="1800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Boltzmann</a:t>
            </a:r>
            <a:r>
              <a:rPr lang="it-IT" sz="1600" dirty="0" smtClean="0"/>
              <a:t> 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0" y="3573016"/>
            <a:ext cx="867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 smtClean="0">
                <a:solidFill>
                  <a:schemeClr val="accent1"/>
                </a:solidFill>
              </a:rPr>
              <a:t>Initial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smtClean="0">
                <a:solidFill>
                  <a:schemeClr val="accent1"/>
                </a:solidFill>
                <a:latin typeface="Symbol" pitchFamily="18" charset="2"/>
              </a:rPr>
              <a:t>d</a:t>
            </a:r>
            <a:r>
              <a:rPr lang="it-IT" sz="1800" dirty="0" smtClean="0">
                <a:solidFill>
                  <a:schemeClr val="accent1"/>
                </a:solidFill>
              </a:rPr>
              <a:t>(p=10) can </a:t>
            </a:r>
            <a:r>
              <a:rPr lang="it-IT" sz="1800" dirty="0" err="1" smtClean="0">
                <a:solidFill>
                  <a:schemeClr val="accent1"/>
                </a:solidFill>
              </a:rPr>
              <a:t>be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tought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as</a:t>
            </a:r>
            <a:r>
              <a:rPr lang="it-IT" sz="1800" dirty="0" smtClean="0">
                <a:solidFill>
                  <a:schemeClr val="accent1"/>
                </a:solidFill>
              </a:rPr>
              <a:t> a </a:t>
            </a:r>
            <a:r>
              <a:rPr lang="it-IT" sz="1800" dirty="0" err="1" smtClean="0">
                <a:solidFill>
                  <a:srgbClr val="FFFF00"/>
                </a:solidFill>
              </a:rPr>
              <a:t>Near</a:t>
            </a:r>
            <a:r>
              <a:rPr lang="it-IT" sz="1800" dirty="0" smtClean="0">
                <a:solidFill>
                  <a:srgbClr val="FFFF00"/>
                </a:solidFill>
              </a:rPr>
              <a:t> side </a:t>
            </a:r>
            <a:r>
              <a:rPr lang="it-IT" sz="1800" dirty="0" smtClean="0">
                <a:solidFill>
                  <a:schemeClr val="accent1"/>
                </a:solidFill>
              </a:rPr>
              <a:t>charm </a:t>
            </a:r>
            <a:r>
              <a:rPr lang="it-IT" sz="1800" dirty="0" err="1" smtClean="0">
                <a:solidFill>
                  <a:schemeClr val="accent1"/>
                </a:solidFill>
              </a:rPr>
              <a:t>with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momentum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equal</a:t>
            </a:r>
            <a:r>
              <a:rPr lang="it-IT" sz="1800" dirty="0" smtClean="0">
                <a:solidFill>
                  <a:schemeClr val="accent1"/>
                </a:solidFill>
              </a:rPr>
              <a:t> 10  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0" y="39330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 smtClean="0">
                <a:solidFill>
                  <a:schemeClr val="accent1"/>
                </a:solidFill>
              </a:rPr>
              <a:t>Final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distribution</a:t>
            </a:r>
            <a:r>
              <a:rPr lang="it-IT" sz="1800" dirty="0" smtClean="0">
                <a:solidFill>
                  <a:schemeClr val="accent1"/>
                </a:solidFill>
              </a:rPr>
              <a:t> can </a:t>
            </a:r>
            <a:r>
              <a:rPr lang="it-IT" sz="1800" dirty="0" err="1" smtClean="0">
                <a:solidFill>
                  <a:schemeClr val="accent1"/>
                </a:solidFill>
              </a:rPr>
              <a:t>be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tought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as</a:t>
            </a:r>
            <a:r>
              <a:rPr lang="it-IT" sz="1800" dirty="0" smtClean="0">
                <a:solidFill>
                  <a:schemeClr val="accent1"/>
                </a:solidFill>
              </a:rPr>
              <a:t> the </a:t>
            </a:r>
            <a:r>
              <a:rPr lang="it-IT" sz="1800" dirty="0" err="1" smtClean="0">
                <a:solidFill>
                  <a:schemeClr val="accent1"/>
                </a:solidFill>
              </a:rPr>
              <a:t>momentum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probabilty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distribution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it-IT" sz="1800" dirty="0" err="1" smtClean="0">
                <a:solidFill>
                  <a:schemeClr val="accent1"/>
                </a:solidFill>
              </a:rPr>
              <a:t>to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find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chemeClr val="accent1"/>
                </a:solidFill>
              </a:rPr>
              <a:t>an</a:t>
            </a:r>
            <a:r>
              <a:rPr lang="it-IT" sz="1800" dirty="0" smtClean="0">
                <a:solidFill>
                  <a:schemeClr val="accent1"/>
                </a:solidFill>
              </a:rPr>
              <a:t> </a:t>
            </a:r>
            <a:r>
              <a:rPr lang="it-IT" sz="1800" dirty="0" err="1" smtClean="0">
                <a:solidFill>
                  <a:srgbClr val="FFFF00"/>
                </a:solidFill>
              </a:rPr>
              <a:t>Away</a:t>
            </a:r>
            <a:r>
              <a:rPr lang="it-IT" sz="1800" dirty="0" smtClean="0">
                <a:solidFill>
                  <a:srgbClr val="FFFF00"/>
                </a:solidFill>
              </a:rPr>
              <a:t> side </a:t>
            </a:r>
            <a:r>
              <a:rPr lang="it-IT" sz="1800" dirty="0" smtClean="0">
                <a:solidFill>
                  <a:schemeClr val="accent1"/>
                </a:solidFill>
              </a:rPr>
              <a:t>charm  </a:t>
            </a:r>
          </a:p>
        </p:txBody>
      </p:sp>
      <p:grpSp>
        <p:nvGrpSpPr>
          <p:cNvPr id="29" name="Gruppo 28"/>
          <p:cNvGrpSpPr/>
          <p:nvPr/>
        </p:nvGrpSpPr>
        <p:grpSpPr>
          <a:xfrm>
            <a:off x="251520" y="5000612"/>
            <a:ext cx="2314575" cy="1857388"/>
            <a:chOff x="251520" y="692696"/>
            <a:chExt cx="2314575" cy="1857388"/>
          </a:xfrm>
        </p:grpSpPr>
        <p:pic>
          <p:nvPicPr>
            <p:cNvPr id="30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 t="3606" b="2643"/>
            <a:stretch>
              <a:fillRect/>
            </a:stretch>
          </p:blipFill>
          <p:spPr bwMode="auto">
            <a:xfrm>
              <a:off x="251520" y="692696"/>
              <a:ext cx="2314575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Rettangolo 30"/>
            <p:cNvSpPr/>
            <p:nvPr/>
          </p:nvSpPr>
          <p:spPr bwMode="auto">
            <a:xfrm>
              <a:off x="251520" y="907010"/>
              <a:ext cx="642942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endParaRPr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3707904" y="5157192"/>
            <a:ext cx="4392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schemeClr val="accent1"/>
                </a:solidFill>
              </a:rPr>
              <a:t>Boltzmann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implies</a:t>
            </a:r>
            <a:r>
              <a:rPr lang="it-IT" sz="2200" dirty="0" smtClean="0">
                <a:solidFill>
                  <a:schemeClr val="accent1"/>
                </a:solidFill>
              </a:rPr>
              <a:t> a </a:t>
            </a:r>
            <a:r>
              <a:rPr lang="it-IT" sz="2200" dirty="0" err="1" smtClean="0">
                <a:solidFill>
                  <a:schemeClr val="accent1"/>
                </a:solidFill>
              </a:rPr>
              <a:t>larger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momentum</a:t>
            </a:r>
            <a:r>
              <a:rPr lang="it-IT" sz="2200" dirty="0" smtClean="0">
                <a:solidFill>
                  <a:schemeClr val="accent1"/>
                </a:solidFill>
              </a:rPr>
              <a:t> spread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t="-6419" b="6"/>
          <a:stretch/>
        </p:blipFill>
        <p:spPr>
          <a:xfrm>
            <a:off x="4725468" y="548680"/>
            <a:ext cx="4418531" cy="338437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6664698" y="838200"/>
            <a:ext cx="1031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rebuchet MS"/>
                <a:cs typeface="Trebuchet MS"/>
              </a:rPr>
              <a:t>Boltzmann</a:t>
            </a:r>
            <a:endParaRPr lang="en-US" sz="1400" dirty="0">
              <a:latin typeface="Trebuchet MS"/>
              <a:cs typeface="Trebuchet M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7565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Langevin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vs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 Boltzmann angular correlation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 Rounded MT 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5229200"/>
            <a:ext cx="6070636" cy="1311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200" dirty="0">
                <a:solidFill>
                  <a:srgbClr val="FFFF00"/>
                </a:solidFill>
                <a:latin typeface="Trebuchet MS"/>
                <a:cs typeface="Trebuchet MS"/>
              </a:rPr>
              <a:t>S</a:t>
            </a:r>
            <a:r>
              <a:rPr lang="en-US" sz="2200" dirty="0" smtClean="0">
                <a:solidFill>
                  <a:srgbClr val="FFFF00"/>
                </a:solidFill>
                <a:latin typeface="Trebuchet MS"/>
                <a:cs typeface="Trebuchet MS"/>
              </a:rPr>
              <a:t>triking difference also at </a:t>
            </a:r>
            <a:r>
              <a:rPr lang="en-US" sz="2200" dirty="0" err="1" smtClean="0">
                <a:solidFill>
                  <a:srgbClr val="FFFF00"/>
                </a:solidFill>
                <a:latin typeface="Symbol" charset="2"/>
                <a:cs typeface="Symbol" charset="2"/>
              </a:rPr>
              <a:t>Df</a:t>
            </a:r>
            <a:r>
              <a:rPr lang="en-US" sz="2200" dirty="0" smtClean="0">
                <a:solidFill>
                  <a:srgbClr val="FFFF00"/>
                </a:solidFill>
                <a:latin typeface="Trebuchet MS"/>
                <a:cs typeface="Trebuchet MS"/>
              </a:rPr>
              <a:t> =0:</a:t>
            </a:r>
          </a:p>
          <a:p>
            <a:pPr>
              <a:lnSpc>
                <a:spcPct val="130000"/>
              </a:lnSpc>
            </a:pPr>
            <a:r>
              <a:rPr lang="en-US" sz="2200" dirty="0" smtClean="0">
                <a:solidFill>
                  <a:srgbClr val="FFFF00"/>
                </a:solidFill>
                <a:latin typeface="Trebuchet MS"/>
                <a:cs typeface="Trebuchet MS"/>
              </a:rPr>
              <a:t>- The evolution of the yield from 2 to 5 </a:t>
            </a:r>
            <a:r>
              <a:rPr lang="en-US" sz="2200" dirty="0" err="1" smtClean="0">
                <a:solidFill>
                  <a:srgbClr val="FFFF00"/>
                </a:solidFill>
                <a:latin typeface="Trebuchet MS"/>
                <a:cs typeface="Trebuchet MS"/>
              </a:rPr>
              <a:t>GeV</a:t>
            </a:r>
            <a:r>
              <a:rPr lang="en-US" sz="2200" dirty="0" smtClean="0">
                <a:solidFill>
                  <a:srgbClr val="FFFF00"/>
                </a:solidFill>
                <a:latin typeface="Trebuchet MS"/>
                <a:cs typeface="Trebuchet MS"/>
              </a:rPr>
              <a:t> </a:t>
            </a:r>
          </a:p>
          <a:p>
            <a:r>
              <a:rPr lang="en-US" sz="2200" dirty="0">
                <a:solidFill>
                  <a:srgbClr val="FFFF00"/>
                </a:solidFill>
                <a:latin typeface="Trebuchet MS"/>
                <a:cs typeface="Trebuchet MS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Trebuchet MS"/>
                <a:cs typeface="Trebuchet MS"/>
              </a:rPr>
              <a:t>   is about 50 times different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98" y="4724400"/>
            <a:ext cx="3461266" cy="1966445"/>
            <a:chOff x="3124200" y="4891555"/>
            <a:chExt cx="3461266" cy="1966445"/>
          </a:xfrm>
        </p:grpSpPr>
        <p:pic>
          <p:nvPicPr>
            <p:cNvPr id="8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3400" y="4891555"/>
              <a:ext cx="2057399" cy="1966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 flipH="1">
              <a:off x="4114800" y="5715000"/>
              <a:ext cx="6858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4953000" y="5715000"/>
              <a:ext cx="685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5486400" y="541020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410200" y="5867400"/>
              <a:ext cx="3048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5715000" y="5562600"/>
              <a:ext cx="2286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791200" y="5791200"/>
              <a:ext cx="3810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715000" y="5867400"/>
              <a:ext cx="304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5943600" y="5486400"/>
              <a:ext cx="3810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867400" y="5715000"/>
              <a:ext cx="3048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124200" y="5334000"/>
              <a:ext cx="12234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P</a:t>
              </a:r>
              <a:r>
                <a:rPr lang="en-US" sz="160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en-US" sz="1600" dirty="0" smtClean="0">
                  <a:solidFill>
                    <a:srgbClr val="FF0000"/>
                  </a:solidFill>
                </a:rPr>
                <a:t>=10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GeV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00800" y="5486400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600" dirty="0">
                <a:solidFill>
                  <a:srgbClr val="70D1FF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5791200" y="5410200"/>
              <a:ext cx="3048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683568" y="908720"/>
            <a:ext cx="977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= 5 </a:t>
            </a:r>
            <a:r>
              <a:rPr lang="en-US" sz="1600" dirty="0" err="1" smtClean="0"/>
              <a:t>fm</a:t>
            </a:r>
            <a:r>
              <a:rPr lang="en-US" sz="1600" dirty="0" smtClean="0"/>
              <a:t>/c</a:t>
            </a:r>
            <a:endParaRPr lang="en-US" sz="1600" dirty="0"/>
          </a:p>
        </p:txBody>
      </p:sp>
      <p:sp>
        <p:nvSpPr>
          <p:cNvPr id="23" name="Rettangolo 22"/>
          <p:cNvSpPr/>
          <p:nvPr/>
        </p:nvSpPr>
        <p:spPr>
          <a:xfrm>
            <a:off x="3239344" y="4221088"/>
            <a:ext cx="5904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solidFill>
                  <a:schemeClr val="accent1"/>
                </a:solidFill>
              </a:rPr>
              <a:t>The  </a:t>
            </a:r>
            <a:r>
              <a:rPr lang="it-IT" sz="2000" dirty="0" err="1" smtClean="0">
                <a:solidFill>
                  <a:schemeClr val="accent1"/>
                </a:solidFill>
              </a:rPr>
              <a:t>larger</a:t>
            </a:r>
            <a:r>
              <a:rPr lang="it-IT" sz="2000" dirty="0" smtClean="0">
                <a:solidFill>
                  <a:schemeClr val="accent1"/>
                </a:solidFill>
              </a:rPr>
              <a:t> spread </a:t>
            </a:r>
            <a:r>
              <a:rPr lang="it-IT" sz="2000" dirty="0" err="1" smtClean="0">
                <a:solidFill>
                  <a:schemeClr val="accent1"/>
                </a:solidFill>
              </a:rPr>
              <a:t>of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momentum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with</a:t>
            </a:r>
            <a:r>
              <a:rPr lang="it-IT" sz="2000" dirty="0" smtClean="0">
                <a:solidFill>
                  <a:schemeClr val="accent1"/>
                </a:solidFill>
              </a:rPr>
              <a:t> the </a:t>
            </a:r>
            <a:r>
              <a:rPr lang="it-IT" sz="2000" dirty="0" err="1" smtClean="0">
                <a:solidFill>
                  <a:schemeClr val="accent1"/>
                </a:solidFill>
              </a:rPr>
              <a:t>Boltzmann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implicates</a:t>
            </a:r>
            <a:r>
              <a:rPr lang="it-IT" sz="2000" dirty="0" smtClean="0">
                <a:solidFill>
                  <a:schemeClr val="accent1"/>
                </a:solidFill>
              </a:rPr>
              <a:t> a </a:t>
            </a:r>
            <a:r>
              <a:rPr lang="it-IT" sz="2000" dirty="0" err="1" smtClean="0">
                <a:solidFill>
                  <a:schemeClr val="accent1"/>
                </a:solidFill>
              </a:rPr>
              <a:t>large</a:t>
            </a:r>
            <a:r>
              <a:rPr lang="it-IT" sz="2000" dirty="0" smtClean="0">
                <a:solidFill>
                  <a:schemeClr val="accent1"/>
                </a:solidFill>
              </a:rPr>
              <a:t> spread in the </a:t>
            </a:r>
            <a:r>
              <a:rPr lang="it-IT" sz="2000" dirty="0" err="1" smtClean="0">
                <a:solidFill>
                  <a:schemeClr val="accent1"/>
                </a:solidFill>
              </a:rPr>
              <a:t>angular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distributions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of</a:t>
            </a:r>
            <a:r>
              <a:rPr lang="it-IT" sz="2000" dirty="0" smtClean="0">
                <a:solidFill>
                  <a:schemeClr val="accent1"/>
                </a:solidFill>
              </a:rPr>
              <a:t> the  </a:t>
            </a:r>
            <a:r>
              <a:rPr lang="it-IT" sz="2000" dirty="0" err="1" smtClean="0">
                <a:solidFill>
                  <a:schemeClr val="accent1"/>
                </a:solidFill>
              </a:rPr>
              <a:t>Away</a:t>
            </a:r>
            <a:r>
              <a:rPr lang="it-IT" sz="2000" dirty="0" smtClean="0">
                <a:solidFill>
                  <a:schemeClr val="accent1"/>
                </a:solidFill>
              </a:rPr>
              <a:t> side charm</a:t>
            </a:r>
            <a:endParaRPr lang="it-IT" sz="2000" dirty="0"/>
          </a:p>
        </p:txBody>
      </p:sp>
      <p:pic>
        <p:nvPicPr>
          <p:cNvPr id="55193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4576781" cy="332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Introduction Heavy Quarks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214282" y="1484784"/>
            <a:ext cx="892971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 typeface="Wingdings" pitchFamily="2" charset="2"/>
              <a:buChar char="ü"/>
            </a:pPr>
            <a:r>
              <a:rPr lang="en-US" sz="2200" kern="0" dirty="0" smtClean="0">
                <a:solidFill>
                  <a:srgbClr val="FFFF00"/>
                </a:solidFill>
              </a:rPr>
              <a:t> 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000" kern="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HQ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&gt;&gt; 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</a:t>
            </a:r>
            <a:r>
              <a:rPr lang="en-US" sz="2000" kern="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QDC 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(M</a:t>
            </a:r>
            <a:r>
              <a:rPr lang="en-US" sz="2000" kern="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charm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1.3 </a:t>
            </a:r>
            <a:r>
              <a:rPr lang="en-US" sz="2000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GeV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; </a:t>
            </a:r>
            <a:r>
              <a:rPr lang="en-US" sz="2000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M</a:t>
            </a:r>
            <a:r>
              <a:rPr lang="en-US" sz="2000" kern="0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bottom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 4.2 </a:t>
            </a:r>
            <a:r>
              <a:rPr lang="en-US" sz="2000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GeV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</a:p>
          <a:p>
            <a:pPr>
              <a:spcAft>
                <a:spcPts val="1800"/>
              </a:spcAft>
              <a:buFont typeface="Wingdings" pitchFamily="2" charset="2"/>
              <a:buChar char="ü"/>
            </a:pP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000" kern="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HQ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&gt;&gt; T</a:t>
            </a:r>
            <a:endParaRPr lang="en-US" sz="2000" kern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>
              <a:spcAft>
                <a:spcPts val="1800"/>
              </a:spcAft>
            </a:pPr>
            <a:endParaRPr lang="en-US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0" y="2690110"/>
            <a:ext cx="9144000" cy="321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>
              <a:lnSpc>
                <a:spcPct val="120000"/>
              </a:lnSpc>
              <a:defRPr/>
            </a:pPr>
            <a:r>
              <a:rPr lang="it-IT" sz="2400" dirty="0" err="1" smtClean="0">
                <a:solidFill>
                  <a:srgbClr val="FFFF00"/>
                </a:solidFill>
                <a:latin typeface="Trebuchet MS" charset="0"/>
                <a:cs typeface="+mn-cs"/>
              </a:rPr>
              <a:t>Before</a:t>
            </a:r>
            <a:r>
              <a:rPr lang="it-IT" sz="2400" dirty="0" smtClean="0">
                <a:solidFill>
                  <a:srgbClr val="FFFF00"/>
                </a:solidFill>
                <a:latin typeface="Trebuchet MS" charset="0"/>
                <a:cs typeface="+mn-cs"/>
              </a:rPr>
              <a:t> the first </a:t>
            </a:r>
            <a:r>
              <a:rPr lang="it-IT" sz="2400" dirty="0" err="1" smtClean="0">
                <a:solidFill>
                  <a:srgbClr val="FFFF00"/>
                </a:solidFill>
                <a:latin typeface="Trebuchet MS" charset="0"/>
                <a:cs typeface="+mn-cs"/>
              </a:rPr>
              <a:t>experimental</a:t>
            </a:r>
            <a:r>
              <a:rPr lang="it-IT" sz="2400" dirty="0" smtClean="0">
                <a:solidFill>
                  <a:srgbClr val="FFFF00"/>
                </a:solidFill>
                <a:latin typeface="Trebuchet MS" charset="0"/>
                <a:cs typeface="+mn-cs"/>
              </a:rPr>
              <a:t> </a:t>
            </a:r>
            <a:r>
              <a:rPr lang="it-IT" sz="2400" dirty="0" err="1" smtClean="0">
                <a:solidFill>
                  <a:srgbClr val="FFFF00"/>
                </a:solidFill>
                <a:latin typeface="Trebuchet MS" charset="0"/>
                <a:cs typeface="+mn-cs"/>
              </a:rPr>
              <a:t>results</a:t>
            </a:r>
            <a:r>
              <a:rPr lang="it-IT" sz="2400" dirty="0" smtClean="0">
                <a:solidFill>
                  <a:srgbClr val="FFFF00"/>
                </a:solidFill>
                <a:latin typeface="Trebuchet MS" charset="0"/>
                <a:cs typeface="+mn-cs"/>
              </a:rPr>
              <a:t> at RHIC:</a:t>
            </a:r>
          </a:p>
          <a:p>
            <a:pPr marL="0" indent="0">
              <a:lnSpc>
                <a:spcPct val="120000"/>
              </a:lnSpc>
              <a:defRPr/>
            </a:pPr>
            <a:r>
              <a:rPr lang="it-IT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It</a:t>
            </a:r>
            <a:r>
              <a:rPr lang="it-IT" dirty="0" smtClean="0">
                <a:solidFill>
                  <a:srgbClr val="33CCFF"/>
                </a:solidFill>
                <a:latin typeface="Trebuchet MS" charset="0"/>
                <a:cs typeface="+mn-cs"/>
              </a:rPr>
              <a:t> </a:t>
            </a:r>
            <a:r>
              <a:rPr lang="it-IT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was</a:t>
            </a:r>
            <a:r>
              <a:rPr lang="it-IT" dirty="0" smtClean="0">
                <a:solidFill>
                  <a:srgbClr val="33CCFF"/>
                </a:solidFill>
                <a:latin typeface="Trebuchet MS" charset="0"/>
                <a:cs typeface="+mn-cs"/>
              </a:rPr>
              <a:t> </a:t>
            </a:r>
            <a:r>
              <a:rPr lang="it-IT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expected</a:t>
            </a:r>
            <a:r>
              <a:rPr lang="it-IT" dirty="0" smtClean="0">
                <a:solidFill>
                  <a:srgbClr val="33CCFF"/>
                </a:solidFill>
                <a:latin typeface="Trebuchet MS" charset="0"/>
                <a:cs typeface="+mn-cs"/>
              </a:rPr>
              <a:t> </a:t>
            </a:r>
            <a:r>
              <a:rPr lang="it-IT" sz="2400" dirty="0" smtClean="0">
                <a:solidFill>
                  <a:srgbClr val="33CCFF"/>
                </a:solidFill>
                <a:latin typeface="Trebuchet MS" charset="0"/>
                <a:cs typeface="+mn-cs"/>
              </a:rPr>
              <a:t>HQ </a:t>
            </a:r>
            <a:r>
              <a:rPr lang="it-IT" sz="2400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not</a:t>
            </a:r>
            <a:r>
              <a:rPr lang="it-IT" sz="2400" dirty="0" smtClean="0">
                <a:solidFill>
                  <a:srgbClr val="33CCFF"/>
                </a:solidFill>
                <a:latin typeface="Trebuchet MS" charset="0"/>
                <a:cs typeface="+mn-cs"/>
              </a:rPr>
              <a:t> </a:t>
            </a:r>
            <a:r>
              <a:rPr lang="it-IT" sz="2400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dragged</a:t>
            </a:r>
            <a:r>
              <a:rPr lang="it-IT" sz="2400" dirty="0" smtClean="0">
                <a:solidFill>
                  <a:srgbClr val="33CCFF"/>
                </a:solidFill>
                <a:latin typeface="Trebuchet MS" charset="0"/>
                <a:cs typeface="+mn-cs"/>
              </a:rPr>
              <a:t> </a:t>
            </a:r>
          </a:p>
          <a:p>
            <a:pPr marL="0" indent="0">
              <a:lnSpc>
                <a:spcPct val="120000"/>
              </a:lnSpc>
              <a:defRPr/>
            </a:pPr>
            <a:r>
              <a:rPr lang="it-IT" sz="2400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by</a:t>
            </a:r>
            <a:r>
              <a:rPr lang="it-IT" sz="2400" dirty="0" smtClean="0">
                <a:solidFill>
                  <a:srgbClr val="33CCFF"/>
                </a:solidFill>
                <a:latin typeface="Trebuchet MS" charset="0"/>
                <a:cs typeface="+mn-cs"/>
              </a:rPr>
              <a:t> the </a:t>
            </a:r>
            <a:r>
              <a:rPr lang="it-IT" sz="2400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expanding</a:t>
            </a:r>
            <a:r>
              <a:rPr lang="it-IT" sz="2400" dirty="0" smtClean="0">
                <a:solidFill>
                  <a:srgbClr val="33CCFF"/>
                </a:solidFill>
                <a:latin typeface="Trebuchet MS" charset="0"/>
                <a:cs typeface="+mn-cs"/>
              </a:rPr>
              <a:t> medium:</a:t>
            </a:r>
          </a:p>
          <a:p>
            <a:pPr marL="0" indent="0">
              <a:lnSpc>
                <a:spcPct val="120000"/>
              </a:lnSpc>
              <a:defRPr/>
            </a:pPr>
            <a:endParaRPr lang="it-IT" sz="2400" dirty="0" smtClean="0">
              <a:solidFill>
                <a:srgbClr val="33CCFF"/>
              </a:solidFill>
              <a:latin typeface="Trebuchet MS" charset="0"/>
              <a:cs typeface="+mn-cs"/>
            </a:endParaRPr>
          </a:p>
          <a:p>
            <a:pPr>
              <a:lnSpc>
                <a:spcPct val="120000"/>
              </a:lnSpc>
              <a:buFont typeface="Wingdings" charset="0"/>
              <a:buNone/>
              <a:defRPr/>
            </a:pPr>
            <a:r>
              <a:rPr lang="it-IT" sz="2200" i="1" dirty="0" smtClean="0">
                <a:solidFill>
                  <a:srgbClr val="33CCFF"/>
                </a:solidFill>
                <a:latin typeface="Trebuchet MS" charset="0"/>
                <a:cs typeface="+mn-cs"/>
              </a:rPr>
              <a:t>- </a:t>
            </a:r>
            <a:r>
              <a:rPr lang="it-IT" sz="2200" i="1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spectra</a:t>
            </a:r>
            <a:r>
              <a:rPr lang="it-IT" sz="2200" i="1" dirty="0" smtClean="0">
                <a:solidFill>
                  <a:srgbClr val="33CCFF"/>
                </a:solidFill>
                <a:latin typeface="Trebuchet MS" charset="0"/>
                <a:cs typeface="+mn-cs"/>
              </a:rPr>
              <a:t> </a:t>
            </a:r>
            <a:r>
              <a:rPr lang="it-IT" sz="2200" i="1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close</a:t>
            </a:r>
            <a:r>
              <a:rPr lang="it-IT" sz="2200" i="1" dirty="0" smtClean="0">
                <a:solidFill>
                  <a:srgbClr val="33CCFF"/>
                </a:solidFill>
                <a:latin typeface="Trebuchet MS" charset="0"/>
                <a:cs typeface="+mn-cs"/>
              </a:rPr>
              <a:t> to the </a:t>
            </a:r>
            <a:r>
              <a:rPr lang="it-IT" sz="2200" i="1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pp</a:t>
            </a:r>
            <a:r>
              <a:rPr lang="it-IT" sz="2200" i="1" dirty="0" smtClean="0">
                <a:solidFill>
                  <a:srgbClr val="33CCFF"/>
                </a:solidFill>
                <a:latin typeface="Trebuchet MS" charset="0"/>
                <a:cs typeface="+mn-cs"/>
              </a:rPr>
              <a:t> </a:t>
            </a:r>
            <a:r>
              <a:rPr lang="it-IT" sz="2200" i="1" dirty="0" err="1" smtClean="0">
                <a:solidFill>
                  <a:srgbClr val="33CCFF"/>
                </a:solidFill>
                <a:latin typeface="Trebuchet MS" charset="0"/>
                <a:cs typeface="+mn-cs"/>
              </a:rPr>
              <a:t>one-</a:t>
            </a:r>
            <a:r>
              <a:rPr lang="it-IT" sz="2200" i="1" dirty="0" smtClean="0">
                <a:solidFill>
                  <a:srgbClr val="33CCFF"/>
                </a:solidFill>
                <a:latin typeface="Trebuchet MS" charset="0"/>
                <a:cs typeface="+mn-cs"/>
              </a:rPr>
              <a:t>&gt; </a:t>
            </a:r>
            <a:r>
              <a:rPr lang="it-IT" sz="2200" i="1" dirty="0" err="1" smtClean="0">
                <a:solidFill>
                  <a:srgbClr val="FFFF00"/>
                </a:solidFill>
                <a:latin typeface="Trebuchet MS" charset="0"/>
                <a:cs typeface="+mn-cs"/>
              </a:rPr>
              <a:t>large</a:t>
            </a:r>
            <a:r>
              <a:rPr lang="it-IT" sz="2200" i="1" dirty="0" smtClean="0">
                <a:solidFill>
                  <a:srgbClr val="FFFF00"/>
                </a:solidFill>
                <a:latin typeface="Trebuchet MS" charset="0"/>
                <a:cs typeface="+mn-cs"/>
              </a:rPr>
              <a:t> R</a:t>
            </a:r>
            <a:r>
              <a:rPr lang="it-IT" sz="2200" i="1" baseline="-25000" dirty="0" smtClean="0">
                <a:solidFill>
                  <a:srgbClr val="FFFF00"/>
                </a:solidFill>
                <a:latin typeface="Trebuchet MS" charset="0"/>
                <a:cs typeface="+mn-cs"/>
              </a:rPr>
              <a:t>AA</a:t>
            </a:r>
          </a:p>
          <a:p>
            <a:pPr>
              <a:lnSpc>
                <a:spcPct val="120000"/>
              </a:lnSpc>
              <a:buFont typeface="Wingdings" charset="0"/>
              <a:buNone/>
              <a:defRPr/>
            </a:pPr>
            <a:endParaRPr lang="it-IT" sz="2200" i="1" baseline="-25000" dirty="0" smtClean="0">
              <a:solidFill>
                <a:srgbClr val="33CCFF"/>
              </a:solidFill>
              <a:latin typeface="Trebuchet MS" charset="0"/>
              <a:cs typeface="+mn-cs"/>
            </a:endParaRPr>
          </a:p>
          <a:p>
            <a:pPr>
              <a:lnSpc>
                <a:spcPct val="120000"/>
              </a:lnSpc>
              <a:buFont typeface="Wingdings" charset="0"/>
              <a:buNone/>
              <a:defRPr/>
            </a:pPr>
            <a:endParaRPr lang="it-IT" sz="2200" i="1" baseline="-25000" dirty="0" smtClean="0">
              <a:solidFill>
                <a:srgbClr val="33CCFF"/>
              </a:solidFill>
              <a:latin typeface="Trebuchet MS" charset="0"/>
              <a:cs typeface="+mn-cs"/>
            </a:endParaRPr>
          </a:p>
          <a:p>
            <a:pPr>
              <a:lnSpc>
                <a:spcPct val="120000"/>
              </a:lnSpc>
              <a:buFont typeface="Wingdings" charset="0"/>
              <a:buNone/>
              <a:defRPr/>
            </a:pPr>
            <a:r>
              <a:rPr lang="it-IT" sz="2200" i="1" dirty="0" smtClean="0">
                <a:solidFill>
                  <a:srgbClr val="33CCFF"/>
                </a:solidFill>
                <a:latin typeface="Trebuchet MS" charset="0"/>
                <a:cs typeface="+mn-cs"/>
              </a:rPr>
              <a:t>- small </a:t>
            </a:r>
            <a:r>
              <a:rPr lang="it-IT" sz="2200" i="1" dirty="0" err="1" smtClean="0">
                <a:solidFill>
                  <a:srgbClr val="FFFF00"/>
                </a:solidFill>
                <a:latin typeface="Trebuchet MS" charset="0"/>
                <a:cs typeface="+mn-cs"/>
              </a:rPr>
              <a:t>elliptic</a:t>
            </a:r>
            <a:r>
              <a:rPr lang="it-IT" sz="2200" i="1" dirty="0" smtClean="0">
                <a:solidFill>
                  <a:srgbClr val="FFFF00"/>
                </a:solidFill>
                <a:latin typeface="Trebuchet MS" charset="0"/>
                <a:cs typeface="+mn-cs"/>
              </a:rPr>
              <a:t> flow v</a:t>
            </a:r>
            <a:r>
              <a:rPr lang="it-IT" sz="2200" i="1" baseline="-25000" dirty="0" smtClean="0">
                <a:solidFill>
                  <a:srgbClr val="FFFF00"/>
                </a:solidFill>
                <a:latin typeface="Trebuchet MS" charset="0"/>
                <a:cs typeface="+mn-cs"/>
              </a:rPr>
              <a:t>2</a:t>
            </a:r>
          </a:p>
        </p:txBody>
      </p:sp>
      <p:graphicFrame>
        <p:nvGraphicFramePr>
          <p:cNvPr id="36" name="Object 100"/>
          <p:cNvGraphicFramePr>
            <a:graphicFrameLocks noChangeAspect="1"/>
          </p:cNvGraphicFramePr>
          <p:nvPr/>
        </p:nvGraphicFramePr>
        <p:xfrm>
          <a:off x="5580112" y="4365104"/>
          <a:ext cx="3072274" cy="714380"/>
        </p:xfrm>
        <a:graphic>
          <a:graphicData uri="http://schemas.openxmlformats.org/presentationml/2006/ole">
            <p:oleObj spid="_x0000_s402433" name="Equation" r:id="rId4" imgW="1968480" imgH="457200" progId="Equation.3">
              <p:embed/>
            </p:oleObj>
          </a:graphicData>
        </a:graphic>
      </p:graphicFrame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5" cstate="print"/>
          <a:srcRect r="44759"/>
          <a:stretch>
            <a:fillRect/>
          </a:stretch>
        </p:blipFill>
        <p:spPr bwMode="auto">
          <a:xfrm>
            <a:off x="5652120" y="5373216"/>
            <a:ext cx="1857388" cy="85725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7" name="CasellaDiTesto 6"/>
          <p:cNvSpPr txBox="1"/>
          <p:nvPr/>
        </p:nvSpPr>
        <p:spPr>
          <a:xfrm>
            <a:off x="323528" y="836712"/>
            <a:ext cx="8352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accent1"/>
                </a:solidFill>
              </a:rPr>
              <a:t>HQ are </a:t>
            </a:r>
            <a:r>
              <a:rPr lang="it-IT" sz="2200" dirty="0" err="1" smtClean="0">
                <a:solidFill>
                  <a:schemeClr val="accent1"/>
                </a:solidFill>
              </a:rPr>
              <a:t>ideal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probes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to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study</a:t>
            </a:r>
            <a:r>
              <a:rPr lang="it-IT" sz="2200" dirty="0" smtClean="0">
                <a:solidFill>
                  <a:schemeClr val="accent1"/>
                </a:solidFill>
              </a:rPr>
              <a:t> the QGP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980728"/>
            <a:ext cx="9144000" cy="713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200" spc="-60" dirty="0" smtClean="0">
                <a:solidFill>
                  <a:srgbClr val="FFFF00"/>
                </a:solidFill>
                <a:cs typeface="Calibri"/>
              </a:rPr>
              <a:t>The exp. data for R</a:t>
            </a:r>
            <a:r>
              <a:rPr lang="en-US" sz="2200" spc="-60" baseline="-25000" dirty="0" smtClean="0">
                <a:solidFill>
                  <a:srgbClr val="FFFF00"/>
                </a:solidFill>
                <a:cs typeface="Calibri"/>
              </a:rPr>
              <a:t>AA</a:t>
            </a:r>
            <a:r>
              <a:rPr lang="en-US" sz="2200" spc="-60" dirty="0" smtClean="0">
                <a:solidFill>
                  <a:srgbClr val="FFFF00"/>
                </a:solidFill>
                <a:cs typeface="Calibri"/>
              </a:rPr>
              <a:t> and v</a:t>
            </a:r>
            <a:r>
              <a:rPr lang="en-US" sz="2200" spc="-60" baseline="-25000" dirty="0" smtClean="0">
                <a:solidFill>
                  <a:srgbClr val="FFFF00"/>
                </a:solidFill>
                <a:cs typeface="Calibri"/>
              </a:rPr>
              <a:t>2</a:t>
            </a:r>
            <a:r>
              <a:rPr lang="en-US" sz="2200" spc="-60" dirty="0" smtClean="0">
                <a:solidFill>
                  <a:srgbClr val="FFFF00"/>
                </a:solidFill>
                <a:cs typeface="Calibri"/>
              </a:rPr>
              <a:t> seem </a:t>
            </a:r>
            <a:r>
              <a:rPr lang="en-US" sz="2200" spc="-60" dirty="0">
                <a:solidFill>
                  <a:srgbClr val="FFFF00"/>
                </a:solidFill>
                <a:cs typeface="Calibri"/>
              </a:rPr>
              <a:t>to </a:t>
            </a:r>
            <a:r>
              <a:rPr lang="en-US" sz="2200" spc="-60" dirty="0" smtClean="0">
                <a:solidFill>
                  <a:srgbClr val="FFFF00"/>
                </a:solidFill>
                <a:cs typeface="Calibri"/>
              </a:rPr>
              <a:t>indicate an interaction about</a:t>
            </a:r>
          </a:p>
          <a:p>
            <a:pPr marL="342900" indent="-342900" algn="just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200" spc="-60" dirty="0" smtClean="0">
                <a:solidFill>
                  <a:srgbClr val="FFFF00"/>
                </a:solidFill>
                <a:cs typeface="Calibri"/>
              </a:rPr>
              <a:t>     constant in T</a:t>
            </a:r>
          </a:p>
          <a:p>
            <a:pPr marL="342900" indent="-342900" algn="just">
              <a:lnSpc>
                <a:spcPct val="110000"/>
              </a:lnSpc>
              <a:spcAft>
                <a:spcPts val="0"/>
              </a:spcAft>
              <a:defRPr/>
            </a:pPr>
            <a:endParaRPr lang="en-US" sz="2200" spc="-60" dirty="0" smtClean="0">
              <a:solidFill>
                <a:srgbClr val="FFFF00"/>
              </a:solidFill>
              <a:cs typeface="Calibri"/>
            </a:endParaRPr>
          </a:p>
          <a:p>
            <a:pPr marL="342900" indent="-342900" algn="just">
              <a:lnSpc>
                <a:spcPct val="11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200" spc="-60" dirty="0" smtClean="0">
                <a:solidFill>
                  <a:schemeClr val="accent1"/>
                </a:solidFill>
                <a:cs typeface="Calibri"/>
              </a:rPr>
              <a:t> Boltzmann is more efficient in building up the v</a:t>
            </a:r>
            <a:r>
              <a:rPr lang="en-US" sz="2200" spc="-60" baseline="-25000" dirty="0" smtClean="0">
                <a:solidFill>
                  <a:schemeClr val="accent1"/>
                </a:solidFill>
                <a:cs typeface="Calibri"/>
              </a:rPr>
              <a:t>2</a:t>
            </a:r>
            <a:r>
              <a:rPr lang="en-US" sz="2200" spc="-60" dirty="0" smtClean="0">
                <a:solidFill>
                  <a:schemeClr val="accent1"/>
                </a:solidFill>
                <a:cs typeface="Calibri"/>
              </a:rPr>
              <a:t> related to HQ</a:t>
            </a:r>
          </a:p>
          <a:p>
            <a:pPr marL="342900" indent="-342900" algn="just">
              <a:lnSpc>
                <a:spcPct val="110000"/>
              </a:lnSpc>
              <a:spcAft>
                <a:spcPts val="0"/>
              </a:spcAft>
              <a:defRPr/>
            </a:pPr>
            <a:endParaRPr lang="en-US" sz="2200" spc="-60" dirty="0" smtClean="0">
              <a:solidFill>
                <a:schemeClr val="accent1"/>
              </a:solidFill>
              <a:cs typeface="Calibri"/>
            </a:endParaRPr>
          </a:p>
          <a:p>
            <a:pPr marL="342900" indent="-342900" algn="just">
              <a:lnSpc>
                <a:spcPct val="11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200" dirty="0" smtClean="0">
                <a:solidFill>
                  <a:srgbClr val="FFFF00"/>
                </a:solidFill>
              </a:rPr>
              <a:t>The more one looks at differential observables R</a:t>
            </a:r>
            <a:r>
              <a:rPr lang="en-US" sz="2200" baseline="-25000" dirty="0" smtClean="0">
                <a:solidFill>
                  <a:srgbClr val="FFFF00"/>
                </a:solidFill>
              </a:rPr>
              <a:t>AA</a:t>
            </a:r>
            <a:r>
              <a:rPr lang="en-US" sz="2200" dirty="0" smtClean="0">
                <a:solidFill>
                  <a:srgbClr val="FFFF00"/>
                </a:solidFill>
              </a:rPr>
              <a:t>-&gt;V</a:t>
            </a:r>
            <a:r>
              <a:rPr lang="en-US" sz="2200" baseline="-25000" dirty="0" smtClean="0">
                <a:solidFill>
                  <a:srgbClr val="FFFF00"/>
                </a:solidFill>
              </a:rPr>
              <a:t>2</a:t>
            </a:r>
            <a:r>
              <a:rPr lang="en-US" sz="2200" dirty="0" smtClean="0">
                <a:solidFill>
                  <a:srgbClr val="FFFF00"/>
                </a:solidFill>
              </a:rPr>
              <a:t>-&gt;</a:t>
            </a:r>
            <a:r>
              <a:rPr lang="en-US" sz="220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en-US" sz="2200" dirty="0" err="1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dN</a:t>
            </a:r>
            <a:r>
              <a:rPr lang="en-US" sz="2200" baseline="-25000" dirty="0" err="1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cc</a:t>
            </a:r>
            <a:r>
              <a:rPr lang="en-US" sz="220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/</a:t>
            </a:r>
            <a:r>
              <a:rPr lang="en-US" sz="2200" dirty="0" err="1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d</a:t>
            </a:r>
            <a:r>
              <a:rPr lang="en-US" sz="2200" dirty="0" err="1" smtClean="0">
                <a:solidFill>
                  <a:srgbClr val="FFFF00"/>
                </a:solidFill>
                <a:latin typeface="Symbol" charset="2"/>
                <a:cs typeface="Symbol" charset="2"/>
                <a:sym typeface="Wingdings"/>
              </a:rPr>
              <a:t>Df</a:t>
            </a:r>
            <a:endParaRPr lang="en-US" sz="2200" dirty="0" smtClean="0">
              <a:solidFill>
                <a:srgbClr val="FFFF00"/>
              </a:solidFill>
            </a:endParaRPr>
          </a:p>
          <a:p>
            <a:r>
              <a:rPr lang="en-US" sz="2200" dirty="0" smtClean="0">
                <a:solidFill>
                  <a:srgbClr val="FFFF00"/>
                </a:solidFill>
              </a:rPr>
              <a:t>    the more the differences between the BM and F-P approach </a:t>
            </a:r>
          </a:p>
          <a:p>
            <a:r>
              <a:rPr lang="en-US" sz="2200" dirty="0" smtClean="0">
                <a:solidFill>
                  <a:srgbClr val="FFFF00"/>
                </a:solidFill>
              </a:rPr>
              <a:t>    increases</a:t>
            </a:r>
          </a:p>
          <a:p>
            <a:r>
              <a:rPr lang="en-US" sz="2200" dirty="0" smtClean="0">
                <a:solidFill>
                  <a:srgbClr val="FFFF00"/>
                </a:solidFill>
              </a:rPr>
              <a:t>  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200" dirty="0" smtClean="0">
                <a:solidFill>
                  <a:schemeClr val="accent1"/>
                </a:solidFill>
                <a:sym typeface="Wingdings"/>
              </a:rPr>
              <a:t>  </a:t>
            </a:r>
            <a:r>
              <a:rPr lang="en-US" sz="2200" dirty="0" smtClean="0">
                <a:solidFill>
                  <a:schemeClr val="accent1"/>
                </a:solidFill>
                <a:cs typeface="Calibri"/>
                <a:sym typeface="Wingdings"/>
              </a:rPr>
              <a:t>We can realize that charm in hot QGP is not that heavy and the</a:t>
            </a:r>
          </a:p>
          <a:p>
            <a:pPr>
              <a:defRPr/>
            </a:pPr>
            <a:r>
              <a:rPr lang="en-US" sz="2200" dirty="0" smtClean="0">
                <a:solidFill>
                  <a:schemeClr val="accent1"/>
                </a:solidFill>
                <a:cs typeface="Calibri"/>
                <a:sym typeface="Wingdings"/>
              </a:rPr>
              <a:t>     motion not really Brownian</a:t>
            </a:r>
          </a:p>
          <a:p>
            <a:pPr>
              <a:defRPr/>
            </a:pPr>
            <a:endParaRPr lang="en-US" sz="2200" dirty="0" smtClean="0">
              <a:solidFill>
                <a:schemeClr val="accent1"/>
              </a:solidFill>
              <a:cs typeface="Calibri"/>
              <a:sym typeface="Wingdings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200" dirty="0" smtClean="0">
                <a:solidFill>
                  <a:srgbClr val="FFFF00"/>
                </a:solidFill>
                <a:sym typeface="Wingdings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Calibri"/>
                <a:cs typeface="Calibri"/>
                <a:sym typeface="Wingdings"/>
              </a:rPr>
              <a:t>  </a:t>
            </a:r>
            <a:r>
              <a:rPr lang="en-US" sz="2200" dirty="0" smtClean="0">
                <a:solidFill>
                  <a:srgbClr val="FFFF00"/>
                </a:solidFill>
                <a:cs typeface="Calibri"/>
                <a:sym typeface="Wingdings"/>
              </a:rPr>
              <a:t>Very similar dynamics for Bottom at least for R</a:t>
            </a:r>
            <a:r>
              <a:rPr lang="en-US" sz="2200" baseline="-25000" dirty="0" smtClean="0">
                <a:solidFill>
                  <a:srgbClr val="FFFF00"/>
                </a:solidFill>
                <a:cs typeface="Calibri"/>
                <a:sym typeface="Wingdings"/>
              </a:rPr>
              <a:t>AA</a:t>
            </a:r>
            <a:r>
              <a:rPr lang="en-US" sz="2200" dirty="0" smtClean="0">
                <a:solidFill>
                  <a:srgbClr val="FFFF00"/>
                </a:solidFill>
                <a:cs typeface="Calibri"/>
                <a:sym typeface="Wingdings"/>
              </a:rPr>
              <a:t> and V</a:t>
            </a:r>
            <a:r>
              <a:rPr lang="en-US" sz="2200" baseline="-25000" dirty="0" smtClean="0">
                <a:solidFill>
                  <a:srgbClr val="FFFF00"/>
                </a:solidFill>
                <a:cs typeface="Calibri"/>
                <a:sym typeface="Wingdings"/>
              </a:rPr>
              <a:t>2</a:t>
            </a:r>
            <a:endParaRPr lang="en-US" sz="2200" baseline="-25000" dirty="0" smtClean="0">
              <a:solidFill>
                <a:srgbClr val="FFFF00"/>
              </a:solidFill>
              <a:cs typeface="Calibri"/>
            </a:endParaRPr>
          </a:p>
          <a:p>
            <a:pPr>
              <a:buFont typeface="Wingdings" pitchFamily="2" charset="2"/>
              <a:buChar char="ü"/>
              <a:defRPr/>
            </a:pPr>
            <a:endParaRPr lang="en-US" sz="2200" dirty="0" smtClean="0">
              <a:solidFill>
                <a:schemeClr val="accent1"/>
              </a:solidFill>
            </a:endParaRPr>
          </a:p>
          <a:p>
            <a:endParaRPr lang="en-US" sz="2200" dirty="0" smtClean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sz="2200" dirty="0" smtClean="0">
              <a:solidFill>
                <a:schemeClr val="accent1"/>
              </a:solidFill>
            </a:endParaRPr>
          </a:p>
          <a:p>
            <a:endParaRPr lang="en-US" sz="2200" dirty="0" smtClean="0">
              <a:solidFill>
                <a:schemeClr val="accent1"/>
              </a:solidFill>
            </a:endParaRPr>
          </a:p>
          <a:p>
            <a:endParaRPr lang="en-US" sz="2200" dirty="0" smtClean="0">
              <a:solidFill>
                <a:schemeClr val="accent1"/>
              </a:solidFill>
            </a:endParaRPr>
          </a:p>
          <a:p>
            <a:endParaRPr lang="en-US" sz="2200" dirty="0" smtClean="0">
              <a:solidFill>
                <a:schemeClr val="accent1"/>
              </a:solidFill>
            </a:endParaRPr>
          </a:p>
          <a:p>
            <a:pPr marL="342900" indent="-342900" algn="just">
              <a:lnSpc>
                <a:spcPct val="11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rgbClr val="FFFF00"/>
                </a:solidFill>
                <a:latin typeface="Calibri"/>
                <a:cs typeface="Calibri"/>
              </a:rPr>
              <a:t>          </a:t>
            </a:r>
            <a:r>
              <a:rPr lang="en-US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endParaRPr lang="en-US" sz="2200" spc="-60" baseline="-25000" dirty="0">
              <a:solidFill>
                <a:srgbClr val="70D1FF"/>
              </a:solidFill>
              <a:latin typeface="Calibri"/>
              <a:cs typeface="Calibri"/>
            </a:endParaRPr>
          </a:p>
        </p:txBody>
      </p:sp>
      <p:sp>
        <p:nvSpPr>
          <p:cNvPr id="3" name="Text Box 90"/>
          <p:cNvSpPr txBox="1">
            <a:spLocks noChangeArrowheads="1"/>
          </p:cNvSpPr>
          <p:nvPr/>
        </p:nvSpPr>
        <p:spPr bwMode="auto">
          <a:xfrm>
            <a:off x="0" y="1524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/>
              </a:rPr>
              <a:t>Summary</a:t>
            </a:r>
            <a:endParaRPr lang="en-US" sz="3600" dirty="0">
              <a:solidFill>
                <a:srgbClr val="FFFF00"/>
              </a:solidFill>
              <a:cs typeface="Arial Rounded MT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8064896" cy="325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339752" y="2132856"/>
            <a:ext cx="46805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dirty="0">
                <a:cs typeface="+mn-cs"/>
              </a:rPr>
              <a:t>R</a:t>
            </a:r>
            <a:r>
              <a:rPr lang="it-IT" sz="2000" baseline="-25000" dirty="0">
                <a:cs typeface="+mn-cs"/>
              </a:rPr>
              <a:t>AA </a:t>
            </a:r>
            <a:r>
              <a:rPr lang="it-IT" sz="2000" dirty="0">
                <a:cs typeface="+mn-cs"/>
              </a:rPr>
              <a:t>can be </a:t>
            </a:r>
            <a:r>
              <a:rPr lang="ja-JP" altLang="it-IT" sz="2000" dirty="0">
                <a:latin typeface="Arial"/>
                <a:cs typeface="+mn-cs"/>
              </a:rPr>
              <a:t>“</a:t>
            </a:r>
            <a:r>
              <a:rPr lang="it-IT" sz="2000" dirty="0" err="1">
                <a:cs typeface="+mn-cs"/>
              </a:rPr>
              <a:t>generated</a:t>
            </a:r>
            <a:r>
              <a:rPr lang="ja-JP" altLang="it-IT" sz="2000" dirty="0">
                <a:latin typeface="Arial"/>
                <a:cs typeface="+mn-cs"/>
              </a:rPr>
              <a:t>”</a:t>
            </a:r>
            <a:r>
              <a:rPr lang="it-IT" sz="2000" dirty="0">
                <a:cs typeface="+mn-cs"/>
              </a:rPr>
              <a:t> </a:t>
            </a:r>
            <a:r>
              <a:rPr lang="it-IT" sz="2000" dirty="0" err="1">
                <a:cs typeface="+mn-cs"/>
              </a:rPr>
              <a:t>faster</a:t>
            </a:r>
            <a:r>
              <a:rPr lang="it-IT" sz="2000" dirty="0">
                <a:cs typeface="+mn-cs"/>
              </a:rPr>
              <a:t> </a:t>
            </a:r>
            <a:r>
              <a:rPr lang="it-IT" sz="2000" dirty="0" err="1">
                <a:cs typeface="+mn-cs"/>
              </a:rPr>
              <a:t>than</a:t>
            </a:r>
            <a:r>
              <a:rPr lang="it-IT" sz="2000" dirty="0">
                <a:cs typeface="+mn-cs"/>
              </a:rPr>
              <a:t> v</a:t>
            </a:r>
            <a:r>
              <a:rPr lang="it-IT" sz="2000" baseline="-25000" dirty="0">
                <a:cs typeface="+mn-cs"/>
              </a:rPr>
              <a:t>2</a:t>
            </a:r>
            <a:endParaRPr lang="it-IT" sz="2000" dirty="0">
              <a:cs typeface="+mn-cs"/>
            </a:endParaRPr>
          </a:p>
        </p:txBody>
      </p:sp>
      <p:sp>
        <p:nvSpPr>
          <p:cNvPr id="4" name="Rettangolo 3"/>
          <p:cNvSpPr/>
          <p:nvPr/>
        </p:nvSpPr>
        <p:spPr bwMode="auto">
          <a:xfrm>
            <a:off x="1547664" y="2578716"/>
            <a:ext cx="14401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5" name="Rettangolo 4"/>
          <p:cNvSpPr/>
          <p:nvPr/>
        </p:nvSpPr>
        <p:spPr bwMode="auto">
          <a:xfrm>
            <a:off x="5076056" y="2506708"/>
            <a:ext cx="1800200" cy="4616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842" name="Picture 2"/>
          <p:cNvPicPr>
            <a:picLocks noChangeAspect="1" noChangeArrowheads="1"/>
          </p:cNvPicPr>
          <p:nvPr/>
        </p:nvPicPr>
        <p:blipFill>
          <a:blip r:embed="rId2" cstate="print"/>
          <a:srcRect b="5321"/>
          <a:stretch>
            <a:fillRect/>
          </a:stretch>
        </p:blipFill>
        <p:spPr bwMode="auto">
          <a:xfrm>
            <a:off x="1259632" y="2348880"/>
            <a:ext cx="631664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Back to Back correlation 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Back to Back correlation 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251520" y="692696"/>
            <a:ext cx="2314575" cy="1857388"/>
            <a:chOff x="251520" y="692696"/>
            <a:chExt cx="2314575" cy="1857388"/>
          </a:xfrm>
        </p:grpSpPr>
        <p:pic>
          <p:nvPicPr>
            <p:cNvPr id="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t="3606" b="2643"/>
            <a:stretch>
              <a:fillRect/>
            </a:stretch>
          </p:blipFill>
          <p:spPr bwMode="auto">
            <a:xfrm>
              <a:off x="251520" y="692696"/>
              <a:ext cx="2314575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ttangolo 7"/>
            <p:cNvSpPr/>
            <p:nvPr/>
          </p:nvSpPr>
          <p:spPr bwMode="auto">
            <a:xfrm>
              <a:off x="251520" y="907010"/>
              <a:ext cx="642942" cy="3571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endParaRPr>
            </a:p>
          </p:txBody>
        </p:sp>
      </p:grp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643182"/>
            <a:ext cx="6605605" cy="404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ttangolo 14"/>
          <p:cNvSpPr/>
          <p:nvPr/>
        </p:nvSpPr>
        <p:spPr>
          <a:xfrm>
            <a:off x="2843808" y="764704"/>
            <a:ext cx="5904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solidFill>
                  <a:schemeClr val="accent1"/>
                </a:solidFill>
              </a:rPr>
              <a:t>The  </a:t>
            </a:r>
            <a:r>
              <a:rPr lang="it-IT" sz="2000" dirty="0" err="1" smtClean="0">
                <a:solidFill>
                  <a:schemeClr val="accent1"/>
                </a:solidFill>
              </a:rPr>
              <a:t>larger</a:t>
            </a:r>
            <a:r>
              <a:rPr lang="it-IT" sz="2000" dirty="0" smtClean="0">
                <a:solidFill>
                  <a:schemeClr val="accent1"/>
                </a:solidFill>
              </a:rPr>
              <a:t> spread </a:t>
            </a:r>
            <a:r>
              <a:rPr lang="it-IT" sz="2000" dirty="0" err="1" smtClean="0">
                <a:solidFill>
                  <a:schemeClr val="accent1"/>
                </a:solidFill>
              </a:rPr>
              <a:t>of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momentum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with</a:t>
            </a:r>
            <a:r>
              <a:rPr lang="it-IT" sz="2000" dirty="0" smtClean="0">
                <a:solidFill>
                  <a:schemeClr val="accent1"/>
                </a:solidFill>
              </a:rPr>
              <a:t> the </a:t>
            </a:r>
            <a:r>
              <a:rPr lang="it-IT" sz="2000" dirty="0" err="1" smtClean="0">
                <a:solidFill>
                  <a:schemeClr val="accent1"/>
                </a:solidFill>
              </a:rPr>
              <a:t>Boltzmann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implicates</a:t>
            </a:r>
            <a:r>
              <a:rPr lang="it-IT" sz="2000" dirty="0" smtClean="0">
                <a:solidFill>
                  <a:schemeClr val="accent1"/>
                </a:solidFill>
              </a:rPr>
              <a:t> a </a:t>
            </a:r>
            <a:r>
              <a:rPr lang="it-IT" sz="2000" dirty="0" err="1" smtClean="0">
                <a:solidFill>
                  <a:schemeClr val="accent1"/>
                </a:solidFill>
              </a:rPr>
              <a:t>large</a:t>
            </a:r>
            <a:r>
              <a:rPr lang="it-IT" sz="2000" dirty="0" smtClean="0">
                <a:solidFill>
                  <a:schemeClr val="accent1"/>
                </a:solidFill>
              </a:rPr>
              <a:t> spread in the </a:t>
            </a:r>
            <a:r>
              <a:rPr lang="it-IT" sz="2000" dirty="0" err="1" smtClean="0">
                <a:solidFill>
                  <a:schemeClr val="accent1"/>
                </a:solidFill>
              </a:rPr>
              <a:t>angular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distributions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of</a:t>
            </a:r>
            <a:r>
              <a:rPr lang="it-IT" sz="2000" dirty="0" smtClean="0">
                <a:solidFill>
                  <a:schemeClr val="accent1"/>
                </a:solidFill>
              </a:rPr>
              <a:t> the  </a:t>
            </a:r>
            <a:r>
              <a:rPr lang="it-IT" sz="2000" dirty="0" err="1" smtClean="0">
                <a:solidFill>
                  <a:schemeClr val="accent1"/>
                </a:solidFill>
              </a:rPr>
              <a:t>Away</a:t>
            </a:r>
            <a:r>
              <a:rPr lang="it-IT" sz="2000" dirty="0" smtClean="0">
                <a:solidFill>
                  <a:schemeClr val="accent1"/>
                </a:solidFill>
              </a:rPr>
              <a:t> side charm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ttangolo 31"/>
          <p:cNvSpPr/>
          <p:nvPr/>
        </p:nvSpPr>
        <p:spPr bwMode="auto">
          <a:xfrm>
            <a:off x="360000" y="1071546"/>
            <a:ext cx="1620000" cy="61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19" name="Rettangolo 18"/>
          <p:cNvSpPr/>
          <p:nvPr/>
        </p:nvSpPr>
        <p:spPr bwMode="auto">
          <a:xfrm>
            <a:off x="1214413" y="3000373"/>
            <a:ext cx="1714512" cy="90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Transport theory</a:t>
            </a:r>
            <a:endParaRPr lang="en-US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295216" y="571465"/>
            <a:ext cx="3571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smtClean="0">
                <a:solidFill>
                  <a:srgbClr val="FFFF00"/>
                </a:solidFill>
              </a:rPr>
              <a:t>Collision integral</a:t>
            </a:r>
            <a:endParaRPr lang="it-IT" sz="2200" dirty="0" smtClean="0">
              <a:solidFill>
                <a:srgbClr val="FFFF00"/>
              </a:solidFill>
            </a:endParaRPr>
          </a:p>
        </p:txBody>
      </p:sp>
      <p:sp>
        <p:nvSpPr>
          <p:cNvPr id="15" name="Rettangolo 14"/>
          <p:cNvSpPr/>
          <p:nvPr/>
        </p:nvSpPr>
        <p:spPr bwMode="auto">
          <a:xfrm>
            <a:off x="3643306" y="5143512"/>
            <a:ext cx="1714512" cy="90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142975" y="3143249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smtClean="0"/>
              <a:t>HQ </a:t>
            </a:r>
            <a:r>
              <a:rPr lang="it-IT" sz="1800" smtClean="0"/>
              <a:t>with momentum p+k</a:t>
            </a:r>
            <a:endParaRPr lang="it-IT" sz="1800" dirty="0" smtClean="0"/>
          </a:p>
        </p:txBody>
      </p:sp>
      <p:sp>
        <p:nvSpPr>
          <p:cNvPr id="18" name="CasellaDiTesto 17"/>
          <p:cNvSpPr txBox="1"/>
          <p:nvPr/>
        </p:nvSpPr>
        <p:spPr>
          <a:xfrm>
            <a:off x="3643306" y="528638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smtClean="0"/>
              <a:t>HQ </a:t>
            </a:r>
            <a:r>
              <a:rPr lang="it-IT" sz="1800" smtClean="0"/>
              <a:t>with momentum p</a:t>
            </a:r>
            <a:endParaRPr lang="it-IT" sz="1800" dirty="0" smtClean="0"/>
          </a:p>
        </p:txBody>
      </p:sp>
      <p:sp>
        <p:nvSpPr>
          <p:cNvPr id="20" name="Rettangolo 19"/>
          <p:cNvSpPr/>
          <p:nvPr/>
        </p:nvSpPr>
        <p:spPr bwMode="auto">
          <a:xfrm>
            <a:off x="5857883" y="2928935"/>
            <a:ext cx="1714512" cy="90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786445" y="3071811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smtClean="0"/>
              <a:t>HQ </a:t>
            </a:r>
            <a:r>
              <a:rPr lang="it-IT" sz="1800" dirty="0" err="1" smtClean="0"/>
              <a:t>with</a:t>
            </a:r>
            <a:r>
              <a:rPr lang="it-IT" sz="1800" dirty="0" smtClean="0"/>
              <a:t> </a:t>
            </a:r>
            <a:r>
              <a:rPr lang="it-IT" sz="1800" dirty="0" err="1" smtClean="0"/>
              <a:t>momentum</a:t>
            </a:r>
            <a:r>
              <a:rPr lang="it-IT" sz="1800" dirty="0" smtClean="0"/>
              <a:t> p-k</a:t>
            </a:r>
          </a:p>
        </p:txBody>
      </p:sp>
      <p:sp>
        <p:nvSpPr>
          <p:cNvPr id="22" name="Freccia a destra 21"/>
          <p:cNvSpPr/>
          <p:nvPr/>
        </p:nvSpPr>
        <p:spPr bwMode="auto">
          <a:xfrm rot="3461575">
            <a:off x="2618208" y="4302554"/>
            <a:ext cx="1440000" cy="396000"/>
          </a:xfrm>
          <a:prstGeom prst="right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385037" name="Object 8"/>
          <p:cNvGraphicFramePr>
            <a:graphicFrameLocks noChangeAspect="1"/>
          </p:cNvGraphicFramePr>
          <p:nvPr/>
        </p:nvGraphicFramePr>
        <p:xfrm>
          <a:off x="500033" y="4786323"/>
          <a:ext cx="2476500" cy="392113"/>
        </p:xfrm>
        <a:graphic>
          <a:graphicData uri="http://schemas.openxmlformats.org/presentationml/2006/ole">
            <p:oleObj spid="_x0000_s464899" name="Equation" r:id="rId4" imgW="1333440" imgH="241200" progId="Equation.3">
              <p:embed/>
            </p:oleObj>
          </a:graphicData>
        </a:graphic>
      </p:graphicFrame>
      <p:sp>
        <p:nvSpPr>
          <p:cNvPr id="24" name="Freccia a destra 23"/>
          <p:cNvSpPr/>
          <p:nvPr/>
        </p:nvSpPr>
        <p:spPr bwMode="auto">
          <a:xfrm rot="17993994">
            <a:off x="5025498" y="4311056"/>
            <a:ext cx="1440000" cy="396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385038" name="Object 8"/>
          <p:cNvGraphicFramePr>
            <a:graphicFrameLocks noChangeAspect="1"/>
          </p:cNvGraphicFramePr>
          <p:nvPr/>
        </p:nvGraphicFramePr>
        <p:xfrm>
          <a:off x="5786445" y="4786323"/>
          <a:ext cx="1674813" cy="392113"/>
        </p:xfrm>
        <a:graphic>
          <a:graphicData uri="http://schemas.openxmlformats.org/presentationml/2006/ole">
            <p:oleObj spid="_x0000_s464900" name="Equation" r:id="rId5" imgW="901440" imgH="241200" progId="Equation.3">
              <p:embed/>
            </p:oleObj>
          </a:graphicData>
        </a:graphic>
      </p:graphicFrame>
      <p:sp>
        <p:nvSpPr>
          <p:cNvPr id="26" name="CasellaDiTesto 25"/>
          <p:cNvSpPr txBox="1"/>
          <p:nvPr/>
        </p:nvSpPr>
        <p:spPr>
          <a:xfrm>
            <a:off x="642909" y="4357695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 term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5929322" y="4357694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 term</a:t>
            </a:r>
          </a:p>
        </p:txBody>
      </p:sp>
      <p:graphicFrame>
        <p:nvGraphicFramePr>
          <p:cNvPr id="28" name="Object 14"/>
          <p:cNvGraphicFramePr>
            <a:graphicFrameLocks noChangeAspect="1"/>
          </p:cNvGraphicFramePr>
          <p:nvPr/>
        </p:nvGraphicFramePr>
        <p:xfrm>
          <a:off x="500034" y="1928802"/>
          <a:ext cx="3922712" cy="785812"/>
        </p:xfrm>
        <a:graphic>
          <a:graphicData uri="http://schemas.openxmlformats.org/presentationml/2006/ole">
            <p:oleObj spid="_x0000_s464901" name="Equation" r:id="rId6" imgW="2501640" imgH="444240" progId="Equation.3">
              <p:embed/>
            </p:oleObj>
          </a:graphicData>
        </a:graphic>
      </p:graphicFrame>
      <p:sp>
        <p:nvSpPr>
          <p:cNvPr id="29" name="CasellaDiTesto 28"/>
          <p:cNvSpPr txBox="1"/>
          <p:nvPr/>
        </p:nvSpPr>
        <p:spPr>
          <a:xfrm>
            <a:off x="4500562" y="1928802"/>
            <a:ext cx="4643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w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p,k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is the transition rate for collisions of HQ with heath bath changing the HQ momentum from p to p-k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2285984" y="600076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 of momentum </a:t>
            </a:r>
          </a:p>
          <a:p>
            <a:pPr algn="ctr"/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 with momentum p</a:t>
            </a:r>
          </a:p>
        </p:txBody>
      </p:sp>
      <p:sp>
        <p:nvSpPr>
          <p:cNvPr id="23" name="Rettangolo 22"/>
          <p:cNvSpPr/>
          <p:nvPr/>
        </p:nvSpPr>
        <p:spPr bwMode="auto">
          <a:xfrm>
            <a:off x="2000232" y="1071546"/>
            <a:ext cx="3143272" cy="571504"/>
          </a:xfrm>
          <a:prstGeom prst="rect">
            <a:avLst/>
          </a:prstGeom>
          <a:solidFill>
            <a:srgbClr val="00EE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30" name="Rettangolo 29"/>
          <p:cNvSpPr/>
          <p:nvPr/>
        </p:nvSpPr>
        <p:spPr bwMode="auto">
          <a:xfrm>
            <a:off x="5143504" y="1071546"/>
            <a:ext cx="2340000" cy="576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385034" name="Object 8"/>
          <p:cNvGraphicFramePr>
            <a:graphicFrameLocks noChangeAspect="1"/>
          </p:cNvGraphicFramePr>
          <p:nvPr/>
        </p:nvGraphicFramePr>
        <p:xfrm>
          <a:off x="357158" y="1071546"/>
          <a:ext cx="7153604" cy="571489"/>
        </p:xfrm>
        <a:graphic>
          <a:graphicData uri="http://schemas.openxmlformats.org/presentationml/2006/ole">
            <p:oleObj spid="_x0000_s464898" name="Equation" r:id="rId7" imgW="306036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tangolo 26"/>
          <p:cNvSpPr/>
          <p:nvPr/>
        </p:nvSpPr>
        <p:spPr bwMode="auto">
          <a:xfrm>
            <a:off x="3286084" y="1214422"/>
            <a:ext cx="2071702" cy="82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8" name="Rettangolo 27"/>
          <p:cNvSpPr/>
          <p:nvPr/>
        </p:nvSpPr>
        <p:spPr bwMode="auto">
          <a:xfrm>
            <a:off x="6500794" y="1214422"/>
            <a:ext cx="2071702" cy="82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6" name="Rettangolo 25"/>
          <p:cNvSpPr/>
          <p:nvPr/>
        </p:nvSpPr>
        <p:spPr bwMode="auto">
          <a:xfrm>
            <a:off x="6858016" y="3000372"/>
            <a:ext cx="2071702" cy="82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5" name="Rettangolo 24"/>
          <p:cNvSpPr/>
          <p:nvPr/>
        </p:nvSpPr>
        <p:spPr bwMode="auto">
          <a:xfrm>
            <a:off x="2643174" y="3000371"/>
            <a:ext cx="2071702" cy="82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3" name="Rettangolo 22"/>
          <p:cNvSpPr/>
          <p:nvPr/>
        </p:nvSpPr>
        <p:spPr bwMode="auto">
          <a:xfrm>
            <a:off x="5857884" y="3000372"/>
            <a:ext cx="1116000" cy="82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4" name="Rettangolo 23"/>
          <p:cNvSpPr/>
          <p:nvPr/>
        </p:nvSpPr>
        <p:spPr bwMode="auto">
          <a:xfrm>
            <a:off x="4716000" y="3024000"/>
            <a:ext cx="1116000" cy="828000"/>
          </a:xfrm>
          <a:prstGeom prst="rect">
            <a:avLst/>
          </a:prstGeom>
          <a:solidFill>
            <a:srgbClr val="99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2" name="Rettangolo 21"/>
          <p:cNvSpPr/>
          <p:nvPr/>
        </p:nvSpPr>
        <p:spPr bwMode="auto">
          <a:xfrm>
            <a:off x="6011968" y="1190810"/>
            <a:ext cx="504000" cy="82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20" name="Rettangolo 19"/>
          <p:cNvSpPr/>
          <p:nvPr/>
        </p:nvSpPr>
        <p:spPr bwMode="auto">
          <a:xfrm>
            <a:off x="5363968" y="1190810"/>
            <a:ext cx="648000" cy="828000"/>
          </a:xfrm>
          <a:prstGeom prst="rect">
            <a:avLst/>
          </a:prstGeom>
          <a:solidFill>
            <a:srgbClr val="99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/>
        </p:nvGraphicFramePr>
        <p:xfrm>
          <a:off x="5286380" y="5572140"/>
          <a:ext cx="1163419" cy="428628"/>
        </p:xfrm>
        <a:graphic>
          <a:graphicData uri="http://schemas.openxmlformats.org/presentationml/2006/ole">
            <p:oleObj spid="_x0000_s465922" name="Equation" r:id="rId3" imgW="482400" imgH="177480" progId="Equation.3">
              <p:embed/>
            </p:oleObj>
          </a:graphicData>
        </a:graphic>
      </p:graphicFrame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5286380" y="6072206"/>
          <a:ext cx="1152394" cy="428628"/>
        </p:xfrm>
        <a:graphic>
          <a:graphicData uri="http://schemas.openxmlformats.org/presentationml/2006/ole">
            <p:oleObj spid="_x0000_s465923" name="Equation" r:id="rId4" imgW="545626" imgH="203024" progId="Equation.3">
              <p:embed/>
            </p:oleObj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7215206" y="5786454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Exact solution</a:t>
            </a:r>
          </a:p>
        </p:txBody>
      </p:sp>
      <p:sp>
        <p:nvSpPr>
          <p:cNvPr id="6" name="Freccia a destra 5"/>
          <p:cNvSpPr/>
          <p:nvPr/>
        </p:nvSpPr>
        <p:spPr bwMode="auto">
          <a:xfrm>
            <a:off x="6643702" y="6000768"/>
            <a:ext cx="500066" cy="285752"/>
          </a:xfrm>
          <a:prstGeom prst="rightArrow">
            <a:avLst/>
          </a:prstGeom>
          <a:solidFill>
            <a:srgbClr val="99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/>
        </p:nvGraphicFramePr>
        <p:xfrm>
          <a:off x="3186113" y="1214438"/>
          <a:ext cx="4757737" cy="808037"/>
        </p:xfrm>
        <a:graphic>
          <a:graphicData uri="http://schemas.openxmlformats.org/presentationml/2006/ole">
            <p:oleObj spid="_x0000_s465924" name="Equation" r:id="rId5" imgW="3035160" imgH="457200" progId="Equation.3">
              <p:embed/>
            </p:oleObj>
          </a:graphicData>
        </a:graphic>
      </p:graphicFrame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Transport theory</a:t>
            </a:r>
            <a:endParaRPr lang="en-US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28596" y="571480"/>
            <a:ext cx="5857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FFFF00"/>
                </a:solidFill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 integral (stochastic algorithm)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2928894" y="2000240"/>
            <a:ext cx="6215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</a:rPr>
              <a:t>   </a:t>
            </a:r>
            <a:r>
              <a:rPr lang="en-US" sz="17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 rate per unit phase space for this pair</a:t>
            </a:r>
            <a:endParaRPr lang="en-US" sz="17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33159" name="Object 7"/>
          <p:cNvGraphicFramePr>
            <a:graphicFrameLocks noChangeAspect="1"/>
          </p:cNvGraphicFramePr>
          <p:nvPr/>
        </p:nvGraphicFramePr>
        <p:xfrm>
          <a:off x="2655888" y="2989263"/>
          <a:ext cx="5673725" cy="830262"/>
        </p:xfrm>
        <a:graphic>
          <a:graphicData uri="http://schemas.openxmlformats.org/presentationml/2006/ole">
            <p:oleObj spid="_x0000_s465925" name="Equation" r:id="rId6" imgW="3619440" imgH="469800" progId="Equation.3">
              <p:embed/>
            </p:oleObj>
          </a:graphicData>
        </a:graphic>
      </p:graphicFrame>
      <p:sp>
        <p:nvSpPr>
          <p:cNvPr id="29" name="CasellaDiTesto 28"/>
          <p:cNvSpPr txBox="1"/>
          <p:nvPr/>
        </p:nvSpPr>
        <p:spPr>
          <a:xfrm>
            <a:off x="0" y="1142984"/>
            <a:ext cx="371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Assuming two particle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volume 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</a:t>
            </a:r>
            <a:r>
              <a:rPr lang="en-US" sz="1800" baseline="30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3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x in space</a:t>
            </a:r>
            <a:endParaRPr lang="en-US" sz="1800" baseline="30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momenta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range</a:t>
            </a:r>
          </a:p>
          <a:p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(P,P+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</a:t>
            </a:r>
            <a:r>
              <a:rPr lang="en-US" sz="1800" baseline="30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3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P) ; 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q,q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</a:t>
            </a:r>
            <a:r>
              <a:rPr lang="en-US" sz="1800" baseline="30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3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q)</a:t>
            </a:r>
            <a:endParaRPr lang="en-US" sz="1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Ovale 29"/>
          <p:cNvSpPr>
            <a:spLocks noChangeArrowheads="1"/>
          </p:cNvSpPr>
          <p:nvPr/>
        </p:nvSpPr>
        <p:spPr bwMode="auto">
          <a:xfrm>
            <a:off x="3071802" y="928670"/>
            <a:ext cx="1512000" cy="1872000"/>
          </a:xfrm>
          <a:prstGeom prst="ellipse">
            <a:avLst/>
          </a:prstGeom>
          <a:noFill/>
          <a:ln w="47625" algn="ctr">
            <a:solidFill>
              <a:srgbClr val="FF00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it-IT"/>
          </a:p>
        </p:txBody>
      </p:sp>
      <p:graphicFrame>
        <p:nvGraphicFramePr>
          <p:cNvPr id="40" name="Object 7"/>
          <p:cNvGraphicFramePr>
            <a:graphicFrameLocks noChangeAspect="1"/>
          </p:cNvGraphicFramePr>
          <p:nvPr/>
        </p:nvGraphicFramePr>
        <p:xfrm>
          <a:off x="4362450" y="4176713"/>
          <a:ext cx="3605213" cy="785812"/>
        </p:xfrm>
        <a:graphic>
          <a:graphicData uri="http://schemas.openxmlformats.org/presentationml/2006/ole">
            <p:oleObj spid="_x0000_s465926" name="Equation" r:id="rId7" imgW="2298600" imgH="444240" progId="Equation.3">
              <p:embed/>
            </p:oleObj>
          </a:graphicData>
        </a:graphic>
      </p:graphicFrame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3108" y="5069791"/>
            <a:ext cx="1785950" cy="155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CasellaDiTesto 31"/>
          <p:cNvSpPr txBox="1"/>
          <p:nvPr/>
        </p:nvSpPr>
        <p:spPr>
          <a:xfrm>
            <a:off x="2143108" y="6427113"/>
            <a:ext cx="178595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200" dirty="0" smtClean="0"/>
              <a:t>Δ</a:t>
            </a:r>
            <a:r>
              <a:rPr lang="it-IT" sz="2200" baseline="30000" dirty="0" smtClean="0"/>
              <a:t>3</a:t>
            </a:r>
            <a:r>
              <a:rPr lang="it-IT" sz="2200" dirty="0" smtClean="0"/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557214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The long-time solution of the Fokker Planck equation does not reproduces the equilibrium distribution (we </a:t>
            </a:r>
            <a:r>
              <a:rPr lang="en-US" sz="2000" dirty="0">
                <a:solidFill>
                  <a:schemeClr val="accent1"/>
                </a:solidFill>
              </a:rPr>
              <a:t>are away from </a:t>
            </a:r>
            <a:r>
              <a:rPr lang="en-US" sz="2000" dirty="0" err="1">
                <a:solidFill>
                  <a:schemeClr val="accent1"/>
                </a:solidFill>
              </a:rPr>
              <a:t>thermalization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around 35-40 % at intermediate pt ). 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This is however a well-know issue related to the Fokker Planck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Charm propagation with the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eq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57148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accent1"/>
                </a:solidFill>
              </a:rPr>
              <a:t>We </a:t>
            </a:r>
            <a:r>
              <a:rPr lang="en-US" sz="1800" dirty="0" smtClean="0">
                <a:solidFill>
                  <a:schemeClr val="accent1"/>
                </a:solidFill>
              </a:rPr>
              <a:t>solve </a:t>
            </a:r>
            <a:r>
              <a:rPr lang="en-US" sz="1800" dirty="0" err="1" smtClean="0">
                <a:solidFill>
                  <a:schemeClr val="accent1"/>
                </a:solidFill>
              </a:rPr>
              <a:t>Langevin</a:t>
            </a:r>
            <a:r>
              <a:rPr lang="en-US" sz="1800" dirty="0" smtClean="0">
                <a:solidFill>
                  <a:schemeClr val="accent1"/>
                </a:solidFill>
              </a:rPr>
              <a:t> </a:t>
            </a:r>
            <a:r>
              <a:rPr lang="en-US" sz="1800" dirty="0">
                <a:solidFill>
                  <a:schemeClr val="accent1"/>
                </a:solidFill>
              </a:rPr>
              <a:t>Equation in a </a:t>
            </a:r>
            <a:r>
              <a:rPr lang="en-US" sz="1800" dirty="0" smtClean="0">
                <a:solidFill>
                  <a:schemeClr val="accent1"/>
                </a:solidFill>
              </a:rPr>
              <a:t>box in the identical environment of the B-E 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990600" y="5057780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0" y="928670"/>
            <a:ext cx="89297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Bulk composed only by gluon in </a:t>
            </a:r>
            <a:r>
              <a:rPr lang="en-US" sz="1800" dirty="0" smtClean="0">
                <a:solidFill>
                  <a:schemeClr val="accent1"/>
                </a:solidFill>
              </a:rPr>
              <a:t>Thermal </a:t>
            </a:r>
            <a:r>
              <a:rPr lang="en-US" sz="1800" dirty="0">
                <a:solidFill>
                  <a:schemeClr val="accent1"/>
                </a:solidFill>
              </a:rPr>
              <a:t>equilibrium at T= 400 </a:t>
            </a:r>
            <a:r>
              <a:rPr lang="en-US" sz="1800" dirty="0" err="1">
                <a:solidFill>
                  <a:schemeClr val="accent1"/>
                </a:solidFill>
              </a:rPr>
              <a:t>MeV</a:t>
            </a:r>
            <a:r>
              <a:rPr lang="en-US" sz="1800" dirty="0">
                <a:solidFill>
                  <a:schemeClr val="accent1"/>
                </a:solidFill>
              </a:rPr>
              <a:t>.</a:t>
            </a:r>
          </a:p>
        </p:txBody>
      </p:sp>
      <p:pic>
        <p:nvPicPr>
          <p:cNvPr id="412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0229" y="1772816"/>
            <a:ext cx="438377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6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45876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4282" y="2143116"/>
            <a:ext cx="3505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dirty="0" smtClean="0">
                <a:latin typeface="Tahoma" charset="0"/>
                <a:ea typeface="ＭＳ Ｐゴシック" charset="0"/>
              </a:rPr>
              <a:t>      </a:t>
            </a:r>
            <a:r>
              <a:rPr lang="en-US" sz="1800" dirty="0" smtClean="0">
                <a:solidFill>
                  <a:srgbClr val="FFFF00"/>
                </a:solidFill>
                <a:ea typeface="ＭＳ Ｐゴシック" charset="0"/>
              </a:rPr>
              <a:t>D=Constant</a:t>
            </a:r>
            <a:endParaRPr lang="en-US" sz="1800" dirty="0">
              <a:solidFill>
                <a:srgbClr val="FFFF00"/>
              </a:solidFill>
              <a:ea typeface="ＭＳ Ｐゴシック" charset="0"/>
            </a:endParaRPr>
          </a:p>
          <a:p>
            <a:pPr algn="l">
              <a:defRPr/>
            </a:pPr>
            <a:r>
              <a:rPr lang="en-US" sz="1800" dirty="0">
                <a:solidFill>
                  <a:srgbClr val="FFFF00"/>
                </a:solidFill>
                <a:ea typeface="ＭＳ Ｐゴシック" charset="0"/>
              </a:rPr>
              <a:t>     A= D/ET  from FDT</a:t>
            </a:r>
          </a:p>
          <a:p>
            <a:pPr marL="342900" indent="-342900" algn="l">
              <a:defRPr/>
            </a:pPr>
            <a:endParaRPr lang="en-US" sz="1200" dirty="0">
              <a:latin typeface="Tahoma" charset="0"/>
              <a:ea typeface="ＭＳ Ｐゴシック" charset="0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990600" y="4343400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3428992" y="2428868"/>
          <a:ext cx="5486400" cy="4240212"/>
        </p:xfrm>
        <a:graphic>
          <a:graphicData uri="http://schemas.openxmlformats.org/presentationml/2006/ole">
            <p:oleObj spid="_x0000_s468994" name="Acrobat Document" r:id="rId3" imgW="10060560" imgH="7774200" progId="AcroExch.Document.7">
              <p:embed/>
            </p:oleObj>
          </a:graphicData>
        </a:graphic>
      </p:graphicFrame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0" y="71435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The long time solution is recovered relating the Drag and Diffusion </a:t>
            </a:r>
            <a:r>
              <a:rPr lang="en-US" sz="1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coefficent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by mean of the  </a:t>
            </a:r>
            <a:r>
              <a:rPr lang="en-US" sz="1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fluctaution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dissipation relation</a:t>
            </a:r>
            <a:endParaRPr lang="en-US" sz="1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0" y="1500174"/>
            <a:ext cx="9429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Imposing</a:t>
            </a:r>
            <a:r>
              <a:rPr lang="it-IT" sz="2200" dirty="0" smtClean="0">
                <a:solidFill>
                  <a:srgbClr val="FFFF00"/>
                </a:solidFill>
              </a:rPr>
              <a:t> the </a:t>
            </a:r>
            <a:r>
              <a:rPr lang="it-IT" sz="2200" dirty="0" err="1" smtClean="0">
                <a:solidFill>
                  <a:srgbClr val="FFFF00"/>
                </a:solidFill>
              </a:rPr>
              <a:t>simple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relativistic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dissipation-fluctuation</a:t>
            </a:r>
            <a:r>
              <a:rPr lang="it-IT" sz="2200" dirty="0" smtClean="0">
                <a:solidFill>
                  <a:srgbClr val="FFFF00"/>
                </a:solidFill>
              </a:rPr>
              <a:t> relations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071546"/>
            <a:ext cx="38862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Charm propagation with the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eq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14348" y="1214422"/>
            <a:ext cx="11430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600" dirty="0" smtClean="0">
                <a:latin typeface="Tahoma" charset="0"/>
                <a:ea typeface="ＭＳ Ｐゴシック" charset="0"/>
              </a:rPr>
              <a:t>      </a:t>
            </a:r>
            <a:r>
              <a:rPr lang="en-US" sz="1800" dirty="0" smtClean="0">
                <a:solidFill>
                  <a:srgbClr val="FFFF00"/>
                </a:solidFill>
                <a:latin typeface="Tahoma" charset="0"/>
                <a:ea typeface="ＭＳ Ｐゴシック" charset="0"/>
              </a:rPr>
              <a:t>D(E)</a:t>
            </a:r>
            <a:endParaRPr lang="en-US" sz="1200" dirty="0">
              <a:latin typeface="Tahoma" charset="0"/>
              <a:ea typeface="ＭＳ Ｐゴシック" charset="0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990600" y="4343400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Charm propagation with the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eq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42844" y="642918"/>
            <a:ext cx="9429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Imposing</a:t>
            </a:r>
            <a:r>
              <a:rPr lang="it-IT" sz="2200" dirty="0" smtClean="0">
                <a:solidFill>
                  <a:srgbClr val="FFFF00"/>
                </a:solidFill>
              </a:rPr>
              <a:t> the full </a:t>
            </a:r>
            <a:r>
              <a:rPr lang="it-IT" sz="2200" dirty="0" err="1" smtClean="0">
                <a:solidFill>
                  <a:srgbClr val="FFFF00"/>
                </a:solidFill>
              </a:rPr>
              <a:t>relativistic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dissipation-fluctuation</a:t>
            </a:r>
            <a:r>
              <a:rPr lang="it-IT" sz="2200" dirty="0" smtClean="0">
                <a:solidFill>
                  <a:srgbClr val="FFFF00"/>
                </a:solidFill>
              </a:rPr>
              <a:t> relations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214422"/>
            <a:ext cx="38862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35203" name="Object 9"/>
          <p:cNvGraphicFramePr>
            <a:graphicFrameLocks noChangeAspect="1"/>
          </p:cNvGraphicFramePr>
          <p:nvPr/>
        </p:nvGraphicFramePr>
        <p:xfrm>
          <a:off x="1714480" y="1785926"/>
          <a:ext cx="5524500" cy="4268788"/>
        </p:xfrm>
        <a:graphic>
          <a:graphicData uri="http://schemas.openxmlformats.org/presentationml/2006/ole">
            <p:oleObj spid="_x0000_s470018" name="Acrobat Document" r:id="rId4" imgW="10060560" imgH="77742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0" y="-26988"/>
            <a:ext cx="9144000" cy="6223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R</a:t>
            </a:r>
            <a:r>
              <a:rPr lang="en-US" sz="4000" kern="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AA</a:t>
            </a: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of Heavy Quarks</a:t>
            </a:r>
            <a:endParaRPr kumimoji="0" lang="en-US" sz="4000" i="0" u="none" strike="noStrike" kern="0" cap="none" spc="0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081520"/>
            <a:ext cx="4571999" cy="2995836"/>
          </a:xfrm>
          <a:prstGeom prst="rect">
            <a:avLst/>
          </a:prstGeom>
          <a:noFill/>
        </p:spPr>
      </p:pic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0" y="4054841"/>
            <a:ext cx="4119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 dirty="0" smtClean="0">
                <a:solidFill>
                  <a:schemeClr val="bg1"/>
                </a:solidFill>
                <a:cs typeface="Arial" charset="0"/>
              </a:rPr>
              <a:t>[PHENIX</a:t>
            </a:r>
            <a:r>
              <a:rPr lang="en-US" altLang="zh-CN" sz="1800" dirty="0">
                <a:solidFill>
                  <a:schemeClr val="bg1"/>
                </a:solidFill>
                <a:cs typeface="Arial" charset="0"/>
              </a:rPr>
              <a:t>:</a:t>
            </a:r>
            <a:r>
              <a:rPr lang="en-US" altLang="ja-JP" sz="1800" dirty="0">
                <a:solidFill>
                  <a:schemeClr val="bg1"/>
                </a:solidFill>
                <a:cs typeface="Arial" charset="0"/>
              </a:rPr>
              <a:t> </a:t>
            </a:r>
            <a:r>
              <a:rPr lang="en-US" altLang="ja-JP" sz="1800" i="1" dirty="0" smtClean="0">
                <a:solidFill>
                  <a:schemeClr val="bg1"/>
                </a:solidFill>
                <a:cs typeface="Arial" charset="0"/>
              </a:rPr>
              <a:t>PRL98(2007)172301]</a:t>
            </a:r>
            <a:endParaRPr lang="en-US" altLang="ja-JP" sz="1800" i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038737"/>
            <a:ext cx="4499992" cy="3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0" y="472514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R</a:t>
            </a:r>
            <a:r>
              <a:rPr lang="en-US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not so different from that of light flavor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995936" y="620688"/>
            <a:ext cx="15716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smtClean="0">
                <a:solidFill>
                  <a:srgbClr val="FFFF00"/>
                </a:solidFill>
              </a:rPr>
              <a:t>RHIC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Boltzmann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vs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Langevin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(Bottom)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pic>
        <p:nvPicPr>
          <p:cNvPr id="486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3500462" cy="2761926"/>
          </a:xfrm>
          <a:prstGeom prst="rect">
            <a:avLst/>
          </a:prstGeom>
          <a:noFill/>
          <a:ln w="127000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</p:pic>
      <p:pic>
        <p:nvPicPr>
          <p:cNvPr id="4864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857232"/>
            <a:ext cx="3349998" cy="2643206"/>
          </a:xfrm>
          <a:prstGeom prst="rect">
            <a:avLst/>
          </a:prstGeom>
          <a:noFill/>
          <a:ln w="127000">
            <a:solidFill>
              <a:srgbClr val="92D050"/>
            </a:solidFill>
            <a:prstDash val="lgDash"/>
            <a:miter lim="800000"/>
            <a:headEnd/>
            <a:tailEnd/>
          </a:ln>
          <a:effectLst/>
        </p:spPr>
      </p:pic>
      <p:pic>
        <p:nvPicPr>
          <p:cNvPr id="4864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900485"/>
            <a:ext cx="3381328" cy="2671787"/>
          </a:xfrm>
          <a:prstGeom prst="rect">
            <a:avLst/>
          </a:prstGeom>
          <a:noFill/>
          <a:ln w="127000">
            <a:solidFill>
              <a:srgbClr val="FF0000"/>
            </a:solidFill>
            <a:prstDash val="lgDash"/>
            <a:miter lim="800000"/>
            <a:headEnd/>
            <a:tailEnd/>
          </a:ln>
          <a:effectLst/>
        </p:spPr>
      </p:pic>
      <p:pic>
        <p:nvPicPr>
          <p:cNvPr id="48640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929066"/>
            <a:ext cx="3571900" cy="258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0" y="-26988"/>
            <a:ext cx="9144000" cy="6223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R</a:t>
            </a:r>
            <a:r>
              <a:rPr lang="en-US" sz="4000" kern="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AA </a:t>
            </a: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and V</a:t>
            </a:r>
            <a:r>
              <a:rPr lang="en-US" sz="4000" kern="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2</a:t>
            </a: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endParaRPr kumimoji="0" lang="it-IT" sz="400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26059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5085184"/>
            <a:ext cx="93600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Again at </a:t>
            </a:r>
            <a:r>
              <a:rPr lang="en-US" sz="2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</a:t>
            </a:r>
            <a:r>
              <a:rPr lang="en-US" sz="2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heavy flavor suppression </a:t>
            </a:r>
            <a:r>
              <a:rPr lang="en-US" sz="2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 to light </a:t>
            </a:r>
            <a:r>
              <a:rPr lang="en-US" sz="2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flavor: small R</a:t>
            </a:r>
            <a:r>
              <a:rPr lang="en-US" sz="21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  <a:r>
              <a:rPr lang="en-US" sz="2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large v</a:t>
            </a:r>
            <a:r>
              <a:rPr lang="en-US" sz="21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100" baseline="-25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638" y="76200"/>
            <a:ext cx="9123362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900" dirty="0">
                <a:solidFill>
                  <a:srgbClr val="FFFF00"/>
                </a:solidFill>
                <a:cs typeface="Arial Rounded MT Bold" charset="0"/>
              </a:rPr>
              <a:t>Standard Description of HQ propagation in the QGP</a:t>
            </a:r>
          </a:p>
        </p:txBody>
      </p:sp>
      <p:graphicFrame>
        <p:nvGraphicFramePr>
          <p:cNvPr id="12" name="Object 29"/>
          <p:cNvGraphicFramePr>
            <a:graphicFrameLocks noChangeAspect="1"/>
          </p:cNvGraphicFramePr>
          <p:nvPr/>
        </p:nvGraphicFramePr>
        <p:xfrm>
          <a:off x="1475656" y="3356992"/>
          <a:ext cx="2711564" cy="561528"/>
        </p:xfrm>
        <a:graphic>
          <a:graphicData uri="http://schemas.openxmlformats.org/presentationml/2006/ole">
            <p:oleObj spid="_x0000_s522242" name="Equation" r:id="rId3" imgW="1409088" imgH="291973" progId="Equation.3">
              <p:embed/>
            </p:oleObj>
          </a:graphicData>
        </a:graphic>
      </p:graphicFrame>
      <p:graphicFrame>
        <p:nvGraphicFramePr>
          <p:cNvPr id="13" name="Object 33"/>
          <p:cNvGraphicFramePr>
            <a:graphicFrameLocks noChangeAspect="1"/>
          </p:cNvGraphicFramePr>
          <p:nvPr/>
        </p:nvGraphicFramePr>
        <p:xfrm>
          <a:off x="4932040" y="3356992"/>
          <a:ext cx="2230492" cy="576064"/>
        </p:xfrm>
        <a:graphic>
          <a:graphicData uri="http://schemas.openxmlformats.org/presentationml/2006/ole">
            <p:oleObj spid="_x0000_s522243" name="Equation" r:id="rId4" imgW="1524000" imgH="393700" progId="Equation.3">
              <p:embed/>
            </p:oleObj>
          </a:graphicData>
        </a:graphic>
      </p:graphicFrame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1907704" y="3933056"/>
            <a:ext cx="525658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2200" dirty="0" err="1" smtClean="0">
                <a:solidFill>
                  <a:schemeClr val="accent1"/>
                </a:solidFill>
                <a:latin typeface="Calibri"/>
                <a:cs typeface="Calibri"/>
              </a:rPr>
              <a:t>Evaluated</a:t>
            </a:r>
            <a:r>
              <a:rPr lang="it-IT" sz="2200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  <a:latin typeface="Calibri"/>
                <a:cs typeface="Calibri"/>
              </a:rPr>
              <a:t>from</a:t>
            </a:r>
            <a:r>
              <a:rPr lang="it-IT" sz="2200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  <a:latin typeface="Calibri"/>
                <a:cs typeface="Calibri"/>
              </a:rPr>
              <a:t>scattering</a:t>
            </a:r>
            <a:r>
              <a:rPr lang="it-IT" sz="2200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it-IT" sz="2200" dirty="0" err="1">
                <a:solidFill>
                  <a:schemeClr val="accent1"/>
                </a:solidFill>
                <a:latin typeface="Calibri"/>
                <a:cs typeface="Calibri"/>
              </a:rPr>
              <a:t>matrix</a:t>
            </a:r>
            <a:r>
              <a:rPr lang="it-IT" sz="2200" dirty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it-IT" sz="2200" dirty="0">
                <a:solidFill>
                  <a:schemeClr val="accent1"/>
                </a:solidFill>
                <a:cs typeface="+mn-cs"/>
              </a:rPr>
              <a:t>|</a:t>
            </a:r>
            <a:r>
              <a:rPr lang="it-IT" sz="2200" dirty="0">
                <a:solidFill>
                  <a:schemeClr val="accent1"/>
                </a:solidFill>
                <a:latin typeface="Apple Chancery"/>
                <a:cs typeface="Apple Chancery"/>
              </a:rPr>
              <a:t>M</a:t>
            </a:r>
            <a:r>
              <a:rPr lang="it-IT" sz="2200" dirty="0">
                <a:solidFill>
                  <a:schemeClr val="accent1"/>
                </a:solidFill>
                <a:cs typeface="+mn-cs"/>
              </a:rPr>
              <a:t>|</a:t>
            </a:r>
            <a:r>
              <a:rPr lang="it-IT" sz="2200" baseline="30000" dirty="0">
                <a:solidFill>
                  <a:schemeClr val="accent1"/>
                </a:solidFill>
                <a:cs typeface="+mn-cs"/>
              </a:rPr>
              <a:t>2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211960" y="620688"/>
            <a:ext cx="3628237" cy="151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5000"/>
              </a:lnSpc>
              <a:defRPr/>
            </a:pPr>
            <a:r>
              <a:rPr lang="it-IT" sz="2400" b="1" u="sng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charset="0"/>
                <a:cs typeface="+mn-cs"/>
              </a:rPr>
              <a:t>Fokker-Plank</a:t>
            </a:r>
            <a:r>
              <a:rPr lang="it-IT" sz="2400" b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charset="0"/>
                <a:cs typeface="+mn-cs"/>
              </a:rPr>
              <a:t> </a:t>
            </a:r>
            <a:r>
              <a:rPr lang="it-IT" sz="2400" b="1" u="sng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charset="0"/>
                <a:cs typeface="+mn-cs"/>
              </a:rPr>
              <a:t>approach</a:t>
            </a:r>
            <a:endParaRPr lang="it-IT" sz="2400" b="1" u="sng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charset="0"/>
              <a:cs typeface="+mn-cs"/>
            </a:endParaRPr>
          </a:p>
          <a:p>
            <a:pPr algn="ctr">
              <a:lnSpc>
                <a:spcPct val="135000"/>
              </a:lnSpc>
              <a:defRPr/>
            </a:pPr>
            <a:r>
              <a:rPr lang="it-IT" sz="2400" dirty="0" err="1" smtClean="0">
                <a:solidFill>
                  <a:schemeClr val="accent1"/>
                </a:solidFill>
                <a:latin typeface="Arial Rounded MT Bold" charset="0"/>
                <a:cs typeface="+mn-cs"/>
              </a:rPr>
              <a:t>Langevin</a:t>
            </a:r>
            <a:r>
              <a:rPr lang="it-IT" sz="2400" dirty="0" smtClean="0">
                <a:solidFill>
                  <a:schemeClr val="accent1"/>
                </a:solidFill>
                <a:latin typeface="Arial Rounded MT Bold" charset="0"/>
                <a:cs typeface="+mn-cs"/>
              </a:rPr>
              <a:t> </a:t>
            </a:r>
            <a:r>
              <a:rPr lang="it-IT" sz="2400" dirty="0" err="1">
                <a:solidFill>
                  <a:schemeClr val="accent1"/>
                </a:solidFill>
                <a:latin typeface="Arial Rounded MT Bold" charset="0"/>
                <a:cs typeface="+mn-cs"/>
              </a:rPr>
              <a:t>simulation</a:t>
            </a:r>
            <a:endParaRPr lang="it-IT" sz="2400" dirty="0">
              <a:solidFill>
                <a:schemeClr val="accent1"/>
              </a:solidFill>
              <a:latin typeface="Arial Rounded MT Bold" charset="0"/>
              <a:cs typeface="+mn-cs"/>
            </a:endParaRPr>
          </a:p>
          <a:p>
            <a:pPr algn="ctr">
              <a:lnSpc>
                <a:spcPct val="115000"/>
              </a:lnSpc>
              <a:defRPr/>
            </a:pPr>
            <a:r>
              <a:rPr lang="it-IT" sz="2400" dirty="0">
                <a:solidFill>
                  <a:schemeClr val="accent1"/>
                </a:solidFill>
                <a:latin typeface="Arial Rounded MT Bold" charset="0"/>
                <a:cs typeface="+mn-cs"/>
              </a:rPr>
              <a:t>in </a:t>
            </a:r>
            <a:r>
              <a:rPr lang="it-IT" sz="2400" dirty="0" err="1">
                <a:solidFill>
                  <a:schemeClr val="accent1"/>
                </a:solidFill>
                <a:latin typeface="Arial Rounded MT Bold" charset="0"/>
                <a:cs typeface="+mn-cs"/>
              </a:rPr>
              <a:t>Hydro</a:t>
            </a:r>
            <a:r>
              <a:rPr lang="it-IT" sz="2400" dirty="0">
                <a:solidFill>
                  <a:schemeClr val="accent1"/>
                </a:solidFill>
                <a:latin typeface="Arial Rounded MT Bold" charset="0"/>
                <a:cs typeface="+mn-cs"/>
              </a:rPr>
              <a:t> bulk</a:t>
            </a:r>
          </a:p>
        </p:txBody>
      </p:sp>
      <p:graphicFrame>
        <p:nvGraphicFramePr>
          <p:cNvPr id="18" name="Object 28"/>
          <p:cNvGraphicFramePr>
            <a:graphicFrameLocks noChangeAspect="1"/>
          </p:cNvGraphicFramePr>
          <p:nvPr/>
        </p:nvGraphicFramePr>
        <p:xfrm>
          <a:off x="4283968" y="1268760"/>
          <a:ext cx="3566118" cy="950466"/>
        </p:xfrm>
        <a:graphic>
          <a:graphicData uri="http://schemas.openxmlformats.org/presentationml/2006/ole">
            <p:oleObj spid="_x0000_s522244" name="Equation" r:id="rId5" imgW="1714500" imgH="457200" progId="Equation.3">
              <p:embed/>
            </p:oleObj>
          </a:graphicData>
        </a:graphic>
      </p:graphicFrame>
      <p:pic>
        <p:nvPicPr>
          <p:cNvPr id="33" name="Picture 2" descr="C:\Users\Francesco\Desktop\Figure_31_01_01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620688"/>
            <a:ext cx="2160240" cy="216024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143000" y="2852936"/>
            <a:ext cx="900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FFFF00"/>
                </a:solidFill>
              </a:rPr>
              <a:t>The </a:t>
            </a:r>
            <a:r>
              <a:rPr lang="it-IT" sz="2200" dirty="0" err="1" smtClean="0">
                <a:solidFill>
                  <a:srgbClr val="FFFF00"/>
                </a:solidFill>
              </a:rPr>
              <a:t>interaction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is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encoded</a:t>
            </a:r>
            <a:r>
              <a:rPr lang="it-IT" sz="2200" dirty="0" smtClean="0">
                <a:solidFill>
                  <a:srgbClr val="FFFF00"/>
                </a:solidFill>
              </a:rPr>
              <a:t> in the drag and </a:t>
            </a:r>
            <a:r>
              <a:rPr lang="it-IT" sz="2200" dirty="0" err="1" smtClean="0">
                <a:solidFill>
                  <a:srgbClr val="FFFF00"/>
                </a:solidFill>
              </a:rPr>
              <a:t>diffusion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coefficents</a:t>
            </a:r>
            <a:endParaRPr lang="it-IT" sz="2200" dirty="0" smtClean="0">
              <a:solidFill>
                <a:srgbClr val="FFFF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0" y="4437112"/>
            <a:ext cx="9217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accent1"/>
                </a:solidFill>
              </a:rPr>
              <a:t>drag </a:t>
            </a:r>
            <a:r>
              <a:rPr lang="it-IT" sz="2200" dirty="0" err="1" smtClean="0">
                <a:solidFill>
                  <a:schemeClr val="accent1"/>
                </a:solidFill>
              </a:rPr>
              <a:t>evaluated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from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  <a:r>
              <a:rPr lang="it-IT" sz="2200" dirty="0" err="1" smtClean="0">
                <a:solidFill>
                  <a:schemeClr val="accent1"/>
                </a:solidFill>
              </a:rPr>
              <a:t>pqcd</a:t>
            </a:r>
            <a:r>
              <a:rPr lang="it-IT" sz="2200" dirty="0" smtClean="0">
                <a:solidFill>
                  <a:schemeClr val="accent1"/>
                </a:solidFill>
              </a:rPr>
              <a:t> -&gt; </a:t>
            </a:r>
            <a:r>
              <a:rPr lang="it-IT" sz="2200" dirty="0" smtClean="0">
                <a:solidFill>
                  <a:srgbClr val="FFFF00"/>
                </a:solidFill>
              </a:rPr>
              <a:t>R</a:t>
            </a:r>
            <a:r>
              <a:rPr lang="it-IT" sz="2200" baseline="-25000" dirty="0" smtClean="0">
                <a:solidFill>
                  <a:srgbClr val="FFFF00"/>
                </a:solidFill>
              </a:rPr>
              <a:t>AA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larger</a:t>
            </a:r>
            <a:r>
              <a:rPr lang="it-IT" sz="2200" dirty="0" smtClean="0">
                <a:solidFill>
                  <a:srgbClr val="FFFF00"/>
                </a:solidFill>
              </a:rPr>
              <a:t>  </a:t>
            </a:r>
            <a:r>
              <a:rPr lang="it-IT" sz="2200" dirty="0" err="1" smtClean="0">
                <a:solidFill>
                  <a:srgbClr val="FFFF00"/>
                </a:solidFill>
              </a:rPr>
              <a:t>than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exp</a:t>
            </a:r>
            <a:r>
              <a:rPr lang="it-IT" sz="2200" dirty="0" smtClean="0">
                <a:solidFill>
                  <a:srgbClr val="FFFF00"/>
                </a:solidFill>
              </a:rPr>
              <a:t>. data</a:t>
            </a:r>
          </a:p>
          <a:p>
            <a:r>
              <a:rPr lang="it-IT" sz="2200" dirty="0" smtClean="0">
                <a:solidFill>
                  <a:schemeClr val="accent1"/>
                </a:solidFill>
              </a:rPr>
              <a:t>			        -&gt; </a:t>
            </a:r>
            <a:r>
              <a:rPr lang="it-IT" sz="2200" dirty="0" smtClean="0">
                <a:solidFill>
                  <a:srgbClr val="FFFF00"/>
                </a:solidFill>
              </a:rPr>
              <a:t>v</a:t>
            </a:r>
            <a:r>
              <a:rPr lang="it-IT" sz="2200" baseline="-25000" dirty="0" smtClean="0">
                <a:solidFill>
                  <a:srgbClr val="FFFF00"/>
                </a:solidFill>
              </a:rPr>
              <a:t>2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smaller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than</a:t>
            </a:r>
            <a:r>
              <a:rPr lang="it-IT" sz="2200" dirty="0" smtClean="0">
                <a:solidFill>
                  <a:srgbClr val="FFFF00"/>
                </a:solidFill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</a:rPr>
              <a:t>exp</a:t>
            </a:r>
            <a:r>
              <a:rPr lang="it-IT" sz="2200" dirty="0" smtClean="0">
                <a:solidFill>
                  <a:srgbClr val="FFFF00"/>
                </a:solidFill>
              </a:rPr>
              <a:t>. data </a:t>
            </a:r>
          </a:p>
        </p:txBody>
      </p:sp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0" y="5288340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Heavy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Quark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strongly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dragged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by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interaction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with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light </a:t>
            </a:r>
            <a:r>
              <a:rPr lang="it-IT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quarks</a:t>
            </a:r>
            <a:r>
              <a:rPr lang="it-IT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charset="0"/>
              </a:rPr>
              <a:t>the real cross section is a K factor larger?</a:t>
            </a:r>
          </a:p>
          <a:p>
            <a:pPr algn="ctr">
              <a:defRPr/>
            </a:pPr>
            <a:endParaRPr lang="it-IT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4077072"/>
            <a:ext cx="93955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200" dirty="0">
                <a:solidFill>
                  <a:srgbClr val="FFFF00"/>
                </a:solidFill>
                <a:cs typeface="+mn-cs"/>
              </a:rPr>
              <a:t>The </a:t>
            </a:r>
            <a:r>
              <a:rPr lang="it-IT" sz="2200" dirty="0" smtClean="0">
                <a:solidFill>
                  <a:srgbClr val="FFFF00"/>
                </a:solidFill>
                <a:cs typeface="+mn-cs"/>
              </a:rPr>
              <a:t>temperature </a:t>
            </a:r>
            <a:r>
              <a:rPr lang="it-IT" sz="2200" dirty="0" err="1" smtClean="0">
                <a:solidFill>
                  <a:srgbClr val="FFFF00"/>
                </a:solidFill>
                <a:cs typeface="+mn-cs"/>
              </a:rPr>
              <a:t>dependence</a:t>
            </a:r>
            <a:r>
              <a:rPr lang="it-IT" sz="2200" dirty="0" smtClean="0">
                <a:solidFill>
                  <a:srgbClr val="FFFF00"/>
                </a:solidFill>
                <a:cs typeface="+mn-cs"/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  <a:cs typeface="+mn-cs"/>
              </a:rPr>
              <a:t>of</a:t>
            </a:r>
            <a:r>
              <a:rPr lang="it-IT" sz="2200" dirty="0" smtClean="0">
                <a:solidFill>
                  <a:srgbClr val="FFFF00"/>
                </a:solidFill>
                <a:cs typeface="+mn-cs"/>
              </a:rPr>
              <a:t> the </a:t>
            </a:r>
            <a:r>
              <a:rPr lang="it-IT" sz="2200" dirty="0" err="1" smtClean="0">
                <a:solidFill>
                  <a:srgbClr val="FFFF00"/>
                </a:solidFill>
                <a:cs typeface="+mn-cs"/>
              </a:rPr>
              <a:t>interaction</a:t>
            </a:r>
            <a:r>
              <a:rPr lang="it-IT" sz="2200" dirty="0" smtClean="0">
                <a:solidFill>
                  <a:srgbClr val="FFFF00"/>
                </a:solidFill>
                <a:cs typeface="+mn-cs"/>
              </a:rPr>
              <a:t> </a:t>
            </a:r>
            <a:r>
              <a:rPr lang="it-IT" sz="2200" dirty="0" err="1" smtClean="0">
                <a:solidFill>
                  <a:srgbClr val="FFFF00"/>
                </a:solidFill>
                <a:cs typeface="+mn-cs"/>
              </a:rPr>
              <a:t>plays</a:t>
            </a:r>
            <a:r>
              <a:rPr lang="it-IT" sz="2200" dirty="0" smtClean="0">
                <a:solidFill>
                  <a:srgbClr val="FFFF00"/>
                </a:solidFill>
                <a:cs typeface="+mn-cs"/>
              </a:rPr>
              <a:t> a </a:t>
            </a:r>
            <a:r>
              <a:rPr lang="it-IT" sz="2200" dirty="0" err="1" smtClean="0">
                <a:solidFill>
                  <a:srgbClr val="FFFF00"/>
                </a:solidFill>
                <a:cs typeface="+mn-cs"/>
              </a:rPr>
              <a:t>rule</a:t>
            </a:r>
            <a:endParaRPr lang="it-IT" sz="2200" dirty="0" smtClean="0">
              <a:solidFill>
                <a:srgbClr val="FFFF00"/>
              </a:solidFill>
              <a:cs typeface="+mn-cs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1340768"/>
            <a:ext cx="93965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kern="1000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200" i="0" u="none" strike="noStrike" kern="1000" cap="none" normalizeH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t is possible to reproduce  </a:t>
            </a:r>
            <a:r>
              <a:rPr kumimoji="0" lang="en-US" sz="2200" i="0" u="none" strike="noStrike" kern="1000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en-US" sz="2200" i="0" u="none" strike="noStrike" kern="1000" cap="none" normalizeH="0" baseline="-2500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AA </a:t>
            </a:r>
            <a:r>
              <a:rPr lang="en-US" sz="2200" kern="1000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 multiplying the drag by a k-factor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kern="1000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It is not possible to reproduce both R</a:t>
            </a:r>
            <a:r>
              <a:rPr lang="en-US" sz="2200" kern="1000" baseline="-25000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AA </a:t>
            </a:r>
            <a:r>
              <a:rPr lang="en-US" sz="2200" kern="1000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and v</a:t>
            </a:r>
            <a:r>
              <a:rPr lang="en-US" sz="2200" kern="1000" baseline="-25000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2 </a:t>
            </a:r>
            <a:r>
              <a:rPr lang="en-US" sz="2200" kern="1000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with the same k-factor</a:t>
            </a:r>
            <a:endParaRPr kumimoji="0" lang="it-IT" sz="2200" i="0" u="none" strike="noStrike" kern="1000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0" y="2492896"/>
            <a:ext cx="9144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FFFF00"/>
                </a:solidFill>
              </a:rPr>
              <a:t>Reproducing both is not only an issue of the strength of the interaction</a:t>
            </a:r>
          </a:p>
          <a:p>
            <a:endParaRPr lang="en-US" sz="2100" dirty="0" smtClean="0">
              <a:solidFill>
                <a:srgbClr val="FFFF00"/>
              </a:solidFill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R</a:t>
            </a:r>
            <a:r>
              <a:rPr lang="it-IT" sz="3600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AA </a:t>
            </a:r>
            <a:r>
              <a:rPr lang="it-IT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and</a:t>
            </a:r>
            <a:r>
              <a:rPr lang="it-IT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v</a:t>
            </a:r>
            <a:r>
              <a:rPr lang="it-IT" sz="3600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 </a:t>
            </a:r>
            <a:r>
              <a:rPr lang="it-IT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correlation</a:t>
            </a:r>
            <a:endParaRPr lang="it-IT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827584" y="4437112"/>
            <a:ext cx="698477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dirty="0" err="1" smtClean="0">
                <a:solidFill>
                  <a:schemeClr val="accent1"/>
                </a:solidFill>
              </a:rPr>
              <a:t>This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is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general</a:t>
            </a:r>
            <a:r>
              <a:rPr lang="it-IT" sz="2000" dirty="0" smtClean="0">
                <a:solidFill>
                  <a:schemeClr val="accent1"/>
                </a:solidFill>
              </a:rPr>
              <a:t>, </a:t>
            </a:r>
            <a:r>
              <a:rPr lang="it-IT" sz="2000" dirty="0" err="1" smtClean="0">
                <a:solidFill>
                  <a:schemeClr val="accent1"/>
                </a:solidFill>
              </a:rPr>
              <a:t>seen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also</a:t>
            </a:r>
            <a:r>
              <a:rPr lang="it-IT" sz="2000" dirty="0" smtClean="0">
                <a:solidFill>
                  <a:schemeClr val="accent1"/>
                </a:solidFill>
              </a:rPr>
              <a:t> </a:t>
            </a:r>
            <a:r>
              <a:rPr lang="it-IT" sz="2000" dirty="0" err="1" smtClean="0">
                <a:solidFill>
                  <a:schemeClr val="accent1"/>
                </a:solidFill>
              </a:rPr>
              <a:t>for</a:t>
            </a:r>
            <a:r>
              <a:rPr lang="it-IT" sz="2000" dirty="0" smtClean="0">
                <a:solidFill>
                  <a:schemeClr val="accent1"/>
                </a:solidFill>
              </a:rPr>
              <a:t> light </a:t>
            </a:r>
            <a:r>
              <a:rPr lang="it-IT" sz="2000" dirty="0" err="1" smtClean="0">
                <a:solidFill>
                  <a:schemeClr val="accent1"/>
                </a:solidFill>
              </a:rPr>
              <a:t>quarks</a:t>
            </a:r>
            <a:endParaRPr lang="it-IT" sz="2000" dirty="0" smtClean="0">
              <a:solidFill>
                <a:schemeClr val="accent1"/>
              </a:solidFill>
            </a:endParaRPr>
          </a:p>
          <a:p>
            <a:pPr>
              <a:defRPr/>
            </a:pPr>
            <a:r>
              <a:rPr lang="it-IT" dirty="0" smtClean="0">
                <a:solidFill>
                  <a:schemeClr val="accent1"/>
                </a:solidFill>
              </a:rPr>
              <a:t>  </a:t>
            </a:r>
            <a:r>
              <a:rPr lang="it-IT" sz="1800" dirty="0" smtClean="0">
                <a:solidFill>
                  <a:schemeClr val="bg1"/>
                </a:solidFill>
              </a:rPr>
              <a:t>[</a:t>
            </a:r>
            <a:r>
              <a:rPr lang="en-US" sz="1800" dirty="0" err="1" smtClean="0">
                <a:solidFill>
                  <a:schemeClr val="bg1"/>
                </a:solidFill>
                <a:cs typeface="Abadi MT Condensed Light" charset="0"/>
              </a:rPr>
              <a:t>Scardina</a:t>
            </a:r>
            <a:r>
              <a:rPr lang="en-US" sz="1800" dirty="0" smtClean="0">
                <a:solidFill>
                  <a:schemeClr val="bg1"/>
                </a:solidFill>
                <a:cs typeface="Abadi MT Condensed Light" charset="0"/>
              </a:rPr>
              <a:t>, Di Toro, Greco, PRC82(2010)]</a:t>
            </a:r>
          </a:p>
          <a:p>
            <a:pPr>
              <a:defRPr/>
            </a:pPr>
            <a:r>
              <a:rPr lang="it-IT" sz="1800" dirty="0" smtClean="0">
                <a:solidFill>
                  <a:schemeClr val="bg1"/>
                </a:solidFill>
              </a:rPr>
              <a:t>   [</a:t>
            </a:r>
            <a:r>
              <a:rPr lang="it-IT" sz="1800" dirty="0" err="1" smtClean="0">
                <a:solidFill>
                  <a:schemeClr val="bg1"/>
                </a:solidFill>
              </a:rPr>
              <a:t>J.Liao</a:t>
            </a:r>
            <a:r>
              <a:rPr lang="it-IT" sz="1800" dirty="0" smtClean="0">
                <a:solidFill>
                  <a:schemeClr val="bg1"/>
                </a:solidFill>
              </a:rPr>
              <a:t> and E. </a:t>
            </a:r>
            <a:r>
              <a:rPr lang="it-IT" sz="1800" dirty="0" err="1" smtClean="0">
                <a:solidFill>
                  <a:schemeClr val="bg1"/>
                </a:solidFill>
              </a:rPr>
              <a:t>Shuryak</a:t>
            </a:r>
            <a:r>
              <a:rPr lang="it-IT" sz="1800" dirty="0" smtClean="0">
                <a:solidFill>
                  <a:schemeClr val="bg1"/>
                </a:solidFill>
              </a:rPr>
              <a:t> PRL 102 (2009)</a:t>
            </a:r>
            <a:r>
              <a:rPr lang="en-US" sz="1800" dirty="0" smtClean="0">
                <a:solidFill>
                  <a:schemeClr val="bg1"/>
                </a:solidFill>
                <a:cs typeface="Abadi MT Condensed Light" charset="0"/>
              </a:rPr>
              <a:t>]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endParaRPr lang="it-IT" sz="1800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US" sz="1800" dirty="0" smtClean="0">
              <a:solidFill>
                <a:schemeClr val="bg1"/>
              </a:solidFill>
              <a:cs typeface="Abadi MT Condensed Light" charset="0"/>
            </a:endParaRPr>
          </a:p>
          <a:p>
            <a:pPr>
              <a:defRPr/>
            </a:pPr>
            <a:endParaRPr lang="en-US" sz="1800" dirty="0" smtClean="0">
              <a:solidFill>
                <a:schemeClr val="bg1"/>
              </a:solidFill>
              <a:cs typeface="Abadi MT Condensed Light" charset="0"/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FFCC00"/>
                </a:solidFill>
              </a:rPr>
              <a:t> </a:t>
            </a:r>
          </a:p>
          <a:p>
            <a:pPr>
              <a:defRPr/>
            </a:pPr>
            <a:endParaRPr lang="en-US" sz="1800" dirty="0">
              <a:solidFill>
                <a:srgbClr val="FFFFFF"/>
              </a:solidFill>
              <a:cs typeface="Abadi MT Condensed Light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0" y="692696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accent1"/>
                </a:solidFill>
              </a:rPr>
              <a:t>The </a:t>
            </a:r>
            <a:r>
              <a:rPr lang="it-IT" sz="2200" dirty="0" err="1" smtClean="0">
                <a:solidFill>
                  <a:schemeClr val="accent1"/>
                </a:solidFill>
              </a:rPr>
              <a:t>larger</a:t>
            </a:r>
            <a:r>
              <a:rPr lang="it-IT" sz="2200" dirty="0" smtClean="0">
                <a:solidFill>
                  <a:schemeClr val="accent1"/>
                </a:solidFill>
              </a:rPr>
              <a:t> k the </a:t>
            </a:r>
            <a:r>
              <a:rPr lang="it-IT" sz="2200" dirty="0" err="1" smtClean="0">
                <a:solidFill>
                  <a:schemeClr val="accent1"/>
                </a:solidFill>
              </a:rPr>
              <a:t>smaller</a:t>
            </a:r>
            <a:r>
              <a:rPr lang="it-IT" sz="2200" dirty="0" smtClean="0">
                <a:solidFill>
                  <a:schemeClr val="accent1"/>
                </a:solidFill>
              </a:rPr>
              <a:t>  the R</a:t>
            </a:r>
            <a:r>
              <a:rPr lang="it-IT" sz="2200" baseline="-25000" dirty="0" smtClean="0">
                <a:solidFill>
                  <a:schemeClr val="accent1"/>
                </a:solidFill>
              </a:rPr>
              <a:t>AA </a:t>
            </a:r>
            <a:r>
              <a:rPr lang="it-IT" sz="2200" dirty="0" smtClean="0">
                <a:solidFill>
                  <a:schemeClr val="accent1"/>
                </a:solidFill>
              </a:rPr>
              <a:t>,the </a:t>
            </a:r>
            <a:r>
              <a:rPr lang="it-IT" sz="2200" dirty="0" err="1" smtClean="0">
                <a:solidFill>
                  <a:schemeClr val="accent1"/>
                </a:solidFill>
              </a:rPr>
              <a:t>larger</a:t>
            </a:r>
            <a:r>
              <a:rPr lang="it-IT" sz="2200" dirty="0" smtClean="0">
                <a:solidFill>
                  <a:schemeClr val="accent1"/>
                </a:solidFill>
              </a:rPr>
              <a:t>  the v</a:t>
            </a:r>
            <a:r>
              <a:rPr lang="it-IT" sz="2200" baseline="-25000" dirty="0" smtClean="0">
                <a:solidFill>
                  <a:schemeClr val="accent1"/>
                </a:solidFill>
              </a:rPr>
              <a:t>2</a:t>
            </a:r>
            <a:r>
              <a:rPr lang="it-IT" sz="2200" dirty="0" smtClean="0">
                <a:solidFill>
                  <a:schemeClr val="accent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/>
          <p:nvPr/>
        </p:nvSpPr>
        <p:spPr>
          <a:xfrm>
            <a:off x="323528" y="476672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FC931"/>
                </a:solidFill>
                <a:latin typeface="Arial Rounded MT Bold"/>
                <a:cs typeface="Arial Rounded MT Bold"/>
              </a:rPr>
              <a:t>D</a:t>
            </a:r>
            <a:r>
              <a:rPr lang="en-US" sz="2200" dirty="0" smtClean="0">
                <a:solidFill>
                  <a:srgbClr val="CFC931"/>
                </a:solidFill>
                <a:latin typeface="Arial Rounded MT Bold"/>
                <a:cs typeface="Arial Rounded MT Bold"/>
              </a:rPr>
              <a:t>rag Coefficient</a:t>
            </a:r>
            <a:endParaRPr lang="en-US" sz="2200" dirty="0">
              <a:solidFill>
                <a:srgbClr val="CFC931"/>
              </a:solidFill>
              <a:latin typeface="Arial Rounded MT Bold"/>
              <a:cs typeface="Arial Rounded MT Bold"/>
            </a:endParaRP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16135335"/>
              </p:ext>
            </p:extLst>
          </p:nvPr>
        </p:nvGraphicFramePr>
        <p:xfrm>
          <a:off x="4918926" y="1426260"/>
          <a:ext cx="3584575" cy="619125"/>
        </p:xfrm>
        <a:graphic>
          <a:graphicData uri="http://schemas.openxmlformats.org/presentationml/2006/ole">
            <p:oleObj spid="_x0000_s486402" name="Equation" r:id="rId3" imgW="2962080" imgH="484560" progId="Equation.3">
              <p:embed/>
            </p:oleObj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3480" y="4776192"/>
            <a:ext cx="3352800" cy="822325"/>
          </a:xfrm>
          <a:prstGeom prst="rect">
            <a:avLst/>
          </a:prstGeom>
          <a:solidFill>
            <a:srgbClr val="00FF00"/>
          </a:solidFill>
          <a:ln w="38100" cmpd="sng">
            <a:solidFill>
              <a:srgbClr val="00FF00"/>
            </a:solidFill>
          </a:ln>
        </p:spPr>
      </p:pic>
      <p:sp>
        <p:nvSpPr>
          <p:cNvPr id="7" name="TextBox 10"/>
          <p:cNvSpPr txBox="1"/>
          <p:nvPr/>
        </p:nvSpPr>
        <p:spPr>
          <a:xfrm>
            <a:off x="4463481" y="4344144"/>
            <a:ext cx="468051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u="sng" dirty="0" smtClean="0">
                <a:solidFill>
                  <a:srgbClr val="FFFF00"/>
                </a:solidFill>
              </a:rPr>
              <a:t>Quasi-Particle-Model </a:t>
            </a:r>
            <a:r>
              <a:rPr lang="en-US" sz="1950" i="1" u="sng" dirty="0" smtClean="0">
                <a:solidFill>
                  <a:schemeClr val="bg1"/>
                </a:solidFill>
              </a:rPr>
              <a:t>(fit to </a:t>
            </a:r>
            <a:r>
              <a:rPr lang="en-US" sz="1950" i="1" u="sng" dirty="0" err="1" smtClean="0">
                <a:solidFill>
                  <a:schemeClr val="bg1"/>
                </a:solidFill>
              </a:rPr>
              <a:t>lQCD</a:t>
            </a:r>
            <a:r>
              <a:rPr lang="en-US" sz="1950" i="1" u="sng" dirty="0" smtClean="0">
                <a:solidFill>
                  <a:schemeClr val="bg1"/>
                </a:solidFill>
              </a:rPr>
              <a:t> </a:t>
            </a:r>
            <a:r>
              <a:rPr lang="en-US" sz="1950" i="1" u="sng" dirty="0" err="1" smtClean="0">
                <a:solidFill>
                  <a:schemeClr val="bg1"/>
                </a:solidFill>
                <a:cs typeface="Symbol" charset="2"/>
              </a:rPr>
              <a:t>e</a:t>
            </a:r>
            <a:r>
              <a:rPr lang="en-US" sz="1950" i="1" u="sng" dirty="0" err="1" smtClean="0">
                <a:solidFill>
                  <a:schemeClr val="bg1"/>
                </a:solidFill>
              </a:rPr>
              <a:t>,P</a:t>
            </a:r>
            <a:r>
              <a:rPr lang="en-US" sz="1950" i="1" u="sng" dirty="0" smtClean="0">
                <a:solidFill>
                  <a:schemeClr val="bg1"/>
                </a:solidFill>
              </a:rPr>
              <a:t>)</a:t>
            </a:r>
            <a:endParaRPr lang="en-US" sz="1950" i="1" u="sng" dirty="0">
              <a:solidFill>
                <a:schemeClr val="bg1"/>
              </a:solidFill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4788024" y="908720"/>
            <a:ext cx="4062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u="sng" dirty="0" err="1" smtClean="0">
                <a:solidFill>
                  <a:srgbClr val="FFFF00"/>
                </a:solidFill>
              </a:rPr>
              <a:t>pQCD</a:t>
            </a:r>
            <a:r>
              <a:rPr lang="en-US" sz="1950" u="sng" dirty="0" smtClean="0">
                <a:solidFill>
                  <a:srgbClr val="FFFF00"/>
                </a:solidFill>
              </a:rPr>
              <a:t> </a:t>
            </a:r>
            <a:r>
              <a:rPr lang="en-US" sz="1950" i="1" u="sng" dirty="0" smtClean="0">
                <a:solidFill>
                  <a:schemeClr val="bg1"/>
                </a:solidFill>
              </a:rPr>
              <a:t>(</a:t>
            </a:r>
            <a:r>
              <a:rPr lang="en-US" sz="1950" i="1" u="sng" dirty="0" err="1" smtClean="0">
                <a:solidFill>
                  <a:schemeClr val="bg1"/>
                </a:solidFill>
              </a:rPr>
              <a:t>Combridge</a:t>
            </a:r>
            <a:r>
              <a:rPr lang="en-US" sz="1950" i="1" u="sng" dirty="0" smtClean="0">
                <a:solidFill>
                  <a:schemeClr val="bg1"/>
                </a:solidFill>
              </a:rPr>
              <a:t> cross-section</a:t>
            </a:r>
            <a:r>
              <a:rPr lang="en-US" sz="2000" i="1" u="sng" dirty="0" smtClean="0">
                <a:solidFill>
                  <a:schemeClr val="bg1"/>
                </a:solidFill>
              </a:rPr>
              <a:t>)</a:t>
            </a:r>
            <a:endParaRPr lang="en-US" sz="2000" i="1" u="sng" dirty="0">
              <a:solidFill>
                <a:schemeClr val="bg1"/>
              </a:solidFill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4953000" y="225591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>
                <a:solidFill>
                  <a:srgbClr val="FFFF00"/>
                </a:solidFill>
              </a:rPr>
              <a:t>AdS</a:t>
            </a:r>
            <a:r>
              <a:rPr lang="en-US" u="sng" dirty="0" smtClean="0">
                <a:solidFill>
                  <a:srgbClr val="FFFF00"/>
                </a:solidFill>
              </a:rPr>
              <a:t>/CFT</a:t>
            </a:r>
            <a:endParaRPr lang="en-US" u="sng" dirty="0">
              <a:solidFill>
                <a:srgbClr val="FFFF00"/>
              </a:solidFill>
            </a:endParaRP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3480" y="5712296"/>
            <a:ext cx="2003227" cy="490537"/>
          </a:xfrm>
          <a:prstGeom prst="rect">
            <a:avLst/>
          </a:prstGeom>
          <a:noFill/>
          <a:ln w="38100" cmpd="sng">
            <a:solidFill>
              <a:srgbClr val="FF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5728" y="5712296"/>
            <a:ext cx="1500102" cy="533400"/>
          </a:xfrm>
          <a:prstGeom prst="rect">
            <a:avLst/>
          </a:prstGeom>
          <a:noFill/>
          <a:ln w="38100" cmpd="sng">
            <a:solidFill>
              <a:srgbClr val="FF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05312949"/>
              </p:ext>
            </p:extLst>
          </p:nvPr>
        </p:nvGraphicFramePr>
        <p:xfrm>
          <a:off x="4953000" y="2636912"/>
          <a:ext cx="1579418" cy="685800"/>
        </p:xfrm>
        <a:graphic>
          <a:graphicData uri="http://schemas.openxmlformats.org/presentationml/2006/ole">
            <p:oleObj spid="_x0000_s486403" name="Equation" r:id="rId7" imgW="950760" imgH="411120" progId="Equation.3">
              <p:embed/>
            </p:oleObj>
          </a:graphicData>
        </a:graphic>
      </p:graphicFrame>
      <p:sp>
        <p:nvSpPr>
          <p:cNvPr id="13" name="TextBox 11"/>
          <p:cNvSpPr txBox="1"/>
          <p:nvPr/>
        </p:nvSpPr>
        <p:spPr>
          <a:xfrm>
            <a:off x="4868698" y="3246512"/>
            <a:ext cx="42753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>
                <a:solidFill>
                  <a:srgbClr val="FFFFFF"/>
                </a:solidFill>
                <a:cs typeface="Simplified Arabic Fixed" pitchFamily="49" charset="-78"/>
              </a:rPr>
              <a:t>[</a:t>
            </a:r>
            <a:r>
              <a:rPr lang="en-US" sz="1900" dirty="0" err="1" smtClean="0">
                <a:solidFill>
                  <a:srgbClr val="FFFFFF"/>
                </a:solidFill>
                <a:cs typeface="Simplified Arabic Fixed" pitchFamily="49" charset="-78"/>
              </a:rPr>
              <a:t>Akamatsu-Hatsuda-Hirnao</a:t>
            </a:r>
            <a:r>
              <a:rPr lang="en-US" sz="1900" dirty="0" smtClean="0">
                <a:solidFill>
                  <a:srgbClr val="FFFFFF"/>
                </a:solidFill>
                <a:cs typeface="Simplified Arabic Fixed" pitchFamily="49" charset="-78"/>
              </a:rPr>
              <a:t>, </a:t>
            </a:r>
          </a:p>
          <a:p>
            <a:r>
              <a:rPr lang="en-US" sz="1900" b="1" dirty="0" smtClean="0">
                <a:solidFill>
                  <a:srgbClr val="FFFFFF"/>
                </a:solidFill>
                <a:cs typeface="Simplified Arabic Fixed" pitchFamily="49" charset="-78"/>
              </a:rPr>
              <a:t>PRC79 (09) 054907]</a:t>
            </a:r>
          </a:p>
          <a:p>
            <a:r>
              <a:rPr lang="en-US" sz="1900" dirty="0" smtClean="0">
                <a:solidFill>
                  <a:srgbClr val="FFFFFF"/>
                </a:solidFill>
                <a:cs typeface="Simplified Arabic Fixed" pitchFamily="49" charset="-78"/>
              </a:rPr>
              <a:t>[S. K. Das PRC89 (2014) 054912]</a:t>
            </a:r>
            <a:endParaRPr lang="en-US" sz="1900" b="1" dirty="0" smtClean="0">
              <a:solidFill>
                <a:srgbClr val="FFFFFF"/>
              </a:solidFill>
              <a:cs typeface="Simplified Arabic Fixed" pitchFamily="49" charset="-78"/>
            </a:endParaRPr>
          </a:p>
          <a:p>
            <a:endParaRPr lang="en-US" sz="1950" dirty="0">
              <a:solidFill>
                <a:srgbClr val="FFFFFF"/>
              </a:solidFill>
              <a:cs typeface="Simplified Arabic Fixed" pitchFamily="49" charset="-78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1" y="4581128"/>
            <a:ext cx="38519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u="sng" dirty="0" err="1" smtClean="0">
                <a:solidFill>
                  <a:srgbClr val="FFFF00"/>
                </a:solidFill>
                <a:cs typeface="Symbol" charset="2"/>
              </a:rPr>
              <a:t>a</a:t>
            </a:r>
            <a:r>
              <a:rPr lang="en-US" sz="2000" u="sng" baseline="-25000" dirty="0" err="1" smtClean="0">
                <a:solidFill>
                  <a:srgbClr val="FFFF00"/>
                </a:solidFill>
                <a:cs typeface="Trebuchet MS"/>
              </a:rPr>
              <a:t>QPM</a:t>
            </a:r>
            <a:r>
              <a:rPr lang="en-US" sz="2000" u="sng" dirty="0" smtClean="0">
                <a:solidFill>
                  <a:srgbClr val="FFFF00"/>
                </a:solidFill>
                <a:cs typeface="Trebuchet MS"/>
              </a:rPr>
              <a:t>(T) , </a:t>
            </a:r>
            <a:r>
              <a:rPr lang="en-US" sz="2000" u="sng" dirty="0" err="1" smtClean="0">
                <a:solidFill>
                  <a:srgbClr val="FFFF00"/>
                </a:solidFill>
                <a:cs typeface="Trebuchet MS"/>
              </a:rPr>
              <a:t>m</a:t>
            </a:r>
            <a:r>
              <a:rPr lang="en-US" sz="2000" u="sng" baseline="-25000" dirty="0" err="1" smtClean="0">
                <a:solidFill>
                  <a:srgbClr val="FFFF00"/>
                </a:solidFill>
                <a:cs typeface="Trebuchet MS"/>
              </a:rPr>
              <a:t>q,g</a:t>
            </a:r>
            <a:r>
              <a:rPr lang="en-US" sz="2000" u="sng" dirty="0" smtClean="0">
                <a:solidFill>
                  <a:srgbClr val="FFFF00"/>
                </a:solidFill>
                <a:cs typeface="Trebuchet MS"/>
              </a:rPr>
              <a:t>=0 </a:t>
            </a:r>
          </a:p>
          <a:p>
            <a:pPr algn="just">
              <a:lnSpc>
                <a:spcPct val="120000"/>
              </a:lnSpc>
            </a:pPr>
            <a:r>
              <a:rPr lang="en-US" sz="2000" dirty="0" smtClean="0">
                <a:solidFill>
                  <a:schemeClr val="bg1"/>
                </a:solidFill>
                <a:cs typeface="Trebuchet MS"/>
              </a:rPr>
              <a:t>we mean simply the coupling of the QPM, but with a bulk of massless q and g</a:t>
            </a:r>
            <a:r>
              <a:rPr lang="en-US" sz="2000" baseline="-25000" dirty="0" smtClean="0">
                <a:solidFill>
                  <a:schemeClr val="bg1"/>
                </a:solidFill>
                <a:cs typeface="Trebuchet MS"/>
              </a:rPr>
              <a:t> </a:t>
            </a:r>
            <a:endParaRPr lang="en-US" sz="2000" baseline="-25000" dirty="0">
              <a:solidFill>
                <a:schemeClr val="bg1"/>
              </a:solidFill>
              <a:cs typeface="Symbol" charset="2"/>
            </a:endParaRPr>
          </a:p>
        </p:txBody>
      </p:sp>
      <p:pic>
        <p:nvPicPr>
          <p:cNvPr id="15" name="Picture 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836712"/>
            <a:ext cx="4654446" cy="3505200"/>
          </a:xfrm>
          <a:prstGeom prst="rect">
            <a:avLst/>
          </a:prstGeom>
        </p:spPr>
      </p:pic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/>
              </a:rPr>
              <a:t>T- dependence of the Drag Coefficient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4355976" y="63093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cs typeface="Simplified Arabic Fixed" pitchFamily="49" charset="-78"/>
              </a:rPr>
              <a:t>[</a:t>
            </a:r>
            <a:r>
              <a:rPr lang="en-US" sz="1800" dirty="0" err="1" smtClean="0">
                <a:solidFill>
                  <a:srgbClr val="FFFFFF"/>
                </a:solidFill>
                <a:cs typeface="Simplified Arabic Fixed" pitchFamily="49" charset="-78"/>
              </a:rPr>
              <a:t>S.Plumari</a:t>
            </a:r>
            <a:r>
              <a:rPr lang="en-US" sz="1800" dirty="0" smtClean="0">
                <a:solidFill>
                  <a:srgbClr val="FFFFFF"/>
                </a:solidFill>
                <a:cs typeface="Simplified Arabic Fixed" pitchFamily="49" charset="-78"/>
              </a:rPr>
              <a:t> et al PRD 84 094004 (2011)]</a:t>
            </a:r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 Rounded MT Bold" charset="0"/>
              </a:rPr>
              <a:t>Impact of T-dependence of the Drag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 Rounded MT Bold" charset="0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905000"/>
            <a:ext cx="4419600" cy="3399692"/>
          </a:xfrm>
          <a:prstGeom prst="rect">
            <a:avLst/>
          </a:prstGeom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1886" y="1905000"/>
            <a:ext cx="4572000" cy="3378266"/>
          </a:xfrm>
          <a:prstGeom prst="rect">
            <a:avLst/>
          </a:prstGeom>
        </p:spPr>
      </p:pic>
      <p:sp>
        <p:nvSpPr>
          <p:cNvPr id="6" name="TextBox 9"/>
          <p:cNvSpPr txBox="1"/>
          <p:nvPr/>
        </p:nvSpPr>
        <p:spPr>
          <a:xfrm>
            <a:off x="2915816" y="764704"/>
            <a:ext cx="385477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Au</a:t>
            </a:r>
            <a:r>
              <a:rPr lang="en-US" b="1" dirty="0">
                <a:solidFill>
                  <a:srgbClr val="FFFF00"/>
                </a:solidFill>
              </a:rPr>
              <a:t>+Au@200AGeV, b=8 </a:t>
            </a:r>
            <a:r>
              <a:rPr lang="en-US" b="1" dirty="0" err="1" smtClean="0">
                <a:solidFill>
                  <a:srgbClr val="FFFF00"/>
                </a:solidFill>
              </a:rPr>
              <a:t>fm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0" y="1412776"/>
            <a:ext cx="846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26C"/>
                </a:solidFill>
                <a:latin typeface="Chalkduster"/>
                <a:cs typeface="Chalkduster"/>
              </a:rPr>
              <a:t>Interaction rescaled to have very similar R</a:t>
            </a:r>
            <a:r>
              <a:rPr lang="en-US" baseline="-25000" dirty="0" smtClean="0">
                <a:solidFill>
                  <a:srgbClr val="FFF26C"/>
                </a:solidFill>
                <a:latin typeface="Chalkduster"/>
                <a:cs typeface="Chalkduster"/>
              </a:rPr>
              <a:t>AA</a:t>
            </a:r>
            <a:r>
              <a:rPr lang="en-US" dirty="0" smtClean="0">
                <a:solidFill>
                  <a:srgbClr val="FFF26C"/>
                </a:solidFill>
                <a:latin typeface="Chalkduster"/>
                <a:cs typeface="Chalkduster"/>
              </a:rPr>
              <a:t> for all the cases</a:t>
            </a:r>
            <a:endParaRPr lang="en-US" dirty="0">
              <a:solidFill>
                <a:srgbClr val="FFF26C"/>
              </a:solidFill>
              <a:latin typeface="Chalkduster"/>
              <a:cs typeface="Chalkduster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4000" y="5334000"/>
            <a:ext cx="71515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40000"/>
              </a:lnSpc>
              <a:buFont typeface="Wingdings" charset="2"/>
              <a:buChar char="v"/>
            </a:pPr>
            <a:r>
              <a:rPr lang="en-US" sz="2000" dirty="0">
                <a:solidFill>
                  <a:srgbClr val="FFFF00"/>
                </a:solidFill>
                <a:latin typeface="Trebuchet MS"/>
                <a:cs typeface="Trebuchet MS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latin typeface="Trebuchet MS"/>
                <a:cs typeface="Trebuchet MS"/>
              </a:rPr>
              <a:t>R</a:t>
            </a:r>
            <a:r>
              <a:rPr lang="en-US" sz="2000" baseline="-25000" dirty="0" smtClean="0">
                <a:solidFill>
                  <a:srgbClr val="FFFF00"/>
                </a:solidFill>
                <a:latin typeface="Trebuchet MS"/>
                <a:cs typeface="Trebuchet MS"/>
              </a:rPr>
              <a:t>AA</a:t>
            </a:r>
            <a:r>
              <a:rPr lang="en-US" sz="2000" dirty="0" smtClean="0">
                <a:solidFill>
                  <a:srgbClr val="FFFF00"/>
                </a:solidFill>
                <a:latin typeface="Trebuchet MS"/>
                <a:cs typeface="Trebuchet MS"/>
              </a:rPr>
              <a:t>(</a:t>
            </a:r>
            <a:r>
              <a:rPr lang="en-US" sz="2000" dirty="0" err="1" smtClean="0">
                <a:solidFill>
                  <a:srgbClr val="FFFF00"/>
                </a:solidFill>
                <a:latin typeface="Trebuchet MS"/>
                <a:cs typeface="Trebuchet MS"/>
              </a:rPr>
              <a:t>p</a:t>
            </a:r>
            <a:r>
              <a:rPr lang="en-US" sz="2000" baseline="-25000" dirty="0" err="1" smtClean="0">
                <a:solidFill>
                  <a:srgbClr val="FFFF00"/>
                </a:solidFill>
                <a:latin typeface="Trebuchet MS"/>
                <a:cs typeface="Trebuchet MS"/>
              </a:rPr>
              <a:t>T</a:t>
            </a:r>
            <a:r>
              <a:rPr lang="en-US" sz="2000" dirty="0" smtClean="0">
                <a:solidFill>
                  <a:srgbClr val="FFFF00"/>
                </a:solidFill>
                <a:latin typeface="Trebuchet MS"/>
                <a:cs typeface="Trebuchet MS"/>
              </a:rPr>
              <a:t>) well reproduced whatever is the T-dependence</a:t>
            </a:r>
          </a:p>
          <a:p>
            <a:pPr marL="285750" indent="-285750">
              <a:lnSpc>
                <a:spcPct val="140000"/>
              </a:lnSpc>
              <a:buFont typeface="Wingdings" charset="2"/>
              <a:buChar char="v"/>
            </a:pPr>
            <a:r>
              <a:rPr lang="en-US" sz="2000" dirty="0" smtClean="0">
                <a:solidFill>
                  <a:srgbClr val="FFFF00"/>
                </a:solidFill>
                <a:latin typeface="Trebuchet MS"/>
                <a:cs typeface="Trebuchet MS"/>
              </a:rPr>
              <a:t> At fixed </a:t>
            </a:r>
            <a:r>
              <a:rPr lang="en-US" sz="2000" dirty="0">
                <a:solidFill>
                  <a:srgbClr val="FFFF00"/>
                </a:solidFill>
                <a:latin typeface="Trebuchet MS"/>
                <a:cs typeface="Trebuchet MS"/>
              </a:rPr>
              <a:t>R</a:t>
            </a:r>
            <a:r>
              <a:rPr lang="en-US" sz="2000" baseline="-25000" dirty="0">
                <a:solidFill>
                  <a:srgbClr val="FFFF00"/>
                </a:solidFill>
                <a:latin typeface="Trebuchet MS"/>
                <a:cs typeface="Trebuchet MS"/>
              </a:rPr>
              <a:t>AA</a:t>
            </a:r>
            <a:r>
              <a:rPr lang="en-US" sz="2000" dirty="0">
                <a:solidFill>
                  <a:srgbClr val="FFFF00"/>
                </a:solidFill>
                <a:latin typeface="Trebuchet MS"/>
                <a:cs typeface="Trebuchet MS"/>
              </a:rPr>
              <a:t>(</a:t>
            </a:r>
            <a:r>
              <a:rPr lang="en-US" sz="2000" dirty="0" err="1">
                <a:solidFill>
                  <a:srgbClr val="FFFF00"/>
                </a:solidFill>
                <a:latin typeface="Trebuchet MS"/>
                <a:cs typeface="Trebuchet MS"/>
              </a:rPr>
              <a:t>p</a:t>
            </a:r>
            <a:r>
              <a:rPr lang="en-US" sz="2000" baseline="-25000" dirty="0" err="1">
                <a:solidFill>
                  <a:srgbClr val="FFFF00"/>
                </a:solidFill>
                <a:latin typeface="Trebuchet MS"/>
                <a:cs typeface="Trebuchet MS"/>
              </a:rPr>
              <a:t>T</a:t>
            </a:r>
            <a:r>
              <a:rPr lang="en-US" sz="2000" dirty="0">
                <a:solidFill>
                  <a:srgbClr val="FFFF00"/>
                </a:solidFill>
                <a:latin typeface="Trebuchet MS"/>
                <a:cs typeface="Trebuchet MS"/>
              </a:rPr>
              <a:t>) </a:t>
            </a:r>
            <a:r>
              <a:rPr lang="en-US" sz="2000" dirty="0" smtClean="0">
                <a:solidFill>
                  <a:srgbClr val="FFFF00"/>
                </a:solidFill>
                <a:latin typeface="Trebuchet MS"/>
                <a:cs typeface="Trebuchet MS"/>
              </a:rPr>
              <a:t>-&gt; v</a:t>
            </a:r>
            <a:r>
              <a:rPr lang="en-US" sz="2000" baseline="-25000" dirty="0" smtClean="0">
                <a:solidFill>
                  <a:srgbClr val="FFFF00"/>
                </a:solidFill>
                <a:latin typeface="Trebuchet MS"/>
                <a:cs typeface="Trebuchet MS"/>
              </a:rPr>
              <a:t>2</a:t>
            </a:r>
            <a:r>
              <a:rPr lang="en-US" sz="2000" dirty="0" smtClean="0">
                <a:solidFill>
                  <a:srgbClr val="FFFF00"/>
                </a:solidFill>
                <a:latin typeface="Trebuchet MS"/>
                <a:cs typeface="Trebuchet MS"/>
              </a:rPr>
              <a:t>(</a:t>
            </a:r>
            <a:r>
              <a:rPr lang="en-US" sz="2000" dirty="0" err="1" smtClean="0">
                <a:solidFill>
                  <a:srgbClr val="FFFF00"/>
                </a:solidFill>
                <a:latin typeface="Trebuchet MS"/>
                <a:cs typeface="Trebuchet MS"/>
              </a:rPr>
              <a:t>p</a:t>
            </a:r>
            <a:r>
              <a:rPr lang="en-US" sz="2000" baseline="-25000" dirty="0" err="1" smtClean="0">
                <a:solidFill>
                  <a:srgbClr val="FFFF00"/>
                </a:solidFill>
                <a:latin typeface="Trebuchet MS"/>
                <a:cs typeface="Trebuchet MS"/>
              </a:rPr>
              <a:t>T</a:t>
            </a:r>
            <a:r>
              <a:rPr lang="en-US" sz="2000" dirty="0" smtClean="0">
                <a:solidFill>
                  <a:srgbClr val="FFFF00"/>
                </a:solidFill>
                <a:latin typeface="Trebuchet MS"/>
                <a:cs typeface="Trebuchet MS"/>
              </a:rPr>
              <a:t>) quite larger if T -&gt; </a:t>
            </a:r>
            <a:r>
              <a:rPr lang="en-US" sz="2000" dirty="0" err="1" smtClean="0">
                <a:solidFill>
                  <a:srgbClr val="FFFF00"/>
                </a:solidFill>
                <a:latin typeface="Trebuchet MS"/>
                <a:cs typeface="Trebuchet MS"/>
              </a:rPr>
              <a:t>T</a:t>
            </a:r>
            <a:r>
              <a:rPr lang="en-US" sz="2000" baseline="-25000" dirty="0" err="1" smtClean="0">
                <a:solidFill>
                  <a:srgbClr val="FFFF00"/>
                </a:solidFill>
                <a:latin typeface="Trebuchet MS"/>
                <a:cs typeface="Trebuchet MS"/>
              </a:rPr>
              <a:t>c</a:t>
            </a:r>
            <a:endParaRPr lang="en-US" sz="2000" baseline="-25000" dirty="0">
              <a:solidFill>
                <a:srgbClr val="FFFF00"/>
              </a:solidFill>
              <a:latin typeface="Trebuchet MS"/>
              <a:cs typeface="Trebuchet MS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5257800" y="2057400"/>
            <a:ext cx="1881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Only D fragmentation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FF6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FF6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16291</TotalTime>
  <Words>1823</Words>
  <Application>Microsoft Office PowerPoint</Application>
  <PresentationFormat>Presentazione su schermo (4:3)</PresentationFormat>
  <Paragraphs>279</Paragraphs>
  <Slides>40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40</vt:i4>
      </vt:variant>
    </vt:vector>
  </HeadingPairs>
  <TitlesOfParts>
    <vt:vector size="44" baseType="lpstr">
      <vt:lpstr>Struttura predefinita</vt:lpstr>
      <vt:lpstr>Personalizza struttura</vt:lpstr>
      <vt:lpstr>Equation</vt:lpstr>
      <vt:lpstr>Acrobat Document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..</dc:creator>
  <cp:lastModifiedBy>Francesco</cp:lastModifiedBy>
  <cp:revision>1812</cp:revision>
  <dcterms:created xsi:type="dcterms:W3CDTF">2008-06-27T09:49:57Z</dcterms:created>
  <dcterms:modified xsi:type="dcterms:W3CDTF">2015-01-27T23:18:50Z</dcterms:modified>
</cp:coreProperties>
</file>