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386" r:id="rId1"/>
  </p:sldMasterIdLst>
  <p:notesMasterIdLst>
    <p:notesMasterId r:id="rId22"/>
  </p:notesMasterIdLst>
  <p:handoutMasterIdLst>
    <p:handoutMasterId r:id="rId23"/>
  </p:handoutMasterIdLst>
  <p:sldIdLst>
    <p:sldId id="256" r:id="rId2"/>
    <p:sldId id="273" r:id="rId3"/>
    <p:sldId id="290" r:id="rId4"/>
    <p:sldId id="274" r:id="rId5"/>
    <p:sldId id="275" r:id="rId6"/>
    <p:sldId id="276" r:id="rId7"/>
    <p:sldId id="277" r:id="rId8"/>
    <p:sldId id="278" r:id="rId9"/>
    <p:sldId id="279" r:id="rId10"/>
    <p:sldId id="280" r:id="rId11"/>
    <p:sldId id="289" r:id="rId12"/>
    <p:sldId id="281" r:id="rId13"/>
    <p:sldId id="287" r:id="rId14"/>
    <p:sldId id="282" r:id="rId15"/>
    <p:sldId id="283" r:id="rId16"/>
    <p:sldId id="263" r:id="rId17"/>
    <p:sldId id="284" r:id="rId18"/>
    <p:sldId id="288" r:id="rId19"/>
    <p:sldId id="285" r:id="rId20"/>
    <p:sldId id="286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D96B9"/>
    <a:srgbClr val="435869"/>
    <a:srgbClr val="4868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8723" autoAdjust="0"/>
  </p:normalViewPr>
  <p:slideViewPr>
    <p:cSldViewPr snapToGrid="0" snapToObjects="1">
      <p:cViewPr>
        <p:scale>
          <a:sx n="125" d="100"/>
          <a:sy n="125" d="100"/>
        </p:scale>
        <p:origin x="-424" y="-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notesMaster" Target="notesMasters/notesMaster1.xml"/><Relationship Id="rId23" Type="http://schemas.openxmlformats.org/officeDocument/2006/relationships/handoutMaster" Target="handoutMasters/handout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56B2EA-E2A7-3D42-8298-0889454A8EF6}" type="datetimeFigureOut">
              <a:rPr lang="en-US" smtClean="0"/>
              <a:t>12/31/00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10C6B3-5EB2-4648-A734-88A7B79074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51393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20BC15-361F-F44D-B29C-560EC401272B}" type="datetimeFigureOut">
              <a:rPr lang="en-US" smtClean="0"/>
              <a:t>12/31/00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B19A13-61FA-754C-A267-3FE2BEC78E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50017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76E2D-553C-FA48-8669-045E9E39689C}" type="datetime1">
              <a:rPr lang="en-US" smtClean="0"/>
              <a:t>12/31/00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4788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Melynda Brooks, LANL, WWND 2015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3CD7E-CA90-B64E-940F-CC0DC8D930A9}" type="datetime1">
              <a:rPr lang="en-US" smtClean="0"/>
              <a:t>12/31/00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1E2C9-805F-D640-8984-BA322F3CC52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4788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Melynda Brooks, LANL, WWND 2015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E704C-72E8-C64D-9B4D-6142DE3396F6}" type="datetime1">
              <a:rPr lang="en-US" smtClean="0"/>
              <a:t>12/31/00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1E2C9-805F-D640-8984-BA322F3CC52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4788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Melynda Brooks, LANL, WWND 2015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5EDB2-7981-3D4D-809E-864C8EECDE9A}" type="datetime1">
              <a:rPr lang="en-US" smtClean="0"/>
              <a:t>12/31/00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1E2C9-805F-D640-8984-BA322F3CC52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4788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Melynda Brooks, LANL, WWND 2015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11068-E1D4-CE4A-9A4A-3E09D756D93B}" type="datetime1">
              <a:rPr lang="en-US" smtClean="0"/>
              <a:t>12/31/00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1E2C9-805F-D640-8984-BA322F3CC52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4788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Melynda Brooks, LANL, WWND 2015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1ACEA-153E-3E4F-950A-294E5552B942}" type="datetime1">
              <a:rPr lang="en-US" smtClean="0"/>
              <a:t>12/31/00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1E2C9-805F-D640-8984-BA322F3CC52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4788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Melynda Brooks, LANL, WWND 2015</a:t>
            </a:r>
            <a:endParaRPr lang="en-US" dirty="0"/>
          </a:p>
        </p:txBody>
      </p:sp>
    </p:spTree>
  </p:cSld>
  <p:clrMapOvr>
    <a:masterClrMapping/>
  </p:clrMapOvr>
  <p:hf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A9D26-082A-814A-9D77-73ABA46367AA}" type="datetime1">
              <a:rPr lang="en-US" smtClean="0"/>
              <a:t>12/31/00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4788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Melynda Brooks, LANL, WWND 2015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BBB97-59BB-BB44-9298-11D797DBF3D2}" type="datetime1">
              <a:rPr lang="en-US" smtClean="0"/>
              <a:t>12/31/00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1E2C9-805F-D640-8984-BA322F3CC52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4788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Melynda Brooks, LANL, WWND 2015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A558A-887C-8A40-A4E8-17D0C7600019}" type="datetime1">
              <a:rPr lang="en-US" smtClean="0"/>
              <a:t>12/31/00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1E2C9-805F-D640-8984-BA322F3CC520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3"/>
          </p:nvPr>
        </p:nvSpPr>
        <p:spPr>
          <a:xfrm>
            <a:off x="264458" y="64788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Melynda Brooks, LANL, WWND 2015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C68DB-BE11-C946-8FC6-56952A62F871}" type="datetime1">
              <a:rPr lang="en-US" smtClean="0"/>
              <a:t>12/31/00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1E2C9-805F-D640-8984-BA322F3CC520}" type="slidenum">
              <a:rPr lang="en-US" smtClean="0"/>
              <a:t>‹#›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4788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Melynda Brooks, LANL, WWND 2015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49C19-001E-3F4B-B231-2BC83299ED64}" type="datetime1">
              <a:rPr lang="en-US" smtClean="0"/>
              <a:t>12/31/00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1E2C9-805F-D640-8984-BA322F3CC520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4788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Melynda Brooks, LANL, WWND 2015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D205C-A685-2B4C-A598-01E2A4858F83}" type="datetime1">
              <a:rPr lang="en-US" smtClean="0"/>
              <a:t>12/31/00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1E2C9-805F-D640-8984-BA322F3CC52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4788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Melynda Brooks, LANL, WWND 2015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4687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9EA1ACEA-153E-3E4F-950A-294E5552B942}" type="datetime1">
              <a:rPr lang="en-US" smtClean="0"/>
              <a:t>12/31/00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4788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Melynda Brooks, LANL, WWND 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46870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E2C1E2C9-805F-D640-8984-BA322F3CC5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87" r:id="rId1"/>
    <p:sldLayoutId id="2147484388" r:id="rId2"/>
    <p:sldLayoutId id="2147484389" r:id="rId3"/>
    <p:sldLayoutId id="2147484390" r:id="rId4"/>
    <p:sldLayoutId id="2147484391" r:id="rId5"/>
    <p:sldLayoutId id="2147484392" r:id="rId6"/>
    <p:sldLayoutId id="2147484393" r:id="rId7"/>
    <p:sldLayoutId id="2147484394" r:id="rId8"/>
    <p:sldLayoutId id="2147484395" r:id="rId9"/>
    <p:sldLayoutId id="2147484396" r:id="rId10"/>
    <p:sldLayoutId id="2147484397" r:id="rId11"/>
    <p:sldLayoutId id="2147484398" r:id="rId12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5" Type="http://schemas.openxmlformats.org/officeDocument/2006/relationships/image" Target="../media/image26.png"/><Relationship Id="rId6" Type="http://schemas.openxmlformats.org/officeDocument/2006/relationships/image" Target="../media/image14.emf"/><Relationship Id="rId7" Type="http://schemas.openxmlformats.org/officeDocument/2006/relationships/image" Target="../media/image27.png"/><Relationship Id="rId8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gi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Relationship Id="rId3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Relationship Id="rId3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4" Type="http://schemas.openxmlformats.org/officeDocument/2006/relationships/image" Target="../media/image36.png"/><Relationship Id="rId5" Type="http://schemas.openxmlformats.org/officeDocument/2006/relationships/image" Target="../media/image37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4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6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325498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07016" y="2936239"/>
            <a:ext cx="6705292" cy="1724867"/>
          </a:xfrm>
          <a:ln>
            <a:noFill/>
          </a:ln>
        </p:spPr>
        <p:txBody>
          <a:bodyPr/>
          <a:lstStyle/>
          <a:p>
            <a:r>
              <a:rPr lang="en-US" sz="3000" dirty="0" err="1" smtClean="0"/>
              <a:t>Quarkonia</a:t>
            </a:r>
            <a:r>
              <a:rPr lang="en-US" sz="3000" dirty="0" smtClean="0"/>
              <a:t> Production in </a:t>
            </a:r>
            <a:r>
              <a:rPr lang="en-US" sz="3000" dirty="0" err="1" smtClean="0"/>
              <a:t>p+p</a:t>
            </a:r>
            <a:r>
              <a:rPr lang="en-US" sz="3000" dirty="0" smtClean="0"/>
              <a:t>, </a:t>
            </a:r>
            <a:r>
              <a:rPr lang="en-US" sz="3000" dirty="0" err="1" smtClean="0"/>
              <a:t>d+Au</a:t>
            </a:r>
            <a:r>
              <a:rPr lang="en-US" sz="3000" dirty="0" smtClean="0"/>
              <a:t> and </a:t>
            </a:r>
            <a:r>
              <a:rPr lang="en-US" sz="3000" dirty="0"/>
              <a:t>A</a:t>
            </a:r>
            <a:r>
              <a:rPr lang="en-US" sz="3000" dirty="0" smtClean="0"/>
              <a:t>+A from PHENIX</a:t>
            </a:r>
            <a:endParaRPr lang="en-US" sz="3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8110" y="5026212"/>
            <a:ext cx="6498159" cy="916641"/>
          </a:xfrm>
        </p:spPr>
        <p:txBody>
          <a:bodyPr>
            <a:normAutofit fontScale="77500" lnSpcReduction="20000"/>
          </a:bodyPr>
          <a:lstStyle/>
          <a:p>
            <a:endParaRPr lang="en-US" dirty="0" smtClean="0"/>
          </a:p>
          <a:p>
            <a:r>
              <a:rPr lang="en-US" dirty="0" smtClean="0"/>
              <a:t>Melynda Brooks</a:t>
            </a:r>
          </a:p>
          <a:p>
            <a:r>
              <a:rPr lang="en-US" dirty="0" smtClean="0"/>
              <a:t>Los Alamos National Laboratory</a:t>
            </a:r>
          </a:p>
          <a:p>
            <a:r>
              <a:rPr lang="en-US" dirty="0" smtClean="0"/>
              <a:t>For the PHENIX Collaboration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64458" y="6478868"/>
            <a:ext cx="4840941" cy="365125"/>
          </a:xfrm>
        </p:spPr>
        <p:txBody>
          <a:bodyPr/>
          <a:lstStyle/>
          <a:p>
            <a:r>
              <a:rPr lang="en-US" dirty="0" smtClean="0"/>
              <a:t>Melynda Brooks, LANL, WWND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432800" y="6551295"/>
            <a:ext cx="457200" cy="276225"/>
          </a:xfrm>
        </p:spPr>
        <p:txBody>
          <a:bodyPr>
            <a:normAutofit fontScale="92500" lnSpcReduction="10000"/>
          </a:bodyPr>
          <a:lstStyle/>
          <a:p>
            <a:fld id="{93E4AAA4-6363-4581-962D-1ACCC2D600C5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4180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1E2C9-805F-D640-8984-BA322F3CC520}" type="slidenum">
              <a:rPr lang="en-US" smtClean="0"/>
              <a:t>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Melynda Brooks, LANL, WWND 2015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54635" y="1325881"/>
            <a:ext cx="8448676" cy="4343400"/>
          </a:xfrm>
        </p:spPr>
        <p:txBody>
          <a:bodyPr>
            <a:normAutofit/>
          </a:bodyPr>
          <a:lstStyle/>
          <a:p>
            <a:r>
              <a:rPr lang="en-US" sz="2000" dirty="0" smtClean="0">
                <a:cs typeface="Symbol" charset="2"/>
              </a:rPr>
              <a:t>PHENIX has a first J/</a:t>
            </a:r>
            <a:r>
              <a:rPr lang="en-US" sz="2000" dirty="0" err="1" smtClean="0">
                <a:latin typeface="Symbol" charset="2"/>
                <a:cs typeface="Symbol" charset="2"/>
              </a:rPr>
              <a:t>y</a:t>
            </a:r>
            <a:r>
              <a:rPr lang="en-US" sz="2000" dirty="0" err="1" smtClean="0">
                <a:cs typeface="Symbol" charset="2"/>
              </a:rPr>
              <a:t>:</a:t>
            </a:r>
            <a:r>
              <a:rPr lang="en-US" sz="2000" dirty="0" err="1">
                <a:latin typeface="Symbol" charset="2"/>
                <a:cs typeface="Symbol" charset="2"/>
              </a:rPr>
              <a:t>y</a:t>
            </a:r>
            <a:r>
              <a:rPr lang="en-US" sz="2000" dirty="0" smtClean="0">
                <a:cs typeface="Symbol" charset="2"/>
              </a:rPr>
              <a:t>’ result at forward rapidity from </a:t>
            </a:r>
            <a:r>
              <a:rPr lang="en-US" sz="2000" dirty="0" err="1" smtClean="0">
                <a:cs typeface="Symbol" charset="2"/>
              </a:rPr>
              <a:t>p+p</a:t>
            </a:r>
            <a:r>
              <a:rPr lang="en-US" sz="2000" dirty="0" smtClean="0">
                <a:cs typeface="Symbol" charset="2"/>
              </a:rPr>
              <a:t> 510 </a:t>
            </a:r>
            <a:r>
              <a:rPr lang="en-US" sz="2000" dirty="0" err="1" smtClean="0">
                <a:cs typeface="Symbol" charset="2"/>
              </a:rPr>
              <a:t>GeV</a:t>
            </a:r>
            <a:endParaRPr lang="en-US" sz="2000" dirty="0" smtClean="0">
              <a:cs typeface="Symbol" charset="2"/>
            </a:endParaRPr>
          </a:p>
          <a:p>
            <a:r>
              <a:rPr lang="en-US" sz="2000" dirty="0" smtClean="0">
                <a:cs typeface="Symbol" charset="2"/>
              </a:rPr>
              <a:t>FVTX detector allows separation of J/</a:t>
            </a:r>
            <a:r>
              <a:rPr lang="en-US" sz="2000" dirty="0">
                <a:latin typeface="Symbol" charset="2"/>
                <a:cs typeface="Symbol" charset="2"/>
              </a:rPr>
              <a:t>y</a:t>
            </a:r>
            <a:r>
              <a:rPr lang="en-US" sz="2000" dirty="0" smtClean="0">
                <a:cs typeface="Symbol" charset="2"/>
              </a:rPr>
              <a:t> and </a:t>
            </a:r>
            <a:r>
              <a:rPr lang="en-US" sz="2000" dirty="0">
                <a:latin typeface="Symbol" charset="2"/>
                <a:cs typeface="Symbol" charset="2"/>
              </a:rPr>
              <a:t>y</a:t>
            </a:r>
            <a:r>
              <a:rPr lang="en-US" sz="2000" dirty="0" smtClean="0">
                <a:cs typeface="Symbol" charset="2"/>
              </a:rPr>
              <a:t>’</a:t>
            </a:r>
          </a:p>
          <a:p>
            <a:r>
              <a:rPr lang="en-US" sz="2000" dirty="0" smtClean="0">
                <a:solidFill>
                  <a:srgbClr val="0000FF"/>
                </a:solidFill>
                <a:cs typeface="Symbol" charset="2"/>
              </a:rPr>
              <a:t>Heavy Ion analysis underway. </a:t>
            </a:r>
            <a:r>
              <a:rPr lang="en-US" sz="2000" dirty="0" err="1" smtClean="0">
                <a:solidFill>
                  <a:srgbClr val="0000FF"/>
                </a:solidFill>
                <a:cs typeface="Symbol" charset="2"/>
              </a:rPr>
              <a:t>p+A</a:t>
            </a:r>
            <a:r>
              <a:rPr lang="en-US" sz="2000" dirty="0" smtClean="0">
                <a:solidFill>
                  <a:srgbClr val="0000FF"/>
                </a:solidFill>
                <a:cs typeface="Symbol" charset="2"/>
              </a:rPr>
              <a:t> data set coming.</a:t>
            </a:r>
            <a:endParaRPr lang="en-US" sz="2000" dirty="0">
              <a:solidFill>
                <a:srgbClr val="0000FF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80976"/>
            <a:ext cx="3362662" cy="287263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2949" y="3188955"/>
            <a:ext cx="2541291" cy="248032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3594" y="3769360"/>
            <a:ext cx="3986032" cy="3085996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549275" y="-166744"/>
            <a:ext cx="8042276" cy="1336956"/>
          </a:xfrm>
        </p:spPr>
        <p:txBody>
          <a:bodyPr/>
          <a:lstStyle/>
          <a:p>
            <a:r>
              <a:rPr lang="en-US" sz="4000" dirty="0" smtClean="0"/>
              <a:t>J/</a:t>
            </a:r>
            <a:r>
              <a:rPr lang="en-US" sz="4000" dirty="0" err="1" smtClean="0">
                <a:latin typeface="Symbol" charset="2"/>
                <a:cs typeface="Symbol" charset="2"/>
              </a:rPr>
              <a:t>y</a:t>
            </a:r>
            <a:r>
              <a:rPr lang="en-US" sz="4000" dirty="0" err="1"/>
              <a:t>:</a:t>
            </a:r>
            <a:r>
              <a:rPr lang="en-US" sz="4000" dirty="0" err="1" smtClean="0">
                <a:latin typeface="Symbol" charset="2"/>
                <a:cs typeface="Symbol" charset="2"/>
              </a:rPr>
              <a:t>y</a:t>
            </a:r>
            <a:r>
              <a:rPr lang="en-US" sz="4000" dirty="0" smtClean="0"/>
              <a:t>’ at Forward Rapidity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8885895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1E2C9-805F-D640-8984-BA322F3CC520}" type="slidenum">
              <a:rPr lang="en-US" smtClean="0"/>
              <a:t>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Melynda Brooks, LANL, WWND 2015</a:t>
            </a:r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539115" y="-369944"/>
            <a:ext cx="8042276" cy="1336956"/>
          </a:xfrm>
        </p:spPr>
        <p:txBody>
          <a:bodyPr/>
          <a:lstStyle/>
          <a:p>
            <a:r>
              <a:rPr lang="en-US" sz="3200" dirty="0" err="1" smtClean="0"/>
              <a:t>pA</a:t>
            </a:r>
            <a:r>
              <a:rPr lang="en-US" sz="3200" dirty="0" smtClean="0"/>
              <a:t> Projections for </a:t>
            </a:r>
            <a:r>
              <a:rPr lang="en-US" sz="3200" dirty="0" err="1" smtClean="0"/>
              <a:t>Quarkonia</a:t>
            </a:r>
            <a:endParaRPr lang="en-US" sz="3200" dirty="0"/>
          </a:p>
        </p:txBody>
      </p:sp>
      <p:sp>
        <p:nvSpPr>
          <p:cNvPr id="23" name="TextBox 22"/>
          <p:cNvSpPr txBox="1"/>
          <p:nvPr/>
        </p:nvSpPr>
        <p:spPr>
          <a:xfrm>
            <a:off x="7180560" y="3155930"/>
            <a:ext cx="1242088" cy="4509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7322799" y="1447962"/>
            <a:ext cx="1242088" cy="4509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b="1" dirty="0"/>
          </a:p>
        </p:txBody>
      </p:sp>
      <p:sp>
        <p:nvSpPr>
          <p:cNvPr id="30" name="Content Placeholder 2"/>
          <p:cNvSpPr txBox="1">
            <a:spLocks/>
          </p:cNvSpPr>
          <p:nvPr/>
        </p:nvSpPr>
        <p:spPr>
          <a:xfrm>
            <a:off x="210799" y="1154041"/>
            <a:ext cx="8536961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10000"/>
              <a:buFont typeface="Wingdings 2" pitchFamily="18" charset="2"/>
              <a:buChar char="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68375" indent="-282575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63650" indent="-295275" algn="l" defTabSz="914400" rtl="0" eaLnBrk="1" latinLnBrk="0" hangingPunct="1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10000"/>
              <a:buFont typeface="Wingdings 2" pitchFamily="18" charset="2"/>
              <a:buChar char="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46225" indent="-282575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28800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1177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398713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6892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>
                <a:solidFill>
                  <a:schemeClr val="accent2"/>
                </a:solidFill>
              </a:rPr>
              <a:t>Expect J/</a:t>
            </a:r>
            <a:r>
              <a:rPr lang="en-US" sz="2000" dirty="0" smtClean="0">
                <a:solidFill>
                  <a:schemeClr val="accent2"/>
                </a:solidFill>
                <a:latin typeface="Symbol" charset="2"/>
                <a:cs typeface="Symbol" charset="2"/>
              </a:rPr>
              <a:t>y</a:t>
            </a:r>
            <a:r>
              <a:rPr lang="en-US" sz="2000" dirty="0" smtClean="0">
                <a:solidFill>
                  <a:schemeClr val="accent2"/>
                </a:solidFill>
              </a:rPr>
              <a:t> measurements of significance for several nuclei</a:t>
            </a:r>
          </a:p>
          <a:p>
            <a:r>
              <a:rPr lang="en-US" sz="2000" dirty="0" err="1" smtClean="0">
                <a:solidFill>
                  <a:schemeClr val="accent2"/>
                </a:solidFill>
              </a:rPr>
              <a:t>p+Au</a:t>
            </a:r>
            <a:r>
              <a:rPr lang="en-US" sz="2000" dirty="0" smtClean="0">
                <a:solidFill>
                  <a:schemeClr val="accent2"/>
                </a:solidFill>
              </a:rPr>
              <a:t> will provide a good statistical measurement of </a:t>
            </a:r>
            <a:r>
              <a:rPr lang="en-US" sz="2000" dirty="0" smtClean="0">
                <a:solidFill>
                  <a:schemeClr val="accent2"/>
                </a:solidFill>
                <a:latin typeface="Symbol" charset="2"/>
                <a:cs typeface="Symbol" charset="2"/>
              </a:rPr>
              <a:t>y</a:t>
            </a:r>
            <a:r>
              <a:rPr lang="en-US" sz="2000" dirty="0" smtClean="0">
                <a:solidFill>
                  <a:schemeClr val="accent2"/>
                </a:solidFill>
              </a:rPr>
              <a:t>’</a:t>
            </a:r>
            <a:endParaRPr lang="en-US" sz="2000" dirty="0">
              <a:solidFill>
                <a:schemeClr val="accent2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0350" y="2614541"/>
            <a:ext cx="8161041" cy="3609692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2997200" y="2446774"/>
            <a:ext cx="3137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p</a:t>
            </a:r>
            <a:r>
              <a:rPr lang="en-US" dirty="0" err="1" smtClean="0"/>
              <a:t>+A</a:t>
            </a:r>
            <a:r>
              <a:rPr lang="en-US" dirty="0" smtClean="0"/>
              <a:t> projections for Run 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08482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1E2C9-805F-D640-8984-BA322F3CC520}" type="slidenum">
              <a:rPr lang="en-US" smtClean="0"/>
              <a:t>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Melynda Brooks, LANL, WWND 2015</a:t>
            </a:r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539115" y="-369944"/>
            <a:ext cx="8042276" cy="1336956"/>
          </a:xfrm>
        </p:spPr>
        <p:txBody>
          <a:bodyPr/>
          <a:lstStyle/>
          <a:p>
            <a:r>
              <a:rPr lang="en-US" sz="3200" dirty="0" smtClean="0"/>
              <a:t>CNM for Open and Closed Heavy Flavor</a:t>
            </a:r>
            <a:endParaRPr lang="en-US" sz="3200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63195" y="1247095"/>
            <a:ext cx="7017365" cy="43434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Open heavy flavor shows a different rapidity dependence from J/</a:t>
            </a:r>
            <a:r>
              <a:rPr lang="en-US" sz="2000" dirty="0" smtClean="0">
                <a:latin typeface="Symbol" charset="2"/>
                <a:cs typeface="Symbol" charset="2"/>
              </a:rPr>
              <a:t>y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6246602" y="4036848"/>
            <a:ext cx="2961784" cy="2660241"/>
            <a:chOff x="-66836" y="2204773"/>
            <a:chExt cx="3198947" cy="2708422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66836" y="2204773"/>
              <a:ext cx="3198947" cy="2708422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302295" y="2646947"/>
              <a:ext cx="1376948" cy="2350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/>
                <a:t>arXiv:1310.1005</a:t>
              </a:r>
              <a:endParaRPr lang="en-US" sz="9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80347" y="2814325"/>
              <a:ext cx="1376948" cy="2350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/>
                <a:t>PRC 87, 034904</a:t>
              </a:r>
              <a:endParaRPr lang="en-US" sz="900" dirty="0"/>
            </a:p>
          </p:txBody>
        </p:sp>
        <p:pic>
          <p:nvPicPr>
            <p:cNvPr id="12" name="Picture 11" descr="PHENIX big logo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1056" y="2391363"/>
              <a:ext cx="891883" cy="29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3" name="Group 12"/>
          <p:cNvGrpSpPr/>
          <p:nvPr/>
        </p:nvGrpSpPr>
        <p:grpSpPr>
          <a:xfrm>
            <a:off x="3171200" y="3911600"/>
            <a:ext cx="3148364" cy="2875251"/>
            <a:chOff x="2854711" y="2228042"/>
            <a:chExt cx="3400467" cy="2632673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54711" y="2228042"/>
              <a:ext cx="3400467" cy="2632673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3233857" y="2405251"/>
              <a:ext cx="1376948" cy="2350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/>
                <a:t>PRL 109, 242301</a:t>
              </a:r>
              <a:endParaRPr lang="en-US" sz="900" dirty="0"/>
            </a:p>
          </p:txBody>
        </p:sp>
        <p:pic>
          <p:nvPicPr>
            <p:cNvPr id="16" name="Picture 15" descr="PHENIX big logo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09567" y="2952836"/>
              <a:ext cx="891883" cy="29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" name="TextBox 16"/>
            <p:cNvSpPr txBox="1"/>
            <p:nvPr/>
          </p:nvSpPr>
          <p:spPr>
            <a:xfrm>
              <a:off x="3238646" y="2579705"/>
              <a:ext cx="1376948" cy="2350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/>
                <a:t>PRC 87, 034904</a:t>
              </a:r>
              <a:endParaRPr lang="en-US" sz="900" dirty="0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244138" y="3988668"/>
            <a:ext cx="3054759" cy="2708422"/>
            <a:chOff x="5981822" y="2222561"/>
            <a:chExt cx="3299367" cy="2757476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81822" y="2222561"/>
              <a:ext cx="3299367" cy="2757476"/>
            </a:xfrm>
            <a:prstGeom prst="rect">
              <a:avLst/>
            </a:prstGeom>
          </p:spPr>
        </p:pic>
        <p:pic>
          <p:nvPicPr>
            <p:cNvPr id="20" name="Picture 19" descr="PHENIX big logo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73721" y="4281655"/>
              <a:ext cx="891883" cy="29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" name="TextBox 20"/>
            <p:cNvSpPr txBox="1"/>
            <p:nvPr/>
          </p:nvSpPr>
          <p:spPr>
            <a:xfrm>
              <a:off x="6359915" y="2296723"/>
              <a:ext cx="1376948" cy="2350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/>
                <a:t>arXiv:1310.1005</a:t>
              </a:r>
              <a:endParaRPr lang="en-US" sz="900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359915" y="2464101"/>
              <a:ext cx="1376948" cy="2350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/>
                <a:t>PRC 87, 034904</a:t>
              </a:r>
              <a:endParaRPr lang="en-US" sz="900" dirty="0"/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7180560" y="3155930"/>
            <a:ext cx="1242088" cy="4509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7322799" y="1447962"/>
            <a:ext cx="1242088" cy="4509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b="1" dirty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9214" y="955040"/>
            <a:ext cx="1668996" cy="1450836"/>
          </a:xfrm>
          <a:prstGeom prst="rect">
            <a:avLst/>
          </a:prstGeom>
        </p:spPr>
      </p:pic>
      <p:grpSp>
        <p:nvGrpSpPr>
          <p:cNvPr id="26" name="Group 25"/>
          <p:cNvGrpSpPr/>
          <p:nvPr/>
        </p:nvGrpSpPr>
        <p:grpSpPr>
          <a:xfrm>
            <a:off x="7129759" y="2466836"/>
            <a:ext cx="2067962" cy="1750775"/>
            <a:chOff x="6957700" y="1249680"/>
            <a:chExt cx="2067962" cy="1750775"/>
          </a:xfrm>
        </p:grpSpPr>
        <p:pic>
          <p:nvPicPr>
            <p:cNvPr id="27" name="Picture 26"/>
            <p:cNvPicPr>
              <a:picLocks noChangeAspect="1"/>
            </p:cNvPicPr>
            <p:nvPr/>
          </p:nvPicPr>
          <p:blipFill rotWithShape="1"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7453391" y="1249680"/>
              <a:ext cx="1572271" cy="1750775"/>
            </a:xfrm>
            <a:prstGeom prst="rect">
              <a:avLst/>
            </a:prstGeom>
          </p:spPr>
        </p:pic>
        <p:sp>
          <p:nvSpPr>
            <p:cNvPr id="28" name="TextBox 27"/>
            <p:cNvSpPr txBox="1"/>
            <p:nvPr/>
          </p:nvSpPr>
          <p:spPr>
            <a:xfrm>
              <a:off x="7453392" y="1934944"/>
              <a:ext cx="113815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EPS09</a:t>
              </a:r>
              <a:endParaRPr lang="en-US" dirty="0"/>
            </a:p>
          </p:txBody>
        </p:sp>
        <p:pic>
          <p:nvPicPr>
            <p:cNvPr id="29" name="Picture 28"/>
            <p:cNvPicPr>
              <a:picLocks noChangeAspect="1"/>
            </p:cNvPicPr>
            <p:nvPr/>
          </p:nvPicPr>
          <p:blipFill rotWithShape="1"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6957700" y="1249680"/>
              <a:ext cx="495691" cy="1750775"/>
            </a:xfrm>
            <a:prstGeom prst="rect">
              <a:avLst/>
            </a:prstGeom>
          </p:spPr>
        </p:pic>
      </p:grpSp>
      <p:sp>
        <p:nvSpPr>
          <p:cNvPr id="30" name="Content Placeholder 2"/>
          <p:cNvSpPr txBox="1">
            <a:spLocks/>
          </p:cNvSpPr>
          <p:nvPr/>
        </p:nvSpPr>
        <p:spPr>
          <a:xfrm>
            <a:off x="142874" y="1984951"/>
            <a:ext cx="7017365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10000"/>
              <a:buFont typeface="Wingdings 2" pitchFamily="18" charset="2"/>
              <a:buChar char="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68375" indent="-282575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63650" indent="-295275" algn="l" defTabSz="914400" rtl="0" eaLnBrk="1" latinLnBrk="0" hangingPunct="1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10000"/>
              <a:buFont typeface="Wingdings 2" pitchFamily="18" charset="2"/>
              <a:buChar char="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46225" indent="-282575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28800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1177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398713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6892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Combination of initial-state and final-state effects or primarily final-state?</a:t>
            </a:r>
          </a:p>
          <a:p>
            <a:r>
              <a:rPr lang="en-US" sz="2000" dirty="0" smtClean="0">
                <a:solidFill>
                  <a:srgbClr val="0000FF"/>
                </a:solidFill>
              </a:rPr>
              <a:t>The FVTX will allow more precise measurement to better quantify differences from Run 15 </a:t>
            </a:r>
            <a:r>
              <a:rPr lang="en-US" sz="2000" dirty="0" err="1" smtClean="0">
                <a:solidFill>
                  <a:srgbClr val="0000FF"/>
                </a:solidFill>
              </a:rPr>
              <a:t>p+A</a:t>
            </a:r>
            <a:endParaRPr lang="en-US" sz="2000" dirty="0">
              <a:solidFill>
                <a:srgbClr val="0000FF"/>
              </a:solidFill>
            </a:endParaRPr>
          </a:p>
        </p:txBody>
      </p:sp>
      <p:sp>
        <p:nvSpPr>
          <p:cNvPr id="31" name="Oval 19"/>
          <p:cNvSpPr>
            <a:spLocks noChangeArrowheads="1"/>
          </p:cNvSpPr>
          <p:nvPr/>
        </p:nvSpPr>
        <p:spPr bwMode="auto">
          <a:xfrm>
            <a:off x="1320800" y="6522719"/>
            <a:ext cx="304800" cy="311114"/>
          </a:xfrm>
          <a:prstGeom prst="ellipse">
            <a:avLst/>
          </a:prstGeom>
          <a:solidFill>
            <a:schemeClr val="hlink"/>
          </a:solidFill>
          <a:ln w="9525">
            <a:solidFill>
              <a:srgbClr val="66006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n-US" sz="1400" dirty="0" smtClean="0"/>
              <a:t>d</a:t>
            </a:r>
            <a:endParaRPr lang="en-US" sz="1400" dirty="0"/>
          </a:p>
        </p:txBody>
      </p:sp>
      <p:sp>
        <p:nvSpPr>
          <p:cNvPr id="32" name="Oval 20"/>
          <p:cNvSpPr>
            <a:spLocks noChangeArrowheads="1"/>
          </p:cNvSpPr>
          <p:nvPr/>
        </p:nvSpPr>
        <p:spPr bwMode="auto">
          <a:xfrm>
            <a:off x="7645517" y="6543039"/>
            <a:ext cx="309154" cy="272641"/>
          </a:xfrm>
          <a:prstGeom prst="ellipse">
            <a:avLst/>
          </a:prstGeom>
          <a:solidFill>
            <a:srgbClr val="FFFF00"/>
          </a:solidFill>
          <a:ln w="9525">
            <a:solidFill>
              <a:srgbClr val="FFFF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>
              <a:defRPr/>
            </a:pPr>
            <a:r>
              <a:rPr lang="en-US" sz="1400" dirty="0">
                <a:solidFill>
                  <a:srgbClr val="990033"/>
                </a:solidFill>
                <a:cs typeface="+mn-cs"/>
              </a:rPr>
              <a:t>Au</a:t>
            </a:r>
          </a:p>
        </p:txBody>
      </p:sp>
      <p:cxnSp>
        <p:nvCxnSpPr>
          <p:cNvPr id="33" name="Straight Arrow Connector 32"/>
          <p:cNvCxnSpPr/>
          <p:nvPr/>
        </p:nvCxnSpPr>
        <p:spPr>
          <a:xfrm flipH="1">
            <a:off x="4772142" y="6688681"/>
            <a:ext cx="2774832" cy="0"/>
          </a:xfrm>
          <a:prstGeom prst="straightConnector1">
            <a:avLst/>
          </a:prstGeom>
          <a:ln w="38100" cmpd="sng"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1697354" y="6671908"/>
            <a:ext cx="3048000" cy="0"/>
          </a:xfrm>
          <a:prstGeom prst="straightConnector1">
            <a:avLst/>
          </a:prstGeom>
          <a:ln w="38100" cmpd="sng">
            <a:solidFill>
              <a:srgbClr val="66006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84015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1E2C9-805F-D640-8984-BA322F3CC520}" type="slidenum">
              <a:rPr lang="en-US" smtClean="0"/>
              <a:t>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Melynda Brooks, LANL, WWND 2015</a:t>
            </a:r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539115" y="-369944"/>
            <a:ext cx="8042276" cy="1336956"/>
          </a:xfrm>
        </p:spPr>
        <p:txBody>
          <a:bodyPr/>
          <a:lstStyle/>
          <a:p>
            <a:r>
              <a:rPr lang="en-US" sz="3200" dirty="0" smtClean="0"/>
              <a:t>What About Upsilons?</a:t>
            </a:r>
            <a:endParaRPr lang="en-US" sz="3200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63195" y="1247095"/>
            <a:ext cx="8418196" cy="43434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Possible suppression at </a:t>
            </a:r>
            <a:r>
              <a:rPr lang="en-US" sz="2000" i="1" dirty="0" smtClean="0"/>
              <a:t>backward</a:t>
            </a:r>
            <a:r>
              <a:rPr lang="en-US" sz="2000" dirty="0" smtClean="0"/>
              <a:t> rapidity (but error bars large)</a:t>
            </a:r>
            <a:endParaRPr lang="en-US" sz="2000" dirty="0" smtClean="0">
              <a:latin typeface="Symbol" charset="2"/>
              <a:cs typeface="Symbol" charset="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180560" y="3155930"/>
            <a:ext cx="1242088" cy="4509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7322799" y="1447962"/>
            <a:ext cx="1242088" cy="4509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b="1" dirty="0"/>
          </a:p>
        </p:txBody>
      </p:sp>
      <p:sp>
        <p:nvSpPr>
          <p:cNvPr id="30" name="Content Placeholder 2"/>
          <p:cNvSpPr txBox="1">
            <a:spLocks/>
          </p:cNvSpPr>
          <p:nvPr/>
        </p:nvSpPr>
        <p:spPr>
          <a:xfrm>
            <a:off x="142874" y="1984951"/>
            <a:ext cx="851344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10000"/>
              <a:buFont typeface="Wingdings 2" pitchFamily="18" charset="2"/>
              <a:buChar char="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68375" indent="-282575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63650" indent="-295275" algn="l" defTabSz="914400" rtl="0" eaLnBrk="1" latinLnBrk="0" hangingPunct="1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10000"/>
              <a:buFont typeface="Wingdings 2" pitchFamily="18" charset="2"/>
              <a:buChar char="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46225" indent="-282575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28800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1177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398713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6892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Forward rapidity may or may not be suppressed</a:t>
            </a:r>
          </a:p>
          <a:p>
            <a:r>
              <a:rPr lang="en-US" sz="2000" dirty="0" smtClean="0">
                <a:solidFill>
                  <a:srgbClr val="0000FF"/>
                </a:solidFill>
              </a:rPr>
              <a:t>Challenging to make significantly better measurements with PHENIX. </a:t>
            </a:r>
            <a:r>
              <a:rPr lang="en-US" sz="2000" dirty="0" err="1" smtClean="0">
                <a:solidFill>
                  <a:srgbClr val="0000FF"/>
                </a:solidFill>
              </a:rPr>
              <a:t>sPHENIX</a:t>
            </a:r>
            <a:r>
              <a:rPr lang="en-US" sz="2000" dirty="0" smtClean="0">
                <a:solidFill>
                  <a:srgbClr val="0000FF"/>
                </a:solidFill>
              </a:rPr>
              <a:t> proposes to continue upsilon program.</a:t>
            </a:r>
            <a:endParaRPr lang="en-US" sz="2000" dirty="0">
              <a:solidFill>
                <a:srgbClr val="0000FF"/>
              </a:solidFill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2631440" y="3708439"/>
            <a:ext cx="3622390" cy="2523041"/>
            <a:chOff x="538480" y="3606839"/>
            <a:chExt cx="3622390" cy="2523041"/>
          </a:xfrm>
        </p:grpSpPr>
        <p:pic>
          <p:nvPicPr>
            <p:cNvPr id="35" name="Picture 34" descr="rdau2.gif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1194"/>
            <a:stretch/>
          </p:blipFill>
          <p:spPr>
            <a:xfrm>
              <a:off x="539115" y="3606839"/>
              <a:ext cx="3621755" cy="2172883"/>
            </a:xfrm>
            <a:prstGeom prst="rect">
              <a:avLst/>
            </a:prstGeom>
          </p:spPr>
        </p:pic>
        <p:pic>
          <p:nvPicPr>
            <p:cNvPr id="36" name="Picture 35" descr="rdau2.gif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1864"/>
            <a:stretch/>
          </p:blipFill>
          <p:spPr>
            <a:xfrm>
              <a:off x="538480" y="5767667"/>
              <a:ext cx="3621755" cy="36221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400600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1E2C9-805F-D640-8984-BA322F3CC520}" type="slidenum">
              <a:rPr lang="en-US" smtClean="0"/>
              <a:t>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Melynda Brooks, LANL, WWND 2015</a:t>
            </a:r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549275" y="-268344"/>
            <a:ext cx="8042276" cy="1336956"/>
          </a:xfrm>
        </p:spPr>
        <p:txBody>
          <a:bodyPr/>
          <a:lstStyle/>
          <a:p>
            <a:r>
              <a:rPr lang="en-US" sz="4000" dirty="0" smtClean="0"/>
              <a:t>System Size and CNM</a:t>
            </a:r>
            <a:endParaRPr lang="en-US" sz="4000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549275" y="1132841"/>
            <a:ext cx="8042276" cy="43434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Suppression similar for smaller systems (</a:t>
            </a:r>
            <a:r>
              <a:rPr lang="en-US" sz="2000" dirty="0" err="1" smtClean="0"/>
              <a:t>CuCu</a:t>
            </a:r>
            <a:r>
              <a:rPr lang="en-US" sz="2000" dirty="0" smtClean="0"/>
              <a:t>) and larger (</a:t>
            </a:r>
            <a:r>
              <a:rPr lang="en-US" sz="2000" dirty="0" err="1" smtClean="0"/>
              <a:t>AuAu</a:t>
            </a:r>
            <a:r>
              <a:rPr lang="en-US" sz="2000" dirty="0" smtClean="0"/>
              <a:t>). Close to value extrapolated from </a:t>
            </a:r>
            <a:r>
              <a:rPr lang="en-US" sz="2000" dirty="0" err="1" smtClean="0"/>
              <a:t>dAu</a:t>
            </a:r>
            <a:r>
              <a:rPr lang="en-US" sz="2000" dirty="0" smtClean="0"/>
              <a:t> (modified PDF and breakup)</a:t>
            </a:r>
          </a:p>
          <a:p>
            <a:r>
              <a:rPr lang="en-US" sz="2000" dirty="0" smtClean="0"/>
              <a:t>Small rapidity dependence in </a:t>
            </a:r>
            <a:r>
              <a:rPr lang="en-US" sz="2000" dirty="0" err="1" smtClean="0"/>
              <a:t>CuAu</a:t>
            </a:r>
            <a:r>
              <a:rPr lang="en-US" sz="2000" dirty="0" smtClean="0"/>
              <a:t>, more consistent with CNM effects than QGP</a:t>
            </a:r>
            <a:endParaRPr lang="en-US" sz="20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346"/>
          <a:stretch/>
        </p:blipFill>
        <p:spPr>
          <a:xfrm>
            <a:off x="980719" y="3210560"/>
            <a:ext cx="3174721" cy="3422408"/>
          </a:xfrm>
          <a:prstGeom prst="rect">
            <a:avLst/>
          </a:prstGeom>
          <a:noFill/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4960" y="3058160"/>
            <a:ext cx="3250600" cy="3574808"/>
          </a:xfrm>
          <a:prstGeom prst="rect">
            <a:avLst/>
          </a:prstGeom>
          <a:noFill/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135734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1E2C9-805F-D640-8984-BA322F3CC520}" type="slidenum">
              <a:rPr lang="en-US" smtClean="0"/>
              <a:t>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Melynda Brooks, LANL, WWND 2015</a:t>
            </a:r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549275" y="-136264"/>
            <a:ext cx="8042276" cy="1336956"/>
          </a:xfrm>
        </p:spPr>
        <p:txBody>
          <a:bodyPr/>
          <a:lstStyle/>
          <a:p>
            <a:r>
              <a:rPr lang="en-US" sz="4000" dirty="0" smtClean="0"/>
              <a:t>J/</a:t>
            </a:r>
            <a:r>
              <a:rPr lang="en-US" sz="4000" dirty="0" smtClean="0">
                <a:latin typeface="Symbol" charset="2"/>
                <a:cs typeface="Symbol" charset="2"/>
              </a:rPr>
              <a:t>y</a:t>
            </a:r>
            <a:r>
              <a:rPr lang="en-US" sz="4000" dirty="0" smtClean="0"/>
              <a:t> Heavy Ion Measurements</a:t>
            </a:r>
            <a:endParaRPr lang="en-US" sz="4000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549275" y="1356361"/>
            <a:ext cx="8042276" cy="43434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J/</a:t>
            </a:r>
            <a:r>
              <a:rPr lang="en-US" sz="2000" dirty="0" smtClean="0">
                <a:latin typeface="Symbol" charset="2"/>
                <a:cs typeface="Symbol" charset="2"/>
              </a:rPr>
              <a:t>y</a:t>
            </a:r>
            <a:r>
              <a:rPr lang="en-US" sz="2000" dirty="0" smtClean="0"/>
              <a:t> suppression strikingly similar at SPS and RHIC despite different energies</a:t>
            </a:r>
          </a:p>
          <a:p>
            <a:r>
              <a:rPr lang="en-US" sz="2000" dirty="0" smtClean="0"/>
              <a:t>Rapidity dependence not initially expected: CNM effects bring forward down? Coalescence brings central up? </a:t>
            </a:r>
          </a:p>
          <a:p>
            <a:r>
              <a:rPr lang="en-US" sz="2000" dirty="0" err="1" smtClean="0"/>
              <a:t>p</a:t>
            </a:r>
            <a:r>
              <a:rPr lang="en-US" sz="2000" baseline="-25000" dirty="0" err="1" smtClean="0"/>
              <a:t>T</a:t>
            </a:r>
            <a:r>
              <a:rPr lang="en-US" sz="2000" dirty="0" smtClean="0"/>
              <a:t> dependence does not show a strong effect</a:t>
            </a:r>
            <a:endParaRPr lang="en-US" sz="20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74"/>
          <a:stretch/>
        </p:blipFill>
        <p:spPr>
          <a:xfrm>
            <a:off x="1039844" y="3637279"/>
            <a:ext cx="3202454" cy="3139441"/>
          </a:xfrm>
          <a:prstGeom prst="rect">
            <a:avLst/>
          </a:prstGeom>
          <a:noFill/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35364" y="3717190"/>
            <a:ext cx="3287275" cy="3019626"/>
          </a:xfrm>
          <a:prstGeom prst="rect">
            <a:avLst/>
          </a:prstGeom>
          <a:noFill/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sp>
        <p:nvSpPr>
          <p:cNvPr id="2" name="TextBox 1"/>
          <p:cNvSpPr txBox="1"/>
          <p:nvPr/>
        </p:nvSpPr>
        <p:spPr>
          <a:xfrm>
            <a:off x="1424874" y="3542089"/>
            <a:ext cx="1322898" cy="21544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800" dirty="0" smtClean="0"/>
              <a:t>PRL 98 (2007) 232301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41686692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-166744"/>
            <a:ext cx="8042276" cy="1336956"/>
          </a:xfrm>
        </p:spPr>
        <p:txBody>
          <a:bodyPr/>
          <a:lstStyle/>
          <a:p>
            <a:r>
              <a:rPr lang="en-US" sz="4000" dirty="0" smtClean="0"/>
              <a:t>Energy Dependence Cont’d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75" y="1325881"/>
            <a:ext cx="6237605" cy="43434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Explore energy dependence more at RHIC</a:t>
            </a:r>
          </a:p>
          <a:p>
            <a:r>
              <a:rPr lang="en-US" sz="2000" dirty="0" smtClean="0"/>
              <a:t>Don’t see large change in suppression until LHC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264458" y="6478868"/>
            <a:ext cx="4840941" cy="365125"/>
          </a:xfrm>
        </p:spPr>
        <p:txBody>
          <a:bodyPr/>
          <a:lstStyle/>
          <a:p>
            <a:r>
              <a:rPr lang="en-US" smtClean="0"/>
              <a:t>Melynda Brooks, LANL, DNP Hawaii 2014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1E2C9-805F-D640-8984-BA322F3CC520}" type="slidenum">
              <a:rPr lang="en-US" smtClean="0"/>
              <a:t>16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15258" y="3918195"/>
            <a:ext cx="3280074" cy="258099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6695" y="3887971"/>
            <a:ext cx="4948856" cy="261121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312156"/>
            <a:ext cx="2640106" cy="2256520"/>
          </a:xfrm>
          <a:prstGeom prst="rect">
            <a:avLst/>
          </a:prstGeom>
        </p:spPr>
      </p:pic>
      <p:sp>
        <p:nvSpPr>
          <p:cNvPr id="11" name="Content Placeholder 2"/>
          <p:cNvSpPr txBox="1">
            <a:spLocks/>
          </p:cNvSpPr>
          <p:nvPr/>
        </p:nvSpPr>
        <p:spPr>
          <a:xfrm>
            <a:off x="356235" y="2672081"/>
            <a:ext cx="6237605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10000"/>
              <a:buFont typeface="Wingdings 2" pitchFamily="18" charset="2"/>
              <a:buChar char="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68375" indent="-282575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63650" indent="-295275" algn="l" defTabSz="914400" rtl="0" eaLnBrk="1" latinLnBrk="0" hangingPunct="1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10000"/>
              <a:buFont typeface="Wingdings 2" pitchFamily="18" charset="2"/>
              <a:buChar char="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46225" indent="-282575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28800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1177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398713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6892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err="1" smtClean="0"/>
              <a:t>p</a:t>
            </a:r>
            <a:r>
              <a:rPr lang="en-US" sz="2000" baseline="-25000" dirty="0" err="1" smtClean="0"/>
              <a:t>T</a:t>
            </a:r>
            <a:r>
              <a:rPr lang="en-US" sz="2000" dirty="0" smtClean="0"/>
              <a:t> dependence now looks consistent with coalescence picture</a:t>
            </a:r>
            <a:endParaRPr lang="en-US" sz="2000" dirty="0"/>
          </a:p>
        </p:txBody>
      </p:sp>
      <p:pic>
        <p:nvPicPr>
          <p:cNvPr id="6" name="Picture 5" descr="ALICE_PHENIX_RAA_vs_dnchdeta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8871" y="3799841"/>
            <a:ext cx="2449636" cy="2699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4265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1E2C9-805F-D640-8984-BA322F3CC520}" type="slidenum">
              <a:rPr lang="en-US" smtClean="0"/>
              <a:t>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Melynda Brooks, LANL, WWND 2015</a:t>
            </a:r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549275" y="-166744"/>
            <a:ext cx="8042276" cy="1336956"/>
          </a:xfrm>
        </p:spPr>
        <p:txBody>
          <a:bodyPr/>
          <a:lstStyle/>
          <a:p>
            <a:r>
              <a:rPr lang="en-US" sz="4000" dirty="0" smtClean="0"/>
              <a:t>Heavy Ion </a:t>
            </a:r>
            <a:r>
              <a:rPr lang="en-US" sz="4000" dirty="0" err="1" smtClean="0">
                <a:latin typeface="Symbol" charset="2"/>
                <a:cs typeface="Symbol" charset="2"/>
              </a:rPr>
              <a:t>y</a:t>
            </a:r>
            <a:r>
              <a:rPr lang="en-US" sz="4000" dirty="0" err="1" smtClean="0"/>
              <a:t>’:</a:t>
            </a:r>
            <a:r>
              <a:rPr lang="en-US" sz="4000" dirty="0" err="1"/>
              <a:t>J</a:t>
            </a:r>
            <a:r>
              <a:rPr lang="en-US" sz="4000" dirty="0"/>
              <a:t>/</a:t>
            </a:r>
            <a:r>
              <a:rPr lang="en-US" sz="4000" dirty="0">
                <a:latin typeface="Symbol" charset="2"/>
                <a:cs typeface="Symbol" charset="2"/>
              </a:rPr>
              <a:t>y</a:t>
            </a:r>
            <a:endParaRPr lang="en-US" sz="4000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78155" y="1437641"/>
            <a:ext cx="8042276" cy="43434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At LHC energies, the J/</a:t>
            </a:r>
            <a:r>
              <a:rPr lang="en-US" sz="2000" dirty="0" err="1" smtClean="0">
                <a:latin typeface="Symbol" charset="2"/>
                <a:cs typeface="Symbol" charset="2"/>
              </a:rPr>
              <a:t>y</a:t>
            </a:r>
            <a:r>
              <a:rPr lang="en-US" sz="2000" dirty="0" err="1" smtClean="0"/>
              <a:t>:</a:t>
            </a:r>
            <a:r>
              <a:rPr lang="en-US" sz="2000" dirty="0" err="1" smtClean="0">
                <a:latin typeface="Symbol" charset="2"/>
                <a:cs typeface="Symbol" charset="2"/>
              </a:rPr>
              <a:t>y</a:t>
            </a:r>
            <a:r>
              <a:rPr lang="en-US" sz="2000" dirty="0" smtClean="0"/>
              <a:t>’ ratio also seems to now deviate from linear trend.</a:t>
            </a:r>
          </a:p>
          <a:p>
            <a:r>
              <a:rPr lang="en-US" sz="2000" dirty="0" smtClean="0"/>
              <a:t>Another indication of coalescence </a:t>
            </a:r>
            <a:r>
              <a:rPr lang="en-US" sz="2000" dirty="0" err="1" smtClean="0"/>
              <a:t>atLHC</a:t>
            </a:r>
            <a:r>
              <a:rPr lang="en-US" sz="2000" dirty="0" smtClean="0"/>
              <a:t>? </a:t>
            </a:r>
            <a:r>
              <a:rPr lang="en-US" sz="2000" dirty="0" smtClean="0">
                <a:solidFill>
                  <a:srgbClr val="0000FF"/>
                </a:solidFill>
              </a:rPr>
              <a:t>What will we see in RHIC heavy ion?</a:t>
            </a:r>
            <a:endParaRPr lang="en-US" sz="2000" dirty="0">
              <a:solidFill>
                <a:srgbClr val="0000FF"/>
              </a:solidFill>
            </a:endParaRPr>
          </a:p>
        </p:txBody>
      </p:sp>
      <p:pic>
        <p:nvPicPr>
          <p:cNvPr id="8" name="Picture 7" descr="Screen Shot 2014-09-25 at 3.01.27 P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465829" y="3434411"/>
            <a:ext cx="2914651" cy="305561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83725" y="3545107"/>
            <a:ext cx="3151295" cy="288471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4978" y="3078480"/>
            <a:ext cx="3449022" cy="1908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48498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1E2C9-805F-D640-8984-BA322F3CC520}" type="slidenum">
              <a:rPr lang="en-US" smtClean="0"/>
              <a:t>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Melynda Brooks, LANL, WWND 2015</a:t>
            </a:r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539115" y="-369944"/>
            <a:ext cx="8042276" cy="1336956"/>
          </a:xfrm>
        </p:spPr>
        <p:txBody>
          <a:bodyPr/>
          <a:lstStyle/>
          <a:p>
            <a:r>
              <a:rPr lang="en-US" sz="3200" dirty="0" smtClean="0"/>
              <a:t>Upsilon Au-Au</a:t>
            </a:r>
            <a:endParaRPr lang="en-US" sz="3200" dirty="0"/>
          </a:p>
        </p:txBody>
      </p:sp>
      <p:sp>
        <p:nvSpPr>
          <p:cNvPr id="23" name="TextBox 22"/>
          <p:cNvSpPr txBox="1"/>
          <p:nvPr/>
        </p:nvSpPr>
        <p:spPr>
          <a:xfrm>
            <a:off x="7180560" y="3155930"/>
            <a:ext cx="1242088" cy="4509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7322799" y="1447962"/>
            <a:ext cx="1242088" cy="4509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b="1" dirty="0"/>
          </a:p>
        </p:txBody>
      </p:sp>
      <p:sp>
        <p:nvSpPr>
          <p:cNvPr id="30" name="Content Placeholder 2"/>
          <p:cNvSpPr txBox="1">
            <a:spLocks/>
          </p:cNvSpPr>
          <p:nvPr/>
        </p:nvSpPr>
        <p:spPr>
          <a:xfrm>
            <a:off x="142874" y="1151831"/>
            <a:ext cx="8745632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10000"/>
              <a:buFont typeface="Wingdings 2" pitchFamily="18" charset="2"/>
              <a:buChar char="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68375" indent="-282575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63650" indent="-295275" algn="l" defTabSz="914400" rtl="0" eaLnBrk="1" latinLnBrk="0" hangingPunct="1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10000"/>
              <a:buFont typeface="Wingdings 2" pitchFamily="18" charset="2"/>
              <a:buChar char="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46225" indent="-282575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28800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1177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398713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6892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R</a:t>
            </a:r>
            <a:r>
              <a:rPr lang="en-US" sz="2000" baseline="-25000" dirty="0" smtClean="0"/>
              <a:t>AA</a:t>
            </a:r>
            <a:r>
              <a:rPr lang="en-US" sz="2000" dirty="0" smtClean="0"/>
              <a:t> ~0.65 if no 2S, 3S</a:t>
            </a:r>
          </a:p>
          <a:p>
            <a:r>
              <a:rPr lang="en-US" sz="2000" dirty="0" smtClean="0"/>
              <a:t>R</a:t>
            </a:r>
            <a:r>
              <a:rPr lang="en-US" sz="2000" baseline="-25000" dirty="0" smtClean="0"/>
              <a:t>AA</a:t>
            </a:r>
            <a:r>
              <a:rPr lang="en-US" sz="2000" dirty="0" smtClean="0"/>
              <a:t> ~0.37 if no 2S, 3S, </a:t>
            </a:r>
            <a:r>
              <a:rPr lang="en-US" sz="2000" dirty="0" err="1" smtClean="0">
                <a:latin typeface="Symbol" charset="2"/>
                <a:cs typeface="Symbol" charset="2"/>
              </a:rPr>
              <a:t>c</a:t>
            </a:r>
            <a:r>
              <a:rPr lang="en-US" sz="2000" baseline="-25000" dirty="0" err="1" smtClean="0"/>
              <a:t>B</a:t>
            </a:r>
            <a:endParaRPr lang="en-US" sz="2000" baseline="-25000" dirty="0" smtClean="0"/>
          </a:p>
          <a:p>
            <a:r>
              <a:rPr lang="en-US" sz="2000" dirty="0" smtClean="0">
                <a:solidFill>
                  <a:srgbClr val="0000FF"/>
                </a:solidFill>
              </a:rPr>
              <a:t>PHENIX consistent with 2S, 3S states both melt, if no other suppression effects</a:t>
            </a:r>
            <a:endParaRPr lang="en-US" sz="2000" dirty="0">
              <a:solidFill>
                <a:srgbClr val="0000FF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5520" y="2874414"/>
            <a:ext cx="5362986" cy="3752823"/>
          </a:xfrm>
          <a:prstGeom prst="rect">
            <a:avLst/>
          </a:prstGeom>
          <a:noFill/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sp>
        <p:nvSpPr>
          <p:cNvPr id="2" name="TextBox 1"/>
          <p:cNvSpPr txBox="1"/>
          <p:nvPr/>
        </p:nvSpPr>
        <p:spPr>
          <a:xfrm>
            <a:off x="7095595" y="2750708"/>
            <a:ext cx="1617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arXiv:1404.2246</a:t>
            </a:r>
          </a:p>
        </p:txBody>
      </p:sp>
    </p:spTree>
    <p:extLst>
      <p:ext uri="{BB962C8B-B14F-4D97-AF65-F5344CB8AC3E}">
        <p14:creationId xmlns:p14="http://schemas.microsoft.com/office/powerpoint/2010/main" val="21960790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1E2C9-805F-D640-8984-BA322F3CC520}" type="slidenum">
              <a:rPr lang="en-US" smtClean="0"/>
              <a:t>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Melynda Brooks, LANL, WWND 2015</a:t>
            </a:r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549275" y="-176904"/>
            <a:ext cx="8042276" cy="1336956"/>
          </a:xfrm>
        </p:spPr>
        <p:txBody>
          <a:bodyPr/>
          <a:lstStyle/>
          <a:p>
            <a:r>
              <a:rPr lang="en-US" sz="4000" dirty="0" smtClean="0"/>
              <a:t>What’s Next at PHENIX?</a:t>
            </a:r>
            <a:endParaRPr lang="en-US" sz="4000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549275" y="1447801"/>
            <a:ext cx="8042276" cy="4343400"/>
          </a:xfrm>
        </p:spPr>
        <p:txBody>
          <a:bodyPr/>
          <a:lstStyle/>
          <a:p>
            <a:r>
              <a:rPr lang="en-US" dirty="0" smtClean="0"/>
              <a:t>J/</a:t>
            </a:r>
            <a:r>
              <a:rPr lang="en-US" dirty="0" err="1" smtClean="0">
                <a:latin typeface="Symbol" charset="2"/>
                <a:cs typeface="Symbol" charset="2"/>
              </a:rPr>
              <a:t>y</a:t>
            </a:r>
            <a:r>
              <a:rPr lang="en-US" dirty="0" err="1" smtClean="0"/>
              <a:t>:</a:t>
            </a:r>
            <a:r>
              <a:rPr lang="en-US" dirty="0" err="1" smtClean="0">
                <a:latin typeface="Symbol" charset="2"/>
                <a:cs typeface="Symbol" charset="2"/>
              </a:rPr>
              <a:t>y</a:t>
            </a:r>
            <a:r>
              <a:rPr lang="en-US" dirty="0" smtClean="0"/>
              <a:t>’ ratio in </a:t>
            </a:r>
            <a:r>
              <a:rPr lang="en-US" dirty="0" err="1" smtClean="0"/>
              <a:t>CuAu</a:t>
            </a:r>
            <a:r>
              <a:rPr lang="en-US" dirty="0" smtClean="0"/>
              <a:t> and </a:t>
            </a:r>
            <a:r>
              <a:rPr lang="en-US" dirty="0" err="1" smtClean="0"/>
              <a:t>AuAu</a:t>
            </a:r>
            <a:r>
              <a:rPr lang="en-US" dirty="0" smtClean="0"/>
              <a:t> at forward rapidity – will we see any </a:t>
            </a:r>
            <a:r>
              <a:rPr lang="en-US" dirty="0" smtClean="0">
                <a:latin typeface="Symbol" charset="2"/>
                <a:cs typeface="Symbol" charset="2"/>
              </a:rPr>
              <a:t>y</a:t>
            </a:r>
            <a:r>
              <a:rPr lang="en-US" dirty="0" smtClean="0"/>
              <a:t>’?</a:t>
            </a:r>
          </a:p>
          <a:p>
            <a:r>
              <a:rPr lang="en-US" dirty="0" smtClean="0"/>
              <a:t>J/</a:t>
            </a:r>
            <a:r>
              <a:rPr lang="en-US" dirty="0" err="1" smtClean="0">
                <a:latin typeface="Symbol" charset="2"/>
                <a:cs typeface="Symbol" charset="2"/>
              </a:rPr>
              <a:t>y</a:t>
            </a:r>
            <a:r>
              <a:rPr lang="en-US" dirty="0" err="1" smtClean="0"/>
              <a:t>:</a:t>
            </a:r>
            <a:r>
              <a:rPr lang="en-US" dirty="0" err="1">
                <a:latin typeface="Symbol" charset="2"/>
                <a:cs typeface="Symbol" charset="2"/>
              </a:rPr>
              <a:t>y</a:t>
            </a:r>
            <a:r>
              <a:rPr lang="en-US" dirty="0" smtClean="0"/>
              <a:t>’ ratio in </a:t>
            </a:r>
            <a:r>
              <a:rPr lang="en-US" dirty="0" err="1" smtClean="0"/>
              <a:t>p+A</a:t>
            </a:r>
            <a:r>
              <a:rPr lang="en-US" dirty="0" smtClean="0"/>
              <a:t> at forward and backward rapidity – will it follow same </a:t>
            </a:r>
            <a:r>
              <a:rPr lang="en-US" dirty="0" err="1" smtClean="0"/>
              <a:t>dN</a:t>
            </a:r>
            <a:r>
              <a:rPr lang="en-US" baseline="-25000" dirty="0" err="1" smtClean="0"/>
              <a:t>ch</a:t>
            </a:r>
            <a:r>
              <a:rPr lang="en-US" dirty="0" smtClean="0"/>
              <a:t>/d</a:t>
            </a:r>
            <a:r>
              <a:rPr lang="en-US" dirty="0" smtClean="0">
                <a:latin typeface="Symbol" charset="2"/>
                <a:cs typeface="Symbol" charset="2"/>
              </a:rPr>
              <a:t>h</a:t>
            </a:r>
            <a:r>
              <a:rPr lang="en-US" dirty="0" smtClean="0"/>
              <a:t> trend</a:t>
            </a:r>
            <a:r>
              <a:rPr lang="en-US" dirty="0" smtClean="0"/>
              <a:t>?</a:t>
            </a:r>
          </a:p>
          <a:p>
            <a:r>
              <a:rPr lang="en-US" dirty="0" smtClean="0"/>
              <a:t>J/</a:t>
            </a:r>
            <a:r>
              <a:rPr lang="en-US" dirty="0" err="1" smtClean="0">
                <a:latin typeface="Symbol" charset="2"/>
                <a:cs typeface="Symbol" charset="2"/>
              </a:rPr>
              <a:t>y</a:t>
            </a:r>
            <a:r>
              <a:rPr lang="en-US" dirty="0" err="1" smtClean="0"/>
              <a:t>:</a:t>
            </a:r>
            <a:r>
              <a:rPr lang="en-US" dirty="0" err="1" smtClean="0">
                <a:latin typeface="Symbol" charset="2"/>
                <a:cs typeface="Symbol" charset="2"/>
              </a:rPr>
              <a:t>y</a:t>
            </a:r>
            <a:r>
              <a:rPr lang="en-US" dirty="0" smtClean="0"/>
              <a:t>’ ratio versus multiplicity</a:t>
            </a:r>
          </a:p>
          <a:p>
            <a:pPr>
              <a:lnSpc>
                <a:spcPct val="50000"/>
              </a:lnSpc>
            </a:pPr>
            <a:r>
              <a:rPr lang="en-US" dirty="0" smtClean="0"/>
              <a:t>Higher precision </a:t>
            </a:r>
            <a:r>
              <a:rPr lang="en-US" dirty="0"/>
              <a:t>open </a:t>
            </a:r>
            <a:r>
              <a:rPr lang="en-US" dirty="0" smtClean="0"/>
              <a:t>heavy</a:t>
            </a:r>
          </a:p>
          <a:p>
            <a:pPr marL="0" indent="0">
              <a:lnSpc>
                <a:spcPct val="50000"/>
              </a:lnSpc>
              <a:buNone/>
            </a:pPr>
            <a:r>
              <a:rPr lang="en-US" dirty="0" smtClean="0"/>
              <a:t>    flavor, B/D separation</a:t>
            </a:r>
            <a:endParaRPr lang="en-US" dirty="0" smtClean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9208" y="3677920"/>
            <a:ext cx="3272392" cy="315468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756651" y="3493254"/>
            <a:ext cx="16012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CuAu</a:t>
            </a:r>
            <a:r>
              <a:rPr lang="en-US" dirty="0" smtClean="0"/>
              <a:t> J/</a:t>
            </a:r>
            <a:r>
              <a:rPr lang="en-US" dirty="0" smtClean="0">
                <a:latin typeface="Symbol" charset="2"/>
                <a:cs typeface="Symbol" charset="2"/>
              </a:rPr>
              <a:t>y</a:t>
            </a:r>
            <a:r>
              <a:rPr lang="en-US" dirty="0" smtClean="0"/>
              <a:t>, </a:t>
            </a:r>
            <a:r>
              <a:rPr lang="en-US" dirty="0" smtClean="0">
                <a:latin typeface="Symbol" charset="2"/>
                <a:cs typeface="Symbol" charset="2"/>
              </a:rPr>
              <a:t>y</a:t>
            </a:r>
            <a:r>
              <a:rPr lang="en-US" dirty="0" smtClean="0"/>
              <a:t>’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04670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1E2C9-805F-D640-8984-BA322F3CC520}" type="slidenum">
              <a:rPr lang="en-US" smtClean="0"/>
              <a:t>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Melynda Brooks, LANL, WWND 2015</a:t>
            </a:r>
            <a:endParaRPr lang="en-US" dirty="0"/>
          </a:p>
        </p:txBody>
      </p: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549275" y="-270230"/>
            <a:ext cx="8042276" cy="1336956"/>
          </a:xfrm>
        </p:spPr>
        <p:txBody>
          <a:bodyPr/>
          <a:lstStyle/>
          <a:p>
            <a:r>
              <a:rPr lang="en-US" dirty="0" smtClean="0"/>
              <a:t>Heavy Flavor Production</a:t>
            </a:r>
            <a:endParaRPr lang="en-US" dirty="0"/>
          </a:p>
        </p:txBody>
      </p:sp>
      <p:grpSp>
        <p:nvGrpSpPr>
          <p:cNvPr id="22" name="Group 21"/>
          <p:cNvGrpSpPr/>
          <p:nvPr/>
        </p:nvGrpSpPr>
        <p:grpSpPr>
          <a:xfrm>
            <a:off x="5417004" y="1238698"/>
            <a:ext cx="3422280" cy="1981200"/>
            <a:chOff x="304800" y="762000"/>
            <a:chExt cx="4073654" cy="2362200"/>
          </a:xfrm>
        </p:grpSpPr>
        <p:pic>
          <p:nvPicPr>
            <p:cNvPr id="23" name="Picture 2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000" y="838200"/>
              <a:ext cx="2667000" cy="2057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24" name="Oval 23"/>
            <p:cNvSpPr>
              <a:spLocks noChangeArrowheads="1"/>
            </p:cNvSpPr>
            <p:nvPr/>
          </p:nvSpPr>
          <p:spPr bwMode="auto">
            <a:xfrm>
              <a:off x="304800" y="762000"/>
              <a:ext cx="1981200" cy="2362200"/>
            </a:xfrm>
            <a:prstGeom prst="ellips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25" name="Line 12"/>
            <p:cNvSpPr>
              <a:spLocks noChangeShapeType="1"/>
            </p:cNvSpPr>
            <p:nvPr/>
          </p:nvSpPr>
          <p:spPr bwMode="auto">
            <a:xfrm flipV="1">
              <a:off x="2362200" y="1371600"/>
              <a:ext cx="457200" cy="1524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26" name="Text Box 13"/>
            <p:cNvSpPr txBox="1">
              <a:spLocks noChangeArrowheads="1"/>
            </p:cNvSpPr>
            <p:nvPr/>
          </p:nvSpPr>
          <p:spPr bwMode="auto">
            <a:xfrm>
              <a:off x="2819400" y="1066800"/>
              <a:ext cx="1212850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>
                <a:defRPr/>
              </a:pPr>
              <a:r>
                <a:rPr lang="en-US">
                  <a:cs typeface="+mn-cs"/>
                </a:rPr>
                <a:t>D mesons</a:t>
              </a:r>
            </a:p>
          </p:txBody>
        </p:sp>
        <p:sp>
          <p:nvSpPr>
            <p:cNvPr id="27" name="Oval 15"/>
            <p:cNvSpPr>
              <a:spLocks noChangeArrowheads="1"/>
            </p:cNvSpPr>
            <p:nvPr/>
          </p:nvSpPr>
          <p:spPr bwMode="auto">
            <a:xfrm>
              <a:off x="2209799" y="762000"/>
              <a:ext cx="2168655" cy="1981199"/>
            </a:xfrm>
            <a:prstGeom prst="ellipse">
              <a:avLst/>
            </a:prstGeom>
            <a:noFill/>
            <a:ln w="38100">
              <a:solidFill>
                <a:srgbClr val="9900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28" name="Text Box 16"/>
            <p:cNvSpPr txBox="1">
              <a:spLocks noChangeArrowheads="1"/>
            </p:cNvSpPr>
            <p:nvPr/>
          </p:nvSpPr>
          <p:spPr bwMode="auto">
            <a:xfrm>
              <a:off x="2743200" y="1901825"/>
              <a:ext cx="795338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>
                <a:defRPr/>
              </a:pPr>
              <a:r>
                <a:rPr lang="en-US">
                  <a:cs typeface="+mn-cs"/>
                </a:rPr>
                <a:t>, </a:t>
              </a:r>
              <a:r>
                <a:rPr lang="en-US">
                  <a:latin typeface="Symbol" charset="0"/>
                  <a:cs typeface="+mn-cs"/>
                </a:rPr>
                <a:t>Y</a:t>
              </a:r>
              <a:r>
                <a:rPr lang="ja-JP" altLang="en-US">
                  <a:latin typeface="Arial"/>
                  <a:cs typeface="+mn-cs"/>
                </a:rPr>
                <a:t>’</a:t>
              </a:r>
              <a:r>
                <a:rPr lang="en-US">
                  <a:cs typeface="+mn-cs"/>
                </a:rPr>
                <a:t>, </a:t>
              </a:r>
              <a:r>
                <a:rPr lang="en-US">
                  <a:latin typeface="Symbol" charset="0"/>
                  <a:cs typeface="+mn-cs"/>
                </a:rPr>
                <a:t>c</a:t>
              </a:r>
            </a:p>
          </p:txBody>
        </p:sp>
      </p:grpSp>
      <p:sp>
        <p:nvSpPr>
          <p:cNvPr id="29" name="Text Box 5"/>
          <p:cNvSpPr txBox="1">
            <a:spLocks noChangeArrowheads="1"/>
          </p:cNvSpPr>
          <p:nvPr/>
        </p:nvSpPr>
        <p:spPr bwMode="auto">
          <a:xfrm>
            <a:off x="521136" y="3187334"/>
            <a:ext cx="8420574" cy="258532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l">
              <a:buClr>
                <a:srgbClr val="990033"/>
              </a:buClr>
              <a:defRPr/>
            </a:pPr>
            <a:r>
              <a:rPr lang="en-US" u="sng" dirty="0" smtClean="0">
                <a:cs typeface="+mn-cs"/>
              </a:rPr>
              <a:t>Possible Modifications beyond </a:t>
            </a:r>
            <a:r>
              <a:rPr lang="en-US" u="sng" dirty="0" err="1" smtClean="0">
                <a:cs typeface="+mn-cs"/>
              </a:rPr>
              <a:t>p+p</a:t>
            </a:r>
            <a:r>
              <a:rPr lang="en-US" u="sng" dirty="0" smtClean="0">
                <a:cs typeface="+mn-cs"/>
              </a:rPr>
              <a:t> production extrapolation:</a:t>
            </a:r>
            <a:endParaRPr lang="en-US" u="sng" dirty="0">
              <a:cs typeface="+mn-cs"/>
            </a:endParaRPr>
          </a:p>
          <a:p>
            <a:pPr marL="338138" lvl="1" indent="-112713">
              <a:buClr>
                <a:schemeClr val="accent1">
                  <a:lumMod val="75000"/>
                </a:schemeClr>
              </a:buClr>
              <a:buFontTx/>
              <a:buChar char="•"/>
              <a:defRPr/>
            </a:pPr>
            <a:r>
              <a:rPr lang="en-US" dirty="0">
                <a:solidFill>
                  <a:srgbClr val="215D77"/>
                </a:solidFill>
                <a:cs typeface="+mn-cs"/>
              </a:rPr>
              <a:t>Parton Distribution </a:t>
            </a:r>
            <a:r>
              <a:rPr lang="en-US" dirty="0" smtClean="0">
                <a:solidFill>
                  <a:srgbClr val="215D77"/>
                </a:solidFill>
                <a:cs typeface="+mn-cs"/>
              </a:rPr>
              <a:t>Functions modified </a:t>
            </a:r>
            <a:r>
              <a:rPr lang="en-US" dirty="0">
                <a:solidFill>
                  <a:srgbClr val="215D77"/>
                </a:solidFill>
                <a:cs typeface="+mn-cs"/>
              </a:rPr>
              <a:t>in </a:t>
            </a:r>
            <a:r>
              <a:rPr lang="en-US" dirty="0" smtClean="0">
                <a:solidFill>
                  <a:srgbClr val="215D77"/>
                </a:solidFill>
                <a:cs typeface="+mn-cs"/>
              </a:rPr>
              <a:t>nucleus</a:t>
            </a:r>
            <a:r>
              <a:rPr lang="en-US" dirty="0">
                <a:solidFill>
                  <a:srgbClr val="215D77"/>
                </a:solidFill>
                <a:cs typeface="+mn-cs"/>
              </a:rPr>
              <a:t>? </a:t>
            </a:r>
            <a:endParaRPr lang="en-US" dirty="0" smtClean="0">
              <a:solidFill>
                <a:srgbClr val="215D77"/>
              </a:solidFill>
              <a:cs typeface="+mn-cs"/>
            </a:endParaRPr>
          </a:p>
          <a:p>
            <a:pPr marL="338138" lvl="1" indent="-112713">
              <a:buClr>
                <a:schemeClr val="accent1">
                  <a:lumMod val="75000"/>
                </a:schemeClr>
              </a:buClr>
              <a:buFontTx/>
              <a:buChar char="•"/>
              <a:defRPr/>
            </a:pPr>
            <a:r>
              <a:rPr lang="en-US" dirty="0" smtClean="0">
                <a:solidFill>
                  <a:srgbClr val="215D77"/>
                </a:solidFill>
                <a:cs typeface="+mn-cs"/>
              </a:rPr>
              <a:t>Energy loss of </a:t>
            </a:r>
            <a:r>
              <a:rPr lang="en-US" dirty="0" err="1" smtClean="0">
                <a:solidFill>
                  <a:srgbClr val="215D77"/>
                </a:solidFill>
                <a:cs typeface="+mn-cs"/>
              </a:rPr>
              <a:t>partons</a:t>
            </a:r>
            <a:r>
              <a:rPr lang="en-US" dirty="0" smtClean="0">
                <a:solidFill>
                  <a:srgbClr val="215D77"/>
                </a:solidFill>
                <a:cs typeface="+mn-cs"/>
              </a:rPr>
              <a:t> traversing nucleus</a:t>
            </a:r>
          </a:p>
          <a:p>
            <a:pPr marL="338138" lvl="1" indent="-112713">
              <a:buClr>
                <a:schemeClr val="accent1">
                  <a:lumMod val="75000"/>
                </a:schemeClr>
              </a:buClr>
              <a:buFontTx/>
              <a:buChar char="•"/>
              <a:defRPr/>
            </a:pPr>
            <a:r>
              <a:rPr lang="en-US" dirty="0" smtClean="0">
                <a:solidFill>
                  <a:srgbClr val="215D77"/>
                </a:solidFill>
              </a:rPr>
              <a:t>Cronin modification of </a:t>
            </a:r>
            <a:r>
              <a:rPr lang="en-US" dirty="0" err="1" smtClean="0">
                <a:solidFill>
                  <a:srgbClr val="215D77"/>
                </a:solidFill>
              </a:rPr>
              <a:t>p</a:t>
            </a:r>
            <a:r>
              <a:rPr lang="en-US" baseline="-25000" dirty="0" err="1" smtClean="0">
                <a:solidFill>
                  <a:srgbClr val="215D77"/>
                </a:solidFill>
              </a:rPr>
              <a:t>T</a:t>
            </a:r>
            <a:r>
              <a:rPr lang="en-US" dirty="0" smtClean="0">
                <a:solidFill>
                  <a:srgbClr val="215D77"/>
                </a:solidFill>
              </a:rPr>
              <a:t> spectra</a:t>
            </a:r>
          </a:p>
          <a:p>
            <a:pPr marL="338138" lvl="1" indent="-112713">
              <a:buClr>
                <a:schemeClr val="accent1">
                  <a:lumMod val="75000"/>
                </a:schemeClr>
              </a:buClr>
              <a:buFontTx/>
              <a:buChar char="•"/>
              <a:defRPr/>
            </a:pPr>
            <a:r>
              <a:rPr lang="en-US" dirty="0" smtClean="0">
                <a:solidFill>
                  <a:srgbClr val="215D77"/>
                </a:solidFill>
              </a:rPr>
              <a:t>Breakup of </a:t>
            </a:r>
            <a:r>
              <a:rPr lang="en-US" dirty="0" err="1" smtClean="0">
                <a:solidFill>
                  <a:srgbClr val="215D77"/>
                </a:solidFill>
              </a:rPr>
              <a:t>charmonium</a:t>
            </a:r>
            <a:r>
              <a:rPr lang="en-US" dirty="0" smtClean="0">
                <a:solidFill>
                  <a:srgbClr val="215D77"/>
                </a:solidFill>
              </a:rPr>
              <a:t> before exiting nucleus</a:t>
            </a:r>
          </a:p>
          <a:p>
            <a:pPr marL="338138" lvl="1" indent="-112713">
              <a:buClr>
                <a:schemeClr val="accent1">
                  <a:lumMod val="75000"/>
                </a:schemeClr>
              </a:buClr>
              <a:buFontTx/>
              <a:buChar char="•"/>
              <a:defRPr/>
            </a:pPr>
            <a:r>
              <a:rPr lang="en-US" dirty="0" smtClean="0">
                <a:solidFill>
                  <a:srgbClr val="990033"/>
                </a:solidFill>
                <a:sym typeface="Wingdings" charset="0"/>
              </a:rPr>
              <a:t>Energy loss of </a:t>
            </a:r>
            <a:r>
              <a:rPr lang="en-US" dirty="0" err="1" smtClean="0">
                <a:solidFill>
                  <a:srgbClr val="990033"/>
                </a:solidFill>
                <a:sym typeface="Wingdings" charset="0"/>
              </a:rPr>
              <a:t>partons</a:t>
            </a:r>
            <a:r>
              <a:rPr lang="en-US" dirty="0" smtClean="0">
                <a:solidFill>
                  <a:srgbClr val="990033"/>
                </a:solidFill>
                <a:sym typeface="Wingdings" charset="0"/>
              </a:rPr>
              <a:t> traversing QGP</a:t>
            </a:r>
          </a:p>
          <a:p>
            <a:pPr marL="338138" lvl="1" indent="-112713">
              <a:buClr>
                <a:schemeClr val="accent1">
                  <a:lumMod val="75000"/>
                </a:schemeClr>
              </a:buClr>
              <a:buFontTx/>
              <a:buChar char="•"/>
              <a:defRPr/>
            </a:pPr>
            <a:r>
              <a:rPr lang="en-US" dirty="0" smtClean="0">
                <a:solidFill>
                  <a:srgbClr val="990033"/>
                </a:solidFill>
                <a:sym typeface="Wingdings" charset="0"/>
              </a:rPr>
              <a:t>Debye screening of </a:t>
            </a:r>
            <a:r>
              <a:rPr lang="en-US" dirty="0" err="1" smtClean="0">
                <a:solidFill>
                  <a:srgbClr val="990033"/>
                </a:solidFill>
                <a:sym typeface="Wingdings" charset="0"/>
              </a:rPr>
              <a:t>charmonia</a:t>
            </a:r>
            <a:r>
              <a:rPr lang="en-US" dirty="0" smtClean="0">
                <a:solidFill>
                  <a:srgbClr val="990033"/>
                </a:solidFill>
                <a:sym typeface="Wingdings" charset="0"/>
              </a:rPr>
              <a:t> by QGP</a:t>
            </a:r>
          </a:p>
          <a:p>
            <a:pPr marL="338138" lvl="1" indent="-112713">
              <a:buClr>
                <a:schemeClr val="accent1">
                  <a:lumMod val="75000"/>
                </a:schemeClr>
              </a:buClr>
              <a:buFontTx/>
              <a:buChar char="•"/>
              <a:defRPr/>
            </a:pPr>
            <a:r>
              <a:rPr lang="en-US" dirty="0" smtClean="0">
                <a:solidFill>
                  <a:srgbClr val="215D77"/>
                </a:solidFill>
                <a:cs typeface="+mn-cs"/>
                <a:sym typeface="Wingdings" charset="0"/>
              </a:rPr>
              <a:t>If enoug</a:t>
            </a:r>
            <a:r>
              <a:rPr lang="en-US" dirty="0" smtClean="0">
                <a:solidFill>
                  <a:srgbClr val="215D77"/>
                </a:solidFill>
                <a:sym typeface="Wingdings" charset="0"/>
              </a:rPr>
              <a:t>h cc, can have </a:t>
            </a:r>
            <a:r>
              <a:rPr lang="en-US" dirty="0" err="1" smtClean="0">
                <a:solidFill>
                  <a:srgbClr val="215D77"/>
                </a:solidFill>
                <a:sym typeface="Wingdings" charset="0"/>
              </a:rPr>
              <a:t>charmonium</a:t>
            </a:r>
            <a:r>
              <a:rPr lang="en-US" dirty="0" smtClean="0">
                <a:solidFill>
                  <a:srgbClr val="215D77"/>
                </a:solidFill>
                <a:sym typeface="Wingdings" charset="0"/>
              </a:rPr>
              <a:t> production through coalescence</a:t>
            </a:r>
          </a:p>
          <a:p>
            <a:pPr marL="225425" lvl="1">
              <a:buClr>
                <a:schemeClr val="accent1">
                  <a:lumMod val="75000"/>
                </a:schemeClr>
              </a:buClr>
              <a:defRPr/>
            </a:pPr>
            <a:endParaRPr lang="en-US" dirty="0">
              <a:solidFill>
                <a:srgbClr val="990033"/>
              </a:solidFill>
              <a:sym typeface="Wingdings" charset="0"/>
            </a:endParaRPr>
          </a:p>
        </p:txBody>
      </p:sp>
      <p:sp>
        <p:nvSpPr>
          <p:cNvPr id="30" name="Text Box 14"/>
          <p:cNvSpPr txBox="1">
            <a:spLocks noChangeArrowheads="1"/>
          </p:cNvSpPr>
          <p:nvPr/>
        </p:nvSpPr>
        <p:spPr bwMode="auto">
          <a:xfrm>
            <a:off x="549274" y="1358926"/>
            <a:ext cx="4931745" cy="17543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en-US" u="sng" dirty="0">
                <a:cs typeface="+mn-cs"/>
              </a:rPr>
              <a:t>Factorize calculations:</a:t>
            </a:r>
          </a:p>
          <a:p>
            <a:pPr marL="287338" indent="-112713" algn="l">
              <a:buFontTx/>
              <a:buChar char="•"/>
              <a:defRPr/>
            </a:pPr>
            <a:r>
              <a:rPr lang="en-US" dirty="0" err="1">
                <a:solidFill>
                  <a:schemeClr val="accent1">
                    <a:lumMod val="75000"/>
                  </a:schemeClr>
                </a:solidFill>
                <a:cs typeface="+mn-cs"/>
              </a:rPr>
              <a:t>pQCD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cs typeface="+mn-cs"/>
              </a:rPr>
              <a:t> to calculate cc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cs typeface="+mn-cs"/>
              </a:rPr>
              <a:t>production</a:t>
            </a:r>
          </a:p>
          <a:p>
            <a:pPr marL="287338" indent="-112713" algn="l">
              <a:buFontTx/>
              <a:buChar char="•"/>
              <a:defRPr/>
            </a:pP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</a:rPr>
              <a:t>cċ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cs typeface="+mn-cs"/>
              </a:rPr>
              <a:t> propagation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cs typeface="+mn-cs"/>
              </a:rPr>
              <a:t>and </a:t>
            </a: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</a:rPr>
              <a:t>h</a:t>
            </a: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  <a:cs typeface="+mn-cs"/>
              </a:rPr>
              <a:t>adronization</a:t>
            </a:r>
            <a:endParaRPr lang="en-US" dirty="0">
              <a:solidFill>
                <a:schemeClr val="accent1">
                  <a:lumMod val="75000"/>
                </a:schemeClr>
              </a:solidFill>
              <a:cs typeface="+mn-cs"/>
            </a:endParaRPr>
          </a:p>
          <a:p>
            <a:pPr algn="l">
              <a:buFontTx/>
              <a:buChar char="•"/>
              <a:defRPr/>
            </a:pPr>
            <a:endParaRPr lang="en-US" dirty="0">
              <a:cs typeface="+mn-cs"/>
            </a:endParaRPr>
          </a:p>
          <a:p>
            <a:pPr algn="l">
              <a:defRPr/>
            </a:pPr>
            <a:r>
              <a:rPr lang="en-US" b="1" dirty="0">
                <a:cs typeface="+mn-cs"/>
                <a:sym typeface="Wingdings" charset="0"/>
              </a:rPr>
              <a:t>Note</a:t>
            </a:r>
            <a:r>
              <a:rPr lang="en-US" dirty="0">
                <a:cs typeface="+mn-cs"/>
                <a:sym typeface="Wingdings" charset="0"/>
              </a:rPr>
              <a:t>: much of J/</a:t>
            </a:r>
            <a:r>
              <a:rPr lang="en-US" dirty="0">
                <a:latin typeface="Symbol" charset="0"/>
                <a:cs typeface="+mn-cs"/>
                <a:sym typeface="Wingdings" charset="0"/>
              </a:rPr>
              <a:t>Y</a:t>
            </a:r>
            <a:r>
              <a:rPr lang="en-US" dirty="0">
                <a:cs typeface="+mn-cs"/>
                <a:sym typeface="Wingdings" charset="0"/>
              </a:rPr>
              <a:t> production comes from feed-down from higher </a:t>
            </a:r>
            <a:r>
              <a:rPr lang="en-US" dirty="0" smtClean="0">
                <a:cs typeface="+mn-cs"/>
                <a:sym typeface="Wingdings" charset="0"/>
              </a:rPr>
              <a:t>resonances, B</a:t>
            </a:r>
            <a:endParaRPr lang="en-US" dirty="0">
              <a:cs typeface="+mn-cs"/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7261936" y="3250378"/>
            <a:ext cx="1830849" cy="1900843"/>
            <a:chOff x="7261936" y="3250378"/>
            <a:chExt cx="1830849" cy="1900843"/>
          </a:xfrm>
        </p:grpSpPr>
        <p:pic>
          <p:nvPicPr>
            <p:cNvPr id="32" name="Picture 31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7261936" y="3250378"/>
              <a:ext cx="1830849" cy="1900843"/>
            </a:xfrm>
            <a:prstGeom prst="rect">
              <a:avLst/>
            </a:prstGeom>
          </p:spPr>
        </p:pic>
        <p:sp>
          <p:nvSpPr>
            <p:cNvPr id="33" name="TextBox 32"/>
            <p:cNvSpPr txBox="1"/>
            <p:nvPr/>
          </p:nvSpPr>
          <p:spPr>
            <a:xfrm>
              <a:off x="7557681" y="4014681"/>
              <a:ext cx="2799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800000"/>
                  </a:solidFill>
                </a:rPr>
                <a:t>c</a:t>
              </a:r>
              <a:endParaRPr lang="en-US" sz="1400" dirty="0">
                <a:solidFill>
                  <a:srgbClr val="800000"/>
                </a:solidFill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7710081" y="3757401"/>
              <a:ext cx="2744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err="1" smtClean="0">
                  <a:solidFill>
                    <a:srgbClr val="800000"/>
                  </a:solidFill>
                </a:rPr>
                <a:t>ċ</a:t>
              </a:r>
              <a:endParaRPr lang="en-US" sz="1400" dirty="0">
                <a:solidFill>
                  <a:srgbClr val="800000"/>
                </a:solidFill>
              </a:endParaRPr>
            </a:p>
          </p:txBody>
        </p:sp>
      </p:grpSp>
      <p:sp>
        <p:nvSpPr>
          <p:cNvPr id="35" name="Text Box 5"/>
          <p:cNvSpPr txBox="1">
            <a:spLocks noChangeArrowheads="1"/>
          </p:cNvSpPr>
          <p:nvPr/>
        </p:nvSpPr>
        <p:spPr bwMode="auto">
          <a:xfrm>
            <a:off x="520310" y="5434151"/>
            <a:ext cx="8028127" cy="646331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marL="225425" lvl="1">
              <a:buClr>
                <a:schemeClr val="accent1">
                  <a:lumMod val="75000"/>
                </a:schemeClr>
              </a:buClr>
              <a:defRPr/>
            </a:pPr>
            <a:endParaRPr lang="en-US" dirty="0">
              <a:solidFill>
                <a:srgbClr val="990033"/>
              </a:solidFill>
              <a:sym typeface="Wingdings" charset="0"/>
            </a:endParaRPr>
          </a:p>
          <a:p>
            <a:pPr marL="111125" indent="-111125">
              <a:buClr>
                <a:schemeClr val="accent1">
                  <a:lumMod val="75000"/>
                </a:schemeClr>
              </a:buClr>
              <a:buFontTx/>
              <a:buChar char="•"/>
              <a:defRPr/>
            </a:pPr>
            <a:r>
              <a:rPr lang="en-US" dirty="0" smtClean="0">
                <a:solidFill>
                  <a:srgbClr val="0000FF"/>
                </a:solidFill>
                <a:sym typeface="Wingdings" charset="0"/>
              </a:rPr>
              <a:t>Note heavy flavor kinematics differences</a:t>
            </a:r>
          </a:p>
        </p:txBody>
      </p:sp>
      <p:pic>
        <p:nvPicPr>
          <p:cNvPr id="36" name="Picture 3" descr="semileptonic charm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8735" y="5631777"/>
            <a:ext cx="2395780" cy="122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224055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1E2C9-805F-D640-8984-BA322F3CC520}" type="slidenum">
              <a:rPr lang="en-US" smtClean="0"/>
              <a:t>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Melynda Brooks, LANL, WWND 2015</a:t>
            </a:r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549275" y="-4184"/>
            <a:ext cx="8042276" cy="1336956"/>
          </a:xfrm>
        </p:spPr>
        <p:txBody>
          <a:bodyPr/>
          <a:lstStyle/>
          <a:p>
            <a:r>
              <a:rPr lang="en-US" sz="4000" dirty="0" smtClean="0"/>
              <a:t>Summary</a:t>
            </a:r>
            <a:endParaRPr lang="en-US" sz="4000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549275" y="1285240"/>
            <a:ext cx="8042276" cy="4729479"/>
          </a:xfrm>
        </p:spPr>
        <p:txBody>
          <a:bodyPr>
            <a:normAutofit fontScale="77500" lnSpcReduction="20000"/>
          </a:bodyPr>
          <a:lstStyle/>
          <a:p>
            <a:endParaRPr lang="en-US" dirty="0" smtClean="0"/>
          </a:p>
          <a:p>
            <a:r>
              <a:rPr lang="en-US" dirty="0" smtClean="0"/>
              <a:t>Significant suppression of J/</a:t>
            </a:r>
            <a:r>
              <a:rPr lang="en-US" dirty="0" smtClean="0">
                <a:latin typeface="Symbol" charset="2"/>
                <a:cs typeface="Symbol" charset="2"/>
              </a:rPr>
              <a:t>y</a:t>
            </a:r>
            <a:r>
              <a:rPr lang="en-US" dirty="0" smtClean="0"/>
              <a:t> in d-Au; x</a:t>
            </a:r>
            <a:r>
              <a:rPr lang="en-US" baseline="-25000" dirty="0" smtClean="0"/>
              <a:t>2</a:t>
            </a:r>
            <a:r>
              <a:rPr lang="en-US" dirty="0" smtClean="0"/>
              <a:t> dependence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00FF"/>
                </a:solidFill>
              </a:rPr>
              <a:t>suppression not from gluon shadowing</a:t>
            </a:r>
          </a:p>
          <a:p>
            <a:r>
              <a:rPr lang="en-US" dirty="0" smtClean="0"/>
              <a:t>Extrapolation to heavy ion similar to what is measured except perhaps central </a:t>
            </a:r>
            <a:r>
              <a:rPr lang="en-US" dirty="0" err="1" smtClean="0"/>
              <a:t>AuAu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00FF"/>
                </a:solidFill>
                <a:sym typeface="Wingdings"/>
              </a:rPr>
              <a:t> what might </a:t>
            </a:r>
            <a:r>
              <a:rPr lang="en-US" dirty="0" smtClean="0">
                <a:solidFill>
                  <a:srgbClr val="0000FF"/>
                </a:solidFill>
              </a:rPr>
              <a:t>QGP suppression be? Can we reduce extrapolation errors?</a:t>
            </a:r>
          </a:p>
          <a:p>
            <a:r>
              <a:rPr lang="en-US" dirty="0">
                <a:latin typeface="Symbol" charset="2"/>
                <a:cs typeface="Symbol" charset="2"/>
              </a:rPr>
              <a:t>y</a:t>
            </a:r>
            <a:r>
              <a:rPr lang="en-US" dirty="0" smtClean="0"/>
              <a:t>’ suppressed beyond J/</a:t>
            </a:r>
            <a:r>
              <a:rPr lang="en-US" dirty="0" smtClean="0">
                <a:latin typeface="Symbol" charset="2"/>
                <a:cs typeface="Symbol" charset="2"/>
              </a:rPr>
              <a:t>y </a:t>
            </a:r>
            <a:r>
              <a:rPr lang="en-US" dirty="0" smtClean="0">
                <a:cs typeface="Symbol" charset="2"/>
              </a:rPr>
              <a:t>in </a:t>
            </a:r>
            <a:r>
              <a:rPr lang="en-US" dirty="0" err="1" smtClean="0">
                <a:cs typeface="Symbol" charset="2"/>
              </a:rPr>
              <a:t>d+Au</a:t>
            </a:r>
            <a:r>
              <a:rPr lang="en-US" dirty="0" smtClean="0"/>
              <a:t>, proportional to </a:t>
            </a:r>
            <a:r>
              <a:rPr lang="en-US" dirty="0" err="1" smtClean="0"/>
              <a:t>dN</a:t>
            </a:r>
            <a:r>
              <a:rPr lang="en-US" baseline="-25000" dirty="0" err="1" smtClean="0"/>
              <a:t>ch</a:t>
            </a:r>
            <a:r>
              <a:rPr lang="en-US" dirty="0" smtClean="0"/>
              <a:t>/d</a:t>
            </a:r>
            <a:r>
              <a:rPr lang="en-US" dirty="0" smtClean="0">
                <a:latin typeface="Symbol" charset="2"/>
                <a:cs typeface="Symbol" charset="2"/>
              </a:rPr>
              <a:t>h</a:t>
            </a:r>
            <a:r>
              <a:rPr lang="en-US" dirty="0" smtClean="0"/>
              <a:t> independent of </a:t>
            </a:r>
            <a:r>
              <a:rPr lang="en-US" dirty="0" err="1" smtClean="0"/>
              <a:t>energy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err="1" smtClean="0">
                <a:solidFill>
                  <a:srgbClr val="0000FF"/>
                </a:solidFill>
                <a:sym typeface="Wingdings"/>
              </a:rPr>
              <a:t>co-mover</a:t>
            </a:r>
            <a:r>
              <a:rPr lang="en-US" dirty="0" smtClean="0">
                <a:solidFill>
                  <a:srgbClr val="0000FF"/>
                </a:solidFill>
                <a:sym typeface="Wingdings"/>
              </a:rPr>
              <a:t> type effect, not nuclear medium?</a:t>
            </a:r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 smtClean="0"/>
              <a:t>J/</a:t>
            </a:r>
            <a:r>
              <a:rPr lang="en-US" dirty="0">
                <a:latin typeface="Symbol" charset="2"/>
                <a:cs typeface="Symbol" charset="2"/>
              </a:rPr>
              <a:t>y</a:t>
            </a:r>
            <a:r>
              <a:rPr lang="en-US" dirty="0" smtClean="0"/>
              <a:t> suppression in heavy ion: similar </a:t>
            </a:r>
            <a:r>
              <a:rPr lang="en-US" dirty="0" err="1" smtClean="0"/>
              <a:t>N</a:t>
            </a:r>
            <a:r>
              <a:rPr lang="en-US" baseline="-25000" dirty="0" err="1" smtClean="0"/>
              <a:t>part</a:t>
            </a:r>
            <a:r>
              <a:rPr lang="en-US" dirty="0" smtClean="0"/>
              <a:t> trend across energies, system-size until LHC where suppression is reduced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>
                <a:solidFill>
                  <a:srgbClr val="0000FF"/>
                </a:solidFill>
                <a:sym typeface="Wingdings"/>
              </a:rPr>
              <a:t>recombination?</a:t>
            </a:r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 smtClean="0"/>
              <a:t>How much of J/</a:t>
            </a:r>
            <a:r>
              <a:rPr lang="en-US" dirty="0">
                <a:latin typeface="Symbol" charset="2"/>
                <a:cs typeface="Symbol" charset="2"/>
              </a:rPr>
              <a:t>y</a:t>
            </a:r>
            <a:r>
              <a:rPr lang="en-US" dirty="0" smtClean="0"/>
              <a:t> suppression might be due to QGP effects? Does </a:t>
            </a:r>
            <a:r>
              <a:rPr lang="en-US" dirty="0" smtClean="0">
                <a:latin typeface="Symbol" charset="2"/>
                <a:cs typeface="Symbol" charset="2"/>
              </a:rPr>
              <a:t>y</a:t>
            </a:r>
            <a:r>
              <a:rPr lang="en-US" dirty="0" smtClean="0"/>
              <a:t>’ survive in heavy ion collisions at RHIC?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6231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1E2C9-805F-D640-8984-BA322F3CC520}" type="slidenum">
              <a:rPr lang="en-US" smtClean="0"/>
              <a:t>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Melynda Brooks, LANL, WWND 2015</a:t>
            </a:r>
            <a:endParaRPr lang="en-US" dirty="0"/>
          </a:p>
        </p:txBody>
      </p: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549275" y="-270230"/>
            <a:ext cx="8042276" cy="1336956"/>
          </a:xfrm>
        </p:spPr>
        <p:txBody>
          <a:bodyPr/>
          <a:lstStyle/>
          <a:p>
            <a:r>
              <a:rPr lang="en-US" dirty="0" smtClean="0"/>
              <a:t>Upsilon</a:t>
            </a:r>
            <a:endParaRPr lang="en-US" dirty="0"/>
          </a:p>
        </p:txBody>
      </p:sp>
      <p:sp>
        <p:nvSpPr>
          <p:cNvPr id="30" name="Text Box 14"/>
          <p:cNvSpPr txBox="1">
            <a:spLocks noChangeArrowheads="1"/>
          </p:cNvSpPr>
          <p:nvPr/>
        </p:nvSpPr>
        <p:spPr bwMode="auto">
          <a:xfrm>
            <a:off x="366394" y="1450366"/>
            <a:ext cx="4931745" cy="203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285750" indent="-285750" algn="l">
              <a:buFont typeface="Arial"/>
              <a:buChar char="•"/>
              <a:defRPr/>
            </a:pPr>
            <a:r>
              <a:rPr lang="en-US" dirty="0" err="1" smtClean="0"/>
              <a:t>Charmonia</a:t>
            </a:r>
            <a:r>
              <a:rPr lang="en-US" dirty="0" smtClean="0"/>
              <a:t> plus upsilon states covers large range of binding energies which can give indication of whether screening is occurring or not</a:t>
            </a:r>
          </a:p>
          <a:p>
            <a:pPr algn="l">
              <a:defRPr/>
            </a:pPr>
            <a:endParaRPr lang="en-US" dirty="0" smtClean="0"/>
          </a:p>
          <a:p>
            <a:pPr algn="l">
              <a:defRPr/>
            </a:pPr>
            <a:endParaRPr lang="en-US" dirty="0">
              <a:cs typeface="+mn-cs"/>
            </a:endParaRPr>
          </a:p>
          <a:p>
            <a:pPr algn="l">
              <a:defRPr/>
            </a:pPr>
            <a:endParaRPr lang="en-US" dirty="0">
              <a:cs typeface="+mn-c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13938" y="1635760"/>
            <a:ext cx="3425922" cy="4497668"/>
          </a:xfrm>
          <a:prstGeom prst="rect">
            <a:avLst/>
          </a:prstGeom>
        </p:spPr>
      </p:pic>
      <p:pic>
        <p:nvPicPr>
          <p:cNvPr id="3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560" y="3967480"/>
            <a:ext cx="5105400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466136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1E2C9-805F-D640-8984-BA322F3CC520}" type="slidenum">
              <a:rPr lang="en-US" smtClean="0"/>
              <a:t>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Melynda Brooks, LANL, WWND 2015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4222" y="2412949"/>
            <a:ext cx="5634210" cy="4105849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549275" y="-308984"/>
            <a:ext cx="8042276" cy="1336956"/>
          </a:xfrm>
        </p:spPr>
        <p:txBody>
          <a:bodyPr/>
          <a:lstStyle/>
          <a:p>
            <a:r>
              <a:rPr lang="en-US" dirty="0" smtClean="0"/>
              <a:t>The PHENIX Detector</a:t>
            </a:r>
            <a:endParaRPr lang="en-US" dirty="0"/>
          </a:p>
        </p:txBody>
      </p:sp>
      <p:pic>
        <p:nvPicPr>
          <p:cNvPr id="8" name="Picture 7" descr="FVTX_and_VTX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189738" y="977322"/>
            <a:ext cx="2781542" cy="163183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5981" y="2797628"/>
            <a:ext cx="179568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/>
            <a:r>
              <a:rPr lang="en-US" dirty="0" err="1" smtClean="0">
                <a:solidFill>
                  <a:srgbClr val="008000"/>
                </a:solidFill>
                <a:sym typeface="Wingdings"/>
              </a:rPr>
              <a:t>Muon</a:t>
            </a:r>
            <a:r>
              <a:rPr lang="en-US" dirty="0" smtClean="0">
                <a:solidFill>
                  <a:srgbClr val="008000"/>
                </a:solidFill>
                <a:sym typeface="Wingdings"/>
              </a:rPr>
              <a:t> Arms:</a:t>
            </a:r>
          </a:p>
          <a:p>
            <a:pPr marL="285750" indent="-112713">
              <a:buFont typeface="Arial"/>
              <a:buChar char="•"/>
            </a:pPr>
            <a:r>
              <a:rPr lang="en-US" dirty="0" smtClean="0">
                <a:solidFill>
                  <a:srgbClr val="008000"/>
                </a:solidFill>
                <a:latin typeface="Symbol" charset="2"/>
                <a:cs typeface="Symbol" charset="2"/>
                <a:sym typeface="Wingdings"/>
              </a:rPr>
              <a:t>U</a:t>
            </a:r>
            <a:r>
              <a:rPr lang="en-US" dirty="0" smtClean="0">
                <a:solidFill>
                  <a:srgbClr val="008000"/>
                </a:solidFill>
                <a:sym typeface="Wingdings"/>
              </a:rPr>
              <a:t>, J/</a:t>
            </a:r>
            <a:r>
              <a:rPr lang="en-US" dirty="0" err="1" smtClean="0">
                <a:solidFill>
                  <a:srgbClr val="008000"/>
                </a:solidFill>
                <a:latin typeface="Symbol" charset="2"/>
                <a:cs typeface="Symbol" charset="2"/>
                <a:sym typeface="Wingdings"/>
              </a:rPr>
              <a:t>y</a:t>
            </a:r>
            <a:r>
              <a:rPr lang="en-US" dirty="0" err="1" smtClean="0">
                <a:solidFill>
                  <a:srgbClr val="008000"/>
                </a:solidFill>
                <a:sym typeface="Wingdings"/>
              </a:rPr>
              <a:t></a:t>
            </a:r>
            <a:r>
              <a:rPr lang="en-US" dirty="0" err="1" smtClean="0">
                <a:solidFill>
                  <a:srgbClr val="008000"/>
                </a:solidFill>
                <a:latin typeface="Symbol" charset="2"/>
                <a:cs typeface="Symbol" charset="2"/>
                <a:sym typeface="Wingdings"/>
              </a:rPr>
              <a:t>m</a:t>
            </a:r>
            <a:r>
              <a:rPr lang="en-US" baseline="30000" dirty="0" err="1" smtClean="0">
                <a:solidFill>
                  <a:srgbClr val="008000"/>
                </a:solidFill>
                <a:sym typeface="Wingdings"/>
              </a:rPr>
              <a:t>+</a:t>
            </a:r>
            <a:r>
              <a:rPr lang="en-US" dirty="0" err="1" smtClean="0">
                <a:solidFill>
                  <a:srgbClr val="008000"/>
                </a:solidFill>
                <a:latin typeface="Symbol" charset="2"/>
                <a:cs typeface="Symbol" charset="2"/>
                <a:sym typeface="Wingdings"/>
              </a:rPr>
              <a:t>m</a:t>
            </a:r>
            <a:r>
              <a:rPr lang="en-US" baseline="30000" dirty="0" smtClean="0">
                <a:solidFill>
                  <a:srgbClr val="008000"/>
                </a:solidFill>
                <a:sym typeface="Wingdings"/>
              </a:rPr>
              <a:t>-</a:t>
            </a:r>
          </a:p>
          <a:p>
            <a:pPr marL="285750" indent="-112713">
              <a:buFont typeface="Arial"/>
              <a:buChar char="•"/>
            </a:pPr>
            <a:r>
              <a:rPr lang="en-US" dirty="0" err="1" smtClean="0">
                <a:solidFill>
                  <a:srgbClr val="008000"/>
                </a:solidFill>
                <a:sym typeface="Wingdings"/>
              </a:rPr>
              <a:t>DX+</a:t>
            </a:r>
            <a:r>
              <a:rPr lang="en-US" dirty="0" err="1" smtClean="0">
                <a:solidFill>
                  <a:srgbClr val="008000"/>
                </a:solidFill>
                <a:latin typeface="Symbol" charset="2"/>
                <a:cs typeface="Symbol" charset="2"/>
                <a:sym typeface="Wingdings"/>
              </a:rPr>
              <a:t>m</a:t>
            </a:r>
            <a:endParaRPr lang="en-US" dirty="0" smtClean="0">
              <a:solidFill>
                <a:srgbClr val="008000"/>
              </a:solidFill>
              <a:latin typeface="Symbol" charset="2"/>
              <a:cs typeface="Symbol" charset="2"/>
              <a:sym typeface="Wingdings"/>
            </a:endParaRPr>
          </a:p>
          <a:p>
            <a:pPr marL="285750" indent="-112713">
              <a:buFont typeface="Arial"/>
              <a:buChar char="•"/>
            </a:pPr>
            <a:endParaRPr lang="en-US" dirty="0" smtClean="0">
              <a:solidFill>
                <a:srgbClr val="008000"/>
              </a:solidFill>
              <a:cs typeface="Symbol" charset="2"/>
            </a:endParaRPr>
          </a:p>
          <a:p>
            <a:pPr marL="171450" indent="-171450"/>
            <a:endParaRPr lang="en-US" dirty="0">
              <a:solidFill>
                <a:srgbClr val="008000"/>
              </a:solidFill>
              <a:cs typeface="Symbol" charset="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386955" y="2609160"/>
            <a:ext cx="165904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/>
            <a:r>
              <a:rPr lang="en-US" dirty="0" smtClean="0">
                <a:cs typeface="Symbol" charset="2"/>
              </a:rPr>
              <a:t>Adding FVTX:</a:t>
            </a:r>
          </a:p>
          <a:p>
            <a:pPr marL="285750" indent="-112713">
              <a:buFont typeface="Arial"/>
              <a:buChar char="•"/>
            </a:pPr>
            <a:r>
              <a:rPr lang="en-US" dirty="0" smtClean="0">
                <a:latin typeface="Symbol" charset="2"/>
                <a:cs typeface="Symbol" charset="2"/>
                <a:sym typeface="Wingdings"/>
              </a:rPr>
              <a:t>y</a:t>
            </a:r>
            <a:r>
              <a:rPr lang="en-US" dirty="0" smtClean="0">
                <a:sym typeface="Wingdings"/>
              </a:rPr>
              <a:t>’ </a:t>
            </a:r>
            <a:r>
              <a:rPr lang="en-US" dirty="0" err="1" smtClean="0">
                <a:latin typeface="Symbol" charset="2"/>
                <a:cs typeface="Symbol" charset="2"/>
                <a:sym typeface="Wingdings"/>
              </a:rPr>
              <a:t>m</a:t>
            </a:r>
            <a:r>
              <a:rPr lang="en-US" baseline="30000" dirty="0" err="1" smtClean="0">
                <a:sym typeface="Wingdings"/>
              </a:rPr>
              <a:t>+</a:t>
            </a:r>
            <a:r>
              <a:rPr lang="en-US" dirty="0" err="1" smtClean="0">
                <a:latin typeface="Symbol" charset="2"/>
                <a:cs typeface="Symbol" charset="2"/>
                <a:sym typeface="Wingdings"/>
              </a:rPr>
              <a:t>m</a:t>
            </a:r>
            <a:r>
              <a:rPr lang="en-US" baseline="30000" dirty="0" smtClean="0">
                <a:sym typeface="Wingdings"/>
              </a:rPr>
              <a:t>-</a:t>
            </a:r>
          </a:p>
          <a:p>
            <a:pPr marL="285750" indent="-112713">
              <a:buFont typeface="Arial"/>
              <a:buChar char="•"/>
            </a:pPr>
            <a:r>
              <a:rPr lang="en-US" dirty="0" smtClean="0">
                <a:cs typeface="Symbol" charset="2"/>
              </a:rPr>
              <a:t>D, B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767332" y="1546218"/>
            <a:ext cx="225734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Central Arms:</a:t>
            </a:r>
          </a:p>
          <a:p>
            <a:pPr marL="285750" indent="-112713">
              <a:buFont typeface="Arial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U</a:t>
            </a:r>
            <a:r>
              <a:rPr lang="en-US" dirty="0" smtClean="0">
                <a:solidFill>
                  <a:srgbClr val="FF0000"/>
                </a:solidFill>
              </a:rPr>
              <a:t>, J/</a:t>
            </a:r>
            <a:r>
              <a:rPr lang="en-US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y</a:t>
            </a:r>
            <a:r>
              <a:rPr lang="en-US" dirty="0" smtClean="0">
                <a:solidFill>
                  <a:srgbClr val="FF0000"/>
                </a:solidFill>
              </a:rPr>
              <a:t>, </a:t>
            </a:r>
            <a:r>
              <a:rPr lang="en-US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y</a:t>
            </a:r>
            <a:r>
              <a:rPr lang="en-US" dirty="0" smtClean="0">
                <a:solidFill>
                  <a:srgbClr val="FF0000"/>
                </a:solidFill>
              </a:rPr>
              <a:t>’</a:t>
            </a:r>
            <a:r>
              <a:rPr lang="en-US" dirty="0" smtClean="0">
                <a:solidFill>
                  <a:srgbClr val="FF0000"/>
                </a:solidFill>
                <a:sym typeface="Wingdings"/>
              </a:rPr>
              <a:t></a:t>
            </a:r>
            <a:r>
              <a:rPr lang="en-US" dirty="0" err="1" smtClean="0">
                <a:solidFill>
                  <a:srgbClr val="FF0000"/>
                </a:solidFill>
                <a:sym typeface="Wingdings"/>
              </a:rPr>
              <a:t>e</a:t>
            </a:r>
            <a:r>
              <a:rPr lang="en-US" baseline="30000" dirty="0" err="1" smtClean="0">
                <a:solidFill>
                  <a:srgbClr val="FF0000"/>
                </a:solidFill>
                <a:sym typeface="Wingdings"/>
              </a:rPr>
              <a:t>+</a:t>
            </a:r>
            <a:r>
              <a:rPr lang="en-US" dirty="0" err="1" smtClean="0">
                <a:solidFill>
                  <a:srgbClr val="FF0000"/>
                </a:solidFill>
                <a:sym typeface="Wingdings"/>
              </a:rPr>
              <a:t>e</a:t>
            </a:r>
            <a:r>
              <a:rPr lang="en-US" baseline="30000" dirty="0" smtClean="0">
                <a:solidFill>
                  <a:srgbClr val="FF0000"/>
                </a:solidFill>
                <a:sym typeface="Wingdings"/>
              </a:rPr>
              <a:t>-</a:t>
            </a:r>
          </a:p>
          <a:p>
            <a:pPr marL="285750" indent="-112713">
              <a:buFont typeface="Arial"/>
              <a:buChar char="•"/>
            </a:pPr>
            <a:r>
              <a:rPr lang="en-US" dirty="0" err="1" smtClean="0">
                <a:solidFill>
                  <a:srgbClr val="FF0000"/>
                </a:solidFill>
                <a:sym typeface="Wingdings"/>
              </a:rPr>
              <a:t>DX+e</a:t>
            </a:r>
            <a:endParaRPr lang="en-US" dirty="0" smtClean="0">
              <a:solidFill>
                <a:srgbClr val="FF0000"/>
              </a:solidFill>
              <a:sym typeface="Wingdings"/>
            </a:endParaRPr>
          </a:p>
          <a:p>
            <a:pPr marL="171450" indent="-171450"/>
            <a:endParaRPr lang="en-US" dirty="0" smtClean="0">
              <a:solidFill>
                <a:srgbClr val="FF0000"/>
              </a:solidFill>
              <a:sym typeface="Wingdings"/>
            </a:endParaRPr>
          </a:p>
        </p:txBody>
      </p:sp>
      <p:sp>
        <p:nvSpPr>
          <p:cNvPr id="12" name="Oval 19"/>
          <p:cNvSpPr>
            <a:spLocks noChangeArrowheads="1"/>
          </p:cNvSpPr>
          <p:nvPr/>
        </p:nvSpPr>
        <p:spPr bwMode="auto">
          <a:xfrm>
            <a:off x="396241" y="4927600"/>
            <a:ext cx="1158240" cy="538480"/>
          </a:xfrm>
          <a:prstGeom prst="ellipse">
            <a:avLst/>
          </a:prstGeom>
          <a:solidFill>
            <a:schemeClr val="hlink"/>
          </a:solidFill>
          <a:ln w="9525">
            <a:solidFill>
              <a:srgbClr val="66006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n-US" dirty="0"/>
              <a:t>d</a:t>
            </a:r>
            <a:r>
              <a:rPr lang="en-US" dirty="0" smtClean="0">
                <a:cs typeface="+mn-cs"/>
              </a:rPr>
              <a:t>, Cu, Au</a:t>
            </a:r>
            <a:endParaRPr lang="en-US" dirty="0">
              <a:cs typeface="+mn-cs"/>
            </a:endParaRPr>
          </a:p>
        </p:txBody>
      </p:sp>
      <p:sp>
        <p:nvSpPr>
          <p:cNvPr id="13" name="Oval 20"/>
          <p:cNvSpPr>
            <a:spLocks noChangeArrowheads="1"/>
          </p:cNvSpPr>
          <p:nvPr/>
        </p:nvSpPr>
        <p:spPr bwMode="auto">
          <a:xfrm>
            <a:off x="7546974" y="3583568"/>
            <a:ext cx="479425" cy="4572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FFFF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>
              <a:defRPr/>
            </a:pPr>
            <a:r>
              <a:rPr lang="en-US" dirty="0">
                <a:solidFill>
                  <a:srgbClr val="990033"/>
                </a:solidFill>
                <a:cs typeface="+mn-cs"/>
              </a:rPr>
              <a:t>Au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4602480" y="3893448"/>
            <a:ext cx="2845952" cy="597272"/>
          </a:xfrm>
          <a:prstGeom prst="straightConnector1">
            <a:avLst/>
          </a:prstGeom>
          <a:ln w="38100" cmpd="sng"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1554480" y="4490720"/>
            <a:ext cx="3048000" cy="629920"/>
          </a:xfrm>
          <a:prstGeom prst="straightConnector1">
            <a:avLst/>
          </a:prstGeom>
          <a:ln w="38100" cmpd="sng">
            <a:solidFill>
              <a:srgbClr val="66006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543165" y="4272552"/>
            <a:ext cx="16969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x≈5x10</a:t>
            </a:r>
            <a:r>
              <a:rPr lang="en-US" sz="1400" baseline="30000" dirty="0" smtClean="0"/>
              <a:t>-3</a:t>
            </a:r>
          </a:p>
          <a:p>
            <a:r>
              <a:rPr lang="en-US" sz="1400" dirty="0" smtClean="0"/>
              <a:t>Shadowing region</a:t>
            </a:r>
            <a:endParaRPr lang="en-US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35981" y="5593352"/>
            <a:ext cx="20653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x≈8x10</a:t>
            </a:r>
            <a:r>
              <a:rPr lang="en-US" sz="1400" baseline="30000" dirty="0" smtClean="0"/>
              <a:t>-2</a:t>
            </a:r>
          </a:p>
          <a:p>
            <a:r>
              <a:rPr lang="en-US" sz="1400" dirty="0" smtClean="0"/>
              <a:t>Anti-shadowing region</a:t>
            </a:r>
            <a:endParaRPr lang="en-US" sz="1400" dirty="0"/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4602480" y="2412949"/>
            <a:ext cx="0" cy="2077771"/>
          </a:xfrm>
          <a:prstGeom prst="straightConnector1">
            <a:avLst/>
          </a:prstGeom>
          <a:ln w="1905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4602480" y="4490720"/>
            <a:ext cx="1330960" cy="1102632"/>
          </a:xfrm>
          <a:prstGeom prst="straightConnector1">
            <a:avLst/>
          </a:prstGeom>
          <a:ln w="1905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>
            <a:off x="4602480" y="2306320"/>
            <a:ext cx="1808480" cy="2184400"/>
          </a:xfrm>
          <a:prstGeom prst="straightConnector1">
            <a:avLst/>
          </a:prstGeom>
          <a:ln w="38100" cmpd="sng"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653280" y="2199188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e</a:t>
            </a:r>
            <a:r>
              <a:rPr lang="en-US" baseline="30000" dirty="0" smtClean="0">
                <a:solidFill>
                  <a:srgbClr val="FF0000"/>
                </a:solidFill>
              </a:rPr>
              <a:t>+</a:t>
            </a:r>
            <a:endParaRPr lang="en-US" baseline="30000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933440" y="5707960"/>
            <a:ext cx="357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e</a:t>
            </a:r>
            <a:r>
              <a:rPr lang="en-US" baseline="30000" dirty="0" smtClean="0">
                <a:solidFill>
                  <a:srgbClr val="FF0000"/>
                </a:solidFill>
              </a:rPr>
              <a:t>-</a:t>
            </a:r>
            <a:endParaRPr lang="en-US" baseline="30000" dirty="0">
              <a:solidFill>
                <a:srgbClr val="FF0000"/>
              </a:solidFill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772160" y="3905624"/>
            <a:ext cx="3830320" cy="585096"/>
            <a:chOff x="772160" y="3905624"/>
            <a:chExt cx="3830320" cy="585096"/>
          </a:xfrm>
        </p:grpSpPr>
        <p:cxnSp>
          <p:nvCxnSpPr>
            <p:cNvPr id="24" name="Straight Arrow Connector 23"/>
            <p:cNvCxnSpPr/>
            <p:nvPr/>
          </p:nvCxnSpPr>
          <p:spPr>
            <a:xfrm flipH="1" flipV="1">
              <a:off x="1219200" y="4155440"/>
              <a:ext cx="3383280" cy="335280"/>
            </a:xfrm>
            <a:prstGeom prst="straightConnector1">
              <a:avLst/>
            </a:prstGeom>
            <a:ln w="19050" cmpd="sng">
              <a:solidFill>
                <a:srgbClr val="008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772160" y="3905624"/>
              <a:ext cx="4203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8000"/>
                  </a:solidFill>
                  <a:latin typeface="Symbol" charset="2"/>
                  <a:cs typeface="Symbol" charset="2"/>
                </a:rPr>
                <a:t>m</a:t>
              </a:r>
              <a:r>
                <a:rPr lang="en-US" baseline="30000" dirty="0" smtClean="0">
                  <a:solidFill>
                    <a:srgbClr val="008000"/>
                  </a:solidFill>
                </a:rPr>
                <a:t>+</a:t>
              </a:r>
              <a:endParaRPr lang="en-US" baseline="30000" dirty="0">
                <a:solidFill>
                  <a:srgbClr val="008000"/>
                </a:solidFill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1144334" y="4490720"/>
            <a:ext cx="3356546" cy="1344692"/>
            <a:chOff x="1144334" y="4490720"/>
            <a:chExt cx="3356546" cy="1344692"/>
          </a:xfrm>
        </p:grpSpPr>
        <p:cxnSp>
          <p:nvCxnSpPr>
            <p:cNvPr id="27" name="Straight Arrow Connector 26"/>
            <p:cNvCxnSpPr/>
            <p:nvPr/>
          </p:nvCxnSpPr>
          <p:spPr>
            <a:xfrm flipH="1">
              <a:off x="1554480" y="4490720"/>
              <a:ext cx="2946400" cy="1229360"/>
            </a:xfrm>
            <a:prstGeom prst="straightConnector1">
              <a:avLst/>
            </a:prstGeom>
            <a:ln w="19050" cmpd="sng">
              <a:solidFill>
                <a:srgbClr val="008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1144334" y="5466080"/>
              <a:ext cx="3658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8000"/>
                  </a:solidFill>
                  <a:latin typeface="Symbol" charset="2"/>
                  <a:cs typeface="Symbol" charset="2"/>
                </a:rPr>
                <a:t>m</a:t>
              </a:r>
              <a:r>
                <a:rPr lang="en-US" baseline="30000" dirty="0" smtClean="0">
                  <a:solidFill>
                    <a:srgbClr val="008000"/>
                  </a:solidFill>
                </a:rPr>
                <a:t>-</a:t>
              </a:r>
              <a:endParaRPr lang="en-US" baseline="30000" dirty="0">
                <a:solidFill>
                  <a:srgbClr val="008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517868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6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1E2C9-805F-D640-8984-BA322F3CC520}" type="slidenum">
              <a:rPr lang="en-US" smtClean="0"/>
              <a:t>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Melynda Brooks, LANL, WWND 2015</a:t>
            </a:r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549275" y="-197224"/>
            <a:ext cx="8042276" cy="1336956"/>
          </a:xfrm>
        </p:spPr>
        <p:txBody>
          <a:bodyPr/>
          <a:lstStyle/>
          <a:p>
            <a:r>
              <a:rPr lang="en-US" dirty="0" smtClean="0"/>
              <a:t>PHENIX Data Sets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549275" y="1539241"/>
            <a:ext cx="8042276" cy="43434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b="1" dirty="0" err="1"/>
              <a:t>p</a:t>
            </a:r>
            <a:r>
              <a:rPr lang="en-US" b="1" dirty="0" err="1" smtClean="0"/>
              <a:t>+p</a:t>
            </a:r>
            <a:r>
              <a:rPr lang="en-US" b="1" dirty="0" smtClean="0"/>
              <a:t> (200 and 510 </a:t>
            </a:r>
            <a:r>
              <a:rPr lang="en-US" b="1" dirty="0" err="1" smtClean="0"/>
              <a:t>GeV</a:t>
            </a:r>
            <a:r>
              <a:rPr lang="en-US" b="1" dirty="0" smtClean="0"/>
              <a:t>)</a:t>
            </a:r>
          </a:p>
          <a:p>
            <a:pPr lvl="1"/>
            <a:r>
              <a:rPr lang="en-US" dirty="0" smtClean="0"/>
              <a:t>J/</a:t>
            </a:r>
            <a:r>
              <a:rPr lang="en-US" dirty="0" smtClean="0">
                <a:latin typeface="Symbol" charset="2"/>
                <a:cs typeface="Symbol" charset="2"/>
              </a:rPr>
              <a:t>y</a:t>
            </a:r>
            <a:r>
              <a:rPr lang="en-US" dirty="0" smtClean="0"/>
              <a:t>, </a:t>
            </a:r>
            <a:r>
              <a:rPr lang="en-US" dirty="0">
                <a:latin typeface="Symbol" charset="2"/>
                <a:cs typeface="Symbol" charset="2"/>
              </a:rPr>
              <a:t>y</a:t>
            </a:r>
            <a:r>
              <a:rPr lang="en-US" dirty="0" smtClean="0"/>
              <a:t>’, </a:t>
            </a:r>
            <a:r>
              <a:rPr lang="en-US" dirty="0">
                <a:latin typeface="Symbol" charset="2"/>
                <a:cs typeface="Symbol" charset="2"/>
              </a:rPr>
              <a:t>U</a:t>
            </a:r>
            <a:r>
              <a:rPr lang="en-US" dirty="0" smtClean="0"/>
              <a:t> at central and forward </a:t>
            </a:r>
            <a:r>
              <a:rPr lang="en-US" dirty="0" err="1" smtClean="0"/>
              <a:t>rapidities</a:t>
            </a:r>
            <a:endParaRPr lang="en-US" dirty="0" smtClean="0"/>
          </a:p>
          <a:p>
            <a:pPr marL="0" indent="0">
              <a:buNone/>
            </a:pPr>
            <a:r>
              <a:rPr lang="en-US" b="1" dirty="0" err="1"/>
              <a:t>d</a:t>
            </a:r>
            <a:r>
              <a:rPr lang="en-US" b="1" dirty="0" err="1" smtClean="0"/>
              <a:t>+Au</a:t>
            </a:r>
            <a:r>
              <a:rPr lang="en-US" b="1" dirty="0" smtClean="0"/>
              <a:t> (200 </a:t>
            </a:r>
            <a:r>
              <a:rPr lang="en-US" b="1" dirty="0" err="1" smtClean="0"/>
              <a:t>GeV</a:t>
            </a:r>
            <a:r>
              <a:rPr lang="en-US" b="1" dirty="0" smtClean="0"/>
              <a:t>)</a:t>
            </a:r>
          </a:p>
          <a:p>
            <a:pPr lvl="1"/>
            <a:r>
              <a:rPr lang="en-US" dirty="0" smtClean="0"/>
              <a:t>J/</a:t>
            </a:r>
            <a:r>
              <a:rPr lang="en-US" dirty="0">
                <a:latin typeface="Symbol" charset="2"/>
                <a:cs typeface="Symbol" charset="2"/>
              </a:rPr>
              <a:t>y</a:t>
            </a:r>
            <a:r>
              <a:rPr lang="en-US" dirty="0" smtClean="0"/>
              <a:t>, </a:t>
            </a:r>
            <a:r>
              <a:rPr lang="en-US" dirty="0">
                <a:latin typeface="Symbol" charset="2"/>
                <a:cs typeface="Symbol" charset="2"/>
              </a:rPr>
              <a:t>y</a:t>
            </a:r>
            <a:r>
              <a:rPr lang="en-US" dirty="0" smtClean="0"/>
              <a:t>’, </a:t>
            </a:r>
            <a:r>
              <a:rPr lang="en-US" dirty="0" smtClean="0">
                <a:latin typeface="Symbol" charset="2"/>
                <a:cs typeface="Symbol" charset="2"/>
              </a:rPr>
              <a:t>c</a:t>
            </a:r>
            <a:r>
              <a:rPr lang="en-US" baseline="-25000" dirty="0" smtClean="0"/>
              <a:t>c, </a:t>
            </a:r>
            <a:r>
              <a:rPr lang="en-US" dirty="0" smtClean="0">
                <a:latin typeface="Symbol" charset="2"/>
                <a:cs typeface="Symbol" charset="2"/>
              </a:rPr>
              <a:t>U</a:t>
            </a:r>
            <a:r>
              <a:rPr lang="en-US" dirty="0" smtClean="0"/>
              <a:t> at central rapidity</a:t>
            </a:r>
          </a:p>
          <a:p>
            <a:pPr lvl="1"/>
            <a:r>
              <a:rPr lang="en-US" dirty="0" smtClean="0"/>
              <a:t>J/</a:t>
            </a:r>
            <a:r>
              <a:rPr lang="en-US" dirty="0">
                <a:latin typeface="Symbol" charset="2"/>
                <a:cs typeface="Symbol" charset="2"/>
              </a:rPr>
              <a:t>y, U </a:t>
            </a:r>
            <a:r>
              <a:rPr lang="en-US" dirty="0" smtClean="0">
                <a:cs typeface="Symbol" charset="2"/>
              </a:rPr>
              <a:t>at forward/backward </a:t>
            </a:r>
            <a:r>
              <a:rPr lang="en-US" dirty="0" err="1" smtClean="0">
                <a:cs typeface="Symbol" charset="2"/>
              </a:rPr>
              <a:t>rapidities</a:t>
            </a:r>
            <a:endParaRPr lang="en-US" dirty="0" smtClean="0"/>
          </a:p>
          <a:p>
            <a:pPr marL="0" indent="0">
              <a:buNone/>
            </a:pPr>
            <a:r>
              <a:rPr lang="en-US" b="1" dirty="0" err="1" smtClean="0"/>
              <a:t>Cu+Cu</a:t>
            </a:r>
            <a:r>
              <a:rPr lang="en-US" b="1" dirty="0" smtClean="0"/>
              <a:t>, </a:t>
            </a:r>
            <a:r>
              <a:rPr lang="en-US" b="1" dirty="0" err="1" smtClean="0"/>
              <a:t>Cu+Au</a:t>
            </a:r>
            <a:r>
              <a:rPr lang="en-US" b="1" dirty="0" smtClean="0"/>
              <a:t>, (200 </a:t>
            </a:r>
            <a:r>
              <a:rPr lang="en-US" b="1" dirty="0" err="1" smtClean="0"/>
              <a:t>GeV</a:t>
            </a:r>
            <a:r>
              <a:rPr lang="en-US" b="1" dirty="0" smtClean="0"/>
              <a:t>), </a:t>
            </a:r>
            <a:r>
              <a:rPr lang="en-US" b="1" dirty="0" err="1" smtClean="0"/>
              <a:t>Au+Au</a:t>
            </a:r>
            <a:r>
              <a:rPr lang="en-US" b="1" dirty="0" smtClean="0"/>
              <a:t> (39, 62, 200 </a:t>
            </a:r>
            <a:r>
              <a:rPr lang="en-US" b="1" dirty="0" err="1" smtClean="0"/>
              <a:t>GeV</a:t>
            </a:r>
            <a:r>
              <a:rPr lang="en-US" b="1" dirty="0" smtClean="0"/>
              <a:t>)</a:t>
            </a:r>
          </a:p>
          <a:p>
            <a:pPr lvl="1"/>
            <a:r>
              <a:rPr lang="en-US" dirty="0" err="1" smtClean="0"/>
              <a:t>CuCu</a:t>
            </a:r>
            <a:r>
              <a:rPr lang="en-US" dirty="0" smtClean="0"/>
              <a:t> J/</a:t>
            </a:r>
            <a:r>
              <a:rPr lang="en-US" dirty="0">
                <a:latin typeface="Symbol" charset="2"/>
                <a:cs typeface="Symbol" charset="2"/>
              </a:rPr>
              <a:t>y</a:t>
            </a:r>
            <a:r>
              <a:rPr lang="en-US" dirty="0" smtClean="0"/>
              <a:t> R</a:t>
            </a:r>
            <a:r>
              <a:rPr lang="en-US" baseline="-25000" dirty="0" smtClean="0"/>
              <a:t>AA</a:t>
            </a:r>
            <a:r>
              <a:rPr lang="en-US" dirty="0" smtClean="0"/>
              <a:t> at forward/backward </a:t>
            </a:r>
            <a:r>
              <a:rPr lang="en-US" dirty="0" err="1" smtClean="0"/>
              <a:t>rapidities</a:t>
            </a:r>
            <a:endParaRPr lang="en-US" dirty="0" smtClean="0"/>
          </a:p>
          <a:p>
            <a:pPr lvl="1"/>
            <a:r>
              <a:rPr lang="en-US" dirty="0" err="1" smtClean="0"/>
              <a:t>CuAu</a:t>
            </a:r>
            <a:r>
              <a:rPr lang="en-US" dirty="0" smtClean="0"/>
              <a:t> J/</a:t>
            </a:r>
            <a:r>
              <a:rPr lang="en-US" dirty="0">
                <a:latin typeface="Symbol" charset="2"/>
                <a:cs typeface="Symbol" charset="2"/>
              </a:rPr>
              <a:t>y</a:t>
            </a:r>
            <a:r>
              <a:rPr lang="en-US" dirty="0" smtClean="0"/>
              <a:t> R</a:t>
            </a:r>
            <a:r>
              <a:rPr lang="en-US" baseline="-25000" dirty="0" smtClean="0"/>
              <a:t>AA</a:t>
            </a:r>
            <a:r>
              <a:rPr lang="en-US" dirty="0" smtClean="0"/>
              <a:t> at forward/backward </a:t>
            </a:r>
            <a:r>
              <a:rPr lang="en-US" dirty="0" err="1" smtClean="0"/>
              <a:t>rapidities</a:t>
            </a:r>
            <a:endParaRPr lang="en-US" dirty="0" smtClean="0"/>
          </a:p>
          <a:p>
            <a:pPr lvl="1"/>
            <a:r>
              <a:rPr lang="en-US" dirty="0" err="1" smtClean="0"/>
              <a:t>AuAu</a:t>
            </a:r>
            <a:r>
              <a:rPr lang="en-US" dirty="0" smtClean="0"/>
              <a:t> J/</a:t>
            </a:r>
            <a:r>
              <a:rPr lang="en-US" dirty="0" smtClean="0">
                <a:latin typeface="Symbol" charset="2"/>
                <a:cs typeface="Symbol" charset="2"/>
              </a:rPr>
              <a:t>y</a:t>
            </a:r>
            <a:r>
              <a:rPr lang="en-US" dirty="0" smtClean="0"/>
              <a:t> R</a:t>
            </a:r>
            <a:r>
              <a:rPr lang="en-US" baseline="-25000" dirty="0" smtClean="0"/>
              <a:t>AA</a:t>
            </a:r>
            <a:r>
              <a:rPr lang="en-US" dirty="0" smtClean="0"/>
              <a:t> at central and forward </a:t>
            </a:r>
            <a:r>
              <a:rPr lang="en-US" dirty="0" err="1" smtClean="0"/>
              <a:t>rapidities</a:t>
            </a:r>
            <a:endParaRPr lang="en-US" dirty="0" smtClean="0"/>
          </a:p>
          <a:p>
            <a:pPr lvl="1"/>
            <a:r>
              <a:rPr lang="en-US" dirty="0" err="1" smtClean="0"/>
              <a:t>AuAu</a:t>
            </a:r>
            <a:r>
              <a:rPr lang="en-US" dirty="0" smtClean="0"/>
              <a:t> J</a:t>
            </a:r>
            <a:r>
              <a:rPr lang="en-US" dirty="0"/>
              <a:t>/</a:t>
            </a:r>
            <a:r>
              <a:rPr lang="en-US" dirty="0">
                <a:latin typeface="Symbol" charset="2"/>
                <a:cs typeface="Symbol" charset="2"/>
              </a:rPr>
              <a:t>y</a:t>
            </a:r>
            <a:r>
              <a:rPr lang="en-US" dirty="0"/>
              <a:t> </a:t>
            </a:r>
            <a:r>
              <a:rPr lang="en-US" dirty="0" err="1" smtClean="0"/>
              <a:t>R</a:t>
            </a:r>
            <a:r>
              <a:rPr lang="en-US" baseline="-25000" dirty="0" err="1" smtClean="0"/>
              <a:t>cp</a:t>
            </a:r>
            <a:r>
              <a:rPr lang="en-US" dirty="0" smtClean="0"/>
              <a:t> </a:t>
            </a:r>
            <a:r>
              <a:rPr lang="en-US" dirty="0"/>
              <a:t>at </a:t>
            </a:r>
            <a:r>
              <a:rPr lang="en-US" dirty="0" smtClean="0"/>
              <a:t>39, 62, 200 </a:t>
            </a:r>
            <a:r>
              <a:rPr lang="en-US" dirty="0" err="1" smtClean="0"/>
              <a:t>GeV</a:t>
            </a:r>
            <a:r>
              <a:rPr lang="en-US" dirty="0" smtClean="0"/>
              <a:t>, forward </a:t>
            </a:r>
            <a:r>
              <a:rPr lang="en-US" dirty="0" err="1" smtClean="0"/>
              <a:t>rapidities</a:t>
            </a:r>
            <a:endParaRPr lang="en-US" dirty="0" smtClean="0"/>
          </a:p>
          <a:p>
            <a:pPr lvl="1"/>
            <a:r>
              <a:rPr lang="en-US" dirty="0" err="1" smtClean="0"/>
              <a:t>CuAu</a:t>
            </a:r>
            <a:r>
              <a:rPr lang="en-US" dirty="0" smtClean="0"/>
              <a:t>, </a:t>
            </a:r>
            <a:r>
              <a:rPr lang="en-US" dirty="0" err="1" smtClean="0"/>
              <a:t>AuAu</a:t>
            </a:r>
            <a:r>
              <a:rPr lang="en-US" dirty="0" smtClean="0"/>
              <a:t> </a:t>
            </a:r>
            <a:r>
              <a:rPr lang="en-US" dirty="0" smtClean="0">
                <a:latin typeface="Symbol" charset="2"/>
                <a:cs typeface="Symbol" charset="2"/>
              </a:rPr>
              <a:t>y</a:t>
            </a:r>
            <a:r>
              <a:rPr lang="en-US" dirty="0" smtClean="0"/>
              <a:t>’ at forward </a:t>
            </a:r>
            <a:r>
              <a:rPr lang="en-US" dirty="0" err="1" smtClean="0"/>
              <a:t>rapidities</a:t>
            </a:r>
            <a:r>
              <a:rPr lang="en-US" dirty="0" smtClean="0"/>
              <a:t> analysis underway</a:t>
            </a:r>
          </a:p>
          <a:p>
            <a:pPr lvl="1"/>
            <a:r>
              <a:rPr lang="en-US" dirty="0" err="1" smtClean="0"/>
              <a:t>AuAu</a:t>
            </a:r>
            <a:r>
              <a:rPr lang="en-US" dirty="0" smtClean="0"/>
              <a:t> </a:t>
            </a:r>
            <a:r>
              <a:rPr lang="en-US" dirty="0" smtClean="0">
                <a:latin typeface="Symbol" charset="2"/>
                <a:cs typeface="Symbol" charset="2"/>
              </a:rPr>
              <a:t>U </a:t>
            </a:r>
            <a:r>
              <a:rPr lang="en-US" dirty="0" smtClean="0"/>
              <a:t>at central rapidity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29659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1E2C9-805F-D640-8984-BA322F3CC520}" type="slidenum">
              <a:rPr lang="en-US" smtClean="0"/>
              <a:t>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Melynda Brooks, LANL, WWND 2015</a:t>
            </a:r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549275" y="-146424"/>
            <a:ext cx="8042276" cy="1336956"/>
          </a:xfrm>
        </p:spPr>
        <p:txBody>
          <a:bodyPr>
            <a:normAutofit fontScale="90000"/>
          </a:bodyPr>
          <a:lstStyle/>
          <a:p>
            <a:r>
              <a:rPr lang="en-US" sz="3400" dirty="0" smtClean="0"/>
              <a:t/>
            </a:r>
            <a:br>
              <a:rPr lang="en-US" sz="3400" dirty="0" smtClean="0"/>
            </a:br>
            <a:r>
              <a:rPr lang="en-US" sz="3400" dirty="0"/>
              <a:t/>
            </a:r>
            <a:br>
              <a:rPr lang="en-US" sz="3400" dirty="0"/>
            </a:br>
            <a:r>
              <a:rPr lang="en-US" sz="3400" b="1" dirty="0" smtClean="0"/>
              <a:t>J/</a:t>
            </a:r>
            <a:r>
              <a:rPr lang="en-US" sz="3400" b="1" dirty="0" smtClean="0">
                <a:latin typeface="Symbol" charset="2"/>
                <a:cs typeface="Symbol" charset="2"/>
              </a:rPr>
              <a:t>y</a:t>
            </a:r>
            <a:r>
              <a:rPr lang="en-US" sz="3400" b="1" dirty="0" smtClean="0"/>
              <a:t> in </a:t>
            </a:r>
            <a:r>
              <a:rPr lang="en-US" sz="3400" b="1" dirty="0" err="1" smtClean="0"/>
              <a:t>d+Au</a:t>
            </a:r>
            <a:r>
              <a:rPr lang="en-US" sz="3400" b="1" dirty="0" smtClean="0"/>
              <a:t> Collisions:</a:t>
            </a:r>
            <a:r>
              <a:rPr lang="en-US" sz="3400" dirty="0" smtClean="0"/>
              <a:t> Cold Nuclear Matter Effects</a:t>
            </a:r>
            <a:endParaRPr lang="en-US" sz="3400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98119" y="1346201"/>
            <a:ext cx="8042276" cy="43434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In </a:t>
            </a:r>
            <a:r>
              <a:rPr lang="en-US" sz="2000" dirty="0" err="1" smtClean="0"/>
              <a:t>d+Au</a:t>
            </a:r>
            <a:r>
              <a:rPr lang="en-US" sz="2000" dirty="0" smtClean="0"/>
              <a:t> collisions, rapidity-dependent </a:t>
            </a:r>
            <a:r>
              <a:rPr lang="en-US" sz="2000" dirty="0" err="1" smtClean="0"/>
              <a:t>R</a:t>
            </a:r>
            <a:r>
              <a:rPr lang="en-US" sz="2000" baseline="-25000" dirty="0" err="1"/>
              <a:t>d</a:t>
            </a:r>
            <a:r>
              <a:rPr lang="en-US" sz="2000" baseline="-25000" dirty="0" err="1" smtClean="0"/>
              <a:t>A</a:t>
            </a:r>
            <a:endParaRPr lang="en-US" sz="2000" baseline="-25000" dirty="0" smtClean="0"/>
          </a:p>
          <a:p>
            <a:r>
              <a:rPr lang="en-US" sz="2000" dirty="0" smtClean="0"/>
              <a:t>Forward rapidity shows more suppression than central/backward </a:t>
            </a:r>
            <a:r>
              <a:rPr lang="en-US" sz="2000" dirty="0" err="1" smtClean="0"/>
              <a:t>rapidities</a:t>
            </a:r>
            <a:r>
              <a:rPr lang="en-US" sz="2000" dirty="0" smtClean="0"/>
              <a:t>. Centrality-dependent.</a:t>
            </a:r>
          </a:p>
          <a:p>
            <a:r>
              <a:rPr lang="en-US" sz="2000" dirty="0" smtClean="0"/>
              <a:t>Possible explanations: gluon shadowing, nuclear breakup, energy loss </a:t>
            </a:r>
            <a:endParaRPr lang="en-US" sz="20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7348" y="3334739"/>
            <a:ext cx="2853132" cy="3309898"/>
          </a:xfrm>
          <a:prstGeom prst="rect">
            <a:avLst/>
          </a:prstGeom>
          <a:noFill/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2000" y="3334739"/>
            <a:ext cx="2844800" cy="3337074"/>
          </a:xfrm>
          <a:prstGeom prst="rect">
            <a:avLst/>
          </a:prstGeom>
          <a:noFill/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6681984" y="1330960"/>
            <a:ext cx="21860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R</a:t>
            </a:r>
            <a:r>
              <a:rPr lang="en-US" baseline="-25000" dirty="0" err="1" smtClean="0"/>
              <a:t>dA</a:t>
            </a:r>
            <a:r>
              <a:rPr lang="en-US" dirty="0" smtClean="0"/>
              <a:t> =    </a:t>
            </a:r>
            <a:r>
              <a:rPr lang="en-US" dirty="0" err="1" smtClean="0"/>
              <a:t>dN</a:t>
            </a:r>
            <a:r>
              <a:rPr lang="en-US" dirty="0" smtClean="0"/>
              <a:t>/</a:t>
            </a:r>
            <a:r>
              <a:rPr lang="en-US" dirty="0" err="1" smtClean="0"/>
              <a:t>dy</a:t>
            </a:r>
            <a:r>
              <a:rPr lang="en-US" baseline="-25000" dirty="0" err="1" smtClean="0"/>
              <a:t>dAu</a:t>
            </a:r>
            <a:endParaRPr lang="en-US" baseline="-25000" dirty="0" smtClean="0"/>
          </a:p>
          <a:p>
            <a:r>
              <a:rPr lang="en-US" dirty="0"/>
              <a:t> </a:t>
            </a:r>
            <a:r>
              <a:rPr lang="en-US" dirty="0" smtClean="0"/>
              <a:t>       </a:t>
            </a:r>
            <a:r>
              <a:rPr lang="en-US" dirty="0" err="1" smtClean="0"/>
              <a:t>dN</a:t>
            </a:r>
            <a:r>
              <a:rPr lang="en-US" dirty="0" smtClean="0"/>
              <a:t>/</a:t>
            </a:r>
            <a:r>
              <a:rPr lang="en-US" dirty="0" err="1" smtClean="0"/>
              <a:t>dy</a:t>
            </a:r>
            <a:r>
              <a:rPr lang="en-US" baseline="-25000" dirty="0" err="1" smtClean="0"/>
              <a:t>pp</a:t>
            </a:r>
            <a:r>
              <a:rPr lang="en-US" dirty="0" smtClean="0"/>
              <a:t>*</a:t>
            </a:r>
            <a:r>
              <a:rPr lang="en-US" dirty="0" err="1" smtClean="0"/>
              <a:t>N</a:t>
            </a:r>
            <a:r>
              <a:rPr lang="en-US" baseline="-25000" dirty="0" err="1" smtClean="0"/>
              <a:t>coll</a:t>
            </a:r>
            <a:r>
              <a:rPr lang="en-US" dirty="0" smtClean="0"/>
              <a:t> </a:t>
            </a:r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7308850" y="1720850"/>
            <a:ext cx="1687364" cy="0"/>
          </a:xfrm>
          <a:prstGeom prst="line">
            <a:avLst/>
          </a:prstGeom>
          <a:ln w="28575" cmpd="sng"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23493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1E2C9-805F-D640-8984-BA322F3CC520}" type="slidenum">
              <a:rPr lang="en-US" smtClean="0"/>
              <a:t>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Melynda Brooks, LANL, WWND 2015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549275" y="1325881"/>
            <a:ext cx="8042276" cy="43434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We do not see x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 scaling, which would be indicative of gluon shadowing</a:t>
            </a:r>
          </a:p>
          <a:p>
            <a:r>
              <a:rPr lang="en-US" sz="2000" dirty="0" smtClean="0"/>
              <a:t>Initial-state energy loss and final-state effects?</a:t>
            </a:r>
            <a:endParaRPr lang="en-US" sz="2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1" y="3004698"/>
            <a:ext cx="2814319" cy="342988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8327" y="3004698"/>
            <a:ext cx="2526073" cy="3457059"/>
          </a:xfrm>
          <a:prstGeom prst="rect">
            <a:avLst/>
          </a:prstGeom>
        </p:spPr>
      </p:pic>
      <p:pic>
        <p:nvPicPr>
          <p:cNvPr id="9" name="Picture 40" descr="jpsi_alpha_x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5" t="6061" r="11111" b="5051"/>
          <a:stretch>
            <a:fillRect/>
          </a:stretch>
        </p:blipFill>
        <p:spPr bwMode="auto">
          <a:xfrm>
            <a:off x="6329680" y="2939541"/>
            <a:ext cx="2509838" cy="3505200"/>
          </a:xfrm>
          <a:prstGeom prst="rect">
            <a:avLst/>
          </a:prstGeom>
          <a:noFill/>
          <a:ln>
            <a:noFill/>
          </a:ln>
          <a:effectLst>
            <a:glow rad="139700">
              <a:schemeClr val="accent4">
                <a:satMod val="175000"/>
                <a:alpha val="40000"/>
              </a:schemeClr>
            </a:glow>
            <a:outerShdw blurRad="76200" dir="13500000" sy="23000" kx="1200000" algn="br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549275" y="-237864"/>
            <a:ext cx="8042276" cy="1336956"/>
          </a:xfrm>
        </p:spPr>
        <p:txBody>
          <a:bodyPr/>
          <a:lstStyle/>
          <a:p>
            <a:r>
              <a:rPr lang="en-US" sz="4000" dirty="0" smtClean="0"/>
              <a:t>However,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8567712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1E2C9-805F-D640-8984-BA322F3CC520}" type="slidenum">
              <a:rPr lang="en-US" smtClean="0"/>
              <a:t>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Melynda Brooks, LANL, WWND 2015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42875" y="1325881"/>
            <a:ext cx="7304405" cy="4343400"/>
          </a:xfrm>
        </p:spPr>
        <p:txBody>
          <a:bodyPr>
            <a:normAutofit/>
          </a:bodyPr>
          <a:lstStyle/>
          <a:p>
            <a:r>
              <a:rPr lang="en-US" sz="2000" dirty="0" smtClean="0">
                <a:cs typeface="Symbol" charset="2"/>
              </a:rPr>
              <a:t>PHENIX: </a:t>
            </a:r>
            <a:r>
              <a:rPr lang="en-US" sz="2000" dirty="0" smtClean="0">
                <a:latin typeface="Symbol" charset="2"/>
                <a:cs typeface="Symbol" charset="2"/>
              </a:rPr>
              <a:t>y</a:t>
            </a:r>
            <a:r>
              <a:rPr lang="en-US" sz="2000" dirty="0" smtClean="0">
                <a:cs typeface="Symbol" charset="2"/>
              </a:rPr>
              <a:t>’ suppressed more than J/</a:t>
            </a:r>
            <a:r>
              <a:rPr lang="en-US" sz="2000" dirty="0" smtClean="0">
                <a:latin typeface="Symbol" charset="2"/>
                <a:cs typeface="Symbol" charset="2"/>
              </a:rPr>
              <a:t>y</a:t>
            </a:r>
            <a:r>
              <a:rPr lang="en-US" sz="2000" dirty="0" smtClean="0">
                <a:cs typeface="Symbol" charset="2"/>
              </a:rPr>
              <a:t> at central rapidity, in </a:t>
            </a:r>
            <a:r>
              <a:rPr lang="en-US" sz="2000" dirty="0" err="1" smtClean="0">
                <a:cs typeface="Symbol" charset="2"/>
              </a:rPr>
              <a:t>d+Au</a:t>
            </a:r>
            <a:r>
              <a:rPr lang="en-US" sz="2000" dirty="0" smtClean="0">
                <a:cs typeface="Symbol" charset="2"/>
              </a:rPr>
              <a:t>. Time spent in nucleus (breakup) does not hold as explanation for PHENIX data.</a:t>
            </a:r>
          </a:p>
          <a:p>
            <a:r>
              <a:rPr lang="en-US" sz="2000" dirty="0"/>
              <a:t>U</a:t>
            </a:r>
            <a:r>
              <a:rPr lang="en-US" sz="2000" dirty="0" smtClean="0"/>
              <a:t>niversal trend with </a:t>
            </a:r>
            <a:r>
              <a:rPr lang="en-US" sz="2000" dirty="0" err="1" smtClean="0"/>
              <a:t>dN</a:t>
            </a:r>
            <a:r>
              <a:rPr lang="en-US" sz="2000" baseline="-25000" dirty="0" err="1" smtClean="0"/>
              <a:t>ch</a:t>
            </a:r>
            <a:r>
              <a:rPr lang="en-US" sz="2000" dirty="0" smtClean="0"/>
              <a:t>/d</a:t>
            </a:r>
            <a:r>
              <a:rPr lang="en-US" sz="2000" dirty="0" smtClean="0">
                <a:latin typeface="Symbol" charset="2"/>
                <a:cs typeface="Symbol" charset="2"/>
              </a:rPr>
              <a:t>h</a:t>
            </a:r>
            <a:r>
              <a:rPr lang="en-US" sz="2000" dirty="0" smtClean="0"/>
              <a:t> for several systems, up to 200 </a:t>
            </a:r>
            <a:r>
              <a:rPr lang="en-US" sz="2000" dirty="0" err="1" smtClean="0"/>
              <a:t>GeV</a:t>
            </a:r>
            <a:endParaRPr lang="en-US" sz="2000" dirty="0" smtClean="0"/>
          </a:p>
          <a:p>
            <a:r>
              <a:rPr lang="en-US" sz="2000" dirty="0" smtClean="0"/>
              <a:t>Alice p-</a:t>
            </a:r>
            <a:r>
              <a:rPr lang="en-US" sz="2000" dirty="0" err="1" smtClean="0"/>
              <a:t>Pb</a:t>
            </a:r>
            <a:r>
              <a:rPr lang="en-US" sz="2000" dirty="0" smtClean="0"/>
              <a:t> data also seems consistent with this trend</a:t>
            </a:r>
            <a:endParaRPr lang="en-US" sz="2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251200" y="4091825"/>
            <a:ext cx="2832137" cy="255281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9214" y="1409655"/>
            <a:ext cx="1794636" cy="195289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7418" y="4000585"/>
            <a:ext cx="4208780" cy="2670688"/>
          </a:xfrm>
          <a:prstGeom prst="rect">
            <a:avLst/>
          </a:prstGeom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49275" y="-166744"/>
            <a:ext cx="8042276" cy="1336956"/>
          </a:xfrm>
        </p:spPr>
        <p:txBody>
          <a:bodyPr/>
          <a:lstStyle/>
          <a:p>
            <a:r>
              <a:rPr lang="en-US" sz="4000" dirty="0" smtClean="0"/>
              <a:t>Comparing CNM for J/</a:t>
            </a:r>
            <a:r>
              <a:rPr lang="en-US" sz="4000" dirty="0" smtClean="0">
                <a:latin typeface="Symbol" charset="2"/>
                <a:cs typeface="Symbol" charset="2"/>
              </a:rPr>
              <a:t>y</a:t>
            </a:r>
            <a:r>
              <a:rPr lang="en-US" sz="4000" dirty="0" smtClean="0"/>
              <a:t>, </a:t>
            </a:r>
            <a:r>
              <a:rPr lang="en-US" sz="4000" dirty="0" smtClean="0">
                <a:latin typeface="Symbol" charset="2"/>
                <a:cs typeface="Symbol" charset="2"/>
              </a:rPr>
              <a:t>y</a:t>
            </a:r>
            <a:r>
              <a:rPr lang="en-US" sz="4000" dirty="0" smtClean="0"/>
              <a:t>’</a:t>
            </a:r>
            <a:endParaRPr lang="en-US" sz="4000" dirty="0"/>
          </a:p>
        </p:txBody>
      </p:sp>
      <p:grpSp>
        <p:nvGrpSpPr>
          <p:cNvPr id="3" name="Group 2"/>
          <p:cNvGrpSpPr/>
          <p:nvPr/>
        </p:nvGrpSpPr>
        <p:grpSpPr>
          <a:xfrm>
            <a:off x="81578" y="3973285"/>
            <a:ext cx="3031625" cy="2671355"/>
            <a:chOff x="81578" y="3973285"/>
            <a:chExt cx="3031625" cy="2671355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578" y="3973285"/>
              <a:ext cx="3031625" cy="2671355"/>
            </a:xfrm>
            <a:prstGeom prst="rect">
              <a:avLst/>
            </a:prstGeom>
          </p:spPr>
        </p:pic>
        <p:sp>
          <p:nvSpPr>
            <p:cNvPr id="2" name="TextBox 1"/>
            <p:cNvSpPr txBox="1"/>
            <p:nvPr/>
          </p:nvSpPr>
          <p:spPr>
            <a:xfrm>
              <a:off x="549275" y="4123174"/>
              <a:ext cx="185905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strike="sngStrike" dirty="0" smtClean="0">
                  <a:solidFill>
                    <a:srgbClr val="800000"/>
                  </a:solidFill>
                </a:rPr>
                <a:t>Breakup by nucleus</a:t>
              </a:r>
              <a:endParaRPr lang="en-US" sz="1400" strike="sngStrike" dirty="0">
                <a:solidFill>
                  <a:srgbClr val="800000"/>
                </a:solidFill>
              </a:endParaRPr>
            </a:p>
          </p:txBody>
        </p:sp>
      </p:grpSp>
      <p:pic>
        <p:nvPicPr>
          <p:cNvPr id="13" name="Picture 12" descr="PHENIX_ALICE_psiprime_centrality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8880" y="4091825"/>
            <a:ext cx="2827019" cy="2552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61798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1E2C9-805F-D640-8984-BA322F3CC520}" type="slidenum">
              <a:rPr lang="en-US" smtClean="0"/>
              <a:t>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Melynda Brooks, LANL, WWND 2015</a:t>
            </a:r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549275" y="-166744"/>
            <a:ext cx="8042276" cy="1336956"/>
          </a:xfrm>
        </p:spPr>
        <p:txBody>
          <a:bodyPr/>
          <a:lstStyle/>
          <a:p>
            <a:r>
              <a:rPr lang="en-US" sz="4000" dirty="0" smtClean="0"/>
              <a:t>Comparing CNM for J/</a:t>
            </a:r>
            <a:r>
              <a:rPr lang="en-US" sz="4000" dirty="0" smtClean="0">
                <a:latin typeface="Symbol" charset="2"/>
                <a:cs typeface="Symbol" charset="2"/>
              </a:rPr>
              <a:t>y</a:t>
            </a:r>
            <a:r>
              <a:rPr lang="en-US" sz="4000" dirty="0" smtClean="0"/>
              <a:t>, </a:t>
            </a:r>
            <a:r>
              <a:rPr lang="en-US" sz="4000" dirty="0" smtClean="0">
                <a:latin typeface="Symbol" charset="2"/>
                <a:cs typeface="Symbol" charset="2"/>
              </a:rPr>
              <a:t>y</a:t>
            </a:r>
            <a:r>
              <a:rPr lang="en-US" sz="4000" dirty="0" smtClean="0"/>
              <a:t>’</a:t>
            </a:r>
            <a:endParaRPr lang="en-US" sz="4000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34315" y="1173481"/>
            <a:ext cx="8654191" cy="4343400"/>
          </a:xfrm>
        </p:spPr>
        <p:txBody>
          <a:bodyPr>
            <a:normAutofit/>
          </a:bodyPr>
          <a:lstStyle/>
          <a:p>
            <a:r>
              <a:rPr lang="en-US" sz="2000" dirty="0" smtClean="0">
                <a:cs typeface="Symbol" charset="2"/>
              </a:rPr>
              <a:t>Would like to more fully explore the trend with </a:t>
            </a:r>
            <a:r>
              <a:rPr lang="en-US" sz="2000" dirty="0" err="1" smtClean="0">
                <a:cs typeface="Symbol" charset="2"/>
              </a:rPr>
              <a:t>dN</a:t>
            </a:r>
            <a:r>
              <a:rPr lang="en-US" sz="2000" baseline="-25000" dirty="0" err="1" smtClean="0">
                <a:cs typeface="Symbol" charset="2"/>
              </a:rPr>
              <a:t>ch</a:t>
            </a:r>
            <a:r>
              <a:rPr lang="en-US" sz="2000" dirty="0" smtClean="0">
                <a:cs typeface="Symbol" charset="2"/>
              </a:rPr>
              <a:t>/d</a:t>
            </a:r>
            <a:r>
              <a:rPr lang="en-US" sz="2000" dirty="0" smtClean="0">
                <a:latin typeface="Symbol" charset="2"/>
                <a:cs typeface="Symbol" charset="2"/>
              </a:rPr>
              <a:t>h</a:t>
            </a:r>
            <a:r>
              <a:rPr lang="en-US" sz="2000" dirty="0" smtClean="0">
                <a:cs typeface="Symbol" charset="2"/>
              </a:rPr>
              <a:t>, but current data are limited (see below)</a:t>
            </a:r>
          </a:p>
          <a:p>
            <a:r>
              <a:rPr lang="en-US" sz="2000" dirty="0" smtClean="0">
                <a:solidFill>
                  <a:srgbClr val="0000FF"/>
                </a:solidFill>
                <a:cs typeface="Symbol" charset="2"/>
              </a:rPr>
              <a:t>New </a:t>
            </a:r>
            <a:r>
              <a:rPr lang="en-US" sz="2000" dirty="0" err="1" smtClean="0">
                <a:solidFill>
                  <a:srgbClr val="0000FF"/>
                </a:solidFill>
                <a:cs typeface="Symbol" charset="2"/>
              </a:rPr>
              <a:t>p+A</a:t>
            </a:r>
            <a:r>
              <a:rPr lang="en-US" sz="2000" dirty="0" smtClean="0">
                <a:solidFill>
                  <a:srgbClr val="0000FF"/>
                </a:solidFill>
                <a:cs typeface="Symbol" charset="2"/>
              </a:rPr>
              <a:t> and heavy ion data from forward rapidity will expand our coverage at RHIC</a:t>
            </a:r>
          </a:p>
          <a:p>
            <a:r>
              <a:rPr lang="en-US" sz="2000" dirty="0" smtClean="0">
                <a:solidFill>
                  <a:srgbClr val="0000FF"/>
                </a:solidFill>
                <a:cs typeface="Symbol" charset="2"/>
              </a:rPr>
              <a:t>Vertex Detectors allow us to explore trend versus event multiplicity</a:t>
            </a:r>
            <a:endParaRPr lang="en-US" sz="2000" dirty="0"/>
          </a:p>
        </p:txBody>
      </p:sp>
      <p:pic>
        <p:nvPicPr>
          <p:cNvPr id="8" name="Picture 7" descr="psip_relmod_dNchdeta-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1628" y="3302570"/>
            <a:ext cx="4122692" cy="3480463"/>
          </a:xfrm>
          <a:prstGeom prst="rect">
            <a:avLst/>
          </a:prstGeom>
          <a:noFill/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pic>
        <p:nvPicPr>
          <p:cNvPr id="9" name="Picture 8" descr="FVTX_and_VTX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18711" y="4013200"/>
            <a:ext cx="3269795" cy="1918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82779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7422896</TotalTime>
  <Words>1339</Words>
  <Application>Microsoft Macintosh PowerPoint</Application>
  <PresentationFormat>On-screen Show (4:3)</PresentationFormat>
  <Paragraphs>178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Breeze</vt:lpstr>
      <vt:lpstr>Quarkonia Production in p+p, d+Au and A+A from PHENIX</vt:lpstr>
      <vt:lpstr>Heavy Flavor Production</vt:lpstr>
      <vt:lpstr>Upsilon</vt:lpstr>
      <vt:lpstr>The PHENIX Detector</vt:lpstr>
      <vt:lpstr>PHENIX Data Sets</vt:lpstr>
      <vt:lpstr>  J/y in d+Au Collisions: Cold Nuclear Matter Effects</vt:lpstr>
      <vt:lpstr>However,</vt:lpstr>
      <vt:lpstr>Comparing CNM for J/y, y’</vt:lpstr>
      <vt:lpstr>Comparing CNM for J/y, y’</vt:lpstr>
      <vt:lpstr>J/y:y’ at Forward Rapidity</vt:lpstr>
      <vt:lpstr>pA Projections for Quarkonia</vt:lpstr>
      <vt:lpstr>CNM for Open and Closed Heavy Flavor</vt:lpstr>
      <vt:lpstr>What About Upsilons?</vt:lpstr>
      <vt:lpstr>System Size and CNM</vt:lpstr>
      <vt:lpstr>J/y Heavy Ion Measurements</vt:lpstr>
      <vt:lpstr>Energy Dependence Cont’d</vt:lpstr>
      <vt:lpstr>Heavy Ion y’:J/y</vt:lpstr>
      <vt:lpstr>Upsilon Au-Au</vt:lpstr>
      <vt:lpstr>What’s Next at PHENIX?</vt:lpstr>
      <vt:lpstr>Summary</vt:lpstr>
    </vt:vector>
  </TitlesOfParts>
  <Company>LANL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Melynda Brooks</dc:creator>
  <cp:lastModifiedBy>Melynda Brooks</cp:lastModifiedBy>
  <cp:revision>150</cp:revision>
  <dcterms:created xsi:type="dcterms:W3CDTF">2014-09-26T18:25:11Z</dcterms:created>
  <dcterms:modified xsi:type="dcterms:W3CDTF">2015-01-26T23:57:21Z</dcterms:modified>
</cp:coreProperties>
</file>