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4" r:id="rId2"/>
    <p:sldMasterId id="2147483696" r:id="rId3"/>
    <p:sldMasterId id="2147483708" r:id="rId4"/>
  </p:sldMasterIdLst>
  <p:notesMasterIdLst>
    <p:notesMasterId r:id="rId17"/>
  </p:notesMasterIdLst>
  <p:sldIdLst>
    <p:sldId id="314" r:id="rId5"/>
    <p:sldId id="286" r:id="rId6"/>
    <p:sldId id="273" r:id="rId7"/>
    <p:sldId id="275" r:id="rId8"/>
    <p:sldId id="264" r:id="rId9"/>
    <p:sldId id="280" r:id="rId10"/>
    <p:sldId id="313" r:id="rId11"/>
    <p:sldId id="279" r:id="rId12"/>
    <p:sldId id="311" r:id="rId13"/>
    <p:sldId id="312" r:id="rId14"/>
    <p:sldId id="283" r:id="rId15"/>
    <p:sldId id="303" r:id="rId16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34" autoAdjust="0"/>
    <p:restoredTop sz="81422" autoAdjust="0"/>
  </p:normalViewPr>
  <p:slideViewPr>
    <p:cSldViewPr>
      <p:cViewPr varScale="1">
        <p:scale>
          <a:sx n="93" d="100"/>
          <a:sy n="93" d="100"/>
        </p:scale>
        <p:origin x="-8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2" d="100"/>
          <a:sy n="112" d="100"/>
        </p:scale>
        <p:origin x="-3156" y="-96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E63C9-5BD5-44D7-A619-FFD7D14259C9}" type="datetimeFigureOut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654022-8871-4EBF-ACA5-04394B303E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5563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Good Day Everyone.</a:t>
            </a:r>
          </a:p>
          <a:p>
            <a:r>
              <a:rPr lang="en-US" altLang="ko-KR" dirty="0" smtClean="0"/>
              <a:t>I am Sang-Un </a:t>
            </a:r>
            <a:r>
              <a:rPr lang="en-US" altLang="ko-KR" dirty="0" err="1" smtClean="0"/>
              <a:t>Ahn</a:t>
            </a:r>
            <a:r>
              <a:rPr lang="en-US" altLang="ko-KR" dirty="0" smtClean="0"/>
              <a:t>,</a:t>
            </a:r>
          </a:p>
          <a:p>
            <a:r>
              <a:rPr lang="en-US" altLang="ko-KR" dirty="0" smtClean="0"/>
              <a:t>and on behalf of the GSDC Tier1 Team, </a:t>
            </a:r>
          </a:p>
          <a:p>
            <a:r>
              <a:rPr lang="en-US" altLang="ko-KR" dirty="0" smtClean="0"/>
              <a:t>I am going to talk about the status of KISTI Tier1 </a:t>
            </a:r>
          </a:p>
          <a:p>
            <a:r>
              <a:rPr lang="en-US" altLang="ko-KR" dirty="0" smtClean="0"/>
              <a:t>precisely the progress and the performance of our site </a:t>
            </a:r>
          </a:p>
          <a:p>
            <a:r>
              <a:rPr lang="en-US" altLang="ko-KR" dirty="0" smtClean="0"/>
              <a:t>as a candidate of WLCG Tier1.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7256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2539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This is the outline of today’s talk.</a:t>
            </a:r>
          </a:p>
          <a:p>
            <a:r>
              <a:rPr lang="en-US" altLang="ko-KR" dirty="0" smtClean="0"/>
              <a:t>Short introduction to the KISTI and GSDC,</a:t>
            </a:r>
          </a:p>
          <a:p>
            <a:r>
              <a:rPr lang="en-US" altLang="ko-KR" dirty="0" smtClean="0"/>
              <a:t>Summary report on the operations of Tier1 and KIAF, </a:t>
            </a:r>
          </a:p>
          <a:p>
            <a:r>
              <a:rPr lang="en-US" altLang="ko-KR" dirty="0" smtClean="0"/>
              <a:t>Current network configuration and future plan including OPN joining, </a:t>
            </a:r>
          </a:p>
          <a:p>
            <a:r>
              <a:rPr lang="en-US" altLang="ko-KR" dirty="0" smtClean="0"/>
              <a:t>Milestones, and conclusion.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4192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Operations.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7752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Concerning jobs, we have eighteen hundred job slots for ALICE.</a:t>
            </a:r>
          </a:p>
          <a:p>
            <a:r>
              <a:rPr lang="en-US" altLang="ko-KR" dirty="0" smtClean="0"/>
              <a:t>Current performance for high energy physics job processing is about sixteen k-</a:t>
            </a:r>
            <a:r>
              <a:rPr lang="en-US" altLang="ko-KR" dirty="0" err="1" smtClean="0"/>
              <a:t>HepSpec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Including computing power of KISTI Tier2, our share for ALICE jobs is three point six percent.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The pledges for this year is twenty five k-</a:t>
            </a:r>
            <a:r>
              <a:rPr lang="en-US" altLang="ko-KR" dirty="0" err="1" smtClean="0"/>
              <a:t>HepSpec</a:t>
            </a:r>
            <a:r>
              <a:rPr lang="en-US" altLang="ko-KR" dirty="0" smtClean="0"/>
              <a:t> with two thousand cores.</a:t>
            </a:r>
          </a:p>
          <a:p>
            <a:r>
              <a:rPr lang="en-US" altLang="ko-KR" dirty="0" smtClean="0"/>
              <a:t>And this will be fulfilled by the end of </a:t>
            </a:r>
            <a:r>
              <a:rPr lang="en-US" altLang="ko-KR" dirty="0"/>
              <a:t>N</a:t>
            </a:r>
            <a:r>
              <a:rPr lang="en-US" altLang="ko-KR" dirty="0" smtClean="0"/>
              <a:t>ovember.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There has been several issues on operations but overall site performance has been gradually getting better as you can see in the bottom plot.</a:t>
            </a:r>
          </a:p>
          <a:p>
            <a:r>
              <a:rPr lang="en-US" altLang="ko-KR" dirty="0" smtClean="0"/>
              <a:t>I am not going into details on this plot.</a:t>
            </a:r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9413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Storage.</a:t>
            </a:r>
          </a:p>
          <a:p>
            <a:r>
              <a:rPr lang="en-US" altLang="ko-KR" dirty="0" smtClean="0"/>
              <a:t>One petabyte of disk has been allocated for ALICE which fulfilled the pledges for two thousand thirteen,</a:t>
            </a:r>
          </a:p>
          <a:p>
            <a:r>
              <a:rPr lang="en-US" altLang="ko-KR" dirty="0" smtClean="0"/>
              <a:t>And one petabyte of tape has been installed </a:t>
            </a:r>
          </a:p>
          <a:p>
            <a:r>
              <a:rPr lang="en-US" altLang="ko-KR" dirty="0" smtClean="0"/>
              <a:t>together with a disk buffer of four hundred seventy five terabytes.</a:t>
            </a:r>
          </a:p>
          <a:p>
            <a:r>
              <a:rPr lang="en-US" altLang="ko-KR" dirty="0" smtClean="0"/>
              <a:t>By the end of this year, disk pool for tape will be expanded up to six hundred </a:t>
            </a:r>
          </a:p>
          <a:p>
            <a:r>
              <a:rPr lang="en-US" altLang="ko-KR" dirty="0" smtClean="0"/>
              <a:t>to have higher availability as well as better performance on throughput.</a:t>
            </a:r>
          </a:p>
          <a:p>
            <a:endParaRPr lang="en-US" altLang="ko-KR" dirty="0"/>
          </a:p>
          <a:p>
            <a:r>
              <a:rPr lang="en-US" altLang="ko-KR" dirty="0" smtClean="0"/>
              <a:t>One of the milestones for Tier1, to be explained in the later, is to achieve more than 90% (ninety percent) of availability of storage for at least two months.</a:t>
            </a:r>
          </a:p>
          <a:p>
            <a:r>
              <a:rPr lang="en-US" altLang="ko-KR" dirty="0" smtClean="0"/>
              <a:t>On the left plot, for more than six months, KISTI storage has shown higher availability than the requirement.</a:t>
            </a:r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7582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In this slide I summarized our site availability based on WLCG monthly report. </a:t>
            </a:r>
          </a:p>
          <a:p>
            <a:r>
              <a:rPr lang="en-US" altLang="ko-KR" dirty="0" smtClean="0"/>
              <a:t>Monthly target for reliability is ninety seven percent.</a:t>
            </a:r>
          </a:p>
          <a:p>
            <a:r>
              <a:rPr lang="en-US" altLang="ko-KR" dirty="0" smtClean="0"/>
              <a:t>The red line on the bottom plot represents the monthly target,</a:t>
            </a:r>
          </a:p>
          <a:p>
            <a:r>
              <a:rPr lang="en-US" altLang="ko-KR" dirty="0" smtClean="0"/>
              <a:t>and you can see the history of KISTI Tier1 site availability and reliability,</a:t>
            </a:r>
          </a:p>
          <a:p>
            <a:r>
              <a:rPr lang="en-US" altLang="ko-KR" dirty="0" smtClean="0"/>
              <a:t>of OPS and ALICE VO on every months since March two thousand twelve.</a:t>
            </a:r>
          </a:p>
          <a:p>
            <a:r>
              <a:rPr lang="en-US" altLang="ko-KR" dirty="0" smtClean="0"/>
              <a:t>As you can see, it has shown gradual increase of overall availability.</a:t>
            </a:r>
          </a:p>
          <a:p>
            <a:r>
              <a:rPr lang="en-US" altLang="ko-KR" dirty="0" smtClean="0"/>
              <a:t>In particular, for the last year, mostly we achieved the monthly target in spite of a few unscheduled downtime.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3731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We have a good news regarding OPN.</a:t>
            </a:r>
          </a:p>
          <a:p>
            <a:r>
              <a:rPr lang="en-US" altLang="ko-KR" dirty="0" smtClean="0"/>
              <a:t>After discussion on joining OPN and network performance issue with CERN OPN experts in October, </a:t>
            </a:r>
          </a:p>
          <a:p>
            <a:r>
              <a:rPr lang="en-US" altLang="ko-KR" dirty="0" smtClean="0"/>
              <a:t>This week, finally we started OPN joining.</a:t>
            </a:r>
          </a:p>
          <a:p>
            <a:r>
              <a:rPr lang="en-US" altLang="ko-KR" dirty="0" smtClean="0"/>
              <a:t>We informed KISTI Tier1 network prefix and KISTI </a:t>
            </a:r>
            <a:r>
              <a:rPr lang="en-US" altLang="ko-KR" dirty="0"/>
              <a:t>KREONET service team is taking care of the </a:t>
            </a:r>
            <a:r>
              <a:rPr lang="en-US" altLang="ko-KR" dirty="0" smtClean="0"/>
              <a:t>technical part.</a:t>
            </a:r>
          </a:p>
          <a:p>
            <a:r>
              <a:rPr lang="en-US" altLang="ko-KR" dirty="0" smtClean="0"/>
              <a:t>We will follow closely the bandwidth upgrade plan.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Concerning </a:t>
            </a:r>
            <a:r>
              <a:rPr lang="en-US" altLang="ko-KR" dirty="0" err="1" smtClean="0"/>
              <a:t>perfSONAR</a:t>
            </a:r>
            <a:r>
              <a:rPr lang="en-US" altLang="ko-KR" dirty="0" smtClean="0"/>
              <a:t> test mentioned in the previous slides, it will be carried out with the help of CERN external network people.</a:t>
            </a:r>
            <a:endParaRPr lang="en-US" altLang="ko-KR" dirty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19360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Network.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93173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Conclusion.</a:t>
            </a:r>
          </a:p>
          <a:p>
            <a:r>
              <a:rPr lang="en-US" altLang="ko-KR" dirty="0" smtClean="0"/>
              <a:t>KISTI has deployed and run Tier1 services since the approval as a candidate in two thousand twelve ,</a:t>
            </a:r>
          </a:p>
          <a:p>
            <a:r>
              <a:rPr lang="en-US" altLang="ko-KR" dirty="0" smtClean="0"/>
              <a:t>and majority of the milestones have been achieved.</a:t>
            </a:r>
          </a:p>
          <a:p>
            <a:endParaRPr lang="en-US" altLang="ko-KR" dirty="0"/>
          </a:p>
          <a:p>
            <a:r>
              <a:rPr lang="en-US" altLang="ko-KR" dirty="0" smtClean="0"/>
              <a:t>By the end of this year, all resources pledges for ALICE will be fulfilled.</a:t>
            </a:r>
          </a:p>
          <a:p>
            <a:r>
              <a:rPr lang="en-US" altLang="ko-KR" dirty="0" smtClean="0"/>
              <a:t>This table shows the summary of KISTI computing resources for ALICE including Tier2.</a:t>
            </a:r>
          </a:p>
          <a:p>
            <a:r>
              <a:rPr lang="en-US" altLang="ko-KR" dirty="0" smtClean="0"/>
              <a:t>So, share of KISTI pledges in ALICE computing is 8 (eight) percent,</a:t>
            </a:r>
          </a:p>
          <a:p>
            <a:r>
              <a:rPr lang="en-US" altLang="ko-KR" dirty="0" smtClean="0"/>
              <a:t>while the ALICE expectation to KISTI is 2.7 (two point seven) percent.</a:t>
            </a:r>
          </a:p>
          <a:p>
            <a:endParaRPr lang="en-US" altLang="ko-KR" dirty="0"/>
          </a:p>
          <a:p>
            <a:r>
              <a:rPr lang="en-US" altLang="ko-KR" dirty="0" smtClean="0"/>
              <a:t>Budget for upgrading the connectivity up to ten </a:t>
            </a:r>
            <a:r>
              <a:rPr lang="en-US" altLang="ko-KR" dirty="0" err="1" smtClean="0"/>
              <a:t>giga</a:t>
            </a:r>
            <a:r>
              <a:rPr lang="en-US" altLang="ko-KR" dirty="0" smtClean="0"/>
              <a:t>-bps from KISTI to CERN is secured and will be performed in the coming fiscal year.</a:t>
            </a:r>
          </a:p>
          <a:p>
            <a:endParaRPr lang="en-US" altLang="ko-KR" dirty="0"/>
          </a:p>
          <a:p>
            <a:r>
              <a:rPr lang="en-US" altLang="ko-KR" dirty="0" smtClean="0"/>
              <a:t>And now </a:t>
            </a:r>
            <a:r>
              <a:rPr lang="en-US" altLang="ko-KR" dirty="0" err="1" smtClean="0"/>
              <a:t>programme</a:t>
            </a:r>
            <a:r>
              <a:rPr lang="en-US" altLang="ko-KR" dirty="0"/>
              <a:t> </a:t>
            </a:r>
            <a:r>
              <a:rPr lang="en-US" altLang="ko-KR" dirty="0" smtClean="0"/>
              <a:t>for joining OPN is under way.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Target</a:t>
            </a:r>
            <a:r>
              <a:rPr lang="en-US" altLang="ko-KR" baseline="0" dirty="0" smtClean="0"/>
              <a:t> for 10 </a:t>
            </a:r>
            <a:r>
              <a:rPr lang="en-US" altLang="ko-KR" baseline="0" dirty="0" err="1" smtClean="0"/>
              <a:t>giga</a:t>
            </a:r>
            <a:r>
              <a:rPr lang="en-US" altLang="ko-KR" baseline="0" dirty="0" smtClean="0"/>
              <a:t>-bps network is six months before the RUN two</a:t>
            </a:r>
          </a:p>
          <a:p>
            <a:endParaRPr lang="en-US" altLang="ko-KR" dirty="0"/>
          </a:p>
          <a:p>
            <a:r>
              <a:rPr lang="en-US" altLang="ko-KR" dirty="0" smtClean="0"/>
              <a:t>Finally we strongly hope to get promoted as a full Tier1. </a:t>
            </a:r>
            <a:r>
              <a:rPr lang="en-US" altLang="ko-KR" smtClean="0"/>
              <a:t>Thank you.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54022-8871-4EBF-ACA5-04394B303E76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4008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DB68B-7428-4AF7-B22D-D39A69DE7971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7393496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2A6E-7AE0-4F05-A7AF-E62DB275559E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0785533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802B-1EBD-4FFB-BFDC-551A3D536A60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625613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1A288-EDBC-4588-A72F-19C17FB08B08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29525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E41E9-6D17-40DD-8154-409C8BBD30C1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095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CF88-33F9-42D6-8E37-A4FE534D58B2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22211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5BA1-A471-4E33-AD80-B23BE0A81000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36790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94E8-0AF8-4CB2-A7FC-98736EE83637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9300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9727-17E2-4D3F-AD76-153150BB533D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78457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49EA2-CCC7-4F5A-B2C3-9E7F81239255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1569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07C96-6C95-48E8-B918-A820EAA9333F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4055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27DFB-1F45-48A8-A9BB-DF54A5682C8F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817661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E1377-DAEB-4DBB-8600-991444C9EFA4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4316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41221-940A-4F9E-BA55-2A1D27974894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96542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19D27-CA42-4320-830A-209CE95A674C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75720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8E0D-CB44-46F8-BF22-DEF8B2BE332F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50CC-2538-45AF-81E1-1683E38E22B4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3E600-12E3-497F-9A88-98AA732B2910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EF9A-6F7B-4883-BA7D-87D5BAA95830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24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24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524024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286024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9A65D-A756-4CFF-A456-4F15A197F1A9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4572794" y="1547624"/>
            <a:ext cx="0" cy="46896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2D8D-9924-4D8B-B4A3-9DBE53E690B8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77914-1A3F-42DB-BD9C-C085E3A04F1B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5D713-2114-4EFC-9289-2D6F405189C9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343543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B15F-D4F3-4928-9257-177C7CAE01FA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C7378-E6F4-4A72-AF12-F83B97E03B10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6D26-932A-4B63-912D-4037A0259931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F6A3C-7DCF-4E14-9BCE-368EDA484C90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3D1507-1074-4B79-BAE6-8B0ED1338921}" type="datetimeFigureOut">
              <a:rPr lang="ko-KR" altLang="en-US" smtClean="0">
                <a:solidFill>
                  <a:prstClr val="black"/>
                </a:solidFill>
              </a:rPr>
              <a:pPr/>
              <a:t>2014-11-19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FD3E079-70DA-4DF6-9CAA-75E52F16E5E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8869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ChangeArrowheads="1"/>
          </p:cNvSpPr>
          <p:nvPr userDrawn="1"/>
        </p:nvSpPr>
        <p:spPr bwMode="auto">
          <a:xfrm>
            <a:off x="-9525" y="6572272"/>
            <a:ext cx="9153525" cy="285728"/>
          </a:xfrm>
          <a:prstGeom prst="rect">
            <a:avLst/>
          </a:prstGeom>
          <a:solidFill>
            <a:srgbClr val="800000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prstClr val="black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16" name="Rectangle 3"/>
          <p:cNvSpPr>
            <a:spLocks noChangeArrowheads="1"/>
          </p:cNvSpPr>
          <p:nvPr userDrawn="1"/>
        </p:nvSpPr>
        <p:spPr bwMode="auto">
          <a:xfrm>
            <a:off x="0" y="0"/>
            <a:ext cx="9153525" cy="685800"/>
          </a:xfrm>
          <a:prstGeom prst="rect">
            <a:avLst/>
          </a:prstGeom>
          <a:solidFill>
            <a:srgbClr val="800000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prstClr val="black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39718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400" b="1">
                <a:solidFill>
                  <a:schemeClr val="bg1"/>
                </a:solidFill>
                <a:latin typeface="+mn-lt"/>
                <a:ea typeface="바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57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rgbClr val="C00000"/>
              </a:buClr>
              <a:buFont typeface="맑은 고딕" pitchFamily="50" charset="-127"/>
              <a:buChar char="■"/>
              <a:defRPr sz="1600" b="1">
                <a:latin typeface="+mn-lt"/>
                <a:ea typeface="바탕" pitchFamily="18" charset="-127"/>
              </a:defRPr>
            </a:lvl1pPr>
            <a:lvl2pPr marL="630238" indent="-268288">
              <a:buClr>
                <a:srgbClr val="C00000"/>
              </a:buClr>
              <a:buFont typeface="Wingdings" pitchFamily="2" charset="2"/>
              <a:buChar char=""/>
              <a:defRPr sz="1400" b="1">
                <a:latin typeface="+mn-lt"/>
                <a:ea typeface="바탕" pitchFamily="18" charset="-127"/>
              </a:defRPr>
            </a:lvl2pPr>
            <a:lvl3pPr marL="896938" indent="-180975">
              <a:buClr>
                <a:srgbClr val="C00000"/>
              </a:buClr>
              <a:buFont typeface="맑은 고딕" pitchFamily="50" charset="-127"/>
              <a:buChar char="–"/>
              <a:defRPr sz="1200" b="1">
                <a:latin typeface="+mn-lt"/>
                <a:ea typeface="바탕" pitchFamily="18" charset="-127"/>
              </a:defRPr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3454547" y="6597352"/>
            <a:ext cx="22349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prstClr val="white"/>
                </a:solidFill>
                <a:ea typeface="바탕" pitchFamily="18" charset="-127"/>
              </a:rPr>
              <a:t>Status Reports on Tier 1 in Korea</a:t>
            </a:r>
            <a:endParaRPr lang="ko-KR" altLang="en-US" sz="1000" b="1" dirty="0">
              <a:solidFill>
                <a:prstClr val="white"/>
              </a:solidFill>
              <a:ea typeface="바탕" pitchFamily="18" charset="-127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8286776" y="6597352"/>
            <a:ext cx="5565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1CC1C90-AC4C-47CC-B7B6-A64223310EAF}" type="slidenum">
              <a:rPr lang="en-US" altLang="ko-KR" sz="1000" b="1" smtClean="0">
                <a:solidFill>
                  <a:prstClr val="white"/>
                </a:solidFill>
              </a:rPr>
              <a:pPr/>
              <a:t>‹#›</a:t>
            </a:fld>
            <a:r>
              <a:rPr lang="en-US" altLang="ko-KR" sz="1000" b="1" dirty="0" smtClean="0">
                <a:solidFill>
                  <a:prstClr val="white"/>
                </a:solidFill>
              </a:rPr>
              <a:t>/14</a:t>
            </a:r>
            <a:endParaRPr lang="ko-KR" altLang="en-US" sz="1000" b="1" dirty="0">
              <a:solidFill>
                <a:prstClr val="white"/>
              </a:solidFill>
            </a:endParaRPr>
          </a:p>
        </p:txBody>
      </p:sp>
      <p:pic>
        <p:nvPicPr>
          <p:cNvPr id="3686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6246768"/>
            <a:ext cx="1571636" cy="321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 userDrawn="1"/>
        </p:nvSpPr>
        <p:spPr>
          <a:xfrm>
            <a:off x="107504" y="6597352"/>
            <a:ext cx="21996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prstClr val="white"/>
                </a:solidFill>
                <a:ea typeface="바탕" pitchFamily="18" charset="-127"/>
              </a:rPr>
              <a:t>CERN-Korea Committee Meeting</a:t>
            </a:r>
            <a:endParaRPr lang="ko-KR" altLang="en-US" sz="1000" b="1" dirty="0">
              <a:solidFill>
                <a:prstClr val="white"/>
              </a:solidFill>
              <a:ea typeface="바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54120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00232" y="3500438"/>
            <a:ext cx="6572296" cy="1143008"/>
          </a:xfrm>
          <a:prstGeom prst="rect">
            <a:avLst/>
          </a:prstGeom>
        </p:spPr>
        <p:txBody>
          <a:bodyPr/>
          <a:lstStyle>
            <a:lvl1pPr algn="r">
              <a:defRPr sz="40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Introduction to SAM</a:t>
            </a:r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D3E079-70DA-4DF6-9CAA-75E52F16E5E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0" name="직선 연결선 9"/>
          <p:cNvCxnSpPr/>
          <p:nvPr userDrawn="1"/>
        </p:nvCxnSpPr>
        <p:spPr>
          <a:xfrm>
            <a:off x="1928794" y="3429000"/>
            <a:ext cx="6643734" cy="0"/>
          </a:xfrm>
          <a:prstGeom prst="line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720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935AB-A06D-467F-8455-175679055BD8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571416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A64C-2B76-4792-BF58-DA979E630F31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192853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9B416-57FD-4B5D-97A8-FB228A1E2ECD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232637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DF3CC-AC11-461F-9DD2-DD5595873E97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195078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78C5-8630-4C56-AE09-9623F2C79721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340765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D454-4EC3-4F9F-B678-CCA8E4D8D106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179509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2AA08-B024-4087-8F58-B6078C93521E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13" name="그룹 12"/>
          <p:cNvGrpSpPr/>
          <p:nvPr userDrawn="1"/>
        </p:nvGrpSpPr>
        <p:grpSpPr>
          <a:xfrm>
            <a:off x="0" y="6021288"/>
            <a:ext cx="9144000" cy="714457"/>
            <a:chOff x="0" y="5301208"/>
            <a:chExt cx="9144000" cy="714457"/>
          </a:xfrm>
        </p:grpSpPr>
        <p:pic>
          <p:nvPicPr>
            <p:cNvPr id="12" name="Picture 4" descr="C:\Users\admin\Desktop\전경슬라이드.png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 l="13793"/>
            <a:stretch>
              <a:fillRect/>
            </a:stretch>
          </p:blipFill>
          <p:spPr bwMode="auto">
            <a:xfrm>
              <a:off x="6260922" y="5301208"/>
              <a:ext cx="2883078" cy="712171"/>
            </a:xfrm>
            <a:prstGeom prst="rect">
              <a:avLst/>
            </a:prstGeom>
            <a:noFill/>
          </p:spPr>
        </p:pic>
        <p:sp>
          <p:nvSpPr>
            <p:cNvPr id="10" name="직사각형 9"/>
            <p:cNvSpPr/>
            <p:nvPr userDrawn="1"/>
          </p:nvSpPr>
          <p:spPr>
            <a:xfrm>
              <a:off x="0" y="5949280"/>
              <a:ext cx="9144000" cy="66385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75000"/>
                    <a:shade val="30000"/>
                    <a:satMod val="115000"/>
                  </a:schemeClr>
                </a:gs>
                <a:gs pos="50000">
                  <a:schemeClr val="tx2">
                    <a:lumMod val="75000"/>
                    <a:shade val="67500"/>
                    <a:satMod val="115000"/>
                  </a:schemeClr>
                </a:gs>
                <a:gs pos="100000">
                  <a:schemeClr val="tx2">
                    <a:lumMod val="75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 userDrawn="1"/>
        </p:nvSpPr>
        <p:spPr>
          <a:xfrm>
            <a:off x="0" y="189781"/>
            <a:ext cx="251520" cy="576064"/>
          </a:xfrm>
          <a:prstGeom prst="rect">
            <a:avLst/>
          </a:prstGeom>
          <a:gradFill flip="none" rotWithShape="1">
            <a:gsLst>
              <a:gs pos="0">
                <a:srgbClr val="004D86">
                  <a:shade val="30000"/>
                  <a:satMod val="115000"/>
                </a:srgbClr>
              </a:gs>
              <a:gs pos="50000">
                <a:srgbClr val="004D86">
                  <a:shade val="67500"/>
                  <a:satMod val="115000"/>
                </a:srgbClr>
              </a:gs>
              <a:gs pos="100000">
                <a:srgbClr val="004D86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268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0CC05-9E82-487F-868C-B17BA2D68F55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F659D-CEC2-46AC-B200-059F9C593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6578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5A7AAD9-BA6C-421F-B760-44D87B324914}" type="datetime1">
              <a:rPr lang="ko-KR" altLang="en-US" smtClean="0"/>
              <a:t>2014-11-19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A531B37-BE38-4E68-927D-1F80EBF08A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1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1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1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1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dirty="0" smtClean="0">
                <a:solidFill>
                  <a:prstClr val="black">
                    <a:tint val="75000"/>
                  </a:prstClr>
                </a:solidFill>
              </a:rPr>
              <a:t>Introduction to SAM</a:t>
            </a:r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3E079-70DA-4DF6-9CAA-75E52F16E5E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00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Clr>
          <a:srgbClr val="C00000"/>
        </a:buClr>
        <a:buFont typeface="맑은 고딕" pitchFamily="50" charset="-127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rgbClr val="C00000"/>
        </a:buClr>
        <a:buFont typeface="SymbolPS" pitchFamily="66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rgbClr val="C00000"/>
        </a:buClr>
        <a:buFont typeface="맑은 고딕" pitchFamily="50" charset="-127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ahn@kisti.re.k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9.tiff"/><Relationship Id="rId5" Type="http://schemas.openxmlformats.org/officeDocument/2006/relationships/image" Target="../media/image8.tiff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Status of KISTI Tier1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2156048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/>
              <a:t>Sang-Un </a:t>
            </a:r>
            <a:r>
              <a:rPr lang="en-US" altLang="ko-KR" dirty="0" err="1" smtClean="0"/>
              <a:t>Ahn</a:t>
            </a:r>
            <a:r>
              <a:rPr lang="en-US" altLang="ko-KR" dirty="0" smtClean="0"/>
              <a:t> (</a:t>
            </a:r>
            <a:r>
              <a:rPr lang="en-US" altLang="ko-KR" dirty="0" smtClean="0">
                <a:hlinkClick r:id="rId3"/>
              </a:rPr>
              <a:t>sahn@kisti.re.kr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On behalf of the GSDC Tier1 Team</a:t>
            </a:r>
          </a:p>
          <a:p>
            <a:endParaRPr lang="en-US" altLang="ko-KR" dirty="0"/>
          </a:p>
          <a:p>
            <a:r>
              <a:rPr lang="en-US" altLang="ko-KR" dirty="0" smtClean="0"/>
              <a:t>WLCG Management Board</a:t>
            </a:r>
          </a:p>
          <a:p>
            <a:r>
              <a:rPr lang="en-US" altLang="ko-KR" dirty="0" smtClean="0"/>
              <a:t>18 November 2014</a:t>
            </a:r>
          </a:p>
        </p:txBody>
      </p:sp>
    </p:spTree>
    <p:extLst>
      <p:ext uri="{BB962C8B-B14F-4D97-AF65-F5344CB8AC3E}">
        <p14:creationId xmlns:p14="http://schemas.microsoft.com/office/powerpoint/2010/main" val="3710202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7"/>
    </mc:Choice>
    <mc:Fallback xmlns="">
      <p:transition spd="slow" advTm="79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Planed 10Gbps Network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43" y="1298699"/>
            <a:ext cx="4964369" cy="1986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400" y="3932900"/>
            <a:ext cx="5619080" cy="2232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굽은 화살표 4"/>
          <p:cNvSpPr/>
          <p:nvPr/>
        </p:nvSpPr>
        <p:spPr>
          <a:xfrm rot="5400000">
            <a:off x="6269273" y="1525873"/>
            <a:ext cx="1646014" cy="2160240"/>
          </a:xfrm>
          <a:prstGeom prst="bentArrow">
            <a:avLst>
              <a:gd name="adj1" fmla="val 24249"/>
              <a:gd name="adj2" fmla="val 25000"/>
              <a:gd name="adj3" fmla="val 25000"/>
              <a:gd name="adj4" fmla="val 148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2610" y="1412776"/>
            <a:ext cx="203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C00000"/>
                </a:solidFill>
              </a:rPr>
              <a:t>10Gbps Upgrade</a:t>
            </a:r>
            <a:endParaRPr lang="ko-KR" altLang="en-US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990922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rgbClr val="C00000"/>
                </a:solidFill>
              </a:rPr>
              <a:t>As-Is:</a:t>
            </a:r>
            <a:endParaRPr lang="ko-KR" altLang="en-US" sz="16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3522" y="3629853"/>
            <a:ext cx="1082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C00000"/>
              </a:buClr>
              <a:buFont typeface="Wingdings" pitchFamily="2" charset="2"/>
              <a:buChar char="Ü"/>
            </a:pPr>
            <a:r>
              <a:rPr lang="en-US" altLang="ko-KR" sz="1600" b="1" dirty="0" smtClean="0">
                <a:solidFill>
                  <a:srgbClr val="C00000"/>
                </a:solidFill>
              </a:rPr>
              <a:t>To-Be:</a:t>
            </a:r>
            <a:endParaRPr lang="ko-KR" altLang="en-US" sz="16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31640" y="990922"/>
            <a:ext cx="29594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prstClr val="black"/>
                </a:solidFill>
              </a:rPr>
              <a:t>2G KREONET2 + 2G </a:t>
            </a:r>
            <a:r>
              <a:rPr lang="en-US" altLang="ko-KR" sz="1600" b="1" dirty="0" err="1" smtClean="0">
                <a:solidFill>
                  <a:prstClr val="black"/>
                </a:solidFill>
              </a:rPr>
              <a:t>SURNet</a:t>
            </a:r>
            <a:endParaRPr lang="ko-KR" altLang="en-US" sz="1600" b="1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57380" y="3629853"/>
            <a:ext cx="3890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rgbClr val="C00000"/>
                </a:solidFill>
              </a:rPr>
              <a:t>Dedicated Circuit 10G + 10G </a:t>
            </a:r>
            <a:r>
              <a:rPr lang="en-US" altLang="ko-KR" sz="1600" b="1" dirty="0" err="1" smtClean="0">
                <a:solidFill>
                  <a:srgbClr val="C00000"/>
                </a:solidFill>
              </a:rPr>
              <a:t>SURFnet</a:t>
            </a:r>
            <a:endParaRPr lang="ko-KR" altLang="en-US" sz="16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0088" y="4653136"/>
            <a:ext cx="2743760" cy="120032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00000"/>
              </a:buClr>
            </a:pPr>
            <a:r>
              <a:rPr lang="en-US" altLang="ko-KR" sz="1600" b="1" dirty="0" smtClean="0">
                <a:solidFill>
                  <a:prstClr val="white"/>
                </a:solidFill>
              </a:rPr>
              <a:t>Contracted provider will allocate the dedicated circuit 10G.</a:t>
            </a:r>
            <a:endParaRPr lang="ko-KR" altLang="en-US" sz="1600" b="1" dirty="0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9992" y="6228020"/>
            <a:ext cx="462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prstClr val="black"/>
                </a:solidFill>
              </a:rPr>
              <a:t>From </a:t>
            </a:r>
            <a:r>
              <a:rPr lang="en-US" altLang="ko-KR" dirty="0" err="1" smtClean="0">
                <a:solidFill>
                  <a:prstClr val="black"/>
                </a:solidFill>
              </a:rPr>
              <a:t>Seo</a:t>
            </a:r>
            <a:r>
              <a:rPr lang="en-US" altLang="ko-KR" dirty="0" smtClean="0">
                <a:solidFill>
                  <a:prstClr val="black"/>
                </a:solidFill>
              </a:rPr>
              <a:t>-Young Noh @ CKC in Oct. 2014</a:t>
            </a:r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0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876800"/>
          </a:xfrm>
        </p:spPr>
        <p:txBody>
          <a:bodyPr>
            <a:normAutofit/>
          </a:bodyPr>
          <a:lstStyle/>
          <a:p>
            <a:r>
              <a:rPr lang="en-US" altLang="ko-KR" sz="1800" dirty="0" smtClean="0"/>
              <a:t>WLCG Tier-1 at KISTI has been running stable</a:t>
            </a:r>
          </a:p>
          <a:p>
            <a:pPr lvl="1"/>
            <a:r>
              <a:rPr lang="en-US" altLang="ko-KR" sz="1400" dirty="0" smtClean="0"/>
              <a:t>Most reliable site in WLCG</a:t>
            </a:r>
          </a:p>
          <a:p>
            <a:endParaRPr lang="en-US" altLang="ko-KR" sz="1800" dirty="0"/>
          </a:p>
          <a:p>
            <a:r>
              <a:rPr lang="en-US" altLang="ko-KR" sz="1800" dirty="0" smtClean="0"/>
              <a:t>Fulfilled the requirements for Tier-1 and fully functional</a:t>
            </a:r>
          </a:p>
          <a:p>
            <a:pPr lvl="1"/>
            <a:r>
              <a:rPr lang="en-US" altLang="ko-KR" sz="1400" dirty="0" smtClean="0"/>
              <a:t>Computing and Storage resources</a:t>
            </a:r>
          </a:p>
          <a:p>
            <a:pPr lvl="1"/>
            <a:r>
              <a:rPr lang="en-US" altLang="ko-KR" sz="1400" dirty="0" smtClean="0"/>
              <a:t>Network: 10G will be at service by (at least) </a:t>
            </a:r>
            <a:r>
              <a:rPr lang="en-US" altLang="ko-KR" sz="1400" dirty="0" smtClean="0"/>
              <a:t>Mar</a:t>
            </a:r>
            <a:r>
              <a:rPr lang="en-US" altLang="ko-KR" sz="1400" dirty="0" smtClean="0"/>
              <a:t> </a:t>
            </a:r>
            <a:r>
              <a:rPr lang="en-US" altLang="ko-KR" sz="1400" dirty="0" smtClean="0"/>
              <a:t>2015 regarding procurement process</a:t>
            </a:r>
          </a:p>
          <a:p>
            <a:endParaRPr lang="en-US" altLang="ko-KR" sz="1800" dirty="0"/>
          </a:p>
          <a:p>
            <a:endParaRPr lang="en-US" altLang="ko-KR" sz="1800" dirty="0" smtClean="0"/>
          </a:p>
          <a:p>
            <a:endParaRPr lang="en-US" altLang="ko-KR" sz="1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988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THANK YOU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dirty="0" smtClean="0"/>
              <a:t>감사합니다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436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Operations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Network Upgrade Plan</a:t>
            </a: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r>
              <a:rPr lang="en-US" altLang="ko-KR" dirty="0" smtClean="0"/>
              <a:t>Conclusion</a:t>
            </a:r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888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operations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4741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내용 개체 틀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4" y="3972290"/>
            <a:ext cx="9027007" cy="2839524"/>
          </a:xfrm>
        </p:spPr>
      </p:pic>
      <p:grpSp>
        <p:nvGrpSpPr>
          <p:cNvPr id="93" name="그룹 92"/>
          <p:cNvGrpSpPr/>
          <p:nvPr/>
        </p:nvGrpSpPr>
        <p:grpSpPr>
          <a:xfrm>
            <a:off x="3186338" y="714238"/>
            <a:ext cx="5884366" cy="3214762"/>
            <a:chOff x="3458893" y="874341"/>
            <a:chExt cx="5607459" cy="3033117"/>
          </a:xfrm>
        </p:grpSpPr>
        <p:pic>
          <p:nvPicPr>
            <p:cNvPr id="92" name="그림 9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4410" y="1052736"/>
              <a:ext cx="4201942" cy="2854722"/>
            </a:xfrm>
            <a:prstGeom prst="rect">
              <a:avLst/>
            </a:prstGeom>
          </p:spPr>
        </p:pic>
        <p:grpSp>
          <p:nvGrpSpPr>
            <p:cNvPr id="76" name="그룹 75"/>
            <p:cNvGrpSpPr/>
            <p:nvPr/>
          </p:nvGrpSpPr>
          <p:grpSpPr>
            <a:xfrm>
              <a:off x="3458893" y="874341"/>
              <a:ext cx="5083496" cy="1222905"/>
              <a:chOff x="2800032" y="642765"/>
              <a:chExt cx="5589470" cy="1339371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4767386" y="642765"/>
                <a:ext cx="3622116" cy="2862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b="1" dirty="0" smtClean="0"/>
                  <a:t>Total wall clock hours for ALICE jobs in 2014</a:t>
                </a:r>
                <a:endParaRPr lang="ko-KR" altLang="en-US" sz="1200" b="1" dirty="0"/>
              </a:p>
            </p:txBody>
          </p:sp>
          <p:grpSp>
            <p:nvGrpSpPr>
              <p:cNvPr id="78" name="그룹 77"/>
              <p:cNvGrpSpPr/>
              <p:nvPr/>
            </p:nvGrpSpPr>
            <p:grpSpPr>
              <a:xfrm>
                <a:off x="2800032" y="821932"/>
                <a:ext cx="2885936" cy="1160204"/>
                <a:chOff x="2829831" y="2484296"/>
                <a:chExt cx="2885936" cy="1626085"/>
              </a:xfrm>
            </p:grpSpPr>
            <p:cxnSp>
              <p:nvCxnSpPr>
                <p:cNvPr id="79" name="Straight Connector 19"/>
                <p:cNvCxnSpPr>
                  <a:stCxn id="80" idx="3"/>
                </p:cNvCxnSpPr>
                <p:nvPr/>
              </p:nvCxnSpPr>
              <p:spPr>
                <a:xfrm>
                  <a:off x="4023216" y="2751747"/>
                  <a:ext cx="1692551" cy="1358634"/>
                </a:xfrm>
                <a:prstGeom prst="line">
                  <a:avLst/>
                </a:prstGeom>
                <a:ln w="38100" cmpd="sng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" name="TextBox 79"/>
                <p:cNvSpPr txBox="1"/>
                <p:nvPr/>
              </p:nvSpPr>
              <p:spPr>
                <a:xfrm>
                  <a:off x="2829831" y="2484296"/>
                  <a:ext cx="1193385" cy="534902"/>
                </a:xfrm>
                <a:prstGeom prst="rect">
                  <a:avLst/>
                </a:prstGeom>
                <a:solidFill>
                  <a:schemeClr val="lt1">
                    <a:alpha val="51000"/>
                  </a:schemeClr>
                </a:solidFill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 anchor="ctr">
                  <a:spAutoFit/>
                </a:bodyPr>
                <a:lstStyle/>
                <a:p>
                  <a:r>
                    <a:rPr lang="en-US" sz="900" b="1" dirty="0" smtClean="0"/>
                    <a:t>KISTI, 6.11 %</a:t>
                  </a:r>
                </a:p>
                <a:p>
                  <a:r>
                    <a:rPr lang="en-US" sz="900" b="1" dirty="0" smtClean="0"/>
                    <a:t>(Including Tier-2</a:t>
                  </a:r>
                  <a:r>
                    <a:rPr lang="en-US" sz="700" b="1" dirty="0" smtClean="0"/>
                    <a:t>)</a:t>
                  </a:r>
                </a:p>
              </p:txBody>
            </p:sp>
          </p:grpSp>
        </p:grp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Jobs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8569" y="6565593"/>
            <a:ext cx="774086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</a:rPr>
              <a:t>Apr 201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313465" y="6565592"/>
            <a:ext cx="774086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</a:rPr>
              <a:t>Aug 2014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94" name="슬라이드 번호 개체 틀 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41" name="내용 개체 틀 2"/>
          <p:cNvSpPr txBox="1">
            <a:spLocks/>
          </p:cNvSpPr>
          <p:nvPr/>
        </p:nvSpPr>
        <p:spPr>
          <a:xfrm>
            <a:off x="179511" y="1412776"/>
            <a:ext cx="4608513" cy="2520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600" smtClean="0"/>
              <a:t>2,688 </a:t>
            </a:r>
            <a:r>
              <a:rPr lang="en-US" altLang="ko-KR" sz="1600" dirty="0" smtClean="0"/>
              <a:t>concurrent jobs = 28 kHS06</a:t>
            </a:r>
          </a:p>
          <a:p>
            <a:pPr lvl="1"/>
            <a:r>
              <a:rPr lang="en-US" altLang="ko-KR" sz="1200" dirty="0" smtClean="0"/>
              <a:t>84 nodes, 32 (logical) cores per node, 10.5 HS06/core</a:t>
            </a:r>
          </a:p>
          <a:p>
            <a:pPr marL="0" indent="0">
              <a:buNone/>
            </a:pPr>
            <a:endParaRPr lang="en-US" altLang="ko-KR" sz="1600" dirty="0" smtClean="0"/>
          </a:p>
          <a:p>
            <a:r>
              <a:rPr lang="en-US" altLang="ko-KR" sz="1600" dirty="0" smtClean="0"/>
              <a:t>Stable and smooth running</a:t>
            </a:r>
          </a:p>
          <a:p>
            <a:pPr lvl="1"/>
            <a:r>
              <a:rPr lang="en-US" altLang="ko-KR" sz="1200" dirty="0" smtClean="0"/>
              <a:t>Few short incidents mostly due to the maintenance of  undersea optical </a:t>
            </a:r>
            <a:r>
              <a:rPr lang="en-US" altLang="ko-KR" sz="1200" dirty="0" err="1" smtClean="0"/>
              <a:t>fibre</a:t>
            </a:r>
            <a:r>
              <a:rPr lang="en-US" altLang="ko-KR" sz="1200" dirty="0" smtClean="0"/>
              <a:t> link</a:t>
            </a:r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Completed 2M jobs in the last 6 months</a:t>
            </a:r>
          </a:p>
          <a:p>
            <a:pPr lvl="1"/>
            <a:r>
              <a:rPr lang="en-US" altLang="ko-KR" sz="1200" dirty="0" smtClean="0"/>
              <a:t>More than total processed jobs in the last year (1.8M)</a:t>
            </a:r>
          </a:p>
          <a:p>
            <a:pPr lvl="1"/>
            <a:endParaRPr lang="en-US" altLang="ko-KR" sz="1200" dirty="0" smtClean="0"/>
          </a:p>
        </p:txBody>
      </p:sp>
      <p:sp>
        <p:nvSpPr>
          <p:cNvPr id="46" name="TextBox 45"/>
          <p:cNvSpPr txBox="1"/>
          <p:nvPr/>
        </p:nvSpPr>
        <p:spPr>
          <a:xfrm>
            <a:off x="346911" y="4005063"/>
            <a:ext cx="577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srgbClr val="FF0000"/>
                </a:solidFill>
              </a:rPr>
              <a:t>~ 2500</a:t>
            </a:r>
            <a:endParaRPr lang="ko-KR" altLang="en-US" sz="1000" b="1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46911" y="5661248"/>
            <a:ext cx="15744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srgbClr val="FF0000"/>
                </a:solidFill>
              </a:rPr>
              <a:t>~ 100 (Queued Agents)</a:t>
            </a:r>
            <a:endParaRPr lang="ko-KR" altLang="en-US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89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Storage</a:t>
            </a:r>
            <a:endParaRPr lang="ko-KR" altLang="en-US" dirty="0"/>
          </a:p>
        </p:txBody>
      </p:sp>
      <p:sp>
        <p:nvSpPr>
          <p:cNvPr id="7" name="텍스트 개체 틀 6"/>
          <p:cNvSpPr>
            <a:spLocks noGrp="1"/>
          </p:cNvSpPr>
          <p:nvPr>
            <p:ph type="body" idx="1"/>
          </p:nvPr>
        </p:nvSpPr>
        <p:spPr>
          <a:xfrm>
            <a:off x="467544" y="1412776"/>
            <a:ext cx="3931920" cy="639762"/>
          </a:xfrm>
        </p:spPr>
        <p:txBody>
          <a:bodyPr/>
          <a:lstStyle/>
          <a:p>
            <a:r>
              <a:rPr lang="en-US" altLang="ko-KR" dirty="0" smtClean="0"/>
              <a:t>DISK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2"/>
          </p:nvPr>
        </p:nvSpPr>
        <p:spPr>
          <a:xfrm>
            <a:off x="463109" y="1988840"/>
            <a:ext cx="3931920" cy="1214984"/>
          </a:xfrm>
        </p:spPr>
        <p:txBody>
          <a:bodyPr>
            <a:normAutofit/>
          </a:bodyPr>
          <a:lstStyle/>
          <a:p>
            <a:r>
              <a:rPr lang="en-US" altLang="ko-KR" sz="1600" dirty="0" smtClean="0"/>
              <a:t>Deployed 1000TB </a:t>
            </a:r>
            <a:endParaRPr lang="en-US" altLang="ko-KR" sz="1600" dirty="0"/>
          </a:p>
          <a:p>
            <a:pPr lvl="1"/>
            <a:r>
              <a:rPr lang="en-US" altLang="ko-KR" sz="1400" dirty="0" err="1" smtClean="0"/>
              <a:t>XRootD</a:t>
            </a:r>
            <a:r>
              <a:rPr lang="en-US" altLang="ko-KR" sz="1400" dirty="0" smtClean="0"/>
              <a:t> managed – 1 redirector, 9 storage nodes</a:t>
            </a:r>
            <a:endParaRPr lang="en-US" altLang="ko-KR" sz="1400" dirty="0"/>
          </a:p>
          <a:p>
            <a:pPr lvl="1"/>
            <a:r>
              <a:rPr lang="en-US" altLang="ko-KR" sz="1400" dirty="0" smtClean="0"/>
              <a:t>Pledges </a:t>
            </a:r>
            <a:r>
              <a:rPr lang="en-US" altLang="ko-KR" sz="1400" dirty="0"/>
              <a:t>for </a:t>
            </a:r>
            <a:r>
              <a:rPr lang="en-US" altLang="ko-KR" sz="1400" dirty="0" smtClean="0"/>
              <a:t>2014 fulfilled</a:t>
            </a:r>
            <a:endParaRPr lang="en-US" altLang="ko-KR" sz="1200" dirty="0" smtClean="0"/>
          </a:p>
          <a:p>
            <a:pPr lvl="1"/>
            <a:endParaRPr lang="en-US" altLang="ko-KR" sz="1100" dirty="0" smtClean="0"/>
          </a:p>
          <a:p>
            <a:endParaRPr lang="ko-KR" altLang="en-US" sz="1200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3"/>
          </p:nvPr>
        </p:nvSpPr>
        <p:spPr>
          <a:xfrm>
            <a:off x="4716016" y="1340768"/>
            <a:ext cx="3931920" cy="639762"/>
          </a:xfrm>
        </p:spPr>
        <p:txBody>
          <a:bodyPr/>
          <a:lstStyle/>
          <a:p>
            <a:r>
              <a:rPr lang="en-US" altLang="ko-KR" dirty="0" smtClean="0"/>
              <a:t>TAPE</a:t>
            </a:r>
            <a:endParaRPr lang="ko-KR" altLang="en-US" dirty="0"/>
          </a:p>
        </p:txBody>
      </p:sp>
      <p:sp>
        <p:nvSpPr>
          <p:cNvPr id="9" name="내용 개체 틀 8"/>
          <p:cNvSpPr>
            <a:spLocks noGrp="1"/>
          </p:cNvSpPr>
          <p:nvPr>
            <p:ph sz="quarter" idx="4"/>
          </p:nvPr>
        </p:nvSpPr>
        <p:spPr>
          <a:xfrm>
            <a:off x="4644008" y="1869760"/>
            <a:ext cx="3931920" cy="4367551"/>
          </a:xfrm>
        </p:spPr>
        <p:txBody>
          <a:bodyPr>
            <a:normAutofit/>
          </a:bodyPr>
          <a:lstStyle/>
          <a:p>
            <a:r>
              <a:rPr lang="en-US" altLang="ko-KR" sz="1700" dirty="0" smtClean="0"/>
              <a:t>Deployed </a:t>
            </a:r>
            <a:r>
              <a:rPr lang="en-US" altLang="ko-KR" sz="1700" dirty="0"/>
              <a:t>1040 TB</a:t>
            </a:r>
          </a:p>
          <a:p>
            <a:pPr lvl="1"/>
            <a:r>
              <a:rPr lang="en-US" altLang="ko-KR" sz="1200" dirty="0"/>
              <a:t>8 Tape drives w/ total 2 GB/s throughput</a:t>
            </a:r>
          </a:p>
          <a:p>
            <a:pPr lvl="1"/>
            <a:r>
              <a:rPr lang="en-US" altLang="ko-KR" sz="1200" dirty="0"/>
              <a:t>260 </a:t>
            </a:r>
            <a:r>
              <a:rPr lang="en-US" altLang="ko-KR" sz="1200" dirty="0" smtClean="0"/>
              <a:t>Tapes, 4 </a:t>
            </a:r>
            <a:r>
              <a:rPr lang="en-US" altLang="ko-KR" sz="1200" dirty="0"/>
              <a:t>TB </a:t>
            </a:r>
            <a:r>
              <a:rPr lang="en-US" altLang="ko-KR" sz="1200" dirty="0" smtClean="0"/>
              <a:t>per tape </a:t>
            </a:r>
            <a:endParaRPr lang="en-US" altLang="ko-KR" sz="1200" dirty="0"/>
          </a:p>
          <a:p>
            <a:pPr lvl="1"/>
            <a:r>
              <a:rPr lang="en-US" altLang="ko-KR" sz="1200" dirty="0"/>
              <a:t>Pledges for </a:t>
            </a:r>
            <a:r>
              <a:rPr lang="en-US" altLang="ko-KR" sz="1200" dirty="0" smtClean="0"/>
              <a:t>2014: </a:t>
            </a:r>
            <a:r>
              <a:rPr lang="en-US" altLang="ko-KR" sz="1200" dirty="0"/>
              <a:t>1,500 TB </a:t>
            </a:r>
            <a:r>
              <a:rPr lang="en-US" altLang="ko-KR" sz="1200" dirty="0" smtClean="0"/>
              <a:t>- purchasing </a:t>
            </a:r>
            <a:r>
              <a:rPr lang="en-US" altLang="ko-KR" sz="1200" dirty="0"/>
              <a:t>additional </a:t>
            </a:r>
            <a:r>
              <a:rPr lang="en-US" altLang="ko-KR" sz="1200" dirty="0" smtClean="0"/>
              <a:t>media now</a:t>
            </a:r>
          </a:p>
          <a:p>
            <a:pPr lvl="1"/>
            <a:endParaRPr lang="en-US" altLang="ko-KR" sz="1400" dirty="0"/>
          </a:p>
          <a:p>
            <a:r>
              <a:rPr lang="en-US" altLang="ko-KR" sz="1700" dirty="0"/>
              <a:t>Tape </a:t>
            </a:r>
            <a:r>
              <a:rPr lang="en-US" altLang="ko-KR" sz="1700" dirty="0" smtClean="0"/>
              <a:t>buffer pool – </a:t>
            </a:r>
            <a:r>
              <a:rPr lang="en-US" altLang="ko-KR" sz="1700" dirty="0" err="1" smtClean="0"/>
              <a:t>XRootD</a:t>
            </a:r>
            <a:r>
              <a:rPr lang="en-US" altLang="ko-KR" sz="1700" dirty="0" smtClean="0"/>
              <a:t> + TSM</a:t>
            </a:r>
            <a:endParaRPr lang="en-US" altLang="ko-KR" sz="1700" dirty="0"/>
          </a:p>
          <a:p>
            <a:pPr lvl="1"/>
            <a:r>
              <a:rPr lang="en-US" altLang="ko-KR" sz="1200" dirty="0"/>
              <a:t>2</a:t>
            </a:r>
            <a:r>
              <a:rPr lang="en-US" altLang="ko-KR" sz="1200" dirty="0" smtClean="0"/>
              <a:t> redirector, 20x20TB servers (400 </a:t>
            </a:r>
            <a:r>
              <a:rPr lang="en-US" altLang="ko-KR" sz="1200" dirty="0"/>
              <a:t>TB </a:t>
            </a:r>
            <a:r>
              <a:rPr lang="en-US" altLang="ko-KR" sz="1200" dirty="0" smtClean="0"/>
              <a:t>pool)</a:t>
            </a:r>
            <a:endParaRPr lang="en-US" altLang="ko-KR" sz="1200" dirty="0"/>
          </a:p>
          <a:p>
            <a:pPr lvl="1"/>
            <a:r>
              <a:rPr lang="en-US" altLang="ko-KR" sz="1200" dirty="0"/>
              <a:t>2</a:t>
            </a:r>
            <a:r>
              <a:rPr lang="en-US" altLang="ko-KR" sz="1200" dirty="0" smtClean="0"/>
              <a:t> </a:t>
            </a:r>
            <a:r>
              <a:rPr lang="en-US" altLang="ko-KR" sz="1200" dirty="0"/>
              <a:t>TSM server + </a:t>
            </a:r>
            <a:r>
              <a:rPr lang="en-US" altLang="ko-KR" sz="1200" dirty="0" smtClean="0"/>
              <a:t>8 </a:t>
            </a:r>
            <a:r>
              <a:rPr lang="en-US" altLang="ko-KR" sz="1200" dirty="0"/>
              <a:t>GPFS </a:t>
            </a:r>
            <a:r>
              <a:rPr lang="en-US" altLang="ko-KR" sz="1200" dirty="0" smtClean="0"/>
              <a:t>servers (200 </a:t>
            </a:r>
            <a:r>
              <a:rPr lang="en-US" altLang="ko-KR" sz="1200" dirty="0"/>
              <a:t>TB </a:t>
            </a:r>
            <a:r>
              <a:rPr lang="en-US" altLang="ko-KR" sz="1200" dirty="0" smtClean="0"/>
              <a:t>pool)</a:t>
            </a:r>
            <a:endParaRPr lang="en-US" altLang="ko-KR" sz="1200" dirty="0"/>
          </a:p>
          <a:p>
            <a:pPr lvl="1"/>
            <a:r>
              <a:rPr lang="en-US" altLang="ko-KR" sz="1200" dirty="0" smtClean="0"/>
              <a:t>Total  600 </a:t>
            </a:r>
            <a:r>
              <a:rPr lang="en-US" altLang="ko-KR" sz="1200" dirty="0"/>
              <a:t>TB</a:t>
            </a:r>
          </a:p>
          <a:p>
            <a:endParaRPr lang="en-US" altLang="ko-KR" sz="1400" dirty="0"/>
          </a:p>
          <a:p>
            <a:r>
              <a:rPr lang="en-US" altLang="ko-KR" sz="1700" dirty="0"/>
              <a:t>Data migration </a:t>
            </a:r>
            <a:r>
              <a:rPr lang="en-US" altLang="ko-KR" sz="1700" dirty="0" smtClean="0"/>
              <a:t>with </a:t>
            </a:r>
            <a:r>
              <a:rPr lang="en-US" altLang="ko-KR" sz="1700" dirty="0"/>
              <a:t>FRM (File Redundancy Manager) from </a:t>
            </a:r>
            <a:r>
              <a:rPr lang="en-US" altLang="ko-KR" sz="1700" dirty="0" err="1" smtClean="0"/>
              <a:t>XRootD</a:t>
            </a:r>
            <a:r>
              <a:rPr lang="en-US" altLang="ko-KR" sz="1700" dirty="0" smtClean="0"/>
              <a:t> </a:t>
            </a:r>
            <a:r>
              <a:rPr lang="en-US" altLang="ko-KR" sz="1700" dirty="0"/>
              <a:t>to GPFS</a:t>
            </a:r>
          </a:p>
          <a:p>
            <a:pPr lvl="1"/>
            <a:r>
              <a:rPr lang="en-US" altLang="ko-KR" sz="1200" dirty="0"/>
              <a:t>Using ITLM(IBM) policy integrated in GPFS towards backend </a:t>
            </a:r>
            <a:r>
              <a:rPr lang="en-US" altLang="ko-KR" sz="1200" dirty="0" smtClean="0"/>
              <a:t>storage</a:t>
            </a:r>
            <a:endParaRPr lang="en-US" altLang="ko-KR" sz="1200" dirty="0"/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5</a:t>
            </a:fld>
            <a:endParaRPr lang="ko-KR" altLang="en-US"/>
          </a:p>
        </p:txBody>
      </p:sp>
      <p:grpSp>
        <p:nvGrpSpPr>
          <p:cNvPr id="17" name="그룹 16"/>
          <p:cNvGrpSpPr/>
          <p:nvPr/>
        </p:nvGrpSpPr>
        <p:grpSpPr>
          <a:xfrm>
            <a:off x="209802" y="3284984"/>
            <a:ext cx="4325696" cy="1376145"/>
            <a:chOff x="209802" y="3645024"/>
            <a:chExt cx="4325696" cy="1376145"/>
          </a:xfrm>
        </p:grpSpPr>
        <p:grpSp>
          <p:nvGrpSpPr>
            <p:cNvPr id="13" name="그룹 12"/>
            <p:cNvGrpSpPr/>
            <p:nvPr/>
          </p:nvGrpSpPr>
          <p:grpSpPr>
            <a:xfrm>
              <a:off x="209802" y="3898940"/>
              <a:ext cx="4325696" cy="1122229"/>
              <a:chOff x="208762" y="4956420"/>
              <a:chExt cx="4325696" cy="1122229"/>
            </a:xfrm>
          </p:grpSpPr>
          <p:pic>
            <p:nvPicPr>
              <p:cNvPr id="6" name="그림 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8762" y="5445224"/>
                <a:ext cx="4325696" cy="633425"/>
              </a:xfrm>
              <a:prstGeom prst="rect">
                <a:avLst/>
              </a:prstGeom>
            </p:spPr>
          </p:pic>
          <p:pic>
            <p:nvPicPr>
              <p:cNvPr id="12" name="그림 11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8762" y="4956420"/>
                <a:ext cx="4325696" cy="488804"/>
              </a:xfrm>
              <a:prstGeom prst="rect">
                <a:avLst/>
              </a:prstGeom>
            </p:spPr>
          </p:pic>
        </p:grpSp>
        <p:sp>
          <p:nvSpPr>
            <p:cNvPr id="16" name="TextBox 15"/>
            <p:cNvSpPr txBox="1"/>
            <p:nvPr/>
          </p:nvSpPr>
          <p:spPr>
            <a:xfrm>
              <a:off x="1540531" y="3645024"/>
              <a:ext cx="166423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b="1" dirty="0" smtClean="0"/>
                <a:t>&lt; Storage Availability &gt;</a:t>
              </a:r>
              <a:endParaRPr lang="ko-KR" altLang="en-US" sz="1050" b="1" dirty="0"/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209802" y="4725144"/>
            <a:ext cx="4325696" cy="653013"/>
            <a:chOff x="209802" y="4543236"/>
            <a:chExt cx="4325696" cy="653013"/>
          </a:xfrm>
        </p:grpSpPr>
        <p:pic>
          <p:nvPicPr>
            <p:cNvPr id="14" name="그림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802" y="4797152"/>
              <a:ext cx="4325696" cy="39909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692816" y="4543236"/>
              <a:ext cx="135966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b="1" dirty="0" smtClean="0"/>
                <a:t>&lt; Storage Usage &gt;</a:t>
              </a:r>
              <a:endParaRPr lang="ko-KR" altLang="en-US" sz="1050" b="1" dirty="0"/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209802" y="5518143"/>
            <a:ext cx="4325696" cy="647161"/>
            <a:chOff x="209802" y="5380979"/>
            <a:chExt cx="4325696" cy="647161"/>
          </a:xfrm>
        </p:grpSpPr>
        <p:pic>
          <p:nvPicPr>
            <p:cNvPr id="15" name="그림 1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802" y="5634895"/>
              <a:ext cx="4325696" cy="393245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569385" y="5380979"/>
              <a:ext cx="160653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b="1" dirty="0" smtClean="0"/>
                <a:t>&lt; Tape Buffer Usage &gt;</a:t>
              </a:r>
              <a:endParaRPr lang="ko-KR" altLang="en-US" sz="105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64783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Site Availability/Reliability</a:t>
            </a:r>
            <a:endParaRPr lang="ko-KR" altLang="en-US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457200" y="1412776"/>
            <a:ext cx="8229600" cy="3240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600" dirty="0" smtClean="0"/>
              <a:t>100% Reliable for the last 6 month (from April to September)</a:t>
            </a:r>
          </a:p>
          <a:p>
            <a:pPr lvl="1"/>
            <a:r>
              <a:rPr lang="en-US" altLang="ko-KR" sz="1200" dirty="0" smtClean="0"/>
              <a:t>Monthly Target for Reliability of ALICE test: 97%</a:t>
            </a:r>
          </a:p>
          <a:p>
            <a:endParaRPr lang="en-US" altLang="ko-KR" sz="1600" dirty="0"/>
          </a:p>
          <a:p>
            <a:r>
              <a:rPr lang="en-US" altLang="ko-KR" sz="1600" dirty="0" smtClean="0"/>
              <a:t>On track for a stable and reliable site </a:t>
            </a:r>
          </a:p>
          <a:p>
            <a:pPr lvl="1"/>
            <a:r>
              <a:rPr lang="en-US" altLang="ko-KR" sz="1200" dirty="0" smtClean="0"/>
              <a:t>Participating in weekly WLCG operations meetings (</a:t>
            </a:r>
            <a:r>
              <a:rPr lang="en-US" altLang="ko-KR" sz="1200" dirty="0"/>
              <a:t>2 </a:t>
            </a:r>
            <a:r>
              <a:rPr lang="en-US" altLang="ko-KR" sz="1200" dirty="0" smtClean="0"/>
              <a:t>times</a:t>
            </a:r>
            <a:r>
              <a:rPr lang="en-US" altLang="ko-KR" sz="1200" dirty="0"/>
              <a:t> (Mon/Thu)</a:t>
            </a:r>
            <a:r>
              <a:rPr lang="en-US" altLang="ko-KR" sz="1200" dirty="0" smtClean="0"/>
              <a:t> </a:t>
            </a:r>
            <a:r>
              <a:rPr lang="en-US" altLang="ko-KR" sz="1200" dirty="0"/>
              <a:t>per </a:t>
            </a:r>
            <a:r>
              <a:rPr lang="en-US" altLang="ko-KR" sz="1200" dirty="0" smtClean="0"/>
              <a:t>week): reporting operation-related issues	</a:t>
            </a:r>
          </a:p>
          <a:p>
            <a:pPr lvl="1"/>
            <a:endParaRPr lang="en-US" altLang="ko-KR" sz="1200" dirty="0" smtClean="0"/>
          </a:p>
          <a:p>
            <a:pPr lvl="1"/>
            <a:endParaRPr lang="en-US" altLang="ko-KR" sz="1200" dirty="0"/>
          </a:p>
          <a:p>
            <a:pPr lvl="1"/>
            <a:endParaRPr lang="en-US" altLang="ko-KR" sz="1200" dirty="0" smtClean="0"/>
          </a:p>
          <a:p>
            <a:pPr lvl="1"/>
            <a:endParaRPr lang="en-US" altLang="ko-KR" sz="1200" dirty="0"/>
          </a:p>
          <a:p>
            <a:pPr lvl="1"/>
            <a:endParaRPr lang="en-US" altLang="ko-KR" sz="1200" dirty="0" smtClean="0"/>
          </a:p>
          <a:p>
            <a:endParaRPr lang="ko-KR" altLang="en-US" sz="1400" dirty="0"/>
          </a:p>
        </p:txBody>
      </p:sp>
      <p:graphicFrame>
        <p:nvGraphicFramePr>
          <p:cNvPr id="22" name="표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249794"/>
              </p:ext>
            </p:extLst>
          </p:nvPr>
        </p:nvGraphicFramePr>
        <p:xfrm>
          <a:off x="1259632" y="3142684"/>
          <a:ext cx="6768757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3"/>
                <a:gridCol w="1530171"/>
                <a:gridCol w="1530171"/>
                <a:gridCol w="1530171"/>
                <a:gridCol w="1530171"/>
              </a:tblGrid>
              <a:tr h="0">
                <a:tc rowSpan="2"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Reliability</a:t>
                      </a:r>
                      <a:endParaRPr lang="ko-KR" altLang="en-US" sz="1200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Availability</a:t>
                      </a:r>
                      <a:endParaRPr lang="ko-KR" altLang="en-US" sz="1200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bg1"/>
                          </a:solidFill>
                        </a:rPr>
                        <a:t>Overall in 2014</a:t>
                      </a:r>
                      <a:endParaRPr lang="ko-KR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bg1"/>
                          </a:solidFill>
                        </a:rPr>
                        <a:t>Last</a:t>
                      </a:r>
                      <a:r>
                        <a:rPr lang="en-US" altLang="ko-KR" sz="1200" baseline="0" dirty="0" smtClean="0">
                          <a:solidFill>
                            <a:schemeClr val="bg1"/>
                          </a:solidFill>
                        </a:rPr>
                        <a:t> 6 months</a:t>
                      </a:r>
                      <a:endParaRPr lang="ko-KR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bg1"/>
                          </a:solidFill>
                        </a:rPr>
                        <a:t>Overall in 2014</a:t>
                      </a:r>
                      <a:endParaRPr lang="ko-KR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bg1"/>
                          </a:solidFill>
                        </a:rPr>
                        <a:t>Last</a:t>
                      </a:r>
                      <a:r>
                        <a:rPr lang="en-US" altLang="ko-KR" sz="1200" baseline="0" dirty="0" smtClean="0">
                          <a:solidFill>
                            <a:schemeClr val="bg1"/>
                          </a:solidFill>
                        </a:rPr>
                        <a:t> 6 months</a:t>
                      </a:r>
                      <a:endParaRPr lang="ko-KR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dirty="0" smtClean="0"/>
                        <a:t>ALICE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99</a:t>
                      </a:r>
                      <a:r>
                        <a:rPr lang="en-US" altLang="ko-KR" sz="1200" baseline="0" dirty="0" smtClean="0"/>
                        <a:t> </a:t>
                      </a:r>
                      <a:r>
                        <a:rPr lang="en-US" altLang="ko-KR" sz="1200" dirty="0" smtClean="0"/>
                        <a:t>%</a:t>
                      </a:r>
                      <a:endParaRPr lang="ko-KR" altLang="en-US" sz="1200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100 %</a:t>
                      </a:r>
                      <a:endParaRPr lang="ko-KR" altLang="en-US" sz="1200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98 %</a:t>
                      </a:r>
                      <a:endParaRPr lang="ko-KR" altLang="en-US" sz="1200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99 %</a:t>
                      </a:r>
                      <a:endParaRPr lang="ko-KR" altLang="en-US" sz="1200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6</a:t>
            </a:fld>
            <a:endParaRPr lang="ko-KR" altLang="en-US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580914"/>
              </p:ext>
            </p:extLst>
          </p:nvPr>
        </p:nvGraphicFramePr>
        <p:xfrm>
          <a:off x="1547664" y="4332704"/>
          <a:ext cx="609599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05610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Apr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May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Jun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Jul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Aug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Sep</a:t>
                      </a:r>
                      <a:endParaRPr lang="ko-KR" alt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Reliability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100</a:t>
                      </a:r>
                      <a:endParaRPr lang="ko-KR" alt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Availability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99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99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99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100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100</a:t>
                      </a:r>
                      <a:endParaRPr lang="ko-KR" alt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5559623"/>
            <a:ext cx="7022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※ Few announced downtime for maintenance in May, June and July. </a:t>
            </a:r>
          </a:p>
          <a:p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Downtime announcement keeps sites reliable but cannot prevent them from being unavailable</a:t>
            </a:r>
            <a:endParaRPr lang="ko-KR" alt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4209" y="4078788"/>
            <a:ext cx="25955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/>
              <a:t>&lt; Monthly Availability/Reliability (%) &gt;</a:t>
            </a:r>
            <a:endParaRPr lang="ko-KR" altLang="en-US" sz="105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056474" y="2888768"/>
            <a:ext cx="10310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/>
              <a:t>&lt; Summary &gt;</a:t>
            </a:r>
            <a:endParaRPr lang="ko-KR" altLang="en-US" sz="105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직사각형 11"/>
              <p:cNvSpPr/>
              <p:nvPr/>
            </p:nvSpPr>
            <p:spPr>
              <a:xfrm>
                <a:off x="6156176" y="548680"/>
                <a:ext cx="2808312" cy="730969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sz="1000" i="1" dirty="0" smtClean="0">
                          <a:latin typeface="Cambria Math"/>
                        </a:rPr>
                        <m:t>𝑅𝑒𝑙𝑖𝑎𝑏𝑖𝑙𝑖𝑡𝑦</m:t>
                      </m:r>
                      <m:r>
                        <a:rPr lang="en-US" altLang="ko-KR" sz="1000" i="1" dirty="0" smtClean="0">
                          <a:latin typeface="Cambria Math"/>
                        </a:rPr>
                        <m:t>    = </m:t>
                      </m:r>
                      <m:f>
                        <m:fPr>
                          <m:ctrlPr>
                            <a:rPr lang="en-US" altLang="ko-KR" sz="1000" i="1" dirty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sz="1000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1000" b="0" i="1" dirty="0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ko-KR" sz="1000" b="0" i="1" dirty="0" smtClean="0">
                                  <a:latin typeface="Cambria Math"/>
                                </a:rPr>
                                <m:t>𝑈𝑃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ko-KR" sz="1000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1000" b="0" i="1" dirty="0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ko-KR" sz="1000" b="0" i="1" dirty="0" smtClean="0">
                                  <a:latin typeface="Cambria Math"/>
                                </a:rPr>
                                <m:t>𝑈𝑃</m:t>
                              </m:r>
                            </m:sub>
                          </m:sSub>
                          <m:r>
                            <a:rPr lang="en-US" altLang="ko-KR" sz="1000" i="1" dirty="0">
                              <a:latin typeface="Cambria Math"/>
                            </a:rPr>
                            <m:t> +</m:t>
                          </m:r>
                          <m:r>
                            <a:rPr lang="en-US" altLang="ko-KR" sz="1000" b="0" i="1" dirty="0" smtClean="0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ko-KR" sz="1000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1000" b="0" i="1" dirty="0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ko-KR" sz="1000" b="0" i="1" dirty="0" smtClean="0">
                                  <a:latin typeface="Cambria Math"/>
                                </a:rPr>
                                <m:t>𝐷𝑂𝑊𝑁</m:t>
                              </m:r>
                            </m:sub>
                          </m:sSub>
                          <m:r>
                            <a:rPr lang="en-US" altLang="ko-KR" sz="1000" b="0" i="1" dirty="0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ko-KR" sz="10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1000" i="1" dirty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ko-KR" sz="1000" i="1" dirty="0">
                                  <a:latin typeface="Cambria Math"/>
                                </a:rPr>
                                <m:t>𝑆𝐶𝐻𝐸</m:t>
                              </m:r>
                              <m:r>
                                <a:rPr lang="en-US" altLang="ko-KR" sz="1000" b="0" i="1" dirty="0" smtClean="0">
                                  <a:latin typeface="Cambria Math"/>
                                </a:rPr>
                                <m:t>𝐷</m:t>
                              </m:r>
                              <m:r>
                                <a:rPr lang="en-US" altLang="ko-KR" sz="1000" b="0" i="1" dirty="0" smtClean="0">
                                  <a:latin typeface="Cambria Math"/>
                                </a:rPr>
                                <m:t>_</m:t>
                              </m:r>
                              <m:r>
                                <a:rPr lang="en-US" altLang="ko-KR" sz="1000" b="0" i="1" dirty="0" smtClean="0">
                                  <a:latin typeface="Cambria Math"/>
                                </a:rPr>
                                <m:t>𝐷𝑂𝑊𝑁</m:t>
                              </m:r>
                            </m:sub>
                          </m:sSub>
                          <m:r>
                            <a:rPr lang="en-US" altLang="ko-KR" sz="1000" b="0" i="1" dirty="0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altLang="ko-KR" sz="10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sz="1000" i="1" dirty="0">
                          <a:latin typeface="Cambria Math"/>
                        </a:rPr>
                        <m:t>𝐴𝑣𝑎𝑖𝑙𝑎𝑏𝑖𝑙𝑖𝑡𝑦</m:t>
                      </m:r>
                      <m:r>
                        <a:rPr lang="en-US" altLang="ko-KR" sz="1000" i="1" dirty="0">
                          <a:latin typeface="Cambria Math"/>
                        </a:rPr>
                        <m:t> = </m:t>
                      </m:r>
                      <m:f>
                        <m:fPr>
                          <m:ctrlPr>
                            <a:rPr lang="en-US" altLang="ko-KR" sz="1000" i="1" dirty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sz="1000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1000" b="0" i="1" dirty="0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ko-KR" sz="1000" b="0" i="1" dirty="0" smtClean="0">
                                  <a:latin typeface="Cambria Math"/>
                                </a:rPr>
                                <m:t>𝑈𝑃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ko-KR" sz="1000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1000" b="0" i="1" dirty="0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ko-KR" sz="1000" b="0" i="1" dirty="0" smtClean="0">
                                  <a:latin typeface="Cambria Math"/>
                                </a:rPr>
                                <m:t>𝑈𝑃</m:t>
                              </m:r>
                            </m:sub>
                          </m:sSub>
                          <m:r>
                            <a:rPr lang="en-US" altLang="ko-KR" sz="1000" i="1" dirty="0">
                              <a:latin typeface="Cambria Math"/>
                            </a:rPr>
                            <m:t> +</m:t>
                          </m:r>
                          <m:sSub>
                            <m:sSubPr>
                              <m:ctrlPr>
                                <a:rPr lang="en-US" altLang="ko-KR" sz="1000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1000" b="0" i="1" dirty="0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ko-KR" sz="1000" b="0" i="1" dirty="0" smtClean="0">
                                  <a:latin typeface="Cambria Math"/>
                                </a:rPr>
                                <m:t>𝐷𝑂𝑊𝑁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ko-KR" altLang="en-US" sz="1000" dirty="0"/>
              </a:p>
            </p:txBody>
          </p:sp>
        </mc:Choice>
        <mc:Fallback xmlns="">
          <p:sp>
            <p:nvSpPr>
              <p:cNvPr id="12" name="직사각형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548680"/>
                <a:ext cx="2808312" cy="73096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496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Joining OPN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ko-KR" sz="1800" dirty="0" smtClean="0"/>
              <a:t>LHCOPN Joining done in Jan 2014</a:t>
            </a:r>
          </a:p>
          <a:p>
            <a:endParaRPr lang="en-US" altLang="ko-KR" sz="1800" dirty="0"/>
          </a:p>
          <a:p>
            <a:r>
              <a:rPr lang="en-US" altLang="ko-KR" sz="1800" dirty="0" err="1" smtClean="0"/>
              <a:t>perfSONAR</a:t>
            </a:r>
            <a:r>
              <a:rPr lang="en-US" altLang="ko-KR" sz="1800" dirty="0" smtClean="0"/>
              <a:t> instances are installed and fully functional</a:t>
            </a:r>
          </a:p>
          <a:p>
            <a:pPr lvl="1"/>
            <a:r>
              <a:rPr lang="en-US" altLang="ko-KR" sz="1400" dirty="0" smtClean="0"/>
              <a:t>Scheduled tests among WLCG Tier-1 sites</a:t>
            </a:r>
          </a:p>
          <a:p>
            <a:pPr lvl="1"/>
            <a:endParaRPr lang="en-US" altLang="ko-KR" sz="1400" dirty="0" smtClean="0"/>
          </a:p>
          <a:p>
            <a:endParaRPr lang="ko-KR" altLang="en-US" sz="11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7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92" y="3068959"/>
            <a:ext cx="7694742" cy="30534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6176337"/>
            <a:ext cx="86011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For the moment, </a:t>
            </a:r>
            <a:r>
              <a:rPr lang="en-US" altLang="ko-KR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perfSONAR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instances are down due to shellshock; to be re-installed with new release by December</a:t>
            </a:r>
            <a:endParaRPr lang="ko-KR" alt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971600" y="5484416"/>
            <a:ext cx="1440160" cy="10482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076056" y="5484416"/>
            <a:ext cx="1440160" cy="10482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52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network PLAN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F659D-CEC2-46AC-B200-059F9C5935E3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158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Network Upgrade Schedule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43608" y="4725144"/>
            <a:ext cx="7643192" cy="1273344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ko-KR" dirty="0" smtClean="0"/>
              <a:t>Funding has been secured with a lot of supports from Korean government.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ko-KR" dirty="0" smtClean="0"/>
              <a:t>Only administrative procedures are left.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588" y="980728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400" b="1" dirty="0" smtClean="0">
                <a:solidFill>
                  <a:srgbClr val="C00000"/>
                </a:solidFill>
                <a:ea typeface="바탕체" pitchFamily="17" charset="-127"/>
              </a:rPr>
              <a:t>10Gbps upgrade will be completed by March, 2015 at least before RUN2 starts</a:t>
            </a:r>
            <a:endParaRPr lang="ko-KR" altLang="en-US" sz="2400" b="1" dirty="0">
              <a:solidFill>
                <a:srgbClr val="C00000"/>
              </a:solidFill>
              <a:ea typeface="바탕체" pitchFamily="17" charset="-127"/>
            </a:endParaRPr>
          </a:p>
        </p:txBody>
      </p:sp>
      <p:cxnSp>
        <p:nvCxnSpPr>
          <p:cNvPr id="5" name="직선 화살표 연결선 4"/>
          <p:cNvCxnSpPr/>
          <p:nvPr/>
        </p:nvCxnSpPr>
        <p:spPr>
          <a:xfrm>
            <a:off x="1683780" y="3946412"/>
            <a:ext cx="6056572" cy="11324"/>
          </a:xfrm>
          <a:prstGeom prst="straightConnector1">
            <a:avLst/>
          </a:prstGeom>
          <a:ln w="76200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타원 6"/>
          <p:cNvSpPr/>
          <p:nvPr/>
        </p:nvSpPr>
        <p:spPr>
          <a:xfrm>
            <a:off x="3540322" y="3849724"/>
            <a:ext cx="216024" cy="216024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타원 7"/>
          <p:cNvSpPr/>
          <p:nvPr/>
        </p:nvSpPr>
        <p:spPr>
          <a:xfrm>
            <a:off x="2271001" y="3849724"/>
            <a:ext cx="216024" cy="216024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타원 8"/>
          <p:cNvSpPr/>
          <p:nvPr/>
        </p:nvSpPr>
        <p:spPr>
          <a:xfrm>
            <a:off x="6684875" y="3849724"/>
            <a:ext cx="216024" cy="216024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black"/>
              </a:solidFill>
            </a:endParaRPr>
          </a:p>
        </p:txBody>
      </p:sp>
      <p:cxnSp>
        <p:nvCxnSpPr>
          <p:cNvPr id="12" name="직선 화살표 연결선 11"/>
          <p:cNvCxnSpPr/>
          <p:nvPr/>
        </p:nvCxnSpPr>
        <p:spPr>
          <a:xfrm flipH="1">
            <a:off x="5408945" y="3181687"/>
            <a:ext cx="0" cy="6480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>
            <a:off x="6792887" y="3181687"/>
            <a:ext cx="0" cy="6480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398104" y="4160113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prstClr val="black"/>
                </a:solidFill>
                <a:ea typeface="바탕체" pitchFamily="17" charset="-127"/>
              </a:rPr>
              <a:t>Dec.</a:t>
            </a:r>
            <a:endParaRPr lang="ko-KR" altLang="en-US" sz="1200" b="1" dirty="0">
              <a:solidFill>
                <a:prstClr val="black"/>
              </a:solidFill>
              <a:ea typeface="바탕체" pitchFamily="17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39205" y="4149080"/>
            <a:ext cx="4796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prstClr val="black"/>
                </a:solidFill>
                <a:ea typeface="바탕체" pitchFamily="17" charset="-127"/>
              </a:rPr>
              <a:t>Oct.</a:t>
            </a:r>
            <a:endParaRPr lang="ko-KR" altLang="en-US" sz="1200" b="1" dirty="0">
              <a:solidFill>
                <a:prstClr val="black"/>
              </a:solidFill>
              <a:ea typeface="바탕체" pitchFamily="17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5300933" y="3849724"/>
            <a:ext cx="216024" cy="21602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49751" y="4149080"/>
            <a:ext cx="918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C00000"/>
                </a:solidFill>
                <a:ea typeface="바탕체" pitchFamily="17" charset="-127"/>
              </a:rPr>
              <a:t>Mar. 2015</a:t>
            </a:r>
            <a:endParaRPr lang="ko-KR" altLang="en-US" sz="1200" b="1" dirty="0">
              <a:solidFill>
                <a:srgbClr val="C00000"/>
              </a:solidFill>
              <a:ea typeface="바탕체" pitchFamily="17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32563" y="4149080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prstClr val="black"/>
                </a:solidFill>
                <a:ea typeface="바탕체" pitchFamily="17" charset="-127"/>
              </a:rPr>
              <a:t>May</a:t>
            </a:r>
            <a:endParaRPr lang="ko-KR" altLang="en-US" sz="1200" b="1" dirty="0">
              <a:solidFill>
                <a:prstClr val="black"/>
              </a:solidFill>
              <a:ea typeface="바탕체" pitchFamily="17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81215" y="2893586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prstClr val="black"/>
                </a:solidFill>
                <a:ea typeface="바탕체" pitchFamily="17" charset="-127"/>
              </a:rPr>
              <a:t>RUN2</a:t>
            </a:r>
            <a:endParaRPr lang="ko-KR" altLang="en-US" sz="1200" b="1" dirty="0">
              <a:solidFill>
                <a:prstClr val="black"/>
              </a:solidFill>
              <a:ea typeface="바탕체" pitchFamily="17" charset="-127"/>
            </a:endParaRPr>
          </a:p>
        </p:txBody>
      </p:sp>
      <p:cxnSp>
        <p:nvCxnSpPr>
          <p:cNvPr id="29" name="직선 화살표 연결선 28"/>
          <p:cNvCxnSpPr/>
          <p:nvPr/>
        </p:nvCxnSpPr>
        <p:spPr>
          <a:xfrm>
            <a:off x="5442274" y="3407609"/>
            <a:ext cx="1309782" cy="1066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676049" y="3429000"/>
            <a:ext cx="768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prstClr val="black"/>
                </a:solidFill>
                <a:ea typeface="바탕체" pitchFamily="17" charset="-127"/>
              </a:rPr>
              <a:t>Buffer</a:t>
            </a:r>
          </a:p>
          <a:p>
            <a:pPr algn="ctr"/>
            <a:r>
              <a:rPr lang="en-US" altLang="ko-KR" sz="1200" b="1" dirty="0" smtClean="0">
                <a:solidFill>
                  <a:prstClr val="black"/>
                </a:solidFill>
                <a:ea typeface="바탕체" pitchFamily="17" charset="-127"/>
              </a:rPr>
              <a:t>(2 </a:t>
            </a:r>
            <a:r>
              <a:rPr lang="en-US" altLang="ko-KR" sz="1200" b="1" dirty="0" err="1" smtClean="0">
                <a:solidFill>
                  <a:prstClr val="black"/>
                </a:solidFill>
                <a:ea typeface="바탕체" pitchFamily="17" charset="-127"/>
              </a:rPr>
              <a:t>mon</a:t>
            </a:r>
            <a:r>
              <a:rPr lang="en-US" altLang="ko-KR" sz="1200" b="1" dirty="0" smtClean="0">
                <a:solidFill>
                  <a:prstClr val="black"/>
                </a:solidFill>
                <a:ea typeface="바탕체" pitchFamily="17" charset="-127"/>
              </a:rPr>
              <a:t>)</a:t>
            </a:r>
            <a:endParaRPr lang="ko-KR" altLang="en-US" sz="1200" b="1" dirty="0">
              <a:solidFill>
                <a:prstClr val="black"/>
              </a:solidFill>
              <a:ea typeface="바탕체" pitchFamily="17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99771" y="2801253"/>
            <a:ext cx="1236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C00000"/>
                </a:solidFill>
                <a:ea typeface="바탕체" pitchFamily="17" charset="-127"/>
              </a:rPr>
              <a:t>Complete</a:t>
            </a:r>
            <a:endParaRPr lang="ko-KR" altLang="en-US" b="1" dirty="0">
              <a:solidFill>
                <a:srgbClr val="C00000"/>
              </a:solidFill>
              <a:ea typeface="바탕체" pitchFamily="17" charset="-127"/>
            </a:endParaRPr>
          </a:p>
        </p:txBody>
      </p:sp>
      <p:cxnSp>
        <p:nvCxnSpPr>
          <p:cNvPr id="32" name="직선 화살표 연결선 31"/>
          <p:cNvCxnSpPr/>
          <p:nvPr/>
        </p:nvCxnSpPr>
        <p:spPr>
          <a:xfrm flipH="1">
            <a:off x="3648333" y="3181687"/>
            <a:ext cx="0" cy="6480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259709" y="2893586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prstClr val="black"/>
                </a:solidFill>
                <a:ea typeface="바탕체" pitchFamily="17" charset="-127"/>
              </a:rPr>
              <a:t>Contract</a:t>
            </a:r>
            <a:endParaRPr lang="ko-KR" altLang="en-US" sz="1200" b="1" dirty="0">
              <a:solidFill>
                <a:prstClr val="black"/>
              </a:solidFill>
              <a:ea typeface="바탕체" pitchFamily="17" charset="-127"/>
            </a:endParaRPr>
          </a:p>
        </p:txBody>
      </p:sp>
      <p:cxnSp>
        <p:nvCxnSpPr>
          <p:cNvPr id="34" name="직선 화살표 연결선 33"/>
          <p:cNvCxnSpPr/>
          <p:nvPr/>
        </p:nvCxnSpPr>
        <p:spPr>
          <a:xfrm>
            <a:off x="3663826" y="3407609"/>
            <a:ext cx="1700262" cy="1066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035768" y="3429000"/>
            <a:ext cx="824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C00000"/>
                </a:solidFill>
                <a:ea typeface="바탕체" pitchFamily="17" charset="-127"/>
              </a:rPr>
              <a:t>Upgrade</a:t>
            </a:r>
          </a:p>
          <a:p>
            <a:pPr algn="ctr"/>
            <a:r>
              <a:rPr lang="en-US" altLang="ko-KR" sz="1200" b="1" dirty="0" smtClean="0">
                <a:solidFill>
                  <a:srgbClr val="C00000"/>
                </a:solidFill>
                <a:ea typeface="바탕체" pitchFamily="17" charset="-127"/>
              </a:rPr>
              <a:t>(3 </a:t>
            </a:r>
            <a:r>
              <a:rPr lang="en-US" altLang="ko-KR" sz="1200" b="1" dirty="0" err="1" smtClean="0">
                <a:solidFill>
                  <a:srgbClr val="C00000"/>
                </a:solidFill>
                <a:ea typeface="바탕체" pitchFamily="17" charset="-127"/>
              </a:rPr>
              <a:t>mon</a:t>
            </a:r>
            <a:r>
              <a:rPr lang="en-US" altLang="ko-KR" sz="1200" b="1" dirty="0" smtClean="0">
                <a:solidFill>
                  <a:srgbClr val="C00000"/>
                </a:solidFill>
                <a:ea typeface="바탕체" pitchFamily="17" charset="-127"/>
              </a:rPr>
              <a:t>)</a:t>
            </a:r>
            <a:endParaRPr lang="ko-KR" altLang="en-US" sz="1200" b="1" dirty="0">
              <a:solidFill>
                <a:srgbClr val="C00000"/>
              </a:solidFill>
              <a:ea typeface="바탕체" pitchFamily="17" charset="-127"/>
            </a:endParaRPr>
          </a:p>
        </p:txBody>
      </p:sp>
      <p:cxnSp>
        <p:nvCxnSpPr>
          <p:cNvPr id="36" name="직선 화살표 연결선 35"/>
          <p:cNvCxnSpPr/>
          <p:nvPr/>
        </p:nvCxnSpPr>
        <p:spPr>
          <a:xfrm>
            <a:off x="2411760" y="3407609"/>
            <a:ext cx="1164565" cy="0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640191" y="3450391"/>
            <a:ext cx="6591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C00000"/>
                </a:solidFill>
                <a:ea typeface="바탕체" pitchFamily="17" charset="-127"/>
              </a:rPr>
              <a:t>2 </a:t>
            </a:r>
            <a:r>
              <a:rPr lang="en-US" altLang="ko-KR" sz="1200" b="1" dirty="0" err="1" smtClean="0">
                <a:solidFill>
                  <a:srgbClr val="C00000"/>
                </a:solidFill>
                <a:ea typeface="바탕체" pitchFamily="17" charset="-127"/>
              </a:rPr>
              <a:t>mon</a:t>
            </a:r>
            <a:endParaRPr lang="ko-KR" altLang="en-US" sz="1200" b="1" dirty="0">
              <a:solidFill>
                <a:srgbClr val="C00000"/>
              </a:solidFill>
              <a:ea typeface="바탕체" pitchFamily="17" charset="-127"/>
            </a:endParaRPr>
          </a:p>
        </p:txBody>
      </p:sp>
      <p:cxnSp>
        <p:nvCxnSpPr>
          <p:cNvPr id="38" name="직선 화살표 연결선 37"/>
          <p:cNvCxnSpPr/>
          <p:nvPr/>
        </p:nvCxnSpPr>
        <p:spPr>
          <a:xfrm flipH="1">
            <a:off x="2379013" y="3181687"/>
            <a:ext cx="0" cy="6480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822194" y="2708920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prstClr val="black"/>
                </a:solidFill>
                <a:ea typeface="바탕체" pitchFamily="17" charset="-127"/>
              </a:rPr>
              <a:t>Tender </a:t>
            </a:r>
          </a:p>
          <a:p>
            <a:pPr algn="ctr"/>
            <a:r>
              <a:rPr lang="en-US" altLang="ko-KR" sz="1200" b="1" dirty="0" smtClean="0">
                <a:solidFill>
                  <a:prstClr val="black"/>
                </a:solidFill>
                <a:ea typeface="바탕체" pitchFamily="17" charset="-127"/>
              </a:rPr>
              <a:t>Notification</a:t>
            </a:r>
            <a:endParaRPr lang="ko-KR" altLang="en-US" sz="1200" b="1" dirty="0">
              <a:solidFill>
                <a:prstClr val="black"/>
              </a:solidFill>
              <a:ea typeface="바탕체" pitchFamily="17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99992" y="6228020"/>
            <a:ext cx="462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prstClr val="black"/>
                </a:solidFill>
              </a:rPr>
              <a:t>From </a:t>
            </a:r>
            <a:r>
              <a:rPr lang="en-US" altLang="ko-KR" dirty="0" err="1" smtClean="0">
                <a:solidFill>
                  <a:prstClr val="black"/>
                </a:solidFill>
              </a:rPr>
              <a:t>Seo</a:t>
            </a:r>
            <a:r>
              <a:rPr lang="en-US" altLang="ko-KR" dirty="0" smtClean="0">
                <a:solidFill>
                  <a:prstClr val="black"/>
                </a:solidFill>
              </a:rPr>
              <a:t>-Young Noh @ CKC in Oct. 2014</a:t>
            </a:r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75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4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투명도">
  <a:themeElements>
    <a:clrScheme name="투명도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클래식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투명도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7700</TotalTime>
  <Words>1270</Words>
  <Application>Microsoft Office PowerPoint</Application>
  <PresentationFormat>화면 슬라이드 쇼(4:3)</PresentationFormat>
  <Paragraphs>222</Paragraphs>
  <Slides>12</Slides>
  <Notes>10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12</vt:i4>
      </vt:variant>
    </vt:vector>
  </HeadingPairs>
  <TitlesOfParts>
    <vt:vector size="16" baseType="lpstr">
      <vt:lpstr>4_디자인 사용자 지정</vt:lpstr>
      <vt:lpstr>디자인 사용자 지정</vt:lpstr>
      <vt:lpstr>투명도</vt:lpstr>
      <vt:lpstr>1_Office 테마</vt:lpstr>
      <vt:lpstr>Status of KISTI Tier1</vt:lpstr>
      <vt:lpstr>OUTLINE</vt:lpstr>
      <vt:lpstr>operations</vt:lpstr>
      <vt:lpstr>Jobs</vt:lpstr>
      <vt:lpstr>Storage</vt:lpstr>
      <vt:lpstr>Site Availability/Reliability</vt:lpstr>
      <vt:lpstr>Joining OPN</vt:lpstr>
      <vt:lpstr>network PLAN</vt:lpstr>
      <vt:lpstr>Network Upgrade Schedule</vt:lpstr>
      <vt:lpstr>Planed 10Gbps Network</vt:lpstr>
      <vt:lpstr>Conclusion</vt:lpstr>
      <vt:lpstr>THANK YOU 감사합니다</vt:lpstr>
    </vt:vector>
  </TitlesOfParts>
  <Company>KISTI-GSDC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Sang-Un Ahn</dc:creator>
  <cp:lastModifiedBy>sahn</cp:lastModifiedBy>
  <cp:revision>622</cp:revision>
  <cp:lastPrinted>2013-11-13T17:47:04Z</cp:lastPrinted>
  <dcterms:created xsi:type="dcterms:W3CDTF">2013-11-08T04:42:04Z</dcterms:created>
  <dcterms:modified xsi:type="dcterms:W3CDTF">2014-11-18T15:26:58Z</dcterms:modified>
</cp:coreProperties>
</file>