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6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8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09" r:id="rId2"/>
    <p:sldMasterId id="2147483750" r:id="rId3"/>
    <p:sldMasterId id="2147483755" r:id="rId4"/>
    <p:sldMasterId id="2147483760" r:id="rId5"/>
    <p:sldMasterId id="2147483765" r:id="rId6"/>
    <p:sldMasterId id="2147483777" r:id="rId7"/>
    <p:sldMasterId id="2147483789" r:id="rId8"/>
    <p:sldMasterId id="2147483801" r:id="rId9"/>
  </p:sldMasterIdLst>
  <p:notesMasterIdLst>
    <p:notesMasterId r:id="rId19"/>
  </p:notesMasterIdLst>
  <p:handoutMasterIdLst>
    <p:handoutMasterId r:id="rId20"/>
  </p:handout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64" autoAdjust="0"/>
    <p:restoredTop sz="99488" autoAdjust="0"/>
  </p:normalViewPr>
  <p:slideViewPr>
    <p:cSldViewPr snapToGrid="0" snapToObjects="1">
      <p:cViewPr>
        <p:scale>
          <a:sx n="100" d="100"/>
          <a:sy n="100" d="100"/>
        </p:scale>
        <p:origin x="-786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31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DF7DDF-4F35-4CCE-A0D9-F2B112F7C92B}" type="datetime1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6155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A28927A0-FFA3-4E69-9ACF-96505FAF58C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5302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4E0-C1CB-488B-B4DE-08DB2032DA7F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 meeting.  Julia Andreeva,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71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A4A5-B07A-4A9A-8906-EA7A43634BAE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3053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DF7DDF-4F35-4CCE-A0D9-F2B112F7C92B}" type="datetime1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472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A28927A0-FFA3-4E69-9ACF-96505FAF58C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67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4E0-C1CB-488B-B4DE-08DB2032DA7F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 meeting.  Julia Andreeva,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9003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A4A5-B07A-4A9A-8906-EA7A43634BAE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073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10903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6664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0163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18037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85948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74049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82572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65540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0664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029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5187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89735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51028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60262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46554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98852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8085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6437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9137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066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02929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5187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89735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51028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60262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46554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98852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8085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6437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91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06644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02929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5187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89735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51028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602620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46554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98852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8085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643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9137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06644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02929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5187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89735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51028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60262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46554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98852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808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64374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91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.emf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2.jp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2.jp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2.jp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450" y="0"/>
            <a:ext cx="968549" cy="8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2BC68391-4A55-40E1-ACFD-5B82A624D65E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smtClean="0"/>
              <a:t>WLCG Monitoring Consolidation.  Pablo Saiz,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72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2BC68391-4A55-40E1-ACFD-5B82A624D65E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smtClean="0"/>
              <a:t>WLCG Monitoring Consolidation.  Pablo Saiz,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19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12/15/2014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834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450" y="0"/>
            <a:ext cx="968549" cy="8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5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450" y="0"/>
            <a:ext cx="968549" cy="8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5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450" y="0"/>
            <a:ext cx="968549" cy="8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5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450" y="0"/>
            <a:ext cx="968549" cy="8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5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348018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626397"/>
            <a:ext cx="8466666" cy="2452621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6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>Argus Future and Support meeting summary</a:t>
            </a:r>
            <a:r>
              <a:rPr lang="en-US" sz="3600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/>
            </a:r>
            <a:br>
              <a:rPr lang="en-US" sz="3600" kern="0" dirty="0">
                <a:solidFill>
                  <a:srgbClr val="7030A0"/>
                </a:solidFill>
                <a:latin typeface="Tahoma"/>
                <a:ea typeface="ＭＳ Ｐゴシック" charset="0"/>
              </a:rPr>
            </a:br>
            <a: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/>
            </a:r>
            <a:b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</a:br>
            <a: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>v0.2</a:t>
            </a:r>
            <a: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/>
            </a:r>
            <a:b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</a:br>
            <a: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/>
            </a:r>
            <a:b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</a:br>
            <a:r>
              <a:rPr lang="en-US" sz="2400" kern="0" dirty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WLCG Management Board, </a:t>
            </a:r>
            <a:r>
              <a:rPr lang="en-US" sz="2400" kern="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16</a:t>
            </a:r>
            <a:r>
              <a:rPr lang="en-US" sz="2400" kern="0" baseline="3000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th</a:t>
            </a:r>
            <a:r>
              <a:rPr lang="en-US" sz="2400" kern="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 Dec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4715122"/>
            <a:ext cx="5964297" cy="92367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Maarten Litmaath</a:t>
            </a:r>
          </a:p>
          <a:p>
            <a:r>
              <a:rPr lang="en-US" sz="2200" dirty="0" smtClean="0"/>
              <a:t>CERN/IT/SDC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332"/>
            <a:ext cx="8229600" cy="817182"/>
          </a:xfrm>
        </p:spPr>
        <p:txBody>
          <a:bodyPr/>
          <a:lstStyle/>
          <a:p>
            <a:r>
              <a:rPr lang="en-US" dirty="0" smtClean="0"/>
              <a:t>Agenda  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514"/>
            <a:ext cx="8229600" cy="5165161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http://indico.cern.ch/event/348018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Good attendance and representation</a:t>
            </a:r>
          </a:p>
          <a:p>
            <a:pPr lvl="1"/>
            <a:r>
              <a:rPr lang="en-US" dirty="0" smtClean="0"/>
              <a:t>Argus Product Team</a:t>
            </a:r>
          </a:p>
          <a:p>
            <a:pPr lvl="1"/>
            <a:r>
              <a:rPr lang="en-US" dirty="0" smtClean="0"/>
              <a:t>WLCG </a:t>
            </a:r>
            <a:r>
              <a:rPr lang="en-US" dirty="0" smtClean="0"/>
              <a:t>Security </a:t>
            </a:r>
            <a:r>
              <a:rPr lang="en-US" dirty="0" smtClean="0"/>
              <a:t>+ </a:t>
            </a:r>
            <a:r>
              <a:rPr lang="en-US" dirty="0" smtClean="0"/>
              <a:t>Operations</a:t>
            </a:r>
            <a:endParaRPr lang="en-US" dirty="0" smtClean="0"/>
          </a:p>
          <a:p>
            <a:pPr lvl="1"/>
            <a:r>
              <a:rPr lang="en-US" dirty="0" smtClean="0"/>
              <a:t>EGI </a:t>
            </a:r>
            <a:r>
              <a:rPr lang="en-US" dirty="0" smtClean="0"/>
              <a:t>Operations</a:t>
            </a:r>
            <a:endParaRPr lang="en-US" dirty="0" smtClean="0"/>
          </a:p>
          <a:p>
            <a:pPr lvl="1"/>
            <a:r>
              <a:rPr lang="en-US" dirty="0" smtClean="0"/>
              <a:t>OSG </a:t>
            </a:r>
            <a:r>
              <a:rPr lang="en-US" dirty="0"/>
              <a:t>S</a:t>
            </a:r>
            <a:r>
              <a:rPr lang="en-US" dirty="0" smtClean="0"/>
              <a:t>oftware</a:t>
            </a:r>
            <a:endParaRPr lang="en-US" dirty="0" smtClean="0"/>
          </a:p>
          <a:p>
            <a:pPr lvl="1"/>
            <a:r>
              <a:rPr lang="en-US" dirty="0" smtClean="0"/>
              <a:t>Sites</a:t>
            </a:r>
          </a:p>
          <a:p>
            <a:r>
              <a:rPr lang="en-US" dirty="0" smtClean="0"/>
              <a:t>What </a:t>
            </a:r>
            <a:r>
              <a:rPr lang="en-US" dirty="0"/>
              <a:t>problems can/does/should Argus address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Various </a:t>
            </a:r>
            <a:r>
              <a:rPr lang="en-US" dirty="0"/>
              <a:t>perspectives/wishes </a:t>
            </a:r>
            <a:r>
              <a:rPr lang="en-US" dirty="0" smtClean="0"/>
              <a:t>expressed by </a:t>
            </a:r>
            <a:r>
              <a:rPr lang="en-US" dirty="0"/>
              <a:t>the different </a:t>
            </a:r>
            <a:r>
              <a:rPr lang="en-US" dirty="0" smtClean="0"/>
              <a:t>participants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06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332"/>
            <a:ext cx="8229600" cy="817182"/>
          </a:xfrm>
        </p:spPr>
        <p:txBody>
          <a:bodyPr/>
          <a:lstStyle/>
          <a:p>
            <a:r>
              <a:rPr lang="en-US" dirty="0" smtClean="0"/>
              <a:t>Agenda  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514"/>
            <a:ext cx="8229600" cy="5165161"/>
          </a:xfrm>
        </p:spPr>
        <p:txBody>
          <a:bodyPr/>
          <a:lstStyle/>
          <a:p>
            <a:r>
              <a:rPr lang="en-US" dirty="0" smtClean="0"/>
              <a:t>How should it do that?</a:t>
            </a:r>
          </a:p>
          <a:p>
            <a:r>
              <a:rPr lang="en-US" dirty="0" smtClean="0"/>
              <a:t>Might </a:t>
            </a:r>
            <a:r>
              <a:rPr lang="en-US" dirty="0"/>
              <a:t>Argus become irrelevant in a few years</a:t>
            </a:r>
            <a:r>
              <a:rPr lang="en-US" dirty="0" smtClean="0"/>
              <a:t>?</a:t>
            </a:r>
          </a:p>
          <a:p>
            <a:r>
              <a:rPr lang="en-US" dirty="0" smtClean="0"/>
              <a:t>Might it </a:t>
            </a:r>
            <a:r>
              <a:rPr lang="en-US" dirty="0"/>
              <a:t>take on new functionality</a:t>
            </a:r>
            <a:r>
              <a:rPr lang="en-US" dirty="0" smtClean="0"/>
              <a:t>?</a:t>
            </a:r>
          </a:p>
          <a:p>
            <a:r>
              <a:rPr lang="en-US" dirty="0" smtClean="0"/>
              <a:t>Is </a:t>
            </a:r>
            <a:r>
              <a:rPr lang="en-US" dirty="0"/>
              <a:t>there a viable alternative?</a:t>
            </a:r>
          </a:p>
          <a:p>
            <a:endParaRPr lang="en-US" dirty="0" smtClean="0"/>
          </a:p>
          <a:p>
            <a:r>
              <a:rPr lang="en-US" dirty="0" smtClean="0"/>
              <a:t>Federated identities?</a:t>
            </a:r>
          </a:p>
          <a:p>
            <a:pPr lvl="1"/>
            <a:r>
              <a:rPr lang="en-US" dirty="0"/>
              <a:t>Argus has been designed to be generic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not </a:t>
            </a:r>
            <a:r>
              <a:rPr lang="en-US" dirty="0"/>
              <a:t>bound to X509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675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332"/>
            <a:ext cx="8229600" cy="817182"/>
          </a:xfrm>
        </p:spPr>
        <p:txBody>
          <a:bodyPr/>
          <a:lstStyle/>
          <a:p>
            <a:r>
              <a:rPr lang="en-US" dirty="0"/>
              <a:t>Deployment, performance, </a:t>
            </a:r>
            <a:r>
              <a:rPr lang="en-US" dirty="0" smtClean="0"/>
              <a:t>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514"/>
            <a:ext cx="8229600" cy="5165161"/>
          </a:xfrm>
        </p:spPr>
        <p:txBody>
          <a:bodyPr/>
          <a:lstStyle/>
          <a:p>
            <a:r>
              <a:rPr lang="en-US" dirty="0"/>
              <a:t>HA setups may need to be better </a:t>
            </a:r>
            <a:r>
              <a:rPr lang="en-US" dirty="0" smtClean="0"/>
              <a:t>documented</a:t>
            </a:r>
          </a:p>
          <a:p>
            <a:r>
              <a:rPr lang="en-US" dirty="0" smtClean="0"/>
              <a:t>Instabilities </a:t>
            </a:r>
            <a:r>
              <a:rPr lang="en-US" dirty="0"/>
              <a:t>usually occur under high </a:t>
            </a:r>
            <a:r>
              <a:rPr lang="en-US" dirty="0" smtClean="0"/>
              <a:t>load</a:t>
            </a:r>
          </a:p>
          <a:p>
            <a:pPr lvl="1"/>
            <a:r>
              <a:rPr lang="en-US" dirty="0" smtClean="0"/>
              <a:t>Load </a:t>
            </a:r>
            <a:r>
              <a:rPr lang="en-US" dirty="0"/>
              <a:t>testing setup is very desirable to help in </a:t>
            </a:r>
            <a:r>
              <a:rPr lang="en-US" dirty="0" smtClean="0"/>
              <a:t>debugging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trouble may be in common Java libraries that nobody else uses the way we </a:t>
            </a:r>
            <a:r>
              <a:rPr lang="en-US" dirty="0" smtClean="0"/>
              <a:t>do</a:t>
            </a:r>
          </a:p>
          <a:p>
            <a:r>
              <a:rPr lang="en-US" dirty="0" smtClean="0"/>
              <a:t>Otherwise </a:t>
            </a:r>
            <a:r>
              <a:rPr lang="en-US" dirty="0"/>
              <a:t>the service typically </a:t>
            </a:r>
            <a:r>
              <a:rPr lang="en-US" dirty="0" smtClean="0"/>
              <a:t>“runs itself”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860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332"/>
            <a:ext cx="8229600" cy="817182"/>
          </a:xfrm>
        </p:spPr>
        <p:txBody>
          <a:bodyPr/>
          <a:lstStyle/>
          <a:p>
            <a:r>
              <a:rPr lang="en-US" dirty="0" smtClean="0"/>
              <a:t>Move to something else?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514"/>
            <a:ext cx="8550322" cy="5165161"/>
          </a:xfrm>
        </p:spPr>
        <p:txBody>
          <a:bodyPr/>
          <a:lstStyle/>
          <a:p>
            <a:r>
              <a:rPr lang="en-US" dirty="0"/>
              <a:t>Argus use cases in EGI go beyond what </a:t>
            </a:r>
            <a:r>
              <a:rPr lang="en-US" dirty="0" smtClean="0"/>
              <a:t>GUMS </a:t>
            </a:r>
            <a:r>
              <a:rPr lang="en-US" dirty="0"/>
              <a:t>can </a:t>
            </a:r>
            <a:r>
              <a:rPr lang="en-US" dirty="0" smtClean="0"/>
              <a:t>do today or OSG foresee it to do</a:t>
            </a:r>
          </a:p>
          <a:p>
            <a:pPr lvl="1"/>
            <a:r>
              <a:rPr lang="en-US" dirty="0" smtClean="0"/>
              <a:t>Hierarchical </a:t>
            </a:r>
            <a:r>
              <a:rPr lang="en-US" dirty="0"/>
              <a:t>composition of </a:t>
            </a:r>
            <a:r>
              <a:rPr lang="en-US" dirty="0" smtClean="0"/>
              <a:t>policies</a:t>
            </a:r>
          </a:p>
          <a:p>
            <a:pPr lvl="1"/>
            <a:r>
              <a:rPr lang="en-US" dirty="0" smtClean="0"/>
              <a:t>Continued </a:t>
            </a:r>
            <a:r>
              <a:rPr lang="en-US" dirty="0"/>
              <a:t>identification of end </a:t>
            </a:r>
            <a:r>
              <a:rPr lang="en-US" dirty="0" smtClean="0"/>
              <a:t>users</a:t>
            </a:r>
          </a:p>
          <a:p>
            <a:pPr lvl="2"/>
            <a:r>
              <a:rPr lang="en-US" dirty="0"/>
              <a:t>V</a:t>
            </a:r>
            <a:r>
              <a:rPr lang="en-US" dirty="0" smtClean="0"/>
              <a:t>s</a:t>
            </a:r>
            <a:r>
              <a:rPr lang="en-US" dirty="0"/>
              <a:t>. just the </a:t>
            </a:r>
            <a:r>
              <a:rPr lang="en-US" dirty="0" smtClean="0"/>
              <a:t>VO</a:t>
            </a:r>
          </a:p>
          <a:p>
            <a:pPr lvl="1"/>
            <a:r>
              <a:rPr lang="en-US" dirty="0" smtClean="0"/>
              <a:t>Evolution toward federated identities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885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332"/>
            <a:ext cx="8229600" cy="817182"/>
          </a:xfrm>
        </p:spPr>
        <p:txBody>
          <a:bodyPr/>
          <a:lstStyle/>
          <a:p>
            <a:r>
              <a:rPr lang="en-US" dirty="0" smtClean="0"/>
              <a:t>Collaborative community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514"/>
            <a:ext cx="8229600" cy="516516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INFN supports PAP </a:t>
            </a:r>
            <a:r>
              <a:rPr lang="en-US" dirty="0" smtClean="0"/>
              <a:t>component</a:t>
            </a:r>
          </a:p>
          <a:p>
            <a:pPr lvl="1"/>
            <a:r>
              <a:rPr lang="en-US" dirty="0" smtClean="0"/>
              <a:t>Could </a:t>
            </a:r>
            <a:r>
              <a:rPr lang="en-US" dirty="0"/>
              <a:t>take PDP + PEPd on board if e.g. INDIGO-DataCloud gets </a:t>
            </a:r>
            <a:r>
              <a:rPr lang="en-US" dirty="0" smtClean="0"/>
              <a:t>approved</a:t>
            </a:r>
          </a:p>
          <a:p>
            <a:r>
              <a:rPr lang="en-US" dirty="0"/>
              <a:t>NIKHEF supports C </a:t>
            </a:r>
            <a:r>
              <a:rPr lang="en-US" dirty="0" smtClean="0"/>
              <a:t>clients</a:t>
            </a:r>
          </a:p>
          <a:p>
            <a:pPr lvl="1"/>
            <a:r>
              <a:rPr lang="en-US" dirty="0" smtClean="0"/>
              <a:t>Used e.g. by gLExec</a:t>
            </a:r>
          </a:p>
          <a:p>
            <a:r>
              <a:rPr lang="en-US" dirty="0" smtClean="0"/>
              <a:t>EGI</a:t>
            </a:r>
          </a:p>
          <a:p>
            <a:pPr lvl="1"/>
            <a:r>
              <a:rPr lang="en-US" dirty="0" smtClean="0"/>
              <a:t>Release </a:t>
            </a:r>
            <a:r>
              <a:rPr lang="en-US" dirty="0"/>
              <a:t>management, staged rollout, deployment </a:t>
            </a:r>
            <a:r>
              <a:rPr lang="en-US" dirty="0" smtClean="0"/>
              <a:t>campaigns</a:t>
            </a:r>
          </a:p>
          <a:p>
            <a:pPr lvl="1"/>
            <a:r>
              <a:rPr lang="en-US" dirty="0"/>
              <a:t>1st and 2nd level </a:t>
            </a:r>
            <a:r>
              <a:rPr lang="en-US" dirty="0" smtClean="0"/>
              <a:t>support</a:t>
            </a:r>
          </a:p>
          <a:p>
            <a:pPr lvl="1"/>
            <a:r>
              <a:rPr lang="en-US" dirty="0" smtClean="0"/>
              <a:t>Scale </a:t>
            </a:r>
            <a:r>
              <a:rPr lang="en-US" dirty="0"/>
              <a:t>testing with partner </a:t>
            </a:r>
            <a:r>
              <a:rPr lang="en-US" dirty="0" smtClean="0"/>
              <a:t>sites</a:t>
            </a:r>
          </a:p>
          <a:p>
            <a:pPr lvl="2"/>
            <a:r>
              <a:rPr lang="en-US" dirty="0" smtClean="0"/>
              <a:t>MW Readiness Validation activity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509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332"/>
            <a:ext cx="8229600" cy="817182"/>
          </a:xfrm>
        </p:spPr>
        <p:txBody>
          <a:bodyPr/>
          <a:lstStyle/>
          <a:p>
            <a:r>
              <a:rPr lang="en-US" u="sng" dirty="0" smtClean="0"/>
              <a:t>Potential</a:t>
            </a:r>
            <a:r>
              <a:rPr lang="en-US" dirty="0" smtClean="0"/>
              <a:t> new partners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514"/>
            <a:ext cx="8229600" cy="5165161"/>
          </a:xfrm>
        </p:spPr>
        <p:txBody>
          <a:bodyPr/>
          <a:lstStyle/>
          <a:p>
            <a:r>
              <a:rPr lang="en-US" dirty="0"/>
              <a:t>CESNET </a:t>
            </a:r>
            <a:endParaRPr lang="en-US" dirty="0" smtClean="0"/>
          </a:p>
          <a:p>
            <a:pPr lvl="1"/>
            <a:r>
              <a:rPr lang="en-US" dirty="0" smtClean="0"/>
              <a:t>Testing, maybe development</a:t>
            </a:r>
          </a:p>
          <a:p>
            <a:r>
              <a:rPr lang="en-US" dirty="0" smtClean="0"/>
              <a:t>UNICORE</a:t>
            </a:r>
          </a:p>
          <a:p>
            <a:pPr lvl="1"/>
            <a:r>
              <a:rPr lang="en-US" dirty="0" smtClean="0"/>
              <a:t>Connection </a:t>
            </a:r>
            <a:r>
              <a:rPr lang="en-US" dirty="0"/>
              <a:t>via </a:t>
            </a:r>
            <a:r>
              <a:rPr lang="en-US" dirty="0" smtClean="0"/>
              <a:t>CANL</a:t>
            </a:r>
          </a:p>
          <a:p>
            <a:r>
              <a:rPr lang="en-US" dirty="0" smtClean="0"/>
              <a:t>ARC</a:t>
            </a:r>
          </a:p>
          <a:p>
            <a:pPr lvl="1"/>
            <a:r>
              <a:rPr lang="en-US" dirty="0" smtClean="0"/>
              <a:t>Client needs fixing</a:t>
            </a:r>
          </a:p>
          <a:p>
            <a:r>
              <a:rPr lang="en-US" dirty="0" smtClean="0"/>
              <a:t>Call </a:t>
            </a:r>
            <a:r>
              <a:rPr lang="en-US" dirty="0"/>
              <a:t>for expressions of interest</a:t>
            </a:r>
            <a:r>
              <a:rPr lang="en-US" dirty="0" smtClean="0"/>
              <a:t>?</a:t>
            </a:r>
          </a:p>
          <a:p>
            <a:pPr lvl="1"/>
            <a:r>
              <a:rPr lang="en-US" dirty="0"/>
              <a:t>“You can make a difference and be recognized for it!”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518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332"/>
            <a:ext cx="8229600" cy="817182"/>
          </a:xfrm>
        </p:spPr>
        <p:txBody>
          <a:bodyPr/>
          <a:lstStyle/>
          <a:p>
            <a:r>
              <a:rPr lang="en-US" dirty="0" smtClean="0"/>
              <a:t>Progress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514"/>
            <a:ext cx="8229600" cy="516516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Argus code has </a:t>
            </a:r>
            <a:r>
              <a:rPr lang="en-US" dirty="0"/>
              <a:t>been </a:t>
            </a:r>
            <a:r>
              <a:rPr lang="en-US" dirty="0" smtClean="0"/>
              <a:t>migrated to </a:t>
            </a:r>
            <a:r>
              <a:rPr lang="en-US" dirty="0" smtClean="0"/>
              <a:t>GitHub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bug/task tracker will also be hosted </a:t>
            </a:r>
            <a:r>
              <a:rPr lang="en-US" dirty="0" smtClean="0"/>
              <a:t>there</a:t>
            </a:r>
          </a:p>
          <a:p>
            <a:pPr lvl="1"/>
            <a:r>
              <a:rPr lang="en-US" dirty="0" smtClean="0"/>
              <a:t>Documentation </a:t>
            </a:r>
            <a:r>
              <a:rPr lang="en-US" dirty="0"/>
              <a:t>to be moved there as </a:t>
            </a:r>
            <a:r>
              <a:rPr lang="en-US" dirty="0" smtClean="0"/>
              <a:t>well</a:t>
            </a:r>
          </a:p>
          <a:p>
            <a:pPr lvl="2"/>
            <a:r>
              <a:rPr lang="en-US" dirty="0" smtClean="0"/>
              <a:t>Currently hosted in Twiki at CERN</a:t>
            </a:r>
          </a:p>
          <a:p>
            <a:pPr lvl="1"/>
            <a:r>
              <a:rPr lang="en-US" dirty="0"/>
              <a:t>Rpms </a:t>
            </a:r>
            <a:r>
              <a:rPr lang="en-US" dirty="0" smtClean="0"/>
              <a:t>can </a:t>
            </a:r>
            <a:r>
              <a:rPr lang="en-US" dirty="0"/>
              <a:t>be built at </a:t>
            </a:r>
            <a:r>
              <a:rPr lang="en-US" dirty="0" smtClean="0"/>
              <a:t>CNAF</a:t>
            </a:r>
          </a:p>
          <a:p>
            <a:pPr lvl="1"/>
            <a:r>
              <a:rPr lang="en-US" dirty="0"/>
              <a:t>Google Groups mailing lists for </a:t>
            </a:r>
            <a:r>
              <a:rPr lang="en-US" dirty="0" smtClean="0"/>
              <a:t>developers</a:t>
            </a:r>
            <a:r>
              <a:rPr lang="en-US" dirty="0"/>
              <a:t>, discussion, </a:t>
            </a:r>
            <a:r>
              <a:rPr lang="en-US" dirty="0" smtClean="0"/>
              <a:t>users and support</a:t>
            </a:r>
          </a:p>
          <a:p>
            <a:r>
              <a:rPr lang="en-US" dirty="0" smtClean="0"/>
              <a:t>EGI will prompt sites to take Argus up again</a:t>
            </a:r>
          </a:p>
          <a:p>
            <a:pPr lvl="1"/>
            <a:r>
              <a:rPr lang="en-US" dirty="0" smtClean="0"/>
              <a:t>And open tickets detailing issues as needed</a:t>
            </a:r>
          </a:p>
          <a:p>
            <a:r>
              <a:rPr lang="en-US" dirty="0" smtClean="0"/>
              <a:t>Next </a:t>
            </a:r>
            <a:r>
              <a:rPr lang="en-US" dirty="0"/>
              <a:t>meeting ~early Feb, via Vidyo</a:t>
            </a:r>
            <a:endParaRPr lang="en-US" dirty="0" smtClean="0"/>
          </a:p>
          <a:p>
            <a:pPr lvl="1"/>
            <a:r>
              <a:rPr lang="en-US" dirty="0" smtClean="0"/>
              <a:t>After </a:t>
            </a:r>
            <a:r>
              <a:rPr lang="en-US" dirty="0"/>
              <a:t>H2020 call results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747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332"/>
            <a:ext cx="8229600" cy="81718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5"/>
            <a:ext cx="8458200" cy="4940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meeting resulted in a </a:t>
            </a:r>
            <a:r>
              <a:rPr lang="en-US" dirty="0" smtClean="0">
                <a:solidFill>
                  <a:srgbClr val="008000"/>
                </a:solidFill>
              </a:rPr>
              <a:t>positive outlook</a:t>
            </a:r>
          </a:p>
          <a:p>
            <a:pPr lvl="1"/>
            <a:r>
              <a:rPr lang="en-US" dirty="0" smtClean="0"/>
              <a:t>Not all issues are solved yet, but we now see daylight at </a:t>
            </a:r>
            <a:r>
              <a:rPr lang="en-US" dirty="0" smtClean="0"/>
              <a:t>last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008000"/>
                </a:solidFill>
              </a:rPr>
              <a:t>community</a:t>
            </a:r>
            <a:r>
              <a:rPr lang="en-US" dirty="0" smtClean="0"/>
              <a:t> is forming</a:t>
            </a:r>
          </a:p>
          <a:p>
            <a:pPr lvl="1"/>
            <a:r>
              <a:rPr lang="en-US" dirty="0" smtClean="0"/>
              <a:t>Different institutions focusing on different aspects and </a:t>
            </a:r>
            <a:r>
              <a:rPr lang="en-US" dirty="0" smtClean="0"/>
              <a:t>needs</a:t>
            </a:r>
          </a:p>
          <a:p>
            <a:pPr lvl="1"/>
            <a:r>
              <a:rPr lang="en-US" dirty="0" smtClean="0"/>
              <a:t>At least the critical bugs and vulnerabilities need to get fixed</a:t>
            </a:r>
          </a:p>
          <a:p>
            <a:pPr lvl="2"/>
            <a:r>
              <a:rPr lang="en-US" sz="2800" dirty="0" smtClean="0"/>
              <a:t>On a </a:t>
            </a:r>
            <a:r>
              <a:rPr lang="en-US" sz="2800" dirty="0" smtClean="0">
                <a:solidFill>
                  <a:srgbClr val="7030A0"/>
                </a:solidFill>
              </a:rPr>
              <a:t>best effort </a:t>
            </a:r>
            <a:r>
              <a:rPr lang="en-US" sz="2800" dirty="0" smtClean="0"/>
              <a:t>basis for the time being</a:t>
            </a:r>
          </a:p>
          <a:p>
            <a:pPr lvl="2"/>
            <a:r>
              <a:rPr lang="en-US" sz="2800" dirty="0" smtClean="0"/>
              <a:t>A </a:t>
            </a:r>
            <a:r>
              <a:rPr lang="en-US" sz="2800" dirty="0" smtClean="0">
                <a:solidFill>
                  <a:srgbClr val="7030A0"/>
                </a:solidFill>
              </a:rPr>
              <a:t>stronger support </a:t>
            </a:r>
            <a:r>
              <a:rPr lang="en-US" sz="2800" dirty="0" smtClean="0"/>
              <a:t>statement is desirable when the community has matured into a </a:t>
            </a:r>
            <a:r>
              <a:rPr lang="en-US" sz="2800" dirty="0" smtClean="0">
                <a:solidFill>
                  <a:srgbClr val="008000"/>
                </a:solidFill>
              </a:rPr>
              <a:t>collaboration</a:t>
            </a:r>
            <a:endParaRPr lang="en-US" sz="2800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More participants </a:t>
            </a:r>
            <a:r>
              <a:rPr lang="en-US" dirty="0" smtClean="0"/>
              <a:t>would be welcome</a:t>
            </a:r>
          </a:p>
          <a:p>
            <a:pPr lvl="2"/>
            <a:r>
              <a:rPr lang="en-US" sz="2800" dirty="0" smtClean="0"/>
              <a:t>Can obtain </a:t>
            </a:r>
            <a:r>
              <a:rPr lang="en-US" sz="2800" dirty="0" smtClean="0">
                <a:solidFill>
                  <a:srgbClr val="0000FF"/>
                </a:solidFill>
              </a:rPr>
              <a:t>visibility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0000FF"/>
                </a:solidFill>
              </a:rPr>
              <a:t>recognition</a:t>
            </a:r>
          </a:p>
          <a:p>
            <a:pPr lvl="6"/>
            <a:endParaRPr lang="en-US" sz="22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Progress will be reported in the GDB etc</a:t>
            </a:r>
            <a:r>
              <a:rPr lang="en-US" dirty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851868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5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6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7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8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21857</TotalTime>
  <Words>440</Words>
  <Application>Microsoft Office PowerPoint</Application>
  <PresentationFormat>On-screen Show (4:3)</PresentationFormat>
  <Paragraphs>85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IT Groups</vt:lpstr>
      <vt:lpstr>1_IT Groups</vt:lpstr>
      <vt:lpstr>2_IT Groups</vt:lpstr>
      <vt:lpstr>3_IT Groups</vt:lpstr>
      <vt:lpstr>4_IT Groups</vt:lpstr>
      <vt:lpstr>5_IT Groups</vt:lpstr>
      <vt:lpstr>6_IT Groups</vt:lpstr>
      <vt:lpstr>7_IT Groups</vt:lpstr>
      <vt:lpstr>8_IT Groups</vt:lpstr>
      <vt:lpstr>Argus Future and Support meeting summary  v0.2  WLCG Management Board, 16th Dec 2014</vt:lpstr>
      <vt:lpstr>Agenda   (1/2)</vt:lpstr>
      <vt:lpstr>Agenda   (2/2)</vt:lpstr>
      <vt:lpstr>Deployment, performance, scalability</vt:lpstr>
      <vt:lpstr>Move to something else?</vt:lpstr>
      <vt:lpstr>Collaborative community efforts</vt:lpstr>
      <vt:lpstr>Potential new partners</vt:lpstr>
      <vt:lpstr>Progress 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NN</dc:creator>
  <cp:lastModifiedBy>NN</cp:lastModifiedBy>
  <cp:revision>223</cp:revision>
  <dcterms:created xsi:type="dcterms:W3CDTF">2013-05-06T12:43:53Z</dcterms:created>
  <dcterms:modified xsi:type="dcterms:W3CDTF">2014-12-15T17:48:21Z</dcterms:modified>
</cp:coreProperties>
</file>