
<file path=[Content_Types].xml><?xml version="1.0" encoding="utf-8"?>
<Types xmlns="http://schemas.openxmlformats.org/package/2006/content-types">
  <Default Extension="xml" ContentType="application/xml"/>
  <Default Extension="bmp" ContentType="image/bmp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3" r:id="rId8"/>
    <p:sldMasterId id="2147483746" r:id="rId9"/>
    <p:sldMasterId id="2147483759" r:id="rId10"/>
    <p:sldMasterId id="2147483771" r:id="rId11"/>
    <p:sldMasterId id="2147483795" r:id="rId12"/>
  </p:sldMasterIdLst>
  <p:notesMasterIdLst>
    <p:notesMasterId r:id="rId32"/>
  </p:notesMasterIdLst>
  <p:sldIdLst>
    <p:sldId id="256" r:id="rId13"/>
    <p:sldId id="257" r:id="rId14"/>
    <p:sldId id="258" r:id="rId15"/>
    <p:sldId id="261" r:id="rId16"/>
    <p:sldId id="260" r:id="rId17"/>
    <p:sldId id="262" r:id="rId18"/>
    <p:sldId id="263" r:id="rId19"/>
    <p:sldId id="264" r:id="rId20"/>
    <p:sldId id="265" r:id="rId21"/>
    <p:sldId id="266" r:id="rId22"/>
    <p:sldId id="268" r:id="rId23"/>
    <p:sldId id="269" r:id="rId24"/>
    <p:sldId id="281" r:id="rId25"/>
    <p:sldId id="282" r:id="rId26"/>
    <p:sldId id="280" r:id="rId27"/>
    <p:sldId id="277" r:id="rId28"/>
    <p:sldId id="278" r:id="rId29"/>
    <p:sldId id="284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085" autoAdjust="0"/>
  </p:normalViewPr>
  <p:slideViewPr>
    <p:cSldViewPr snapToGrid="0" snapToObjects="1">
      <p:cViewPr varScale="1">
        <p:scale>
          <a:sx n="85" d="100"/>
          <a:sy n="85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8.xml"/><Relationship Id="rId31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F03D4-328E-3846-BD5E-ECEF02BA07CB}" type="datetimeFigureOut">
              <a:rPr lang="en-US" smtClean="0"/>
              <a:t>12/3/14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A1C1E-0E4B-E641-A8CB-7031F4257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35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6EAB5-3331-FA44-8FC8-CC93704D4A7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6EAB5-3331-FA44-8FC8-CC93704D4A7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99EF3-20B0-EA46-83C4-E0687F6CB56C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974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4AD3C05-954F-AE48-9227-C95C74180E1F}" type="slidenum">
              <a:rPr lang="en-US" sz="1200">
                <a:solidFill>
                  <a:srgbClr val="000000"/>
                </a:solidFill>
                <a:latin typeface="Calibri" charset="0"/>
              </a:rPr>
              <a:pPr/>
              <a:t>7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2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750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E503CF6-2EF9-E747-BEC9-8328DC0614EE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C697B76-4E8C-564E-BF7B-32641468E322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83115612-CB1E-9F47-AB76-0194306FE682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891988-40AB-A944-A6A9-CE7C68762F6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EC964EC-BFBD-D041-8FA9-15606CEF81A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D08023D-7E94-3A4B-9ABA-63DA13018A4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2BFFF60-E49D-AD47-BA07-159AD061E3E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BA9F1B-0DDB-5545-8481-35B7F112FA2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CC1C74-F2A1-5543-89E8-02D25E8B5EBB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7E4453A-CA5C-004F-AA57-DF187201A74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3998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6752A3-3558-2748-A24D-90BF0425BECE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D41E9BF-592C-F648-A597-FBC41C3F2883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AD1F9E-AE26-F641-BCC7-898322F88DE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9DD435-BF11-9144-91E2-D5F793E17296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891988-40AB-A944-A6A9-CE7C68762F6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EC964EC-BFBD-D041-8FA9-15606CEF81A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D08023D-7E94-3A4B-9ABA-63DA13018A4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2BFFF60-E49D-AD47-BA07-159AD061E3E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BA9F1B-0DDB-5545-8481-35B7F112FA2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CC1C74-F2A1-5543-89E8-02D25E8B5EBB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891988-40AB-A944-A6A9-CE7C68762F6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7E4453A-CA5C-004F-AA57-DF187201A74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6752A3-3558-2748-A24D-90BF0425BECE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D41E9BF-592C-F648-A597-FBC41C3F2883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AD1F9E-AE26-F641-BCC7-898322F88DE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9DD435-BF11-9144-91E2-D5F793E17296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891988-40AB-A944-A6A9-CE7C68762F6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EC964EC-BFBD-D041-8FA9-15606CEF81A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D08023D-7E94-3A4B-9ABA-63DA13018A4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2BFFF60-E49D-AD47-BA07-159AD061E3E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BA9F1B-0DDB-5545-8481-35B7F112FA2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EC964EC-BFBD-D041-8FA9-15606CEF81A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CC1C74-F2A1-5543-89E8-02D25E8B5EBB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7E4453A-CA5C-004F-AA57-DF187201A74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6752A3-3558-2748-A24D-90BF0425BECE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D41E9BF-592C-F648-A597-FBC41C3F2883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AD1F9E-AE26-F641-BCC7-898322F88DE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9DD435-BF11-9144-91E2-D5F793E17296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D08023D-7E94-3A4B-9ABA-63DA13018A4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2BFFF60-E49D-AD47-BA07-159AD061E3E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BA9F1B-0DDB-5545-8481-35B7F112FA2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CC1C74-F2A1-5543-89E8-02D25E8B5EBB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7E4453A-CA5C-004F-AA57-DF187201A74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6752A3-3558-2748-A24D-90BF0425BECE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924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D41E9BF-592C-F648-A597-FBC41C3F2883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AD1F9E-AE26-F641-BCC7-898322F88DE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9DD435-BF11-9144-91E2-D5F793E17296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891988-40AB-A944-A6A9-CE7C68762F6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EC964EC-BFBD-D041-8FA9-15606CEF81A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D08023D-7E94-3A4B-9ABA-63DA13018A4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2BFFF60-E49D-AD47-BA07-159AD061E3EF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2BA9F1B-0DDB-5545-8481-35B7F112FA28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CC1C74-F2A1-5543-89E8-02D25E8B5EBB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7E4453A-CA5C-004F-AA57-DF187201A74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5283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56752A3-3558-2748-A24D-90BF0425BECE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D41E9BF-592C-F648-A597-FBC41C3F2883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AD1F9E-AE26-F641-BCC7-898322F88DE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F9DD435-BF11-9144-91E2-D5F793E17296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896034-2E65-6C4F-9779-6B9E07C7CC3D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C9E90-59C4-E745-895F-8CA068550E8B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9580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0D3F68-1308-6C44-A182-4FAFF6EB1194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EAABD-5A8D-A445-A890-A823AC611EA9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36188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E96E7E-4926-454D-BFC5-E12B2DBC2981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96D30-B337-2141-B6A7-0DDAB13FCDE4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8748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9D4753-DFB6-264E-A29F-BDE255247E68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22A6B-730C-C449-8DEC-7BAACBB6843E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99392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699B0-CE24-BC4D-A46D-4D937782817D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CC161-C232-DB4A-999D-5C6B9E6AF9D5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26607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A32510-72CB-DF42-AC7A-338ACC53A1C0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895E5-964F-CC4A-960C-0BDF324EDDF7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936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527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488DA-BCD3-CA47-B941-2CF459361624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F6D2A-9CCC-174D-AEDC-88D3DDBBC74B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12059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0B69D5-C9B8-C44B-BDFA-68FCE5D8A074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8D9F7-8984-7845-9E0C-B001E16D5390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69210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71F8DA-8FEB-FE43-A8E1-C09F542D7AD8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ABE3A-8934-8C4B-AB56-6649757943E7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67424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63117E-D2C9-8A4A-BB46-0A99F77F25D1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88EBD-98D0-9945-BC2C-E6870FCD0880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37762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B9C0F2-50DB-6149-B468-0A24B240283B}" type="datetime1">
              <a:rPr lang="en-US">
                <a:latin typeface="Calibri"/>
              </a:rPr>
              <a:pPr/>
              <a:t>12/3/14</a:t>
            </a:fld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4ACAA-76D3-7B46-B760-B301BEFC965B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7639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001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1B6FD83-59CB-5D4F-BEC9-61215DD2C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27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DC25B3B-BA8D-B943-9223-C0F68B90F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7180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B52F2AA-ED32-1441-A00F-BD7DA6646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621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A870F83-09B3-2441-B8F1-CF1FF12AF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6957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518E5D3-E772-6342-AD91-F36E6006A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146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ED435A4-81B1-854D-9C9E-A37FC61EA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449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1315BD1-5B6A-4241-AA4F-D634DA000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99660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86B13E6-5C95-ED42-9541-C69EFABFDA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8524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9C3FD0D-573A-9C4D-AF28-0ADD892F31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683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D356CD03-D658-AD4A-9231-601C4692C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397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3159ACE-2BA5-5143-8DC9-048DE62EB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21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E805FBDB-A03F-3F46-8D7A-666B7D373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598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4C545629-63A5-E348-9D66-95383ED96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6473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E05915AD-420A-3E43-97FA-0D0BDF427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7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8836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9A3024EC-D738-254C-A1E1-86732C9B6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618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8F145ECD-4D8E-BE48-9A24-5496E5737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6519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458B637B-27D2-CC48-8FEB-D6A055CCD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093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335EEC39-C8CB-7D4F-9646-D6E651A23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101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8EFB2543-2B22-5049-B979-FF69DFF8F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5067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A5BC87BD-103D-1A47-8BA8-4530E507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6312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5F0E18EE-2D0D-C941-BDF7-95B3F2F4CE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104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4A2A5D90-FFD9-7E47-91AE-8B81F0894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049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64223C4C-BE66-C148-8508-8D9ACF5A0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5459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884F4-B96C-1148-8C6F-D1AA8EFEF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8967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5FFA8-24F0-F040-B0FA-DB88767BF1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39873-AB19-3B41-975B-B74466D08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7DF64-4192-CC4D-BA52-4A4D0E35C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6494F-CD24-2046-A803-91428CFED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7494D-C794-3B4A-91CB-239CA3DA7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AC5AF-2C40-8A42-9A9D-6FF3558F4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2E495-747C-D443-B0C2-E6DA9D8F1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BEC4D-0CB5-B14B-B220-87F213E08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A659D-553B-F541-B8EF-43831FEB6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5B6FF-DC39-DB4F-8EF7-B011A2018F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89643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26A66-2056-4A4D-B375-ED7DBC0B5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EFBC47B-F5B0-1C4E-93BA-001E67341A4D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FDC47B-7997-4F4E-ACA1-668B42432253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A606302-9EE0-8247-AC19-995524B3C0B5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332D043-D43F-5B4F-BAEE-8D29B773C2A6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E1202D5-023F-3549-B09F-88D527761C5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5BEF9BD-B7F7-EF49-837C-F903C8542A89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5D92677-3B3E-6D48-8BA3-1F9BA38293B7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FCC7DBB-CFE3-DE40-80B6-1C3360D207EC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BBB63DB-FDAE-8B45-9FD7-3F9C9A0E43A2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3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09.xml"/><Relationship Id="rId8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2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4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0.xml"/><Relationship Id="rId8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2.xml"/><Relationship Id="rId10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5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1.xml"/><Relationship Id="rId8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4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2.xml"/><Relationship Id="rId13" Type="http://schemas.openxmlformats.org/officeDocument/2006/relationships/theme" Target="../theme/theme9.xml"/><Relationship Id="rId1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8.xml"/><Relationship Id="rId9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3B382-DDEC-8248-919D-480383963EFC}" type="datetimeFigureOut">
              <a:rPr lang="en-US" smtClean="0"/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5DA3E-8538-7B48-A0F3-5C3558829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3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0C406D-0CC5-7848-8086-996D1E509CC4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0C406D-0CC5-7848-8086-996D1E509CC4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0C406D-0CC5-7848-8086-996D1E509CC4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0C406D-0CC5-7848-8086-996D1E509CC4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0C406D-0CC5-7848-8086-996D1E509CC4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87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1C794A4B-86C1-054C-BA0C-E0D41036B8E8}" type="datetime1">
              <a:rPr lang="en-US"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12/3/14</a:t>
            </a:fld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E17007A2-FD80-484D-86C1-74E099E99607}" type="slidenum">
              <a:rPr lang="en-US"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41194-BCB5-6549-B866-BED95F3F667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12/3/14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55F99-3429-D244-8CD7-6096C083ED2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65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00510F66-8551-9B4D-B067-AC49CE7F9A17}" type="datetimeFigureOut">
              <a:rPr lang="en-US"/>
              <a:pPr>
                <a:defRPr/>
              </a:pPr>
              <a:t>12/3/14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8CEBE9A8-FF5D-B54B-9A63-DA8EA4C83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7DDFA20-D6B7-B14F-BE81-8A0FEC03A460}" type="slidenum">
              <a:rPr lang="en-US"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05684638-3E8D-DF4C-834C-B25288AC9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E77AB2-6935-394F-908D-D9F5320B364A}" type="slidenum">
              <a:rPr lang="en-US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Relationship Id="rId2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92.xml"/><Relationship Id="rId2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26.xml"/><Relationship Id="rId2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104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Relationship Id="rId2" Type="http://schemas.openxmlformats.org/officeDocument/2006/relationships/image" Target="../media/image47.emf"/><Relationship Id="rId3" Type="http://schemas.openxmlformats.org/officeDocument/2006/relationships/image" Target="../media/image4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1" Type="http://schemas.openxmlformats.org/officeDocument/2006/relationships/slideLayout" Target="../slideLayouts/slideLayout115.xml"/><Relationship Id="rId2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emf"/><Relationship Id="rId6" Type="http://schemas.openxmlformats.org/officeDocument/2006/relationships/image" Target="../media/image8.png"/><Relationship Id="rId7" Type="http://schemas.openxmlformats.org/officeDocument/2006/relationships/image" Target="../media/image9.emf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9.png"/><Relationship Id="rId3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bmp"/><Relationship Id="rId7" Type="http://schemas.openxmlformats.org/officeDocument/2006/relationships/image" Target="../media/image24.bmp"/><Relationship Id="rId8" Type="http://schemas.openxmlformats.org/officeDocument/2006/relationships/image" Target="../media/image25.gif"/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1" Type="http://schemas.openxmlformats.org/officeDocument/2006/relationships/slideLayout" Target="../slideLayouts/slideLayout80.xml"/><Relationship Id="rId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Exploring dense gluon states with the Color Glass Condensate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Raju Venugopalan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Brookhaven National Laboratory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2600" y="6488355"/>
            <a:ext cx="3523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IS 2014, Napa, December 4-7, 2014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33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166" y="0"/>
            <a:ext cx="84582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Intrinsic long range correlations in the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Glasma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655" y="1143000"/>
            <a:ext cx="5715345" cy="358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7166" y="881390"/>
            <a:ext cx="6145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 smtClean="0">
                <a:solidFill>
                  <a:srgbClr val="008000"/>
                </a:solidFill>
                <a:latin typeface="Calibri" charset="0"/>
                <a:cs typeface="Calibri" charset="0"/>
              </a:rPr>
              <a:t>Dumitru,Dusling,Gelis,Jalilian-Marian,Lappi,RV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, arXiv:1009.5295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 smtClean="0">
                <a:solidFill>
                  <a:srgbClr val="008000"/>
                </a:solidFill>
                <a:latin typeface="Calibri" charset="0"/>
                <a:cs typeface="Calibri" charset="0"/>
              </a:rPr>
              <a:t>Dusling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, RV, 1302.7018</a:t>
            </a:r>
            <a:endParaRPr lang="en-US" sz="1400" b="1" dirty="0">
              <a:solidFill>
                <a:srgbClr val="008000"/>
              </a:solidFill>
              <a:latin typeface="Calibri" charset="0"/>
              <a:cs typeface="Calibri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166" y="1462588"/>
            <a:ext cx="864539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Calibri"/>
                <a:cs typeface="Calibri"/>
              </a:rPr>
              <a:t>Glasma</a:t>
            </a:r>
            <a:r>
              <a:rPr lang="en-US" sz="2000" b="1" dirty="0" smtClean="0">
                <a:latin typeface="Calibri"/>
                <a:cs typeface="Calibri"/>
              </a:rPr>
              <a:t> + BFKL graphs:</a:t>
            </a:r>
          </a:p>
          <a:p>
            <a:endParaRPr lang="en-US" sz="1600" b="1" dirty="0" smtClean="0">
              <a:latin typeface="Calibri"/>
              <a:cs typeface="Calibri"/>
            </a:endParaRPr>
          </a:p>
          <a:p>
            <a:r>
              <a:rPr lang="en-US" sz="2000" b="1" dirty="0" smtClean="0">
                <a:latin typeface="Calibri"/>
                <a:cs typeface="Calibri"/>
              </a:rPr>
              <a:t>Prior treatments (assume</a:t>
            </a:r>
          </a:p>
          <a:p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err="1" smtClean="0">
                <a:latin typeface="Calibri"/>
                <a:cs typeface="Calibri"/>
              </a:rPr>
              <a:t>k</a:t>
            </a:r>
            <a:r>
              <a:rPr lang="en-US" sz="2000" b="1" baseline="-25000" dirty="0" err="1" smtClean="0">
                <a:latin typeface="Calibri"/>
                <a:cs typeface="Calibri"/>
              </a:rPr>
              <a:t>T</a:t>
            </a:r>
            <a:r>
              <a:rPr lang="en-US" sz="2000" b="1" dirty="0" err="1" smtClean="0">
                <a:latin typeface="Calibri"/>
                <a:cs typeface="Calibri"/>
              </a:rPr>
              <a:t>≥Q</a:t>
            </a:r>
            <a:r>
              <a:rPr lang="en-US" sz="2000" b="1" baseline="-25000" dirty="0" err="1" smtClean="0">
                <a:latin typeface="Calibri"/>
                <a:cs typeface="Calibri"/>
              </a:rPr>
              <a:t>S</a:t>
            </a:r>
            <a:r>
              <a:rPr lang="en-US" sz="2000" b="1" dirty="0" smtClean="0">
                <a:latin typeface="Calibri"/>
                <a:cs typeface="Calibri"/>
              </a:rPr>
              <a:t>) did not include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coherent multiple scattering or </a:t>
            </a:r>
          </a:p>
          <a:p>
            <a:r>
              <a:rPr lang="en-US" sz="2000" b="1" dirty="0">
                <a:latin typeface="Calibri"/>
                <a:cs typeface="Calibri"/>
              </a:rPr>
              <a:t>p</a:t>
            </a:r>
            <a:r>
              <a:rPr lang="en-US" sz="2000" b="1" dirty="0" smtClean="0">
                <a:latin typeface="Calibri"/>
                <a:cs typeface="Calibri"/>
              </a:rPr>
              <a:t>roton shape fluctuation…: 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Reproduce only even moments</a:t>
            </a:r>
          </a:p>
          <a:p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-- not v</a:t>
            </a:r>
            <a:r>
              <a:rPr lang="en-US" sz="2000" b="1" baseline="-25000" dirty="0" smtClean="0">
                <a:solidFill>
                  <a:srgbClr val="008000"/>
                </a:solidFill>
                <a:latin typeface="Calibri"/>
                <a:cs typeface="Calibri"/>
              </a:rPr>
              <a:t>2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{4, 6, 8}</a:t>
            </a:r>
          </a:p>
          <a:p>
            <a:endParaRPr lang="en-US" sz="2000" b="1" dirty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en-US" sz="2000" b="1" dirty="0" smtClean="0">
                <a:latin typeface="Calibri"/>
                <a:cs typeface="Calibri"/>
              </a:rPr>
              <a:t>“Net” initial state contribution is from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a) Event-by-event shape fluctuations: these are leading in N</a:t>
            </a:r>
            <a:r>
              <a:rPr lang="en-US" sz="2000" b="1" baseline="-25000" dirty="0" smtClean="0">
                <a:latin typeface="Calibri"/>
                <a:cs typeface="Calibri"/>
              </a:rPr>
              <a:t>C</a:t>
            </a:r>
            <a:r>
              <a:rPr lang="en-US" sz="2000" b="1" dirty="0" smtClean="0">
                <a:latin typeface="Calibri"/>
                <a:cs typeface="Calibri"/>
              </a:rPr>
              <a:t> but suppressed by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the number of domains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b) Intrinsic 2-particle correlations – these are sub-leading in N</a:t>
            </a:r>
            <a:r>
              <a:rPr lang="en-US" sz="2000" b="1" baseline="-25000" dirty="0" smtClean="0">
                <a:latin typeface="Calibri"/>
                <a:cs typeface="Calibri"/>
              </a:rPr>
              <a:t>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22522" y="5779923"/>
            <a:ext cx="3612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See also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Kovchegov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 and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Wertepny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1310.6701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320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Equilibration of the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Glasma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4360"/>
            <a:ext cx="9144000" cy="491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40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3+1-D Yang-Mills simulations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013" y="1209593"/>
            <a:ext cx="7468711" cy="30264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4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At early times </a:t>
            </a:r>
            <a:r>
              <a:rPr lang="en-US" sz="2000" b="1" dirty="0" err="1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τ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~ Ln</a:t>
            </a:r>
            <a:r>
              <a:rPr lang="en-US" sz="2000" b="1" baseline="30000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2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(1/α</a:t>
            </a:r>
            <a:r>
              <a:rPr lang="en-US" sz="2000" b="1" baseline="-25000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)/Q</a:t>
            </a:r>
            <a:r>
              <a:rPr lang="en-US" sz="2000" b="1" baseline="-25000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, system is described by high </a:t>
            </a: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occupancy gluon fields – how does it evolve ?</a:t>
            </a:r>
          </a:p>
          <a:p>
            <a:pPr>
              <a:buClr>
                <a:srgbClr val="FF0000"/>
              </a:buClr>
            </a:pPr>
            <a:endParaRPr lang="en-US" sz="2000" b="1" baseline="-250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>
              <a:buClr>
                <a:srgbClr val="FF0000"/>
              </a:buClr>
            </a:pPr>
            <a:endParaRPr lang="en-US" sz="2000" b="1" baseline="-25000" dirty="0" smtClean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For occupancies f &gt;&gt; 1, employ classical statistical </a:t>
            </a: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simulations</a:t>
            </a:r>
          </a:p>
          <a:p>
            <a:pPr>
              <a:buClr>
                <a:srgbClr val="FF0000"/>
              </a:buClr>
            </a:pPr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>
              <a:buClr>
                <a:srgbClr val="FF0000"/>
              </a:buClr>
            </a:pPr>
            <a:endParaRPr lang="en-US" sz="2000" b="1" dirty="0" smtClean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Is there a smooth matching to kinetic theory and hydrodynamics </a:t>
            </a: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for lower occupancies ?</a:t>
            </a:r>
            <a:endParaRPr lang="en-US" sz="2000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4374" y="2743346"/>
            <a:ext cx="5211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Berges,Boguslavski,Schlichting,Venugopalan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1303.5650, 1311.3005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Epelbaum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Gelis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1307.1765, 1307.2214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49012" y="3974627"/>
            <a:ext cx="34932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Baier,Mueller,Schiff,Son</a:t>
            </a:r>
            <a:endParaRPr lang="en-US" sz="1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Kurkela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Moore,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Blaizot,Gelis,Liao,McLerran,Venugopalan</a:t>
            </a:r>
            <a:endParaRPr lang="en-US" sz="1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Blaizot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Liao,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McLerran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;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Xu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-gang Huang, Liao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Kurkela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Lu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Xu,Zhou,Zhuang,Greiner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6426" y="5790991"/>
            <a:ext cx="3567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Calibri"/>
                <a:cs typeface="Calibri"/>
              </a:rPr>
              <a:t>T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alks by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Berges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Epelbaum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Kurkela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Quo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vadis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, QGP ?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483"/>
          <a:stretch/>
        </p:blipFill>
        <p:spPr>
          <a:xfrm>
            <a:off x="1084203" y="919665"/>
            <a:ext cx="5647615" cy="404289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6012805" y="1517406"/>
            <a:ext cx="914400" cy="1024551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18573" y="1236947"/>
            <a:ext cx="1624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kern="1200" dirty="0" err="1" smtClean="0">
                <a:solidFill>
                  <a:srgbClr val="008000"/>
                </a:solidFill>
              </a:rPr>
              <a:t>Blaizot,Dominguez</a:t>
            </a:r>
            <a:r>
              <a:rPr lang="en-US" sz="1400" b="1" kern="1200" dirty="0" smtClean="0">
                <a:solidFill>
                  <a:srgbClr val="008000"/>
                </a:solidFill>
              </a:rPr>
              <a:t>,</a:t>
            </a:r>
          </a:p>
          <a:p>
            <a:r>
              <a:rPr lang="en-US" sz="1400" b="1" kern="1200" dirty="0" err="1" smtClean="0">
                <a:solidFill>
                  <a:srgbClr val="008000"/>
                </a:solidFill>
              </a:rPr>
              <a:t>Iancu,Mehtar-Tani</a:t>
            </a:r>
            <a:endParaRPr lang="en-US" sz="1400" b="1" kern="12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123" y="4961556"/>
            <a:ext cx="75632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Striking universality between expanding scalars and expanding gauge </a:t>
            </a:r>
          </a:p>
          <a:p>
            <a:r>
              <a:rPr lang="en-US" sz="2000" b="1" dirty="0">
                <a:latin typeface="Calibri"/>
                <a:cs typeface="Calibri"/>
              </a:rPr>
              <a:t>t</a:t>
            </a:r>
            <a:r>
              <a:rPr lang="en-US" sz="2000" b="1" dirty="0" smtClean="0">
                <a:latin typeface="Calibri"/>
                <a:cs typeface="Calibri"/>
              </a:rPr>
              <a:t>heory in weak coupling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8549" y="5428929"/>
            <a:ext cx="360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Berges,Boguslavski,Schlichting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RV, 1408.1670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6123" y="5913926"/>
            <a:ext cx="7341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Are there direct observable consequences of early-time dynamics ? </a:t>
            </a:r>
            <a:br>
              <a:rPr lang="en-US" sz="2000" b="1" dirty="0" smtClean="0">
                <a:latin typeface="Calibri"/>
                <a:cs typeface="Calibri"/>
              </a:rPr>
            </a:br>
            <a:r>
              <a:rPr lang="en-US" sz="2000" b="1" dirty="0" smtClean="0">
                <a:latin typeface="Calibri"/>
                <a:cs typeface="Calibri"/>
              </a:rPr>
              <a:t>E&amp;M probes are most promising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8549" y="6282395"/>
            <a:ext cx="183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Talk by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McLerran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221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Probing the CGC in dilute-dense kinematics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752" y="1068443"/>
            <a:ext cx="7401983" cy="16757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3510" y="2876647"/>
            <a:ext cx="84413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Forward single inclusive hadron production results are now available at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NLO –matching of collinear and small x formalisms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2282" y="2482572"/>
            <a:ext cx="3061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Stasto,Xiao,Yuan,Zaslavsky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1405.6311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Altinoluk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 et al., 1411. 2869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130" t="5702" b="9257"/>
          <a:stretch/>
        </p:blipFill>
        <p:spPr>
          <a:xfrm>
            <a:off x="685800" y="3584533"/>
            <a:ext cx="3064299" cy="1529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4744" y="3584533"/>
            <a:ext cx="4389256" cy="28902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33225" y="5513305"/>
            <a:ext cx="23816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Lappi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Mantysaari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1209.2853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106" y="5143197"/>
            <a:ext cx="476887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Double inclusive hadron production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Is sensitive to dipole and </a:t>
            </a:r>
            <a:r>
              <a:rPr lang="en-US" sz="2000" b="1" dirty="0" err="1" smtClean="0">
                <a:latin typeface="Calibri"/>
                <a:cs typeface="Calibri"/>
              </a:rPr>
              <a:t>quadrupole</a:t>
            </a:r>
            <a:r>
              <a:rPr lang="en-US" sz="2000" b="1" dirty="0" smtClean="0">
                <a:latin typeface="Calibri"/>
                <a:cs typeface="Calibri"/>
              </a:rPr>
              <a:t> gluon </a:t>
            </a:r>
          </a:p>
          <a:p>
            <a:r>
              <a:rPr lang="en-US" sz="2000" b="1" dirty="0" err="1" smtClean="0">
                <a:latin typeface="Calibri"/>
                <a:cs typeface="Calibri"/>
              </a:rPr>
              <a:t>correlators</a:t>
            </a:r>
            <a:endParaRPr lang="en-US" sz="2000" b="1" dirty="0"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6158860"/>
            <a:ext cx="3342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Dominguez,Marquet,Xiao,Yuan,1101.0715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Lappi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Mantysaari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1209.2853 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5813" y="3215201"/>
            <a:ext cx="2854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See also talk by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Paatelainen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3049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Quarkonia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: CGC meets NRQCD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3590" y="835223"/>
            <a:ext cx="2736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Kang,Ma,RV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JHEP1401 (2014) 056</a:t>
            </a:r>
          </a:p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Ma, RV, PRL113 (2014) 192301</a:t>
            </a: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43000"/>
            <a:ext cx="2804536" cy="346743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76305"/>
            <a:ext cx="4089400" cy="9779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2767826" y="2246656"/>
            <a:ext cx="423314" cy="4243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85800" y="2571315"/>
            <a:ext cx="2518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60066"/>
                </a:solidFill>
                <a:latin typeface="Calibri"/>
                <a:ea typeface="ＭＳ Ｐゴシック"/>
                <a:cs typeface="Calibri"/>
              </a:rPr>
              <a:t>Short distance dynamics</a:t>
            </a:r>
          </a:p>
          <a:p>
            <a:r>
              <a:rPr lang="en-US" b="1" dirty="0">
                <a:solidFill>
                  <a:srgbClr val="660066"/>
                </a:solidFill>
                <a:latin typeface="Calibri"/>
                <a:ea typeface="ＭＳ Ｐゴシック"/>
                <a:cs typeface="Calibri"/>
              </a:rPr>
              <a:t>computed in the CGC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4558771" y="2246656"/>
            <a:ext cx="618691" cy="40754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49426" y="2550134"/>
            <a:ext cx="462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660066"/>
                </a:solidFill>
                <a:latin typeface="Calibri"/>
                <a:ea typeface="ＭＳ Ｐゴシック"/>
                <a:cs typeface="Calibri"/>
              </a:rPr>
              <a:t>Long distance </a:t>
            </a:r>
            <a:r>
              <a:rPr lang="en-US" b="1" dirty="0" smtClean="0">
                <a:solidFill>
                  <a:srgbClr val="660066"/>
                </a:solidFill>
                <a:latin typeface="Calibri"/>
                <a:ea typeface="ＭＳ Ｐゴシック"/>
                <a:cs typeface="Calibri"/>
              </a:rPr>
              <a:t>NRQCD matrix </a:t>
            </a:r>
            <a:r>
              <a:rPr lang="en-US" b="1" dirty="0">
                <a:solidFill>
                  <a:srgbClr val="660066"/>
                </a:solidFill>
                <a:latin typeface="Calibri"/>
                <a:ea typeface="ＭＳ Ｐゴシック"/>
                <a:cs typeface="Calibri"/>
              </a:rPr>
              <a:t>elements (LDME</a:t>
            </a:r>
            <a:r>
              <a:rPr lang="en-US" b="1" dirty="0" smtClean="0">
                <a:solidFill>
                  <a:srgbClr val="660066"/>
                </a:solidFill>
                <a:latin typeface="Calibri"/>
                <a:ea typeface="ＭＳ Ｐゴシック"/>
                <a:cs typeface="Calibri"/>
              </a:rPr>
              <a:t>)</a:t>
            </a:r>
            <a:endParaRPr lang="en-US" b="1" dirty="0">
              <a:solidFill>
                <a:srgbClr val="660066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8214" y="1472916"/>
            <a:ext cx="32752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κ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= </a:t>
            </a:r>
            <a:r>
              <a:rPr lang="en-US" sz="2400" b="1" baseline="300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2S+1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L</a:t>
            </a:r>
            <a:r>
              <a:rPr lang="en-US" sz="2400" b="1" baseline="-250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J</a:t>
            </a:r>
            <a:r>
              <a:rPr lang="en-US" sz="2400" b="1" baseline="300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[c] </a:t>
            </a:r>
            <a:r>
              <a:rPr lang="en-US" sz="24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quantum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numbers of the intermediate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heavy quark pair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9055" y="3258020"/>
            <a:ext cx="3679706" cy="15240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154" y="5097371"/>
            <a:ext cx="6531097" cy="69759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8154" y="4729512"/>
            <a:ext cx="6224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CGC amplitude projected on state with quantum #’s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κ</a:t>
            </a:r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746183"/>
            <a:ext cx="2852257" cy="6582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11763" y="6081513"/>
            <a:ext cx="1157145" cy="28000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8908" y="5977964"/>
            <a:ext cx="1616093" cy="475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4256" y="5624021"/>
            <a:ext cx="37497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Dilute-dense CGC computation of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quark pair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8289" y="6361518"/>
            <a:ext cx="2677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Blaizot,Gelis,RV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hep-ph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/0402257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18289" y="3645166"/>
            <a:ext cx="21913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Onium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 overview </a:t>
            </a:r>
          </a:p>
          <a:p>
            <a:r>
              <a:rPr lang="en-US" sz="2000" b="1" dirty="0">
                <a:solidFill>
                  <a:srgbClr val="008000"/>
                </a:solidFill>
                <a:latin typeface="Calibri"/>
                <a:cs typeface="Calibri"/>
              </a:rPr>
              <a:t>t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alk by </a:t>
            </a:r>
            <a:r>
              <a:rPr lang="en-US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Jianwei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Qiu</a:t>
            </a:r>
            <a:endParaRPr lang="en-US" sz="20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70688" y="2923988"/>
            <a:ext cx="29076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K.-T. Chao et al., PRL108 (2012) 2420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221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6076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Results for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p+p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collisions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150"/>
          <a:stretch/>
        </p:blipFill>
        <p:spPr>
          <a:xfrm>
            <a:off x="175296" y="1199076"/>
            <a:ext cx="4254500" cy="2806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344"/>
          <a:stretch/>
        </p:blipFill>
        <p:spPr>
          <a:xfrm>
            <a:off x="4429796" y="1416370"/>
            <a:ext cx="4348065" cy="27418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95" y="4005776"/>
            <a:ext cx="4005206" cy="285222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512531" y="761471"/>
            <a:ext cx="24597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Ma, RV, PRL113 (2014) 192301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44414" y="894638"/>
            <a:ext cx="2274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Total cross-sections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3339" y="1046675"/>
            <a:ext cx="2480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Rapidity distributions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29796" y="3962814"/>
            <a:ext cx="47142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</a:t>
            </a:r>
            <a:r>
              <a:rPr lang="en-US" sz="2000" b="1" baseline="-250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distributions match CGC+NRQCD at low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</a:t>
            </a:r>
            <a:r>
              <a:rPr lang="en-US" sz="2000" b="1" baseline="-250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</a:t>
            </a:r>
            <a:r>
              <a:rPr lang="en-US" sz="2000" b="1" baseline="-250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to NLO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pQCD+NRQCD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at large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</a:t>
            </a:r>
            <a:r>
              <a:rPr lang="en-US" sz="2000" b="1" baseline="-250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</a:t>
            </a:r>
            <a:endParaRPr lang="en-US" sz="2000" b="1" baseline="-250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9796" y="4624534"/>
            <a:ext cx="46089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Color singlet contribution 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at most 10%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Estimate this to be 15-20% for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p+A</a:t>
            </a:r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4601" y="5293528"/>
            <a:ext cx="45576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Qualitative &amp; quantitative differences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 with other approaches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02631" y="6001414"/>
            <a:ext cx="3355569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Brodsky,Lansberg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PRD81 (2010)051502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Fujii,Watanabe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NPA915 (2013) 1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Nelson,Vogt,Frawley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PRC87 (2013)014908</a:t>
            </a:r>
          </a:p>
          <a:p>
            <a:endParaRPr lang="en-US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  <a:p>
            <a:r>
              <a:rPr lang="en-US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4431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1143000"/>
          </a:xfrm>
        </p:spPr>
        <p:txBody>
          <a:bodyPr/>
          <a:lstStyle/>
          <a:p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Quarkonia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in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p+A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collisions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2018" y="873323"/>
            <a:ext cx="3791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Yan-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qing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Ma, Hong-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fei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Zhang, RV, in preparation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18871" y="919490"/>
            <a:ext cx="3126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LHCb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 data. JHEP 02 (2014) 072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72837" y="2618530"/>
            <a:ext cx="16722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F7F7F"/>
                </a:solidFill>
                <a:latin typeface="Calibri"/>
                <a:ea typeface="ＭＳ Ｐゴシック"/>
                <a:cs typeface="Calibri"/>
              </a:rPr>
              <a:t>THEORY </a:t>
            </a:r>
          </a:p>
          <a:p>
            <a:r>
              <a:rPr lang="en-US" sz="2000" b="1" dirty="0">
                <a:solidFill>
                  <a:srgbClr val="7F7F7F"/>
                </a:solidFill>
                <a:latin typeface="Calibri"/>
                <a:ea typeface="ＭＳ Ｐゴシック"/>
                <a:cs typeface="Calibri"/>
              </a:rPr>
              <a:t>PRELIMINARY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56351" y="2777600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7F7F7F"/>
                </a:solidFill>
                <a:latin typeface="Calibri"/>
                <a:ea typeface="ＭＳ Ｐゴシック"/>
                <a:cs typeface="Calibri"/>
              </a:rPr>
              <a:t>THEORY</a:t>
            </a:r>
          </a:p>
          <a:p>
            <a:r>
              <a:rPr lang="en-US" sz="2000" b="1" dirty="0">
                <a:solidFill>
                  <a:srgbClr val="7F7F7F"/>
                </a:solidFill>
                <a:latin typeface="Calibri"/>
                <a:ea typeface="ＭＳ Ｐゴシック"/>
                <a:cs typeface="Calibri"/>
              </a:rPr>
              <a:t> PRELIMINARY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6" y="4694667"/>
            <a:ext cx="91358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Two  “free” parameters-the transverse overlap area and saturation scale</a:t>
            </a: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 at initial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rapidities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-- both are reasonable</a:t>
            </a:r>
          </a:p>
          <a:p>
            <a:endParaRPr lang="en-US" sz="1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The matching to NLO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pQCD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ensures (modulo small shadowing corrections)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 that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RpPb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will go to unity – as seen in the data. </a:t>
            </a:r>
          </a:p>
          <a:p>
            <a:endParaRPr lang="en-US" sz="1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FF0000"/>
              </a:buClr>
              <a:buFont typeface="Wingdings" charset="2"/>
              <a:buChar char="²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This will ensure better agreement with data relative to previous CGC calculations</a:t>
            </a:r>
          </a:p>
        </p:txBody>
      </p:sp>
      <p:pic>
        <p:nvPicPr>
          <p:cNvPr id="18" name="Picture 17" descr="c1over2-2 cop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" y="1181100"/>
            <a:ext cx="4016073" cy="3672014"/>
          </a:xfrm>
          <a:prstGeom prst="rect">
            <a:avLst/>
          </a:prstGeom>
        </p:spPr>
      </p:pic>
      <p:pic>
        <p:nvPicPr>
          <p:cNvPr id="19" name="Picture 18" descr="c1over3-2 cop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658" y="1181100"/>
            <a:ext cx="3982542" cy="346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97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249"/>
            <a:ext cx="7772400" cy="1143000"/>
          </a:xfrm>
        </p:spPr>
        <p:txBody>
          <a:bodyPr/>
          <a:lstStyle/>
          <a:p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IP-Glasma+MUSIC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and </a:t>
            </a:r>
            <a:r>
              <a:rPr lang="en-US" sz="3200" b="1" baseline="30000" dirty="0" smtClean="0">
                <a:solidFill>
                  <a:srgbClr val="0000FF"/>
                </a:solidFill>
                <a:latin typeface="Calibri"/>
                <a:cs typeface="Calibri"/>
              </a:rPr>
              <a:t>3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He+Au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87949" y="896471"/>
            <a:ext cx="3134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Schenke,Venugopalan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arXIv:1407.7557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5495"/>
          <a:stretch/>
        </p:blipFill>
        <p:spPr>
          <a:xfrm>
            <a:off x="829481" y="1204248"/>
            <a:ext cx="7628719" cy="2369367"/>
          </a:xfrm>
          <a:prstGeom prst="rect">
            <a:avLst/>
          </a:prstGeom>
        </p:spPr>
      </p:pic>
      <p:pic>
        <p:nvPicPr>
          <p:cNvPr id="6" name="Picture 5" descr="vndAu-He3Au-data copy 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986136"/>
            <a:ext cx="4167094" cy="29169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5542" y="3571228"/>
            <a:ext cx="8827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Calibri"/>
                <a:cs typeface="Calibri"/>
              </a:rPr>
              <a:t>IP-Glasma+MUSIC</a:t>
            </a:r>
            <a:r>
              <a:rPr lang="en-US" sz="2000" b="1" dirty="0" smtClean="0">
                <a:latin typeface="Calibri"/>
                <a:cs typeface="Calibri"/>
              </a:rPr>
              <a:t> prediction slightly overshoots v</a:t>
            </a:r>
            <a:r>
              <a:rPr lang="en-US" sz="2000" b="1" baseline="-25000" dirty="0" smtClean="0">
                <a:latin typeface="Calibri"/>
                <a:cs typeface="Calibri"/>
              </a:rPr>
              <a:t>2</a:t>
            </a:r>
            <a:r>
              <a:rPr lang="en-US" sz="2000" b="1" dirty="0" smtClean="0">
                <a:latin typeface="Calibri"/>
                <a:cs typeface="Calibri"/>
              </a:rPr>
              <a:t> but in good agreement for v</a:t>
            </a:r>
            <a:r>
              <a:rPr lang="en-US" sz="2000" b="1" baseline="-25000" dirty="0" smtClean="0">
                <a:latin typeface="Calibri"/>
                <a:cs typeface="Calibri"/>
              </a:rPr>
              <a:t>3</a:t>
            </a:r>
          </a:p>
        </p:txBody>
      </p:sp>
      <p:pic>
        <p:nvPicPr>
          <p:cNvPr id="8" name="Picture 7" descr="v3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494" y="3986136"/>
            <a:ext cx="3895646" cy="272695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87949" y="452813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Glauber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  predictions w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/o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preflow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: </a:t>
            </a:r>
            <a:endParaRPr lang="en-US" sz="1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Nagle 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et al, PRL 113 (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1312.4565)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81294" y="4321256"/>
            <a:ext cx="153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Theory curves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IP-Glasma+MUSIC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563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marL="0" indent="0">
              <a:buClr>
                <a:srgbClr val="FF0000"/>
              </a:buClr>
              <a:buNone/>
            </a:pP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Some loose ends…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194" y="1131575"/>
            <a:ext cx="9144000" cy="5188895"/>
          </a:xfrm>
        </p:spPr>
        <p:txBody>
          <a:bodyPr/>
          <a:lstStyle/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sz="2000" b="1" dirty="0" smtClean="0">
                <a:latin typeface="Calibri"/>
                <a:cs typeface="Calibri"/>
              </a:rPr>
              <a:t> Role of gluon fragmentation for </a:t>
            </a:r>
            <a:r>
              <a:rPr lang="en-US" sz="2000" b="1" dirty="0" err="1" smtClean="0">
                <a:latin typeface="Calibri"/>
                <a:cs typeface="Calibri"/>
              </a:rPr>
              <a:t>p</a:t>
            </a:r>
            <a:r>
              <a:rPr lang="en-US" sz="2000" b="1" baseline="-25000" dirty="0" err="1" smtClean="0">
                <a:latin typeface="Calibri"/>
                <a:cs typeface="Calibri"/>
              </a:rPr>
              <a:t>T</a:t>
            </a:r>
            <a:r>
              <a:rPr lang="en-US" sz="2000" b="1" dirty="0" smtClean="0">
                <a:latin typeface="Calibri"/>
                <a:cs typeface="Calibri"/>
              </a:rPr>
              <a:t> ~ Q</a:t>
            </a:r>
            <a:r>
              <a:rPr lang="en-US" sz="2000" b="1" baseline="-25000" dirty="0" smtClean="0">
                <a:latin typeface="Calibri"/>
                <a:cs typeface="Calibri"/>
              </a:rPr>
              <a:t>S</a:t>
            </a:r>
            <a:r>
              <a:rPr lang="en-US" sz="2000" b="1" dirty="0" smtClean="0">
                <a:latin typeface="Calibri"/>
                <a:cs typeface="Calibri"/>
              </a:rPr>
              <a:t> needs to be better understood 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 smtClean="0">
                <a:latin typeface="Calibri"/>
                <a:cs typeface="Calibri"/>
              </a:rPr>
              <a:t>       - fragmentation functions are problematic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D’Enterrria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Eskola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Helenius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Paukkunen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1408.4659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dirty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       </a:t>
            </a:r>
            <a:r>
              <a:rPr lang="en-US" sz="2000" b="1" dirty="0" smtClean="0">
                <a:latin typeface="Calibri"/>
                <a:cs typeface="Calibri"/>
              </a:rPr>
              <a:t>Color reconnection models can generate “flow-like” mass 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>
                <a:latin typeface="Calibri"/>
                <a:cs typeface="Calibri"/>
              </a:rPr>
              <a:t> </a:t>
            </a:r>
            <a:r>
              <a:rPr lang="en-US" sz="2000" b="1" dirty="0" smtClean="0">
                <a:latin typeface="Calibri"/>
                <a:cs typeface="Calibri"/>
              </a:rPr>
              <a:t>       splitting even in low multiplicity events</a:t>
            </a:r>
            <a:r>
              <a:rPr lang="en-US" sz="2000" dirty="0" smtClean="0">
                <a:latin typeface="Calibri"/>
                <a:cs typeface="Calibri"/>
              </a:rPr>
              <a:t>. 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Ortiz Velasquez et al., 1303.6326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1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sz="2000" b="1" dirty="0" smtClean="0">
                <a:latin typeface="Calibri"/>
                <a:cs typeface="Calibri"/>
              </a:rPr>
              <a:t>  Much focus on </a:t>
            </a:r>
            <a:r>
              <a:rPr lang="en-US" sz="2000" b="1" dirty="0" err="1" smtClean="0">
                <a:latin typeface="Calibri"/>
                <a:cs typeface="Calibri"/>
              </a:rPr>
              <a:t>p+A</a:t>
            </a:r>
            <a:r>
              <a:rPr lang="en-US" sz="2000" b="1" dirty="0" smtClean="0">
                <a:latin typeface="Calibri"/>
                <a:cs typeface="Calibri"/>
              </a:rPr>
              <a:t> and A+A –  </a:t>
            </a:r>
            <a:r>
              <a:rPr lang="en-US" sz="2000" b="1" dirty="0" err="1" smtClean="0">
                <a:latin typeface="Calibri"/>
                <a:cs typeface="Calibri"/>
              </a:rPr>
              <a:t>p+p</a:t>
            </a:r>
            <a:r>
              <a:rPr lang="en-US" sz="2000" b="1" dirty="0" smtClean="0">
                <a:latin typeface="Calibri"/>
                <a:cs typeface="Calibri"/>
              </a:rPr>
              <a:t> high multiplicity results too should 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be  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     incorporated in any complete picture – qualitative differences at same  </a:t>
            </a:r>
            <a:r>
              <a:rPr lang="en-US" sz="2000" b="1" dirty="0" err="1" smtClean="0">
                <a:solidFill>
                  <a:srgbClr val="000000"/>
                </a:solidFill>
                <a:latin typeface="Calibri"/>
                <a:cs typeface="Calibri"/>
              </a:rPr>
              <a:t>N</a:t>
            </a:r>
            <a:r>
              <a:rPr lang="en-US" sz="2000" b="1" baseline="-25000" dirty="0" err="1" smtClean="0">
                <a:solidFill>
                  <a:srgbClr val="000000"/>
                </a:solidFill>
                <a:latin typeface="Calibri"/>
                <a:cs typeface="Calibri"/>
              </a:rPr>
              <a:t>ch</a:t>
            </a:r>
            <a:endParaRPr lang="en-US" sz="2000" b="1" baseline="-25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</a:p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>
                <a:latin typeface="Calibri"/>
                <a:cs typeface="Calibri"/>
              </a:rPr>
              <a:t>D</a:t>
            </a:r>
            <a:r>
              <a:rPr lang="en-US" sz="2000" b="1" dirty="0" smtClean="0">
                <a:latin typeface="Calibri"/>
                <a:cs typeface="Calibri"/>
              </a:rPr>
              <a:t>ata on UPCs  can now discriminate between models of gluon shadowing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   </a:t>
            </a:r>
            <a:r>
              <a:rPr lang="en-US" sz="18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en-US" sz="1800" b="1" dirty="0" err="1" smtClean="0">
                <a:solidFill>
                  <a:srgbClr val="008000"/>
                </a:solidFill>
                <a:latin typeface="Calibri"/>
                <a:cs typeface="Calibri"/>
              </a:rPr>
              <a:t>Lappi</a:t>
            </a:r>
            <a:r>
              <a:rPr lang="en-US" sz="1800" b="1" dirty="0" smtClean="0">
                <a:solidFill>
                  <a:srgbClr val="008000"/>
                </a:solidFill>
                <a:latin typeface="Calibri"/>
                <a:cs typeface="Calibri"/>
              </a:rPr>
              <a:t> talk on CGC/shadowing model comparisons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     Near future: RHIC </a:t>
            </a:r>
            <a:r>
              <a:rPr lang="en-US" sz="2000" b="1" baseline="30000" dirty="0" smtClean="0">
                <a:solidFill>
                  <a:srgbClr val="000000"/>
                </a:solidFill>
                <a:latin typeface="Calibri"/>
                <a:cs typeface="Calibri"/>
              </a:rPr>
              <a:t>3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He+Au 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&amp;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alibri"/>
                <a:cs typeface="Calibri"/>
              </a:rPr>
              <a:t>p+A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data – essential insight into initial dynamics. 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20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pPr>
              <a:buClr>
                <a:srgbClr val="FF0000"/>
              </a:buClr>
              <a:buFont typeface="Wingdings" charset="2"/>
              <a:buChar char="v"/>
            </a:pP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In the (not so) long term future, EIC will map out in detail the spatial 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    distribution of gluons for typical and rare events</a:t>
            </a: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       </a:t>
            </a:r>
            <a:r>
              <a:rPr lang="en-US" sz="1800" b="1" dirty="0" smtClean="0">
                <a:solidFill>
                  <a:srgbClr val="008000"/>
                </a:solidFill>
                <a:latin typeface="Calibri"/>
                <a:cs typeface="Calibri"/>
              </a:rPr>
              <a:t>Talks by </a:t>
            </a:r>
            <a:r>
              <a:rPr lang="en-US" sz="1800" b="1" dirty="0" err="1" smtClean="0">
                <a:solidFill>
                  <a:srgbClr val="008000"/>
                </a:solidFill>
                <a:latin typeface="Calibri"/>
                <a:cs typeface="Calibri"/>
              </a:rPr>
              <a:t>Aschenauer</a:t>
            </a:r>
            <a:r>
              <a:rPr lang="en-US" sz="1800" b="1" dirty="0" smtClean="0">
                <a:solidFill>
                  <a:srgbClr val="008000"/>
                </a:solidFill>
                <a:latin typeface="Calibri"/>
                <a:cs typeface="Calibri"/>
              </a:rPr>
              <a:t> and Lamont</a:t>
            </a:r>
            <a:endParaRPr lang="en-US" sz="1800" b="1" baseline="-25000" dirty="0">
              <a:solidFill>
                <a:srgbClr val="008000"/>
              </a:solidFill>
              <a:latin typeface="Calibri"/>
              <a:cs typeface="Calibri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000" b="1" baseline="-25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baseline="-25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        </a:t>
            </a:r>
          </a:p>
          <a:p>
            <a:pPr marL="0" indent="0">
              <a:buClr>
                <a:srgbClr val="FF0000"/>
              </a:buClr>
              <a:buNone/>
            </a:pPr>
            <a:endParaRPr lang="en-US" sz="2000" b="1" baseline="-250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000" b="1" baseline="-25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Clr>
                <a:srgbClr val="FF0000"/>
              </a:buClr>
              <a:buNone/>
            </a:pPr>
            <a:r>
              <a:rPr lang="en-US" sz="2000" b="1" baseline="-25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2000" b="1" baseline="-25000" dirty="0" smtClean="0">
                <a:solidFill>
                  <a:srgbClr val="000000"/>
                </a:solidFill>
                <a:latin typeface="Calibri"/>
                <a:cs typeface="Calibri"/>
              </a:rPr>
              <a:t>          </a:t>
            </a:r>
            <a:endParaRPr lang="en-US" sz="2000" b="1" baseline="-25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66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latin typeface="Calibri"/>
                <a:cs typeface="Calibri"/>
              </a:rPr>
              <a:t>Color</a:t>
            </a:r>
            <a:r>
              <a:rPr lang="en-US" sz="3200" b="1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Glass</a:t>
            </a:r>
            <a:r>
              <a:rPr lang="en-US" sz="3200" b="1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3200" b="1" dirty="0" smtClean="0">
                <a:solidFill>
                  <a:srgbClr val="008000"/>
                </a:solidFill>
                <a:latin typeface="Calibri"/>
                <a:cs typeface="Calibri"/>
              </a:rPr>
              <a:t>Condensate </a:t>
            </a:r>
            <a:r>
              <a:rPr lang="en-US" sz="3200" b="1" dirty="0" smtClean="0">
                <a:solidFill>
                  <a:schemeClr val="tx1"/>
                </a:solidFill>
                <a:latin typeface="Calibri"/>
                <a:cs typeface="Calibri"/>
              </a:rPr>
              <a:t>EFT</a:t>
            </a:r>
            <a:endParaRPr lang="en-US" sz="32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1851" y="1143000"/>
            <a:ext cx="7371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QCD light front EFT framework of static light front (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large </a:t>
            </a:r>
            <a:r>
              <a:rPr lang="en-US" sz="2000" b="1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x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) color sources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ρ</a:t>
            </a:r>
            <a:r>
              <a:rPr lang="en-US" sz="2000" b="1" baseline="300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a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coupled to dynamical (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small </a:t>
            </a:r>
            <a:r>
              <a:rPr lang="en-US" sz="2000" b="1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x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) gauge fields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A</a:t>
            </a:r>
            <a:r>
              <a:rPr lang="en-US" sz="2000" b="1" baseline="300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a</a:t>
            </a:r>
            <a:r>
              <a:rPr lang="en-US" sz="2000" b="1" baseline="-25000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μ</a:t>
            </a:r>
            <a:r>
              <a:rPr lang="en-US" sz="2000" b="1" baseline="30000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34556" y="881390"/>
            <a:ext cx="5008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Gelis,Iancu,Jalilian-Marian,RV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: Ann. Rev.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Nucl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. Part. Sci. (2010)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89" y="1897053"/>
            <a:ext cx="4080419" cy="195150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41851" y="3765224"/>
            <a:ext cx="78021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Wilsonian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procedure in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x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(or rapidity) whereby fields are successively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absorbed into sources- at each step, one has a 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classica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l EFT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- whereby A’s are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functionals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of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ρ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</a:t>
            </a:r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289" y="4780887"/>
            <a:ext cx="3266113" cy="74441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134556" y="4964668"/>
            <a:ext cx="82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where </a:t>
            </a:r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5637" y="4780887"/>
            <a:ext cx="3122563" cy="709255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 bwMode="auto">
          <a:xfrm rot="10800000" flipV="1">
            <a:off x="5870221" y="5334000"/>
            <a:ext cx="1148075" cy="578556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3" name="Rectangle 32"/>
          <p:cNvSpPr/>
          <p:nvPr/>
        </p:nvSpPr>
        <p:spPr>
          <a:xfrm>
            <a:off x="241851" y="5912557"/>
            <a:ext cx="8901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Hamiltonian-describes functional “Fokker-Planck” –like evolution </a:t>
            </a:r>
          </a:p>
          <a:p>
            <a:pPr>
              <a:buClr>
                <a:srgbClr val="FF0000"/>
              </a:buClr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(in rapidity) of hierarchy of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Balitsky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-JIMWLK multi-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parton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(Wilson line)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correlators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511" b="4256"/>
          <a:stretch>
            <a:fillRect/>
          </a:stretch>
        </p:blipFill>
        <p:spPr bwMode="auto">
          <a:xfrm>
            <a:off x="4693652" y="1819733"/>
            <a:ext cx="3200400" cy="2028825"/>
          </a:xfrm>
          <a:prstGeom prst="rect">
            <a:avLst/>
          </a:prstGeom>
          <a:noFill/>
        </p:spPr>
      </p:pic>
      <p:cxnSp>
        <p:nvCxnSpPr>
          <p:cNvPr id="4" name="Straight Connector 3"/>
          <p:cNvCxnSpPr>
            <a:stCxn id="18" idx="0"/>
          </p:cNvCxnSpPr>
          <p:nvPr/>
        </p:nvCxnSpPr>
        <p:spPr bwMode="auto">
          <a:xfrm>
            <a:off x="6293852" y="1819733"/>
            <a:ext cx="23446" cy="19454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latin typeface="Calibri"/>
                <a:cs typeface="Calibri"/>
              </a:rPr>
              <a:t>Color</a:t>
            </a:r>
            <a:r>
              <a:rPr lang="en-US" sz="3200" b="1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Glass</a:t>
            </a:r>
            <a:r>
              <a:rPr lang="en-US" sz="3200" b="1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3200" b="1" dirty="0" smtClean="0">
                <a:solidFill>
                  <a:srgbClr val="008000"/>
                </a:solidFill>
                <a:latin typeface="Calibri"/>
                <a:cs typeface="Calibri"/>
              </a:rPr>
              <a:t>Condensate </a:t>
            </a:r>
            <a:r>
              <a:rPr lang="en-US" sz="3200" b="1" dirty="0" smtClean="0">
                <a:solidFill>
                  <a:schemeClr val="tx1"/>
                </a:solidFill>
                <a:latin typeface="Calibri"/>
                <a:cs typeface="Calibri"/>
              </a:rPr>
              <a:t>EFT</a:t>
            </a:r>
            <a:endParaRPr lang="en-US" sz="32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517" y="1189167"/>
            <a:ext cx="4182534" cy="36614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7457" y="1143000"/>
            <a:ext cx="4470987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Dynamically generated semi-hard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scale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Q</a:t>
            </a:r>
            <a:r>
              <a:rPr lang="en-US" sz="2000" b="1" baseline="-25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controls multi-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parton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dynamics in the saturation regime</a:t>
            </a:r>
          </a:p>
          <a:p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en-US" sz="2000" b="1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k</a:t>
            </a:r>
            <a:r>
              <a:rPr lang="en-US" sz="2000" b="1" baseline="-25000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T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&gt;&gt; Q</a:t>
            </a:r>
            <a:r>
              <a:rPr lang="en-US" sz="2000" b="1" baseline="-25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, recover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perturbative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dynamics</a:t>
            </a:r>
          </a:p>
          <a:p>
            <a:r>
              <a:rPr lang="en-US" sz="2000" b="1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k</a:t>
            </a:r>
            <a:r>
              <a:rPr lang="en-US" sz="2000" b="1" baseline="-25000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T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≤ Q</a:t>
            </a:r>
            <a:r>
              <a:rPr lang="en-US" sz="2000" b="1" baseline="-25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, classical high occupancy regime</a:t>
            </a:r>
          </a:p>
          <a:p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In nuclei, the saturation scale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is enhanced: 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Q</a:t>
            </a:r>
            <a:r>
              <a:rPr lang="en-US" sz="2000" b="1" baseline="-25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S</a:t>
            </a:r>
            <a:r>
              <a:rPr lang="en-US" sz="2000" b="1" baseline="30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2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~ A</a:t>
            </a:r>
            <a:r>
              <a:rPr lang="en-US" sz="2000" b="1" baseline="30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1/3  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Λ</a:t>
            </a:r>
            <a:r>
              <a:rPr lang="en-US" sz="2000" b="1" baseline="30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2</a:t>
            </a:r>
            <a:r>
              <a:rPr lang="en-US" sz="2000" b="1" baseline="-25000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QCD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e</a:t>
            </a:r>
            <a:r>
              <a:rPr lang="en-US" sz="2000" b="1" baseline="30000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λY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</a:t>
            </a:r>
            <a:endParaRPr lang="en-US" sz="2000" b="1" baseline="30000" dirty="0">
              <a:solidFill>
                <a:srgbClr val="0000FF"/>
              </a:solidFill>
              <a:latin typeface="Calibri"/>
              <a:ea typeface="ＭＳ Ｐゴシック"/>
              <a:cs typeface="Calibri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               </a:t>
            </a:r>
            <a:endParaRPr lang="en-US" sz="2000" b="1" baseline="-25000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  <a:p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1911" y="3991278"/>
            <a:ext cx="5724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Multi-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parton</a:t>
            </a: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dynamics encoded in </a:t>
            </a:r>
          </a:p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energy evolution of light-like Wilson line </a:t>
            </a:r>
            <a:r>
              <a:rPr lang="en-US" sz="2000" b="1" dirty="0" err="1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correlators</a:t>
            </a:r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89" y="4936386"/>
            <a:ext cx="2006600" cy="787400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457" y="6129493"/>
            <a:ext cx="2519481" cy="49041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6938" y="4699164"/>
            <a:ext cx="1951506" cy="1256309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66842" y="6155528"/>
            <a:ext cx="3523203" cy="502417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935788" y="5717376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Dipoles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866842" y="5755418"/>
            <a:ext cx="1458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Quadrupole</a:t>
            </a:r>
            <a:endParaRPr lang="en-US" sz="20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16555" y="4936386"/>
            <a:ext cx="29702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These objects appear in </a:t>
            </a:r>
          </a:p>
          <a:p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a number of final states in</a:t>
            </a:r>
          </a:p>
          <a:p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DIS and </a:t>
            </a:r>
            <a:r>
              <a:rPr lang="en-US" sz="2000" b="1" dirty="0" err="1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hadron</a:t>
            </a:r>
            <a:r>
              <a:rPr lang="en-US" sz="2000" b="1" dirty="0">
                <a:solidFill>
                  <a:srgbClr val="0000FF"/>
                </a:solidFill>
                <a:latin typeface="Calibri"/>
                <a:ea typeface="ＭＳ Ｐゴシック"/>
                <a:cs typeface="Calibri"/>
              </a:rPr>
              <a:t> collisions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57388"/>
            <a:ext cx="8510713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B-JIMWLK: the BBGKY hierarchy of </a:t>
            </a:r>
            <a:r>
              <a:rPr lang="en-US" sz="3200" b="1" dirty="0" err="1" smtClean="0">
                <a:solidFill>
                  <a:srgbClr val="0000FF"/>
                </a:solidFill>
              </a:rPr>
              <a:t>gluodynamics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1331" y="999849"/>
            <a:ext cx="37826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Balitsky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 (1996); </a:t>
            </a:r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Kovchegov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 (1999)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Jalilian-Marian,Kovner,McLerran,Weigert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 (1997)</a:t>
            </a:r>
          </a:p>
          <a:p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Iancu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Leonidov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, </a:t>
            </a:r>
            <a:r>
              <a:rPr lang="en-US" sz="1400" b="1" dirty="0" err="1">
                <a:solidFill>
                  <a:srgbClr val="008000"/>
                </a:solidFill>
                <a:latin typeface="Calibri"/>
              </a:rPr>
              <a:t>McLerran</a:t>
            </a:r>
            <a:r>
              <a:rPr lang="en-US" sz="1400" b="1" dirty="0">
                <a:solidFill>
                  <a:srgbClr val="008000"/>
                </a:solidFill>
                <a:latin typeface="Calibri"/>
              </a:rPr>
              <a:t> (2001)</a:t>
            </a:r>
          </a:p>
        </p:txBody>
      </p:sp>
      <p:pic>
        <p:nvPicPr>
          <p:cNvPr id="5" name="Picture 4" descr="jimwl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999849"/>
            <a:ext cx="3984219" cy="2644615"/>
          </a:xfrm>
          <a:prstGeom prst="rect">
            <a:avLst/>
          </a:prstGeom>
        </p:spPr>
      </p:pic>
      <p:pic>
        <p:nvPicPr>
          <p:cNvPr id="6" name="Picture 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6000"/>
          </a:blip>
          <a:srcRect/>
          <a:stretch>
            <a:fillRect/>
          </a:stretch>
        </p:blipFill>
        <p:spPr bwMode="auto">
          <a:xfrm>
            <a:off x="5062361" y="1738513"/>
            <a:ext cx="3483632" cy="219448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11843" y="3121244"/>
            <a:ext cx="2383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FF00"/>
                </a:solidFill>
                <a:latin typeface="Calibri"/>
              </a:rPr>
              <a:t>Dumitru,Jalilian-Marian,</a:t>
            </a:r>
            <a:r>
              <a:rPr lang="en-US" sz="1400" dirty="0" err="1" smtClean="0">
                <a:solidFill>
                  <a:srgbClr val="FFFF00"/>
                </a:solidFill>
                <a:latin typeface="Calibri"/>
              </a:rPr>
              <a:t>Lappi</a:t>
            </a:r>
            <a:r>
              <a:rPr lang="en-US" sz="1400" dirty="0" smtClean="0">
                <a:solidFill>
                  <a:srgbClr val="FFFF00"/>
                </a:solidFill>
                <a:latin typeface="Calibri"/>
              </a:rPr>
              <a:t>,</a:t>
            </a:r>
          </a:p>
          <a:p>
            <a:r>
              <a:rPr lang="en-US" sz="1400" dirty="0" err="1" smtClean="0">
                <a:solidFill>
                  <a:srgbClr val="FFFF00"/>
                </a:solidFill>
                <a:latin typeface="Calibri"/>
              </a:rPr>
              <a:t>Schenke</a:t>
            </a:r>
            <a:r>
              <a:rPr lang="en-US" sz="1400" dirty="0" err="1">
                <a:solidFill>
                  <a:srgbClr val="FFFF00"/>
                </a:solidFill>
                <a:latin typeface="Calibri"/>
              </a:rPr>
              <a:t>,Venugopalan</a:t>
            </a:r>
            <a:r>
              <a:rPr lang="en-US" sz="1400" dirty="0">
                <a:solidFill>
                  <a:srgbClr val="FFFF00"/>
                </a:solidFill>
                <a:latin typeface="Calibri"/>
              </a:rPr>
              <a:t> (2011)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03447" y="5006058"/>
            <a:ext cx="424151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Results are to “leading log x accuracy”</a:t>
            </a:r>
          </a:p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+ running coupling</a:t>
            </a:r>
          </a:p>
          <a:p>
            <a:r>
              <a:rPr lang="en-US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-- next-leading-log x results now </a:t>
            </a:r>
          </a:p>
          <a:p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available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48605"/>
          <a:stretch/>
        </p:blipFill>
        <p:spPr>
          <a:xfrm>
            <a:off x="0" y="3858542"/>
            <a:ext cx="4441418" cy="28618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62361" y="3938494"/>
            <a:ext cx="3441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kern="1200" dirty="0">
                <a:solidFill>
                  <a:srgbClr val="008000"/>
                </a:solidFill>
                <a:latin typeface="Calibri"/>
              </a:rPr>
              <a:t>Rate of energy evolution of dipole and </a:t>
            </a:r>
            <a:r>
              <a:rPr lang="en-US" sz="2000" b="1" kern="1200" dirty="0" err="1">
                <a:solidFill>
                  <a:srgbClr val="008000"/>
                </a:solidFill>
                <a:latin typeface="Calibri"/>
              </a:rPr>
              <a:t>quadrupole</a:t>
            </a:r>
            <a:r>
              <a:rPr lang="en-US" sz="2000" b="1" kern="1200" dirty="0">
                <a:solidFill>
                  <a:srgbClr val="008000"/>
                </a:solidFill>
                <a:latin typeface="Calibri"/>
              </a:rPr>
              <a:t> saturation scales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051438" y="4238982"/>
            <a:ext cx="2010923" cy="401284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783206" y="6253059"/>
            <a:ext cx="3388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</a:rPr>
              <a:t>Balitsky</a:t>
            </a:r>
            <a:r>
              <a:rPr lang="en-US" sz="1400" b="1" dirty="0" smtClean="0">
                <a:solidFill>
                  <a:srgbClr val="008000"/>
                </a:solidFill>
              </a:rPr>
              <a:t>,  </a:t>
            </a:r>
            <a:r>
              <a:rPr lang="en-US" sz="1400" b="1" dirty="0" err="1" smtClean="0">
                <a:solidFill>
                  <a:srgbClr val="008000"/>
                </a:solidFill>
              </a:rPr>
              <a:t>Chirilli</a:t>
            </a:r>
            <a:r>
              <a:rPr lang="en-US" sz="1400" b="1" dirty="0" smtClean="0">
                <a:solidFill>
                  <a:srgbClr val="008000"/>
                </a:solidFill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</a:rPr>
              <a:t>arXiv</a:t>
            </a:r>
            <a:r>
              <a:rPr lang="en-US" sz="1400" b="1" dirty="0" smtClean="0">
                <a:solidFill>
                  <a:srgbClr val="008000"/>
                </a:solidFill>
              </a:rPr>
              <a:t>: 1309.7644</a:t>
            </a:r>
          </a:p>
          <a:p>
            <a:r>
              <a:rPr lang="en-US" sz="1400" b="1" dirty="0" err="1" smtClean="0">
                <a:solidFill>
                  <a:srgbClr val="008000"/>
                </a:solidFill>
              </a:rPr>
              <a:t>Kovner</a:t>
            </a:r>
            <a:r>
              <a:rPr lang="en-US" sz="1400" b="1" dirty="0" smtClean="0">
                <a:solidFill>
                  <a:srgbClr val="008000"/>
                </a:solidFill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</a:rPr>
              <a:t>Lublinsky</a:t>
            </a:r>
            <a:r>
              <a:rPr lang="en-US" sz="1400" b="1" dirty="0" smtClean="0">
                <a:solidFill>
                  <a:srgbClr val="008000"/>
                </a:solidFill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</a:rPr>
              <a:t>Mulan</a:t>
            </a:r>
            <a:r>
              <a:rPr lang="en-US" sz="1400" b="1" dirty="0" smtClean="0">
                <a:solidFill>
                  <a:srgbClr val="008000"/>
                </a:solidFill>
              </a:rPr>
              <a:t>, arXiv:1405.0418</a:t>
            </a:r>
            <a:endParaRPr 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28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itle 1"/>
          <p:cNvSpPr>
            <a:spLocks noGrp="1"/>
          </p:cNvSpPr>
          <p:nvPr>
            <p:ph type="title"/>
          </p:nvPr>
        </p:nvSpPr>
        <p:spPr>
          <a:xfrm>
            <a:off x="0" y="-173458"/>
            <a:ext cx="9144000" cy="1143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0000FF"/>
                </a:solidFill>
                <a:latin typeface="Calibri" charset="0"/>
              </a:rPr>
              <a:t>Gluon impact parameter profile: </a:t>
            </a:r>
            <a:r>
              <a:rPr lang="en-US" sz="3200" b="1" dirty="0" err="1" smtClean="0">
                <a:solidFill>
                  <a:srgbClr val="0000FF"/>
                </a:solidFill>
                <a:latin typeface="Calibri" charset="0"/>
              </a:rPr>
              <a:t>IPsat</a:t>
            </a:r>
            <a:r>
              <a:rPr lang="en-US" sz="3200" b="1" dirty="0" smtClean="0">
                <a:solidFill>
                  <a:srgbClr val="0000FF"/>
                </a:solidFill>
                <a:latin typeface="Calibri" charset="0"/>
              </a:rPr>
              <a:t> model</a:t>
            </a:r>
            <a:endParaRPr lang="en-US" sz="32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5134" y="299411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Inclusive DIS off proton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99" y="3681298"/>
            <a:ext cx="8712200" cy="733659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4156" y="4099806"/>
            <a:ext cx="1678362" cy="630302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1620" y="4399292"/>
            <a:ext cx="1677688" cy="446481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 bwMode="auto">
          <a:xfrm>
            <a:off x="4709308" y="4728769"/>
            <a:ext cx="766315" cy="1170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5610948" y="4728769"/>
            <a:ext cx="3533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  <a:latin typeface="Calibri"/>
                <a:cs typeface="Calibri"/>
              </a:rPr>
              <a:t>Average gluon radius of  </a:t>
            </a:r>
            <a:r>
              <a:rPr lang="en-US" b="1" dirty="0" smtClean="0">
                <a:solidFill>
                  <a:srgbClr val="800000"/>
                </a:solidFill>
                <a:latin typeface="Calibri"/>
                <a:cs typeface="Calibri"/>
              </a:rPr>
              <a:t>proton </a:t>
            </a:r>
          </a:p>
          <a:p>
            <a:r>
              <a:rPr lang="en-US" b="1" dirty="0" smtClean="0">
                <a:solidFill>
                  <a:srgbClr val="800000"/>
                </a:solidFill>
                <a:latin typeface="Calibri"/>
                <a:cs typeface="Calibri"/>
              </a:rPr>
              <a:t>from </a:t>
            </a:r>
            <a:r>
              <a:rPr lang="en-US" b="1" dirty="0">
                <a:solidFill>
                  <a:srgbClr val="800000"/>
                </a:solidFill>
                <a:latin typeface="Calibri"/>
                <a:cs typeface="Calibri"/>
              </a:rPr>
              <a:t>HERA diffractive </a:t>
            </a:r>
            <a:r>
              <a:rPr lang="en-US" b="1" dirty="0" smtClean="0">
                <a:solidFill>
                  <a:srgbClr val="800000"/>
                </a:solidFill>
                <a:latin typeface="Calibri"/>
                <a:cs typeface="Calibri"/>
              </a:rPr>
              <a:t>data</a:t>
            </a:r>
            <a:endParaRPr lang="en-US" b="1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51029" b="3927"/>
          <a:stretch/>
        </p:blipFill>
        <p:spPr>
          <a:xfrm>
            <a:off x="202652" y="4267104"/>
            <a:ext cx="2848727" cy="25908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rcRect r="6656"/>
          <a:stretch>
            <a:fillRect/>
          </a:stretch>
        </p:blipFill>
        <p:spPr>
          <a:xfrm>
            <a:off x="28728" y="771090"/>
            <a:ext cx="3693358" cy="2347461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221145" y="6150114"/>
            <a:ext cx="2033054" cy="1295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355148" y="5925671"/>
            <a:ext cx="51858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Q</a:t>
            </a:r>
            <a:r>
              <a:rPr lang="en-US" sz="2000" b="1" baseline="-25000" dirty="0" smtClean="0">
                <a:solidFill>
                  <a:srgbClr val="008000"/>
                </a:solidFill>
                <a:latin typeface="Calibri"/>
              </a:rPr>
              <a:t>S</a:t>
            </a:r>
            <a:r>
              <a:rPr lang="en-US" sz="2000" b="1" baseline="30000" dirty="0" smtClean="0">
                <a:solidFill>
                  <a:srgbClr val="008000"/>
                </a:solidFill>
                <a:latin typeface="Calibri"/>
              </a:rPr>
              <a:t>2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 in </a:t>
            </a:r>
            <a:r>
              <a:rPr lang="en-US" sz="2000" b="1" dirty="0">
                <a:solidFill>
                  <a:srgbClr val="008000"/>
                </a:solidFill>
                <a:latin typeface="Calibri"/>
              </a:rPr>
              <a:t>rare </a:t>
            </a:r>
            <a:r>
              <a:rPr lang="en-US" sz="2000" b="1" dirty="0" err="1">
                <a:solidFill>
                  <a:srgbClr val="008000"/>
                </a:solidFill>
                <a:latin typeface="Calibri"/>
              </a:rPr>
              <a:t>p+p</a:t>
            </a:r>
            <a:r>
              <a:rPr lang="en-US" sz="2000" b="1" dirty="0">
                <a:solidFill>
                  <a:srgbClr val="008000"/>
                </a:solidFill>
                <a:latin typeface="Calibri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alibri"/>
              </a:rPr>
              <a:t>events ~ a </a:t>
            </a:r>
            <a:r>
              <a:rPr lang="en-US" sz="2000" b="1" dirty="0">
                <a:solidFill>
                  <a:srgbClr val="008000"/>
                </a:solidFill>
                <a:latin typeface="Calibri"/>
              </a:rPr>
              <a:t>factor of 5 &gt;</a:t>
            </a:r>
          </a:p>
          <a:p>
            <a:r>
              <a:rPr lang="en-US" sz="2000" b="1" dirty="0">
                <a:solidFill>
                  <a:srgbClr val="008000"/>
                </a:solidFill>
                <a:latin typeface="Calibri"/>
              </a:rPr>
              <a:t>than typical HERA events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rcRect b="1941"/>
          <a:stretch>
            <a:fillRect/>
          </a:stretch>
        </p:blipFill>
        <p:spPr>
          <a:xfrm>
            <a:off x="3722086" y="969542"/>
            <a:ext cx="4818954" cy="25923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10948" y="3377696"/>
            <a:ext cx="19451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Exclusive DIS off proton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4908" y="61720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</a:rPr>
              <a:t>Rezaiean,Siddikov,Van</a:t>
            </a:r>
            <a:r>
              <a:rPr lang="en-US" sz="1400" b="1" dirty="0">
                <a:solidFill>
                  <a:srgbClr val="008000"/>
                </a:solidFill>
              </a:rPr>
              <a:t> der Klundert,RV:1212.2974</a:t>
            </a:r>
          </a:p>
        </p:txBody>
      </p:sp>
    </p:spTree>
    <p:extLst>
      <p:ext uri="{BB962C8B-B14F-4D97-AF65-F5344CB8AC3E}">
        <p14:creationId xmlns:p14="http://schemas.microsoft.com/office/powerpoint/2010/main" val="3658966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3" name="Title 1"/>
          <p:cNvSpPr>
            <a:spLocks noGrp="1"/>
          </p:cNvSpPr>
          <p:nvPr>
            <p:ph type="title"/>
          </p:nvPr>
        </p:nvSpPr>
        <p:spPr>
          <a:xfrm>
            <a:off x="-779463" y="12700"/>
            <a:ext cx="11091863" cy="1143000"/>
          </a:xfrm>
        </p:spPr>
        <p:txBody>
          <a:bodyPr/>
          <a:lstStyle/>
          <a:p>
            <a:pPr eaLnBrk="1" hangingPunct="1"/>
            <a:r>
              <a:rPr lang="en-US" sz="3200" b="1" dirty="0">
                <a:solidFill>
                  <a:srgbClr val="0000FF"/>
                </a:solidFill>
                <a:latin typeface="Calibri" charset="0"/>
              </a:rPr>
              <a:t>High multiplicity </a:t>
            </a:r>
            <a:r>
              <a:rPr lang="en-US" sz="3200" b="1" dirty="0" smtClean="0">
                <a:solidFill>
                  <a:srgbClr val="0000FF"/>
                </a:solidFill>
                <a:latin typeface="Calibri" charset="0"/>
              </a:rPr>
              <a:t>“dense-dense” collisions</a:t>
            </a:r>
            <a:endParaRPr lang="en-US" sz="2400" b="1" dirty="0">
              <a:solidFill>
                <a:srgbClr val="008000"/>
              </a:solidFill>
              <a:latin typeface="Calibri" charset="0"/>
            </a:endParaRPr>
          </a:p>
        </p:txBody>
      </p:sp>
      <p:pic>
        <p:nvPicPr>
          <p:cNvPr id="26931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3" y="978836"/>
            <a:ext cx="3766526" cy="208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6" name="Picture 4" descr="jimwlk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559" y="978836"/>
            <a:ext cx="2814637" cy="18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3653251" y="1513370"/>
            <a:ext cx="1478697" cy="215569"/>
          </a:xfrm>
          <a:prstGeom prst="straightConnector1">
            <a:avLst/>
          </a:prstGeom>
          <a:ln w="571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60026" y="2908767"/>
            <a:ext cx="3781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CGC power counting terminology: 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60026" y="3308877"/>
            <a:ext cx="877867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 smtClean="0"/>
              <a:t>“dense-dense” --   Q</a:t>
            </a:r>
            <a:r>
              <a:rPr lang="en-US" sz="2000" b="1" baseline="-25000" dirty="0" smtClean="0"/>
              <a:t>S1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x,b</a:t>
            </a:r>
            <a:r>
              <a:rPr lang="en-US" sz="2000" b="1" dirty="0" smtClean="0"/>
              <a:t>)/k</a:t>
            </a:r>
            <a:r>
              <a:rPr lang="en-US" sz="2000" b="1" baseline="-25000" dirty="0" smtClean="0"/>
              <a:t>T1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≥ 1 ; Q</a:t>
            </a:r>
            <a:r>
              <a:rPr lang="en-US" sz="2000" b="1" baseline="-25000" dirty="0" smtClean="0"/>
              <a:t>S2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x,b</a:t>
            </a:r>
            <a:r>
              <a:rPr lang="en-US" sz="2000" b="1" dirty="0" smtClean="0"/>
              <a:t>)/k</a:t>
            </a:r>
            <a:r>
              <a:rPr lang="en-US" sz="2000" b="1" baseline="-25000" dirty="0" smtClean="0"/>
              <a:t>T2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≥ 1</a:t>
            </a:r>
          </a:p>
          <a:p>
            <a:endParaRPr lang="en-US" sz="1000" b="1" dirty="0"/>
          </a:p>
          <a:p>
            <a:r>
              <a:rPr lang="en-US" sz="2000" b="1" i="1" dirty="0" smtClean="0">
                <a:solidFill>
                  <a:srgbClr val="008000"/>
                </a:solidFill>
              </a:rPr>
              <a:t>Valid for A+A collisions, very central “rare”  </a:t>
            </a:r>
            <a:r>
              <a:rPr lang="en-US" sz="2000" b="1" i="1" dirty="0" err="1" smtClean="0">
                <a:solidFill>
                  <a:srgbClr val="008000"/>
                </a:solidFill>
              </a:rPr>
              <a:t>p+p</a:t>
            </a:r>
            <a:r>
              <a:rPr lang="en-US" sz="2000" b="1" i="1" dirty="0" smtClean="0">
                <a:solidFill>
                  <a:srgbClr val="008000"/>
                </a:solidFill>
              </a:rPr>
              <a:t> and </a:t>
            </a:r>
            <a:r>
              <a:rPr lang="en-US" sz="2000" b="1" i="1" dirty="0" err="1" smtClean="0">
                <a:solidFill>
                  <a:srgbClr val="008000"/>
                </a:solidFill>
              </a:rPr>
              <a:t>p+A</a:t>
            </a:r>
            <a:r>
              <a:rPr lang="en-US" sz="2000" b="1" i="1" dirty="0" smtClean="0">
                <a:solidFill>
                  <a:srgbClr val="008000"/>
                </a:solidFill>
              </a:rPr>
              <a:t> collisions</a:t>
            </a:r>
          </a:p>
          <a:p>
            <a:endParaRPr lang="en-US" sz="1000" b="1" dirty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 smtClean="0"/>
              <a:t>“dilute-dense” -- Q</a:t>
            </a:r>
            <a:r>
              <a:rPr lang="en-US" sz="2000" b="1" baseline="-25000" dirty="0" smtClean="0"/>
              <a:t>S1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x,b</a:t>
            </a:r>
            <a:r>
              <a:rPr lang="en-US" sz="2000" b="1" dirty="0" smtClean="0"/>
              <a:t>)/k</a:t>
            </a:r>
            <a:r>
              <a:rPr lang="en-US" sz="2000" b="1" baseline="-25000" dirty="0" smtClean="0"/>
              <a:t>T1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≤ 1; Q</a:t>
            </a:r>
            <a:r>
              <a:rPr lang="en-US" sz="2000" b="1" baseline="-25000" dirty="0" smtClean="0"/>
              <a:t>S2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x,b</a:t>
            </a:r>
            <a:r>
              <a:rPr lang="en-US" sz="2000" b="1" dirty="0" smtClean="0"/>
              <a:t>)/k</a:t>
            </a:r>
            <a:r>
              <a:rPr lang="en-US" sz="2000" b="1" baseline="-25000" dirty="0" smtClean="0"/>
              <a:t>T2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≥ 1 </a:t>
            </a:r>
          </a:p>
          <a:p>
            <a:endParaRPr lang="en-US" sz="1000" b="1" dirty="0"/>
          </a:p>
          <a:p>
            <a:r>
              <a:rPr lang="en-US" sz="2000" b="1" i="1" dirty="0" smtClean="0">
                <a:solidFill>
                  <a:srgbClr val="008000"/>
                </a:solidFill>
              </a:rPr>
              <a:t>Valid for dilute projectile, dense target (forward </a:t>
            </a:r>
            <a:r>
              <a:rPr lang="en-US" sz="2000" b="1" i="1" dirty="0" err="1" smtClean="0">
                <a:solidFill>
                  <a:srgbClr val="008000"/>
                </a:solidFill>
              </a:rPr>
              <a:t>p+p</a:t>
            </a:r>
            <a:r>
              <a:rPr lang="en-US" sz="2000" b="1" i="1" dirty="0" smtClean="0">
                <a:solidFill>
                  <a:srgbClr val="008000"/>
                </a:solidFill>
              </a:rPr>
              <a:t>, </a:t>
            </a:r>
            <a:r>
              <a:rPr lang="en-US" sz="2000" b="1" i="1" dirty="0" err="1" smtClean="0">
                <a:solidFill>
                  <a:srgbClr val="008000"/>
                </a:solidFill>
              </a:rPr>
              <a:t>p+A</a:t>
            </a:r>
            <a:r>
              <a:rPr lang="en-US" sz="2000" b="1" i="1" dirty="0" smtClean="0">
                <a:solidFill>
                  <a:srgbClr val="008000"/>
                </a:solidFill>
              </a:rPr>
              <a:t>)</a:t>
            </a:r>
          </a:p>
          <a:p>
            <a:endParaRPr lang="en-US" sz="1000" b="1" dirty="0"/>
          </a:p>
          <a:p>
            <a:pPr marL="342900" indent="-342900">
              <a:buClr>
                <a:srgbClr val="FF0000"/>
              </a:buClr>
              <a:buFont typeface="Wingdings" charset="2"/>
              <a:buChar char="u"/>
            </a:pPr>
            <a:r>
              <a:rPr lang="en-US" sz="2000" b="1" dirty="0" smtClean="0"/>
              <a:t>“dilute-dilute” -- Q</a:t>
            </a:r>
            <a:r>
              <a:rPr lang="en-US" sz="2000" b="1" baseline="-25000" dirty="0" smtClean="0"/>
              <a:t>S1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x,b</a:t>
            </a:r>
            <a:r>
              <a:rPr lang="en-US" sz="2000" b="1" dirty="0" smtClean="0"/>
              <a:t>)/k</a:t>
            </a:r>
            <a:r>
              <a:rPr lang="en-US" sz="2000" b="1" baseline="-25000" dirty="0" smtClean="0"/>
              <a:t>T1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≤ 1; Q</a:t>
            </a:r>
            <a:r>
              <a:rPr lang="en-US" sz="2000" b="1" baseline="-25000" dirty="0" smtClean="0"/>
              <a:t>S2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x,b</a:t>
            </a:r>
            <a:r>
              <a:rPr lang="en-US" sz="2000" b="1" dirty="0" smtClean="0"/>
              <a:t>)/k</a:t>
            </a:r>
            <a:r>
              <a:rPr lang="en-US" sz="2000" b="1" baseline="-25000" dirty="0" smtClean="0"/>
              <a:t>T2</a:t>
            </a:r>
            <a:r>
              <a:rPr lang="en-US" sz="2000" b="1" baseline="30000" dirty="0" smtClean="0"/>
              <a:t>2</a:t>
            </a:r>
            <a:r>
              <a:rPr lang="en-US" sz="2000" b="1" dirty="0" smtClean="0"/>
              <a:t>  ≤ 1 </a:t>
            </a:r>
          </a:p>
          <a:p>
            <a:endParaRPr lang="en-US" sz="1000" b="1" dirty="0" smtClean="0"/>
          </a:p>
          <a:p>
            <a:r>
              <a:rPr lang="en-US" sz="2000" b="1" i="1" dirty="0" smtClean="0">
                <a:solidFill>
                  <a:srgbClr val="008000"/>
                </a:solidFill>
              </a:rPr>
              <a:t>Valid for large </a:t>
            </a:r>
            <a:r>
              <a:rPr lang="en-US" sz="2000" b="1" i="1" dirty="0" err="1" smtClean="0">
                <a:solidFill>
                  <a:srgbClr val="008000"/>
                </a:solidFill>
              </a:rPr>
              <a:t>k</a:t>
            </a:r>
            <a:r>
              <a:rPr lang="en-US" sz="2000" b="1" i="1" baseline="-25000" dirty="0" err="1" smtClean="0">
                <a:solidFill>
                  <a:srgbClr val="008000"/>
                </a:solidFill>
              </a:rPr>
              <a:t>T</a:t>
            </a:r>
            <a:r>
              <a:rPr lang="en-US" sz="2000" b="1" i="1" dirty="0" smtClean="0">
                <a:solidFill>
                  <a:srgbClr val="008000"/>
                </a:solidFill>
              </a:rPr>
              <a:t>, peripheral  collisions – regime to match smoothly to coll. </a:t>
            </a:r>
            <a:r>
              <a:rPr lang="en-US" sz="2000" b="1" i="1" dirty="0" err="1" smtClean="0">
                <a:solidFill>
                  <a:srgbClr val="008000"/>
                </a:solidFill>
              </a:rPr>
              <a:t>pQCD</a:t>
            </a:r>
            <a:endParaRPr lang="en-US" sz="2000" b="1" i="1" dirty="0" smtClean="0">
              <a:solidFill>
                <a:srgbClr val="008000"/>
              </a:solidFill>
            </a:endParaRPr>
          </a:p>
          <a:p>
            <a:endParaRPr lang="en-US" sz="2000" b="1" dirty="0" smtClean="0"/>
          </a:p>
          <a:p>
            <a:endParaRPr lang="en-US" sz="2000" b="1" dirty="0" smtClean="0"/>
          </a:p>
          <a:p>
            <a:endParaRPr lang="en-US" sz="2000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Text Box 4"/>
          <p:cNvSpPr txBox="1">
            <a:spLocks noChangeArrowheads="1"/>
          </p:cNvSpPr>
          <p:nvPr/>
        </p:nvSpPr>
        <p:spPr bwMode="auto">
          <a:xfrm>
            <a:off x="432307" y="278824"/>
            <a:ext cx="801954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0000FF"/>
                </a:solidFill>
                <a:latin typeface="Calibri" charset="0"/>
                <a:cs typeface="Calibri" charset="0"/>
              </a:rPr>
              <a:t> </a:t>
            </a:r>
            <a:r>
              <a:rPr lang="en-US" sz="3200" b="1" dirty="0" smtClean="0">
                <a:solidFill>
                  <a:srgbClr val="0000FF"/>
                </a:solidFill>
                <a:latin typeface="Calibri" charset="0"/>
                <a:cs typeface="Calibri" charset="0"/>
              </a:rPr>
              <a:t>dense-dense factorization: gluon production</a:t>
            </a:r>
            <a:endParaRPr lang="en-US" sz="3200" b="1" dirty="0">
              <a:solidFill>
                <a:srgbClr val="0000FF"/>
              </a:solidFill>
              <a:latin typeface="Calibri" charset="0"/>
              <a:cs typeface="Calibri" charset="0"/>
            </a:endParaRPr>
          </a:p>
        </p:txBody>
      </p:sp>
      <p:sp>
        <p:nvSpPr>
          <p:cNvPr id="272386" name="Rectangle 5"/>
          <p:cNvSpPr>
            <a:spLocks noChangeArrowheads="1"/>
          </p:cNvSpPr>
          <p:nvPr/>
        </p:nvSpPr>
        <p:spPr bwMode="auto">
          <a:xfrm>
            <a:off x="5744579" y="910284"/>
            <a:ext cx="314200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Gelis,Lappi,</a:t>
            </a:r>
            <a:r>
              <a:rPr lang="en-US" sz="1400" b="1" dirty="0" err="1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RV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; 0804.2630;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0807.1306</a:t>
            </a:r>
            <a:endParaRPr lang="en-US" sz="1400" b="1" dirty="0">
              <a:solidFill>
                <a:srgbClr val="008000"/>
              </a:solidFill>
              <a:latin typeface="Calibri" charset="0"/>
              <a:ea typeface="ＭＳ Ｐゴシック" charset="0"/>
              <a:cs typeface="Calibri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Jeon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, 1308.0263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Epelbaum,Gelis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; 1307.1765</a:t>
            </a:r>
            <a:endParaRPr lang="en-US" sz="1600" b="1" dirty="0">
              <a:solidFill>
                <a:srgbClr val="008000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grpSp>
        <p:nvGrpSpPr>
          <p:cNvPr id="272387" name="Group 20"/>
          <p:cNvGrpSpPr>
            <a:grpSpLocks/>
          </p:cNvGrpSpPr>
          <p:nvPr/>
        </p:nvGrpSpPr>
        <p:grpSpPr bwMode="auto">
          <a:xfrm>
            <a:off x="607832" y="1133655"/>
            <a:ext cx="5575058" cy="2924408"/>
            <a:chOff x="432" y="1221"/>
            <a:chExt cx="4390" cy="2736"/>
          </a:xfrm>
        </p:grpSpPr>
        <p:pic>
          <p:nvPicPr>
            <p:cNvPr id="272394" name="Picture 11" descr="Snapshot 2009-03-29 22-40-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1317"/>
              <a:ext cx="1392" cy="2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2395" name="Line 12"/>
            <p:cNvSpPr>
              <a:spLocks noChangeShapeType="1"/>
            </p:cNvSpPr>
            <p:nvPr/>
          </p:nvSpPr>
          <p:spPr bwMode="auto">
            <a:xfrm>
              <a:off x="1752" y="1467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2396" name="Line 13"/>
            <p:cNvSpPr>
              <a:spLocks noChangeShapeType="1"/>
            </p:cNvSpPr>
            <p:nvPr/>
          </p:nvSpPr>
          <p:spPr bwMode="auto">
            <a:xfrm>
              <a:off x="1683" y="1875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2397" name="Line 14"/>
            <p:cNvSpPr>
              <a:spLocks noChangeShapeType="1"/>
            </p:cNvSpPr>
            <p:nvPr/>
          </p:nvSpPr>
          <p:spPr bwMode="auto">
            <a:xfrm>
              <a:off x="1584" y="259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2398" name="Text Box 15"/>
            <p:cNvSpPr txBox="1">
              <a:spLocks noChangeArrowheads="1"/>
            </p:cNvSpPr>
            <p:nvPr/>
          </p:nvSpPr>
          <p:spPr bwMode="auto">
            <a:xfrm>
              <a:off x="1968" y="1221"/>
              <a:ext cx="1832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Initial configuration of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sources for nucleus 1</a:t>
              </a:r>
              <a:endParaRPr lang="en-US" sz="1800" b="1" dirty="0">
                <a:solidFill>
                  <a:srgbClr val="000000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272399" name="Text Box 16"/>
            <p:cNvSpPr txBox="1">
              <a:spLocks noChangeArrowheads="1"/>
            </p:cNvSpPr>
            <p:nvPr/>
          </p:nvSpPr>
          <p:spPr bwMode="auto">
            <a:xfrm>
              <a:off x="2016" y="1716"/>
              <a:ext cx="2806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>
                  <a:solidFill>
                    <a:srgbClr val="800000"/>
                  </a:solidFill>
                  <a:latin typeface="Calibri" charset="0"/>
                  <a:cs typeface="Calibri" charset="0"/>
                </a:rPr>
                <a:t>BK/JIMWLK evolution for nucleus 1</a:t>
              </a:r>
            </a:p>
          </p:txBody>
        </p:sp>
        <p:pic>
          <p:nvPicPr>
            <p:cNvPr id="272400" name="Picture 17" descr="latex-image-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2400"/>
              <a:ext cx="416" cy="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2388" name="Text Box 18"/>
          <p:cNvSpPr txBox="1">
            <a:spLocks noChangeArrowheads="1"/>
          </p:cNvSpPr>
          <p:nvPr/>
        </p:nvSpPr>
        <p:spPr bwMode="auto">
          <a:xfrm>
            <a:off x="2558467" y="3579216"/>
            <a:ext cx="31861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800000"/>
                </a:solidFill>
                <a:latin typeface="Calibri" charset="0"/>
                <a:cs typeface="Calibri" charset="0"/>
              </a:rPr>
              <a:t>Identical </a:t>
            </a:r>
            <a:r>
              <a:rPr lang="en-US" sz="1800" b="1" dirty="0" err="1">
                <a:solidFill>
                  <a:srgbClr val="800000"/>
                </a:solidFill>
                <a:latin typeface="Calibri" charset="0"/>
                <a:cs typeface="Calibri" charset="0"/>
              </a:rPr>
              <a:t>evol</a:t>
            </a:r>
            <a:r>
              <a:rPr lang="en-US" sz="1800" b="1" dirty="0">
                <a:solidFill>
                  <a:srgbClr val="800000"/>
                </a:solidFill>
                <a:latin typeface="Calibri" charset="0"/>
                <a:cs typeface="Calibri" charset="0"/>
              </a:rPr>
              <a:t>. for nucleus 2</a:t>
            </a:r>
            <a:endParaRPr lang="en-US" sz="1800" dirty="0">
              <a:solidFill>
                <a:srgbClr val="800000"/>
              </a:solidFill>
              <a:latin typeface="Calibri" charset="0"/>
              <a:cs typeface="Calibri" charset="0"/>
            </a:endParaRPr>
          </a:p>
        </p:txBody>
      </p:sp>
      <p:sp>
        <p:nvSpPr>
          <p:cNvPr id="272389" name="Text Box 19"/>
          <p:cNvSpPr txBox="1">
            <a:spLocks noChangeArrowheads="1"/>
          </p:cNvSpPr>
          <p:nvPr/>
        </p:nvSpPr>
        <p:spPr bwMode="auto">
          <a:xfrm>
            <a:off x="5020426" y="2295386"/>
            <a:ext cx="41235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Computed from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Yang</a:t>
            </a:r>
            <a:r>
              <a:rPr lang="en-US" sz="2000" b="1" dirty="0">
                <a:solidFill>
                  <a:srgbClr val="000000"/>
                </a:solidFill>
                <a:latin typeface="Calibri"/>
                <a:cs typeface="Calibri"/>
              </a:rPr>
              <a:t>-Mills </a:t>
            </a:r>
            <a:r>
              <a:rPr lang="en-US" sz="2000" b="1" dirty="0" err="1" smtClean="0">
                <a:solidFill>
                  <a:srgbClr val="800000"/>
                </a:solidFill>
                <a:latin typeface="Calibri"/>
                <a:cs typeface="Calibri"/>
              </a:rPr>
              <a:t>Glasma</a:t>
            </a:r>
            <a:r>
              <a:rPr lang="en-US" sz="2000" b="1" dirty="0" smtClean="0">
                <a:solidFill>
                  <a:srgbClr val="800000"/>
                </a:solidFill>
                <a:latin typeface="Calibri"/>
                <a:cs typeface="Calibri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cs typeface="Calibri"/>
              </a:rPr>
              <a:t>gluon fields -- includes coherent “final state” scattering</a:t>
            </a:r>
            <a:endParaRPr lang="en-US" sz="2000" b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72390" name="Line 22"/>
          <p:cNvSpPr>
            <a:spLocks noChangeShapeType="1"/>
          </p:cNvSpPr>
          <p:nvPr/>
        </p:nvSpPr>
        <p:spPr bwMode="auto">
          <a:xfrm flipV="1">
            <a:off x="2436553" y="3112566"/>
            <a:ext cx="0" cy="58100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2391" name="Text Box 24"/>
          <p:cNvSpPr txBox="1">
            <a:spLocks noChangeArrowheads="1"/>
          </p:cNvSpPr>
          <p:nvPr/>
        </p:nvSpPr>
        <p:spPr bwMode="auto">
          <a:xfrm>
            <a:off x="6873856" y="3325256"/>
            <a:ext cx="20127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>
                <a:solidFill>
                  <a:srgbClr val="008000"/>
                </a:solidFill>
                <a:latin typeface="Calibri" charset="0"/>
                <a:cs typeface="Calibri" charset="0"/>
              </a:rPr>
              <a:t>Krasnitz</a:t>
            </a:r>
            <a:r>
              <a:rPr lang="en-US" sz="1400" b="1" dirty="0">
                <a:solidFill>
                  <a:srgbClr val="008000"/>
                </a:solidFill>
                <a:latin typeface="Calibri" charset="0"/>
                <a:cs typeface="Calibri" charset="0"/>
              </a:rPr>
              <a:t>, Nara, </a:t>
            </a:r>
            <a:r>
              <a:rPr lang="en-US" sz="1400" b="1" dirty="0" smtClean="0">
                <a:solidFill>
                  <a:srgbClr val="008000"/>
                </a:solidFill>
                <a:latin typeface="Calibri" charset="0"/>
                <a:cs typeface="Calibri" charset="0"/>
              </a:rPr>
              <a:t>RV; </a:t>
            </a:r>
            <a:r>
              <a:rPr lang="en-US" sz="1400" b="1" dirty="0" err="1" smtClean="0">
                <a:solidFill>
                  <a:srgbClr val="008000"/>
                </a:solidFill>
                <a:latin typeface="Calibri" charset="0"/>
                <a:cs typeface="Calibri" charset="0"/>
              </a:rPr>
              <a:t>Lappi</a:t>
            </a:r>
            <a:endParaRPr lang="en-US" sz="1400" b="1" dirty="0" smtClean="0">
              <a:solidFill>
                <a:srgbClr val="008000"/>
              </a:solidFill>
              <a:latin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5872" y="4016990"/>
            <a:ext cx="8815234" cy="116955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Clr>
                <a:srgbClr val="660066"/>
              </a:buClr>
              <a:buFont typeface="Wingdings" charset="2"/>
              <a:buChar char="u"/>
              <a:defRPr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Full JIMWLK+YM evolution feasible  </a:t>
            </a:r>
            <a:r>
              <a:rPr lang="en-US" sz="1400" b="1" dirty="0" err="1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Lappi</a:t>
            </a:r>
            <a:r>
              <a:rPr lang="en-US" sz="1400" b="1" dirty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, PLB 703 (2011)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209;   </a:t>
            </a:r>
            <a:r>
              <a:rPr lang="en-US" b="1" dirty="0" smtClean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see talk by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ea typeface="ＭＳ Ｐゴシック"/>
                <a:cs typeface="Calibri"/>
              </a:rPr>
              <a:t>Mantysaari</a:t>
            </a:r>
            <a:endParaRPr lang="en-US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  <a:p>
            <a:pPr marL="285750" indent="-285750">
              <a:buClr>
                <a:srgbClr val="660066"/>
              </a:buClr>
              <a:buFont typeface="Wingdings" charset="2"/>
              <a:buChar char="u"/>
              <a:defRPr/>
            </a:pPr>
            <a:endParaRPr lang="en-US" sz="1000" b="1" dirty="0">
              <a:solidFill>
                <a:srgbClr val="008000"/>
              </a:solidFill>
              <a:latin typeface="Calibri"/>
              <a:ea typeface="ＭＳ Ｐゴシック"/>
              <a:cs typeface="Calibri"/>
            </a:endParaRPr>
          </a:p>
          <a:p>
            <a:pPr marL="342900" indent="-342900">
              <a:buClr>
                <a:srgbClr val="660066"/>
              </a:buClr>
              <a:buFont typeface="Wingdings" charset="2"/>
              <a:buChar char="u"/>
              <a:defRPr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In 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practice, for A+A: IP-</a:t>
            </a:r>
            <a:r>
              <a:rPr lang="en-US" sz="2000" b="1" dirty="0" err="1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Glasma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framework of using HERA proton DIS to obtain</a:t>
            </a:r>
          </a:p>
          <a:p>
            <a:pPr>
              <a:buClr>
                <a:srgbClr val="660066"/>
              </a:buClr>
              <a:defRPr/>
            </a:pPr>
            <a:r>
              <a:rPr lang="en-US" sz="2000" b="1" dirty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e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nergy evolution + construct “lumpy nuclei” at each </a:t>
            </a:r>
            <a:r>
              <a:rPr lang="en-US" sz="2000" b="1" dirty="0" err="1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rapidity+solve</a:t>
            </a:r>
            <a:r>
              <a:rPr lang="en-US" sz="2000" b="1" dirty="0" smtClean="0">
                <a:solidFill>
                  <a:srgbClr val="000000"/>
                </a:solidFill>
                <a:latin typeface="Calibri"/>
                <a:ea typeface="ＭＳ Ｐゴシック"/>
                <a:cs typeface="Calibri"/>
              </a:rPr>
              <a:t> YM equations</a:t>
            </a:r>
            <a:endParaRPr lang="en-US" sz="2000" b="1" dirty="0">
              <a:solidFill>
                <a:srgbClr val="000000"/>
              </a:solidFill>
              <a:latin typeface="Calibri"/>
              <a:ea typeface="ＭＳ Ｐゴシック"/>
              <a:cs typeface="Calibri"/>
            </a:endParaRPr>
          </a:p>
        </p:txBody>
      </p: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3392304" y="1969786"/>
            <a:ext cx="1485228" cy="1609430"/>
            <a:chOff x="1296" y="1056"/>
            <a:chExt cx="2160" cy="2648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" y="1104"/>
              <a:ext cx="2160" cy="2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1056"/>
              <a:ext cx="312" cy="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3504"/>
              <a:ext cx="312" cy="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" name="Picture 21" descr="CYMenergy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93" y="5186540"/>
            <a:ext cx="3342917" cy="167145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0403" y="6203021"/>
            <a:ext cx="26212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Schenke,Tribedy,RV:1202.6646</a:t>
            </a: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</a:rPr>
              <a:t>Schenke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</a:rPr>
              <a:t>Tribedy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</a:rPr>
              <a:t>, RV: 1206.6805</a:t>
            </a:r>
            <a:endParaRPr lang="en-US" sz="14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2459" y="853161"/>
            <a:ext cx="3645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Schwinger-</a:t>
            </a:r>
            <a:r>
              <a:rPr lang="en-US" sz="2000" b="1" dirty="0" err="1" smtClean="0">
                <a:latin typeface="Calibri"/>
                <a:cs typeface="Calibri"/>
              </a:rPr>
              <a:t>Keldysh</a:t>
            </a:r>
            <a:r>
              <a:rPr lang="en-US" sz="2000" b="1" dirty="0" smtClean="0">
                <a:latin typeface="Calibri"/>
                <a:cs typeface="Calibri"/>
              </a:rPr>
              <a:t> formulation</a:t>
            </a:r>
            <a:endParaRPr lang="en-US" sz="2000" b="1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249"/>
            <a:ext cx="91440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Heavy ion phenomenology with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Glasma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IC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3299"/>
            <a:ext cx="3694400" cy="55347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400" y="1538742"/>
            <a:ext cx="4541538" cy="31157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62" y="1015522"/>
            <a:ext cx="67889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err="1">
                <a:solidFill>
                  <a:srgbClr val="008000"/>
                </a:solidFill>
                <a:latin typeface="Calibri"/>
                <a:cs typeface="Calibri"/>
              </a:rPr>
              <a:t>Gale,Jeon,Schenke,Tribedy,Venugopalan</a:t>
            </a:r>
            <a:r>
              <a:rPr lang="en-US" sz="1400" b="1" dirty="0">
                <a:solidFill>
                  <a:srgbClr val="008000"/>
                </a:solidFill>
                <a:latin typeface="Calibri"/>
                <a:cs typeface="Calibri"/>
              </a:rPr>
              <a:t>, PRL (2013) 012302 </a:t>
            </a:r>
            <a:endParaRPr lang="en-US" sz="1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Schenke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Venugopalan, PRL 113 (2014) 102301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82117" y="5044566"/>
            <a:ext cx="47692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IP-</a:t>
            </a:r>
            <a:r>
              <a:rPr lang="en-US" sz="2000" b="1" dirty="0" err="1" smtClean="0">
                <a:latin typeface="Calibri"/>
                <a:cs typeface="Calibri"/>
              </a:rPr>
              <a:t>Glasma</a:t>
            </a:r>
            <a:r>
              <a:rPr lang="en-US" sz="2000" b="1" dirty="0" smtClean="0">
                <a:latin typeface="Calibri"/>
                <a:cs typeface="Calibri"/>
              </a:rPr>
              <a:t> + viscous hydro (MUSIC)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-- excellent description of </a:t>
            </a:r>
            <a:r>
              <a:rPr lang="en-US" sz="2000" b="1" dirty="0" err="1" smtClean="0">
                <a:latin typeface="Calibri"/>
                <a:cs typeface="Calibri"/>
              </a:rPr>
              <a:t>V</a:t>
            </a:r>
            <a:r>
              <a:rPr lang="en-US" sz="2000" b="1" baseline="-25000" dirty="0" err="1" smtClean="0">
                <a:latin typeface="Calibri"/>
                <a:cs typeface="Calibri"/>
              </a:rPr>
              <a:t>n</a:t>
            </a:r>
            <a:r>
              <a:rPr lang="en-US" sz="2000" b="1" dirty="0" smtClean="0">
                <a:latin typeface="Calibri"/>
                <a:cs typeface="Calibri"/>
              </a:rPr>
              <a:t> centrality </a:t>
            </a:r>
          </a:p>
          <a:p>
            <a:r>
              <a:rPr lang="en-US" sz="2000" b="1" dirty="0">
                <a:latin typeface="Calibri"/>
                <a:cs typeface="Calibri"/>
              </a:rPr>
              <a:t>d</a:t>
            </a:r>
            <a:r>
              <a:rPr lang="en-US" sz="2000" b="1" dirty="0" smtClean="0">
                <a:latin typeface="Calibri"/>
                <a:cs typeface="Calibri"/>
              </a:rPr>
              <a:t>ependence, </a:t>
            </a:r>
            <a:r>
              <a:rPr lang="en-US" sz="2000" b="1" dirty="0" err="1" smtClean="0">
                <a:latin typeface="Calibri"/>
                <a:cs typeface="Calibri"/>
              </a:rPr>
              <a:t>p</a:t>
            </a:r>
            <a:r>
              <a:rPr lang="en-US" sz="2000" b="1" baseline="-25000" dirty="0" err="1" smtClean="0">
                <a:latin typeface="Calibri"/>
                <a:cs typeface="Calibri"/>
              </a:rPr>
              <a:t>T</a:t>
            </a:r>
            <a:r>
              <a:rPr lang="en-US" sz="2000" b="1" dirty="0" smtClean="0">
                <a:latin typeface="Calibri"/>
                <a:cs typeface="Calibri"/>
              </a:rPr>
              <a:t> distributions, and </a:t>
            </a:r>
          </a:p>
          <a:p>
            <a:r>
              <a:rPr lang="en-US" sz="2000" b="1" dirty="0">
                <a:latin typeface="Calibri"/>
                <a:cs typeface="Calibri"/>
              </a:rPr>
              <a:t>e</a:t>
            </a:r>
            <a:r>
              <a:rPr lang="en-US" sz="2000" b="1" dirty="0" smtClean="0">
                <a:latin typeface="Calibri"/>
                <a:cs typeface="Calibri"/>
              </a:rPr>
              <a:t>vent-by event fluctuations in A+A</a:t>
            </a:r>
          </a:p>
        </p:txBody>
      </p:sp>
    </p:spTree>
    <p:extLst>
      <p:ext uri="{BB962C8B-B14F-4D97-AF65-F5344CB8AC3E}">
        <p14:creationId xmlns:p14="http://schemas.microsoft.com/office/powerpoint/2010/main" val="370252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036" y="0"/>
            <a:ext cx="77724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IP-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Glasma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and </a:t>
            </a:r>
            <a:r>
              <a:rPr lang="en-US" sz="3200" b="1" dirty="0" err="1" smtClean="0">
                <a:solidFill>
                  <a:srgbClr val="0000FF"/>
                </a:solidFill>
                <a:latin typeface="Calibri"/>
                <a:cs typeface="Calibri"/>
              </a:rPr>
              <a:t>p+A</a:t>
            </a:r>
            <a:r>
              <a:rPr lang="en-US" sz="3200" b="1" dirty="0" smtClean="0">
                <a:solidFill>
                  <a:srgbClr val="0000FF"/>
                </a:solidFill>
                <a:latin typeface="Calibri"/>
                <a:cs typeface="Calibri"/>
              </a:rPr>
              <a:t> collisions</a:t>
            </a:r>
            <a:endParaRPr lang="en-US" sz="32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73" y="835223"/>
            <a:ext cx="3317944" cy="23043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717" y="943508"/>
            <a:ext cx="3298630" cy="21960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84776" y="705323"/>
            <a:ext cx="36114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Schenke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Venugopalan, PRL113 (2014 102301) 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596" y="3127051"/>
            <a:ext cx="84946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In contrast, IP-</a:t>
            </a:r>
            <a:r>
              <a:rPr lang="en-US" sz="2000" b="1" dirty="0" err="1" smtClean="0">
                <a:latin typeface="Calibri"/>
                <a:cs typeface="Calibri"/>
              </a:rPr>
              <a:t>Glasma</a:t>
            </a:r>
            <a:r>
              <a:rPr lang="en-US" sz="2000" b="1" dirty="0" smtClean="0">
                <a:latin typeface="Calibri"/>
                <a:cs typeface="Calibri"/>
              </a:rPr>
              <a:t> + MUSIC results, disagree with data…</a:t>
            </a:r>
          </a:p>
          <a:p>
            <a:endParaRPr lang="en-US" sz="1000" b="1" dirty="0" smtClean="0">
              <a:latin typeface="Calibri"/>
              <a:cs typeface="Calibri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Note: some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Glauber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 models describe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p+A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 data-- no model </a:t>
            </a:r>
          </a:p>
          <a:p>
            <a:r>
              <a:rPr lang="en-US" b="1" dirty="0">
                <a:solidFill>
                  <a:srgbClr val="008000"/>
                </a:solidFill>
                <a:latin typeface="Calibri"/>
                <a:cs typeface="Calibri"/>
              </a:rPr>
              <a:t>s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imultaneously describes peripheral A_A and central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p+A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 ,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eg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.,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Kozlov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 et al., 1405.3976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pic>
        <p:nvPicPr>
          <p:cNvPr id="8" name="Picture 7" descr="TraceMapPlot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" t="12848" r="1870" b="4513"/>
          <a:stretch/>
        </p:blipFill>
        <p:spPr>
          <a:xfrm>
            <a:off x="0" y="4381281"/>
            <a:ext cx="4189498" cy="16009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23162" y="4381281"/>
            <a:ext cx="45973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Are </a:t>
            </a:r>
            <a:r>
              <a:rPr lang="en-US" sz="2000" b="1" dirty="0" err="1" smtClean="0">
                <a:latin typeface="Calibri"/>
                <a:cs typeface="Calibri"/>
              </a:rPr>
              <a:t>p+A</a:t>
            </a:r>
            <a:r>
              <a:rPr lang="en-US" sz="2000" b="1" dirty="0" smtClean="0">
                <a:latin typeface="Calibri"/>
                <a:cs typeface="Calibri"/>
              </a:rPr>
              <a:t> </a:t>
            </a:r>
            <a:r>
              <a:rPr lang="en-US" sz="2000" b="1" dirty="0" err="1" smtClean="0">
                <a:latin typeface="Calibri"/>
                <a:cs typeface="Calibri"/>
              </a:rPr>
              <a:t>V</a:t>
            </a:r>
            <a:r>
              <a:rPr lang="en-US" sz="2000" b="1" baseline="-25000" dirty="0" err="1" smtClean="0">
                <a:latin typeface="Calibri"/>
                <a:cs typeface="Calibri"/>
              </a:rPr>
              <a:t>n</a:t>
            </a:r>
            <a:r>
              <a:rPr lang="en-US" sz="2000" b="1" baseline="-25000" dirty="0" smtClean="0">
                <a:latin typeface="Calibri"/>
                <a:cs typeface="Calibri"/>
              </a:rPr>
              <a:t> </a:t>
            </a:r>
            <a:r>
              <a:rPr lang="en-US" sz="2000" b="1" dirty="0" smtClean="0">
                <a:latin typeface="Calibri"/>
                <a:cs typeface="Calibri"/>
              </a:rPr>
              <a:t>sensitive to event-by-event </a:t>
            </a:r>
          </a:p>
          <a:p>
            <a:r>
              <a:rPr lang="en-US" sz="2000" b="1" dirty="0">
                <a:latin typeface="Calibri"/>
                <a:cs typeface="Calibri"/>
              </a:rPr>
              <a:t>g</a:t>
            </a:r>
            <a:r>
              <a:rPr lang="en-US" sz="2000" b="1" dirty="0" smtClean="0">
                <a:latin typeface="Calibri"/>
                <a:cs typeface="Calibri"/>
              </a:rPr>
              <a:t>luon spatial distribution in the proton 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4596" y="5314954"/>
            <a:ext cx="2557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Schlichting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sz="1400" b="1" dirty="0" err="1" smtClean="0">
                <a:solidFill>
                  <a:srgbClr val="008000"/>
                </a:solidFill>
                <a:latin typeface="Calibri"/>
                <a:cs typeface="Calibri"/>
              </a:rPr>
              <a:t>Schenke</a:t>
            </a:r>
            <a:r>
              <a:rPr lang="en-US" sz="1400" b="1" dirty="0" smtClean="0">
                <a:solidFill>
                  <a:srgbClr val="008000"/>
                </a:solidFill>
                <a:latin typeface="Calibri"/>
                <a:cs typeface="Calibri"/>
              </a:rPr>
              <a:t>, 1407.7557</a:t>
            </a:r>
            <a:endParaRPr lang="en-US" sz="14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74458" y="5161066"/>
            <a:ext cx="46217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Calibri"/>
                <a:cs typeface="Calibri"/>
              </a:rPr>
              <a:t>P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romising results in purely 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“initial state” (non-hydro) models</a:t>
            </a:r>
          </a:p>
          <a:p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– see talks by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Dumitru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,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Skokov</a:t>
            </a:r>
            <a:r>
              <a:rPr lang="en-US" b="1" dirty="0" smtClean="0">
                <a:solidFill>
                  <a:srgbClr val="008000"/>
                </a:solidFill>
                <a:latin typeface="Calibri"/>
                <a:cs typeface="Calibri"/>
              </a:rPr>
              <a:t> and </a:t>
            </a:r>
            <a:r>
              <a:rPr lang="en-US" b="1" dirty="0" err="1" smtClean="0">
                <a:solidFill>
                  <a:srgbClr val="008000"/>
                </a:solidFill>
                <a:latin typeface="Calibri"/>
                <a:cs typeface="Calibri"/>
              </a:rPr>
              <a:t>Schlichting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596" y="6102284"/>
            <a:ext cx="82550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/>
                <a:cs typeface="Calibri"/>
              </a:rPr>
              <a:t>How do these “initial state” contributions compete with those from hydro – </a:t>
            </a:r>
          </a:p>
          <a:p>
            <a:r>
              <a:rPr lang="en-US" sz="2000" b="1" dirty="0" smtClean="0">
                <a:latin typeface="Calibri"/>
                <a:cs typeface="Calibri"/>
              </a:rPr>
              <a:t>Can we isolate their relative contribution ?</a:t>
            </a:r>
            <a:endParaRPr lang="en-US" sz="20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3157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>
            <a:ln>
              <a:noFill/>
            </a:ln>
            <a:solidFill>
              <a:srgbClr val="00008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100" b="1" i="0" u="none" strike="noStrike" cap="none" normalizeH="0" baseline="0">
            <a:ln>
              <a:noFill/>
            </a:ln>
            <a:solidFill>
              <a:srgbClr val="00008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8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1787</Words>
  <Application>Microsoft Macintosh PowerPoint</Application>
  <PresentationFormat>On-screen Show (4:3)</PresentationFormat>
  <Paragraphs>239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Office Theme</vt:lpstr>
      <vt:lpstr>Blank Presentation</vt:lpstr>
      <vt:lpstr>1_Blank Presentation</vt:lpstr>
      <vt:lpstr>4_Office Theme</vt:lpstr>
      <vt:lpstr>2_Office Theme</vt:lpstr>
      <vt:lpstr>5_Office Theme</vt:lpstr>
      <vt:lpstr>9_Blank Presentation</vt:lpstr>
      <vt:lpstr>19_Blank Presentation</vt:lpstr>
      <vt:lpstr>18_Blank Presentation</vt:lpstr>
      <vt:lpstr>2_Blank Presentation</vt:lpstr>
      <vt:lpstr>3_Blank Presentation</vt:lpstr>
      <vt:lpstr>5_Blank Presentation</vt:lpstr>
      <vt:lpstr>Exploring dense gluon states with the Color Glass Condensate</vt:lpstr>
      <vt:lpstr>Color Glass Condensate EFT</vt:lpstr>
      <vt:lpstr>Color Glass Condensate EFT</vt:lpstr>
      <vt:lpstr>B-JIMWLK: the BBGKY hierarchy of gluodynamics</vt:lpstr>
      <vt:lpstr>Gluon impact parameter profile: IPsat model</vt:lpstr>
      <vt:lpstr>High multiplicity “dense-dense” collisions</vt:lpstr>
      <vt:lpstr>PowerPoint Presentation</vt:lpstr>
      <vt:lpstr>Heavy ion phenomenology with Glasma IC</vt:lpstr>
      <vt:lpstr>IP-Glasma and p+A collisions</vt:lpstr>
      <vt:lpstr>Intrinsic long range correlations in the Glasma</vt:lpstr>
      <vt:lpstr>Equilibration of the Glasma</vt:lpstr>
      <vt:lpstr>3+1-D Yang-Mills simulations</vt:lpstr>
      <vt:lpstr>Quo vadis, QGP ?</vt:lpstr>
      <vt:lpstr>Probing the CGC in dilute-dense kinematics</vt:lpstr>
      <vt:lpstr>Quarkonia: CGC meets NRQCD</vt:lpstr>
      <vt:lpstr>Results for p+p collisions</vt:lpstr>
      <vt:lpstr>Quarkonia in p+A collisions</vt:lpstr>
      <vt:lpstr>IP-Glasma+MUSIC and 3He+Au</vt:lpstr>
      <vt:lpstr>Some loose ends…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CGC as a description of QCD dynamics at high energies</dc:title>
  <dc:creator>Raju Venugopalan</dc:creator>
  <cp:lastModifiedBy>Raju Venugopalan</cp:lastModifiedBy>
  <cp:revision>76</cp:revision>
  <cp:lastPrinted>2014-12-03T17:33:43Z</cp:lastPrinted>
  <dcterms:created xsi:type="dcterms:W3CDTF">2014-12-02T11:28:59Z</dcterms:created>
  <dcterms:modified xsi:type="dcterms:W3CDTF">2014-12-03T17:51:28Z</dcterms:modified>
</cp:coreProperties>
</file>