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68" r:id="rId3"/>
    <p:sldId id="275" r:id="rId4"/>
    <p:sldId id="258" r:id="rId5"/>
    <p:sldId id="276" r:id="rId6"/>
    <p:sldId id="277" r:id="rId7"/>
    <p:sldId id="278" r:id="rId8"/>
    <p:sldId id="279" r:id="rId9"/>
    <p:sldId id="281" r:id="rId10"/>
    <p:sldId id="285" r:id="rId11"/>
    <p:sldId id="282" r:id="rId12"/>
    <p:sldId id="280" r:id="rId13"/>
    <p:sldId id="283" r:id="rId14"/>
    <p:sldId id="264" r:id="rId15"/>
    <p:sldId id="265" r:id="rId16"/>
    <p:sldId id="266" r:id="rId17"/>
    <p:sldId id="267" r:id="rId18"/>
    <p:sldId id="289" r:id="rId19"/>
    <p:sldId id="284" r:id="rId20"/>
    <p:sldId id="291" r:id="rId21"/>
    <p:sldId id="270" r:id="rId22"/>
    <p:sldId id="292" r:id="rId23"/>
    <p:sldId id="287" r:id="rId24"/>
    <p:sldId id="290" r:id="rId25"/>
    <p:sldId id="271" r:id="rId26"/>
    <p:sldId id="272" r:id="rId27"/>
    <p:sldId id="274" r:id="rId28"/>
    <p:sldId id="27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56" d="100"/>
          <a:sy n="56" d="100"/>
        </p:scale>
        <p:origin x="-84" y="-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kxtest\Public\XBOX2\SHARE\CRAB\Cell%20location%20on%20big%20push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kxtest\Public\XBOX2\SHARE\CRAB\Cell%20location%20on%20big%20pus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kxtest\Public\XBOX2\SHARE\CRAB\Cell%20location%20on%20big%20push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kxtest\Public\XBOX2\SHARE\CRAB\Cell%20location%20on%20big%20pus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Transmitted</a:t>
            </a:r>
            <a:r>
              <a:rPr lang="en-GB" baseline="0"/>
              <a:t> drop minus Reflected rise times</a:t>
            </a:r>
            <a:endParaRPr lang="en-GB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Sheet4!$C$1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Sheet4!$A$2:$A$17</c:f>
              <c:strCache>
                <c:ptCount val="16"/>
                <c:pt idx="0">
                  <c:v>&lt;-1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11</c:v>
                </c:pt>
                <c:pt idx="13">
                  <c:v>12</c:v>
                </c:pt>
                <c:pt idx="14">
                  <c:v>13</c:v>
                </c:pt>
                <c:pt idx="15">
                  <c:v>14+</c:v>
                </c:pt>
              </c:strCache>
            </c:strRef>
          </c:cat>
          <c:val>
            <c:numRef>
              <c:f>Sheet4!$C$2:$C$17</c:f>
              <c:numCache>
                <c:formatCode>General</c:formatCode>
                <c:ptCount val="16"/>
                <c:pt idx="0">
                  <c:v>261</c:v>
                </c:pt>
                <c:pt idx="1">
                  <c:v>24</c:v>
                </c:pt>
                <c:pt idx="2">
                  <c:v>50</c:v>
                </c:pt>
                <c:pt idx="3">
                  <c:v>44</c:v>
                </c:pt>
                <c:pt idx="4">
                  <c:v>24</c:v>
                </c:pt>
                <c:pt idx="5">
                  <c:v>33</c:v>
                </c:pt>
                <c:pt idx="6">
                  <c:v>42</c:v>
                </c:pt>
                <c:pt idx="7">
                  <c:v>41</c:v>
                </c:pt>
                <c:pt idx="8">
                  <c:v>34</c:v>
                </c:pt>
                <c:pt idx="9">
                  <c:v>52</c:v>
                </c:pt>
                <c:pt idx="10">
                  <c:v>31</c:v>
                </c:pt>
                <c:pt idx="11">
                  <c:v>25</c:v>
                </c:pt>
                <c:pt idx="12">
                  <c:v>47</c:v>
                </c:pt>
                <c:pt idx="13">
                  <c:v>53</c:v>
                </c:pt>
                <c:pt idx="14">
                  <c:v>33</c:v>
                </c:pt>
                <c:pt idx="15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"/>
        <c:axId val="70608384"/>
        <c:axId val="70640000"/>
      </c:barChart>
      <c:catAx>
        <c:axId val="70608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Cell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70640000"/>
        <c:crosses val="autoZero"/>
        <c:auto val="1"/>
        <c:lblAlgn val="ctr"/>
        <c:lblOffset val="100"/>
        <c:noMultiLvlLbl val="0"/>
      </c:catAx>
      <c:valAx>
        <c:axId val="706400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#</a:t>
                </a:r>
                <a:r>
                  <a:rPr lang="en-GB" baseline="0"/>
                  <a:t> of BDs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0608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Sheet4!$C$1</c:f>
              <c:strCache>
                <c:ptCount val="1"/>
                <c:pt idx="0">
                  <c:v>Frequency</c:v>
                </c:pt>
              </c:strCache>
            </c:strRef>
          </c:tx>
          <c:invertIfNegative val="0"/>
          <c:cat>
            <c:strRef>
              <c:f>Sheet4!$A$2:$A$17</c:f>
              <c:strCache>
                <c:ptCount val="16"/>
                <c:pt idx="0">
                  <c:v>&lt;-1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8</c:v>
                </c:pt>
                <c:pt idx="10">
                  <c:v>9</c:v>
                </c:pt>
                <c:pt idx="11">
                  <c:v>10</c:v>
                </c:pt>
                <c:pt idx="12">
                  <c:v>11</c:v>
                </c:pt>
                <c:pt idx="13">
                  <c:v>12</c:v>
                </c:pt>
                <c:pt idx="14">
                  <c:v>13</c:v>
                </c:pt>
                <c:pt idx="15">
                  <c:v>14+</c:v>
                </c:pt>
              </c:strCache>
            </c:strRef>
          </c:cat>
          <c:val>
            <c:numRef>
              <c:f>Sheet4!$C$2:$C$17</c:f>
              <c:numCache>
                <c:formatCode>General</c:formatCode>
                <c:ptCount val="16"/>
                <c:pt idx="0">
                  <c:v>261</c:v>
                </c:pt>
                <c:pt idx="1">
                  <c:v>24</c:v>
                </c:pt>
                <c:pt idx="2">
                  <c:v>50</c:v>
                </c:pt>
                <c:pt idx="3">
                  <c:v>44</c:v>
                </c:pt>
                <c:pt idx="4">
                  <c:v>24</c:v>
                </c:pt>
                <c:pt idx="5">
                  <c:v>33</c:v>
                </c:pt>
                <c:pt idx="6">
                  <c:v>42</c:v>
                </c:pt>
                <c:pt idx="7">
                  <c:v>41</c:v>
                </c:pt>
                <c:pt idx="8">
                  <c:v>34</c:v>
                </c:pt>
                <c:pt idx="9">
                  <c:v>52</c:v>
                </c:pt>
                <c:pt idx="10">
                  <c:v>31</c:v>
                </c:pt>
                <c:pt idx="11">
                  <c:v>25</c:v>
                </c:pt>
                <c:pt idx="12">
                  <c:v>47</c:v>
                </c:pt>
                <c:pt idx="13">
                  <c:v>53</c:v>
                </c:pt>
                <c:pt idx="14">
                  <c:v>33</c:v>
                </c:pt>
                <c:pt idx="15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axId val="147793792"/>
        <c:axId val="157431680"/>
      </c:barChart>
      <c:catAx>
        <c:axId val="147793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Cell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57431680"/>
        <c:crosses val="autoZero"/>
        <c:auto val="1"/>
        <c:lblAlgn val="ctr"/>
        <c:lblOffset val="100"/>
        <c:noMultiLvlLbl val="0"/>
      </c:catAx>
      <c:valAx>
        <c:axId val="157431680"/>
        <c:scaling>
          <c:orientation val="minMax"/>
          <c:max val="6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#</a:t>
                </a:r>
                <a:r>
                  <a:rPr lang="en-GB" baseline="0"/>
                  <a:t> of BDs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7793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Incident</a:t>
            </a:r>
            <a:r>
              <a:rPr lang="en-US" baseline="0"/>
              <a:t> minus reflected angle 50ns after BD</a:t>
            </a:r>
            <a:endParaRPr lang="en-US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 50ns'!$B$1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'chart 50ns'!$A$2:$A$75</c:f>
              <c:strCache>
                <c:ptCount val="74"/>
                <c:pt idx="0">
                  <c:v>-360</c:v>
                </c:pt>
                <c:pt idx="1">
                  <c:v>-350</c:v>
                </c:pt>
                <c:pt idx="2">
                  <c:v>-340</c:v>
                </c:pt>
                <c:pt idx="3">
                  <c:v>-330</c:v>
                </c:pt>
                <c:pt idx="4">
                  <c:v>-320</c:v>
                </c:pt>
                <c:pt idx="5">
                  <c:v>-310</c:v>
                </c:pt>
                <c:pt idx="6">
                  <c:v>-300</c:v>
                </c:pt>
                <c:pt idx="7">
                  <c:v>-290</c:v>
                </c:pt>
                <c:pt idx="8">
                  <c:v>-280</c:v>
                </c:pt>
                <c:pt idx="9">
                  <c:v>-270</c:v>
                </c:pt>
                <c:pt idx="10">
                  <c:v>-260</c:v>
                </c:pt>
                <c:pt idx="11">
                  <c:v>-250</c:v>
                </c:pt>
                <c:pt idx="12">
                  <c:v>-240</c:v>
                </c:pt>
                <c:pt idx="13">
                  <c:v>-230</c:v>
                </c:pt>
                <c:pt idx="14">
                  <c:v>-220</c:v>
                </c:pt>
                <c:pt idx="15">
                  <c:v>-210</c:v>
                </c:pt>
                <c:pt idx="16">
                  <c:v>-200</c:v>
                </c:pt>
                <c:pt idx="17">
                  <c:v>-190</c:v>
                </c:pt>
                <c:pt idx="18">
                  <c:v>-180</c:v>
                </c:pt>
                <c:pt idx="19">
                  <c:v>-170</c:v>
                </c:pt>
                <c:pt idx="20">
                  <c:v>-160</c:v>
                </c:pt>
                <c:pt idx="21">
                  <c:v>-150</c:v>
                </c:pt>
                <c:pt idx="22">
                  <c:v>-140</c:v>
                </c:pt>
                <c:pt idx="23">
                  <c:v>-130</c:v>
                </c:pt>
                <c:pt idx="24">
                  <c:v>-120</c:v>
                </c:pt>
                <c:pt idx="25">
                  <c:v>-110</c:v>
                </c:pt>
                <c:pt idx="26">
                  <c:v>-100</c:v>
                </c:pt>
                <c:pt idx="27">
                  <c:v>-90</c:v>
                </c:pt>
                <c:pt idx="28">
                  <c:v>-80</c:v>
                </c:pt>
                <c:pt idx="29">
                  <c:v>-70</c:v>
                </c:pt>
                <c:pt idx="30">
                  <c:v>-60</c:v>
                </c:pt>
                <c:pt idx="31">
                  <c:v>-50</c:v>
                </c:pt>
                <c:pt idx="32">
                  <c:v>-40</c:v>
                </c:pt>
                <c:pt idx="33">
                  <c:v>-30</c:v>
                </c:pt>
                <c:pt idx="34">
                  <c:v>-20</c:v>
                </c:pt>
                <c:pt idx="35">
                  <c:v>-10</c:v>
                </c:pt>
                <c:pt idx="36">
                  <c:v>0</c:v>
                </c:pt>
                <c:pt idx="37">
                  <c:v>10</c:v>
                </c:pt>
                <c:pt idx="38">
                  <c:v>20</c:v>
                </c:pt>
                <c:pt idx="39">
                  <c:v>30</c:v>
                </c:pt>
                <c:pt idx="40">
                  <c:v>40</c:v>
                </c:pt>
                <c:pt idx="41">
                  <c:v>50</c:v>
                </c:pt>
                <c:pt idx="42">
                  <c:v>60</c:v>
                </c:pt>
                <c:pt idx="43">
                  <c:v>70</c:v>
                </c:pt>
                <c:pt idx="44">
                  <c:v>80</c:v>
                </c:pt>
                <c:pt idx="45">
                  <c:v>90</c:v>
                </c:pt>
                <c:pt idx="46">
                  <c:v>100</c:v>
                </c:pt>
                <c:pt idx="47">
                  <c:v>110</c:v>
                </c:pt>
                <c:pt idx="48">
                  <c:v>120</c:v>
                </c:pt>
                <c:pt idx="49">
                  <c:v>130</c:v>
                </c:pt>
                <c:pt idx="50">
                  <c:v>140</c:v>
                </c:pt>
                <c:pt idx="51">
                  <c:v>150</c:v>
                </c:pt>
                <c:pt idx="52">
                  <c:v>160</c:v>
                </c:pt>
                <c:pt idx="53">
                  <c:v>170</c:v>
                </c:pt>
                <c:pt idx="54">
                  <c:v>180</c:v>
                </c:pt>
                <c:pt idx="55">
                  <c:v>190</c:v>
                </c:pt>
                <c:pt idx="56">
                  <c:v>200</c:v>
                </c:pt>
                <c:pt idx="57">
                  <c:v>210</c:v>
                </c:pt>
                <c:pt idx="58">
                  <c:v>220</c:v>
                </c:pt>
                <c:pt idx="59">
                  <c:v>230</c:v>
                </c:pt>
                <c:pt idx="60">
                  <c:v>240</c:v>
                </c:pt>
                <c:pt idx="61">
                  <c:v>250</c:v>
                </c:pt>
                <c:pt idx="62">
                  <c:v>260</c:v>
                </c:pt>
                <c:pt idx="63">
                  <c:v>270</c:v>
                </c:pt>
                <c:pt idx="64">
                  <c:v>280</c:v>
                </c:pt>
                <c:pt idx="65">
                  <c:v>290</c:v>
                </c:pt>
                <c:pt idx="66">
                  <c:v>300</c:v>
                </c:pt>
                <c:pt idx="67">
                  <c:v>310</c:v>
                </c:pt>
                <c:pt idx="68">
                  <c:v>320</c:v>
                </c:pt>
                <c:pt idx="69">
                  <c:v>330</c:v>
                </c:pt>
                <c:pt idx="70">
                  <c:v>340</c:v>
                </c:pt>
                <c:pt idx="71">
                  <c:v>350</c:v>
                </c:pt>
                <c:pt idx="72">
                  <c:v>360</c:v>
                </c:pt>
                <c:pt idx="73">
                  <c:v>More</c:v>
                </c:pt>
              </c:strCache>
            </c:strRef>
          </c:cat>
          <c:val>
            <c:numRef>
              <c:f>'chart 50ns'!$B$2:$B$75</c:f>
              <c:numCache>
                <c:formatCode>General</c:formatCode>
                <c:ptCount val="74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5</c:v>
                </c:pt>
                <c:pt idx="8">
                  <c:v>3</c:v>
                </c:pt>
                <c:pt idx="9">
                  <c:v>6</c:v>
                </c:pt>
                <c:pt idx="10">
                  <c:v>3</c:v>
                </c:pt>
                <c:pt idx="11">
                  <c:v>3</c:v>
                </c:pt>
                <c:pt idx="12">
                  <c:v>7</c:v>
                </c:pt>
                <c:pt idx="13">
                  <c:v>3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3</c:v>
                </c:pt>
                <c:pt idx="19">
                  <c:v>7</c:v>
                </c:pt>
                <c:pt idx="20">
                  <c:v>6</c:v>
                </c:pt>
                <c:pt idx="21">
                  <c:v>7</c:v>
                </c:pt>
                <c:pt idx="22">
                  <c:v>6</c:v>
                </c:pt>
                <c:pt idx="23">
                  <c:v>11</c:v>
                </c:pt>
                <c:pt idx="24">
                  <c:v>17</c:v>
                </c:pt>
                <c:pt idx="25">
                  <c:v>19</c:v>
                </c:pt>
                <c:pt idx="26">
                  <c:v>107</c:v>
                </c:pt>
                <c:pt idx="27">
                  <c:v>556</c:v>
                </c:pt>
                <c:pt idx="28">
                  <c:v>11</c:v>
                </c:pt>
                <c:pt idx="29">
                  <c:v>10</c:v>
                </c:pt>
                <c:pt idx="30">
                  <c:v>8</c:v>
                </c:pt>
                <c:pt idx="31">
                  <c:v>11</c:v>
                </c:pt>
                <c:pt idx="32">
                  <c:v>12</c:v>
                </c:pt>
                <c:pt idx="33">
                  <c:v>15</c:v>
                </c:pt>
                <c:pt idx="34">
                  <c:v>12</c:v>
                </c:pt>
                <c:pt idx="35">
                  <c:v>1</c:v>
                </c:pt>
                <c:pt idx="36">
                  <c:v>1</c:v>
                </c:pt>
                <c:pt idx="37">
                  <c:v>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3</c:v>
                </c:pt>
                <c:pt idx="43">
                  <c:v>0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3</c:v>
                </c:pt>
                <c:pt idx="48">
                  <c:v>1</c:v>
                </c:pt>
                <c:pt idx="49">
                  <c:v>2</c:v>
                </c:pt>
                <c:pt idx="50">
                  <c:v>1</c:v>
                </c:pt>
                <c:pt idx="51">
                  <c:v>3</c:v>
                </c:pt>
                <c:pt idx="52">
                  <c:v>0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2</c:v>
                </c:pt>
                <c:pt idx="58">
                  <c:v>6</c:v>
                </c:pt>
                <c:pt idx="59">
                  <c:v>1</c:v>
                </c:pt>
                <c:pt idx="60">
                  <c:v>6</c:v>
                </c:pt>
                <c:pt idx="61">
                  <c:v>5</c:v>
                </c:pt>
                <c:pt idx="62">
                  <c:v>28</c:v>
                </c:pt>
                <c:pt idx="63">
                  <c:v>239</c:v>
                </c:pt>
                <c:pt idx="64">
                  <c:v>2</c:v>
                </c:pt>
                <c:pt idx="65">
                  <c:v>6</c:v>
                </c:pt>
                <c:pt idx="66">
                  <c:v>1</c:v>
                </c:pt>
                <c:pt idx="67">
                  <c:v>5</c:v>
                </c:pt>
                <c:pt idx="68">
                  <c:v>5</c:v>
                </c:pt>
                <c:pt idx="69">
                  <c:v>12</c:v>
                </c:pt>
                <c:pt idx="70">
                  <c:v>4</c:v>
                </c:pt>
                <c:pt idx="71">
                  <c:v>0</c:v>
                </c:pt>
                <c:pt idx="72">
                  <c:v>0</c:v>
                </c:pt>
                <c:pt idx="7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"/>
        <c:axId val="44660224"/>
        <c:axId val="44662144"/>
      </c:barChart>
      <c:catAx>
        <c:axId val="44660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Angle</a:t>
                </a:r>
                <a:r>
                  <a:rPr lang="en-GB" baseline="0"/>
                  <a:t> (degrees)</a:t>
                </a:r>
                <a:endParaRPr lang="en-GB"/>
              </a:p>
            </c:rich>
          </c:tx>
          <c:layout/>
          <c:overlay val="0"/>
        </c:title>
        <c:majorTickMark val="out"/>
        <c:minorTickMark val="none"/>
        <c:tickLblPos val="nextTo"/>
        <c:crossAx val="44662144"/>
        <c:crosses val="autoZero"/>
        <c:auto val="1"/>
        <c:lblAlgn val="ctr"/>
        <c:lblOffset val="100"/>
        <c:noMultiLvlLbl val="0"/>
      </c:catAx>
      <c:valAx>
        <c:axId val="446621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# of BDs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44660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Incident minus reflected angle 500ns after BD</a:t>
            </a:r>
            <a:endParaRPr lang="en-GB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'chart 500ns'!$B$1</c:f>
              <c:strCache>
                <c:ptCount val="1"/>
                <c:pt idx="0">
                  <c:v>Frequency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'chart 500ns'!$A$39:$A$147</c:f>
              <c:strCache>
                <c:ptCount val="109"/>
                <c:pt idx="0">
                  <c:v>-710</c:v>
                </c:pt>
                <c:pt idx="1">
                  <c:v>-700</c:v>
                </c:pt>
                <c:pt idx="2">
                  <c:v>-690</c:v>
                </c:pt>
                <c:pt idx="3">
                  <c:v>-680</c:v>
                </c:pt>
                <c:pt idx="4">
                  <c:v>-670</c:v>
                </c:pt>
                <c:pt idx="5">
                  <c:v>-660</c:v>
                </c:pt>
                <c:pt idx="6">
                  <c:v>-650</c:v>
                </c:pt>
                <c:pt idx="7">
                  <c:v>-640</c:v>
                </c:pt>
                <c:pt idx="8">
                  <c:v>-630</c:v>
                </c:pt>
                <c:pt idx="9">
                  <c:v>-620</c:v>
                </c:pt>
                <c:pt idx="10">
                  <c:v>-610</c:v>
                </c:pt>
                <c:pt idx="11">
                  <c:v>-600</c:v>
                </c:pt>
                <c:pt idx="12">
                  <c:v>-590</c:v>
                </c:pt>
                <c:pt idx="13">
                  <c:v>-580</c:v>
                </c:pt>
                <c:pt idx="14">
                  <c:v>-570</c:v>
                </c:pt>
                <c:pt idx="15">
                  <c:v>-560</c:v>
                </c:pt>
                <c:pt idx="16">
                  <c:v>-550</c:v>
                </c:pt>
                <c:pt idx="17">
                  <c:v>-540</c:v>
                </c:pt>
                <c:pt idx="18">
                  <c:v>-530</c:v>
                </c:pt>
                <c:pt idx="19">
                  <c:v>-520</c:v>
                </c:pt>
                <c:pt idx="20">
                  <c:v>-510</c:v>
                </c:pt>
                <c:pt idx="21">
                  <c:v>-500</c:v>
                </c:pt>
                <c:pt idx="22">
                  <c:v>-490</c:v>
                </c:pt>
                <c:pt idx="23">
                  <c:v>-480</c:v>
                </c:pt>
                <c:pt idx="24">
                  <c:v>-470</c:v>
                </c:pt>
                <c:pt idx="25">
                  <c:v>-460</c:v>
                </c:pt>
                <c:pt idx="26">
                  <c:v>-450</c:v>
                </c:pt>
                <c:pt idx="27">
                  <c:v>-440</c:v>
                </c:pt>
                <c:pt idx="28">
                  <c:v>-430</c:v>
                </c:pt>
                <c:pt idx="29">
                  <c:v>-420</c:v>
                </c:pt>
                <c:pt idx="30">
                  <c:v>-410</c:v>
                </c:pt>
                <c:pt idx="31">
                  <c:v>-400</c:v>
                </c:pt>
                <c:pt idx="32">
                  <c:v>-390</c:v>
                </c:pt>
                <c:pt idx="33">
                  <c:v>-380</c:v>
                </c:pt>
                <c:pt idx="34">
                  <c:v>-370</c:v>
                </c:pt>
                <c:pt idx="35">
                  <c:v>-360</c:v>
                </c:pt>
                <c:pt idx="36">
                  <c:v>-350</c:v>
                </c:pt>
                <c:pt idx="37">
                  <c:v>-340</c:v>
                </c:pt>
                <c:pt idx="38">
                  <c:v>-330</c:v>
                </c:pt>
                <c:pt idx="39">
                  <c:v>-320</c:v>
                </c:pt>
                <c:pt idx="40">
                  <c:v>-310</c:v>
                </c:pt>
                <c:pt idx="41">
                  <c:v>-300</c:v>
                </c:pt>
                <c:pt idx="42">
                  <c:v>-290</c:v>
                </c:pt>
                <c:pt idx="43">
                  <c:v>-280</c:v>
                </c:pt>
                <c:pt idx="44">
                  <c:v>-270</c:v>
                </c:pt>
                <c:pt idx="45">
                  <c:v>-260</c:v>
                </c:pt>
                <c:pt idx="46">
                  <c:v>-250</c:v>
                </c:pt>
                <c:pt idx="47">
                  <c:v>-240</c:v>
                </c:pt>
                <c:pt idx="48">
                  <c:v>-230</c:v>
                </c:pt>
                <c:pt idx="49">
                  <c:v>-220</c:v>
                </c:pt>
                <c:pt idx="50">
                  <c:v>-210</c:v>
                </c:pt>
                <c:pt idx="51">
                  <c:v>-200</c:v>
                </c:pt>
                <c:pt idx="52">
                  <c:v>-190</c:v>
                </c:pt>
                <c:pt idx="53">
                  <c:v>-180</c:v>
                </c:pt>
                <c:pt idx="54">
                  <c:v>-170</c:v>
                </c:pt>
                <c:pt idx="55">
                  <c:v>-160</c:v>
                </c:pt>
                <c:pt idx="56">
                  <c:v>-150</c:v>
                </c:pt>
                <c:pt idx="57">
                  <c:v>-140</c:v>
                </c:pt>
                <c:pt idx="58">
                  <c:v>-130</c:v>
                </c:pt>
                <c:pt idx="59">
                  <c:v>-120</c:v>
                </c:pt>
                <c:pt idx="60">
                  <c:v>-110</c:v>
                </c:pt>
                <c:pt idx="61">
                  <c:v>-100</c:v>
                </c:pt>
                <c:pt idx="62">
                  <c:v>-90</c:v>
                </c:pt>
                <c:pt idx="63">
                  <c:v>-80</c:v>
                </c:pt>
                <c:pt idx="64">
                  <c:v>-70</c:v>
                </c:pt>
                <c:pt idx="65">
                  <c:v>-60</c:v>
                </c:pt>
                <c:pt idx="66">
                  <c:v>-50</c:v>
                </c:pt>
                <c:pt idx="67">
                  <c:v>-40</c:v>
                </c:pt>
                <c:pt idx="68">
                  <c:v>-30</c:v>
                </c:pt>
                <c:pt idx="69">
                  <c:v>-20</c:v>
                </c:pt>
                <c:pt idx="70">
                  <c:v>-10</c:v>
                </c:pt>
                <c:pt idx="71">
                  <c:v>0</c:v>
                </c:pt>
                <c:pt idx="72">
                  <c:v>10</c:v>
                </c:pt>
                <c:pt idx="73">
                  <c:v>20</c:v>
                </c:pt>
                <c:pt idx="74">
                  <c:v>30</c:v>
                </c:pt>
                <c:pt idx="75">
                  <c:v>40</c:v>
                </c:pt>
                <c:pt idx="76">
                  <c:v>50</c:v>
                </c:pt>
                <c:pt idx="77">
                  <c:v>60</c:v>
                </c:pt>
                <c:pt idx="78">
                  <c:v>70</c:v>
                </c:pt>
                <c:pt idx="79">
                  <c:v>80</c:v>
                </c:pt>
                <c:pt idx="80">
                  <c:v>90</c:v>
                </c:pt>
                <c:pt idx="81">
                  <c:v>100</c:v>
                </c:pt>
                <c:pt idx="82">
                  <c:v>110</c:v>
                </c:pt>
                <c:pt idx="83">
                  <c:v>120</c:v>
                </c:pt>
                <c:pt idx="84">
                  <c:v>130</c:v>
                </c:pt>
                <c:pt idx="85">
                  <c:v>140</c:v>
                </c:pt>
                <c:pt idx="86">
                  <c:v>150</c:v>
                </c:pt>
                <c:pt idx="87">
                  <c:v>160</c:v>
                </c:pt>
                <c:pt idx="88">
                  <c:v>170</c:v>
                </c:pt>
                <c:pt idx="89">
                  <c:v>180</c:v>
                </c:pt>
                <c:pt idx="90">
                  <c:v>190</c:v>
                </c:pt>
                <c:pt idx="91">
                  <c:v>200</c:v>
                </c:pt>
                <c:pt idx="92">
                  <c:v>210</c:v>
                </c:pt>
                <c:pt idx="93">
                  <c:v>220</c:v>
                </c:pt>
                <c:pt idx="94">
                  <c:v>230</c:v>
                </c:pt>
                <c:pt idx="95">
                  <c:v>240</c:v>
                </c:pt>
                <c:pt idx="96">
                  <c:v>250</c:v>
                </c:pt>
                <c:pt idx="97">
                  <c:v>260</c:v>
                </c:pt>
                <c:pt idx="98">
                  <c:v>270</c:v>
                </c:pt>
                <c:pt idx="99">
                  <c:v>280</c:v>
                </c:pt>
                <c:pt idx="100">
                  <c:v>290</c:v>
                </c:pt>
                <c:pt idx="101">
                  <c:v>300</c:v>
                </c:pt>
                <c:pt idx="102">
                  <c:v>310</c:v>
                </c:pt>
                <c:pt idx="103">
                  <c:v>320</c:v>
                </c:pt>
                <c:pt idx="104">
                  <c:v>330</c:v>
                </c:pt>
                <c:pt idx="105">
                  <c:v>340</c:v>
                </c:pt>
                <c:pt idx="106">
                  <c:v>350</c:v>
                </c:pt>
                <c:pt idx="107">
                  <c:v>360</c:v>
                </c:pt>
                <c:pt idx="108">
                  <c:v>More</c:v>
                </c:pt>
              </c:strCache>
            </c:strRef>
          </c:cat>
          <c:val>
            <c:numRef>
              <c:f>'chart 500ns'!$B$39:$B$147</c:f>
              <c:numCache>
                <c:formatCode>General</c:formatCode>
                <c:ptCount val="109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4</c:v>
                </c:pt>
                <c:pt idx="7">
                  <c:v>3</c:v>
                </c:pt>
                <c:pt idx="8">
                  <c:v>3</c:v>
                </c:pt>
                <c:pt idx="9">
                  <c:v>0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4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8</c:v>
                </c:pt>
                <c:pt idx="19">
                  <c:v>19</c:v>
                </c:pt>
                <c:pt idx="20">
                  <c:v>21</c:v>
                </c:pt>
                <c:pt idx="21">
                  <c:v>16</c:v>
                </c:pt>
                <c:pt idx="22">
                  <c:v>11</c:v>
                </c:pt>
                <c:pt idx="23">
                  <c:v>12</c:v>
                </c:pt>
                <c:pt idx="24">
                  <c:v>8</c:v>
                </c:pt>
                <c:pt idx="25">
                  <c:v>8</c:v>
                </c:pt>
                <c:pt idx="26">
                  <c:v>17</c:v>
                </c:pt>
                <c:pt idx="27">
                  <c:v>13</c:v>
                </c:pt>
                <c:pt idx="28">
                  <c:v>25</c:v>
                </c:pt>
                <c:pt idx="29">
                  <c:v>15</c:v>
                </c:pt>
                <c:pt idx="30">
                  <c:v>18</c:v>
                </c:pt>
                <c:pt idx="31">
                  <c:v>20</c:v>
                </c:pt>
                <c:pt idx="32">
                  <c:v>8</c:v>
                </c:pt>
                <c:pt idx="33">
                  <c:v>9</c:v>
                </c:pt>
                <c:pt idx="34">
                  <c:v>9</c:v>
                </c:pt>
                <c:pt idx="35">
                  <c:v>19</c:v>
                </c:pt>
                <c:pt idx="36">
                  <c:v>10</c:v>
                </c:pt>
                <c:pt idx="37">
                  <c:v>9</c:v>
                </c:pt>
                <c:pt idx="38">
                  <c:v>13</c:v>
                </c:pt>
                <c:pt idx="39">
                  <c:v>15</c:v>
                </c:pt>
                <c:pt idx="40">
                  <c:v>11</c:v>
                </c:pt>
                <c:pt idx="41">
                  <c:v>5</c:v>
                </c:pt>
                <c:pt idx="42">
                  <c:v>7</c:v>
                </c:pt>
                <c:pt idx="43">
                  <c:v>18</c:v>
                </c:pt>
                <c:pt idx="44">
                  <c:v>10</c:v>
                </c:pt>
                <c:pt idx="45">
                  <c:v>11</c:v>
                </c:pt>
                <c:pt idx="46">
                  <c:v>8</c:v>
                </c:pt>
                <c:pt idx="47">
                  <c:v>7</c:v>
                </c:pt>
                <c:pt idx="48">
                  <c:v>8</c:v>
                </c:pt>
                <c:pt idx="49">
                  <c:v>14</c:v>
                </c:pt>
                <c:pt idx="50">
                  <c:v>11</c:v>
                </c:pt>
                <c:pt idx="51">
                  <c:v>9</c:v>
                </c:pt>
                <c:pt idx="52">
                  <c:v>14</c:v>
                </c:pt>
                <c:pt idx="53">
                  <c:v>10</c:v>
                </c:pt>
                <c:pt idx="54">
                  <c:v>20</c:v>
                </c:pt>
                <c:pt idx="55">
                  <c:v>80</c:v>
                </c:pt>
                <c:pt idx="56">
                  <c:v>89</c:v>
                </c:pt>
                <c:pt idx="57">
                  <c:v>46</c:v>
                </c:pt>
                <c:pt idx="58">
                  <c:v>29</c:v>
                </c:pt>
                <c:pt idx="59">
                  <c:v>27</c:v>
                </c:pt>
                <c:pt idx="60">
                  <c:v>28</c:v>
                </c:pt>
                <c:pt idx="61">
                  <c:v>18</c:v>
                </c:pt>
                <c:pt idx="62">
                  <c:v>16</c:v>
                </c:pt>
                <c:pt idx="63">
                  <c:v>19</c:v>
                </c:pt>
                <c:pt idx="64">
                  <c:v>27</c:v>
                </c:pt>
                <c:pt idx="65">
                  <c:v>12</c:v>
                </c:pt>
                <c:pt idx="66">
                  <c:v>15</c:v>
                </c:pt>
                <c:pt idx="67">
                  <c:v>8</c:v>
                </c:pt>
                <c:pt idx="68">
                  <c:v>6</c:v>
                </c:pt>
                <c:pt idx="69">
                  <c:v>4</c:v>
                </c:pt>
                <c:pt idx="70">
                  <c:v>1</c:v>
                </c:pt>
                <c:pt idx="71">
                  <c:v>15</c:v>
                </c:pt>
                <c:pt idx="72">
                  <c:v>5</c:v>
                </c:pt>
                <c:pt idx="73">
                  <c:v>6</c:v>
                </c:pt>
                <c:pt idx="74">
                  <c:v>6</c:v>
                </c:pt>
                <c:pt idx="75">
                  <c:v>3</c:v>
                </c:pt>
                <c:pt idx="76">
                  <c:v>8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4</c:v>
                </c:pt>
                <c:pt idx="82">
                  <c:v>4</c:v>
                </c:pt>
                <c:pt idx="83">
                  <c:v>6</c:v>
                </c:pt>
                <c:pt idx="84">
                  <c:v>5</c:v>
                </c:pt>
                <c:pt idx="85">
                  <c:v>2</c:v>
                </c:pt>
                <c:pt idx="86">
                  <c:v>2</c:v>
                </c:pt>
                <c:pt idx="87">
                  <c:v>6</c:v>
                </c:pt>
                <c:pt idx="88">
                  <c:v>4</c:v>
                </c:pt>
                <c:pt idx="89">
                  <c:v>3</c:v>
                </c:pt>
                <c:pt idx="90">
                  <c:v>4</c:v>
                </c:pt>
                <c:pt idx="91">
                  <c:v>23</c:v>
                </c:pt>
                <c:pt idx="92">
                  <c:v>31</c:v>
                </c:pt>
                <c:pt idx="93">
                  <c:v>16</c:v>
                </c:pt>
                <c:pt idx="94">
                  <c:v>16</c:v>
                </c:pt>
                <c:pt idx="95">
                  <c:v>8</c:v>
                </c:pt>
                <c:pt idx="96">
                  <c:v>4</c:v>
                </c:pt>
                <c:pt idx="97">
                  <c:v>5</c:v>
                </c:pt>
                <c:pt idx="98">
                  <c:v>5</c:v>
                </c:pt>
                <c:pt idx="99">
                  <c:v>1</c:v>
                </c:pt>
                <c:pt idx="100">
                  <c:v>8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2</c:v>
                </c:pt>
                <c:pt idx="106">
                  <c:v>0</c:v>
                </c:pt>
                <c:pt idx="107">
                  <c:v>6</c:v>
                </c:pt>
                <c:pt idx="108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6675200"/>
        <c:axId val="159106560"/>
      </c:barChart>
      <c:catAx>
        <c:axId val="106675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Angle (degrees)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59106560"/>
        <c:crosses val="autoZero"/>
        <c:auto val="1"/>
        <c:lblAlgn val="ctr"/>
        <c:lblOffset val="100"/>
        <c:noMultiLvlLbl val="0"/>
      </c:catAx>
      <c:valAx>
        <c:axId val="159106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# of BDs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6675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17CC-0123-47E9-8A82-37B116EACCD5}" type="datetimeFigureOut">
              <a:rPr lang="en-GB" smtClean="0"/>
              <a:t>26/01/2015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DA2AF0-1490-4FA2-BFA9-3EAAEDBF0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4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A2AF0-1490-4FA2-BFA9-3EAAEDBF09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1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62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97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937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61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38" y="63627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050" y="6407150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27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381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444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0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52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596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188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60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3AC1817-566B-41B0-BB99-37D4459B8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4408" y="1"/>
            <a:ext cx="899592" cy="50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" y="6525343"/>
            <a:ext cx="769468" cy="33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8316416" y="6370387"/>
            <a:ext cx="814197" cy="492376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00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266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tiff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Crab Cavity Results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Ben </a:t>
            </a:r>
            <a:r>
              <a:rPr lang="en-GB" b="1" dirty="0" smtClean="0"/>
              <a:t>Woolley</a:t>
            </a:r>
          </a:p>
          <a:p>
            <a:r>
              <a:rPr lang="en-GB" dirty="0" smtClean="0"/>
              <a:t>&amp;</a:t>
            </a:r>
          </a:p>
          <a:p>
            <a:r>
              <a:rPr lang="en-GB" dirty="0" smtClean="0"/>
              <a:t>The Xbox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67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506861" y="2572994"/>
            <a:ext cx="3637139" cy="32677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Crab Cavity Diagnostics</a:t>
            </a:r>
            <a:endParaRPr lang="en-GB" sz="4000" dirty="0"/>
          </a:p>
        </p:txBody>
      </p:sp>
      <p:sp>
        <p:nvSpPr>
          <p:cNvPr id="11" name="Can 10"/>
          <p:cNvSpPr/>
          <p:nvPr/>
        </p:nvSpPr>
        <p:spPr>
          <a:xfrm rot="16200000">
            <a:off x="4627789" y="171103"/>
            <a:ext cx="230406" cy="7577794"/>
          </a:xfrm>
          <a:prstGeom prst="can">
            <a:avLst>
              <a:gd name="adj" fmla="val 468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239299" y="3513603"/>
            <a:ext cx="2144164" cy="8784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Crab Cavity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239298" y="3513603"/>
            <a:ext cx="176364" cy="8784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4383461" y="3513601"/>
            <a:ext cx="176364" cy="8784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Elbow Connector 20"/>
          <p:cNvCxnSpPr>
            <a:stCxn id="18" idx="0"/>
          </p:cNvCxnSpPr>
          <p:nvPr/>
        </p:nvCxnSpPr>
        <p:spPr>
          <a:xfrm rot="16200000" flipV="1">
            <a:off x="1144312" y="2330434"/>
            <a:ext cx="1139721" cy="1226617"/>
          </a:xfrm>
          <a:prstGeom prst="bentConnector2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1623571" y="2013905"/>
            <a:ext cx="615727" cy="442853"/>
            <a:chOff x="1353474" y="5492078"/>
            <a:chExt cx="615727" cy="442853"/>
          </a:xfrm>
        </p:grpSpPr>
        <p:sp>
          <p:nvSpPr>
            <p:cNvPr id="38" name="Rounded Rectangle 37"/>
            <p:cNvSpPr/>
            <p:nvPr/>
          </p:nvSpPr>
          <p:spPr>
            <a:xfrm>
              <a:off x="1353474" y="5740518"/>
              <a:ext cx="615727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Block Arc 38"/>
            <p:cNvSpPr/>
            <p:nvPr/>
          </p:nvSpPr>
          <p:spPr>
            <a:xfrm flipV="1">
              <a:off x="1390297" y="5492078"/>
              <a:ext cx="539780" cy="248440"/>
            </a:xfrm>
            <a:prstGeom prst="blockArc">
              <a:avLst>
                <a:gd name="adj1" fmla="val 10801264"/>
                <a:gd name="adj2" fmla="val 0"/>
                <a:gd name="adj3" fmla="val 25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5506861" y="1514815"/>
            <a:ext cx="1441840" cy="3293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RF Load</a:t>
            </a:r>
            <a:endParaRPr lang="en-GB" dirty="0"/>
          </a:p>
        </p:txBody>
      </p:sp>
      <p:cxnSp>
        <p:nvCxnSpPr>
          <p:cNvPr id="48" name="Elbow Connector 47"/>
          <p:cNvCxnSpPr>
            <a:stCxn id="47" idx="1"/>
            <a:endCxn id="19" idx="2"/>
          </p:cNvCxnSpPr>
          <p:nvPr/>
        </p:nvCxnSpPr>
        <p:spPr>
          <a:xfrm rot="10800000" flipV="1">
            <a:off x="4471643" y="1679514"/>
            <a:ext cx="1035218" cy="2712487"/>
          </a:xfrm>
          <a:prstGeom prst="bentConnector4">
            <a:avLst>
              <a:gd name="adj1" fmla="val 45741"/>
              <a:gd name="adj2" fmla="val 132"/>
            </a:avLst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 rot="5400000">
            <a:off x="4307871" y="1955820"/>
            <a:ext cx="615727" cy="442853"/>
            <a:chOff x="1353474" y="5492078"/>
            <a:chExt cx="615727" cy="442853"/>
          </a:xfrm>
        </p:grpSpPr>
        <p:sp>
          <p:nvSpPr>
            <p:cNvPr id="56" name="Rounded Rectangle 55"/>
            <p:cNvSpPr/>
            <p:nvPr/>
          </p:nvSpPr>
          <p:spPr>
            <a:xfrm>
              <a:off x="1353474" y="5740518"/>
              <a:ext cx="615727" cy="19441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Block Arc 56"/>
            <p:cNvSpPr/>
            <p:nvPr/>
          </p:nvSpPr>
          <p:spPr>
            <a:xfrm flipV="1">
              <a:off x="1390297" y="5492078"/>
              <a:ext cx="539780" cy="248440"/>
            </a:xfrm>
            <a:prstGeom prst="blockArc">
              <a:avLst>
                <a:gd name="adj1" fmla="val 10801264"/>
                <a:gd name="adj2" fmla="val 0"/>
                <a:gd name="adj3" fmla="val 25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59" name="Straight Arrow Connector 58"/>
          <p:cNvCxnSpPr/>
          <p:nvPr/>
        </p:nvCxnSpPr>
        <p:spPr>
          <a:xfrm>
            <a:off x="4712941" y="1935511"/>
            <a:ext cx="40386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 flipV="1">
            <a:off x="2190668" y="1679515"/>
            <a:ext cx="3470" cy="3937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1660394" y="1679515"/>
            <a:ext cx="17303" cy="39374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AutoShape 29"/>
          <p:cNvSpPr>
            <a:spLocks noChangeAspect="1" noChangeArrowheads="1"/>
          </p:cNvSpPr>
          <p:nvPr/>
        </p:nvSpPr>
        <p:spPr bwMode="auto">
          <a:xfrm flipH="1">
            <a:off x="2052403" y="1143490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Incident Power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70" name="AutoShape 29"/>
          <p:cNvSpPr>
            <a:spLocks noChangeAspect="1" noChangeArrowheads="1"/>
          </p:cNvSpPr>
          <p:nvPr/>
        </p:nvSpPr>
        <p:spPr bwMode="auto">
          <a:xfrm flipH="1">
            <a:off x="986133" y="1232035"/>
            <a:ext cx="103559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Reflected Power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71" name="AutoShape 29"/>
          <p:cNvSpPr>
            <a:spLocks noChangeAspect="1" noChangeArrowheads="1"/>
          </p:cNvSpPr>
          <p:nvPr/>
        </p:nvSpPr>
        <p:spPr bwMode="auto">
          <a:xfrm flipH="1">
            <a:off x="5036055" y="1784947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Transmitted Power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76" name="Can 75"/>
          <p:cNvSpPr/>
          <p:nvPr/>
        </p:nvSpPr>
        <p:spPr>
          <a:xfrm>
            <a:off x="1447292" y="3381249"/>
            <a:ext cx="230405" cy="463547"/>
          </a:xfrm>
          <a:prstGeom prst="can">
            <a:avLst>
              <a:gd name="adj" fmla="val 468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Can 76"/>
          <p:cNvSpPr/>
          <p:nvPr/>
        </p:nvSpPr>
        <p:spPr>
          <a:xfrm>
            <a:off x="4949102" y="3381249"/>
            <a:ext cx="230405" cy="463547"/>
          </a:xfrm>
          <a:prstGeom prst="can">
            <a:avLst>
              <a:gd name="adj" fmla="val 4688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1558891" y="3024002"/>
            <a:ext cx="0" cy="36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5064304" y="3024002"/>
            <a:ext cx="0" cy="36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Double Bracket 80"/>
          <p:cNvSpPr/>
          <p:nvPr/>
        </p:nvSpPr>
        <p:spPr>
          <a:xfrm>
            <a:off x="896499" y="3653918"/>
            <a:ext cx="7789562" cy="612164"/>
          </a:xfrm>
          <a:prstGeom prst="bracketPair">
            <a:avLst>
              <a:gd name="adj" fmla="val 27533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AutoShape 29"/>
          <p:cNvSpPr>
            <a:spLocks noChangeAspect="1" noChangeArrowheads="1"/>
          </p:cNvSpPr>
          <p:nvPr/>
        </p:nvSpPr>
        <p:spPr bwMode="auto">
          <a:xfrm flipH="1">
            <a:off x="1100863" y="2514416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Ion gauge readout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83" name="AutoShape 29"/>
          <p:cNvSpPr>
            <a:spLocks noChangeAspect="1" noChangeArrowheads="1"/>
          </p:cNvSpPr>
          <p:nvPr/>
        </p:nvSpPr>
        <p:spPr bwMode="auto">
          <a:xfrm flipH="1">
            <a:off x="4622124" y="2528817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Ion gauge readout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84" name="AutoShape 29"/>
          <p:cNvSpPr>
            <a:spLocks noChangeAspect="1" noChangeArrowheads="1"/>
          </p:cNvSpPr>
          <p:nvPr/>
        </p:nvSpPr>
        <p:spPr bwMode="auto">
          <a:xfrm flipH="1">
            <a:off x="3127279" y="1386780"/>
            <a:ext cx="1642815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60 dB directional coupler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89" name="AutoShape 29"/>
          <p:cNvSpPr>
            <a:spLocks noChangeAspect="1" noChangeArrowheads="1"/>
          </p:cNvSpPr>
          <p:nvPr/>
        </p:nvSpPr>
        <p:spPr bwMode="auto">
          <a:xfrm flipH="1">
            <a:off x="551323" y="4562503"/>
            <a:ext cx="1642815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Upstream Faraday cup signal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96" name="AutoShape 29"/>
          <p:cNvSpPr>
            <a:spLocks noChangeAspect="1" noChangeArrowheads="1"/>
          </p:cNvSpPr>
          <p:nvPr/>
        </p:nvSpPr>
        <p:spPr bwMode="auto">
          <a:xfrm flipH="1">
            <a:off x="7864654" y="4568327"/>
            <a:ext cx="1642815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Downstream Faraday cup signal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1027011" y="4311426"/>
            <a:ext cx="4" cy="3540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H="1">
            <a:off x="8531883" y="4301101"/>
            <a:ext cx="4" cy="3540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utoShape 29"/>
          <p:cNvSpPr>
            <a:spLocks noChangeAspect="1" noChangeArrowheads="1"/>
          </p:cNvSpPr>
          <p:nvPr/>
        </p:nvSpPr>
        <p:spPr bwMode="auto">
          <a:xfrm flipH="1">
            <a:off x="-11356" y="1898548"/>
            <a:ext cx="1755005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RF In From Pulse Compressor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106" name="AutoShape 29"/>
          <p:cNvSpPr>
            <a:spLocks noChangeAspect="1" noChangeArrowheads="1"/>
          </p:cNvSpPr>
          <p:nvPr/>
        </p:nvSpPr>
        <p:spPr bwMode="auto">
          <a:xfrm flipH="1">
            <a:off x="2980080" y="1935511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WR90 Waveguide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2327478" y="2415817"/>
            <a:ext cx="699252" cy="5040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 flipV="1">
            <a:off x="4006896" y="2373884"/>
            <a:ext cx="464746" cy="3982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AutoShape 29"/>
          <p:cNvSpPr>
            <a:spLocks noChangeAspect="1" noChangeArrowheads="1"/>
          </p:cNvSpPr>
          <p:nvPr/>
        </p:nvSpPr>
        <p:spPr bwMode="auto">
          <a:xfrm flipH="1">
            <a:off x="2679082" y="2662876"/>
            <a:ext cx="1040126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Input coupler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111" name="AutoShape 29"/>
          <p:cNvSpPr>
            <a:spLocks noChangeAspect="1" noChangeArrowheads="1"/>
          </p:cNvSpPr>
          <p:nvPr/>
        </p:nvSpPr>
        <p:spPr bwMode="auto">
          <a:xfrm flipH="1">
            <a:off x="3505887" y="2666265"/>
            <a:ext cx="885598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Output coupler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 flipH="1">
            <a:off x="2327481" y="3136547"/>
            <a:ext cx="426614" cy="4167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19" idx="0"/>
          </p:cNvCxnSpPr>
          <p:nvPr/>
        </p:nvCxnSpPr>
        <p:spPr>
          <a:xfrm flipH="1" flipV="1">
            <a:off x="4126230" y="3207602"/>
            <a:ext cx="345413" cy="3059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AutoShape 29"/>
          <p:cNvSpPr>
            <a:spLocks noChangeAspect="1" noChangeArrowheads="1"/>
          </p:cNvSpPr>
          <p:nvPr/>
        </p:nvSpPr>
        <p:spPr bwMode="auto">
          <a:xfrm flipH="1">
            <a:off x="1094922" y="3793900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Beam-pipe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118" name="AutoShape 29"/>
          <p:cNvSpPr>
            <a:spLocks noChangeAspect="1" noChangeArrowheads="1"/>
          </p:cNvSpPr>
          <p:nvPr/>
        </p:nvSpPr>
        <p:spPr bwMode="auto">
          <a:xfrm flipH="1">
            <a:off x="4640122" y="3782469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Beam-pipe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2091674" y="1718614"/>
            <a:ext cx="1130331" cy="6336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82655" y="3344921"/>
            <a:ext cx="1163965" cy="308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Dipole</a:t>
            </a:r>
            <a:endParaRPr lang="en-GB" dirty="0"/>
          </a:p>
        </p:txBody>
      </p:sp>
      <p:sp>
        <p:nvSpPr>
          <p:cNvPr id="86" name="Rectangle 85"/>
          <p:cNvSpPr/>
          <p:nvPr/>
        </p:nvSpPr>
        <p:spPr>
          <a:xfrm>
            <a:off x="6082654" y="4236624"/>
            <a:ext cx="1163965" cy="308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Magnet</a:t>
            </a:r>
            <a:endParaRPr lang="en-GB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7590334" y="3149455"/>
            <a:ext cx="548640" cy="609554"/>
          </a:xfrm>
          <a:prstGeom prst="line">
            <a:avLst/>
          </a:pr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840730" y="3312574"/>
            <a:ext cx="0" cy="4464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840730" y="4183256"/>
            <a:ext cx="0" cy="4464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5840730" y="4634570"/>
            <a:ext cx="4" cy="35409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AutoShape 29"/>
          <p:cNvSpPr>
            <a:spLocks noChangeAspect="1" noChangeArrowheads="1"/>
          </p:cNvSpPr>
          <p:nvPr/>
        </p:nvSpPr>
        <p:spPr bwMode="auto">
          <a:xfrm flipH="1">
            <a:off x="5407204" y="4909192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Collimator Readout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H="1">
            <a:off x="7864655" y="3035758"/>
            <a:ext cx="223512" cy="4184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AutoShape 29"/>
          <p:cNvSpPr>
            <a:spLocks noChangeAspect="1" noChangeArrowheads="1"/>
          </p:cNvSpPr>
          <p:nvPr/>
        </p:nvSpPr>
        <p:spPr bwMode="auto">
          <a:xfrm flipH="1">
            <a:off x="7669965" y="2768949"/>
            <a:ext cx="885598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Screen</a:t>
            </a:r>
            <a:endParaRPr lang="en-GB" sz="1600" dirty="0">
              <a:latin typeface="Calibri" pitchFamily="34" charset="0"/>
            </a:endParaRPr>
          </a:p>
        </p:txBody>
      </p:sp>
      <p:sp>
        <p:nvSpPr>
          <p:cNvPr id="113" name="AutoShape 29"/>
          <p:cNvSpPr>
            <a:spLocks noChangeAspect="1" noChangeArrowheads="1"/>
          </p:cNvSpPr>
          <p:nvPr/>
        </p:nvSpPr>
        <p:spPr bwMode="auto">
          <a:xfrm flipH="1">
            <a:off x="7282680" y="1271525"/>
            <a:ext cx="1403381" cy="48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Uppsala Dark Current Spectrometer</a:t>
            </a:r>
            <a:endParaRPr lang="en-GB" sz="1600" dirty="0">
              <a:latin typeface="Calibri" pitchFamily="34" charset="0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 flipH="1" flipV="1">
            <a:off x="3953678" y="1779024"/>
            <a:ext cx="464746" cy="3982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flipH="1">
            <a:off x="7669965" y="2097531"/>
            <a:ext cx="177881" cy="4770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1372730" y="5133598"/>
            <a:ext cx="408051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Single feed structure requires a different feed to the accelerating structures.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can take advantage of extra diagnostics with the Uppsala dark current spectrometer.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097208" y="4568327"/>
            <a:ext cx="1491513" cy="5698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Radiation Monitor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6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Xbox2 Operator Display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31/10/2014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BE KT Innovation Day</a:t>
            </a:r>
            <a:endParaRPr lang="en-GB" dirty="0"/>
          </a:p>
        </p:txBody>
      </p:sp>
      <p:pic>
        <p:nvPicPr>
          <p:cNvPr id="5122" name="Picture 2" descr="C:\Users\Ben\AppData\Local\Microsoft\Windows\Temporary Internet Files\Content.Outlook\GKP5GYTP\200n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79"/>
          <a:stretch/>
        </p:blipFill>
        <p:spPr bwMode="auto">
          <a:xfrm>
            <a:off x="595841" y="1052736"/>
            <a:ext cx="7920880" cy="462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Ben\AppData\Local\Microsoft\Windows\Temporary Internet Files\Content.Outlook\GKP5GYTP\200ns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8" b="50000"/>
          <a:stretch/>
        </p:blipFill>
        <p:spPr bwMode="auto">
          <a:xfrm>
            <a:off x="3131840" y="2593231"/>
            <a:ext cx="3132043" cy="176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30"/>
          <p:cNvSpPr txBox="1">
            <a:spLocks noChangeArrowheads="1"/>
          </p:cNvSpPr>
          <p:nvPr/>
        </p:nvSpPr>
        <p:spPr bwMode="auto">
          <a:xfrm>
            <a:off x="3601266" y="2273957"/>
            <a:ext cx="1365403" cy="307777"/>
          </a:xfrm>
          <a:prstGeom prst="rect">
            <a:avLst/>
          </a:prstGeom>
          <a:ln w="34925"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Previous BD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83968" y="2593231"/>
            <a:ext cx="413893" cy="5374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 Box 30"/>
          <p:cNvSpPr txBox="1">
            <a:spLocks noChangeArrowheads="1"/>
          </p:cNvSpPr>
          <p:nvPr/>
        </p:nvSpPr>
        <p:spPr bwMode="auto">
          <a:xfrm>
            <a:off x="1475656" y="1628800"/>
            <a:ext cx="1365403" cy="307777"/>
          </a:xfrm>
          <a:prstGeom prst="rect">
            <a:avLst/>
          </a:prstGeom>
          <a:ln w="34925"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RF Signals</a:t>
            </a:r>
            <a:endParaRPr lang="en-GB" sz="1400" dirty="0"/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4556281" y="1333266"/>
            <a:ext cx="1365403" cy="307777"/>
          </a:xfrm>
          <a:prstGeom prst="rect">
            <a:avLst/>
          </a:prstGeom>
          <a:ln w="34925"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Vacuum Plot</a:t>
            </a:r>
            <a:endParaRPr lang="en-GB" sz="1400" dirty="0"/>
          </a:p>
        </p:txBody>
      </p:sp>
      <p:sp>
        <p:nvSpPr>
          <p:cNvPr id="11" name="Text Box 30"/>
          <p:cNvSpPr txBox="1">
            <a:spLocks noChangeArrowheads="1"/>
          </p:cNvSpPr>
          <p:nvPr/>
        </p:nvSpPr>
        <p:spPr bwMode="auto">
          <a:xfrm>
            <a:off x="7308304" y="4869160"/>
            <a:ext cx="972413" cy="523220"/>
          </a:xfrm>
          <a:prstGeom prst="rect">
            <a:avLst/>
          </a:prstGeom>
          <a:ln w="34925"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RF Peak power</a:t>
            </a:r>
            <a:endParaRPr lang="en-GB" sz="1400" dirty="0"/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>
            <a:off x="4336735" y="5013176"/>
            <a:ext cx="1259867" cy="523220"/>
          </a:xfrm>
          <a:prstGeom prst="rect">
            <a:avLst/>
          </a:prstGeom>
          <a:ln w="34925">
            <a:solidFill>
              <a:schemeClr val="tx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 smtClean="0"/>
              <a:t>LLRF Phase program</a:t>
            </a:r>
            <a:endParaRPr lang="en-GB" sz="1400" dirty="0"/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3346199" y="5274786"/>
            <a:ext cx="990536" cy="1247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44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94972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October – 10</a:t>
            </a:r>
            <a:r>
              <a:rPr lang="en-GB" baseline="30000" dirty="0" smtClean="0"/>
              <a:t>th</a:t>
            </a:r>
            <a:r>
              <a:rPr lang="en-GB" dirty="0" smtClean="0"/>
              <a:t> December</a:t>
            </a:r>
          </a:p>
          <a:p>
            <a:r>
              <a:rPr lang="en-GB" dirty="0" smtClean="0"/>
              <a:t>Almost 2600 recorded breakdowns</a:t>
            </a:r>
          </a:p>
          <a:p>
            <a:r>
              <a:rPr lang="en-GB" dirty="0" smtClean="0"/>
              <a:t>New klystron allowed the pulse compressor to be turned off</a:t>
            </a:r>
            <a:endParaRPr lang="en-GB" dirty="0"/>
          </a:p>
        </p:txBody>
      </p:sp>
      <p:pic>
        <p:nvPicPr>
          <p:cNvPr id="4098" name="Picture 2" descr="C:\Users\Ben\AppData\Local\Microsoft\Windows\Temporary Internet Files\Content.Outlook\GKP5GYTP\2014FULLHISTO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6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5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94972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October – 10</a:t>
            </a:r>
            <a:r>
              <a:rPr lang="en-GB" baseline="30000" dirty="0" smtClean="0"/>
              <a:t>th</a:t>
            </a:r>
            <a:r>
              <a:rPr lang="en-GB" dirty="0" smtClean="0"/>
              <a:t> December</a:t>
            </a:r>
          </a:p>
          <a:p>
            <a:r>
              <a:rPr lang="en-GB" dirty="0" smtClean="0"/>
              <a:t>Almost 2600 recorded breakdowns</a:t>
            </a:r>
          </a:p>
          <a:p>
            <a:r>
              <a:rPr lang="en-GB" dirty="0" smtClean="0"/>
              <a:t>New klystron allowed the pulse compressor to be turned off</a:t>
            </a:r>
            <a:endParaRPr lang="en-GB" dirty="0"/>
          </a:p>
        </p:txBody>
      </p:sp>
      <p:pic>
        <p:nvPicPr>
          <p:cNvPr id="4098" name="Picture 2" descr="C:\Users\Ben\AppData\Local\Microsoft\Windows\Temporary Internet Files\Content.Outlook\GKP5GYTP\2014FULLHISTO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6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1668" y="980728"/>
            <a:ext cx="1152128" cy="43204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907704" y="980728"/>
            <a:ext cx="792088" cy="4320480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728367" y="980728"/>
            <a:ext cx="1080120" cy="432048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835549" y="980728"/>
            <a:ext cx="793601" cy="43204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660232" y="980728"/>
            <a:ext cx="1440160" cy="432048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Initial Conditioning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C:\Users\Ben\Downloads\Initial_condition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887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733256"/>
            <a:ext cx="8229600" cy="949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October – 30</a:t>
            </a:r>
            <a:r>
              <a:rPr lang="en-GB" baseline="30000" dirty="0" smtClean="0"/>
              <a:t>th</a:t>
            </a:r>
            <a:r>
              <a:rPr lang="en-GB" dirty="0" smtClean="0"/>
              <a:t> October</a:t>
            </a:r>
          </a:p>
          <a:p>
            <a:r>
              <a:rPr lang="en-GB" dirty="0" smtClean="0"/>
              <a:t>Almost 1100 recorded breakdowns</a:t>
            </a:r>
          </a:p>
          <a:p>
            <a:r>
              <a:rPr lang="en-GB" dirty="0" smtClean="0"/>
              <a:t>Constant BDR ~5e-5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57200" y="3501008"/>
            <a:ext cx="8075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48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73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Nominal performance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4" name="Picture 2" descr="C:\Users\Ben\Downloads\nominal Resul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42" y="902643"/>
            <a:ext cx="918384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805264"/>
            <a:ext cx="8229600" cy="949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31</a:t>
            </a:r>
            <a:r>
              <a:rPr lang="en-GB" baseline="30000" dirty="0" smtClean="0"/>
              <a:t>st</a:t>
            </a:r>
            <a:r>
              <a:rPr lang="en-GB" dirty="0" smtClean="0"/>
              <a:t> October – 5</a:t>
            </a:r>
            <a:r>
              <a:rPr lang="en-GB" baseline="30000" dirty="0" smtClean="0"/>
              <a:t>th</a:t>
            </a:r>
            <a:r>
              <a:rPr lang="en-GB" dirty="0" smtClean="0"/>
              <a:t> November</a:t>
            </a:r>
          </a:p>
          <a:p>
            <a:r>
              <a:rPr lang="en-GB" dirty="0" smtClean="0"/>
              <a:t>82 (73 when filtered by eye) recorded breakdowns</a:t>
            </a:r>
          </a:p>
          <a:p>
            <a:r>
              <a:rPr lang="en-GB" dirty="0" smtClean="0"/>
              <a:t>Overall BDR 3.4e-6 but if we discount first 36 hours BDR 1.3e-6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3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How high?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3075" name="Picture 3" descr="C:\Users\Ben\Downloads\howhigh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488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805264"/>
            <a:ext cx="8229600" cy="105273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Pulse width 125ns</a:t>
            </a:r>
          </a:p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November – 12</a:t>
            </a:r>
            <a:r>
              <a:rPr lang="en-GB" baseline="30000" dirty="0" smtClean="0"/>
              <a:t>th</a:t>
            </a:r>
            <a:r>
              <a:rPr lang="en-GB" dirty="0" smtClean="0"/>
              <a:t> November</a:t>
            </a:r>
          </a:p>
          <a:p>
            <a:r>
              <a:rPr lang="en-GB" dirty="0" smtClean="0"/>
              <a:t>About 1250 recorded breakdowns</a:t>
            </a:r>
          </a:p>
          <a:p>
            <a:r>
              <a:rPr lang="en-GB" dirty="0" smtClean="0"/>
              <a:t>BDR stable/decreasing ~3e-5 until 27 MW reached… Then oscillates by 1.5 orders of magnitude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01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20MW Performance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Ben\Downloads\20MW-Compres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487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5688632"/>
            <a:ext cx="8229600" cy="105273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Pulse width 215ns</a:t>
            </a:r>
          </a:p>
          <a:p>
            <a:r>
              <a:rPr lang="en-GB" dirty="0" smtClean="0"/>
              <a:t>13</a:t>
            </a:r>
            <a:r>
              <a:rPr lang="en-GB" baseline="30000" dirty="0" smtClean="0"/>
              <a:t>th</a:t>
            </a:r>
            <a:r>
              <a:rPr lang="en-GB" dirty="0" smtClean="0"/>
              <a:t> November – 17</a:t>
            </a:r>
            <a:r>
              <a:rPr lang="en-GB" baseline="30000" dirty="0" smtClean="0"/>
              <a:t>th</a:t>
            </a:r>
            <a:r>
              <a:rPr lang="en-GB" dirty="0" smtClean="0"/>
              <a:t> November</a:t>
            </a:r>
          </a:p>
          <a:p>
            <a:r>
              <a:rPr lang="en-GB" dirty="0" smtClean="0"/>
              <a:t>About 31 recorded breakdowns</a:t>
            </a:r>
          </a:p>
          <a:p>
            <a:r>
              <a:rPr lang="en-GB" dirty="0" smtClean="0"/>
              <a:t>Overall BDR 1.8e-6 but if we discount first 36 hours BDR ~7e-7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44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Users\m\mkxtest\Public\XBOX2\SHARE\CRAB\20-3MW_no_compression-1st-10thDE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" t="1963" r="11846"/>
          <a:stretch/>
        </p:blipFill>
        <p:spPr bwMode="auto">
          <a:xfrm>
            <a:off x="783272" y="466725"/>
            <a:ext cx="7444519" cy="41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275" y="4653135"/>
            <a:ext cx="3457866" cy="190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6735280" y="4969101"/>
            <a:ext cx="33234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086048" y="4833647"/>
            <a:ext cx="68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With PC</a:t>
            </a:r>
            <a:endParaRPr lang="en-GB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746789" y="5268231"/>
            <a:ext cx="332345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097557" y="5132777"/>
            <a:ext cx="906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PC detuned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658398"/>
            <a:ext cx="3227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CC00"/>
                </a:solidFill>
              </a:rPr>
              <a:t>Events in RF network were excluded </a:t>
            </a:r>
            <a:endParaRPr lang="en-GB" sz="1600" dirty="0">
              <a:solidFill>
                <a:srgbClr val="00CC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3451029"/>
            <a:ext cx="4878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27 breakdowns in ~9 day (BDR ~6x10</a:t>
            </a:r>
            <a:r>
              <a:rPr lang="en-GB" sz="1400" baseline="30000" dirty="0" smtClean="0"/>
              <a:t>-7</a:t>
            </a:r>
            <a:r>
              <a:rPr lang="en-GB" sz="1400" dirty="0" smtClean="0"/>
              <a:t>/pulse/structure)</a:t>
            </a:r>
          </a:p>
          <a:p>
            <a:r>
              <a:rPr lang="en-GB" sz="1400" dirty="0" smtClean="0"/>
              <a:t>Similar to the compressed case (possibly lower need more data) </a:t>
            </a:r>
            <a:endParaRPr lang="en-GB" sz="1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77" y="4653136"/>
            <a:ext cx="3323446" cy="190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7030A0"/>
                </a:solidFill>
              </a:rPr>
              <a:t>20 MW no compression</a:t>
            </a:r>
            <a:endParaRPr lang="en-GB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en-GB" dirty="0" smtClean="0"/>
              <a:t>Radiation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 descr="C:\Users\Ben\Downloads\history7-9NO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74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4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636"/>
            <a:ext cx="8229600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Crab cavity RF Design</a:t>
            </a:r>
          </a:p>
          <a:p>
            <a:r>
              <a:rPr lang="en-GB" dirty="0" smtClean="0"/>
              <a:t>Fabrication</a:t>
            </a:r>
          </a:p>
          <a:p>
            <a:r>
              <a:rPr lang="en-GB" dirty="0" smtClean="0"/>
              <a:t>Tuning</a:t>
            </a:r>
          </a:p>
          <a:p>
            <a:r>
              <a:rPr lang="en-GB" dirty="0" smtClean="0"/>
              <a:t>High power testing: Xbox-2</a:t>
            </a:r>
          </a:p>
          <a:p>
            <a:r>
              <a:rPr lang="en-GB" dirty="0" smtClean="0"/>
              <a:t>Conditioning and Performance</a:t>
            </a:r>
          </a:p>
          <a:p>
            <a:r>
              <a:rPr lang="en-GB" dirty="0" smtClean="0"/>
              <a:t>Breakdown locations</a:t>
            </a:r>
          </a:p>
          <a:p>
            <a:r>
              <a:rPr lang="en-GB" dirty="0" smtClean="0"/>
              <a:t>Future testing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77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1" t="16319" r="34294" b="47037"/>
          <a:stretch/>
        </p:blipFill>
        <p:spPr bwMode="auto">
          <a:xfrm>
            <a:off x="3251532" y="869391"/>
            <a:ext cx="5642690" cy="339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BD detection + cell location</a:t>
            </a:r>
            <a:endParaRPr lang="en-GB" sz="4000" dirty="0"/>
          </a:p>
        </p:txBody>
      </p:sp>
      <p:sp>
        <p:nvSpPr>
          <p:cNvPr id="64" name="Content Placeholder 2"/>
          <p:cNvSpPr>
            <a:spLocks noGrp="1"/>
          </p:cNvSpPr>
          <p:nvPr>
            <p:ph idx="1"/>
          </p:nvPr>
        </p:nvSpPr>
        <p:spPr>
          <a:xfrm>
            <a:off x="151198" y="1079740"/>
            <a:ext cx="3196666" cy="5148259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Transmitted pulse drops as the arc is established.</a:t>
            </a:r>
          </a:p>
          <a:p>
            <a:r>
              <a:rPr lang="en-GB" sz="2000" dirty="0" smtClean="0"/>
              <a:t>Reflected power increases to the same order as the incident pulse</a:t>
            </a:r>
            <a:r>
              <a:rPr lang="en-GB" sz="2000" dirty="0" smtClean="0"/>
              <a:t>.</a:t>
            </a:r>
            <a:endParaRPr lang="en-GB" sz="2000" dirty="0" smtClean="0"/>
          </a:p>
          <a:p>
            <a:r>
              <a:rPr lang="en-GB" sz="2000" dirty="0" smtClean="0"/>
              <a:t>We can use the difference in time between the transmitted power falling and the reflected power increasing to find the BD cell location.</a:t>
            </a:r>
          </a:p>
          <a:p>
            <a:r>
              <a:rPr lang="en-GB" sz="2000" dirty="0" smtClean="0"/>
              <a:t>The phase of the reflected signal is used to pinpoint cell location.</a:t>
            </a:r>
            <a:endParaRPr lang="en-GB" sz="200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287394" y="4365104"/>
            <a:ext cx="3570966" cy="2205608"/>
            <a:chOff x="4539208" y="3861048"/>
            <a:chExt cx="3495675" cy="21336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66" r="23542" b="21312"/>
            <a:stretch/>
          </p:blipFill>
          <p:spPr bwMode="auto">
            <a:xfrm>
              <a:off x="4539208" y="3861048"/>
              <a:ext cx="3495675" cy="213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89" t="35038" r="39068" b="47375"/>
            <a:stretch/>
          </p:blipFill>
          <p:spPr bwMode="auto">
            <a:xfrm>
              <a:off x="5743178" y="5022701"/>
              <a:ext cx="952500" cy="495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977829" y="2680349"/>
            <a:ext cx="17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Incident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969620" y="3172078"/>
            <a:ext cx="17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Transmitted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73811" y="2924944"/>
            <a:ext cx="171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FF"/>
                </a:solidFill>
              </a:rPr>
              <a:t>Reflected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7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GB" dirty="0" smtClean="0"/>
              <a:t>Preliminary BD cell results 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59632" y="5589240"/>
            <a:ext cx="7272808" cy="1080121"/>
          </a:xfrm>
        </p:spPr>
        <p:txBody>
          <a:bodyPr>
            <a:normAutofit fontScale="77500" lnSpcReduction="20000"/>
          </a:bodyPr>
          <a:lstStyle/>
          <a:p>
            <a:r>
              <a:rPr lang="en-GB" sz="2000" dirty="0" smtClean="0"/>
              <a:t>Relatively flat distribution (possibly a standing wave pattern at every 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cell?)</a:t>
            </a:r>
          </a:p>
          <a:p>
            <a:r>
              <a:rPr lang="en-GB" sz="2000" dirty="0" smtClean="0"/>
              <a:t>However large number of events ‘outside’ the structure needs further analysis.</a:t>
            </a:r>
          </a:p>
          <a:p>
            <a:r>
              <a:rPr lang="en-GB" sz="2000" dirty="0" smtClean="0"/>
              <a:t>Fast group velocity; 2.9%c for the crab vs 1.8-0.6%c for accelerating structures increases the errors.</a:t>
            </a:r>
            <a:endParaRPr lang="en-GB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809574"/>
              </p:ext>
            </p:extLst>
          </p:nvPr>
        </p:nvGraphicFramePr>
        <p:xfrm>
          <a:off x="1691680" y="764704"/>
          <a:ext cx="5553422" cy="2376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972511"/>
              </p:ext>
            </p:extLst>
          </p:nvPr>
        </p:nvGraphicFramePr>
        <p:xfrm>
          <a:off x="1763688" y="2996952"/>
          <a:ext cx="5490939" cy="2773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53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GB" dirty="0" smtClean="0"/>
              <a:t>Preliminary BD cell results 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6512" y="1079741"/>
            <a:ext cx="2836626" cy="278130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Shortly after BD there is only a single angle detected..</a:t>
            </a:r>
          </a:p>
          <a:p>
            <a:r>
              <a:rPr lang="en-GB" sz="2000" dirty="0" smtClean="0"/>
              <a:t>At +500ns after the BD there  is a large spread supporting the travelling arc hypothesis.</a:t>
            </a:r>
            <a:endParaRPr lang="en-GB" sz="20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54839"/>
              </p:ext>
            </p:extLst>
          </p:nvPr>
        </p:nvGraphicFramePr>
        <p:xfrm>
          <a:off x="2699792" y="908720"/>
          <a:ext cx="6181576" cy="300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56794"/>
              </p:ext>
            </p:extLst>
          </p:nvPr>
        </p:nvGraphicFramePr>
        <p:xfrm>
          <a:off x="0" y="3717032"/>
          <a:ext cx="9144000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41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5496" y="565230"/>
            <a:ext cx="9108502" cy="6050904"/>
            <a:chOff x="-100707" y="149732"/>
            <a:chExt cx="9246308" cy="646640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65" y="764705"/>
              <a:ext cx="3038242" cy="5851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583865" y="827461"/>
              <a:ext cx="2423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XL5 tube out of XBOX#2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100707" y="260648"/>
              <a:ext cx="40956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On 17.11.2014 XL5 was replaced by CPI#2</a:t>
              </a:r>
              <a:endParaRPr lang="en-GB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99203" y="149732"/>
              <a:ext cx="5246398" cy="7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Diode tests (no RF) of CPI#2 tube showed that  0.7 GHz gun oscillations starts at about 240 kV and even generate RF power from the input cavity:</a:t>
              </a:r>
              <a:endParaRPr lang="en-GB" sz="1400" dirty="0"/>
            </a:p>
          </p:txBody>
        </p:sp>
        <p:pic>
          <p:nvPicPr>
            <p:cNvPr id="6" name="Picture 5" descr="tek00005.tif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5853" b="10652"/>
            <a:stretch/>
          </p:blipFill>
          <p:spPr>
            <a:xfrm>
              <a:off x="3899204" y="982133"/>
              <a:ext cx="3262295" cy="225157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673" t="40546" r="39664" b="25460"/>
            <a:stretch/>
          </p:blipFill>
          <p:spPr>
            <a:xfrm>
              <a:off x="7315408" y="1605234"/>
              <a:ext cx="1473541" cy="136815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297226" y="1082014"/>
              <a:ext cx="15952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12 GHz pulse from the input cavity</a:t>
              </a:r>
              <a:endParaRPr lang="en-GB" sz="1400" dirty="0"/>
            </a:p>
          </p:txBody>
        </p:sp>
        <p:pic>
          <p:nvPicPr>
            <p:cNvPr id="9" name="Picture 8" descr="tek00013.tif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7777" b="11482"/>
            <a:stretch/>
          </p:blipFill>
          <p:spPr>
            <a:xfrm>
              <a:off x="3944022" y="4287761"/>
              <a:ext cx="3187719" cy="223065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911931" y="3398030"/>
              <a:ext cx="5126214" cy="7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Fortunately, going higher in voltage, the instability zone moves towards the rise/fall time, so the plat top can be used now.</a:t>
              </a:r>
            </a:p>
            <a:p>
              <a:r>
                <a:rPr lang="en-GB" sz="1400" dirty="0" smtClean="0"/>
                <a:t>Example of the </a:t>
              </a:r>
              <a:r>
                <a:rPr lang="en-GB" sz="1400" dirty="0"/>
                <a:t>p</a:t>
              </a:r>
              <a:r>
                <a:rPr lang="en-GB" sz="1400" dirty="0" smtClean="0"/>
                <a:t>ulse with ~ 5 MW RF peak power expected: </a:t>
              </a:r>
              <a:endParaRPr lang="en-GB" sz="1400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9165" r="42162" b="15382"/>
            <a:stretch/>
          </p:blipFill>
          <p:spPr>
            <a:xfrm>
              <a:off x="7315408" y="4653814"/>
              <a:ext cx="1521675" cy="1295467"/>
            </a:xfrm>
            <a:prstGeom prst="rect">
              <a:avLst/>
            </a:prstGeom>
          </p:spPr>
        </p:pic>
      </p:grpSp>
      <p:sp>
        <p:nvSpPr>
          <p:cNvPr id="13" name="Title 1"/>
          <p:cNvSpPr txBox="1">
            <a:spLocks/>
          </p:cNvSpPr>
          <p:nvPr/>
        </p:nvSpPr>
        <p:spPr>
          <a:xfrm>
            <a:off x="457200" y="-9939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New Klystron: CPI#2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57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r>
              <a:rPr lang="en-GB" dirty="0" smtClean="0"/>
              <a:t>Sneak peek: DC spectrometer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7131" y="980729"/>
            <a:ext cx="2886869" cy="2664296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Initial results show a mix of single projections and also many multiple hits on the screen. This suggests some of the electrons are kicked by the deflecting field.</a:t>
            </a:r>
          </a:p>
          <a:p>
            <a:r>
              <a:rPr lang="en-GB" dirty="0" smtClean="0"/>
              <a:t>This effect is seen with both the slit collimator and pin hole collimator.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07504" y="980728"/>
            <a:ext cx="6149627" cy="2520280"/>
            <a:chOff x="25549" y="1124744"/>
            <a:chExt cx="9129836" cy="34099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6074"/>
            <a:stretch/>
          </p:blipFill>
          <p:spPr bwMode="auto">
            <a:xfrm>
              <a:off x="25549" y="1124744"/>
              <a:ext cx="2741587" cy="340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49"/>
            <a:stretch/>
          </p:blipFill>
          <p:spPr bwMode="auto">
            <a:xfrm>
              <a:off x="2767136" y="1124744"/>
              <a:ext cx="6388249" cy="3409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2797299" y="3645024"/>
            <a:ext cx="6346701" cy="2641476"/>
            <a:chOff x="-1990725" y="1524000"/>
            <a:chExt cx="10283999" cy="3810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785"/>
            <a:stretch/>
          </p:blipFill>
          <p:spPr bwMode="auto">
            <a:xfrm>
              <a:off x="-1990725" y="1524000"/>
              <a:ext cx="3178349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863"/>
            <a:stretch/>
          </p:blipFill>
          <p:spPr bwMode="auto">
            <a:xfrm>
              <a:off x="1187624" y="1524000"/>
              <a:ext cx="7105650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7" y="3549603"/>
            <a:ext cx="2897807" cy="290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7886" y="6231003"/>
            <a:ext cx="5652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Marek </a:t>
            </a:r>
            <a:r>
              <a:rPr lang="en-GB" dirty="0" err="1"/>
              <a:t>Jacewicz</a:t>
            </a:r>
            <a:r>
              <a:rPr lang="en-GB" dirty="0"/>
              <a:t> &lt;marek.jacewicz@physics.uu.se&gt;</a:t>
            </a:r>
          </a:p>
        </p:txBody>
      </p:sp>
    </p:spTree>
    <p:extLst>
      <p:ext uri="{BB962C8B-B14F-4D97-AF65-F5344CB8AC3E}">
        <p14:creationId xmlns:p14="http://schemas.microsoft.com/office/powerpoint/2010/main" val="313647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115"/>
            <a:ext cx="8229600" cy="1143000"/>
          </a:xfrm>
        </p:spPr>
        <p:txBody>
          <a:bodyPr/>
          <a:lstStyle/>
          <a:p>
            <a:r>
              <a:rPr lang="en-GB" dirty="0" smtClean="0"/>
              <a:t>Future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Change power and pulse width to get BDR vs power and pulse width plots.</a:t>
            </a:r>
          </a:p>
          <a:p>
            <a:r>
              <a:rPr lang="en-GB" dirty="0" smtClean="0"/>
              <a:t>More detailed analysis of BD distributions in time and cell position.</a:t>
            </a:r>
            <a:endParaRPr lang="en-GB" dirty="0" smtClean="0"/>
          </a:p>
          <a:p>
            <a:r>
              <a:rPr lang="en-GB" dirty="0" smtClean="0"/>
              <a:t>Push up power level or pulse width ‘to destruction’…. </a:t>
            </a:r>
          </a:p>
          <a:p>
            <a:r>
              <a:rPr lang="en-GB" dirty="0" smtClean="0"/>
              <a:t>Post-mortem to assess the position on the iris where most damage occurs. (</a:t>
            </a:r>
            <a:r>
              <a:rPr lang="en-GB" dirty="0" err="1" smtClean="0"/>
              <a:t>E,H,or</a:t>
            </a:r>
            <a:r>
              <a:rPr lang="en-GB" dirty="0"/>
              <a:t> </a:t>
            </a:r>
            <a:r>
              <a:rPr lang="en-GB" dirty="0" err="1" smtClean="0"/>
              <a:t>Sc</a:t>
            </a:r>
            <a:r>
              <a:rPr lang="en-GB" dirty="0" smtClean="0"/>
              <a:t>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12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648"/>
            <a:ext cx="82296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98904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Crab cavity RF </a:t>
            </a:r>
            <a:r>
              <a:rPr lang="en-GB" dirty="0" smtClean="0"/>
              <a:t>design was presented and fabrication described.</a:t>
            </a:r>
            <a:endParaRPr lang="en-GB" dirty="0"/>
          </a:p>
          <a:p>
            <a:r>
              <a:rPr lang="en-GB" dirty="0" smtClean="0"/>
              <a:t>Tuning results were discussed</a:t>
            </a:r>
            <a:endParaRPr lang="en-GB" dirty="0"/>
          </a:p>
          <a:p>
            <a:r>
              <a:rPr lang="en-GB" dirty="0" smtClean="0"/>
              <a:t>Xbox-2 test stand used for the high power test</a:t>
            </a:r>
            <a:endParaRPr lang="en-GB" dirty="0"/>
          </a:p>
          <a:p>
            <a:r>
              <a:rPr lang="en-GB" dirty="0"/>
              <a:t>Conditioning and </a:t>
            </a:r>
            <a:r>
              <a:rPr lang="en-GB" dirty="0" smtClean="0"/>
              <a:t>Performance of structure evaluated.</a:t>
            </a:r>
            <a:endParaRPr lang="en-GB" dirty="0"/>
          </a:p>
          <a:p>
            <a:r>
              <a:rPr lang="en-GB" dirty="0"/>
              <a:t>Breakdown </a:t>
            </a:r>
            <a:r>
              <a:rPr lang="en-GB" dirty="0" smtClean="0"/>
              <a:t>analysis showed almost even distribution of breakdowns along the structure.</a:t>
            </a:r>
            <a:endParaRPr lang="en-GB" dirty="0"/>
          </a:p>
          <a:p>
            <a:r>
              <a:rPr lang="en-GB" dirty="0" smtClean="0"/>
              <a:t>Dark current spectrometer results previewed.</a:t>
            </a:r>
          </a:p>
          <a:p>
            <a:r>
              <a:rPr lang="en-GB" dirty="0" smtClean="0"/>
              <a:t>Next steps discussed.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30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33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19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8" b="50000"/>
          <a:stretch/>
        </p:blipFill>
        <p:spPr bwMode="auto">
          <a:xfrm>
            <a:off x="81887" y="4841492"/>
            <a:ext cx="2257865" cy="201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39"/>
          <a:stretch/>
        </p:blipFill>
        <p:spPr bwMode="auto">
          <a:xfrm>
            <a:off x="151760" y="718429"/>
            <a:ext cx="2120592" cy="403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096670"/>
            <a:ext cx="2895600" cy="365125"/>
          </a:xfrm>
        </p:spPr>
        <p:txBody>
          <a:bodyPr/>
          <a:lstStyle/>
          <a:p>
            <a:r>
              <a:rPr lang="en-GB" dirty="0"/>
              <a:t>CI-SAC Dec 2011</a:t>
            </a:r>
          </a:p>
        </p:txBody>
      </p:sp>
      <p:sp>
        <p:nvSpPr>
          <p:cNvPr id="118819" name="Text Box 55"/>
          <p:cNvSpPr txBox="1">
            <a:spLocks noChangeArrowheads="1"/>
          </p:cNvSpPr>
          <p:nvPr/>
        </p:nvSpPr>
        <p:spPr bwMode="auto">
          <a:xfrm>
            <a:off x="543490" y="677647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i="1" dirty="0" err="1">
                <a:latin typeface="Calibri" pitchFamily="34" charset="0"/>
                <a:cs typeface="Arial" charset="0"/>
              </a:rPr>
              <a:t>E</a:t>
            </a:r>
            <a:r>
              <a:rPr lang="en-GB" sz="1800" i="1" baseline="-25000" dirty="0" err="1">
                <a:latin typeface="Calibri" pitchFamily="34" charset="0"/>
                <a:cs typeface="Arial" charset="0"/>
              </a:rPr>
              <a:t>surf</a:t>
            </a:r>
            <a:endParaRPr lang="en-GB" sz="1800" i="1" baseline="-25000" dirty="0">
              <a:latin typeface="Calibri" pitchFamily="34" charset="0"/>
              <a:cs typeface="Arial" charset="0"/>
            </a:endParaRPr>
          </a:p>
        </p:txBody>
      </p:sp>
      <p:sp>
        <p:nvSpPr>
          <p:cNvPr id="118820" name="Text Box 57"/>
          <p:cNvSpPr txBox="1">
            <a:spLocks noChangeArrowheads="1"/>
          </p:cNvSpPr>
          <p:nvPr/>
        </p:nvSpPr>
        <p:spPr bwMode="auto">
          <a:xfrm>
            <a:off x="472718" y="277624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i="1" dirty="0" err="1">
                <a:latin typeface="Calibri" pitchFamily="34" charset="0"/>
                <a:cs typeface="Arial" charset="0"/>
              </a:rPr>
              <a:t>H</a:t>
            </a:r>
            <a:r>
              <a:rPr lang="en-GB" sz="1800" i="1" baseline="-25000" dirty="0" err="1">
                <a:latin typeface="Calibri" pitchFamily="34" charset="0"/>
                <a:cs typeface="Arial" charset="0"/>
              </a:rPr>
              <a:t>surf</a:t>
            </a:r>
            <a:endParaRPr lang="en-GB" sz="1800" i="1" baseline="-25000" dirty="0">
              <a:latin typeface="Calibri" pitchFamily="34" charset="0"/>
              <a:cs typeface="Arial" charset="0"/>
            </a:endParaRPr>
          </a:p>
        </p:txBody>
      </p:sp>
      <p:sp>
        <p:nvSpPr>
          <p:cNvPr id="118821" name="Text Box 58"/>
          <p:cNvSpPr txBox="1">
            <a:spLocks noChangeArrowheads="1"/>
          </p:cNvSpPr>
          <p:nvPr/>
        </p:nvSpPr>
        <p:spPr bwMode="auto">
          <a:xfrm>
            <a:off x="151760" y="4841492"/>
            <a:ext cx="1997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i="1" dirty="0" err="1">
                <a:latin typeface="Calibri" pitchFamily="34" charset="0"/>
                <a:cs typeface="Arial" charset="0"/>
              </a:rPr>
              <a:t>S</a:t>
            </a:r>
            <a:r>
              <a:rPr lang="en-GB" sz="1800" i="1" baseline="-25000" dirty="0" err="1">
                <a:latin typeface="Calibri" pitchFamily="34" charset="0"/>
                <a:cs typeface="Arial" charset="0"/>
              </a:rPr>
              <a:t>surf</a:t>
            </a:r>
            <a:r>
              <a:rPr lang="en-GB" sz="1800" i="1" dirty="0">
                <a:latin typeface="Calibri" pitchFamily="34" charset="0"/>
                <a:cs typeface="Arial" charset="0"/>
              </a:rPr>
              <a:t>=(</a:t>
            </a:r>
            <a:r>
              <a:rPr lang="en-GB" sz="1800" i="1" dirty="0" err="1">
                <a:latin typeface="Calibri" pitchFamily="34" charset="0"/>
                <a:cs typeface="Arial" charset="0"/>
              </a:rPr>
              <a:t>ExH</a:t>
            </a:r>
            <a:r>
              <a:rPr lang="en-GB" sz="1800" i="1" dirty="0">
                <a:latin typeface="Calibri" pitchFamily="34" charset="0"/>
                <a:cs typeface="Arial" charset="0"/>
              </a:rPr>
              <a:t>)</a:t>
            </a:r>
            <a:r>
              <a:rPr lang="en-GB" sz="1800" i="1" baseline="-25000" dirty="0">
                <a:latin typeface="Calibri" pitchFamily="34" charset="0"/>
                <a:cs typeface="Arial" charset="0"/>
              </a:rPr>
              <a:t>surf</a:t>
            </a:r>
          </a:p>
        </p:txBody>
      </p:sp>
      <p:sp>
        <p:nvSpPr>
          <p:cNvPr id="118822" name="TextBox 10"/>
          <p:cNvSpPr txBox="1">
            <a:spLocks noChangeArrowheads="1"/>
          </p:cNvSpPr>
          <p:nvPr/>
        </p:nvSpPr>
        <p:spPr bwMode="auto">
          <a:xfrm>
            <a:off x="2357886" y="986825"/>
            <a:ext cx="67901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GB" sz="1600" dirty="0">
                <a:cs typeface="Arial" charset="0"/>
              </a:rPr>
              <a:t> Peak electric and magnetic fields of the dipole mode are located 90 degrees from each other on the iris</a:t>
            </a:r>
          </a:p>
          <a:p>
            <a:pPr>
              <a:buFont typeface="Arial" charset="0"/>
              <a:buChar char="•"/>
            </a:pPr>
            <a:endParaRPr lang="en-GB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GB" sz="1600" dirty="0">
                <a:cs typeface="Arial" charset="0"/>
              </a:rPr>
              <a:t> Surface </a:t>
            </a:r>
            <a:r>
              <a:rPr lang="en-GB" sz="1600" dirty="0" err="1">
                <a:cs typeface="Arial" charset="0"/>
              </a:rPr>
              <a:t>Poynting</a:t>
            </a:r>
            <a:r>
              <a:rPr lang="en-GB" sz="1600" dirty="0">
                <a:cs typeface="Arial" charset="0"/>
              </a:rPr>
              <a:t> flux </a:t>
            </a:r>
            <a:r>
              <a:rPr lang="en-GB" sz="1600" dirty="0" err="1">
                <a:cs typeface="Arial" charset="0"/>
              </a:rPr>
              <a:t>S</a:t>
            </a:r>
            <a:r>
              <a:rPr lang="en-GB" sz="1600" baseline="-25000" dirty="0" err="1">
                <a:cs typeface="Arial" charset="0"/>
              </a:rPr>
              <a:t>surf</a:t>
            </a:r>
            <a:r>
              <a:rPr lang="en-GB" sz="1600" dirty="0">
                <a:cs typeface="Arial" charset="0"/>
              </a:rPr>
              <a:t> is however at 45 </a:t>
            </a:r>
            <a:r>
              <a:rPr lang="en-GB" sz="1600" dirty="0" err="1">
                <a:cs typeface="Arial" charset="0"/>
              </a:rPr>
              <a:t>deg</a:t>
            </a:r>
            <a:r>
              <a:rPr lang="en-GB" sz="1600" dirty="0">
                <a:cs typeface="Arial" charset="0"/>
              </a:rPr>
              <a:t> to both E and H</a:t>
            </a:r>
          </a:p>
          <a:p>
            <a:pPr>
              <a:buFont typeface="Arial" charset="0"/>
              <a:buChar char="•"/>
            </a:pPr>
            <a:endParaRPr lang="en-GB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GB" sz="1600" dirty="0">
                <a:cs typeface="Arial" charset="0"/>
              </a:rPr>
              <a:t> Location of the breakdown on the iris provides critical information about the role of magnetic field in breakdown.</a:t>
            </a:r>
          </a:p>
          <a:p>
            <a:pPr>
              <a:buFont typeface="Arial" charset="0"/>
              <a:buChar char="•"/>
            </a:pPr>
            <a:endParaRPr lang="en-GB" sz="1600" dirty="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GB" sz="1600" dirty="0">
                <a:cs typeface="Arial" charset="0"/>
              </a:rPr>
              <a:t>The cavity has a large </a:t>
            </a:r>
            <a:r>
              <a:rPr lang="en-GB" sz="1600" dirty="0" err="1">
                <a:cs typeface="Arial" charset="0"/>
              </a:rPr>
              <a:t>Sc</a:t>
            </a:r>
            <a:r>
              <a:rPr lang="en-GB" sz="1600" dirty="0">
                <a:cs typeface="Arial" charset="0"/>
              </a:rPr>
              <a:t> but relatively low E and H fields at the surface so this also provides an independent verification of new theories.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67544" y="84531"/>
            <a:ext cx="3178696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RF Design</a:t>
            </a:r>
            <a:endParaRPr lang="en-GB" dirty="0"/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3" t="50000" r="13595"/>
          <a:stretch/>
        </p:blipFill>
        <p:spPr bwMode="auto">
          <a:xfrm>
            <a:off x="3950884" y="-243408"/>
            <a:ext cx="405011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361814"/>
              </p:ext>
            </p:extLst>
          </p:nvPr>
        </p:nvGraphicFramePr>
        <p:xfrm>
          <a:off x="3347864" y="3486326"/>
          <a:ext cx="4419250" cy="33716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0297"/>
                <a:gridCol w="1612769"/>
                <a:gridCol w="1656184"/>
              </a:tblGrid>
              <a:tr h="32367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Property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Crab cavity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CLIC_G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1215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Mode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120° , 11.9942</a:t>
                      </a:r>
                      <a:r>
                        <a:rPr lang="en-GB" sz="1400" baseline="0" dirty="0" smtClean="0"/>
                        <a:t> GHz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120° , 11.9942</a:t>
                      </a:r>
                      <a:r>
                        <a:rPr lang="en-GB" sz="1400" baseline="0" dirty="0" smtClean="0"/>
                        <a:t> GHz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338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6247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6100-6265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V</a:t>
                      </a:r>
                      <a:r>
                        <a:rPr lang="en-GB" sz="1400" baseline="-25000" dirty="0" err="1" smtClean="0"/>
                        <a:t>group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-2.9 %c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1.66-0.83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%c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Kick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2.55 MV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NA MV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Gradient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26 MV/m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100 MV/m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508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Power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13.35</a:t>
                      </a:r>
                      <a:r>
                        <a:rPr lang="en-GB" sz="1400" dirty="0" smtClean="0"/>
                        <a:t> MW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42 MW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8316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</a:t>
                      </a:r>
                      <a:r>
                        <a:rPr lang="en-GB" sz="1400" baseline="-25000" dirty="0" err="1" smtClean="0"/>
                        <a:t>surf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103 MV/m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190 MV/m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H</a:t>
                      </a:r>
                      <a:r>
                        <a:rPr lang="en-GB" sz="1400" baseline="-25000" dirty="0" err="1" smtClean="0"/>
                        <a:t>surf</a:t>
                      </a:r>
                      <a:endParaRPr lang="en-GB" sz="1400" baseline="-250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348 kA/m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410 kA/m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ΔT (200ns)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26 K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21 K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Sc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3.32 W/mm</a:t>
                      </a:r>
                      <a:r>
                        <a:rPr lang="en-GB" sz="1400" baseline="30000" dirty="0" smtClean="0"/>
                        <a:t>2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3.8 W/mm</a:t>
                      </a:r>
                      <a:r>
                        <a:rPr lang="en-GB" sz="1400" baseline="30000" dirty="0" smtClean="0"/>
                        <a:t>2</a:t>
                      </a:r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003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83"/>
            <a:ext cx="8229600" cy="1143000"/>
          </a:xfrm>
        </p:spPr>
        <p:txBody>
          <a:bodyPr/>
          <a:lstStyle/>
          <a:p>
            <a:r>
              <a:rPr lang="en-GB" dirty="0" smtClean="0"/>
              <a:t>Fabrication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340768"/>
            <a:ext cx="3898776" cy="28803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Manufactured with normal CERN techniques: </a:t>
            </a:r>
          </a:p>
          <a:p>
            <a:r>
              <a:rPr lang="en-GB" dirty="0" smtClean="0"/>
              <a:t>Discs ultra-precision machined at VDL </a:t>
            </a:r>
          </a:p>
          <a:p>
            <a:r>
              <a:rPr lang="en-GB" dirty="0" smtClean="0"/>
              <a:t>Stacking and alignment performed at CERN or Bodycote.</a:t>
            </a:r>
          </a:p>
          <a:p>
            <a:r>
              <a:rPr lang="en-GB" dirty="0" smtClean="0"/>
              <a:t>Coupler brazing and bake out at Bodycote.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73" y="919392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4" t="22917" r="14814" b="15258"/>
          <a:stretch/>
        </p:blipFill>
        <p:spPr bwMode="auto">
          <a:xfrm>
            <a:off x="3419872" y="4348392"/>
            <a:ext cx="5534943" cy="246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56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1" y="57660"/>
            <a:ext cx="8229600" cy="1143000"/>
          </a:xfrm>
        </p:spPr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uning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Tuning of CLIC Crab Cavity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304800" y="1109472"/>
            <a:ext cx="8610600" cy="4757928"/>
            <a:chOff x="304800" y="990600"/>
            <a:chExt cx="8610600" cy="47579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1066800"/>
              <a:ext cx="6242304" cy="468172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629400" y="990600"/>
              <a:ext cx="2286000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centring V guiding the wire for bead-pull measurements</a:t>
              </a:r>
            </a:p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nitrogen supply</a:t>
              </a:r>
            </a:p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input (chosen and marked)</a:t>
              </a:r>
            </a:p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tuning </a:t>
              </a:r>
              <a:r>
                <a:rPr lang="en-GB" dirty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pins (4 per cell)</a:t>
              </a:r>
              <a:endParaRPr lang="en-GB" dirty="0" smtClean="0">
                <a:solidFill>
                  <a:srgbClr val="FF0000"/>
                </a:solidFill>
                <a:cs typeface="Times New Roman" pitchFamily="18" charset="0"/>
                <a:sym typeface="Symbol"/>
              </a:endParaRPr>
            </a:p>
            <a:p>
              <a:pPr>
                <a:spcAft>
                  <a:spcPts val="1200"/>
                </a:spcAft>
              </a:pPr>
              <a:r>
                <a:rPr lang="en-GB" dirty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temperature sensor</a:t>
              </a:r>
            </a:p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cooling block</a:t>
              </a:r>
            </a:p>
            <a:p>
              <a:pPr>
                <a:spcAft>
                  <a:spcPts val="1200"/>
                </a:spcAft>
              </a:pPr>
              <a:r>
                <a:rPr lang="en-GB" dirty="0" smtClean="0">
                  <a:solidFill>
                    <a:srgbClr val="FF0000"/>
                  </a:solidFill>
                  <a:cs typeface="Times New Roman" pitchFamily="18" charset="0"/>
                  <a:sym typeface="Symbol"/>
                </a:rPr>
                <a:t>output (marked)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5791200" y="1294715"/>
              <a:ext cx="838200" cy="45788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 flipV="1">
              <a:off x="4648201" y="2133600"/>
              <a:ext cx="1981199" cy="762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800600" y="2590800"/>
              <a:ext cx="1828801" cy="381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638800" y="3276600"/>
              <a:ext cx="990601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4953000" y="3505200"/>
              <a:ext cx="1676402" cy="2286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5867400" y="4000500"/>
              <a:ext cx="762000" cy="1143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4800600" y="4057650"/>
              <a:ext cx="1828800" cy="4762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578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8316" y="14988"/>
            <a:ext cx="8229600" cy="1143000"/>
          </a:xfrm>
        </p:spPr>
        <p:txBody>
          <a:bodyPr/>
          <a:lstStyle/>
          <a:p>
            <a:r>
              <a:rPr lang="en-GB" dirty="0" smtClean="0"/>
              <a:t>Before Tuning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Tuning of CLIC Crab Cavity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49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19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 rot="10800000" flipV="1">
            <a:off x="1143000" y="838200"/>
            <a:ext cx="2286000" cy="3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dirty="0">
                <a:solidFill>
                  <a:srgbClr val="0000FF"/>
                </a:solidFill>
                <a:cs typeface="Times New Roman" pitchFamily="18" charset="0"/>
              </a:rPr>
              <a:t>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nput reflection</a:t>
            </a:r>
          </a:p>
        </p:txBody>
      </p:sp>
      <p:sp>
        <p:nvSpPr>
          <p:cNvPr id="25" name="TextBox 24"/>
          <p:cNvSpPr txBox="1"/>
          <p:nvPr/>
        </p:nvSpPr>
        <p:spPr>
          <a:xfrm rot="10800000" flipV="1">
            <a:off x="5486400" y="791699"/>
            <a:ext cx="259080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bead-pull @ 11.9922 GHz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116" y="762000"/>
            <a:ext cx="4577367" cy="609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25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838200"/>
          </a:xfrm>
        </p:spPr>
        <p:txBody>
          <a:bodyPr>
            <a:noAutofit/>
          </a:bodyPr>
          <a:lstStyle/>
          <a:p>
            <a:r>
              <a:rPr lang="en-GB" sz="3200" dirty="0"/>
              <a:t>Tuning - E. Daskalaki, A. Degiovanni, C. Marrelli, M. Navarro Tapia, R. Wegner, B. </a:t>
            </a:r>
            <a:r>
              <a:rPr lang="en-GB" sz="3200" dirty="0" smtClean="0"/>
              <a:t>Woolley</a:t>
            </a:r>
            <a:endParaRPr lang="en-US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Tuning of CLIC Crab Cavity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608391"/>
              </p:ext>
            </p:extLst>
          </p:nvPr>
        </p:nvGraphicFramePr>
        <p:xfrm>
          <a:off x="609600" y="1204178"/>
          <a:ext cx="7937498" cy="26058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476"/>
                <a:gridCol w="326199"/>
                <a:gridCol w="518080"/>
                <a:gridCol w="518080"/>
                <a:gridCol w="518080"/>
                <a:gridCol w="518080"/>
                <a:gridCol w="518080"/>
                <a:gridCol w="518080"/>
                <a:gridCol w="518080"/>
                <a:gridCol w="642803"/>
                <a:gridCol w="518080"/>
                <a:gridCol w="524476"/>
                <a:gridCol w="524476"/>
                <a:gridCol w="524476"/>
                <a:gridCol w="524476"/>
                <a:gridCol w="524476"/>
              </a:tblGrid>
              <a:tr h="302677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effectLst/>
                        </a:rPr>
                        <a:t>cell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tuning record  of |ds11|*sign(</a:t>
                      </a:r>
                      <a:r>
                        <a:rPr lang="en-GB" sz="1100" b="1" u="none" strike="noStrike" dirty="0" err="1">
                          <a:effectLst/>
                        </a:rPr>
                        <a:t>df</a:t>
                      </a:r>
                      <a:r>
                        <a:rPr lang="en-GB" sz="1100" b="1" u="none" strike="noStrike" dirty="0">
                          <a:effectLst/>
                        </a:rPr>
                        <a:t>) (</a:t>
                      </a:r>
                      <a:r>
                        <a:rPr lang="en-GB" sz="1100" b="1" u="none" strike="noStrike" dirty="0" err="1">
                          <a:effectLst/>
                        </a:rPr>
                        <a:t>mU</a:t>
                      </a:r>
                      <a:r>
                        <a:rPr lang="en-GB" sz="1100" b="1" u="none" strike="noStrike" dirty="0" smtClean="0">
                          <a:effectLst/>
                        </a:rPr>
                        <a:t>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64498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effectLst/>
                        </a:rPr>
                        <a:t>in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5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7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+4.8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8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+9.6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+14.0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9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-8.9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-3.4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+7.0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+4.0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+7.4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+12.0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57919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out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+8.1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+10.2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+12.3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+8.7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-7.5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-3.2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675995"/>
              </p:ext>
            </p:extLst>
          </p:nvPr>
        </p:nvGraphicFramePr>
        <p:xfrm>
          <a:off x="533402" y="3878804"/>
          <a:ext cx="8000998" cy="2521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444"/>
                <a:gridCol w="35529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  <a:gridCol w="571251"/>
              </a:tblGrid>
              <a:tr h="273386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smtClean="0">
                          <a:effectLst/>
                        </a:rPr>
                        <a:t>cell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dirty="0" smtClean="0">
                          <a:effectLst/>
                        </a:rPr>
                        <a:t>tuning record  of |ds11|*sign(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df</a:t>
                      </a:r>
                      <a:r>
                        <a:rPr lang="en-GB" sz="1100" b="1" u="none" strike="noStrike" dirty="0" smtClean="0">
                          <a:effectLst/>
                        </a:rPr>
                        <a:t>) (</a:t>
                      </a:r>
                      <a:r>
                        <a:rPr lang="en-GB" sz="1100" b="1" u="none" strike="noStrike" dirty="0" err="1" smtClean="0">
                          <a:effectLst/>
                        </a:rPr>
                        <a:t>mU</a:t>
                      </a:r>
                      <a:r>
                        <a:rPr lang="en-GB" sz="1100" b="1" u="none" strike="noStrike" dirty="0" smtClean="0">
                          <a:effectLst/>
                        </a:rPr>
                        <a:t>)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</a:tr>
              <a:tr h="148579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sum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1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u="none" strike="noStrike">
                          <a:effectLst/>
                        </a:rPr>
                        <a:t>in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+9.8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+9.8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2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+10.5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+9.9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+20.4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3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+6.2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+21.7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+27.9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effectLst/>
                        </a:rPr>
                        <a:t>4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+5.3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+3.8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+9.1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+6.4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+3.1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+9.5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6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+5.0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+5.7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+10.7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7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+7.0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-3.4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+8.4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8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+23.6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9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-12.3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10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+11.0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11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+19.4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  <a:tr h="14263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/>
                        </a:rPr>
                        <a:t>12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out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+28.6</a:t>
                      </a:r>
                      <a:endParaRPr lang="en-GB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5330" marR="5330" marT="533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1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839200" cy="8382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Tuning Results</a:t>
            </a:r>
            <a:endParaRPr lang="en-US" sz="4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12.02.2014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Tuning of CLIC Crab Cavity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 rot="10800000" flipV="1">
            <a:off x="1143000" y="838200"/>
            <a:ext cx="2286000" cy="3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dirty="0">
                <a:solidFill>
                  <a:srgbClr val="0000FF"/>
                </a:solidFill>
                <a:cs typeface="Times New Roman" pitchFamily="18" charset="0"/>
              </a:rPr>
              <a:t>i</a:t>
            </a: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nput reflection</a:t>
            </a:r>
          </a:p>
        </p:txBody>
      </p:sp>
      <p:sp>
        <p:nvSpPr>
          <p:cNvPr id="25" name="TextBox 24"/>
          <p:cNvSpPr txBox="1"/>
          <p:nvPr/>
        </p:nvSpPr>
        <p:spPr>
          <a:xfrm rot="10800000" flipV="1">
            <a:off x="5486400" y="791699"/>
            <a:ext cx="259080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GB" dirty="0" smtClean="0">
                <a:solidFill>
                  <a:srgbClr val="0000FF"/>
                </a:solidFill>
                <a:cs typeface="Times New Roman" pitchFamily="18" charset="0"/>
              </a:rPr>
              <a:t>bead-pull @ 11.9922 GHz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1430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733800"/>
            <a:ext cx="44577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762000"/>
            <a:ext cx="4577367" cy="609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4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>
            <a:spLocks/>
          </p:cNvSpPr>
          <p:nvPr/>
        </p:nvSpPr>
        <p:spPr bwMode="auto">
          <a:xfrm>
            <a:off x="0" y="-162272"/>
            <a:ext cx="8675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Xbox-2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20914" y="893619"/>
            <a:ext cx="2915816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Scandinova Modulator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Klystron (50MW, 1.5us pulse) For Crab cavity test: SLAC XL5 klystron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Pulse compressor (250ns, ratio ~3)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Stainless steel load</a:t>
            </a:r>
          </a:p>
        </p:txBody>
      </p:sp>
      <p:pic>
        <p:nvPicPr>
          <p:cNvPr id="7170" name="Picture 2" descr="C:\Users\mkxtest\Downloads\PANO_20140701_093615-ra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4" t="9465" r="13097"/>
          <a:stretch/>
        </p:blipFill>
        <p:spPr bwMode="auto">
          <a:xfrm>
            <a:off x="0" y="836712"/>
            <a:ext cx="5784658" cy="306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lh6.googleusercontent.com/-Fun_6UUO7o4/VDzsuLoq3rI/AAAAAAAAGh8/OvJVlKGtlTQ/w422-h563-no/IMG_20141014_1127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1" b="15672"/>
          <a:stretch/>
        </p:blipFill>
        <p:spPr bwMode="auto">
          <a:xfrm>
            <a:off x="5542051" y="2996951"/>
            <a:ext cx="3559012" cy="385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4.googleusercontent.com/-OBFBLWwKPdQ/VDza2-FsDJI/AAAAAAAAGfk/-Zm04sItsCU/w751-h563-no/IMG_20141014_10120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3" r="4961" b="10404"/>
          <a:stretch/>
        </p:blipFill>
        <p:spPr bwMode="auto">
          <a:xfrm>
            <a:off x="334541" y="3789040"/>
            <a:ext cx="4741515" cy="301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31/10/2014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BE KT Innovation 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11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1240</Words>
  <Application>Microsoft Office PowerPoint</Application>
  <PresentationFormat>On-screen Show (4:3)</PresentationFormat>
  <Paragraphs>617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1_Office Theme</vt:lpstr>
      <vt:lpstr>Crab Cavity Results</vt:lpstr>
      <vt:lpstr>Outline</vt:lpstr>
      <vt:lpstr>PowerPoint Presentation</vt:lpstr>
      <vt:lpstr>Fabrication</vt:lpstr>
      <vt:lpstr>Tuning</vt:lpstr>
      <vt:lpstr>Before Tuning</vt:lpstr>
      <vt:lpstr>Tuning - E. Daskalaki, A. Degiovanni, C. Marrelli, M. Navarro Tapia, R. Wegner, B. Woolley</vt:lpstr>
      <vt:lpstr>Tuning Results</vt:lpstr>
      <vt:lpstr>PowerPoint Presentation</vt:lpstr>
      <vt:lpstr>Crab Cavity Diagnostics</vt:lpstr>
      <vt:lpstr>Xbox2 Operator Display</vt:lpstr>
      <vt:lpstr>Results</vt:lpstr>
      <vt:lpstr>Results</vt:lpstr>
      <vt:lpstr>Initial Conditioning</vt:lpstr>
      <vt:lpstr>Nominal performance</vt:lpstr>
      <vt:lpstr>How high?</vt:lpstr>
      <vt:lpstr>20MW Performance</vt:lpstr>
      <vt:lpstr>PowerPoint Presentation</vt:lpstr>
      <vt:lpstr>Radiation Monitor</vt:lpstr>
      <vt:lpstr>BD detection + cell location</vt:lpstr>
      <vt:lpstr>Preliminary BD cell results </vt:lpstr>
      <vt:lpstr>Preliminary BD cell results </vt:lpstr>
      <vt:lpstr>PowerPoint Presentation</vt:lpstr>
      <vt:lpstr>Sneak peek: DC spectrometer</vt:lpstr>
      <vt:lpstr>Future tests</vt:lpstr>
      <vt:lpstr>Summary</vt:lpstr>
      <vt:lpstr>Thank you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Cavity Results</dc:title>
  <dc:creator>benjamin.woolley@cern.ch</dc:creator>
  <cp:lastModifiedBy>Ben Woolley</cp:lastModifiedBy>
  <cp:revision>51</cp:revision>
  <dcterms:created xsi:type="dcterms:W3CDTF">2015-01-25T14:37:00Z</dcterms:created>
  <dcterms:modified xsi:type="dcterms:W3CDTF">2015-01-26T12:23:28Z</dcterms:modified>
</cp:coreProperties>
</file>