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29" r:id="rId2"/>
    <p:sldId id="629" r:id="rId3"/>
    <p:sldId id="748" r:id="rId4"/>
    <p:sldId id="749" r:id="rId5"/>
    <p:sldId id="750" r:id="rId6"/>
    <p:sldId id="751" r:id="rId7"/>
    <p:sldId id="756" r:id="rId8"/>
    <p:sldId id="753" r:id="rId9"/>
    <p:sldId id="755" r:id="rId10"/>
    <p:sldId id="758" r:id="rId11"/>
    <p:sldId id="634" r:id="rId12"/>
    <p:sldId id="75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FA6"/>
    <a:srgbClr val="EDFFE0"/>
    <a:srgbClr val="E9FF96"/>
    <a:srgbClr val="FFE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5" autoAdjust="0"/>
    <p:restoredTop sz="98085" autoAdjust="0"/>
  </p:normalViewPr>
  <p:slideViewPr>
    <p:cSldViewPr snapToGrid="0" snapToObjects="1">
      <p:cViewPr>
        <p:scale>
          <a:sx n="100" d="100"/>
          <a:sy n="100" d="100"/>
        </p:scale>
        <p:origin x="-896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29/01/15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29/01/15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Lucie Linssen, January 30st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dirty="0" smtClean="0"/>
              <a:t>/25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69" t="91739" r="135123" b="-63913"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2741" y="0"/>
            <a:ext cx="811054" cy="78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41" y="517808"/>
            <a:ext cx="9144000" cy="1200746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CLICdp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 smtClean="0"/>
              <a:t>achievements in 2014 and</a:t>
            </a:r>
            <a:r>
              <a:rPr lang="en-US" dirty="0"/>
              <a:t> </a:t>
            </a:r>
            <a:r>
              <a:rPr lang="en-US" dirty="0" smtClean="0"/>
              <a:t>goals for 2015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315" y="5697638"/>
            <a:ext cx="6400800" cy="1122262"/>
          </a:xfrm>
        </p:spPr>
        <p:txBody>
          <a:bodyPr>
            <a:noAutofit/>
          </a:bodyPr>
          <a:lstStyle/>
          <a:p>
            <a:r>
              <a:rPr lang="en-US" sz="1800" dirty="0" smtClean="0"/>
              <a:t>Lucie Linssen, CERN</a:t>
            </a:r>
          </a:p>
          <a:p>
            <a:r>
              <a:rPr lang="en-US" sz="1800" dirty="0" smtClean="0"/>
              <a:t>on behalf of the </a:t>
            </a:r>
            <a:r>
              <a:rPr lang="en-US" sz="1800" dirty="0" err="1" smtClean="0"/>
              <a:t>CLICdp</a:t>
            </a:r>
            <a:r>
              <a:rPr lang="en-US" sz="1800" dirty="0" smtClean="0"/>
              <a:t> collaboration</a:t>
            </a:r>
            <a:endParaRPr lang="en-US" sz="1050" dirty="0"/>
          </a:p>
          <a:p>
            <a:endParaRPr lang="en-US" sz="800" dirty="0" smtClean="0"/>
          </a:p>
          <a:p>
            <a:r>
              <a:rPr lang="en-US" sz="1800" dirty="0" smtClean="0"/>
              <a:t>CLIC workshop, January 30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2015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" y="0"/>
            <a:ext cx="811054" cy="7850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892" y="2057401"/>
            <a:ext cx="4744038" cy="354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2015, some of the main </a:t>
            </a: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1300" y="5130463"/>
            <a:ext cx="4172937" cy="1200329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</a:t>
            </a:r>
            <a:r>
              <a:rPr lang="en-US" b="1" dirty="0" smtClean="0">
                <a:solidFill>
                  <a:srgbClr val="0000FF"/>
                </a:solidFill>
              </a:rPr>
              <a:t>&amp;D activities: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CLIC vertex detector technology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Fine-grained </a:t>
            </a:r>
            <a:r>
              <a:rPr lang="en-US" dirty="0" err="1" smtClean="0"/>
              <a:t>calorimetry</a:t>
            </a:r>
            <a:r>
              <a:rPr lang="en-US" dirty="0" smtClean="0"/>
              <a:t> (CALICE, FCAL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New silicon tracking hardware activity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300" y="1016000"/>
            <a:ext cx="6891630" cy="1754327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New CLIC detector concept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Continued studies,  …. =&gt; </a:t>
            </a:r>
            <a:r>
              <a:rPr lang="en-US" i="1" dirty="0" smtClean="0"/>
              <a:t>new track reconstruction will be important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Increase forward acceptance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R</a:t>
            </a:r>
            <a:r>
              <a:rPr lang="en-US" dirty="0" smtClean="0"/>
              <a:t>e-</a:t>
            </a:r>
            <a:r>
              <a:rPr lang="en-US" dirty="0"/>
              <a:t>e</a:t>
            </a:r>
            <a:r>
              <a:rPr lang="en-US" dirty="0" smtClean="0"/>
              <a:t>nforced </a:t>
            </a:r>
            <a:r>
              <a:rPr lang="en-US" dirty="0" smtClean="0"/>
              <a:t>MDI </a:t>
            </a:r>
            <a:r>
              <a:rPr lang="en-US" dirty="0" smtClean="0"/>
              <a:t>involvement !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Assess Luminosity performance for long L*</a:t>
            </a:r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Consolidation of new software tools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300" y="3211731"/>
            <a:ext cx="7866256" cy="1477328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CLIC physics benchmark </a:t>
            </a:r>
            <a:r>
              <a:rPr lang="en-US" b="1" dirty="0" smtClean="0">
                <a:solidFill>
                  <a:srgbClr val="0000FF"/>
                </a:solidFill>
              </a:rPr>
              <a:t>studies</a:t>
            </a:r>
          </a:p>
          <a:p>
            <a:r>
              <a:rPr lang="en-US" dirty="0" smtClean="0"/>
              <a:t>Shift focus from Higgs to Beyond Standard Model (BSM)physics and top physics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Precision top physics as tool for New Physics (first CLIC stage + higher energies)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Precision </a:t>
            </a:r>
            <a:r>
              <a:rPr lang="en-US" dirty="0" smtClean="0"/>
              <a:t>Electroweak </a:t>
            </a:r>
            <a:r>
              <a:rPr lang="en-US" dirty="0"/>
              <a:t>physics as tool for New </a:t>
            </a:r>
            <a:r>
              <a:rPr lang="en-US" dirty="0" smtClean="0"/>
              <a:t>Physics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BSM searches (dark matter, SUSY, compositeness, etc....)</a:t>
            </a:r>
            <a:endParaRPr lang="en-US" dirty="0" smtClean="0"/>
          </a:p>
        </p:txBody>
      </p:sp>
      <p:sp>
        <p:nvSpPr>
          <p:cNvPr id="3" name="Right Brace 2"/>
          <p:cNvSpPr/>
          <p:nvPr/>
        </p:nvSpPr>
        <p:spPr>
          <a:xfrm>
            <a:off x="7404100" y="1016000"/>
            <a:ext cx="203200" cy="175432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02663" y="1358900"/>
            <a:ext cx="13078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0000"/>
                </a:solidFill>
              </a:rPr>
              <a:t>a</a:t>
            </a:r>
            <a:r>
              <a:rPr lang="en-US" sz="2000" b="1" i="1" dirty="0" smtClean="0">
                <a:solidFill>
                  <a:srgbClr val="FF0000"/>
                </a:solidFill>
              </a:rPr>
              <a:t>mbitious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mid 2015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goal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919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3295" y="1642751"/>
            <a:ext cx="6171593" cy="360098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Tracker requirements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7 </a:t>
            </a:r>
            <a:r>
              <a:rPr lang="en-US" sz="1600" dirty="0" err="1"/>
              <a:t>μm</a:t>
            </a:r>
            <a:r>
              <a:rPr lang="en-US" sz="1600" dirty="0"/>
              <a:t> </a:t>
            </a:r>
            <a:r>
              <a:rPr lang="en-US" sz="1600" dirty="0" smtClean="0"/>
              <a:t>single point accuracy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t</a:t>
            </a:r>
            <a:r>
              <a:rPr lang="en-US" sz="1600" dirty="0" smtClean="0"/>
              <a:t>ime-stamping 10 ns</a:t>
            </a:r>
          </a:p>
          <a:p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~5-6 tracking layers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Radius ~1.5 m, half-length ~2.3 m</a:t>
            </a:r>
          </a:p>
          <a:p>
            <a:endParaRPr lang="en-US" sz="1000" dirty="0"/>
          </a:p>
          <a:p>
            <a:r>
              <a:rPr lang="en-US" b="1" i="1" dirty="0"/>
              <a:t>H</a:t>
            </a:r>
            <a:r>
              <a:rPr lang="en-US" b="1" i="1" dirty="0" smtClean="0"/>
              <a:t>igh occupancies in certain regions: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/>
              <a:t> Calls for large pixels and/or short-strips</a:t>
            </a:r>
          </a:p>
          <a:p>
            <a:endParaRPr lang="en-US" sz="1000" dirty="0" smtClean="0"/>
          </a:p>
          <a:p>
            <a:r>
              <a:rPr lang="en-US" b="1" dirty="0"/>
              <a:t>V</a:t>
            </a:r>
            <a:r>
              <a:rPr lang="en-US" b="1" dirty="0" smtClean="0"/>
              <a:t>ery light =&gt; ~1%X</a:t>
            </a:r>
            <a:r>
              <a:rPr lang="en-US" b="1" baseline="-25000" dirty="0" smtClean="0"/>
              <a:t>0</a:t>
            </a:r>
            <a:r>
              <a:rPr lang="en-US" b="1" dirty="0" smtClean="0"/>
              <a:t> per layer</a:t>
            </a:r>
            <a:endParaRPr lang="en-US" b="1" dirty="0"/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Requires very thin materials/sensors</a:t>
            </a:r>
          </a:p>
          <a:p>
            <a:pPr lvl="1"/>
            <a:r>
              <a:rPr lang="en-US" sz="1600" dirty="0"/>
              <a:t>	=&gt; is this compatible with charge sharing and 7μm accuracy?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Can we use power pulsing ?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Air cooling probably not possible….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Main silicon tracker technology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11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53165" y="5859001"/>
            <a:ext cx="5281083" cy="40011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=&gt; new CLIC </a:t>
            </a:r>
            <a:r>
              <a:rPr lang="en-US" sz="2000" b="1" i="1" dirty="0" smtClean="0">
                <a:solidFill>
                  <a:srgbClr val="FF0000"/>
                </a:solidFill>
              </a:rPr>
              <a:t>tracker technology working </a:t>
            </a:r>
            <a:r>
              <a:rPr lang="en-US" sz="2000" b="1" i="1" dirty="0" smtClean="0">
                <a:solidFill>
                  <a:srgbClr val="FF0000"/>
                </a:solidFill>
              </a:rPr>
              <a:t>group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pic>
        <p:nvPicPr>
          <p:cNvPr id="3" name="Picture 2" descr="Screen Shot 2015-01-15 at 10.59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494" y="846205"/>
            <a:ext cx="4848505" cy="306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45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1645" y="744605"/>
            <a:ext cx="68275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177000"/>
            </a:pPr>
            <a:r>
              <a:rPr lang="en-US" sz="2000" b="1" dirty="0" smtClean="0">
                <a:solidFill>
                  <a:srgbClr val="FF0000"/>
                </a:solidFill>
                <a:cs typeface="DejaVu Sans" charset="0"/>
              </a:rPr>
              <a:t>Good technical progress in 2014, in many domains:</a:t>
            </a:r>
          </a:p>
          <a:p>
            <a:pPr marL="285750" indent="-285750">
              <a:buSzPct val="140000"/>
              <a:buFont typeface="Arial"/>
              <a:buChar char="•"/>
            </a:pPr>
            <a:r>
              <a:rPr lang="en-US" sz="2000" dirty="0" smtClean="0">
                <a:cs typeface="DejaVu Sans" charset="0"/>
              </a:rPr>
              <a:t>Higgs benchmarking studies !</a:t>
            </a:r>
          </a:p>
          <a:p>
            <a:pPr marL="285750" indent="-285750">
              <a:buSzPct val="140000"/>
              <a:buFont typeface="Arial"/>
              <a:buChar char="•"/>
            </a:pPr>
            <a:r>
              <a:rPr lang="en-US" sz="2000" dirty="0" smtClean="0">
                <a:cs typeface="DejaVu Sans" charset="0"/>
              </a:rPr>
              <a:t>Detector </a:t>
            </a:r>
            <a:r>
              <a:rPr lang="en-US" sz="2000" dirty="0" err="1" smtClean="0">
                <a:cs typeface="DejaVu Sans" charset="0"/>
              </a:rPr>
              <a:t>optimisation</a:t>
            </a:r>
            <a:r>
              <a:rPr lang="en-US" sz="2000" dirty="0" smtClean="0">
                <a:cs typeface="DejaVu Sans" charset="0"/>
              </a:rPr>
              <a:t> towards a new CLIC detector concept</a:t>
            </a:r>
          </a:p>
          <a:p>
            <a:pPr marL="285750" indent="-285750">
              <a:buSzPct val="140000"/>
              <a:buFont typeface="Arial"/>
              <a:buChar char="•"/>
            </a:pPr>
            <a:r>
              <a:rPr lang="en-US" sz="2000" dirty="0" smtClean="0">
                <a:cs typeface="DejaVu Sans" charset="0"/>
              </a:rPr>
              <a:t>Development towards improved software tools</a:t>
            </a:r>
          </a:p>
          <a:p>
            <a:pPr marL="285750" indent="-285750">
              <a:buSzPct val="140000"/>
              <a:buFont typeface="Arial"/>
              <a:buChar char="•"/>
            </a:pPr>
            <a:r>
              <a:rPr lang="en-US" sz="2000" dirty="0" smtClean="0">
                <a:cs typeface="DejaVu Sans" charset="0"/>
              </a:rPr>
              <a:t>Vertex technology R&amp;D</a:t>
            </a:r>
          </a:p>
          <a:p>
            <a:pPr marL="285750" indent="-285750">
              <a:buSzPct val="140000"/>
              <a:buFont typeface="Arial"/>
              <a:buChar char="•"/>
            </a:pPr>
            <a:r>
              <a:rPr lang="en-US" sz="2000" dirty="0" smtClean="0">
                <a:cs typeface="DejaVu Sans" charset="0"/>
              </a:rPr>
              <a:t>Fine-grained calorimeter R&amp;D (CALICE, FCAL)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12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40261" y="4309901"/>
            <a:ext cx="695575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177000"/>
            </a:pPr>
            <a:r>
              <a:rPr lang="en-US" sz="2000" b="1" dirty="0" smtClean="0">
                <a:solidFill>
                  <a:srgbClr val="FF0000"/>
                </a:solidFill>
                <a:cs typeface="DejaVu Sans" charset="0"/>
              </a:rPr>
              <a:t>Objectives for 2015 will focus on: </a:t>
            </a:r>
          </a:p>
          <a:p>
            <a:pPr marL="342900" indent="-342900">
              <a:buSzPct val="140000"/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DejaVu Sans" charset="0"/>
              </a:rPr>
              <a:t>A new CLIC detector concept !</a:t>
            </a:r>
          </a:p>
          <a:p>
            <a:pPr marL="342900" indent="-342900">
              <a:buSzPct val="140000"/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DejaVu Sans" charset="0"/>
              </a:rPr>
              <a:t>Consolidation of the new software tools</a:t>
            </a:r>
          </a:p>
          <a:p>
            <a:pPr marL="342900" indent="-342900">
              <a:buSzPct val="140000"/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DejaVu Sans" charset="0"/>
              </a:rPr>
              <a:t>Physics =&gt; focus more on Beyond Standard Model capabilities</a:t>
            </a:r>
          </a:p>
          <a:p>
            <a:pPr marL="342900" indent="-342900">
              <a:buSzPct val="140000"/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DejaVu Sans" charset="0"/>
              </a:rPr>
              <a:t>Continuation of vertex technology R&amp;D</a:t>
            </a:r>
          </a:p>
          <a:p>
            <a:pPr marL="342900" indent="-342900">
              <a:buSzPct val="140000"/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cs typeface="DejaVu Sans" charset="0"/>
              </a:rPr>
              <a:t>Continuation of fine-grained calorimeter R&amp;D (CALICE, </a:t>
            </a:r>
            <a:r>
              <a:rPr lang="en-US" sz="2000" dirty="0" smtClean="0">
                <a:solidFill>
                  <a:srgbClr val="000000"/>
                </a:solidFill>
                <a:cs typeface="DejaVu Sans" charset="0"/>
              </a:rPr>
              <a:t>FCAL</a:t>
            </a:r>
          </a:p>
          <a:p>
            <a:pPr marL="342900" indent="-342900">
              <a:buSzPct val="140000"/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cs typeface="DejaVu Sans" charset="0"/>
              </a:rPr>
              <a:t>Start </a:t>
            </a:r>
            <a:r>
              <a:rPr lang="en-US" sz="2000" dirty="0">
                <a:solidFill>
                  <a:srgbClr val="000000"/>
                </a:solidFill>
                <a:cs typeface="DejaVu Sans" charset="0"/>
              </a:rPr>
              <a:t>of main silicon tracker R</a:t>
            </a:r>
            <a:r>
              <a:rPr lang="en-US" sz="2000" dirty="0" smtClean="0">
                <a:solidFill>
                  <a:srgbClr val="000000"/>
                </a:solidFill>
                <a:cs typeface="DejaVu Sans" charset="0"/>
              </a:rPr>
              <a:t>&amp;</a:t>
            </a:r>
            <a:r>
              <a:rPr lang="en-US" sz="2000" dirty="0">
                <a:solidFill>
                  <a:srgbClr val="000000"/>
                </a:solidFill>
                <a:cs typeface="DejaVu Sans" charset="0"/>
              </a:rPr>
              <a:t>D</a:t>
            </a:r>
            <a:endParaRPr lang="en-US" sz="2000" dirty="0" smtClean="0">
              <a:solidFill>
                <a:srgbClr val="000000"/>
              </a:solidFill>
              <a:cs typeface="DejaVu Sans" charset="0"/>
            </a:endParaRPr>
          </a:p>
        </p:txBody>
      </p:sp>
      <p:pic>
        <p:nvPicPr>
          <p:cNvPr id="3" name="Picture 2" descr="Screen Shot 2015-01-24 at 17.23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608" y="2692400"/>
            <a:ext cx="4876491" cy="22987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4000" y="2946400"/>
            <a:ext cx="3975100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000FF"/>
                </a:solidFill>
              </a:rPr>
              <a:t>Possible thanks to many contributors !</a:t>
            </a:r>
            <a:endParaRPr lang="en-US" sz="3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580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29967"/>
            <a:ext cx="7153308" cy="71728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CLIC detector and physics (</a:t>
            </a:r>
            <a:r>
              <a:rPr lang="en-US" sz="3600" dirty="0" err="1" smtClean="0"/>
              <a:t>CLICdp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2174" y="875156"/>
            <a:ext cx="385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http</a:t>
            </a:r>
            <a:r>
              <a:rPr lang="en-US" sz="2000" b="1" dirty="0">
                <a:solidFill>
                  <a:srgbClr val="0000FF"/>
                </a:solidFill>
              </a:rPr>
              <a:t>://</a:t>
            </a:r>
            <a:r>
              <a:rPr lang="en-US" sz="2000" b="1" dirty="0" err="1" smtClean="0">
                <a:solidFill>
                  <a:srgbClr val="0000FF"/>
                </a:solidFill>
              </a:rPr>
              <a:t>clicdp.web.cern.ch</a:t>
            </a:r>
            <a:r>
              <a:rPr lang="en-US" sz="2000" b="1" dirty="0">
                <a:solidFill>
                  <a:srgbClr val="0000FF"/>
                </a:solidFill>
              </a:rPr>
              <a:t>/</a:t>
            </a:r>
            <a:endParaRPr lang="en-US" sz="2000" b="1" dirty="0" smtClean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3507" y="1426049"/>
            <a:ext cx="3563207" cy="40011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Now 25 institutes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5 new in 2014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1" name="Picture 10" descr="CLIC-Logo-Color-7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  <p:pic>
        <p:nvPicPr>
          <p:cNvPr id="8" name="Picture 7" descr="Screen Shot 2015-01-04 at 22.02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60" y="844114"/>
            <a:ext cx="4378697" cy="56687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73254" y="2666332"/>
            <a:ext cx="4070345" cy="144655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smtClean="0"/>
              <a:t>3 </a:t>
            </a:r>
            <a:r>
              <a:rPr lang="en-US" sz="2200" dirty="0" err="1" smtClean="0"/>
              <a:t>CLICdp</a:t>
            </a:r>
            <a:r>
              <a:rPr lang="en-US" sz="2200" dirty="0" smtClean="0"/>
              <a:t> working groups: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WG </a:t>
            </a:r>
            <a:r>
              <a:rPr lang="en-US" sz="2200" b="1" dirty="0" smtClean="0">
                <a:solidFill>
                  <a:srgbClr val="FF0000"/>
                </a:solidFill>
              </a:rPr>
              <a:t>analysis</a:t>
            </a:r>
            <a:r>
              <a:rPr lang="en-US" sz="2200" dirty="0" smtClean="0"/>
              <a:t> (incl. </a:t>
            </a:r>
            <a:r>
              <a:rPr lang="en-US" sz="2200" b="1" dirty="0" smtClean="0">
                <a:solidFill>
                  <a:srgbClr val="FF0000"/>
                </a:solidFill>
              </a:rPr>
              <a:t>software</a:t>
            </a:r>
            <a:r>
              <a:rPr lang="en-US" sz="2200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WG </a:t>
            </a:r>
            <a:r>
              <a:rPr lang="en-US" sz="2200" b="1" dirty="0" smtClean="0">
                <a:solidFill>
                  <a:srgbClr val="FF0000"/>
                </a:solidFill>
              </a:rPr>
              <a:t>vertex detector </a:t>
            </a:r>
            <a:r>
              <a:rPr lang="en-US" sz="2200" dirty="0" smtClean="0"/>
              <a:t>technology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WG </a:t>
            </a:r>
            <a:r>
              <a:rPr lang="en-US" sz="2200" b="1" dirty="0" smtClean="0">
                <a:solidFill>
                  <a:srgbClr val="FF0000"/>
                </a:solidFill>
              </a:rPr>
              <a:t>detector </a:t>
            </a:r>
            <a:r>
              <a:rPr lang="en-US" sz="2200" b="1" dirty="0" err="1" smtClean="0">
                <a:solidFill>
                  <a:srgbClr val="FF0000"/>
                </a:solidFill>
              </a:rPr>
              <a:t>optimisation</a:t>
            </a:r>
            <a:endParaRPr lang="en-US" sz="2200" b="1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00660" y="4074052"/>
            <a:ext cx="4401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47523" y="4794960"/>
            <a:ext cx="2941831" cy="110799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smtClean="0"/>
              <a:t>Collaboration with: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ILC detector concepts</a:t>
            </a:r>
          </a:p>
          <a:p>
            <a:pPr marL="285750" indent="-285750">
              <a:buFont typeface="Arial"/>
              <a:buChar char="•"/>
            </a:pPr>
            <a:r>
              <a:rPr lang="en-US" sz="2200" b="1" dirty="0" smtClean="0">
                <a:solidFill>
                  <a:srgbClr val="FF0000"/>
                </a:solidFill>
              </a:rPr>
              <a:t>CALICE + FCAL</a:t>
            </a:r>
            <a:endParaRPr lang="en-US" sz="2200" b="1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73800" y="2247900"/>
            <a:ext cx="1039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In 2014: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79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=&gt; Higgs benchmark analyses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 descr="Screen Shot 2015-01-26 at 17.03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2459105"/>
            <a:ext cx="3911600" cy="3302343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914899" y="922406"/>
            <a:ext cx="7441701" cy="1220826"/>
            <a:chOff x="25899" y="757305"/>
            <a:chExt cx="8270410" cy="1356778"/>
          </a:xfrm>
        </p:grpSpPr>
        <p:pic>
          <p:nvPicPr>
            <p:cNvPr id="7" name="Picture 6" descr="Screen Shot 2012-06-03 at 6.27.45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0832" y="757305"/>
              <a:ext cx="1575477" cy="1350409"/>
            </a:xfrm>
            <a:prstGeom prst="rect">
              <a:avLst/>
            </a:prstGeom>
            <a:ln w="19050" cmpd="sng">
              <a:solidFill>
                <a:srgbClr val="3366FF"/>
              </a:solidFill>
            </a:ln>
          </p:spPr>
        </p:pic>
        <p:pic>
          <p:nvPicPr>
            <p:cNvPr id="8" name="Picture 7" descr="Screen Shot 2012-11-25 at 8.58.30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7062" y="757305"/>
              <a:ext cx="1742388" cy="1356778"/>
            </a:xfrm>
            <a:prstGeom prst="rect">
              <a:avLst/>
            </a:prstGeom>
            <a:ln w="19050" cmpd="sng">
              <a:solidFill>
                <a:srgbClr val="008000"/>
              </a:solidFill>
            </a:ln>
          </p:spPr>
        </p:pic>
        <p:pic>
          <p:nvPicPr>
            <p:cNvPr id="9" name="Picture 8" descr="Screen Shot 2012-11-26 at 8.05.36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99" y="757305"/>
              <a:ext cx="1846973" cy="1350409"/>
            </a:xfrm>
            <a:prstGeom prst="rect">
              <a:avLst/>
            </a:prstGeom>
            <a:ln w="19050" cmpd="sng">
              <a:solidFill>
                <a:srgbClr val="FF6600"/>
              </a:solidFill>
            </a:ln>
          </p:spPr>
        </p:pic>
        <p:pic>
          <p:nvPicPr>
            <p:cNvPr id="10" name="Picture 9" descr="Screen Shot 2012-11-26 at 8.05.54 A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4255" y="757305"/>
              <a:ext cx="1871424" cy="1346666"/>
            </a:xfrm>
            <a:prstGeom prst="rect">
              <a:avLst/>
            </a:prstGeom>
            <a:ln w="19050" cmpd="sng">
              <a:solidFill>
                <a:srgbClr val="FF0000"/>
              </a:solidFill>
            </a:ln>
          </p:spPr>
        </p:pic>
      </p:grpSp>
      <p:sp>
        <p:nvSpPr>
          <p:cNvPr id="12" name="TextBox 11"/>
          <p:cNvSpPr txBox="1"/>
          <p:nvPr/>
        </p:nvSpPr>
        <p:spPr>
          <a:xfrm>
            <a:off x="4204214" y="2362200"/>
            <a:ext cx="490715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ealth of production and decay modes addressed</a:t>
            </a:r>
          </a:p>
          <a:p>
            <a:r>
              <a:rPr lang="en-US" dirty="0" smtClean="0"/>
              <a:t>at all three CLIC energy stages</a:t>
            </a:r>
          </a:p>
          <a:p>
            <a:endParaRPr lang="en-US" sz="900" dirty="0" smtClean="0"/>
          </a:p>
          <a:p>
            <a:r>
              <a:rPr lang="en-US" dirty="0" smtClean="0"/>
              <a:t>A collaboration-wide effort !</a:t>
            </a:r>
          </a:p>
          <a:p>
            <a:r>
              <a:rPr lang="en-US" dirty="0"/>
              <a:t>	</a:t>
            </a:r>
            <a:r>
              <a:rPr lang="en-US" dirty="0" smtClean="0"/>
              <a:t>=&gt; </a:t>
            </a:r>
            <a:r>
              <a:rPr lang="en-US" b="1" i="1" dirty="0" smtClean="0">
                <a:solidFill>
                  <a:srgbClr val="FF0000"/>
                </a:solidFill>
              </a:rPr>
              <a:t>good overview of CLIC Higgs capabilities</a:t>
            </a:r>
          </a:p>
          <a:p>
            <a:endParaRPr lang="en-US" sz="900" dirty="0"/>
          </a:p>
          <a:p>
            <a:r>
              <a:rPr lang="en-US" dirty="0" smtClean="0"/>
              <a:t>Draft publication is under collaboration review</a:t>
            </a:r>
            <a:endParaRPr lang="en-US" dirty="0"/>
          </a:p>
        </p:txBody>
      </p:sp>
      <p:pic>
        <p:nvPicPr>
          <p:cNvPr id="14" name="Picture 13" descr="Screen Shot 2015-01-26 at 17.19.1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614" y="4244376"/>
            <a:ext cx="4930877" cy="231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74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2014 =&gt; Higgs benchmark analyses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137520" y="1574089"/>
            <a:ext cx="5080000" cy="3805606"/>
            <a:chOff x="3606800" y="757305"/>
            <a:chExt cx="5080000" cy="3805606"/>
          </a:xfrm>
        </p:grpSpPr>
        <p:pic>
          <p:nvPicPr>
            <p:cNvPr id="7" name="Picture 6" descr="Screen Shot 2014-11-18 at 22.27.35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6800" y="757305"/>
              <a:ext cx="5080000" cy="3805606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4699000" y="3651429"/>
              <a:ext cx="355600" cy="336371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384800" y="3397429"/>
              <a:ext cx="355600" cy="336371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753100" y="3397429"/>
              <a:ext cx="355600" cy="336371"/>
            </a:xfrm>
            <a:prstGeom prst="ellipse">
              <a:avLst/>
            </a:prstGeom>
            <a:noFill/>
            <a:ln w="28575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121400" y="3397429"/>
              <a:ext cx="355600" cy="336371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489700" y="3397429"/>
              <a:ext cx="355600" cy="336371"/>
            </a:xfrm>
            <a:prstGeom prst="ellipse">
              <a:avLst/>
            </a:prstGeom>
            <a:noFill/>
            <a:ln w="28575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934200" y="3397429"/>
              <a:ext cx="355600" cy="336371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289800" y="3397429"/>
              <a:ext cx="355600" cy="336371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658100" y="3397429"/>
              <a:ext cx="355600" cy="336371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45101" y="1351281"/>
              <a:ext cx="185419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m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odel independent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8027500" y="3399744"/>
              <a:ext cx="355600" cy="336371"/>
            </a:xfrm>
            <a:prstGeom prst="ellipse">
              <a:avLst/>
            </a:prstGeom>
            <a:noFill/>
            <a:ln w="28575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34000" y="5274484"/>
            <a:ext cx="3336027" cy="675529"/>
            <a:chOff x="4711700" y="4483100"/>
            <a:chExt cx="3336027" cy="675529"/>
          </a:xfrm>
        </p:grpSpPr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4711700" y="4527729"/>
              <a:ext cx="288000" cy="288000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4711700" y="4870629"/>
              <a:ext cx="288000" cy="288000"/>
            </a:xfrm>
            <a:prstGeom prst="ellipse">
              <a:avLst/>
            </a:prstGeom>
            <a:noFill/>
            <a:ln w="28575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54600" y="4483100"/>
              <a:ext cx="299312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8000"/>
                  </a:solidFill>
                </a:rPr>
                <a:t>much more accurate than HL-LHC</a:t>
              </a:r>
              <a:endParaRPr lang="en-US" sz="1600" dirty="0">
                <a:solidFill>
                  <a:srgbClr val="008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1900" y="4813300"/>
              <a:ext cx="239039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6600"/>
                  </a:solidFill>
                </a:rPr>
                <a:t>s</a:t>
              </a:r>
              <a:r>
                <a:rPr lang="en-US" sz="1600" dirty="0" smtClean="0">
                  <a:solidFill>
                    <a:srgbClr val="FF6600"/>
                  </a:solidFill>
                </a:rPr>
                <a:t>imilar accuracy as HL-LHC</a:t>
              </a:r>
              <a:endParaRPr lang="en-US" sz="1600" dirty="0">
                <a:solidFill>
                  <a:srgbClr val="FF6600"/>
                </a:solidFill>
              </a:endParaRPr>
            </a:p>
          </p:txBody>
        </p:sp>
      </p:grp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-4542" y="1229608"/>
            <a:ext cx="3841843" cy="430887"/>
          </a:xfrm>
          <a:prstGeom prst="rect">
            <a:avLst/>
          </a:prstGeom>
          <a:noFill/>
          <a:ln w="19050" cmpd="sng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sz="2200" dirty="0">
                <a:solidFill>
                  <a:schemeClr val="tx1"/>
                </a:solidFill>
              </a:rPr>
              <a:t> </a:t>
            </a:r>
            <a:r>
              <a:rPr lang="en-GB" b="1" dirty="0" smtClean="0">
                <a:solidFill>
                  <a:schemeClr val="tx1"/>
                </a:solidFill>
              </a:rPr>
              <a:t>Model-independent global fits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4732" y="5477191"/>
            <a:ext cx="4042920" cy="746358"/>
          </a:xfrm>
          <a:prstGeom prst="rect">
            <a:avLst/>
          </a:prstGeom>
          <a:noFill/>
          <a:ln w="19050" cmpd="sng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sz="2200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~1 % precision on many couplings</a:t>
            </a:r>
            <a:endParaRPr lang="en-GB" dirty="0"/>
          </a:p>
          <a:p>
            <a:pPr lvl="1">
              <a:spcAft>
                <a:spcPts val="300"/>
              </a:spcAft>
              <a:buClr>
                <a:srgbClr val="A50021"/>
              </a:buClr>
              <a:buFontTx/>
              <a:buChar char="•"/>
            </a:pP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/>
              <a:t>limited by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HZZ</a:t>
            </a:r>
            <a:r>
              <a:rPr lang="en-GB" dirty="0" smtClean="0"/>
              <a:t> precision</a:t>
            </a:r>
            <a:endParaRPr lang="en-GB" dirty="0"/>
          </a:p>
        </p:txBody>
      </p:sp>
      <p:pic>
        <p:nvPicPr>
          <p:cNvPr id="25" name="Picture 24" descr="Screen Shot 2015-01-15 at 17.23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" y="1738388"/>
            <a:ext cx="3915673" cy="3675305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-9645" y="6187943"/>
            <a:ext cx="4305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000FF"/>
                </a:solidFill>
              </a:rPr>
              <a:t> </a:t>
            </a:r>
            <a:r>
              <a:rPr lang="en-US" sz="1600" i="1" dirty="0" smtClean="0">
                <a:solidFill>
                  <a:srgbClr val="0000FF"/>
                </a:solidFill>
              </a:rPr>
              <a:t>-80</a:t>
            </a:r>
            <a:r>
              <a:rPr lang="en-US" sz="1600" i="1" dirty="0">
                <a:solidFill>
                  <a:srgbClr val="0000FF"/>
                </a:solidFill>
              </a:rPr>
              <a:t>% electron </a:t>
            </a:r>
            <a:r>
              <a:rPr lang="en-US" sz="1600" i="1" dirty="0" err="1">
                <a:solidFill>
                  <a:srgbClr val="0000FF"/>
                </a:solidFill>
              </a:rPr>
              <a:t>polarisation</a:t>
            </a:r>
            <a:r>
              <a:rPr lang="en-US" sz="1600" i="1" dirty="0">
                <a:solidFill>
                  <a:srgbClr val="0000FF"/>
                </a:solidFill>
              </a:rPr>
              <a:t> assumed above 1 </a:t>
            </a:r>
            <a:r>
              <a:rPr lang="en-US" sz="1600" i="1" dirty="0" err="1">
                <a:solidFill>
                  <a:srgbClr val="0000FF"/>
                </a:solidFill>
              </a:rPr>
              <a:t>TeV</a:t>
            </a:r>
            <a:endParaRPr lang="en-US" sz="16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4336111" y="6034054"/>
            <a:ext cx="4807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Note: contrary to (HL-)LHC, CLIC results are model-independent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94606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=&gt; software development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Screen Shot 2015-01-30 at 09.39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5392"/>
            <a:ext cx="3378200" cy="34759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6644" y="863600"/>
            <a:ext cx="763542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Major </a:t>
            </a:r>
            <a:r>
              <a:rPr lang="en-US" b="1" dirty="0">
                <a:solidFill>
                  <a:srgbClr val="0000FF"/>
                </a:solidFill>
              </a:rPr>
              <a:t>improvements of simulation and reconstruction </a:t>
            </a:r>
            <a:r>
              <a:rPr lang="en-US" b="1" dirty="0" smtClean="0">
                <a:solidFill>
                  <a:srgbClr val="0000FF"/>
                </a:solidFill>
              </a:rPr>
              <a:t>software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Most important new elements: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New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geometry description (DD4hep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For simulation, reconstruction, event display, alignment….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Generic, developed under AIDA EU project, also for other projects (FCC)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New/</a:t>
            </a:r>
            <a:r>
              <a:rPr lang="en-US" dirty="0" err="1" smtClean="0">
                <a:solidFill>
                  <a:srgbClr val="FF0000"/>
                </a:solidFill>
              </a:rPr>
              <a:t>optimised</a:t>
            </a:r>
            <a:r>
              <a:rPr lang="en-US" dirty="0" smtClean="0">
                <a:solidFill>
                  <a:srgbClr val="FF0000"/>
                </a:solidFill>
              </a:rPr>
              <a:t> t</a:t>
            </a:r>
            <a:r>
              <a:rPr lang="en-US" dirty="0" smtClean="0">
                <a:solidFill>
                  <a:srgbClr val="FF0000"/>
                </a:solidFill>
              </a:rPr>
              <a:t>rack reconstruction </a:t>
            </a:r>
            <a:r>
              <a:rPr lang="en-US" dirty="0" smtClean="0">
                <a:solidFill>
                  <a:srgbClr val="000000"/>
                </a:solidFill>
              </a:rPr>
              <a:t>for all-silicon tracker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7" descr="Screen Shot 2015-01-30 at 09.42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0" y="3292297"/>
            <a:ext cx="3746499" cy="35657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08996" y="3409592"/>
            <a:ext cx="2394370" cy="584776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New CLIC detector model implemented in DD4hep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803366" y="3516564"/>
            <a:ext cx="550687" cy="477804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08996" y="4682536"/>
            <a:ext cx="2844906" cy="830997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First reconstructed tracks using the selected </a:t>
            </a:r>
            <a:r>
              <a:rPr lang="en-US" sz="1600" dirty="0" smtClean="0"/>
              <a:t>and </a:t>
            </a:r>
            <a:r>
              <a:rPr lang="en-US" sz="1600" dirty="0" smtClean="0"/>
              <a:t>adapted reconstruction software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108200" y="4864100"/>
            <a:ext cx="300796" cy="224836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93800" y="2654300"/>
            <a:ext cx="6351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Excellent progress in 2014 towards the new software framework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814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Screen Shot 2015-01-24 at 16.45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04" y="5299645"/>
            <a:ext cx="2262066" cy="15523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2014 =&gt; WG vertex detector technology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0114" y="788747"/>
            <a:ext cx="6611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Successful 2014 beam tests with novel HV-CMOS technology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33684" y="3582743"/>
            <a:ext cx="8809790" cy="13369"/>
          </a:xfrm>
          <a:prstGeom prst="line">
            <a:avLst/>
          </a:pr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202" y="3654851"/>
            <a:ext cx="6244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Engineering studies on support structures and air cooling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-48252" y="1238287"/>
            <a:ext cx="3203099" cy="2121813"/>
            <a:chOff x="4975832" y="925186"/>
            <a:chExt cx="3872848" cy="260035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36744" y="925186"/>
              <a:ext cx="3811936" cy="254535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975832" y="3066140"/>
              <a:ext cx="3867833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HV-CMOS + </a:t>
              </a:r>
              <a:r>
                <a:rPr lang="en-US" sz="1600" b="1" dirty="0" err="1" smtClean="0">
                  <a:solidFill>
                    <a:schemeClr val="bg1"/>
                  </a:solidFill>
                </a:rPr>
                <a:t>CLICpix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, AC coupled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Picture 12" descr="Screen Shot 2015-01-18 at 22.44.2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065" y="788747"/>
            <a:ext cx="3261741" cy="26736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21687" y="1216530"/>
            <a:ext cx="2679240" cy="1323439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Active HV-CMOS sensor</a:t>
            </a:r>
          </a:p>
          <a:p>
            <a:r>
              <a:rPr lang="en-US" sz="1600" dirty="0" smtClean="0"/>
              <a:t>AC-coupled (glue) to complex </a:t>
            </a:r>
            <a:r>
              <a:rPr lang="en-US" sz="1600" dirty="0" err="1" smtClean="0"/>
              <a:t>CLICpix</a:t>
            </a:r>
            <a:r>
              <a:rPr lang="en-US" sz="1600" dirty="0" smtClean="0"/>
              <a:t> readout chip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Fast signal !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Small pixels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828599" y="2705730"/>
            <a:ext cx="2200544" cy="584776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High efficiency achieved at test beam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366211" y="1430421"/>
            <a:ext cx="855476" cy="441158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021239" y="1684421"/>
            <a:ext cx="1104129" cy="1046820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Screen Shot 2015-01-24 at 16.39.1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" r="4545"/>
          <a:stretch/>
        </p:blipFill>
        <p:spPr>
          <a:xfrm>
            <a:off x="3585600" y="4037551"/>
            <a:ext cx="5158800" cy="253896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61460" y="4082692"/>
            <a:ext cx="2844906" cy="584776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Full-scale thermo-mechanical mock-up of the vertex detector</a:t>
            </a:r>
            <a:endParaRPr lang="en-US" sz="16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406366" y="4189664"/>
            <a:ext cx="550687" cy="477804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196" y="4796548"/>
            <a:ext cx="2844906" cy="584776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Ultra-light supports tested for vibration stability in air flow</a:t>
            </a:r>
            <a:endParaRPr lang="en-US" sz="16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62910" y="5381324"/>
            <a:ext cx="412458" cy="460676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564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2014 =&gt; WG vertex detector technology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Lucie Linssen, January 30st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7474" y="695171"/>
            <a:ext cx="3589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Analysis of 2013 test beam data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33684" y="3582743"/>
            <a:ext cx="8809790" cy="13369"/>
          </a:xfrm>
          <a:prstGeom prst="line">
            <a:avLst/>
          </a:prstGeom>
          <a:ln w="1905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854" y="3694955"/>
            <a:ext cx="5583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Better understanding through detailed simulations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3" name="Picture 12" descr="Screen Shot 2015-01-24 at 16.53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902" y="784326"/>
            <a:ext cx="4263105" cy="2741856"/>
          </a:xfrm>
          <a:prstGeom prst="rect">
            <a:avLst/>
          </a:prstGeom>
        </p:spPr>
      </p:pic>
      <p:pic>
        <p:nvPicPr>
          <p:cNvPr id="14" name="Picture 13" descr="Screen Shot 2014-11-19 at 10.45.4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0" b="6835"/>
          <a:stretch/>
        </p:blipFill>
        <p:spPr>
          <a:xfrm>
            <a:off x="219250" y="1091239"/>
            <a:ext cx="3441600" cy="145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9250" y="2647272"/>
            <a:ext cx="4807278" cy="830997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Required position resolution (~3 </a:t>
            </a:r>
            <a:r>
              <a:rPr lang="en-US" sz="1600" dirty="0" err="1" smtClean="0"/>
              <a:t>μm</a:t>
            </a:r>
            <a:r>
              <a:rPr lang="en-US" sz="1600" dirty="0" smtClean="0"/>
              <a:t>) can be achieved with charge sharing between </a:t>
            </a:r>
            <a:r>
              <a:rPr lang="en-US" sz="1600" dirty="0" err="1" smtClean="0"/>
              <a:t>neighbouring</a:t>
            </a:r>
            <a:r>
              <a:rPr lang="en-US" sz="1600" dirty="0" smtClean="0"/>
              <a:t> pixels.</a:t>
            </a:r>
          </a:p>
          <a:p>
            <a:r>
              <a:rPr lang="en-US" sz="1600" dirty="0" smtClean="0"/>
              <a:t>But, </a:t>
            </a:r>
            <a:r>
              <a:rPr lang="en-US" sz="1600" dirty="0" smtClean="0"/>
              <a:t>how to get charge sharing for all hits ?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026528" y="2205789"/>
            <a:ext cx="989261" cy="441483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539798" y="2339474"/>
            <a:ext cx="1340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50 </a:t>
            </a:r>
            <a:r>
              <a:rPr lang="en-US" dirty="0" err="1" smtClean="0">
                <a:solidFill>
                  <a:srgbClr val="0000FF"/>
                </a:solidFill>
              </a:rPr>
              <a:t>μm</a:t>
            </a:r>
            <a:r>
              <a:rPr lang="en-US" dirty="0" smtClean="0">
                <a:solidFill>
                  <a:srgbClr val="0000FF"/>
                </a:solidFill>
              </a:rPr>
              <a:t> thin sensor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0" name="Picture 9" descr="Screen Shot 2015-01-29 at 22.54.0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800978"/>
            <a:ext cx="3337059" cy="2777622"/>
          </a:xfrm>
          <a:prstGeom prst="rect">
            <a:avLst/>
          </a:prstGeom>
        </p:spPr>
      </p:pic>
      <p:pic>
        <p:nvPicPr>
          <p:cNvPr id="17" name="Picture 16" descr="Screen Shot 2015-01-29 at 22.59.0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3104"/>
            <a:ext cx="3646584" cy="215769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797300" y="4184292"/>
            <a:ext cx="1666466" cy="830997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</a:t>
            </a:r>
            <a:r>
              <a:rPr lang="en-US" sz="1600" dirty="0" smtClean="0"/>
              <a:t>rediction of hit cluster sizes in a pixel detector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63766" y="4799264"/>
            <a:ext cx="644934" cy="0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97300" y="5545848"/>
            <a:ext cx="1951902" cy="830997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E-field in a HV-CMOS sensor for a given integrated irradiation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3607468" y="5156200"/>
            <a:ext cx="189832" cy="389648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552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141" y="56702"/>
            <a:ext cx="7410748" cy="1092981"/>
          </a:xfrm>
        </p:spPr>
        <p:txBody>
          <a:bodyPr>
            <a:noAutofit/>
          </a:bodyPr>
          <a:lstStyle/>
          <a:p>
            <a:r>
              <a:rPr lang="en-US" dirty="0" smtClean="0"/>
              <a:t>2014 </a:t>
            </a:r>
            <a:r>
              <a:rPr lang="en-US" dirty="0" smtClean="0"/>
              <a:t>=</a:t>
            </a:r>
            <a:r>
              <a:rPr lang="en-US" dirty="0" smtClean="0"/>
              <a:t>&gt;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WG detector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76090" y="1682180"/>
            <a:ext cx="47689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towards one CLIC detector model</a:t>
            </a:r>
          </a:p>
          <a:p>
            <a:r>
              <a:rPr lang="en-US" sz="2000" b="1" dirty="0">
                <a:solidFill>
                  <a:srgbClr val="0000FF"/>
                </a:solidFill>
              </a:rPr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include lessons learnt so far</a:t>
            </a:r>
          </a:p>
          <a:p>
            <a:r>
              <a:rPr lang="en-US" sz="2000" dirty="0">
                <a:solidFill>
                  <a:srgbClr val="0000FF"/>
                </a:solidFill>
              </a:rPr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include experience from hardware R&amp;D</a:t>
            </a:r>
            <a:r>
              <a:rPr lang="en-US" sz="2000" dirty="0" smtClean="0"/>
              <a:t>  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08294" y="3951675"/>
            <a:ext cx="4147289" cy="2585323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Already agreed working hypotheses: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Vertex: 0.2%X</a:t>
            </a:r>
            <a:r>
              <a:rPr lang="en-US" baseline="-25000" dirty="0" smtClean="0"/>
              <a:t>0</a:t>
            </a:r>
            <a:r>
              <a:rPr lang="en-US" dirty="0" smtClean="0"/>
              <a:t>/layer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Vertex: double layer geometry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Vertex: spiraling disks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Tracker: all silicon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Tracker: radius 1.5 m, half-length 2.3 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ECAL: 25 layers, 5×5 mm</a:t>
            </a:r>
            <a:r>
              <a:rPr lang="en-US" baseline="30000" dirty="0" smtClean="0"/>
              <a:t>2</a:t>
            </a:r>
            <a:r>
              <a:rPr lang="en-US" dirty="0" smtClean="0"/>
              <a:t> cell sizes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HCAL: steel absorbers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Solenoid field: 4 Tesla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55607" y="4496034"/>
            <a:ext cx="4147289" cy="2031325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Ongoing assessments: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Tracker layout and technology options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HCAL: cells sizes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Enhancement of forward </a:t>
            </a:r>
            <a:r>
              <a:rPr lang="en-US" dirty="0" err="1" smtClean="0"/>
              <a:t>calo</a:t>
            </a:r>
            <a:r>
              <a:rPr lang="en-US" dirty="0" smtClean="0"/>
              <a:t> coverage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QD0 in detector or in tunnel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Luminosity for a long L*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  <a:r>
              <a:rPr lang="en-US" dirty="0" smtClean="0"/>
              <a:t>….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3" name="Picture 2" descr="Screen Shot 2015-01-29 at 23.10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7" y="12700"/>
            <a:ext cx="3103690" cy="381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3199" y="3277230"/>
            <a:ext cx="1949901" cy="646331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2014 achievements</a:t>
            </a:r>
            <a:endParaRPr lang="en-US" b="1" i="1" dirty="0" smtClean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343400" y="3615784"/>
            <a:ext cx="729799" cy="206916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64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</a:t>
            </a:r>
            <a:r>
              <a:rPr lang="en-US" dirty="0" smtClean="0"/>
              <a:t>R&amp;D </a:t>
            </a:r>
            <a:r>
              <a:rPr lang="en-US" dirty="0" err="1" smtClean="0"/>
              <a:t>calorimetry</a:t>
            </a:r>
            <a:r>
              <a:rPr lang="en-US" dirty="0" smtClean="0"/>
              <a:t> CALICE / FCAL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30st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 descr="Screen Shot 2015-01-30 at 11.02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3126380"/>
            <a:ext cx="2133600" cy="3191435"/>
          </a:xfrm>
          <a:prstGeom prst="rect">
            <a:avLst/>
          </a:prstGeom>
        </p:spPr>
      </p:pic>
      <p:pic>
        <p:nvPicPr>
          <p:cNvPr id="6" name="Picture 5" descr="Screen Shot 2015-01-30 at 11.05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401" y="3702908"/>
            <a:ext cx="4380746" cy="23863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87700" y="1765300"/>
            <a:ext cx="2698175" cy="1200329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Hardware development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Laboratory tests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Beam tests @ CERN PS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Data analysis</a:t>
            </a:r>
            <a:endParaRPr lang="en-US" dirty="0"/>
          </a:p>
        </p:txBody>
      </p:sp>
      <p:pic>
        <p:nvPicPr>
          <p:cNvPr id="8" name="Picture 7" descr="Screen Shot 2015-01-30 at 11.07.3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10" y="757305"/>
            <a:ext cx="2101819" cy="1879600"/>
          </a:xfrm>
          <a:prstGeom prst="rect">
            <a:avLst/>
          </a:prstGeom>
        </p:spPr>
      </p:pic>
      <p:pic>
        <p:nvPicPr>
          <p:cNvPr id="9" name="Picture 8" descr="Screen Shot 2015-01-30 at 11.11.0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318" y="846204"/>
            <a:ext cx="2893600" cy="21509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9700" y="2571929"/>
            <a:ext cx="2897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FCAL front-end development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9700" y="6254315"/>
            <a:ext cx="348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FCAL multi-layer test beam module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35400" y="6043299"/>
            <a:ext cx="495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CALICE scintillator (+ silicon) calorimeter beam test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0518" y="2929709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CALICE scintillator lab test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8272" y="1079500"/>
            <a:ext cx="348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Progress in many areas in parallel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86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33821</TotalTime>
  <Words>946</Words>
  <Application>Microsoft Macintosh PowerPoint</Application>
  <PresentationFormat>On-screen Show (4:3)</PresentationFormat>
  <Paragraphs>168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CLICdp achievements in 2014 and goals for 2015</vt:lpstr>
      <vt:lpstr>CLIC detector and physics (CLICdp)</vt:lpstr>
      <vt:lpstr>2014 =&gt; Higgs benchmark analyses</vt:lpstr>
      <vt:lpstr>2014 =&gt; Higgs benchmark analyses</vt:lpstr>
      <vt:lpstr>2014 =&gt; software development</vt:lpstr>
      <vt:lpstr>2014 =&gt; WG vertex detector technology</vt:lpstr>
      <vt:lpstr>2014 =&gt; WG vertex detector technology</vt:lpstr>
      <vt:lpstr>2014 =&gt;  WG detector optimisation</vt:lpstr>
      <vt:lpstr>2014 R&amp;D calorimetry CALICE / FCAL</vt:lpstr>
      <vt:lpstr>2015, some of the main objectives</vt:lpstr>
      <vt:lpstr>Main silicon tracker technology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990</cp:revision>
  <dcterms:created xsi:type="dcterms:W3CDTF">2011-11-21T07:55:02Z</dcterms:created>
  <dcterms:modified xsi:type="dcterms:W3CDTF">2015-01-30T10:28:33Z</dcterms:modified>
</cp:coreProperties>
</file>