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0" r:id="rId3"/>
    <p:sldId id="277" r:id="rId4"/>
    <p:sldId id="278" r:id="rId5"/>
    <p:sldId id="261" r:id="rId6"/>
    <p:sldId id="262" r:id="rId7"/>
    <p:sldId id="263" r:id="rId8"/>
    <p:sldId id="264" r:id="rId9"/>
    <p:sldId id="266" r:id="rId10"/>
    <p:sldId id="267" r:id="rId11"/>
    <p:sldId id="269" r:id="rId12"/>
    <p:sldId id="273" r:id="rId13"/>
    <p:sldId id="274" r:id="rId14"/>
    <p:sldId id="284" r:id="rId15"/>
    <p:sldId id="276" r:id="rId16"/>
    <p:sldId id="280" r:id="rId17"/>
    <p:sldId id="281" r:id="rId18"/>
    <p:sldId id="279" r:id="rId19"/>
    <p:sldId id="282" r:id="rId20"/>
    <p:sldId id="275" r:id="rId21"/>
    <p:sldId id="283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5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257A0-C1AF-4F2E-ADF4-C4B9B70FBD7F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0CDD4-87FA-40B3-A621-4D2D6BE303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8E97B7-F24E-D048-AE01-D000B45F5C9D}" type="slidenum">
              <a:rPr lang="en-US" altLang="zh-CN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272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7238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zh-CN" altLang="en-US" sz="1600" smtClean="0">
                <a:latin typeface="幼圆" charset="0"/>
                <a:ea typeface="幼圆" charset="0"/>
                <a:cs typeface="幼圆" charset="0"/>
              </a:rPr>
              <a:t>高次谐波鉴相</a:t>
            </a:r>
            <a:endParaRPr lang="en-US" altLang="zh-CN" sz="1600" smtClean="0">
              <a:latin typeface="幼圆" charset="0"/>
              <a:ea typeface="幼圆" charset="0"/>
              <a:cs typeface="幼圆" charset="0"/>
            </a:endParaRPr>
          </a:p>
          <a:p>
            <a:pPr lvl="1" eaLnBrk="1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相噪探测灵敏度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  <a:sym typeface="Symbol" charset="0"/>
              </a:rPr>
              <a:t>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  <a:sym typeface="Symbol" charset="0"/>
              </a:rPr>
              <a:t>谐波阶次</a:t>
            </a:r>
            <a:r>
              <a:rPr lang="en-US" altLang="zh-CN" sz="1400" baseline="30000" smtClean="0">
                <a:latin typeface="幼圆" charset="0"/>
                <a:ea typeface="幼圆" charset="0"/>
                <a:cs typeface="幼圆" charset="0"/>
                <a:sym typeface="Symbol" charset="0"/>
              </a:rPr>
              <a:t>2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  <a:sym typeface="Symbol" charset="0"/>
              </a:rPr>
              <a:t>；</a:t>
            </a:r>
            <a:endParaRPr lang="en-US" altLang="zh-CN" sz="1400" smtClean="0">
              <a:latin typeface="幼圆" charset="0"/>
              <a:ea typeface="幼圆" charset="0"/>
              <a:cs typeface="幼圆" charset="0"/>
              <a:sym typeface="Symbol" charset="0"/>
            </a:endParaRPr>
          </a:p>
          <a:p>
            <a:pPr lvl="1" eaLnBrk="1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zh-CN" altLang="en-US" sz="1400" smtClean="0">
                <a:latin typeface="幼圆" charset="0"/>
                <a:ea typeface="幼圆" charset="0"/>
                <a:cs typeface="幼圆" charset="0"/>
                <a:sym typeface="Symbol" charset="0"/>
              </a:rPr>
              <a:t>有利于消除激光幅度噪声对鉴相带来的误差；</a:t>
            </a:r>
            <a:endParaRPr lang="en-US" altLang="zh-CN" sz="1400" smtClean="0">
              <a:latin typeface="幼圆" charset="0"/>
              <a:ea typeface="幼圆" charset="0"/>
              <a:cs typeface="幼圆" charset="0"/>
            </a:endParaRPr>
          </a:p>
          <a:p>
            <a:pPr eaLnBrk="1" hangingPunct="1"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zh-CN" altLang="en-US" sz="1600" smtClean="0">
                <a:latin typeface="幼圆" charset="0"/>
                <a:ea typeface="幼圆" charset="0"/>
                <a:cs typeface="幼圆" charset="0"/>
              </a:rPr>
              <a:t>全模拟系统</a:t>
            </a:r>
            <a:endParaRPr lang="en-US" altLang="zh-CN" sz="1600" smtClean="0">
              <a:latin typeface="幼圆" charset="0"/>
              <a:ea typeface="幼圆" charset="0"/>
              <a:cs typeface="幼圆" charset="0"/>
            </a:endParaRPr>
          </a:p>
          <a:p>
            <a:pPr lvl="1" eaLnBrk="1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低噪声：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&lt;10</a:t>
            </a:r>
            <a:r>
              <a:rPr lang="el-GR" altLang="zh-CN" sz="1400" smtClean="0">
                <a:latin typeface="幼圆" charset="0"/>
                <a:ea typeface="幼圆" charset="0"/>
                <a:cs typeface="幼圆" charset="0"/>
              </a:rPr>
              <a:t>μ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V/Hz</a:t>
            </a:r>
            <a:r>
              <a:rPr lang="en-US" altLang="zh-CN" sz="1400" baseline="30000" smtClean="0">
                <a:latin typeface="幼圆" charset="0"/>
                <a:ea typeface="幼圆" charset="0"/>
                <a:cs typeface="幼圆" charset="0"/>
              </a:rPr>
              <a:t> </a:t>
            </a:r>
            <a:r>
              <a:rPr lang="en-US" altLang="zh-CN" sz="1400" baseline="30000" smtClean="0">
                <a:latin typeface="Rockwell" charset="0"/>
                <a:ea typeface="幼圆" charset="0"/>
                <a:cs typeface="幼圆" charset="0"/>
              </a:rPr>
              <a:t>½</a:t>
            </a:r>
            <a:endParaRPr lang="en-US" altLang="zh-CN" sz="1400" smtClean="0">
              <a:latin typeface="幼圆" charset="0"/>
              <a:ea typeface="幼圆" charset="0"/>
              <a:cs typeface="幼圆" charset="0"/>
            </a:endParaRPr>
          </a:p>
          <a:p>
            <a:pPr lvl="1" eaLnBrk="1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高带宽：控制器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&gt;10MHz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，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		  PZT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带载共振频率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&gt;100kHz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；</a:t>
            </a:r>
            <a:endParaRPr lang="en-US" altLang="zh-CN" sz="1400" smtClean="0">
              <a:latin typeface="幼圆" charset="0"/>
              <a:ea typeface="幼圆" charset="0"/>
              <a:cs typeface="幼圆" charset="0"/>
            </a:endParaRPr>
          </a:p>
          <a:p>
            <a:pPr eaLnBrk="1" hangingPunct="1">
              <a:buClr>
                <a:schemeClr val="accent1"/>
              </a:buClr>
              <a:buSzPct val="70000"/>
              <a:buFont typeface="Wingdings 2" charset="0"/>
              <a:buChar char=""/>
              <a:defRPr/>
            </a:pPr>
            <a:r>
              <a:rPr lang="zh-CN" altLang="en-US" sz="1600" smtClean="0">
                <a:latin typeface="幼圆" charset="0"/>
                <a:ea typeface="幼圆" charset="0"/>
                <a:cs typeface="幼圆" charset="0"/>
              </a:rPr>
              <a:t>灵活、稳定的控制</a:t>
            </a:r>
            <a:endParaRPr lang="en-US" altLang="zh-CN" sz="1600" smtClean="0">
              <a:latin typeface="幼圆" charset="0"/>
              <a:ea typeface="幼圆" charset="0"/>
              <a:cs typeface="幼圆" charset="0"/>
            </a:endParaRPr>
          </a:p>
          <a:p>
            <a:pPr lvl="1" eaLnBrk="1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可调锁定相位、可调增益、可调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PI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拐点；</a:t>
            </a:r>
            <a:endParaRPr lang="en-US" altLang="zh-CN" sz="1400" smtClean="0">
              <a:latin typeface="幼圆" charset="0"/>
              <a:ea typeface="幼圆" charset="0"/>
              <a:cs typeface="幼圆" charset="0"/>
            </a:endParaRPr>
          </a:p>
          <a:p>
            <a:pPr lvl="1" eaLnBrk="1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/>
            </a:pP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保证控制相位裕度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&gt;50°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，锁定时间</a:t>
            </a:r>
            <a:r>
              <a:rPr lang="en-US" altLang="zh-CN" sz="1400" smtClean="0">
                <a:latin typeface="幼圆" charset="0"/>
                <a:ea typeface="幼圆" charset="0"/>
                <a:cs typeface="幼圆" charset="0"/>
              </a:rPr>
              <a:t>&gt;8</a:t>
            </a:r>
            <a:r>
              <a:rPr lang="zh-CN" altLang="en-US" sz="1400" smtClean="0">
                <a:latin typeface="幼圆" charset="0"/>
                <a:ea typeface="幼圆" charset="0"/>
                <a:cs typeface="幼圆" charset="0"/>
              </a:rPr>
              <a:t>小时；</a:t>
            </a:r>
            <a:endParaRPr lang="en-US" altLang="zh-CN" sz="1400" smtClean="0">
              <a:latin typeface="幼圆" charset="0"/>
              <a:ea typeface="幼圆" charset="0"/>
              <a:cs typeface="幼圆" charset="0"/>
            </a:endParaRPr>
          </a:p>
          <a:p>
            <a:pPr eaLnBrk="1" hangingPunct="1">
              <a:defRPr/>
            </a:pPr>
            <a:endParaRPr lang="en-US" altLang="zh-CN" smtClean="0"/>
          </a:p>
        </p:txBody>
      </p:sp>
      <p:sp>
        <p:nvSpPr>
          <p:cNvPr id="1434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r" eaLnBrk="1" hangingPunct="1"/>
            <a:fld id="{3F049286-9137-9C42-93C8-DACBB90DD211}" type="slidenum">
              <a:rPr lang="en-US" altLang="zh-CN" sz="1200"/>
              <a:pPr algn="r" eaLnBrk="1" hangingPunct="1"/>
              <a:t>8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2353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0840DB-BDFB-4C8F-989D-76F020F0F29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53203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F773-8A35-4D6C-BF08-BC23A1AE880E}" type="datetimeFigureOut">
              <a:rPr lang="zh-CN" altLang="en-US" smtClean="0"/>
              <a:pPr/>
              <a:t>2015/1/29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FB62D-AE98-479E-8906-C6B9F0A703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2102991"/>
            <a:ext cx="8604448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b="1" dirty="0" smtClean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ea typeface="黑体" pitchFamily="49" charset="-122"/>
                <a:cs typeface="Arial"/>
              </a:rPr>
              <a:t>Thomson Scattering X-ray Source at </a:t>
            </a:r>
            <a:r>
              <a:rPr lang="en-US" altLang="zh-CN" b="1" dirty="0" err="1" smtClean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ea typeface="黑体" pitchFamily="49" charset="-122"/>
                <a:cs typeface="Arial"/>
              </a:rPr>
              <a:t>Tsinghua</a:t>
            </a:r>
            <a:r>
              <a:rPr lang="en-US" altLang="zh-CN" b="1" dirty="0" smtClean="0">
                <a:ln w="11430"/>
                <a:solidFill>
                  <a:srgbClr val="00009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ea typeface="黑体" pitchFamily="49" charset="-122"/>
                <a:cs typeface="Arial"/>
              </a:rPr>
              <a:t> University</a:t>
            </a:r>
            <a:endParaRPr lang="zh-CN" altLang="en-US" b="1" dirty="0">
              <a:ln w="11430"/>
              <a:solidFill>
                <a:srgbClr val="00009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ea typeface="黑体" pitchFamily="49" charset="-122"/>
              <a:cs typeface="Arial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err="1" smtClean="0"/>
              <a:t>Jiaru</a:t>
            </a:r>
            <a:r>
              <a:rPr lang="en-US" altLang="zh-CN" dirty="0" smtClean="0"/>
              <a:t> Shi</a:t>
            </a:r>
          </a:p>
          <a:p>
            <a:r>
              <a:rPr lang="en-US" dirty="0" smtClean="0"/>
              <a:t>2015.01.29</a:t>
            </a:r>
          </a:p>
          <a:p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or TTX team</a:t>
            </a:r>
          </a:p>
        </p:txBody>
      </p:sp>
      <p:sp>
        <p:nvSpPr>
          <p:cNvPr id="6" name="矩形 5"/>
          <p:cNvSpPr/>
          <p:nvPr/>
        </p:nvSpPr>
        <p:spPr>
          <a:xfrm>
            <a:off x="5327576" y="0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/>
          </a:p>
          <a:p>
            <a:r>
              <a:rPr lang="en-US" altLang="zh-CN" dirty="0" smtClean="0"/>
              <a:t>HG Application, CLIC workshop 2015</a:t>
            </a:r>
            <a:endParaRPr lang="en-US" altLang="zh-CN" dirty="0"/>
          </a:p>
        </p:txBody>
      </p:sp>
    </p:spTree>
    <p:extLst>
      <p:ext uri="{BB962C8B-B14F-4D97-AF65-F5344CB8AC3E}">
        <p14:creationId xmlns="" xmlns:p14="http://schemas.microsoft.com/office/powerpoint/2010/main" val="154509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 txBox="1">
            <a:spLocks noChangeArrowheads="1"/>
          </p:cNvSpPr>
          <p:nvPr/>
        </p:nvSpPr>
        <p:spPr bwMode="auto">
          <a:xfrm>
            <a:off x="179388" y="1054100"/>
            <a:ext cx="85344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>
                <a:latin typeface="Comic Sans MS" charset="0"/>
              </a:rPr>
              <a:t>X-ray detector</a:t>
            </a:r>
          </a:p>
        </p:txBody>
      </p:sp>
      <p:pic>
        <p:nvPicPr>
          <p:cNvPr id="17410" name="Picture 6" descr="mcp_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076700"/>
            <a:ext cx="223202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7" descr="MCP_outpu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03229"/>
            <a:ext cx="2952328" cy="277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091" name="Text Box 11"/>
          <p:cNvSpPr txBox="1">
            <a:spLocks noChangeArrowheads="1"/>
          </p:cNvSpPr>
          <p:nvPr/>
        </p:nvSpPr>
        <p:spPr bwMode="auto">
          <a:xfrm>
            <a:off x="950913" y="6381750"/>
            <a:ext cx="354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/>
              <a:t>F4655-11 MCP from Hamamatsu</a:t>
            </a:r>
          </a:p>
        </p:txBody>
      </p:sp>
      <p:pic>
        <p:nvPicPr>
          <p:cNvPr id="17413" name="Picture 12" descr="X-ray detec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1484313"/>
            <a:ext cx="69119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Thomson Scattering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E</a:t>
            </a: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xperiment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7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4258302" y="2996952"/>
            <a:ext cx="4922210" cy="1664288"/>
            <a:chOff x="5004048" y="3573016"/>
            <a:chExt cx="4922210" cy="1664288"/>
          </a:xfrm>
        </p:grpSpPr>
        <p:pic>
          <p:nvPicPr>
            <p:cNvPr id="17" name="Picture 12" descr="X-ray detecto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9872" y="3573016"/>
              <a:ext cx="4876386" cy="166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Multiply 1"/>
            <p:cNvSpPr/>
            <p:nvPr/>
          </p:nvSpPr>
          <p:spPr>
            <a:xfrm>
              <a:off x="5436096" y="3933056"/>
              <a:ext cx="288032" cy="360040"/>
            </a:xfrm>
            <a:prstGeom prst="mathMultiply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5004048" y="4134615"/>
              <a:ext cx="501226" cy="1446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5436096" y="4077072"/>
              <a:ext cx="2592288" cy="72008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7668344" y="4149080"/>
              <a:ext cx="360040" cy="432048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457" name="Picture 4" descr="signal and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4067175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3"/>
          <p:cNvSpPr txBox="1">
            <a:spLocks noChangeArrowheads="1"/>
          </p:cNvSpPr>
          <p:nvPr/>
        </p:nvSpPr>
        <p:spPr bwMode="auto">
          <a:xfrm>
            <a:off x="179388" y="981075"/>
            <a:ext cx="85344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>
                <a:latin typeface="Comic Sans MS" charset="0"/>
              </a:rPr>
              <a:t>Typical background and X-ray signal</a:t>
            </a:r>
          </a:p>
        </p:txBody>
      </p:sp>
      <p:sp>
        <p:nvSpPr>
          <p:cNvPr id="304139" name="Line 11"/>
          <p:cNvSpPr>
            <a:spLocks noChangeShapeType="1"/>
          </p:cNvSpPr>
          <p:nvPr/>
        </p:nvSpPr>
        <p:spPr bwMode="auto">
          <a:xfrm flipH="1" flipV="1">
            <a:off x="1908175" y="2133600"/>
            <a:ext cx="2519363" cy="2873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4140" name="Line 12"/>
          <p:cNvSpPr>
            <a:spLocks noChangeShapeType="1"/>
          </p:cNvSpPr>
          <p:nvPr/>
        </p:nvSpPr>
        <p:spPr bwMode="auto">
          <a:xfrm flipH="1">
            <a:off x="2843213" y="1557338"/>
            <a:ext cx="1441450" cy="358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4141" name="Text Box 13"/>
          <p:cNvSpPr txBox="1">
            <a:spLocks noChangeArrowheads="1"/>
          </p:cNvSpPr>
          <p:nvPr/>
        </p:nvSpPr>
        <p:spPr bwMode="auto">
          <a:xfrm>
            <a:off x="4284663" y="1412875"/>
            <a:ext cx="20875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/>
              <a:t>Background </a:t>
            </a:r>
            <a:r>
              <a:rPr lang="en-US" altLang="zh-CN" dirty="0" smtClean="0"/>
              <a:t>x-ray from </a:t>
            </a:r>
            <a:r>
              <a:rPr lang="en-US" altLang="zh-CN" dirty="0"/>
              <a:t>beam dump</a:t>
            </a:r>
          </a:p>
        </p:txBody>
      </p:sp>
      <p:sp>
        <p:nvSpPr>
          <p:cNvPr id="304142" name="Text Box 14"/>
          <p:cNvSpPr txBox="1">
            <a:spLocks noChangeArrowheads="1"/>
          </p:cNvSpPr>
          <p:nvPr/>
        </p:nvSpPr>
        <p:spPr bwMode="auto">
          <a:xfrm>
            <a:off x="3995738" y="2349500"/>
            <a:ext cx="2305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/>
              <a:t>Background </a:t>
            </a:r>
            <a:r>
              <a:rPr lang="en-US" altLang="zh-CN" dirty="0" smtClean="0"/>
              <a:t>x-ray from </a:t>
            </a:r>
            <a:r>
              <a:rPr lang="en-US" altLang="zh-CN" dirty="0"/>
              <a:t>beam lost in the hole</a:t>
            </a:r>
          </a:p>
        </p:txBody>
      </p:sp>
      <p:sp>
        <p:nvSpPr>
          <p:cNvPr id="304143" name="AutoShape 15"/>
          <p:cNvSpPr>
            <a:spLocks/>
          </p:cNvSpPr>
          <p:nvPr/>
        </p:nvSpPr>
        <p:spPr bwMode="auto">
          <a:xfrm>
            <a:off x="6227763" y="1628775"/>
            <a:ext cx="215900" cy="1079500"/>
          </a:xfrm>
          <a:prstGeom prst="rightBrace">
            <a:avLst>
              <a:gd name="adj1" fmla="val 416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4144" name="Text Box 16"/>
          <p:cNvSpPr txBox="1">
            <a:spLocks noChangeArrowheads="1"/>
          </p:cNvSpPr>
          <p:nvPr/>
        </p:nvSpPr>
        <p:spPr bwMode="auto">
          <a:xfrm>
            <a:off x="6804025" y="1484313"/>
            <a:ext cx="19446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/>
              <a:t>The background from the beam is suppressed successfully.</a:t>
            </a: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79388" y="4654550"/>
            <a:ext cx="8534400" cy="719138"/>
            <a:chOff x="113" y="2932"/>
            <a:chExt cx="5376" cy="453"/>
          </a:xfrm>
        </p:grpSpPr>
        <p:sp>
          <p:nvSpPr>
            <p:cNvPr id="19469" name="Rectangle 3"/>
            <p:cNvSpPr txBox="1">
              <a:spLocks noChangeArrowheads="1"/>
            </p:cNvSpPr>
            <p:nvPr/>
          </p:nvSpPr>
          <p:spPr bwMode="auto">
            <a:xfrm>
              <a:off x="113" y="2932"/>
              <a:ext cx="5376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altLang="zh-CN" sz="2000">
                  <a:latin typeface="Comic Sans MS" charset="0"/>
                </a:rPr>
                <a:t>Expected number of X-rays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latin typeface="Comic Sans MS" charset="0"/>
                </a:rPr>
                <a:t>			laser			electron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latin typeface="Comic Sans MS" charset="0"/>
                </a:rPr>
                <a:t>Energy		800nm(1.55eV)		47MeV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latin typeface="Comic Sans MS" charset="0"/>
                </a:rPr>
                <a:t>Intensity	150mJ(4.8X10^17)	0.1nC (6.25x10^8)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latin typeface="Comic Sans MS" charset="0"/>
                </a:rPr>
                <a:t>Beam size	~100um			~40um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000">
                  <a:latin typeface="Comic Sans MS" charset="0"/>
                </a:rPr>
                <a:t>Pulse width	~50fs			~2ps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endParaRPr lang="en-US" altLang="zh-CN" sz="2000">
                <a:latin typeface="Comic Sans MS" charset="0"/>
              </a:endParaRPr>
            </a:p>
          </p:txBody>
        </p:sp>
        <p:sp>
          <p:nvSpPr>
            <p:cNvPr id="304146" name="Line 18"/>
            <p:cNvSpPr>
              <a:spLocks noChangeShapeType="1"/>
            </p:cNvSpPr>
            <p:nvPr/>
          </p:nvSpPr>
          <p:spPr bwMode="auto">
            <a:xfrm>
              <a:off x="204" y="3339"/>
              <a:ext cx="399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80009" y="5301208"/>
            <a:ext cx="6048375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dirty="0">
                <a:solidFill>
                  <a:srgbClr val="FF0000"/>
                </a:solidFill>
                <a:latin typeface="Comic Sans MS" charset="0"/>
              </a:rPr>
              <a:t>Expected number of X-rays: ~3.5X10^5;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51720" y="3140968"/>
            <a:ext cx="6768752" cy="431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dirty="0">
                <a:solidFill>
                  <a:srgbClr val="FF0000"/>
                </a:solidFill>
                <a:latin typeface="Comic Sans MS" charset="0"/>
              </a:rPr>
              <a:t>Estimated number of X-rays: ~1.2X10^5;</a:t>
            </a: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Thomson Scattering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E</a:t>
            </a: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xperiment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  <p:sp>
        <p:nvSpPr>
          <p:cNvPr id="304152" name="Rectangle 24"/>
          <p:cNvSpPr>
            <a:spLocks noChangeArrowheads="1"/>
          </p:cNvSpPr>
          <p:nvPr/>
        </p:nvSpPr>
        <p:spPr bwMode="auto">
          <a:xfrm>
            <a:off x="4211638" y="3861048"/>
            <a:ext cx="4932362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>
                <a:solidFill>
                  <a:srgbClr val="FF0000"/>
                </a:solidFill>
              </a:rPr>
              <a:t>Reasons:</a:t>
            </a:r>
          </a:p>
          <a:p>
            <a:pPr>
              <a:defRPr/>
            </a:pPr>
            <a:r>
              <a:rPr lang="en-US" altLang="zh-CN" sz="2000" dirty="0">
                <a:solidFill>
                  <a:srgbClr val="FF0000"/>
                </a:solidFill>
              </a:rPr>
              <a:t>misalignment in transverse and longitudinal? </a:t>
            </a:r>
          </a:p>
          <a:p>
            <a:pPr>
              <a:defRPr/>
            </a:pPr>
            <a:r>
              <a:rPr lang="en-US" altLang="zh-CN" sz="2000" dirty="0">
                <a:solidFill>
                  <a:srgbClr val="FF0000"/>
                </a:solidFill>
              </a:rPr>
              <a:t>detector efficiency or gain incorrect ?</a:t>
            </a:r>
          </a:p>
        </p:txBody>
      </p:sp>
    </p:spTree>
    <p:extLst>
      <p:ext uri="{BB962C8B-B14F-4D97-AF65-F5344CB8AC3E}">
        <p14:creationId xmlns="" xmlns:p14="http://schemas.microsoft.com/office/powerpoint/2010/main" val="329429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041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39750" y="1671638"/>
            <a:ext cx="6624638" cy="5141912"/>
            <a:chOff x="431" y="754"/>
            <a:chExt cx="4173" cy="3239"/>
          </a:xfrm>
        </p:grpSpPr>
        <p:pic>
          <p:nvPicPr>
            <p:cNvPr id="23556" name="Picture 4" descr="X-ray profile_signa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754"/>
              <a:ext cx="4173" cy="3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30" name="Line 6"/>
            <p:cNvSpPr>
              <a:spLocks noChangeShapeType="1"/>
            </p:cNvSpPr>
            <p:nvPr/>
          </p:nvSpPr>
          <p:spPr bwMode="auto">
            <a:xfrm>
              <a:off x="1292" y="2296"/>
              <a:ext cx="63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31" name="Line 7"/>
            <p:cNvSpPr>
              <a:spLocks noChangeShapeType="1"/>
            </p:cNvSpPr>
            <p:nvPr/>
          </p:nvSpPr>
          <p:spPr bwMode="auto">
            <a:xfrm>
              <a:off x="1292" y="3339"/>
              <a:ext cx="68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32" name="Text Box 8"/>
            <p:cNvSpPr txBox="1">
              <a:spLocks noChangeArrowheads="1"/>
            </p:cNvSpPr>
            <p:nvPr/>
          </p:nvSpPr>
          <p:spPr bwMode="auto">
            <a:xfrm>
              <a:off x="1066" y="2205"/>
              <a:ext cx="289" cy="1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>
                  <a:solidFill>
                    <a:srgbClr val="FF0000"/>
                  </a:solidFill>
                </a:rPr>
                <a:t>30 mm Ti window</a:t>
              </a:r>
            </a:p>
          </p:txBody>
        </p:sp>
      </p:grpSp>
      <p:sp>
        <p:nvSpPr>
          <p:cNvPr id="23554" name="Rectangle 3"/>
          <p:cNvSpPr txBox="1">
            <a:spLocks noChangeArrowheads="1"/>
          </p:cNvSpPr>
          <p:nvPr/>
        </p:nvSpPr>
        <p:spPr bwMode="auto">
          <a:xfrm>
            <a:off x="179388" y="1052513"/>
            <a:ext cx="85344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>
                <a:latin typeface="Comic Sans MS" charset="0"/>
              </a:rPr>
              <a:t>X-ray profile measured by CsI screen and EMCCD</a:t>
            </a:r>
          </a:p>
        </p:txBody>
      </p:sp>
      <p:pic>
        <p:nvPicPr>
          <p:cNvPr id="308235" name="Picture 11" descr="X-ray profile_signal_low_ch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35707"/>
            <a:ext cx="5903912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Thomson Scattering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E</a:t>
            </a: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xperiment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283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4000" dirty="0" smtClean="0">
                <a:ea typeface="黑体" charset="0"/>
                <a:cs typeface="黑体" charset="0"/>
              </a:rPr>
              <a:t>the TTX Status</a:t>
            </a:r>
            <a:endParaRPr lang="en-US" altLang="zh-CN" sz="2400" dirty="0">
              <a:ea typeface="黑体" charset="0"/>
              <a:cs typeface="黑体" charset="0"/>
            </a:endParaRPr>
          </a:p>
        </p:txBody>
      </p:sp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69850" y="981075"/>
            <a:ext cx="8534400" cy="2591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US" altLang="zh-CN" sz="2000" dirty="0">
              <a:latin typeface="Comic Sans MS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dirty="0">
                <a:latin typeface="Comic Sans MS" charset="0"/>
              </a:rPr>
              <a:t>S</a:t>
            </a:r>
            <a:r>
              <a:rPr lang="en-US" altLang="zh-CN" sz="2000" dirty="0" smtClean="0">
                <a:latin typeface="Comic Sans MS" charset="0"/>
              </a:rPr>
              <a:t>ome </a:t>
            </a:r>
            <a:r>
              <a:rPr lang="en-US" altLang="zh-CN" sz="2000" dirty="0">
                <a:latin typeface="Comic Sans MS" charset="0"/>
              </a:rPr>
              <a:t>applications are being </a:t>
            </a:r>
            <a:r>
              <a:rPr lang="en-US" altLang="zh-CN" sz="2000" dirty="0" smtClean="0">
                <a:latin typeface="Comic Sans MS" charset="0"/>
              </a:rPr>
              <a:t>considered: X-ray imaging, and x-ray polarization detector calibration for astronomy…</a:t>
            </a:r>
            <a:endParaRPr lang="en-US" altLang="zh-CN" sz="2000" dirty="0">
              <a:latin typeface="Comic Sans MS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dirty="0">
                <a:latin typeface="Comic Sans MS" charset="0"/>
              </a:rPr>
              <a:t>Chicane </a:t>
            </a:r>
            <a:r>
              <a:rPr lang="en-US" altLang="zh-CN" sz="2000" dirty="0" smtClean="0">
                <a:latin typeface="Comic Sans MS" charset="0"/>
              </a:rPr>
              <a:t>has </a:t>
            </a:r>
            <a:r>
              <a:rPr lang="en-US" altLang="zh-CN" sz="2000" dirty="0">
                <a:latin typeface="Comic Sans MS" charset="0"/>
              </a:rPr>
              <a:t>be </a:t>
            </a:r>
            <a:r>
              <a:rPr lang="en-US" altLang="zh-CN" sz="2000" dirty="0" smtClean="0">
                <a:latin typeface="Comic Sans MS" charset="0"/>
              </a:rPr>
              <a:t>installed recently;</a:t>
            </a:r>
            <a:endParaRPr lang="en-US" altLang="zh-CN" sz="2000" dirty="0">
              <a:latin typeface="Comic Sans MS" charset="0"/>
            </a:endParaRPr>
          </a:p>
        </p:txBody>
      </p:sp>
      <p:pic>
        <p:nvPicPr>
          <p:cNvPr id="8" name="Picture 66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5276"/>
          <a:stretch>
            <a:fillRect/>
          </a:stretch>
        </p:blipFill>
        <p:spPr bwMode="auto">
          <a:xfrm>
            <a:off x="0" y="2856091"/>
            <a:ext cx="9144000" cy="16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3325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TTX Next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98222"/>
            <a:ext cx="8302978" cy="482794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Replace </a:t>
            </a:r>
            <a:r>
              <a:rPr lang="en-US" altLang="zh-CN" sz="2400" dirty="0" smtClean="0"/>
              <a:t>the 3-m </a:t>
            </a:r>
            <a:r>
              <a:rPr lang="en-US" altLang="zh-CN" sz="2400" dirty="0" err="1" smtClean="0"/>
              <a:t>linac</a:t>
            </a:r>
            <a:r>
              <a:rPr lang="en-US" altLang="zh-CN" sz="2400" dirty="0" smtClean="0"/>
              <a:t> </a:t>
            </a:r>
            <a:r>
              <a:rPr lang="en-US" altLang="zh-CN" sz="2400" dirty="0" smtClean="0"/>
              <a:t>with higher gradient structures</a:t>
            </a:r>
          </a:p>
          <a:p>
            <a:pPr lvl="1"/>
            <a:r>
              <a:rPr lang="en-US" altLang="zh-CN" sz="2000" dirty="0" smtClean="0"/>
              <a:t>Boundary of the experiment hall. Limited to 12 meters</a:t>
            </a:r>
          </a:p>
          <a:p>
            <a:pPr lvl="1"/>
            <a:r>
              <a:rPr lang="en-US" altLang="zh-CN" sz="2000" dirty="0" smtClean="0"/>
              <a:t>Space for beam physics study and beam manipulation, as well as other </a:t>
            </a:r>
            <a:r>
              <a:rPr lang="en-US" altLang="zh-CN" sz="2000" dirty="0" smtClean="0"/>
              <a:t>experiments</a:t>
            </a:r>
          </a:p>
          <a:p>
            <a:r>
              <a:rPr lang="en-US" altLang="zh-CN" sz="2400" dirty="0" smtClean="0"/>
              <a:t>S-band klystron available now. </a:t>
            </a:r>
          </a:p>
          <a:p>
            <a:r>
              <a:rPr lang="en-US" altLang="zh-CN" sz="2400" dirty="0" smtClean="0"/>
              <a:t>1.5m x30MV/m looks reasonable. </a:t>
            </a:r>
            <a:endParaRPr lang="zh-CN" altLang="en-US" sz="2400" dirty="0" smtClean="0"/>
          </a:p>
          <a:p>
            <a:endParaRPr lang="zh-CN" altLang="en-US" sz="2400" dirty="0"/>
          </a:p>
        </p:txBody>
      </p:sp>
      <p:pic>
        <p:nvPicPr>
          <p:cNvPr id="6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" y="4010428"/>
            <a:ext cx="9128464" cy="224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5136444" y="5147732"/>
            <a:ext cx="2743200" cy="64346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Compact </a:t>
            </a:r>
            <a:r>
              <a:rPr lang="el-GR" altLang="zh-CN" dirty="0" smtClean="0"/>
              <a:t>γ</a:t>
            </a:r>
            <a:r>
              <a:rPr lang="en-US" altLang="zh-CN" dirty="0" smtClean="0"/>
              <a:t>-ray source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US" altLang="zh-CN" dirty="0" smtClean="0"/>
              <a:t>Demand for photons above 2MeV with narrow energy spread.</a:t>
            </a:r>
          </a:p>
          <a:p>
            <a:r>
              <a:rPr lang="en-US" altLang="zh-CN" dirty="0" smtClean="0"/>
              <a:t>To meet </a:t>
            </a:r>
            <a:r>
              <a:rPr lang="en-US" altLang="zh-CN" dirty="0" smtClean="0"/>
              <a:t>the </a:t>
            </a:r>
            <a:r>
              <a:rPr lang="en-US" altLang="zh-CN" dirty="0" smtClean="0"/>
              <a:t>requirement: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Energy of e-beam: 200MeV</a:t>
            </a:r>
          </a:p>
          <a:p>
            <a:pPr lvl="1"/>
            <a:r>
              <a:rPr lang="en-US" altLang="zh-CN" dirty="0" smtClean="0"/>
              <a:t>Wavelength of laser: 400nm</a:t>
            </a:r>
          </a:p>
          <a:p>
            <a:r>
              <a:rPr lang="en-US" altLang="zh-CN" dirty="0" smtClean="0"/>
              <a:t>Compact within 10m</a:t>
            </a:r>
          </a:p>
          <a:p>
            <a:pPr lvl="1"/>
            <a:r>
              <a:rPr lang="en-US" altLang="zh-CN" dirty="0" smtClean="0"/>
              <a:t>Limited length of the experiment hall</a:t>
            </a:r>
          </a:p>
          <a:p>
            <a:pPr lvl="1"/>
            <a:r>
              <a:rPr lang="en-US" altLang="zh-CN" dirty="0" smtClean="0"/>
              <a:t>Tabletop facility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200MeV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layout</a:t>
            </a:r>
            <a:br>
              <a:rPr lang="en-US" altLang="zh-CN" dirty="0" smtClean="0"/>
            </a:br>
            <a:r>
              <a:rPr lang="en-US" altLang="zh-CN" dirty="0" smtClean="0"/>
              <a:t>(Preliminary design)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03989" y="4351964"/>
            <a:ext cx="1988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X-band @ 70MV/m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66432" y="4346318"/>
            <a:ext cx="1974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S-band @ 30MV/m</a:t>
            </a:r>
          </a:p>
        </p:txBody>
      </p:sp>
      <p:grpSp>
        <p:nvGrpSpPr>
          <p:cNvPr id="3" name="组合 27"/>
          <p:cNvGrpSpPr/>
          <p:nvPr/>
        </p:nvGrpSpPr>
        <p:grpSpPr>
          <a:xfrm>
            <a:off x="1343391" y="3866193"/>
            <a:ext cx="6570125" cy="288132"/>
            <a:chOff x="745075" y="2455068"/>
            <a:chExt cx="6299192" cy="225161"/>
          </a:xfrm>
        </p:grpSpPr>
        <p:grpSp>
          <p:nvGrpSpPr>
            <p:cNvPr id="8" name="组合 7"/>
            <p:cNvGrpSpPr/>
            <p:nvPr/>
          </p:nvGrpSpPr>
          <p:grpSpPr>
            <a:xfrm>
              <a:off x="3570853" y="2494844"/>
              <a:ext cx="3236347" cy="144166"/>
              <a:chOff x="971600" y="3068960"/>
              <a:chExt cx="6665143" cy="200025"/>
            </a:xfrm>
          </p:grpSpPr>
          <p:sp>
            <p:nvSpPr>
              <p:cNvPr id="4" name="Rectangle 2"/>
              <p:cNvSpPr>
                <a:spLocks noChangeArrowheads="1"/>
              </p:cNvSpPr>
              <p:nvPr/>
            </p:nvSpPr>
            <p:spPr bwMode="auto">
              <a:xfrm>
                <a:off x="971600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2699792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4427984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6084168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1783200" y="2459029"/>
              <a:ext cx="1552575" cy="20002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745075" y="2455766"/>
              <a:ext cx="158036" cy="2220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920052" y="2455068"/>
              <a:ext cx="163681" cy="22516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845344" y="2524125"/>
              <a:ext cx="271462" cy="9286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756356" y="2573847"/>
              <a:ext cx="6287911" cy="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98317" y="4380103"/>
            <a:ext cx="1632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photo-cathode </a:t>
            </a:r>
          </a:p>
          <a:p>
            <a:r>
              <a:rPr lang="en-US" altLang="zh-CN" dirty="0" smtClean="0"/>
              <a:t>RF Gun</a:t>
            </a:r>
            <a:endParaRPr lang="zh-CN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663134" y="4684984"/>
            <a:ext cx="75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1m x1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31860" y="4718851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0.6m x4</a:t>
            </a:r>
          </a:p>
        </p:txBody>
      </p:sp>
      <p:sp>
        <p:nvSpPr>
          <p:cNvPr id="32" name="等腰三角形 31"/>
          <p:cNvSpPr/>
          <p:nvPr/>
        </p:nvSpPr>
        <p:spPr>
          <a:xfrm rot="5400000">
            <a:off x="1020618" y="2126490"/>
            <a:ext cx="415148" cy="32159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>
            <a:stCxn id="32" idx="0"/>
          </p:cNvCxnSpPr>
          <p:nvPr/>
        </p:nvCxnSpPr>
        <p:spPr>
          <a:xfrm>
            <a:off x="1388988" y="2287286"/>
            <a:ext cx="789768" cy="43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2448745" y="2901247"/>
            <a:ext cx="23522" cy="10979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2212629" y="2562581"/>
            <a:ext cx="237060" cy="3048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2167473" y="2551303"/>
            <a:ext cx="293511" cy="3499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1625606" y="2878681"/>
            <a:ext cx="58702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endCxn id="14" idx="0"/>
          </p:cNvCxnSpPr>
          <p:nvPr/>
        </p:nvCxnSpPr>
        <p:spPr>
          <a:xfrm flipH="1">
            <a:off x="1611255" y="2867392"/>
            <a:ext cx="14351" cy="9988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004711" y="1704626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50MW</a:t>
            </a:r>
            <a:endParaRPr lang="zh-CN" altLang="en-US" dirty="0"/>
          </a:p>
        </p:txBody>
      </p:sp>
      <p:cxnSp>
        <p:nvCxnSpPr>
          <p:cNvPr id="66" name="直接连接符 65"/>
          <p:cNvCxnSpPr/>
          <p:nvPr/>
        </p:nvCxnSpPr>
        <p:spPr>
          <a:xfrm>
            <a:off x="2167467" y="2314225"/>
            <a:ext cx="11288" cy="2370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等腰三角形 50"/>
          <p:cNvSpPr/>
          <p:nvPr/>
        </p:nvSpPr>
        <p:spPr>
          <a:xfrm rot="5400000">
            <a:off x="3925854" y="2007052"/>
            <a:ext cx="379653" cy="29409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6200000">
            <a:off x="4339930" y="2007048"/>
            <a:ext cx="379655" cy="294098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>
            <a:stCxn id="51" idx="0"/>
            <a:endCxn id="52" idx="0"/>
          </p:cNvCxnSpPr>
          <p:nvPr/>
        </p:nvCxnSpPr>
        <p:spPr>
          <a:xfrm flipV="1">
            <a:off x="4262729" y="2154097"/>
            <a:ext cx="119980" cy="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/>
          <p:nvPr/>
        </p:nvSpPr>
        <p:spPr>
          <a:xfrm>
            <a:off x="4311904" y="2837249"/>
            <a:ext cx="245081" cy="24508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>
            <a:endCxn id="4" idx="1"/>
          </p:cNvCxnSpPr>
          <p:nvPr/>
        </p:nvCxnSpPr>
        <p:spPr>
          <a:xfrm flipH="1">
            <a:off x="4290708" y="2144892"/>
            <a:ext cx="10359" cy="1864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等腰三角形 79"/>
          <p:cNvSpPr/>
          <p:nvPr/>
        </p:nvSpPr>
        <p:spPr>
          <a:xfrm rot="5400000">
            <a:off x="4823321" y="2012697"/>
            <a:ext cx="379653" cy="29409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16200000">
            <a:off x="5237397" y="2012693"/>
            <a:ext cx="379655" cy="294098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2" name="直接连接符 81"/>
          <p:cNvCxnSpPr>
            <a:stCxn id="80" idx="0"/>
            <a:endCxn id="81" idx="0"/>
          </p:cNvCxnSpPr>
          <p:nvPr/>
        </p:nvCxnSpPr>
        <p:spPr>
          <a:xfrm flipV="1">
            <a:off x="5160196" y="2159742"/>
            <a:ext cx="119980" cy="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椭圆 82"/>
          <p:cNvSpPr/>
          <p:nvPr/>
        </p:nvSpPr>
        <p:spPr>
          <a:xfrm>
            <a:off x="5209371" y="2842894"/>
            <a:ext cx="245081" cy="24508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4" name="直接连接符 83"/>
          <p:cNvCxnSpPr/>
          <p:nvPr/>
        </p:nvCxnSpPr>
        <p:spPr>
          <a:xfrm flipH="1">
            <a:off x="5188175" y="2150537"/>
            <a:ext cx="10359" cy="1864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等腰三角形 84"/>
          <p:cNvSpPr/>
          <p:nvPr/>
        </p:nvSpPr>
        <p:spPr>
          <a:xfrm rot="5400000">
            <a:off x="5686921" y="2018341"/>
            <a:ext cx="379653" cy="29409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16200000">
            <a:off x="6100997" y="2018337"/>
            <a:ext cx="379655" cy="294098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7" name="直接连接符 86"/>
          <p:cNvCxnSpPr>
            <a:stCxn id="85" idx="0"/>
            <a:endCxn id="86" idx="0"/>
          </p:cNvCxnSpPr>
          <p:nvPr/>
        </p:nvCxnSpPr>
        <p:spPr>
          <a:xfrm flipV="1">
            <a:off x="6023796" y="2165386"/>
            <a:ext cx="119980" cy="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椭圆 87"/>
          <p:cNvSpPr/>
          <p:nvPr/>
        </p:nvSpPr>
        <p:spPr>
          <a:xfrm>
            <a:off x="6072971" y="2848538"/>
            <a:ext cx="245081" cy="24508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9" name="直接连接符 88"/>
          <p:cNvCxnSpPr/>
          <p:nvPr/>
        </p:nvCxnSpPr>
        <p:spPr>
          <a:xfrm flipH="1">
            <a:off x="6051775" y="2156181"/>
            <a:ext cx="10359" cy="1864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6570722" y="1958624"/>
            <a:ext cx="708174" cy="2045067"/>
            <a:chOff x="6570722" y="1958624"/>
            <a:chExt cx="708174" cy="2045067"/>
          </a:xfrm>
        </p:grpSpPr>
        <p:sp>
          <p:nvSpPr>
            <p:cNvPr id="90" name="等腰三角形 89"/>
            <p:cNvSpPr/>
            <p:nvPr/>
          </p:nvSpPr>
          <p:spPr>
            <a:xfrm rot="5400000">
              <a:off x="6527943" y="2001407"/>
              <a:ext cx="379653" cy="294096"/>
            </a:xfrm>
            <a:prstGeom prst="triangl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等腰三角形 90"/>
            <p:cNvSpPr/>
            <p:nvPr/>
          </p:nvSpPr>
          <p:spPr>
            <a:xfrm rot="16200000">
              <a:off x="6942019" y="2001403"/>
              <a:ext cx="379655" cy="294098"/>
            </a:xfrm>
            <a:prstGeom prst="triangl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2" name="直接连接符 91"/>
            <p:cNvCxnSpPr>
              <a:stCxn id="90" idx="0"/>
              <a:endCxn id="91" idx="0"/>
            </p:cNvCxnSpPr>
            <p:nvPr/>
          </p:nvCxnSpPr>
          <p:spPr>
            <a:xfrm flipV="1">
              <a:off x="6864818" y="2148452"/>
              <a:ext cx="119980" cy="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椭圆 92"/>
            <p:cNvSpPr/>
            <p:nvPr/>
          </p:nvSpPr>
          <p:spPr>
            <a:xfrm>
              <a:off x="6913993" y="2831604"/>
              <a:ext cx="245081" cy="24508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4" name="直接连接符 93"/>
            <p:cNvCxnSpPr/>
            <p:nvPr/>
          </p:nvCxnSpPr>
          <p:spPr>
            <a:xfrm flipH="1">
              <a:off x="6892797" y="2139247"/>
              <a:ext cx="10359" cy="18644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/>
          <p:cNvSpPr txBox="1"/>
          <p:nvPr/>
        </p:nvSpPr>
        <p:spPr>
          <a:xfrm>
            <a:off x="3482623" y="329071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50MW</a:t>
            </a:r>
            <a:endParaRPr lang="zh-CN" alt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3567288" y="1636889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7MWx2</a:t>
            </a:r>
            <a:endParaRPr lang="zh-CN" alt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3544710" y="2833512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PC 1:4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TTX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upgrade</a:t>
            </a:r>
            <a:endParaRPr lang="zh-CN" altLang="en-US" dirty="0"/>
          </a:p>
        </p:txBody>
      </p:sp>
      <p:pic>
        <p:nvPicPr>
          <p:cNvPr id="5" name="Picture 66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105"/>
          <a:stretch>
            <a:fillRect/>
          </a:stretch>
        </p:blipFill>
        <p:spPr bwMode="auto">
          <a:xfrm>
            <a:off x="0" y="1268760"/>
            <a:ext cx="9144000" cy="19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843808" y="4205526"/>
            <a:ext cx="441259" cy="174564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35696" y="3140968"/>
            <a:ext cx="936104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1835696" y="4182947"/>
            <a:ext cx="936104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grpSp>
        <p:nvGrpSpPr>
          <p:cNvPr id="29" name="组合 27"/>
          <p:cNvGrpSpPr/>
          <p:nvPr/>
        </p:nvGrpSpPr>
        <p:grpSpPr>
          <a:xfrm>
            <a:off x="1174061" y="5819171"/>
            <a:ext cx="3804340" cy="242962"/>
            <a:chOff x="745075" y="2455068"/>
            <a:chExt cx="6299192" cy="225161"/>
          </a:xfrm>
        </p:grpSpPr>
        <p:grpSp>
          <p:nvGrpSpPr>
            <p:cNvPr id="30" name="组合 7"/>
            <p:cNvGrpSpPr/>
            <p:nvPr/>
          </p:nvGrpSpPr>
          <p:grpSpPr>
            <a:xfrm>
              <a:off x="3570853" y="2494844"/>
              <a:ext cx="3236347" cy="144166"/>
              <a:chOff x="971600" y="3068960"/>
              <a:chExt cx="6665143" cy="200025"/>
            </a:xfrm>
          </p:grpSpPr>
          <p:sp>
            <p:nvSpPr>
              <p:cNvPr id="36" name="Rectangle 2"/>
              <p:cNvSpPr>
                <a:spLocks noChangeArrowheads="1"/>
              </p:cNvSpPr>
              <p:nvPr/>
            </p:nvSpPr>
            <p:spPr bwMode="auto">
              <a:xfrm>
                <a:off x="971600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Rectangle 3"/>
              <p:cNvSpPr>
                <a:spLocks noChangeArrowheads="1"/>
              </p:cNvSpPr>
              <p:nvPr/>
            </p:nvSpPr>
            <p:spPr bwMode="auto">
              <a:xfrm>
                <a:off x="2699792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Rectangle 4"/>
              <p:cNvSpPr>
                <a:spLocks noChangeArrowheads="1"/>
              </p:cNvSpPr>
              <p:nvPr/>
            </p:nvSpPr>
            <p:spPr bwMode="auto">
              <a:xfrm>
                <a:off x="4427984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5"/>
              <p:cNvSpPr>
                <a:spLocks noChangeArrowheads="1"/>
              </p:cNvSpPr>
              <p:nvPr/>
            </p:nvSpPr>
            <p:spPr bwMode="auto">
              <a:xfrm>
                <a:off x="6084168" y="3068960"/>
                <a:ext cx="1552575" cy="200025"/>
              </a:xfrm>
              <a:prstGeom prst="rect">
                <a:avLst/>
              </a:prstGeom>
              <a:solidFill>
                <a:srgbClr val="F79646"/>
              </a:solidFill>
              <a:ln w="38100">
                <a:solidFill>
                  <a:srgbClr val="F2F2F2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" name="Rectangle 2"/>
            <p:cNvSpPr>
              <a:spLocks noChangeArrowheads="1"/>
            </p:cNvSpPr>
            <p:nvPr/>
          </p:nvSpPr>
          <p:spPr bwMode="auto">
            <a:xfrm>
              <a:off x="1783200" y="2459029"/>
              <a:ext cx="1552575" cy="20002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2"/>
            <p:cNvSpPr>
              <a:spLocks noChangeArrowheads="1"/>
            </p:cNvSpPr>
            <p:nvPr/>
          </p:nvSpPr>
          <p:spPr bwMode="auto">
            <a:xfrm>
              <a:off x="745075" y="2455766"/>
              <a:ext cx="158036" cy="2220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2"/>
            <p:cNvSpPr>
              <a:spLocks noChangeArrowheads="1"/>
            </p:cNvSpPr>
            <p:nvPr/>
          </p:nvSpPr>
          <p:spPr bwMode="auto">
            <a:xfrm>
              <a:off x="920052" y="2455068"/>
              <a:ext cx="163681" cy="22516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845344" y="2524125"/>
              <a:ext cx="271462" cy="9286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756356" y="2573847"/>
              <a:ext cx="6287911" cy="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880533" y="3081866"/>
            <a:ext cx="825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1 year</a:t>
            </a:r>
            <a:endParaRPr lang="zh-CN" alt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903111" y="4052711"/>
            <a:ext cx="1011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~3 year </a:t>
            </a:r>
            <a:endParaRPr lang="zh-CN" alt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3025423" y="3070578"/>
            <a:ext cx="1798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1.5m x30MV/m</a:t>
            </a:r>
            <a:endParaRPr lang="zh-CN" altLang="en-US" sz="2000" dirty="0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4910667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等腰三角形 45"/>
          <p:cNvSpPr/>
          <p:nvPr/>
        </p:nvSpPr>
        <p:spPr>
          <a:xfrm rot="5400000">
            <a:off x="2601500" y="3478160"/>
            <a:ext cx="260915" cy="20211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7" name="等腰三角形 46"/>
          <p:cNvSpPr/>
          <p:nvPr/>
        </p:nvSpPr>
        <p:spPr>
          <a:xfrm rot="16200000">
            <a:off x="2886072" y="3478158"/>
            <a:ext cx="260917" cy="202118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cxnSp>
        <p:nvCxnSpPr>
          <p:cNvPr id="48" name="直接连接符 47"/>
          <p:cNvCxnSpPr>
            <a:stCxn id="46" idx="0"/>
            <a:endCxn id="47" idx="0"/>
          </p:cNvCxnSpPr>
          <p:nvPr/>
        </p:nvCxnSpPr>
        <p:spPr>
          <a:xfrm flipV="1">
            <a:off x="2833016" y="3579217"/>
            <a:ext cx="82456" cy="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>
            <a:off x="2866812" y="3868086"/>
            <a:ext cx="168431" cy="16843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cxnSp>
        <p:nvCxnSpPr>
          <p:cNvPr id="50" name="直接连接符 49"/>
          <p:cNvCxnSpPr>
            <a:endCxn id="13" idx="1"/>
          </p:cNvCxnSpPr>
          <p:nvPr/>
        </p:nvCxnSpPr>
        <p:spPr>
          <a:xfrm flipH="1">
            <a:off x="2843808" y="3572891"/>
            <a:ext cx="15558" cy="719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标题 1"/>
          <p:cNvSpPr txBox="1">
            <a:spLocks/>
          </p:cNvSpPr>
          <p:nvPr/>
        </p:nvSpPr>
        <p:spPr>
          <a:xfrm>
            <a:off x="310444" y="4982105"/>
            <a:ext cx="8229600" cy="560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400" dirty="0" smtClean="0">
                <a:latin typeface="+mj-lt"/>
                <a:ea typeface="+mj-ea"/>
                <a:cs typeface="+mj-cs"/>
              </a:rPr>
              <a:t>New 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beam line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48756" y="4069644"/>
            <a:ext cx="3655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1.5m x30MV/m + 0.6m x70MV/m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8784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X-band structure design, Preliminary 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half" idx="2"/>
          </p:nvPr>
        </p:nvGraphicFramePr>
        <p:xfrm>
          <a:off x="4283968" y="1600200"/>
          <a:ext cx="4172271" cy="4754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390757"/>
                <a:gridCol w="1390757"/>
                <a:gridCol w="1390757"/>
              </a:tblGrid>
              <a:tr h="18542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parameters</a:t>
                      </a:r>
                      <a:endParaRPr lang="zh-CN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frequency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11.424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GHz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Phase adv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degree</a:t>
                      </a:r>
                      <a:endParaRPr lang="zh-CN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# cells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266418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length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630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mm</a:t>
                      </a:r>
                      <a:endParaRPr lang="zh-CN" altLang="en-US" dirty="0"/>
                    </a:p>
                  </a:txBody>
                  <a:tcPr/>
                </a:tc>
              </a:tr>
              <a:tr h="266418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Filling time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ns</a:t>
                      </a:r>
                      <a:endParaRPr lang="zh-CN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4,</a:t>
                      </a:r>
                      <a:r>
                        <a:rPr lang="en-US" altLang="zh-CN" baseline="0" dirty="0" smtClean="0"/>
                        <a:t> 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mm</a:t>
                      </a:r>
                      <a:endParaRPr lang="zh-CN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vg/c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3.76, 1.38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R/Q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14.2,</a:t>
                      </a:r>
                      <a:r>
                        <a:rPr lang="en-US" altLang="zh-CN" baseline="0" dirty="0" smtClean="0"/>
                        <a:t> 16.3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(</a:t>
                      </a:r>
                      <a:r>
                        <a:rPr lang="en-US" altLang="zh-CN" dirty="0" err="1" smtClean="0"/>
                        <a:t>kOhm</a:t>
                      </a:r>
                      <a:r>
                        <a:rPr lang="en-US" altLang="zh-CN" dirty="0" smtClean="0"/>
                        <a:t>/m)</a:t>
                      </a:r>
                      <a:endParaRPr lang="zh-CN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Q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6900,</a:t>
                      </a:r>
                      <a:r>
                        <a:rPr lang="en-US" altLang="zh-CN" baseline="0" dirty="0" smtClean="0"/>
                        <a:t> 7100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 Input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MW</a:t>
                      </a:r>
                      <a:endParaRPr lang="zh-CN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Eacc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MV/m</a:t>
                      </a:r>
                      <a:endParaRPr lang="zh-CN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S21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-4.3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dB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312356"/>
            <a:ext cx="4320480" cy="254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组合 10"/>
          <p:cNvGrpSpPr/>
          <p:nvPr/>
        </p:nvGrpSpPr>
        <p:grpSpPr>
          <a:xfrm>
            <a:off x="323528" y="2150835"/>
            <a:ext cx="3816424" cy="2353686"/>
            <a:chOff x="323528" y="1507362"/>
            <a:chExt cx="3816424" cy="2353686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1507362"/>
              <a:ext cx="3384376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2051720" y="3491716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# of cells</a:t>
              </a:r>
              <a:endParaRPr lang="zh-CN" alt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3528" y="1844640"/>
              <a:ext cx="738664" cy="115057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altLang="zh-CN" dirty="0" err="1" smtClean="0"/>
                <a:t>Eacc</a:t>
              </a:r>
              <a:r>
                <a:rPr lang="en-US" altLang="zh-CN" dirty="0" smtClean="0"/>
                <a:t> MV/m</a:t>
              </a:r>
            </a:p>
            <a:p>
              <a:r>
                <a:rPr lang="en-US" altLang="zh-CN" dirty="0" smtClean="0"/>
                <a:t>@ 50MW</a:t>
              </a:r>
              <a:endParaRPr lang="zh-CN" alt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1244" y="1444978"/>
            <a:ext cx="3635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Will be refined with the info of RF power source available.</a:t>
            </a: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199" y="1600200"/>
            <a:ext cx="725311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TTX with 50MeV e</a:t>
            </a:r>
            <a:r>
              <a:rPr lang="en-US" altLang="zh-CN" baseline="30000" dirty="0" smtClean="0"/>
              <a:t>-</a:t>
            </a:r>
            <a:endParaRPr lang="en-US" altLang="zh-CN" dirty="0" smtClean="0"/>
          </a:p>
          <a:p>
            <a:r>
              <a:rPr lang="en-US" altLang="zh-CN" dirty="0" smtClean="0"/>
              <a:t>200MeV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under design: </a:t>
            </a:r>
          </a:p>
          <a:p>
            <a:pPr lvl="1"/>
            <a:r>
              <a:rPr lang="en-US" altLang="zh-CN" dirty="0" smtClean="0"/>
              <a:t>X-band structure aiming 70MV/m</a:t>
            </a:r>
          </a:p>
          <a:p>
            <a:r>
              <a:rPr lang="en-US" altLang="zh-CN" dirty="0" smtClean="0"/>
              <a:t>Near future</a:t>
            </a:r>
          </a:p>
          <a:p>
            <a:pPr lvl="1"/>
            <a:r>
              <a:rPr lang="en-US" altLang="zh-CN" dirty="0" smtClean="0"/>
              <a:t>S-band @30MV/m replacement</a:t>
            </a:r>
          </a:p>
          <a:p>
            <a:pPr lvl="1"/>
            <a:r>
              <a:rPr lang="en-US" altLang="zh-CN" dirty="0" smtClean="0"/>
              <a:t>X-band unit demonstration:</a:t>
            </a:r>
            <a:r>
              <a:rPr lang="zh-CN" altLang="en-US" dirty="0" smtClean="0"/>
              <a:t> </a:t>
            </a:r>
            <a:r>
              <a:rPr lang="en-US" altLang="zh-CN" dirty="0" smtClean="0"/>
              <a:t>add one accelerating structure to existing beam line; build the RF power supply 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Inputs are welcomed!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ea typeface="黑体" charset="0"/>
                <a:cs typeface="黑体" charset="0"/>
              </a:rPr>
              <a:t>Thomson </a:t>
            </a:r>
            <a:r>
              <a:rPr lang="en-US" altLang="zh-CN" sz="2800" dirty="0">
                <a:ea typeface="黑体" charset="0"/>
                <a:cs typeface="黑体" charset="0"/>
              </a:rPr>
              <a:t>scattering </a:t>
            </a:r>
            <a:r>
              <a:rPr lang="en-US" altLang="zh-CN" sz="2800" dirty="0" smtClean="0">
                <a:ea typeface="黑体" charset="0"/>
                <a:cs typeface="黑体" charset="0"/>
              </a:rPr>
              <a:t>x-ray</a:t>
            </a:r>
            <a:endParaRPr lang="en-US" altLang="zh-CN" sz="2800" dirty="0">
              <a:ea typeface="黑体" charset="0"/>
              <a:cs typeface="Arial Unicode MS" charset="0"/>
            </a:endParaRPr>
          </a:p>
        </p:txBody>
      </p:sp>
      <p:sp>
        <p:nvSpPr>
          <p:cNvPr id="7170" name="Rectangle 3"/>
          <p:cNvSpPr txBox="1">
            <a:spLocks noChangeArrowheads="1"/>
          </p:cNvSpPr>
          <p:nvPr/>
        </p:nvSpPr>
        <p:spPr bwMode="auto">
          <a:xfrm>
            <a:off x="4500563" y="1268412"/>
            <a:ext cx="4643437" cy="417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Small source size(~30 um)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Adjustable for energy of X-ray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Quasi-</a:t>
            </a:r>
            <a:r>
              <a:rPr lang="en-US" sz="2000" dirty="0">
                <a:latin typeface="Comic Sans MS" charset="0"/>
              </a:rPr>
              <a:t>Monochromatic </a:t>
            </a:r>
            <a:r>
              <a:rPr lang="en-US" altLang="zh-CN" sz="2000" dirty="0">
                <a:latin typeface="Comic Sans MS" charset="0"/>
              </a:rPr>
              <a:t>spectrum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Radiation in a small angle</a:t>
            </a:r>
            <a:r>
              <a:rPr lang="zh-CN" altLang="en-US" sz="2000" dirty="0"/>
              <a:t>（～</a:t>
            </a:r>
            <a:r>
              <a:rPr lang="en-US" altLang="zh-CN" sz="2000" dirty="0"/>
              <a:t>1/</a:t>
            </a:r>
            <a:r>
              <a:rPr lang="en-US" altLang="zh-CN" sz="2000" dirty="0">
                <a:latin typeface="Symbol" charset="0"/>
              </a:rPr>
              <a:t>g</a:t>
            </a:r>
            <a:r>
              <a:rPr lang="en-US" altLang="zh-CN" sz="2000" dirty="0"/>
              <a:t>)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Ultra-short X-ray Pulse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Good synchronization for pump-probe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High Peak Brightness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Polarization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compact and affordable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charset="0"/>
              <a:buChar char="l"/>
            </a:pPr>
            <a:r>
              <a:rPr lang="en-US" altLang="zh-CN" sz="2000" dirty="0">
                <a:latin typeface="Comic Sans MS" charset="0"/>
              </a:rPr>
              <a:t>…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600450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642938" y="5357813"/>
          <a:ext cx="3455987" cy="1192212"/>
        </p:xfrm>
        <a:graphic>
          <a:graphicData uri="http://schemas.openxmlformats.org/presentationml/2006/ole">
            <p:oleObj spid="_x0000_s1026" name="Equation" r:id="rId4" imgW="1435100" imgH="457200" progId="Equation.3">
              <p:embed/>
            </p:oleObj>
          </a:graphicData>
        </a:graphic>
      </p:graphicFrame>
      <p:sp>
        <p:nvSpPr>
          <p:cNvPr id="7173" name="AutoShape 31"/>
          <p:cNvSpPr>
            <a:spLocks noChangeArrowheads="1"/>
          </p:cNvSpPr>
          <p:nvPr/>
        </p:nvSpPr>
        <p:spPr bwMode="auto">
          <a:xfrm>
            <a:off x="357188" y="5000625"/>
            <a:ext cx="1782762" cy="285750"/>
          </a:xfrm>
          <a:prstGeom prst="wedgeRectCallout">
            <a:avLst>
              <a:gd name="adj1" fmla="val 34296"/>
              <a:gd name="adj2" fmla="val 14887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Energy of electron</a:t>
            </a:r>
          </a:p>
        </p:txBody>
      </p:sp>
      <p:sp>
        <p:nvSpPr>
          <p:cNvPr id="7174" name="AutoShape 32"/>
          <p:cNvSpPr>
            <a:spLocks noChangeArrowheads="1"/>
          </p:cNvSpPr>
          <p:nvPr/>
        </p:nvSpPr>
        <p:spPr bwMode="auto">
          <a:xfrm>
            <a:off x="2214563" y="5000625"/>
            <a:ext cx="1571625" cy="285750"/>
          </a:xfrm>
          <a:prstGeom prst="wedgeRectCallout">
            <a:avLst>
              <a:gd name="adj1" fmla="val 20065"/>
              <a:gd name="adj2" fmla="val 14217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Scattering angle</a:t>
            </a:r>
          </a:p>
        </p:txBody>
      </p:sp>
      <p:sp>
        <p:nvSpPr>
          <p:cNvPr id="7175" name="AutoShape 33"/>
          <p:cNvSpPr>
            <a:spLocks noChangeArrowheads="1"/>
          </p:cNvSpPr>
          <p:nvPr/>
        </p:nvSpPr>
        <p:spPr bwMode="auto">
          <a:xfrm>
            <a:off x="4283968" y="6381328"/>
            <a:ext cx="2000250" cy="285750"/>
          </a:xfrm>
          <a:prstGeom prst="wedgeRectCallout">
            <a:avLst>
              <a:gd name="adj1" fmla="val -60319"/>
              <a:gd name="adj2" fmla="val -1633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0000"/>
                </a:solidFill>
                <a:ea typeface="黑体" charset="0"/>
                <a:cs typeface="黑体" charset="0"/>
              </a:rPr>
              <a:t>Frenquency of laser</a:t>
            </a:r>
          </a:p>
        </p:txBody>
      </p:sp>
    </p:spTree>
    <p:extLst>
      <p:ext uri="{BB962C8B-B14F-4D97-AF65-F5344CB8AC3E}">
        <p14:creationId xmlns="" xmlns:p14="http://schemas.microsoft.com/office/powerpoint/2010/main" val="32759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7662"/>
            <a:ext cx="9144000" cy="6351396"/>
          </a:xfrm>
          <a:prstGeom prst="rect">
            <a:avLst/>
          </a:prstGeom>
        </p:spPr>
      </p:pic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40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TTX Group</a:t>
            </a:r>
            <a:endParaRPr lang="en-US" altLang="zh-CN" sz="24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11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HG2015_post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9399" cy="6858000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0622" y="274638"/>
            <a:ext cx="3426178" cy="1143000"/>
          </a:xfrm>
        </p:spPr>
        <p:txBody>
          <a:bodyPr/>
          <a:lstStyle/>
          <a:p>
            <a:r>
              <a:rPr lang="en-US" altLang="zh-CN" dirty="0" smtClean="0"/>
              <a:t>HG2015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175955" y="1622778"/>
            <a:ext cx="3414889" cy="452596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HG structures</a:t>
            </a:r>
          </a:p>
          <a:p>
            <a:pPr lvl="1"/>
            <a:r>
              <a:rPr lang="en-US" altLang="zh-CN" sz="2000" dirty="0" smtClean="0"/>
              <a:t>Design</a:t>
            </a:r>
          </a:p>
          <a:p>
            <a:pPr lvl="1"/>
            <a:r>
              <a:rPr lang="en-US" altLang="zh-CN" sz="2000" dirty="0" smtClean="0"/>
              <a:t>Producing</a:t>
            </a:r>
          </a:p>
          <a:p>
            <a:pPr lvl="1"/>
            <a:r>
              <a:rPr lang="en-US" altLang="zh-CN" sz="2000" dirty="0" smtClean="0"/>
              <a:t>Testing</a:t>
            </a:r>
          </a:p>
          <a:p>
            <a:r>
              <a:rPr lang="en-US" altLang="zh-CN" sz="2400" dirty="0" smtClean="0"/>
              <a:t>Klystrons/Test Stands</a:t>
            </a:r>
          </a:p>
          <a:p>
            <a:r>
              <a:rPr lang="en-US" altLang="zh-CN" sz="2400" dirty="0" smtClean="0"/>
              <a:t>Basic breakdown theory</a:t>
            </a:r>
          </a:p>
          <a:p>
            <a:r>
              <a:rPr lang="en-US" altLang="zh-CN" sz="2400" dirty="0" smtClean="0"/>
              <a:t>Industry Exhibition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6599"/>
            <a:ext cx="9144000" cy="371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47107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9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6064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Tsinghua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University-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Scientific Facility for Advanced Quantum  Probes (TTX&amp;CPHS)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0434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34938" y="-11404"/>
            <a:chExt cx="8874125" cy="6286500"/>
          </a:xfrm>
        </p:grpSpPr>
        <p:pic>
          <p:nvPicPr>
            <p:cNvPr id="24579" name="Picture 3" descr="cphs90-100114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38" y="-11404"/>
              <a:ext cx="8874125" cy="628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644531" y="234527"/>
              <a:ext cx="2019788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+mn-lt"/>
                  <a:ea typeface="+mn-ea"/>
                  <a:cs typeface="+mn-cs"/>
                </a:rPr>
                <a:t>TTX: lasers, electrons &amp; x-rays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67761" y="1886188"/>
              <a:ext cx="2666860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algn="ctr" eaLnBrk="1" hangingPunct="1"/>
              <a:r>
                <a:rPr lang="en-US" altLang="zh-CN" sz="1600" dirty="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CPHS-neutrons: Long-Pulse – SANS, Imaging, …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449" y="1084368"/>
              <a:ext cx="2666860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CPHS-neutrons: Short-Pulse options: Diffraction, QENS, …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09337" y="5511112"/>
              <a:ext cx="2887172" cy="3157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+mn-lt"/>
                  <a:ea typeface="+mn-ea"/>
                  <a:cs typeface="+mn-cs"/>
                </a:rPr>
                <a:t>CPHS-proton accelerator R&amp;D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4938" y="2469727"/>
              <a:ext cx="2240100" cy="2823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  <a:latin typeface="+mn-lt"/>
                  <a:ea typeface="+mn-ea"/>
                  <a:cs typeface="+mn-cs"/>
                </a:rPr>
                <a:t>CPHS-proton applications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46541" y="3949673"/>
              <a:ext cx="1867264" cy="5355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rgbClr val="800000"/>
              </a:solidFill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CPHS Complex – approved boundary</a:t>
              </a:r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>
              <a:off x="6299066" y="2958677"/>
              <a:ext cx="1714739" cy="2552435"/>
            </a:xfrm>
            <a:custGeom>
              <a:avLst/>
              <a:gdLst>
                <a:gd name="T0" fmla="*/ 0 w 1714500"/>
                <a:gd name="T1" fmla="*/ 2552700 h 2819400"/>
                <a:gd name="T2" fmla="*/ 1714500 w 1714500"/>
                <a:gd name="T3" fmla="*/ 2552700 h 2819400"/>
                <a:gd name="T4" fmla="*/ 1333500 w 1714500"/>
                <a:gd name="T5" fmla="*/ 0 h 2819400"/>
                <a:gd name="T6" fmla="*/ 1333500 w 1714500"/>
                <a:gd name="T7" fmla="*/ 0 h 28194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4500"/>
                <a:gd name="T13" fmla="*/ 0 h 2819400"/>
                <a:gd name="T14" fmla="*/ 1714500 w 1714500"/>
                <a:gd name="T15" fmla="*/ 2819400 h 28194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4500" h="2819400">
                  <a:moveTo>
                    <a:pt x="0" y="2819400"/>
                  </a:moveTo>
                  <a:lnTo>
                    <a:pt x="1714500" y="2819400"/>
                  </a:lnTo>
                  <a:lnTo>
                    <a:pt x="1333500" y="0"/>
                  </a:lnTo>
                </a:path>
              </a:pathLst>
            </a:cu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/>
              <a:endParaRPr lang="zh-CN" sz="1600">
                <a:latin typeface="Calibri" charset="0"/>
                <a:ea typeface="MS PGothic" charset="0"/>
                <a:cs typeface="MS PGothic" charset="0"/>
              </a:endParaRPr>
            </a:p>
          </p:txBody>
        </p: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5400000">
              <a:off x="1635178" y="2409223"/>
              <a:ext cx="1772444" cy="292723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 rot="16200000" flipH="1">
              <a:off x="1192316" y="3122841"/>
              <a:ext cx="1171442" cy="482223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2821861" y="2619135"/>
              <a:ext cx="972079" cy="673262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>
              <a:off x="4838533" y="880639"/>
              <a:ext cx="1385041" cy="1177263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 rot="5400000" flipH="1" flipV="1">
              <a:off x="1968626" y="5104700"/>
              <a:ext cx="456935" cy="355889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</p:spTree>
    <p:extLst>
      <p:ext uri="{BB962C8B-B14F-4D97-AF65-F5344CB8AC3E}">
        <p14:creationId xmlns="" xmlns:p14="http://schemas.microsoft.com/office/powerpoint/2010/main" val="419459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0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zh-CN" sz="3200" u="sng">
                <a:solidFill>
                  <a:schemeClr val="bg1"/>
                </a:solidFill>
                <a:ea typeface="黑体" charset="0"/>
                <a:cs typeface="黑体" charset="0"/>
              </a:rPr>
              <a:t>T</a:t>
            </a:r>
            <a:r>
              <a:rPr lang="en-US" altLang="zh-CN" sz="3200">
                <a:solidFill>
                  <a:schemeClr val="bg1"/>
                </a:solidFill>
                <a:ea typeface="黑体" charset="0"/>
                <a:cs typeface="黑体" charset="0"/>
              </a:rPr>
              <a:t>singhua </a:t>
            </a:r>
            <a:r>
              <a:rPr lang="en-US" altLang="zh-CN" sz="3200" u="sng">
                <a:solidFill>
                  <a:schemeClr val="bg1"/>
                </a:solidFill>
                <a:ea typeface="黑体" charset="0"/>
                <a:cs typeface="黑体" charset="0"/>
              </a:rPr>
              <a:t>T</a:t>
            </a:r>
            <a:r>
              <a:rPr lang="en-US" altLang="zh-CN" sz="3200">
                <a:solidFill>
                  <a:schemeClr val="bg1"/>
                </a:solidFill>
                <a:ea typeface="黑体" charset="0"/>
                <a:cs typeface="黑体" charset="0"/>
              </a:rPr>
              <a:t>homson scattering </a:t>
            </a:r>
            <a:r>
              <a:rPr lang="en-US" altLang="zh-CN" sz="3200" u="sng">
                <a:solidFill>
                  <a:schemeClr val="bg1"/>
                </a:solidFill>
                <a:ea typeface="黑体" charset="0"/>
                <a:cs typeface="黑体" charset="0"/>
              </a:rPr>
              <a:t>X</a:t>
            </a:r>
            <a:r>
              <a:rPr lang="en-US" altLang="zh-CN" sz="3200">
                <a:solidFill>
                  <a:schemeClr val="bg1"/>
                </a:solidFill>
                <a:ea typeface="黑体" charset="0"/>
                <a:cs typeface="黑体" charset="0"/>
              </a:rPr>
              <a:t>-ray source (TTX)</a:t>
            </a:r>
            <a:endParaRPr lang="en-US" altLang="zh-CN" sz="280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  <p:pic>
        <p:nvPicPr>
          <p:cNvPr id="8194" name="Picture 66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981075"/>
            <a:ext cx="9144000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70498" name="Group 162"/>
          <p:cNvGraphicFramePr>
            <a:graphicFrameLocks noGrp="1"/>
          </p:cNvGraphicFramePr>
          <p:nvPr>
            <p:ph/>
          </p:nvPr>
        </p:nvGraphicFramePr>
        <p:xfrm>
          <a:off x="431800" y="4102100"/>
          <a:ext cx="8388350" cy="2351089"/>
        </p:xfrm>
        <a:graphic>
          <a:graphicData uri="http://schemas.openxmlformats.org/drawingml/2006/table">
            <a:tbl>
              <a:tblPr/>
              <a:tblGrid>
                <a:gridCol w="2051050"/>
                <a:gridCol w="2522538"/>
                <a:gridCol w="2284412"/>
                <a:gridCol w="1530350"/>
              </a:tblGrid>
              <a:tr h="4587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Electron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Laser beam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45MeV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Wavelength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800nm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Bunch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1~4ps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Pulse duration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~30fs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~0.7nC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Pulse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~500mJ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Beam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30(H)x25(V)um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Beam size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~30um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0532" name="Group 19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51896079"/>
              </p:ext>
            </p:extLst>
          </p:nvPr>
        </p:nvGraphicFramePr>
        <p:xfrm>
          <a:off x="827088" y="1989138"/>
          <a:ext cx="7561336" cy="280511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tblPr>
              <a:tblGrid>
                <a:gridCol w="3406810"/>
                <a:gridCol w="4154526"/>
              </a:tblGrid>
              <a:tr h="70024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Parameters of Scattering X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-ray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3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Photon energy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24(90deg)~48(180deg)kev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</a:tr>
              <a:tr h="70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Pulse duration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0.16(90deg)~3(180deg)ps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</a:tr>
              <a:tr h="701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宋体" charset="0"/>
                        </a:rPr>
                        <a:t>Number photons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Times New Roman" charset="0"/>
                        </a:rPr>
                        <a:t>8.4X10</a:t>
                      </a:r>
                      <a:r>
                        <a:rPr kumimoji="0" lang="en-US" altLang="zh-CN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Times New Roman" charset="0"/>
                        </a:rPr>
                        <a:t>6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Times New Roman" charset="0"/>
                        </a:rPr>
                        <a:t>(90deg)~5.5X10</a:t>
                      </a:r>
                      <a:r>
                        <a:rPr kumimoji="0" lang="en-US" altLang="zh-CN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Times New Roman" charset="0"/>
                        </a:rPr>
                        <a:t>7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0"/>
                          <a:cs typeface="Times New Roman" charset="0"/>
                        </a:rPr>
                        <a:t>(180deg)</a:t>
                      </a:r>
                      <a:endParaRPr kumimoji="0" lang="en-US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50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chemeClr val="bg1"/>
                </a:solidFill>
                <a:ea typeface="黑体" charset="0"/>
                <a:cs typeface="黑体" charset="0"/>
              </a:rPr>
              <a:t>Electron beam line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  <p:pic>
        <p:nvPicPr>
          <p:cNvPr id="6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" y="4642602"/>
            <a:ext cx="9128464" cy="224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9"/>
          <p:cNvGrpSpPr/>
          <p:nvPr/>
        </p:nvGrpSpPr>
        <p:grpSpPr>
          <a:xfrm>
            <a:off x="5297570" y="1844824"/>
            <a:ext cx="3853731" cy="4680520"/>
            <a:chOff x="5297570" y="1844824"/>
            <a:chExt cx="3853731" cy="4680520"/>
          </a:xfrm>
        </p:grpSpPr>
        <p:pic>
          <p:nvPicPr>
            <p:cNvPr id="10242" name="Picture 3" descr="照片 00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570" y="1844824"/>
              <a:ext cx="3853731" cy="257003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8244408" y="5805264"/>
              <a:ext cx="648072" cy="7200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 flipV="1">
              <a:off x="7956376" y="4221088"/>
              <a:ext cx="504056" cy="15121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0"/>
          <p:cNvGrpSpPr/>
          <p:nvPr/>
        </p:nvGrpSpPr>
        <p:grpSpPr>
          <a:xfrm>
            <a:off x="2339975" y="908050"/>
            <a:ext cx="5832425" cy="5833318"/>
            <a:chOff x="2339975" y="908050"/>
            <a:chExt cx="5832425" cy="5833318"/>
          </a:xfrm>
        </p:grpSpPr>
        <p:pic>
          <p:nvPicPr>
            <p:cNvPr id="10243" name="Picture 4" descr="照片 00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975" y="908050"/>
              <a:ext cx="4392613" cy="29305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4716016" y="5805264"/>
              <a:ext cx="3456384" cy="9361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5076056" y="3645024"/>
              <a:ext cx="576064" cy="20882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2"/>
          <p:cNvGrpSpPr/>
          <p:nvPr/>
        </p:nvGrpSpPr>
        <p:grpSpPr>
          <a:xfrm>
            <a:off x="0" y="1772816"/>
            <a:ext cx="4053124" cy="4896544"/>
            <a:chOff x="0" y="1772816"/>
            <a:chExt cx="4053124" cy="4896544"/>
          </a:xfrm>
        </p:grpSpPr>
        <p:pic>
          <p:nvPicPr>
            <p:cNvPr id="10244" name="Picture 5" descr="照片 00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72816"/>
              <a:ext cx="4053124" cy="27045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611560" y="5661248"/>
              <a:ext cx="1512168" cy="100811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1475656" y="4365104"/>
              <a:ext cx="72008" cy="12961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66837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97987" name="Rectangle 3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Laser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System</a:t>
            </a:r>
          </a:p>
        </p:txBody>
      </p:sp>
      <p:graphicFrame>
        <p:nvGraphicFramePr>
          <p:cNvPr id="11267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93007870"/>
              </p:ext>
            </p:extLst>
          </p:nvPr>
        </p:nvGraphicFramePr>
        <p:xfrm>
          <a:off x="1" y="857560"/>
          <a:ext cx="9144000" cy="5991225"/>
        </p:xfrm>
        <a:graphic>
          <a:graphicData uri="http://schemas.openxmlformats.org/presentationml/2006/ole">
            <p:oleObj spid="_x0000_s2050" name="Visio" r:id="rId3" imgW="10729682" imgH="7597718" progId="">
              <p:embed/>
            </p:oleObj>
          </a:graphicData>
        </a:graphic>
      </p:graphicFrame>
      <p:grpSp>
        <p:nvGrpSpPr>
          <p:cNvPr id="2" name="Group 8"/>
          <p:cNvGrpSpPr/>
          <p:nvPr/>
        </p:nvGrpSpPr>
        <p:grpSpPr>
          <a:xfrm>
            <a:off x="251520" y="1285048"/>
            <a:ext cx="5544616" cy="5442557"/>
            <a:chOff x="483850" y="1285048"/>
            <a:chExt cx="5110660" cy="5442557"/>
          </a:xfrm>
        </p:grpSpPr>
        <p:sp>
          <p:nvSpPr>
            <p:cNvPr id="7" name="Freeform 6"/>
            <p:cNvSpPr/>
            <p:nvPr/>
          </p:nvSpPr>
          <p:spPr>
            <a:xfrm>
              <a:off x="483850" y="1285048"/>
              <a:ext cx="5110660" cy="5442557"/>
            </a:xfrm>
            <a:custGeom>
              <a:avLst/>
              <a:gdLst>
                <a:gd name="connsiteX0" fmla="*/ 15120 w 5110660"/>
                <a:gd name="connsiteY0" fmla="*/ 5412321 h 5442557"/>
                <a:gd name="connsiteX1" fmla="*/ 0 w 5110660"/>
                <a:gd name="connsiteY1" fmla="*/ 15118 h 5442557"/>
                <a:gd name="connsiteX2" fmla="*/ 5110660 w 5110660"/>
                <a:gd name="connsiteY2" fmla="*/ 0 h 5442557"/>
                <a:gd name="connsiteX3" fmla="*/ 5110660 w 5110660"/>
                <a:gd name="connsiteY3" fmla="*/ 1723477 h 5442557"/>
                <a:gd name="connsiteX4" fmla="*/ 1663232 w 5110660"/>
                <a:gd name="connsiteY4" fmla="*/ 1723477 h 5442557"/>
                <a:gd name="connsiteX5" fmla="*/ 1632992 w 5110660"/>
                <a:gd name="connsiteY5" fmla="*/ 5442557 h 5442557"/>
                <a:gd name="connsiteX6" fmla="*/ 15120 w 5110660"/>
                <a:gd name="connsiteY6" fmla="*/ 5412321 h 5442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10660" h="5442557">
                  <a:moveTo>
                    <a:pt x="15120" y="5412321"/>
                  </a:moveTo>
                  <a:lnTo>
                    <a:pt x="0" y="15118"/>
                  </a:lnTo>
                  <a:lnTo>
                    <a:pt x="5110660" y="0"/>
                  </a:lnTo>
                  <a:lnTo>
                    <a:pt x="5110660" y="1723477"/>
                  </a:lnTo>
                  <a:lnTo>
                    <a:pt x="1663232" y="1723477"/>
                  </a:lnTo>
                  <a:lnTo>
                    <a:pt x="1632992" y="5442557"/>
                  </a:lnTo>
                  <a:lnTo>
                    <a:pt x="15120" y="5412321"/>
                  </a:lnTo>
                  <a:close/>
                </a:path>
              </a:pathLst>
            </a:cu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899592" y="1556792"/>
              <a:ext cx="3888408" cy="116955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dirty="0">
                  <a:solidFill>
                    <a:srgbClr val="FF0000"/>
                  </a:solidFill>
                </a:rPr>
                <a:t>800nm, ~20TW, ~30fs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sz="2800" dirty="0">
                  <a:solidFill>
                    <a:srgbClr val="FF0000"/>
                  </a:solidFill>
                </a:rPr>
                <a:t>266nm, 1mJ, 30fs~10ps</a:t>
              </a:r>
            </a:p>
          </p:txBody>
        </p:sp>
      </p:grpSp>
      <p:sp>
        <p:nvSpPr>
          <p:cNvPr id="10" name="Up Arrow 9"/>
          <p:cNvSpPr/>
          <p:nvPr/>
        </p:nvSpPr>
        <p:spPr>
          <a:xfrm>
            <a:off x="611560" y="980728"/>
            <a:ext cx="216024" cy="432048"/>
          </a:xfrm>
          <a:prstGeom prst="up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15" name="Up Arrow 14"/>
          <p:cNvSpPr/>
          <p:nvPr/>
        </p:nvSpPr>
        <p:spPr>
          <a:xfrm>
            <a:off x="4211960" y="980728"/>
            <a:ext cx="216024" cy="432048"/>
          </a:xfrm>
          <a:prstGeom prst="upArrow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 Gun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427984" y="8367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TS IP</a:t>
            </a:r>
            <a:endParaRPr lang="en-US" dirty="0"/>
          </a:p>
        </p:txBody>
      </p:sp>
      <p:pic>
        <p:nvPicPr>
          <p:cNvPr id="18" name="Picture 7" descr="20TW_las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08050"/>
            <a:ext cx="91440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9716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内容占位符 2"/>
          <p:cNvSpPr>
            <a:spLocks/>
          </p:cNvSpPr>
          <p:nvPr/>
        </p:nvSpPr>
        <p:spPr bwMode="auto">
          <a:xfrm>
            <a:off x="251520" y="908720"/>
            <a:ext cx="788987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92100" indent="-292100">
              <a:spcBef>
                <a:spcPct val="20000"/>
              </a:spcBef>
            </a:pPr>
            <a:r>
              <a:rPr lang="en-US" altLang="zh-CN" sz="2400" i="1" dirty="0"/>
              <a:t>Synchronization system between microwave and laser</a:t>
            </a:r>
          </a:p>
        </p:txBody>
      </p:sp>
      <p:pic>
        <p:nvPicPr>
          <p:cNvPr id="13314" name="组合 146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672408" cy="180020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内容占位符 5" descr="DSC_124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80"/>
          <a:stretch>
            <a:fillRect/>
          </a:stretch>
        </p:blipFill>
        <p:spPr bwMode="auto">
          <a:xfrm>
            <a:off x="4426272" y="1484784"/>
            <a:ext cx="4394200" cy="1738313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2143125" y="785813"/>
            <a:ext cx="56435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zh-CN" sz="2400" b="1" i="1" dirty="0"/>
          </a:p>
        </p:txBody>
      </p:sp>
      <p:sp>
        <p:nvSpPr>
          <p:cNvPr id="13317" name="内容占位符 2"/>
          <p:cNvSpPr>
            <a:spLocks/>
          </p:cNvSpPr>
          <p:nvPr/>
        </p:nvSpPr>
        <p:spPr bwMode="auto">
          <a:xfrm>
            <a:off x="251520" y="3284984"/>
            <a:ext cx="8892479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2400" i="1" dirty="0"/>
              <a:t>phase locking feedback loop based on harmonic phase noise measurement</a:t>
            </a:r>
          </a:p>
        </p:txBody>
      </p:sp>
      <p:pic>
        <p:nvPicPr>
          <p:cNvPr id="13318" name="Picture 6" descr="IMG_004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83" y="4077072"/>
            <a:ext cx="2714625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077072"/>
            <a:ext cx="252095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73" name="Rectangle 13"/>
          <p:cNvSpPr>
            <a:spLocks noChangeArrowheads="1"/>
          </p:cNvSpPr>
          <p:nvPr/>
        </p:nvSpPr>
        <p:spPr bwMode="auto">
          <a:xfrm>
            <a:off x="1374775" y="1389063"/>
            <a:ext cx="22860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142640" tIns="914112" rIns="1142640" bIns="914112" anchor="ctr">
            <a:spAutoFit/>
          </a:bodyPr>
          <a:lstStyle/>
          <a:p>
            <a:pPr>
              <a:tabLst>
                <a:tab pos="400050" algn="l"/>
              </a:tabLst>
              <a:defRPr/>
            </a:pPr>
            <a:r>
              <a:rPr lang="en-US" altLang="zh-CN" sz="1000">
                <a:cs typeface="Times New Roman" charset="0"/>
              </a:rPr>
              <a:t/>
            </a:r>
            <a:br>
              <a:rPr lang="en-US" altLang="zh-CN" sz="1000">
                <a:cs typeface="Times New Roman" charset="0"/>
              </a:rPr>
            </a:br>
            <a:endParaRPr lang="en-US" altLang="zh-CN" sz="800"/>
          </a:p>
          <a:p>
            <a:pPr eaLnBrk="0" hangingPunct="0">
              <a:tabLst>
                <a:tab pos="400050" algn="l"/>
              </a:tabLst>
              <a:defRPr/>
            </a:pPr>
            <a:endParaRPr lang="en-US" altLang="zh-CN"/>
          </a:p>
        </p:txBody>
      </p:sp>
      <p:pic>
        <p:nvPicPr>
          <p:cNvPr id="13322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149080"/>
            <a:ext cx="3671888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Time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jitter control and </a:t>
            </a: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measurement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1691681" y="5210036"/>
            <a:ext cx="5976664" cy="523220"/>
          </a:xfrm>
          <a:prstGeom prst="rect">
            <a:avLst/>
          </a:prstGeom>
          <a:solidFill>
            <a:schemeClr val="tx2"/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zh-CN" sz="2800" i="1" dirty="0">
                <a:solidFill>
                  <a:schemeClr val="bg1"/>
                </a:solidFill>
              </a:rPr>
              <a:t>Timing jitter of this system &lt;100fs</a:t>
            </a:r>
          </a:p>
        </p:txBody>
      </p:sp>
    </p:spTree>
    <p:extLst>
      <p:ext uri="{BB962C8B-B14F-4D97-AF65-F5344CB8AC3E}">
        <p14:creationId xmlns="" xmlns:p14="http://schemas.microsoft.com/office/powerpoint/2010/main" val="300040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6" name="Rectangle 6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Thomson Scattering </a:t>
            </a:r>
            <a:r>
              <a:rPr lang="en-US" altLang="zh-CN" sz="2800" dirty="0">
                <a:solidFill>
                  <a:schemeClr val="bg1"/>
                </a:solidFill>
                <a:ea typeface="黑体" charset="0"/>
                <a:cs typeface="黑体" charset="0"/>
              </a:rPr>
              <a:t>E</a:t>
            </a:r>
            <a:r>
              <a:rPr lang="en-US" altLang="zh-CN" sz="2800" dirty="0" smtClean="0">
                <a:solidFill>
                  <a:schemeClr val="bg1"/>
                </a:solidFill>
                <a:ea typeface="黑体" charset="0"/>
                <a:cs typeface="黑体" charset="0"/>
              </a:rPr>
              <a:t>xperiment</a:t>
            </a:r>
            <a:endParaRPr lang="en-US" altLang="zh-CN" sz="2800" dirty="0">
              <a:solidFill>
                <a:schemeClr val="bg1"/>
              </a:solidFill>
              <a:ea typeface="黑体" charset="0"/>
              <a:cs typeface="黑体" charset="0"/>
            </a:endParaRPr>
          </a:p>
        </p:txBody>
      </p:sp>
      <p:pic>
        <p:nvPicPr>
          <p:cNvPr id="16386" name="Picture 7" descr="照片 0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36052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29" name="Text Box 9"/>
          <p:cNvSpPr txBox="1">
            <a:spLocks noChangeArrowheads="1"/>
          </p:cNvSpPr>
          <p:nvPr/>
        </p:nvSpPr>
        <p:spPr bwMode="auto">
          <a:xfrm>
            <a:off x="1476375" y="2060575"/>
            <a:ext cx="201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Laser compressor</a:t>
            </a:r>
          </a:p>
        </p:txBody>
      </p:sp>
      <p:sp>
        <p:nvSpPr>
          <p:cNvPr id="286730" name="Line 10"/>
          <p:cNvSpPr>
            <a:spLocks noChangeShapeType="1"/>
          </p:cNvSpPr>
          <p:nvPr/>
        </p:nvSpPr>
        <p:spPr bwMode="auto">
          <a:xfrm flipH="1">
            <a:off x="1908175" y="2420938"/>
            <a:ext cx="360363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179388" y="2636838"/>
            <a:ext cx="1390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Delay stage</a:t>
            </a:r>
          </a:p>
        </p:txBody>
      </p:sp>
      <p:sp>
        <p:nvSpPr>
          <p:cNvPr id="286732" name="Line 12"/>
          <p:cNvSpPr>
            <a:spLocks noChangeShapeType="1"/>
          </p:cNvSpPr>
          <p:nvPr/>
        </p:nvSpPr>
        <p:spPr bwMode="auto">
          <a:xfrm>
            <a:off x="971550" y="3068638"/>
            <a:ext cx="504825" cy="360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33" name="Text Box 13"/>
          <p:cNvSpPr txBox="1">
            <a:spLocks noChangeArrowheads="1"/>
          </p:cNvSpPr>
          <p:nvPr/>
        </p:nvSpPr>
        <p:spPr bwMode="auto">
          <a:xfrm>
            <a:off x="1258888" y="6092825"/>
            <a:ext cx="220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Interaction chamber</a:t>
            </a:r>
          </a:p>
        </p:txBody>
      </p:sp>
      <p:sp>
        <p:nvSpPr>
          <p:cNvPr id="286734" name="Line 14"/>
          <p:cNvSpPr>
            <a:spLocks noChangeShapeType="1"/>
          </p:cNvSpPr>
          <p:nvPr/>
        </p:nvSpPr>
        <p:spPr bwMode="auto">
          <a:xfrm flipV="1">
            <a:off x="2268538" y="5589588"/>
            <a:ext cx="142875" cy="5032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6393" name="Picture 15" descr="interaction chamb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331311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4139703" y="6028010"/>
            <a:ext cx="4176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/>
              <a:t>The laser is focused by a parabolic mirror with 4mm hole in center.</a:t>
            </a:r>
          </a:p>
        </p:txBody>
      </p:sp>
      <p:sp>
        <p:nvSpPr>
          <p:cNvPr id="286738" name="Line 18"/>
          <p:cNvSpPr>
            <a:spLocks noChangeShapeType="1"/>
          </p:cNvSpPr>
          <p:nvPr/>
        </p:nvSpPr>
        <p:spPr bwMode="auto">
          <a:xfrm flipH="1" flipV="1">
            <a:off x="5580063" y="5084763"/>
            <a:ext cx="217487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39" name="Line 19"/>
          <p:cNvSpPr>
            <a:spLocks noChangeShapeType="1"/>
          </p:cNvSpPr>
          <p:nvPr/>
        </p:nvSpPr>
        <p:spPr bwMode="auto">
          <a:xfrm flipV="1">
            <a:off x="5795963" y="4941888"/>
            <a:ext cx="10080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6397" name="Picture 20" descr="e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981075"/>
            <a:ext cx="14287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21" descr="las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8050"/>
            <a:ext cx="1436687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2" name="Line 22"/>
          <p:cNvSpPr>
            <a:spLocks noChangeShapeType="1"/>
          </p:cNvSpPr>
          <p:nvPr/>
        </p:nvSpPr>
        <p:spPr bwMode="auto">
          <a:xfrm flipH="1" flipV="1">
            <a:off x="5483225" y="4640263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43" name="Line 23"/>
          <p:cNvSpPr>
            <a:spLocks noChangeShapeType="1"/>
          </p:cNvSpPr>
          <p:nvPr/>
        </p:nvSpPr>
        <p:spPr bwMode="auto">
          <a:xfrm>
            <a:off x="6084888" y="3500438"/>
            <a:ext cx="2159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44" name="Text Box 24"/>
          <p:cNvSpPr txBox="1">
            <a:spLocks noChangeArrowheads="1"/>
          </p:cNvSpPr>
          <p:nvPr/>
        </p:nvSpPr>
        <p:spPr bwMode="auto">
          <a:xfrm>
            <a:off x="4283546" y="2780928"/>
            <a:ext cx="295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/>
              <a:t>Ground glass screen for beam profile measurement</a:t>
            </a:r>
          </a:p>
        </p:txBody>
      </p:sp>
      <p:sp>
        <p:nvSpPr>
          <p:cNvPr id="286745" name="Line 25"/>
          <p:cNvSpPr>
            <a:spLocks noChangeShapeType="1"/>
          </p:cNvSpPr>
          <p:nvPr/>
        </p:nvSpPr>
        <p:spPr bwMode="auto">
          <a:xfrm flipH="1" flipV="1">
            <a:off x="5219700" y="2420938"/>
            <a:ext cx="5048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46" name="Text Box 26"/>
          <p:cNvSpPr txBox="1">
            <a:spLocks noChangeArrowheads="1"/>
          </p:cNvSpPr>
          <p:nvPr/>
        </p:nvSpPr>
        <p:spPr bwMode="auto">
          <a:xfrm>
            <a:off x="4140200" y="2054225"/>
            <a:ext cx="99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electron</a:t>
            </a:r>
          </a:p>
        </p:txBody>
      </p:sp>
      <p:sp>
        <p:nvSpPr>
          <p:cNvPr id="286747" name="Line 27"/>
          <p:cNvSpPr>
            <a:spLocks noChangeShapeType="1"/>
          </p:cNvSpPr>
          <p:nvPr/>
        </p:nvSpPr>
        <p:spPr bwMode="auto">
          <a:xfrm flipV="1">
            <a:off x="5795963" y="2349500"/>
            <a:ext cx="1008062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48" name="Text Box 28"/>
          <p:cNvSpPr txBox="1">
            <a:spLocks noChangeArrowheads="1"/>
          </p:cNvSpPr>
          <p:nvPr/>
        </p:nvSpPr>
        <p:spPr bwMode="auto">
          <a:xfrm>
            <a:off x="6948488" y="1982788"/>
            <a:ext cx="679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laser</a:t>
            </a:r>
          </a:p>
        </p:txBody>
      </p:sp>
      <p:sp>
        <p:nvSpPr>
          <p:cNvPr id="286750" name="Text Box 30"/>
          <p:cNvSpPr txBox="1">
            <a:spLocks noChangeArrowheads="1"/>
          </p:cNvSpPr>
          <p:nvPr/>
        </p:nvSpPr>
        <p:spPr bwMode="auto">
          <a:xfrm>
            <a:off x="447675" y="47450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Dipole </a:t>
            </a:r>
          </a:p>
        </p:txBody>
      </p:sp>
      <p:sp>
        <p:nvSpPr>
          <p:cNvPr id="286751" name="Line 31"/>
          <p:cNvSpPr>
            <a:spLocks noChangeShapeType="1"/>
          </p:cNvSpPr>
          <p:nvPr/>
        </p:nvSpPr>
        <p:spPr bwMode="auto">
          <a:xfrm flipH="1">
            <a:off x="468313" y="5229225"/>
            <a:ext cx="215900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752" name="Text Box 32"/>
          <p:cNvSpPr txBox="1">
            <a:spLocks noChangeArrowheads="1"/>
          </p:cNvSpPr>
          <p:nvPr/>
        </p:nvSpPr>
        <p:spPr bwMode="auto">
          <a:xfrm>
            <a:off x="2987675" y="4149725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rgbClr val="FF0000"/>
                </a:solidFill>
              </a:rPr>
              <a:t>Triplet</a:t>
            </a:r>
          </a:p>
        </p:txBody>
      </p:sp>
      <p:sp>
        <p:nvSpPr>
          <p:cNvPr id="286753" name="Line 33"/>
          <p:cNvSpPr>
            <a:spLocks noChangeShapeType="1"/>
          </p:cNvSpPr>
          <p:nvPr/>
        </p:nvSpPr>
        <p:spPr bwMode="auto">
          <a:xfrm>
            <a:off x="3492500" y="4581525"/>
            <a:ext cx="285750" cy="7191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568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689</Words>
  <Application>Microsoft Office PowerPoint</Application>
  <PresentationFormat>全屏显示(4:3)</PresentationFormat>
  <Paragraphs>201</Paragraphs>
  <Slides>21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Office 主题</vt:lpstr>
      <vt:lpstr>Equation</vt:lpstr>
      <vt:lpstr>Visio</vt:lpstr>
      <vt:lpstr>Thomson Scattering X-ray Source at Tsinghua University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TTX Next</vt:lpstr>
      <vt:lpstr>New Compact γ-ray source</vt:lpstr>
      <vt:lpstr>200MeV linac layout (Preliminary design)</vt:lpstr>
      <vt:lpstr>TTX linac upgrade</vt:lpstr>
      <vt:lpstr>X-band structure design, Preliminary </vt:lpstr>
      <vt:lpstr>Summary</vt:lpstr>
      <vt:lpstr>幻灯片 20</vt:lpstr>
      <vt:lpstr>HG2015</vt:lpstr>
    </vt:vector>
  </TitlesOfParts>
  <Company>Tsinghua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Tsinghua Thomson Scattering X-ray Sourse (TTX)</dc:title>
  <dc:creator>Jiaru Shi</dc:creator>
  <cp:lastModifiedBy>Jiaru Shi</cp:lastModifiedBy>
  <cp:revision>34</cp:revision>
  <dcterms:created xsi:type="dcterms:W3CDTF">2015-01-28T07:56:15Z</dcterms:created>
  <dcterms:modified xsi:type="dcterms:W3CDTF">2015-01-29T07:40:52Z</dcterms:modified>
</cp:coreProperties>
</file>