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29" r:id="rId2"/>
    <p:sldId id="629" r:id="rId3"/>
    <p:sldId id="759" r:id="rId4"/>
    <p:sldId id="762" r:id="rId5"/>
    <p:sldId id="763" r:id="rId6"/>
    <p:sldId id="634" r:id="rId7"/>
    <p:sldId id="760" r:id="rId8"/>
    <p:sldId id="764" r:id="rId9"/>
    <p:sldId id="757" r:id="rId10"/>
    <p:sldId id="313" r:id="rId11"/>
    <p:sldId id="76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FA6"/>
    <a:srgbClr val="EDFFE0"/>
    <a:srgbClr val="E9FF96"/>
    <a:srgbClr val="FFE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55" autoAdjust="0"/>
    <p:restoredTop sz="98853" autoAdjust="0"/>
  </p:normalViewPr>
  <p:slideViewPr>
    <p:cSldViewPr snapToGrid="0" snapToObjects="1">
      <p:cViewPr>
        <p:scale>
          <a:sx n="100" d="100"/>
          <a:sy n="100" d="100"/>
        </p:scale>
        <p:origin x="-960" y="-5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791CF-530B-5E4B-A7E6-B79266E8A5ED}" type="datetimeFigureOut">
              <a:rPr lang="en-US" smtClean="0"/>
              <a:t>27/01/15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42751-AA39-E848-A738-6BFA53506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61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C3528-D63A-0446-AEBA-067978A4DD45}" type="datetimeFigureOut">
              <a:rPr lang="en-US" smtClean="0"/>
              <a:t>27/01/15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3BDC9-EF9A-4A46-99C1-7387A1152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02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41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445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28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42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52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72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06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24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271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9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551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561" y="29967"/>
            <a:ext cx="7410748" cy="72733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7841" y="6559116"/>
            <a:ext cx="3923239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Lucie Linssen, January 27th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9447"/>
            <a:ext cx="2133600" cy="2319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FF"/>
                </a:solidFill>
              </a:defRPr>
            </a:lvl1pPr>
          </a:lstStyle>
          <a:p>
            <a:fld id="{B74E05AD-D4DE-4948-AFDE-F7D48A720640}" type="slidenum">
              <a:rPr lang="en-US" smtClean="0"/>
              <a:pPr/>
              <a:t>‹#›</a:t>
            </a:fld>
            <a:r>
              <a:rPr lang="en-US" dirty="0" smtClean="0"/>
              <a:t>/25</a:t>
            </a:r>
            <a:endParaRPr lang="en-US" dirty="0"/>
          </a:p>
        </p:txBody>
      </p:sp>
      <p:pic>
        <p:nvPicPr>
          <p:cNvPr id="9" name="Picture 8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6869" t="91739" r="135123" b="-63913"/>
          <a:stretch/>
        </p:blipFill>
        <p:spPr>
          <a:xfrm>
            <a:off x="3600504" y="2458336"/>
            <a:ext cx="1922599" cy="1934046"/>
          </a:xfrm>
          <a:prstGeom prst="rect">
            <a:avLst/>
          </a:prstGeom>
        </p:spPr>
      </p:pic>
      <p:pic>
        <p:nvPicPr>
          <p:cNvPr id="10" name="Picture 9" descr="CLIC-Logo-Color-72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83" t="14014" r="14270" b="13812"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2741" y="0"/>
            <a:ext cx="811054" cy="78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90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philipp.roloff@cern.ch" TargetMode="External"/><Relationship Id="rId4" Type="http://schemas.openxmlformats.org/officeDocument/2006/relationships/hyperlink" Target="mailto:konrad.elsener@cern.ch" TargetMode="External"/><Relationship Id="rId5" Type="http://schemas.openxmlformats.org/officeDocument/2006/relationships/hyperlink" Target="mailto:fsimon@mpp.mpg.de" TargetMode="External"/><Relationship Id="rId6" Type="http://schemas.openxmlformats.org/officeDocument/2006/relationships/hyperlink" Target="mailto:dominik.dannheim@cern.ch" TargetMode="External"/><Relationship Id="rId7" Type="http://schemas.openxmlformats.org/officeDocument/2006/relationships/hyperlink" Target="mailto:Joel.Goldstein@bristol.ac.uk" TargetMode="External"/><Relationship Id="rId8" Type="http://schemas.openxmlformats.org/officeDocument/2006/relationships/hyperlink" Target="mailto:aharon.levy@cern.ch" TargetMode="External"/><Relationship Id="rId9" Type="http://schemas.openxmlformats.org/officeDocument/2006/relationships/hyperlink" Target="mailto:eva.sicking@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tomas.lastovicka@gmail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e.kit.edu/" TargetMode="External"/><Relationship Id="rId4" Type="http://schemas.openxmlformats.org/officeDocument/2006/relationships/hyperlink" Target="http://dpnc.unige.ch/" TargetMode="External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kit.edu/english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oloff.web.cern.ch/proloff/clichiggspaper/" TargetMode="Externa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oodle.com/kfhgrsrcxszwb79i" TargetMode="External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ains-des-paquis.ch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741" y="517808"/>
            <a:ext cx="9144000" cy="1200746"/>
          </a:xfrm>
        </p:spPr>
        <p:txBody>
          <a:bodyPr>
            <a:noAutofit/>
          </a:bodyPr>
          <a:lstStyle/>
          <a:p>
            <a:r>
              <a:rPr lang="en-US" sz="4000" dirty="0" err="1" smtClean="0"/>
              <a:t>CLICdp</a:t>
            </a:r>
            <a:r>
              <a:rPr lang="en-US" sz="4000" dirty="0" smtClean="0"/>
              <a:t>, introduction and general news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315" y="5697638"/>
            <a:ext cx="6400800" cy="1122262"/>
          </a:xfrm>
        </p:spPr>
        <p:txBody>
          <a:bodyPr>
            <a:noAutofit/>
          </a:bodyPr>
          <a:lstStyle/>
          <a:p>
            <a:r>
              <a:rPr lang="en-US" sz="1800" dirty="0" smtClean="0"/>
              <a:t>Lucie Linssen, CERN</a:t>
            </a:r>
          </a:p>
          <a:p>
            <a:endParaRPr lang="en-US" sz="800" dirty="0" smtClean="0"/>
          </a:p>
          <a:p>
            <a:r>
              <a:rPr lang="en-US" sz="1800" dirty="0" smtClean="0"/>
              <a:t>CLIC workshop, January 27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2015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41" y="0"/>
            <a:ext cx="811054" cy="785091"/>
          </a:xfrm>
          <a:prstGeom prst="rect">
            <a:avLst/>
          </a:prstGeom>
        </p:spPr>
      </p:pic>
      <p:pic>
        <p:nvPicPr>
          <p:cNvPr id="9" name="Picture 8" descr="tt_higgs_6jets_1.4_clic_tight_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" t="-1459" r="2766" b="-353"/>
          <a:stretch/>
        </p:blipFill>
        <p:spPr>
          <a:xfrm>
            <a:off x="1168400" y="1743954"/>
            <a:ext cx="6766097" cy="3823382"/>
          </a:xfrm>
          <a:prstGeom prst="rect">
            <a:avLst/>
          </a:prstGeom>
          <a:ln w="28575" cmpd="sng">
            <a:solidFill>
              <a:srgbClr val="FFFFFF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173301" y="5206221"/>
            <a:ext cx="3558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FFFFFF"/>
                </a:solidFill>
              </a:rPr>
              <a:t>e</a:t>
            </a:r>
            <a:r>
              <a:rPr lang="en-US" sz="1400" baseline="30000" dirty="0" err="1" smtClean="0">
                <a:solidFill>
                  <a:srgbClr val="FFFFFF"/>
                </a:solidFill>
              </a:rPr>
              <a:t>+</a:t>
            </a:r>
            <a:r>
              <a:rPr lang="en-US" sz="1400" dirty="0" err="1" smtClean="0">
                <a:solidFill>
                  <a:srgbClr val="FFFFFF"/>
                </a:solidFill>
              </a:rPr>
              <a:t>e</a:t>
            </a:r>
            <a:r>
              <a:rPr lang="en-US" sz="1400" baseline="30000" dirty="0" smtClean="0">
                <a:solidFill>
                  <a:srgbClr val="FFFFFF"/>
                </a:solidFill>
              </a:rPr>
              <a:t>-</a:t>
            </a:r>
            <a:r>
              <a:rPr lang="en-US" sz="1400" dirty="0" smtClean="0">
                <a:solidFill>
                  <a:srgbClr val="FFFFFF"/>
                </a:solidFill>
              </a:rPr>
              <a:t> </a:t>
            </a:r>
            <a:r>
              <a:rPr lang="en-US" sz="1100" dirty="0" smtClean="0">
                <a:solidFill>
                  <a:srgbClr val="FFFFFF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 smtClean="0">
                <a:solidFill>
                  <a:srgbClr val="FFFFFF"/>
                </a:solidFill>
              </a:rPr>
              <a:t> </a:t>
            </a:r>
            <a:r>
              <a:rPr lang="en-US" sz="1400" dirty="0" err="1" smtClean="0">
                <a:solidFill>
                  <a:srgbClr val="FFFFFF"/>
                </a:solidFill>
              </a:rPr>
              <a:t>ttH</a:t>
            </a:r>
            <a:r>
              <a:rPr lang="en-US" sz="1400" dirty="0">
                <a:solidFill>
                  <a:srgbClr val="FFFFFF"/>
                </a:solidFill>
              </a:rPr>
              <a:t> </a:t>
            </a:r>
            <a:r>
              <a:rPr lang="en-US" sz="1100" dirty="0">
                <a:solidFill>
                  <a:srgbClr val="FFFFFF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 smtClean="0">
                <a:solidFill>
                  <a:srgbClr val="FFFFFF"/>
                </a:solidFill>
              </a:rPr>
              <a:t> </a:t>
            </a:r>
            <a:r>
              <a:rPr lang="en-US" sz="1400" dirty="0" err="1" smtClean="0">
                <a:solidFill>
                  <a:srgbClr val="FFFFFF"/>
                </a:solidFill>
              </a:rPr>
              <a:t>WbWbH</a:t>
            </a:r>
            <a:r>
              <a:rPr lang="en-US" sz="1400" dirty="0" smtClean="0">
                <a:solidFill>
                  <a:srgbClr val="FFFFFF"/>
                </a:solidFill>
              </a:rPr>
              <a:t> </a:t>
            </a:r>
            <a:r>
              <a:rPr lang="en-US" sz="1100" dirty="0" smtClean="0">
                <a:solidFill>
                  <a:srgbClr val="FFFFFF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400" dirty="0" smtClean="0">
                <a:solidFill>
                  <a:srgbClr val="FFFFFF"/>
                </a:solidFill>
              </a:rPr>
              <a:t> </a:t>
            </a:r>
            <a:r>
              <a:rPr lang="en-US" sz="1400" dirty="0" err="1" smtClean="0">
                <a:solidFill>
                  <a:srgbClr val="FFFFFF"/>
                </a:solidFill>
              </a:rPr>
              <a:t>qqb</a:t>
            </a:r>
            <a:r>
              <a:rPr lang="en-US" sz="1400" dirty="0" smtClean="0">
                <a:solidFill>
                  <a:srgbClr val="FFFFFF"/>
                </a:solidFill>
              </a:rPr>
              <a:t> </a:t>
            </a:r>
            <a:r>
              <a:rPr lang="en-US" sz="1400" dirty="0" err="1" smtClean="0">
                <a:solidFill>
                  <a:srgbClr val="FFFFFF"/>
                </a:solidFill>
              </a:rPr>
              <a:t>τνb</a:t>
            </a:r>
            <a:r>
              <a:rPr lang="en-US" sz="1400" dirty="0" smtClean="0">
                <a:solidFill>
                  <a:srgbClr val="FFFFFF"/>
                </a:solidFill>
              </a:rPr>
              <a:t> bb @ 1.4 </a:t>
            </a:r>
            <a:r>
              <a:rPr lang="en-US" sz="1400" dirty="0" err="1">
                <a:solidFill>
                  <a:srgbClr val="FFFFFF"/>
                </a:solidFill>
              </a:rPr>
              <a:t>T</a:t>
            </a:r>
            <a:r>
              <a:rPr lang="en-US" sz="1400" dirty="0" err="1" smtClean="0">
                <a:solidFill>
                  <a:srgbClr val="FFFFFF"/>
                </a:solidFill>
              </a:rPr>
              <a:t>eV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88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927921" y="2055763"/>
            <a:ext cx="3225813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rgbClr val="FF0000"/>
                </a:solidFill>
              </a:rPr>
              <a:t>SPARE</a:t>
            </a:r>
          </a:p>
          <a:p>
            <a:pPr algn="ctr"/>
            <a:r>
              <a:rPr lang="en-US" sz="8800" dirty="0" smtClean="0">
                <a:solidFill>
                  <a:srgbClr val="FF0000"/>
                </a:solidFill>
              </a:rPr>
              <a:t>SLIDES</a:t>
            </a:r>
            <a:endParaRPr lang="en-US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046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CLICdp</a:t>
            </a:r>
            <a:r>
              <a:rPr lang="en-US" dirty="0"/>
              <a:t> </a:t>
            </a:r>
            <a:r>
              <a:rPr lang="en-US" dirty="0" smtClean="0"/>
              <a:t>session conveners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11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74461" y="1364545"/>
            <a:ext cx="7229739" cy="4216539"/>
          </a:xfrm>
          <a:prstGeom prst="rect">
            <a:avLst/>
          </a:prstGeom>
          <a:ln w="19050" cmpd="sng"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Topical session conveners:</a:t>
            </a:r>
            <a:endParaRPr lang="en-US" sz="2000" dirty="0">
              <a:solidFill>
                <a:srgbClr val="0000FF"/>
              </a:solidFill>
            </a:endParaRPr>
          </a:p>
          <a:p>
            <a:endParaRPr lang="en-US" sz="800" dirty="0"/>
          </a:p>
          <a:p>
            <a:r>
              <a:rPr lang="en-US" b="1" dirty="0"/>
              <a:t>Physics and analysis:</a:t>
            </a:r>
            <a:endParaRPr lang="en-US" dirty="0"/>
          </a:p>
          <a:p>
            <a:r>
              <a:rPr lang="en-US" dirty="0"/>
              <a:t>     </a:t>
            </a:r>
            <a:r>
              <a:rPr lang="en-US" sz="1600" dirty="0"/>
              <a:t>Tomas </a:t>
            </a:r>
            <a:r>
              <a:rPr lang="en-US" sz="1600" dirty="0" err="1"/>
              <a:t>Lastovicka</a:t>
            </a:r>
            <a:r>
              <a:rPr lang="en-US" sz="1600" dirty="0"/>
              <a:t>    </a:t>
            </a:r>
            <a:r>
              <a:rPr lang="en-US" sz="1600" dirty="0" smtClean="0"/>
              <a:t>     </a:t>
            </a:r>
            <a:r>
              <a:rPr lang="en-US" sz="1600" u="sng" dirty="0" smtClean="0">
                <a:hlinkClick r:id="rId2"/>
              </a:rPr>
              <a:t>tomas.lastovicka</a:t>
            </a:r>
            <a:r>
              <a:rPr lang="en-US" sz="1600" u="sng" dirty="0">
                <a:hlinkClick r:id="rId2"/>
              </a:rPr>
              <a:t>@gmail.com</a:t>
            </a:r>
          </a:p>
          <a:p>
            <a:r>
              <a:rPr lang="en-US" sz="1600" dirty="0"/>
              <a:t>     Philipp </a:t>
            </a:r>
            <a:r>
              <a:rPr lang="en-US" sz="1600" dirty="0" err="1"/>
              <a:t>Roloff</a:t>
            </a:r>
            <a:r>
              <a:rPr lang="en-US" sz="1600" dirty="0"/>
              <a:t>           </a:t>
            </a:r>
            <a:r>
              <a:rPr lang="en-US" sz="1600" dirty="0" smtClean="0"/>
              <a:t>      </a:t>
            </a:r>
            <a:r>
              <a:rPr lang="en-US" sz="1600" u="sng" dirty="0" smtClean="0">
                <a:hlinkClick r:id="rId3"/>
              </a:rPr>
              <a:t>philipp.roloff</a:t>
            </a:r>
            <a:r>
              <a:rPr lang="en-US" sz="1600" u="sng" dirty="0">
                <a:hlinkClick r:id="rId3"/>
              </a:rPr>
              <a:t>@cern.ch</a:t>
            </a:r>
          </a:p>
          <a:p>
            <a:endParaRPr lang="en-US" sz="800" dirty="0">
              <a:solidFill>
                <a:srgbClr val="0000FF"/>
              </a:solidFill>
            </a:endParaRPr>
          </a:p>
          <a:p>
            <a:r>
              <a:rPr lang="en-US" b="1" dirty="0"/>
              <a:t>Detector </a:t>
            </a:r>
            <a:r>
              <a:rPr lang="en-US" b="1" dirty="0" err="1"/>
              <a:t>optimisation</a:t>
            </a:r>
            <a:r>
              <a:rPr lang="en-US" b="1" dirty="0"/>
              <a:t>:</a:t>
            </a:r>
            <a:endParaRPr lang="en-US" dirty="0"/>
          </a:p>
          <a:p>
            <a:r>
              <a:rPr lang="en-US" dirty="0"/>
              <a:t>     </a:t>
            </a:r>
            <a:r>
              <a:rPr lang="en-US" sz="1600" dirty="0" smtClean="0"/>
              <a:t>Wolfgang </a:t>
            </a:r>
            <a:r>
              <a:rPr lang="en-US" sz="1600" dirty="0" err="1" smtClean="0"/>
              <a:t>Klempt</a:t>
            </a:r>
            <a:r>
              <a:rPr lang="en-US" sz="1600" dirty="0"/>
              <a:t>       </a:t>
            </a:r>
            <a:r>
              <a:rPr lang="en-US" sz="1600" dirty="0" smtClean="0"/>
              <a:t>  </a:t>
            </a:r>
            <a:r>
              <a:rPr lang="en-US" sz="1600" u="sng" dirty="0" smtClean="0">
                <a:hlinkClick r:id="rId4"/>
              </a:rPr>
              <a:t>wolfgang.klempt@</a:t>
            </a:r>
            <a:r>
              <a:rPr lang="en-US" sz="1600" u="sng" dirty="0">
                <a:hlinkClick r:id="rId4"/>
              </a:rPr>
              <a:t>cern.ch</a:t>
            </a:r>
          </a:p>
          <a:p>
            <a:r>
              <a:rPr lang="en-US" sz="1600" dirty="0"/>
              <a:t>     Frank Simon            </a:t>
            </a:r>
            <a:r>
              <a:rPr lang="en-US" sz="1600" dirty="0" smtClean="0"/>
              <a:t>     </a:t>
            </a:r>
            <a:r>
              <a:rPr lang="en-US" sz="1600" dirty="0"/>
              <a:t> </a:t>
            </a:r>
            <a:r>
              <a:rPr lang="en-US" sz="1600" u="sng" dirty="0">
                <a:hlinkClick r:id="rId5"/>
              </a:rPr>
              <a:t>fsimon@mpp.mpg.de</a:t>
            </a:r>
          </a:p>
          <a:p>
            <a:endParaRPr lang="en-US" sz="800" dirty="0"/>
          </a:p>
          <a:p>
            <a:r>
              <a:rPr lang="en-US" b="1" dirty="0"/>
              <a:t>Vertex and tracking:</a:t>
            </a:r>
            <a:endParaRPr lang="en-US" dirty="0"/>
          </a:p>
          <a:p>
            <a:r>
              <a:rPr lang="en-US" dirty="0"/>
              <a:t>     </a:t>
            </a:r>
            <a:r>
              <a:rPr lang="en-US" sz="1600" dirty="0" err="1"/>
              <a:t>Dominik</a:t>
            </a:r>
            <a:r>
              <a:rPr lang="en-US" sz="1600" dirty="0"/>
              <a:t> </a:t>
            </a:r>
            <a:r>
              <a:rPr lang="en-US" sz="1600" dirty="0" err="1"/>
              <a:t>Dannheim</a:t>
            </a:r>
            <a:r>
              <a:rPr lang="en-US" sz="1600" dirty="0"/>
              <a:t>   </a:t>
            </a:r>
            <a:r>
              <a:rPr lang="en-US" sz="1600" dirty="0" smtClean="0"/>
              <a:t>  </a:t>
            </a:r>
            <a:r>
              <a:rPr lang="en-US" sz="1600" u="sng" dirty="0" smtClean="0">
                <a:hlinkClick r:id="rId6"/>
              </a:rPr>
              <a:t>dominik.dannheim</a:t>
            </a:r>
            <a:r>
              <a:rPr lang="en-US" sz="1600" u="sng" dirty="0">
                <a:hlinkClick r:id="rId6"/>
              </a:rPr>
              <a:t>@cern.ch</a:t>
            </a:r>
          </a:p>
          <a:p>
            <a:r>
              <a:rPr lang="en-US" sz="1600" dirty="0"/>
              <a:t>     Joel Goldstein         </a:t>
            </a:r>
            <a:r>
              <a:rPr lang="en-US" sz="1600" dirty="0" smtClean="0"/>
              <a:t>    </a:t>
            </a:r>
            <a:r>
              <a:rPr lang="en-US" sz="1600" dirty="0"/>
              <a:t> </a:t>
            </a:r>
            <a:r>
              <a:rPr lang="en-US" sz="1600" dirty="0" smtClean="0"/>
              <a:t> </a:t>
            </a:r>
            <a:r>
              <a:rPr lang="en-US" sz="1600" u="sng" dirty="0" smtClean="0">
                <a:hlinkClick r:id="rId7"/>
              </a:rPr>
              <a:t>joel.goldstein</a:t>
            </a:r>
            <a:r>
              <a:rPr lang="en-US" sz="1600" u="sng" dirty="0">
                <a:hlinkClick r:id="rId7"/>
              </a:rPr>
              <a:t>@bristol.ac.uk</a:t>
            </a:r>
          </a:p>
          <a:p>
            <a:endParaRPr lang="en-US" sz="800" dirty="0"/>
          </a:p>
          <a:p>
            <a:r>
              <a:rPr lang="en-US" b="1" dirty="0" err="1"/>
              <a:t>Calorimetry</a:t>
            </a:r>
            <a:r>
              <a:rPr lang="en-US" b="1" dirty="0"/>
              <a:t>:</a:t>
            </a:r>
            <a:endParaRPr lang="en-US" dirty="0"/>
          </a:p>
          <a:p>
            <a:r>
              <a:rPr lang="en-US" dirty="0"/>
              <a:t>     </a:t>
            </a:r>
            <a:r>
              <a:rPr lang="en-US" sz="1600" dirty="0" err="1"/>
              <a:t>Aharon</a:t>
            </a:r>
            <a:r>
              <a:rPr lang="en-US" sz="1600" dirty="0"/>
              <a:t> Levy           </a:t>
            </a:r>
            <a:r>
              <a:rPr lang="en-US" sz="1600" dirty="0" smtClean="0"/>
              <a:t>     </a:t>
            </a:r>
            <a:r>
              <a:rPr lang="en-US" sz="1600" dirty="0"/>
              <a:t> </a:t>
            </a:r>
            <a:r>
              <a:rPr lang="en-US" sz="1600" dirty="0" smtClean="0"/>
              <a:t> </a:t>
            </a:r>
            <a:r>
              <a:rPr lang="en-US" sz="1600" u="sng" dirty="0" smtClean="0">
                <a:hlinkClick r:id="rId8"/>
              </a:rPr>
              <a:t>aharon.levy</a:t>
            </a:r>
            <a:r>
              <a:rPr lang="en-US" sz="1600" u="sng" dirty="0">
                <a:hlinkClick r:id="rId8"/>
              </a:rPr>
              <a:t>@cern.ch</a:t>
            </a:r>
          </a:p>
          <a:p>
            <a:r>
              <a:rPr lang="en-US" sz="1600" dirty="0"/>
              <a:t>     Eva </a:t>
            </a:r>
            <a:r>
              <a:rPr lang="en-US" sz="1600" dirty="0" err="1"/>
              <a:t>Sicking</a:t>
            </a:r>
            <a:r>
              <a:rPr lang="en-US" sz="1600" dirty="0"/>
              <a:t>            </a:t>
            </a:r>
            <a:r>
              <a:rPr lang="en-US" sz="1600" dirty="0" smtClean="0"/>
              <a:t>         </a:t>
            </a:r>
            <a:r>
              <a:rPr lang="en-US" sz="1600" u="sng" dirty="0" smtClean="0">
                <a:hlinkClick r:id="rId9"/>
              </a:rPr>
              <a:t>eva.sicking</a:t>
            </a:r>
            <a:r>
              <a:rPr lang="en-US" sz="1600" u="sng" dirty="0">
                <a:hlinkClick r:id="rId9"/>
              </a:rPr>
              <a:t>@cern.ch</a:t>
            </a:r>
          </a:p>
        </p:txBody>
      </p:sp>
    </p:spTree>
    <p:extLst>
      <p:ext uri="{BB962C8B-B14F-4D97-AF65-F5344CB8AC3E}">
        <p14:creationId xmlns:p14="http://schemas.microsoft.com/office/powerpoint/2010/main" val="3248381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29967"/>
            <a:ext cx="7153308" cy="71728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CLIC detector and physics (</a:t>
            </a:r>
            <a:r>
              <a:rPr lang="en-US" sz="3600" dirty="0" err="1" smtClean="0"/>
              <a:t>CLICdp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810541" y="6559116"/>
            <a:ext cx="3923239" cy="231934"/>
          </a:xfrm>
        </p:spPr>
        <p:txBody>
          <a:bodyPr/>
          <a:lstStyle/>
          <a:p>
            <a:r>
              <a:rPr lang="sk-SK" smtClean="0"/>
              <a:t>Lucie Linssen, January 27th 2015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872174" y="875156"/>
            <a:ext cx="3856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6600"/>
                </a:solidFill>
              </a:rPr>
              <a:t>http</a:t>
            </a:r>
            <a:r>
              <a:rPr lang="en-US" sz="2000" b="1" dirty="0">
                <a:solidFill>
                  <a:srgbClr val="FF6600"/>
                </a:solidFill>
              </a:rPr>
              <a:t>://</a:t>
            </a:r>
            <a:r>
              <a:rPr lang="en-US" sz="2000" b="1" dirty="0" err="1" smtClean="0">
                <a:solidFill>
                  <a:srgbClr val="FF6600"/>
                </a:solidFill>
              </a:rPr>
              <a:t>clicdp.web.cern.ch</a:t>
            </a:r>
            <a:r>
              <a:rPr lang="en-US" sz="2000" b="1" dirty="0">
                <a:solidFill>
                  <a:srgbClr val="FF6600"/>
                </a:solidFill>
              </a:rPr>
              <a:t>/</a:t>
            </a:r>
            <a:endParaRPr lang="en-US" sz="2000" b="1" dirty="0" smtClean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72807" y="1895949"/>
            <a:ext cx="2058551" cy="40011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Now 25 institutes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1" name="Picture 10" descr="CLIC-Logo-Color-7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983" t="14014" r="14270" b="13812"/>
          <a:stretch/>
        </p:blipFill>
        <p:spPr>
          <a:xfrm>
            <a:off x="8401177" y="0"/>
            <a:ext cx="742823" cy="747246"/>
          </a:xfrm>
          <a:prstGeom prst="rect">
            <a:avLst/>
          </a:prstGeom>
        </p:spPr>
      </p:pic>
      <p:pic>
        <p:nvPicPr>
          <p:cNvPr id="8" name="Picture 7" descr="Screen Shot 2015-01-04 at 22.02.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60" y="844114"/>
            <a:ext cx="4593562" cy="594693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52654" y="2983832"/>
            <a:ext cx="3493264" cy="196977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200" dirty="0" smtClean="0"/>
              <a:t>5 institutes joined in 2014: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Univ. of Michigan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Univ. of Liverpool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Univ. of Bristol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KIT-IPE Karlsruhe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DPNC of the Univ. of Geneva</a:t>
            </a:r>
          </a:p>
        </p:txBody>
      </p:sp>
    </p:spTree>
    <p:extLst>
      <p:ext uri="{BB962C8B-B14F-4D97-AF65-F5344CB8AC3E}">
        <p14:creationId xmlns:p14="http://schemas.microsoft.com/office/powerpoint/2010/main" val="2513798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KIT-IPE and DPNC joined recently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37861" y="1257300"/>
            <a:ext cx="5083439" cy="3416320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Two institutes joined </a:t>
            </a:r>
            <a:r>
              <a:rPr lang="en-US" b="1" dirty="0" err="1" smtClean="0"/>
              <a:t>CLICdp</a:t>
            </a:r>
            <a:r>
              <a:rPr lang="en-US" b="1" dirty="0" smtClean="0"/>
              <a:t> at the end of 2014:</a:t>
            </a:r>
          </a:p>
          <a:p>
            <a:endParaRPr lang="en-US" b="1" dirty="0" smtClean="0"/>
          </a:p>
          <a:p>
            <a:r>
              <a:rPr lang="en-US" b="1" dirty="0" smtClean="0"/>
              <a:t>Karlsruhe</a:t>
            </a:r>
            <a:r>
              <a:rPr lang="en-US" dirty="0" smtClean="0"/>
              <a:t> Institute of Technology (</a:t>
            </a:r>
            <a:r>
              <a:rPr lang="en-US" b="1" dirty="0" smtClean="0"/>
              <a:t>KIT</a:t>
            </a:r>
            <a:r>
              <a:rPr lang="en-US" dirty="0" smtClean="0"/>
              <a:t>), </a:t>
            </a:r>
            <a:r>
              <a:rPr lang="en-US" dirty="0" err="1" smtClean="0"/>
              <a:t>Institut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Prozessdatenverarbeitung</a:t>
            </a:r>
            <a:r>
              <a:rPr lang="en-US" dirty="0" smtClean="0"/>
              <a:t> und </a:t>
            </a:r>
            <a:r>
              <a:rPr lang="en-US" dirty="0" err="1" smtClean="0"/>
              <a:t>Elektronik</a:t>
            </a:r>
            <a:r>
              <a:rPr lang="en-US" dirty="0" smtClean="0"/>
              <a:t> (</a:t>
            </a:r>
            <a:r>
              <a:rPr lang="en-US" b="1" dirty="0" smtClean="0"/>
              <a:t>IPE</a:t>
            </a:r>
            <a:r>
              <a:rPr lang="en-US" dirty="0" smtClean="0"/>
              <a:t>)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://www.kit.edu/english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://www.ipe.kit.edu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Contact: Ivan </a:t>
            </a:r>
            <a:r>
              <a:rPr lang="en-US" dirty="0" err="1" smtClean="0"/>
              <a:t>Peric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Département</a:t>
            </a:r>
            <a:r>
              <a:rPr lang="en-US" dirty="0" smtClean="0"/>
              <a:t> de Physique </a:t>
            </a:r>
            <a:r>
              <a:rPr lang="en-US" dirty="0" err="1" smtClean="0"/>
              <a:t>Nucléaire</a:t>
            </a:r>
            <a:r>
              <a:rPr lang="en-US" dirty="0" smtClean="0"/>
              <a:t> et </a:t>
            </a:r>
            <a:r>
              <a:rPr lang="en-US" dirty="0" err="1" smtClean="0"/>
              <a:t>Corpusculaire</a:t>
            </a:r>
            <a:r>
              <a:rPr lang="en-US" dirty="0" smtClean="0"/>
              <a:t> (</a:t>
            </a:r>
            <a:r>
              <a:rPr lang="en-US" b="1" dirty="0" smtClean="0"/>
              <a:t>DPNC</a:t>
            </a:r>
            <a:r>
              <a:rPr lang="en-US" dirty="0" smtClean="0"/>
              <a:t>), Univ. of </a:t>
            </a:r>
            <a:r>
              <a:rPr lang="en-US" b="1" dirty="0" smtClean="0"/>
              <a:t>Geneva</a:t>
            </a:r>
          </a:p>
          <a:p>
            <a:r>
              <a:rPr lang="en-US" dirty="0">
                <a:hlinkClick r:id="rId4"/>
              </a:rPr>
              <a:t>http://dpnc.unige.ch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smtClean="0"/>
              <a:t>Contact: Giuseppe </a:t>
            </a:r>
            <a:r>
              <a:rPr lang="en-US" dirty="0" err="1" smtClean="0"/>
              <a:t>Iacobucci</a:t>
            </a:r>
            <a:endParaRPr lang="en-US" dirty="0" smtClean="0"/>
          </a:p>
        </p:txBody>
      </p:sp>
      <p:pic>
        <p:nvPicPr>
          <p:cNvPr id="7" name="Picture 6" descr="Screen Shot 2014-12-08 at 13.24.2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200" y="774701"/>
            <a:ext cx="2641600" cy="21904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2900" y="5524500"/>
            <a:ext cx="8389649" cy="838691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Main interest for both institutes: </a:t>
            </a:r>
            <a:r>
              <a:rPr lang="en-US" b="1" dirty="0" smtClean="0"/>
              <a:t>vertex detector R&amp;D</a:t>
            </a:r>
            <a:r>
              <a:rPr lang="en-US" dirty="0" smtClean="0"/>
              <a:t>, in particular R&amp;D on </a:t>
            </a:r>
            <a:r>
              <a:rPr lang="en-US" sz="2000" b="1" dirty="0" smtClean="0">
                <a:solidFill>
                  <a:srgbClr val="FF0000"/>
                </a:solidFill>
              </a:rPr>
              <a:t>HV-CMOS 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sz="1050" dirty="0" smtClean="0"/>
          </a:p>
          <a:p>
            <a:r>
              <a:rPr lang="en-US" dirty="0" smtClean="0"/>
              <a:t>Synergies with other projects, in particular ATLAS pixel R&amp;D.</a:t>
            </a:r>
            <a:endParaRPr lang="en-US" dirty="0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5636101" y="3110854"/>
            <a:ext cx="3203099" cy="2121813"/>
            <a:chOff x="4975832" y="925186"/>
            <a:chExt cx="3872848" cy="260035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36744" y="925186"/>
              <a:ext cx="3811936" cy="254535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975832" y="3066140"/>
              <a:ext cx="3867833" cy="4594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</a:rPr>
                <a:t>HV-CMOS + </a:t>
              </a:r>
              <a:r>
                <a:rPr lang="en-US" sz="1600" b="1" dirty="0" err="1" smtClean="0">
                  <a:solidFill>
                    <a:schemeClr val="bg1"/>
                  </a:solidFill>
                </a:rPr>
                <a:t>CLICpix</a:t>
              </a:r>
              <a:r>
                <a:rPr lang="en-US" sz="1600" b="1" dirty="0" smtClean="0">
                  <a:solidFill>
                    <a:schemeClr val="bg1"/>
                  </a:solidFill>
                </a:rPr>
                <a:t>, AC coupled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5415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studies at CLIC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00100" y="990600"/>
            <a:ext cx="6504630" cy="1546577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“Higgs Physics at the CLIC Electron-Positron Linear Collider”</a:t>
            </a:r>
          </a:p>
          <a:p>
            <a:r>
              <a:rPr lang="en-US" dirty="0" smtClean="0"/>
              <a:t>Editors team: C. </a:t>
            </a:r>
            <a:r>
              <a:rPr lang="en-US" dirty="0" err="1" smtClean="0"/>
              <a:t>Grefe</a:t>
            </a:r>
            <a:r>
              <a:rPr lang="en-US" dirty="0" smtClean="0"/>
              <a:t>, S. </a:t>
            </a:r>
            <a:r>
              <a:rPr lang="en-US" dirty="0" err="1" smtClean="0"/>
              <a:t>Lukic</a:t>
            </a:r>
            <a:r>
              <a:rPr lang="en-US" dirty="0" smtClean="0"/>
              <a:t> P. </a:t>
            </a:r>
            <a:r>
              <a:rPr lang="en-US" dirty="0" err="1" smtClean="0"/>
              <a:t>Roloff</a:t>
            </a:r>
            <a:r>
              <a:rPr lang="en-US" dirty="0" smtClean="0"/>
              <a:t>, F. Simon, M. Thomson</a:t>
            </a:r>
          </a:p>
          <a:p>
            <a:endParaRPr lang="en-US" sz="1000" dirty="0"/>
          </a:p>
          <a:p>
            <a:r>
              <a:rPr lang="en-US" b="1" dirty="0" smtClean="0"/>
              <a:t>Nightly build of the draft paper is available here:</a:t>
            </a:r>
          </a:p>
          <a:p>
            <a:r>
              <a:rPr lang="en-US" u="sng" dirty="0">
                <a:hlinkClick r:id="rId2"/>
              </a:rPr>
              <a:t>http://proloff.web.cern.ch/proloff/clichiggspaper</a:t>
            </a:r>
            <a:r>
              <a:rPr lang="en-US" u="sng" dirty="0" smtClean="0">
                <a:hlinkClick r:id="rId2"/>
              </a:rPr>
              <a:t>/</a:t>
            </a:r>
            <a:endParaRPr lang="en-US" u="sng" dirty="0" smtClean="0"/>
          </a:p>
          <a:p>
            <a:endParaRPr lang="en-US" sz="1050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101600" y="3670300"/>
            <a:ext cx="4248466" cy="1323439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solidFill>
                  <a:srgbClr val="0000FF"/>
                </a:solidFill>
              </a:rPr>
              <a:t>A collaboration-wide publication !</a:t>
            </a:r>
          </a:p>
          <a:p>
            <a:endParaRPr lang="en-US" sz="2000" dirty="0"/>
          </a:p>
          <a:p>
            <a:r>
              <a:rPr lang="en-US" sz="2000" dirty="0" smtClean="0"/>
              <a:t>Please join the </a:t>
            </a:r>
            <a:r>
              <a:rPr lang="en-US" sz="2000" b="1" dirty="0" smtClean="0">
                <a:solidFill>
                  <a:srgbClr val="FF0000"/>
                </a:solidFill>
              </a:rPr>
              <a:t>discussion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   </a:t>
            </a:r>
            <a:r>
              <a:rPr lang="en-US" sz="2000" b="1" dirty="0" smtClean="0">
                <a:solidFill>
                  <a:srgbClr val="FF0000"/>
                </a:solidFill>
              </a:rPr>
              <a:t>today at 18:15 </a:t>
            </a:r>
            <a:r>
              <a:rPr lang="en-US" sz="2000" b="1" dirty="0" err="1" smtClean="0">
                <a:solidFill>
                  <a:srgbClr val="FF0000"/>
                </a:solidFill>
              </a:rPr>
              <a:t>hrs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(main auditorium)</a:t>
            </a:r>
            <a:endParaRPr lang="en-US" sz="2000" dirty="0"/>
          </a:p>
        </p:txBody>
      </p:sp>
      <p:pic>
        <p:nvPicPr>
          <p:cNvPr id="13" name="Picture 12" descr="Screen Shot 2015-01-26 at 17.03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644" y="2730500"/>
            <a:ext cx="4535357" cy="382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247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from CLIC re-</a:t>
            </a:r>
            <a:r>
              <a:rPr lang="en-US" dirty="0" err="1" smtClean="0"/>
              <a:t>baselining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061" y="1054100"/>
            <a:ext cx="4889229" cy="1692771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Further CLIC </a:t>
            </a:r>
            <a:r>
              <a:rPr lang="en-US" b="1" dirty="0" err="1" smtClean="0">
                <a:solidFill>
                  <a:srgbClr val="0000FF"/>
                </a:solidFill>
              </a:rPr>
              <a:t>optimisation</a:t>
            </a:r>
            <a:r>
              <a:rPr lang="en-US" b="1" dirty="0" smtClean="0">
                <a:solidFill>
                  <a:srgbClr val="0000FF"/>
                </a:solidFill>
              </a:rPr>
              <a:t> promised in the CDR: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Accelerator </a:t>
            </a:r>
            <a:r>
              <a:rPr lang="en-US" dirty="0" err="1" smtClean="0"/>
              <a:t>optimisation</a:t>
            </a:r>
            <a:r>
              <a:rPr lang="en-US" dirty="0" smtClean="0"/>
              <a:t> for a staged approach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Reduce cost, reduce power consumption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Update on physics input</a:t>
            </a:r>
          </a:p>
          <a:p>
            <a:endParaRPr lang="en-US" sz="1400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Dedicated summary presentations on Friday 30/1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95061" y="3606800"/>
            <a:ext cx="7571303" cy="2862323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At the time of LCWS14: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Accelerator waiting for physics input for first stage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Trade-off between top physics and Higgs physics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 err="1" smtClean="0"/>
              <a:t>A</a:t>
            </a:r>
            <a:r>
              <a:rPr lang="en-US" baseline="30000" dirty="0" err="1" smtClean="0"/>
              <a:t>FB</a:t>
            </a:r>
            <a:r>
              <a:rPr lang="en-US" baseline="-25000" dirty="0" err="1" smtClean="0"/>
              <a:t>t</a:t>
            </a:r>
            <a:r>
              <a:rPr lang="en-US" dirty="0" smtClean="0"/>
              <a:t> and top couplings to Z and photon may require ~420 </a:t>
            </a:r>
            <a:r>
              <a:rPr lang="en-US" dirty="0" err="1" smtClean="0"/>
              <a:t>GeV</a:t>
            </a:r>
            <a:r>
              <a:rPr lang="en-US" dirty="0" smtClean="0"/>
              <a:t> or more</a:t>
            </a:r>
            <a:endParaRPr lang="en-US" dirty="0" smtClean="0"/>
          </a:p>
          <a:p>
            <a:pPr marL="742950" lvl="1" indent="-285750">
              <a:buFont typeface="Arial"/>
              <a:buChar char="•"/>
            </a:pPr>
            <a:r>
              <a:rPr lang="en-US" dirty="0" smtClean="0"/>
              <a:t>Higgs physics: HZ =&gt; </a:t>
            </a:r>
            <a:r>
              <a:rPr lang="en-US" dirty="0" err="1" smtClean="0"/>
              <a:t>Hqq</a:t>
            </a:r>
            <a:r>
              <a:rPr lang="en-US" dirty="0" smtClean="0"/>
              <a:t> to be checked in the 350-420 </a:t>
            </a:r>
            <a:r>
              <a:rPr lang="en-US" dirty="0" err="1" smtClean="0"/>
              <a:t>GeV</a:t>
            </a:r>
            <a:r>
              <a:rPr lang="en-US" dirty="0" smtClean="0"/>
              <a:t> range</a:t>
            </a: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Meanwhile:</a:t>
            </a:r>
          </a:p>
          <a:p>
            <a:pPr marL="285750" lvl="1" indent="-285750">
              <a:buFont typeface="Arial"/>
              <a:buChar char="•"/>
            </a:pPr>
            <a:r>
              <a:rPr lang="en-US" dirty="0"/>
              <a:t>HZ =&gt; </a:t>
            </a:r>
            <a:r>
              <a:rPr lang="en-US" dirty="0" err="1"/>
              <a:t>Hqq</a:t>
            </a:r>
            <a:r>
              <a:rPr lang="en-US" dirty="0"/>
              <a:t> </a:t>
            </a:r>
            <a:r>
              <a:rPr lang="en-US" dirty="0" smtClean="0"/>
              <a:t>seems to have significantly degraded accuracy at 420 </a:t>
            </a:r>
            <a:r>
              <a:rPr lang="en-US" dirty="0" err="1" smtClean="0"/>
              <a:t>GeV</a:t>
            </a:r>
            <a:endParaRPr lang="en-US" dirty="0" smtClean="0"/>
          </a:p>
          <a:p>
            <a:pPr marL="285750" lvl="1" indent="-285750">
              <a:buFont typeface="Arial"/>
              <a:buChar char="•"/>
            </a:pPr>
            <a:r>
              <a:rPr lang="en-US" dirty="0" smtClean="0"/>
              <a:t>So, </a:t>
            </a:r>
            <a:r>
              <a:rPr lang="en-US" b="1" i="1" dirty="0" smtClean="0">
                <a:solidFill>
                  <a:srgbClr val="FF0000"/>
                </a:solidFill>
              </a:rPr>
              <a:t>preferred lower energy stage is likely ~360 </a:t>
            </a:r>
            <a:r>
              <a:rPr lang="en-US" b="1" i="1" dirty="0" err="1" smtClean="0">
                <a:solidFill>
                  <a:srgbClr val="FF0000"/>
                </a:solidFill>
              </a:rPr>
              <a:t>GeV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(for top threshold scan)</a:t>
            </a:r>
          </a:p>
          <a:p>
            <a:pPr marL="285750" lvl="1" indent="-285750">
              <a:buFont typeface="Arial"/>
              <a:buChar char="•"/>
            </a:pPr>
            <a:r>
              <a:rPr lang="en-US" b="1" i="1" dirty="0" smtClean="0">
                <a:solidFill>
                  <a:srgbClr val="0000FF"/>
                </a:solidFill>
              </a:rPr>
              <a:t>Detailed top + Higgs presentations at this week’s analysis session</a:t>
            </a:r>
            <a:endParaRPr lang="en-US" b="1" i="1" dirty="0">
              <a:solidFill>
                <a:srgbClr val="0000FF"/>
              </a:solidFill>
            </a:endParaRPr>
          </a:p>
        </p:txBody>
      </p:sp>
      <p:pic>
        <p:nvPicPr>
          <p:cNvPr id="11" name="Picture 10" descr="Screen Shot 2015-01-26 at 17.56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219" y="1400564"/>
            <a:ext cx="4112514" cy="214960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16600" y="2670671"/>
            <a:ext cx="97975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350 </a:t>
            </a:r>
            <a:r>
              <a:rPr lang="en-US" dirty="0" err="1" smtClean="0">
                <a:solidFill>
                  <a:schemeClr val="bg1"/>
                </a:solidFill>
              </a:rPr>
              <a:t>GeV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026400" y="2670671"/>
            <a:ext cx="97975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420 </a:t>
            </a:r>
            <a:r>
              <a:rPr lang="en-US" dirty="0" err="1" smtClean="0">
                <a:solidFill>
                  <a:schemeClr val="bg1"/>
                </a:solidFill>
              </a:rPr>
              <a:t>GeV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1200" y="1028700"/>
            <a:ext cx="2574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 mass versus recoil 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18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Main silicon tracker technology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6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053165" y="5693901"/>
            <a:ext cx="5281083" cy="707886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FF0000"/>
                </a:solidFill>
              </a:rPr>
              <a:t>n</a:t>
            </a:r>
            <a:r>
              <a:rPr lang="en-US" sz="2000" b="1" i="1" dirty="0" smtClean="0">
                <a:solidFill>
                  <a:srgbClr val="FF0000"/>
                </a:solidFill>
              </a:rPr>
              <a:t>ew CLIC tracker technology working group</a:t>
            </a:r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</a:rPr>
              <a:t>f</a:t>
            </a:r>
            <a:r>
              <a:rPr lang="en-US" sz="2000" b="1" i="1" dirty="0" smtClean="0">
                <a:solidFill>
                  <a:srgbClr val="FF0000"/>
                </a:solidFill>
              </a:rPr>
              <a:t>or discussion in this week’s IB meeting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1395" y="1630051"/>
            <a:ext cx="6171593" cy="3908762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/>
              <a:t>Tracker requirements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7 </a:t>
            </a:r>
            <a:r>
              <a:rPr lang="en-US" sz="1600" dirty="0" err="1"/>
              <a:t>μm</a:t>
            </a:r>
            <a:r>
              <a:rPr lang="en-US" sz="1600" dirty="0"/>
              <a:t> </a:t>
            </a:r>
            <a:r>
              <a:rPr lang="en-US" sz="1600" dirty="0" smtClean="0"/>
              <a:t>single point accuracy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t</a:t>
            </a:r>
            <a:r>
              <a:rPr lang="en-US" sz="1600" dirty="0" smtClean="0"/>
              <a:t>ime-stamping 10 ns</a:t>
            </a:r>
          </a:p>
          <a:p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~5-6 tracking layers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Radius ~1.5 m, half-length ~2.3 m</a:t>
            </a:r>
          </a:p>
          <a:p>
            <a:endParaRPr lang="en-US" sz="1000" dirty="0"/>
          </a:p>
          <a:p>
            <a:r>
              <a:rPr lang="en-US" b="1" i="1" dirty="0"/>
              <a:t>H</a:t>
            </a:r>
            <a:r>
              <a:rPr lang="en-US" b="1" i="1" dirty="0" smtClean="0"/>
              <a:t>igh occupancies in certain regions:</a:t>
            </a:r>
          </a:p>
          <a:p>
            <a:pPr marL="285750" indent="-285750">
              <a:buFont typeface="Symbol" charset="0"/>
              <a:buChar char=""/>
            </a:pPr>
            <a:r>
              <a:rPr lang="en-US" sz="1600" dirty="0" smtClean="0"/>
              <a:t> Calls for large pixels and/or short-strips</a:t>
            </a:r>
          </a:p>
          <a:p>
            <a:endParaRPr lang="en-US" sz="1000" dirty="0" smtClean="0"/>
          </a:p>
          <a:p>
            <a:r>
              <a:rPr lang="en-US" b="1" dirty="0"/>
              <a:t>V</a:t>
            </a:r>
            <a:r>
              <a:rPr lang="en-US" b="1" dirty="0" smtClean="0"/>
              <a:t>ery light =&gt; ~1%X</a:t>
            </a:r>
            <a:r>
              <a:rPr lang="en-US" b="1" baseline="-25000" dirty="0" smtClean="0"/>
              <a:t>0</a:t>
            </a:r>
            <a:r>
              <a:rPr lang="en-US" b="1" dirty="0" smtClean="0"/>
              <a:t> per layer</a:t>
            </a:r>
            <a:endParaRPr lang="en-US" b="1" dirty="0"/>
          </a:p>
          <a:p>
            <a:pPr marL="742950" lvl="1" indent="-285750">
              <a:buFont typeface="Arial"/>
              <a:buChar char="•"/>
            </a:pPr>
            <a:r>
              <a:rPr lang="en-US" sz="1600" dirty="0"/>
              <a:t>Requires very thin materials/sensors</a:t>
            </a:r>
          </a:p>
          <a:p>
            <a:pPr lvl="1"/>
            <a:r>
              <a:rPr lang="en-US" sz="1600" dirty="0"/>
              <a:t>	=&gt; is this compatible with charge sharing and 7μm accuracy?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/>
              <a:t>Can we use power pulsing ?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/>
              <a:t>Is air cooling feasible in a large tracker </a:t>
            </a:r>
            <a:r>
              <a:rPr lang="en-US" sz="1600" dirty="0" smtClean="0"/>
              <a:t>volume ? </a:t>
            </a:r>
            <a:endParaRPr lang="en-US" sz="1600" dirty="0"/>
          </a:p>
          <a:p>
            <a:pPr marL="742950" lvl="1" indent="-285750">
              <a:buFont typeface="Arial"/>
              <a:buChar char="•"/>
            </a:pPr>
            <a:r>
              <a:rPr lang="en-US" sz="1600" dirty="0"/>
              <a:t>Radiation level 10</a:t>
            </a:r>
            <a:r>
              <a:rPr lang="en-US" sz="1600" baseline="30000" dirty="0"/>
              <a:t>4</a:t>
            </a:r>
            <a:r>
              <a:rPr lang="en-US" sz="1600" dirty="0"/>
              <a:t> lower than LHC</a:t>
            </a:r>
          </a:p>
        </p:txBody>
      </p:sp>
      <p:pic>
        <p:nvPicPr>
          <p:cNvPr id="3" name="Picture 2" descr="Screen Shot 2015-01-15 at 10.59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794" y="846205"/>
            <a:ext cx="5009205" cy="316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245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CLICdp</a:t>
            </a:r>
            <a:r>
              <a:rPr lang="en-US" dirty="0" smtClean="0"/>
              <a:t> at CLIC 2015 workshop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783356"/>
              </p:ext>
            </p:extLst>
          </p:nvPr>
        </p:nvGraphicFramePr>
        <p:xfrm>
          <a:off x="596900" y="1130300"/>
          <a:ext cx="7962899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500"/>
                <a:gridCol w="1651000"/>
                <a:gridCol w="2100244"/>
                <a:gridCol w="300515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day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Room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session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Tue</a:t>
                      </a:r>
                      <a:r>
                        <a:rPr lang="en-US" baseline="0" dirty="0" smtClean="0"/>
                        <a:t> 27/1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13:30 - 15:00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CERN auditorium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Plenary </a:t>
                      </a:r>
                      <a:r>
                        <a:rPr lang="en-US" dirty="0" err="1" smtClean="0"/>
                        <a:t>CLICdp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Tue 27/1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15:20 - 18:00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CERN auditorium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Calorimetry </a:t>
                      </a:r>
                      <a:r>
                        <a:rPr lang="en-US" sz="1400" baseline="0" dirty="0" smtClean="0"/>
                        <a:t>(FCAL+CALICE) </a:t>
                      </a:r>
                      <a:endParaRPr lang="en-US" sz="20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Tue 27/1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18:15 - 19:00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CERN auditorium</a:t>
                      </a:r>
                    </a:p>
                  </a:txBody>
                  <a:tcP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Discussion on Higgs paper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Wed 28/1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09:00 - 12:45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40-S2-B01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Detector </a:t>
                      </a:r>
                      <a:r>
                        <a:rPr lang="en-US" dirty="0" err="1" smtClean="0"/>
                        <a:t>Optimisation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Wed 28/1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14:00 - 18:00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CERN auditorium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Open Plenary Session</a:t>
                      </a:r>
                      <a:endParaRPr lang="en-US" sz="14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Thu 29/1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08:30 - 12:30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CERN auditorium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Physics and Analysis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Thu 29/1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12:30 - 14:00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4-S-030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CLICdp</a:t>
                      </a:r>
                      <a:r>
                        <a:rPr lang="en-US" baseline="0" dirty="0" smtClean="0"/>
                        <a:t> Institute Board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Thu</a:t>
                      </a:r>
                      <a:r>
                        <a:rPr lang="en-US" baseline="0" dirty="0" smtClean="0"/>
                        <a:t> 29/1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14:00 - 17:00 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CERN auditorium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Vertex and Tracking </a:t>
                      </a:r>
                      <a:endParaRPr lang="en-US" dirty="0"/>
                    </a:p>
                  </a:txBody>
                  <a:tcPr>
                    <a:solidFill>
                      <a:srgbClr val="D7E4BD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Thu 29/1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17:00 - 18:00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CERN auditorium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CLICdp</a:t>
                      </a:r>
                      <a:r>
                        <a:rPr lang="en-US" dirty="0" smtClean="0"/>
                        <a:t> wrap-up</a:t>
                      </a:r>
                      <a:endParaRPr lang="en-US" sz="1400" dirty="0"/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Fri 30/1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08:30 - 12:30 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CERN auditorium</a:t>
                      </a:r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Plenary</a:t>
                      </a:r>
                      <a:r>
                        <a:rPr lang="en-US" baseline="0" dirty="0" smtClean="0"/>
                        <a:t> session </a:t>
                      </a:r>
                      <a:r>
                        <a:rPr lang="en-US" baseline="0" dirty="0" err="1" smtClean="0"/>
                        <a:t>CLIC+CLICdp</a:t>
                      </a:r>
                      <a:endParaRPr lang="en-US" dirty="0" smtClean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5500" y="5499100"/>
            <a:ext cx="728513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Workshop photo:    Coffee break on Wednesday afternoon (main building)</a:t>
            </a:r>
          </a:p>
          <a:p>
            <a:endParaRPr lang="en-US" sz="900" b="1" dirty="0" smtClean="0"/>
          </a:p>
          <a:p>
            <a:r>
              <a:rPr lang="en-US" b="1" dirty="0" smtClean="0"/>
              <a:t>Workshop dinner:   Wednesday 19hrs in CERN restaurant #1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96922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CLICdp</a:t>
            </a:r>
            <a:r>
              <a:rPr lang="en-US" dirty="0" smtClean="0"/>
              <a:t> dinner on Thursday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0957" y="889000"/>
            <a:ext cx="3395731" cy="2339102"/>
          </a:xfrm>
          <a:prstGeom prst="rect">
            <a:avLst/>
          </a:prstGeom>
          <a:noFill/>
          <a:ln w="19050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Detector/Physics  </a:t>
            </a:r>
            <a:r>
              <a:rPr lang="en-US" sz="2000" b="1" dirty="0" smtClean="0">
                <a:solidFill>
                  <a:srgbClr val="FF0000"/>
                </a:solidFill>
              </a:rPr>
              <a:t>fondue dinner</a:t>
            </a:r>
            <a:endParaRPr lang="en-US" b="1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b="1" dirty="0" smtClean="0"/>
              <a:t>Thursday 29/1,   19:30 </a:t>
            </a:r>
            <a:r>
              <a:rPr lang="en-US" b="1" dirty="0" err="1" smtClean="0"/>
              <a:t>hrs</a:t>
            </a:r>
            <a:endParaRPr lang="en-US" b="1" dirty="0" smtClean="0"/>
          </a:p>
          <a:p>
            <a:endParaRPr lang="en-US" dirty="0"/>
          </a:p>
          <a:p>
            <a:r>
              <a:rPr lang="en-US" b="1" dirty="0" err="1" smtClean="0"/>
              <a:t>Bains</a:t>
            </a:r>
            <a:r>
              <a:rPr lang="en-US" b="1" dirty="0" smtClean="0"/>
              <a:t> des </a:t>
            </a:r>
            <a:r>
              <a:rPr lang="en-US" b="1" dirty="0" err="1" smtClean="0"/>
              <a:t>Pâquis</a:t>
            </a:r>
            <a:r>
              <a:rPr lang="en-US" b="1" dirty="0" smtClean="0"/>
              <a:t>, Geneva</a:t>
            </a:r>
          </a:p>
          <a:p>
            <a:r>
              <a:rPr lang="en-US" dirty="0">
                <a:hlinkClick r:id="rId2"/>
              </a:rPr>
              <a:t>http://www.bains-des-paquis.ch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25 CHF/person, drinks included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0957" y="5003800"/>
            <a:ext cx="5174013" cy="1261884"/>
          </a:xfrm>
          <a:prstGeom prst="rect">
            <a:avLst/>
          </a:prstGeom>
          <a:noFill/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Please fill the doodle:</a:t>
            </a:r>
          </a:p>
          <a:p>
            <a:r>
              <a:rPr lang="en-US" dirty="0">
                <a:hlinkClick r:id="rId3"/>
              </a:rPr>
              <a:t>http://doodle.com/</a:t>
            </a:r>
            <a:r>
              <a:rPr lang="en-US" dirty="0" smtClean="0">
                <a:hlinkClick r:id="rId3"/>
              </a:rPr>
              <a:t>kfhgrsrcxszwb79i</a:t>
            </a:r>
            <a:endParaRPr lang="en-US" dirty="0" smtClean="0"/>
          </a:p>
          <a:p>
            <a:endParaRPr lang="en-US" dirty="0"/>
          </a:p>
          <a:p>
            <a:r>
              <a:rPr lang="en-US" sz="2000" b="1" i="1" dirty="0" smtClean="0">
                <a:solidFill>
                  <a:srgbClr val="0000FF"/>
                </a:solidFill>
              </a:rPr>
              <a:t>Doodle will be closed at 11 am tomorrow 28/1</a:t>
            </a:r>
            <a:endParaRPr lang="en-US" sz="2000" b="1" i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8072" y="3746500"/>
            <a:ext cx="32584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Everyone welcome !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4000" y="1346572"/>
            <a:ext cx="5099970" cy="340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43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Lucie Linssen, January 27th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9CEA-1F7B-3444-B605-6C36DF480EDC}" type="slidenum">
              <a:rPr lang="en-US" smtClean="0"/>
              <a:t>9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90700" y="1460500"/>
            <a:ext cx="5561426" cy="830997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4800" i="1" dirty="0" smtClean="0">
                <a:solidFill>
                  <a:srgbClr val="0000FF"/>
                </a:solidFill>
              </a:rPr>
              <a:t>Enjoy the workshop !</a:t>
            </a:r>
            <a:endParaRPr lang="en-US" sz="4800" i="1" dirty="0">
              <a:solidFill>
                <a:srgbClr val="0000FF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192" y="2717801"/>
            <a:ext cx="4744038" cy="354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80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34602</TotalTime>
  <Words>850</Words>
  <Application>Microsoft Macintosh PowerPoint</Application>
  <PresentationFormat>On-screen Show (4:3)</PresentationFormat>
  <Paragraphs>182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CLICdp, introduction and general news</vt:lpstr>
      <vt:lpstr>CLIC detector and physics (CLICdp)</vt:lpstr>
      <vt:lpstr>KIT-IPE and DPNC joined recently</vt:lpstr>
      <vt:lpstr>Higgs studies at CLIC</vt:lpstr>
      <vt:lpstr>News from CLIC re-baselining</vt:lpstr>
      <vt:lpstr>Main silicon tracker technology</vt:lpstr>
      <vt:lpstr>CLICdp at CLIC 2015 workshop</vt:lpstr>
      <vt:lpstr>CLICdp dinner on Thursday </vt:lpstr>
      <vt:lpstr>PowerPoint Presentation</vt:lpstr>
      <vt:lpstr>PowerPoint Presentation</vt:lpstr>
      <vt:lpstr>CLICdp session conveners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LCD project Linear Collider Detector</dc:title>
  <dc:creator>L. Linssen</dc:creator>
  <cp:lastModifiedBy>L. Linssen</cp:lastModifiedBy>
  <cp:revision>994</cp:revision>
  <dcterms:created xsi:type="dcterms:W3CDTF">2011-11-21T07:55:02Z</dcterms:created>
  <dcterms:modified xsi:type="dcterms:W3CDTF">2015-01-27T11:15:56Z</dcterms:modified>
</cp:coreProperties>
</file>