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8"/>
  </p:notesMasterIdLst>
  <p:handoutMasterIdLst>
    <p:handoutMasterId r:id="rId29"/>
  </p:handoutMasterIdLst>
  <p:sldIdLst>
    <p:sldId id="280" r:id="rId2"/>
    <p:sldId id="279" r:id="rId3"/>
    <p:sldId id="284" r:id="rId4"/>
    <p:sldId id="298" r:id="rId5"/>
    <p:sldId id="299" r:id="rId6"/>
    <p:sldId id="300" r:id="rId7"/>
    <p:sldId id="302" r:id="rId8"/>
    <p:sldId id="306" r:id="rId9"/>
    <p:sldId id="307" r:id="rId10"/>
    <p:sldId id="310" r:id="rId11"/>
    <p:sldId id="311" r:id="rId12"/>
    <p:sldId id="315" r:id="rId13"/>
    <p:sldId id="319" r:id="rId14"/>
    <p:sldId id="321" r:id="rId15"/>
    <p:sldId id="322" r:id="rId16"/>
    <p:sldId id="323" r:id="rId17"/>
    <p:sldId id="324" r:id="rId18"/>
    <p:sldId id="296" r:id="rId19"/>
    <p:sldId id="325" r:id="rId20"/>
    <p:sldId id="326" r:id="rId21"/>
    <p:sldId id="327" r:id="rId22"/>
    <p:sldId id="328" r:id="rId23"/>
    <p:sldId id="329" r:id="rId24"/>
    <p:sldId id="331" r:id="rId25"/>
    <p:sldId id="332" r:id="rId26"/>
    <p:sldId id="27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00"/>
    <a:srgbClr val="F99B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DB353-5E96-48AF-933C-8B5B26C7B038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A0654-4C52-44EF-A0B2-1F3C82E15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499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255B8-540C-4C0C-83E3-CD28AB507585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692FF-6092-454A-B495-4B8812161E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692FF-6092-454A-B495-4B8812161EE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90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02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55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59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8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33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2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70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84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81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6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277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F143F-C0DB-4F28-8A52-801405C806CC}" type="datetimeFigureOut">
              <a:rPr lang="en-US" smtClean="0"/>
              <a:t>27-Jan-15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16D9D-A242-4881-AB17-F8CB2E45B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5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51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3.b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0.pn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bmp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bm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bmp"/><Relationship Id="rId2" Type="http://schemas.openxmlformats.org/officeDocument/2006/relationships/image" Target="../media/image3.b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0926" cy="5523131"/>
            <a:chOff x="0" y="0"/>
            <a:chExt cx="9150926" cy="5523131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0"/>
              <a:ext cx="9150926" cy="5523131"/>
              <a:chOff x="0" y="0"/>
              <a:chExt cx="9150926" cy="5523131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0" y="0"/>
                <a:ext cx="9150926" cy="1316180"/>
                <a:chOff x="0" y="0"/>
                <a:chExt cx="9150926" cy="1316180"/>
              </a:xfrm>
            </p:grpSpPr>
            <p:pic>
              <p:nvPicPr>
                <p:cNvPr id="15" name="Picture 14" descr="CLIC-Logo-Color-72.png"/>
                <p:cNvPicPr>
                  <a:picLocks noChangeAspect="1"/>
                </p:cNvPicPr>
                <p:nvPr/>
              </p:nvPicPr>
              <p:blipFill>
                <a:blip r:embed="rId2" cstate="print"/>
                <a:srcRect l="10857" t="-5429" r="-3146" b="13141"/>
                <a:stretch>
                  <a:fillRect/>
                </a:stretch>
              </p:blipFill>
              <p:spPr>
                <a:xfrm>
                  <a:off x="7855526" y="20780"/>
                  <a:ext cx="1295400" cy="1295400"/>
                </a:xfrm>
                <a:prstGeom prst="rect">
                  <a:avLst/>
                </a:prstGeom>
              </p:spPr>
            </p:pic>
            <p:pic>
              <p:nvPicPr>
                <p:cNvPr id="16" name="Picture 15" descr="droppedImage.jpg"/>
                <p:cNvPicPr>
                  <a:picLocks noChangeAspect="1"/>
                </p:cNvPicPr>
                <p:nvPr/>
              </p:nvPicPr>
              <p:blipFill>
                <a:blip r:embed="rId3" cstate="print"/>
                <a:srcRect l="4704" t="-23204" r="20021"/>
                <a:stretch>
                  <a:fillRect/>
                </a:stretch>
              </p:blipFill>
              <p:spPr>
                <a:xfrm>
                  <a:off x="0" y="0"/>
                  <a:ext cx="1219200" cy="1213761"/>
                </a:xfrm>
                <a:prstGeom prst="rect">
                  <a:avLst/>
                </a:prstGeom>
              </p:spPr>
            </p:pic>
          </p:grpSp>
          <p:grpSp>
            <p:nvGrpSpPr>
              <p:cNvPr id="12" name="Group 11"/>
              <p:cNvGrpSpPr/>
              <p:nvPr/>
            </p:nvGrpSpPr>
            <p:grpSpPr>
              <a:xfrm>
                <a:off x="0" y="4019490"/>
                <a:ext cx="9144000" cy="1503641"/>
                <a:chOff x="0" y="4019490"/>
                <a:chExt cx="9144000" cy="1503641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0" y="4876800"/>
                  <a:ext cx="91440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 algn="ctr">
                    <a:buAutoNum type="arabicPeriod"/>
                  </a:pPr>
                  <a:r>
                    <a:rPr lang="en-US" dirty="0" smtClean="0">
                      <a:latin typeface="Times New Roman" pitchFamily="18" charset="0"/>
                      <a:cs typeface="Times New Roman" pitchFamily="18" charset="0"/>
                    </a:rPr>
                    <a:t>Institute For  Research in Fundamental Science (IPM), Tehran, Iran</a:t>
                  </a:r>
                </a:p>
                <a:p>
                  <a:pPr marL="342900" indent="-342900" algn="ctr">
                    <a:buAutoNum type="arabicPeriod"/>
                  </a:pPr>
                  <a:r>
                    <a:rPr lang="en-US" dirty="0" smtClean="0">
                      <a:latin typeface="Times New Roman" pitchFamily="18" charset="0"/>
                      <a:cs typeface="Times New Roman" pitchFamily="18" charset="0"/>
                    </a:rPr>
                    <a:t>CERN, Geneva, Switzerland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" name="Rectangle 1"/>
                <p:cNvSpPr>
                  <a:spLocks noChangeArrowheads="1"/>
                </p:cNvSpPr>
                <p:nvPr/>
              </p:nvSpPr>
              <p:spPr bwMode="auto">
                <a:xfrm>
                  <a:off x="0" y="4019490"/>
                  <a:ext cx="9144000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200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Mohsen </a:t>
                  </a:r>
                  <a:r>
                    <a:rPr kumimoji="0" lang="en-US" sz="200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Dayyani</a:t>
                  </a:r>
                  <a:r>
                    <a:rPr kumimoji="0" lang="en-US" sz="200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 </a:t>
                  </a:r>
                  <a:r>
                    <a:rPr kumimoji="0" lang="en-US" sz="200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Kelisani</a:t>
                  </a:r>
                  <a:endParaRPr kumimoji="0" lang="en-US" sz="20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</p:grpSp>
        <p:sp>
          <p:nvSpPr>
            <p:cNvPr id="19" name="TextBox 18"/>
            <p:cNvSpPr txBox="1"/>
            <p:nvPr/>
          </p:nvSpPr>
          <p:spPr>
            <a:xfrm>
              <a:off x="0" y="1981200"/>
              <a:ext cx="91440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>
                  <a:latin typeface="Arial Black" pitchFamily="34" charset="0"/>
                  <a:cs typeface="Times New Roman" pitchFamily="18" charset="0"/>
                </a:rPr>
                <a:t>Thermionic &amp; RF Gun Simulations for the CLIC DB Injector</a:t>
              </a:r>
            </a:p>
            <a:p>
              <a:endParaRPr lang="en-US" sz="3600" dirty="0" smtClean="0">
                <a:latin typeface="Arial Black" pitchFamily="34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04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26" name="Group 25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Thermionic Gun                                                                                                        8</a:t>
                </a: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Thermionic Gun Design (Cathode Shape)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2084230"/>
            <a:ext cx="7851774" cy="4316570"/>
          </a:xfrm>
          <a:prstGeom prst="rect">
            <a:avLst/>
          </a:prstGeom>
        </p:spPr>
      </p:pic>
      <p:sp>
        <p:nvSpPr>
          <p:cNvPr id="33" name="Curved Right Arrow 32"/>
          <p:cNvSpPr/>
          <p:nvPr/>
        </p:nvSpPr>
        <p:spPr>
          <a:xfrm>
            <a:off x="6062661" y="5181600"/>
            <a:ext cx="685800" cy="1156395"/>
          </a:xfrm>
          <a:prstGeom prst="curved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48460" y="5629870"/>
            <a:ext cx="2243139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parabola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could be a good approximation for the cathode shape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333" y="1347246"/>
            <a:ext cx="1294642" cy="131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1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2069"/>
            <a:ext cx="6079407" cy="4202224"/>
          </a:xfrm>
        </p:spPr>
      </p:pic>
      <p:grpSp>
        <p:nvGrpSpPr>
          <p:cNvPr id="10" name="Group 9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11" name="Group 10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Thermionic Gun                                                                                                        9</a:t>
                </a: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Thermionic Gun Design (Anode Shape)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705600" y="5020270"/>
            <a:ext cx="2286000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nose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could be a good approximation for the anode shape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Curved Right Arrow 15"/>
          <p:cNvSpPr/>
          <p:nvPr/>
        </p:nvSpPr>
        <p:spPr>
          <a:xfrm>
            <a:off x="5972174" y="4458977"/>
            <a:ext cx="685800" cy="1156395"/>
          </a:xfrm>
          <a:prstGeom prst="curved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333" y="1347246"/>
            <a:ext cx="1294642" cy="131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33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7580894" cy="4648200"/>
          </a:xfrm>
        </p:spPr>
      </p:pic>
      <p:grpSp>
        <p:nvGrpSpPr>
          <p:cNvPr id="5" name="Group 4"/>
          <p:cNvGrpSpPr/>
          <p:nvPr/>
        </p:nvGrpSpPr>
        <p:grpSpPr>
          <a:xfrm>
            <a:off x="226028" y="4546343"/>
            <a:ext cx="1526572" cy="1016257"/>
            <a:chOff x="954599" y="2901116"/>
            <a:chExt cx="1526572" cy="10162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954599" y="3548041"/>
                  <a:ext cx="1526572" cy="369332"/>
                </a:xfrm>
                <a:prstGeom prst="rect">
                  <a:avLst/>
                </a:prstGeom>
                <a:noFill/>
                <a:ln w="34925">
                  <a:solidFill>
                    <a:srgbClr val="00B050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GB" i="1"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latin typeface="Cambria Math"/>
                          </a:rPr>
                          <m:t>−140</m:t>
                        </m:r>
                        <m:r>
                          <a:rPr lang="en-US" b="0" i="1" smtClean="0">
                            <a:latin typeface="Cambria Math"/>
                          </a:rPr>
                          <m:t>𝑘𝑉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4599" y="3548041"/>
                  <a:ext cx="1526572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34925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Straight Arrow Connector 6"/>
            <p:cNvCxnSpPr>
              <a:stCxn id="6" idx="0"/>
            </p:cNvCxnSpPr>
            <p:nvPr/>
          </p:nvCxnSpPr>
          <p:spPr>
            <a:xfrm flipV="1">
              <a:off x="1717885" y="2901116"/>
              <a:ext cx="610886" cy="646925"/>
            </a:xfrm>
            <a:prstGeom prst="straightConnector1">
              <a:avLst/>
            </a:prstGeom>
            <a:ln w="34925">
              <a:solidFill>
                <a:srgbClr val="00B05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2789233" y="5562600"/>
            <a:ext cx="1241825" cy="914400"/>
            <a:chOff x="774604" y="3002973"/>
            <a:chExt cx="1241825" cy="9144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774604" y="3548041"/>
                  <a:ext cx="1096967" cy="369332"/>
                </a:xfrm>
                <a:prstGeom prst="rect">
                  <a:avLst/>
                </a:prstGeom>
                <a:noFill/>
                <a:ln w="34925">
                  <a:solidFill>
                    <a:srgbClr val="00B050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GB" i="1"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  <m:r>
                          <a:rPr lang="en-US" b="0" i="1" smtClean="0">
                            <a:latin typeface="Cambria Math"/>
                          </a:rPr>
                          <m:t>𝑘𝑉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604" y="3548041"/>
                  <a:ext cx="1096967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4925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/>
            <p:cNvCxnSpPr>
              <a:stCxn id="9" idx="0"/>
            </p:cNvCxnSpPr>
            <p:nvPr/>
          </p:nvCxnSpPr>
          <p:spPr>
            <a:xfrm flipV="1">
              <a:off x="1323088" y="3002973"/>
              <a:ext cx="693341" cy="545068"/>
            </a:xfrm>
            <a:prstGeom prst="straightConnector1">
              <a:avLst/>
            </a:prstGeom>
            <a:ln w="34925">
              <a:solidFill>
                <a:srgbClr val="00B05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Thermionic Gun                                                                                                      10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Thermionic Gun Design (DC Gun Geometry)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le 1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8597514"/>
                  </p:ext>
                </p:extLst>
              </p:nvPr>
            </p:nvGraphicFramePr>
            <p:xfrm>
              <a:off x="6324600" y="3048000"/>
              <a:ext cx="2743200" cy="1849584"/>
            </p:xfrm>
            <a:graphic>
              <a:graphicData uri="http://schemas.openxmlformats.org/drawingml/2006/table">
                <a:tbl>
                  <a:tblPr firstRow="1" bandRow="1">
                    <a:tableStyleId>{C4B1156A-380E-4F78-BDF5-A606A8083BF9}</a:tableStyleId>
                  </a:tblPr>
                  <a:tblGrid>
                    <a:gridCol w="1700784"/>
                    <a:gridCol w="1042416"/>
                  </a:tblGrid>
                  <a:tr h="46239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𝐶𝑎𝑡h𝑜𝑑𝑒</m:t>
                                </m:r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𝑟𝑎𝑑𝑢𝑠</m:t>
                                </m:r>
                              </m:oMath>
                            </m:oMathPara>
                          </a14:m>
                          <a:endParaRPr lang="en-US" sz="18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10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en-US" sz="1800" b="0" dirty="0"/>
                        </a:p>
                      </a:txBody>
                      <a:tcPr/>
                    </a:tc>
                  </a:tr>
                  <a:tr h="462396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dirty="0" smtClean="0">
                                    <a:latin typeface="Cambria Math"/>
                                  </a:rPr>
                                  <m:t>𝑇</m:t>
                                </m:r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𝑒𝑚𝑝𝑟𝑒𝑡𝑢𝑟𝑒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/>
                                    <a:ea typeface="Cambria Math"/>
                                  </a:rPr>
                                  <m:t>≈</m:t>
                                </m:r>
                                <m:r>
                                  <a:rPr lang="en-US" sz="1800" smtClean="0">
                                    <a:latin typeface="Cambria Math"/>
                                  </a:rPr>
                                  <m:t>1500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/>
                                  </a:rPr>
                                  <m:t>k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/>
                    </a:tc>
                  </a:tr>
                  <a:tr h="46239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/>
                                  </a:rPr>
                                  <m:t>Current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smtClean="0">
                                  <a:latin typeface="Cambria Math"/>
                                </a:rPr>
                                <m:t>5</m:t>
                              </m:r>
                            </m:oMath>
                          </a14:m>
                          <a:r>
                            <a:rPr lang="en-US" sz="1800" dirty="0" smtClean="0"/>
                            <a:t>A</a:t>
                          </a:r>
                          <a:endParaRPr lang="en-US" sz="1800" dirty="0"/>
                        </a:p>
                      </a:txBody>
                      <a:tcPr/>
                    </a:tc>
                  </a:tr>
                  <a:tr h="462396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latin typeface="Cambria Math"/>
                                  </a:rPr>
                                  <m:t>𝐸𝑛𝑒𝑟𝑔𝑦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latin typeface="Cambria Math"/>
                                  </a:rPr>
                                  <m:t>140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/>
                                  </a:rPr>
                                  <m:t>keV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le 1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8597514"/>
                  </p:ext>
                </p:extLst>
              </p:nvPr>
            </p:nvGraphicFramePr>
            <p:xfrm>
              <a:off x="6324600" y="3048000"/>
              <a:ext cx="2743200" cy="1849584"/>
            </p:xfrm>
            <a:graphic>
              <a:graphicData uri="http://schemas.openxmlformats.org/drawingml/2006/table">
                <a:tbl>
                  <a:tblPr firstRow="1" bandRow="1">
                    <a:tableStyleId>{C4B1156A-380E-4F78-BDF5-A606A8083BF9}</a:tableStyleId>
                  </a:tblPr>
                  <a:tblGrid>
                    <a:gridCol w="1700784"/>
                    <a:gridCol w="1042416"/>
                  </a:tblGrid>
                  <a:tr h="4623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58" r="-61290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63743" b="-300000"/>
                          </a:stretch>
                        </a:blipFill>
                      </a:tcPr>
                    </a:tc>
                  </a:tr>
                  <a:tr h="4623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58" t="-100000" r="-61290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63743" t="-100000" b="-200000"/>
                          </a:stretch>
                        </a:blipFill>
                      </a:tcPr>
                    </a:tc>
                  </a:tr>
                  <a:tr h="4623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58" t="-202667" r="-61290" b="-10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63743" t="-202667" b="-102667"/>
                          </a:stretch>
                        </a:blipFill>
                      </a:tcPr>
                    </a:tc>
                  </a:tr>
                  <a:tr h="4623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58" t="-298684" r="-61290" b="-1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63743" t="-298684" b="-131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0284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9556" y="2526268"/>
            <a:ext cx="9009468" cy="4026932"/>
            <a:chOff x="39556" y="2526268"/>
            <a:chExt cx="9009468" cy="4026932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3383799"/>
              <a:ext cx="8839200" cy="3169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9" name="Group 28"/>
            <p:cNvGrpSpPr/>
            <p:nvPr/>
          </p:nvGrpSpPr>
          <p:grpSpPr>
            <a:xfrm>
              <a:off x="39556" y="2526268"/>
              <a:ext cx="9009468" cy="3569733"/>
              <a:chOff x="58332" y="2405238"/>
              <a:chExt cx="9009468" cy="3569733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533400" y="2768723"/>
                <a:ext cx="3200400" cy="3206248"/>
                <a:chOff x="533400" y="1764763"/>
                <a:chExt cx="3200400" cy="3206248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 flipV="1">
                  <a:off x="3733800" y="1764763"/>
                  <a:ext cx="0" cy="3206248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flipV="1">
                  <a:off x="533400" y="1764763"/>
                  <a:ext cx="0" cy="3157757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58332" y="2405238"/>
                    <a:ext cx="1103444" cy="369332"/>
                  </a:xfrm>
                  <a:prstGeom prst="rect">
                    <a:avLst/>
                  </a:prstGeom>
                  <a:noFill/>
                  <a:ln w="12700">
                    <a:solidFill>
                      <a:srgbClr val="00B050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dirty="0" smtClean="0">
                              <a:latin typeface="Cambria Math"/>
                            </a:rPr>
                            <m:t>𝐶𝑎𝑡h𝑜𝑑𝑒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32" y="2405238"/>
                    <a:ext cx="1103444" cy="369332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  <a:ln w="12700">
                    <a:solidFill>
                      <a:srgbClr val="00B05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2999510" y="2405238"/>
                    <a:ext cx="1483611" cy="369332"/>
                  </a:xfrm>
                  <a:prstGeom prst="rect">
                    <a:avLst/>
                  </a:prstGeom>
                  <a:noFill/>
                  <a:ln w="12700">
                    <a:solidFill>
                      <a:srgbClr val="00B050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dirty="0" smtClean="0">
                              <a:latin typeface="Cambria Math"/>
                            </a:rPr>
                            <m:t>𝑁𝑜𝑠𝑒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𝑐𝑒𝑛𝑡𝑒𝑟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99510" y="2405238"/>
                    <a:ext cx="1483611" cy="369332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  <a:ln w="12700">
                    <a:solidFill>
                      <a:srgbClr val="00B05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Rectangle 25"/>
                  <p:cNvSpPr/>
                  <p:nvPr/>
                </p:nvSpPr>
                <p:spPr>
                  <a:xfrm>
                    <a:off x="7320206" y="2768723"/>
                    <a:ext cx="1747594" cy="369332"/>
                  </a:xfrm>
                  <a:prstGeom prst="rect">
                    <a:avLst/>
                  </a:prstGeom>
                  <a:noFill/>
                  <a:ln w="12700">
                    <a:solidFill>
                      <a:srgbClr val="00B050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/>
                                </a:rPr>
                                <m:t>𝑅𝑀𝑆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/>
                            </a:rPr>
                            <m:t>=3.6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𝑚𝑚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6" name="Rectangle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20206" y="2768723"/>
                    <a:ext cx="1747594" cy="369332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  <a:ln w="12700">
                    <a:solidFill>
                      <a:srgbClr val="00B05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35" name="Group 34"/>
          <p:cNvGrpSpPr/>
          <p:nvPr/>
        </p:nvGrpSpPr>
        <p:grpSpPr>
          <a:xfrm>
            <a:off x="7848600" y="3259085"/>
            <a:ext cx="455291" cy="2788425"/>
            <a:chOff x="7848600" y="3259085"/>
            <a:chExt cx="455291" cy="2788425"/>
          </a:xfrm>
        </p:grpSpPr>
        <p:cxnSp>
          <p:nvCxnSpPr>
            <p:cNvPr id="30" name="Straight Arrow Connector 29"/>
            <p:cNvCxnSpPr/>
            <p:nvPr/>
          </p:nvCxnSpPr>
          <p:spPr>
            <a:xfrm flipH="1">
              <a:off x="7848600" y="5853545"/>
              <a:ext cx="439402" cy="193965"/>
            </a:xfrm>
            <a:prstGeom prst="straightConnector1">
              <a:avLst/>
            </a:prstGeom>
            <a:ln w="28575">
              <a:solidFill>
                <a:srgbClr val="00B05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8288001" y="3259085"/>
              <a:ext cx="15890" cy="2594462"/>
            </a:xfrm>
            <a:prstGeom prst="line">
              <a:avLst/>
            </a:prstGeom>
            <a:ln w="28575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0" y="87868"/>
            <a:ext cx="9372600" cy="1220846"/>
            <a:chOff x="0" y="87868"/>
            <a:chExt cx="9144000" cy="1197547"/>
          </a:xfrm>
        </p:grpSpPr>
        <p:grpSp>
          <p:nvGrpSpPr>
            <p:cNvPr id="38" name="Group 37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Thermionic Gun                                                                                                      11</a:t>
                </a: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357188" y="772180"/>
              <a:ext cx="7206843" cy="51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2.2.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Thermionic Gun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Simulations</a:t>
              </a:r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(Beam Envelope)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5833">
            <a:off x="7961947" y="1327017"/>
            <a:ext cx="683888" cy="96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5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5833">
            <a:off x="7961947" y="1744919"/>
            <a:ext cx="683888" cy="966664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0" y="2450068"/>
            <a:ext cx="9144000" cy="3874532"/>
            <a:chOff x="0" y="1840468"/>
            <a:chExt cx="9144000" cy="3874532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73979"/>
              <a:ext cx="9144000" cy="3241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90055" y="1840468"/>
              <a:ext cx="4558145" cy="3677297"/>
              <a:chOff x="90055" y="1840468"/>
              <a:chExt cx="4558145" cy="3677297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 flipV="1">
                <a:off x="3898879" y="2209800"/>
                <a:ext cx="0" cy="3307965"/>
              </a:xfrm>
              <a:prstGeom prst="line">
                <a:avLst/>
              </a:prstGeom>
              <a:ln w="22225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643059" y="2209800"/>
                <a:ext cx="0" cy="3259476"/>
              </a:xfrm>
              <a:prstGeom prst="line">
                <a:avLst/>
              </a:prstGeom>
              <a:ln w="22225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15"/>
                  <p:cNvSpPr/>
                  <p:nvPr/>
                </p:nvSpPr>
                <p:spPr>
                  <a:xfrm>
                    <a:off x="90055" y="1840468"/>
                    <a:ext cx="1103444" cy="369332"/>
                  </a:xfrm>
                  <a:prstGeom prst="rect">
                    <a:avLst/>
                  </a:prstGeom>
                  <a:noFill/>
                  <a:ln w="12700">
                    <a:solidFill>
                      <a:srgbClr val="00B050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dirty="0" smtClean="0">
                              <a:latin typeface="Cambria Math"/>
                            </a:rPr>
                            <m:t>𝐶𝑎𝑡h𝑜𝑑𝑒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6" name="Rectangle 1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055" y="1840468"/>
                    <a:ext cx="1103444" cy="369332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  <a:ln w="12700">
                    <a:solidFill>
                      <a:srgbClr val="00B05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164589" y="1840468"/>
                    <a:ext cx="1483611" cy="369332"/>
                  </a:xfrm>
                  <a:prstGeom prst="rect">
                    <a:avLst/>
                  </a:prstGeom>
                  <a:noFill/>
                  <a:ln w="12700">
                    <a:solidFill>
                      <a:srgbClr val="00B050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dirty="0" smtClean="0">
                              <a:latin typeface="Cambria Math"/>
                            </a:rPr>
                            <m:t>𝑁𝑜𝑠𝑒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𝑐𝑒𝑛𝑡𝑒𝑟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64589" y="1840468"/>
                    <a:ext cx="1483611" cy="369332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  <a:ln w="12700">
                    <a:solidFill>
                      <a:srgbClr val="00B05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3" name="Group 12"/>
          <p:cNvGrpSpPr/>
          <p:nvPr/>
        </p:nvGrpSpPr>
        <p:grpSpPr>
          <a:xfrm>
            <a:off x="0" y="87868"/>
            <a:ext cx="9372600" cy="1220846"/>
            <a:chOff x="0" y="87868"/>
            <a:chExt cx="9144000" cy="1197547"/>
          </a:xfrm>
        </p:grpSpPr>
        <p:grpSp>
          <p:nvGrpSpPr>
            <p:cNvPr id="18" name="Group 17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Thermionic Gun                                                                                                      12</a:t>
                </a: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357188" y="772180"/>
              <a:ext cx="8192080" cy="51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2.2.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Thermionic Gun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Simulations</a:t>
              </a:r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(Normalized 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Emittance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167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3604562"/>
            <a:ext cx="8305801" cy="3101039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28" y="1524000"/>
            <a:ext cx="7640117" cy="20195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172200" y="4126468"/>
                <a:ext cx="2209800" cy="369332"/>
              </a:xfrm>
              <a:prstGeom prst="rect">
                <a:avLst/>
              </a:prstGeom>
              <a:noFill/>
              <a:ln w="2222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=5.8 </m:t>
                      </m:r>
                      <m:r>
                        <a:rPr lang="en-US" b="0" i="1" dirty="0" smtClean="0">
                          <a:latin typeface="Cambria Math"/>
                        </a:rPr>
                        <m:t>𝑚𝑚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𝑚𝑟𝑎𝑑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4126468"/>
                <a:ext cx="220980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22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079" y="3886200"/>
            <a:ext cx="626175" cy="636611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0" y="87868"/>
            <a:ext cx="9372600" cy="1220846"/>
            <a:chOff x="0" y="87868"/>
            <a:chExt cx="9144000" cy="1197547"/>
          </a:xfrm>
        </p:grpSpPr>
        <p:grpSp>
          <p:nvGrpSpPr>
            <p:cNvPr id="17" name="Group 16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Thermionic Gun                                                                                                      13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57188" y="772180"/>
              <a:ext cx="8192080" cy="51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2.2.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Thermionic Gun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Simulations</a:t>
              </a:r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(Solenoid Channel)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067300" y="1565565"/>
                <a:ext cx="1409700" cy="381000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=774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𝐺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300" y="1565565"/>
                <a:ext cx="1409700" cy="3810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036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32966"/>
            <a:ext cx="3688845" cy="365823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RF Gun                                                                                                                    14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RF Gun Design (Specifications)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9333970"/>
                  </p:ext>
                </p:extLst>
              </p:nvPr>
            </p:nvGraphicFramePr>
            <p:xfrm>
              <a:off x="3962400" y="2132966"/>
              <a:ext cx="4800600" cy="3657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48000"/>
                    <a:gridCol w="1752600"/>
                  </a:tblGrid>
                  <a:tr h="36322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𝑷𝒂𝒓𝒂𝒎𝒆𝒕𝒆𝒓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𝑽𝒂𝒍𝒖𝒆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632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smtClean="0">
                                    <a:effectLst/>
                                    <a:latin typeface="Cambria Math"/>
                                  </a:rPr>
                                  <m:t>𝑁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𝑢𝑚𝑏𝑒𝑟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𝑜𝑓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𝐶𝑒𝑙𝑙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0" smtClean="0">
                                    <a:effectLst/>
                                    <a:latin typeface="Cambria Math"/>
                                  </a:rPr>
                                  <m:t>1.6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32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𝐹𝑟𝑒𝑞𝑢𝑒𝑛𝑐𝑦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𝐺𝐻𝑧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1,2,3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32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𝑅𝑀𝑆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𝐵𝑢𝑛𝑐h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𝐿𝑒𝑛𝑔𝑡h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𝑃𝑆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32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800" i="1" dirty="0" smtClean="0">
                                  <a:effectLst/>
                                  <a:latin typeface="Cambria Math"/>
                                  <a:ea typeface="Calibri"/>
                                  <a:cs typeface="Arial"/>
                                </a:rPr>
                                <m:t>𝐶h𝑎𝑟𝑔𝑒</m:t>
                              </m:r>
                              <m:r>
                                <a:rPr lang="en-US" sz="1800" i="1" dirty="0" smtClean="0">
                                  <a:effectLst/>
                                  <a:latin typeface="Cambria Math"/>
                                  <a:ea typeface="Calibri"/>
                                  <a:cs typeface="Arial"/>
                                </a:rPr>
                                <m:t> </m:t>
                              </m:r>
                              <m:r>
                                <a:rPr lang="en-US" sz="1800" i="1" dirty="0" smtClean="0">
                                  <a:effectLst/>
                                  <a:latin typeface="Cambria Math"/>
                                  <a:ea typeface="Calibri"/>
                                  <a:cs typeface="Arial"/>
                                </a:rPr>
                                <m:t>𝑝𝑒𝑟</m:t>
                              </m:r>
                              <m:r>
                                <a:rPr lang="en-US" sz="1800" i="1" dirty="0" smtClean="0">
                                  <a:effectLst/>
                                  <a:latin typeface="Cambria Math"/>
                                  <a:ea typeface="Calibri"/>
                                  <a:cs typeface="Arial"/>
                                </a:rPr>
                                <m:t> </m:t>
                              </m:r>
                              <m:r>
                                <a:rPr lang="en-US" sz="1800" i="1" dirty="0" smtClean="0">
                                  <a:effectLst/>
                                  <a:latin typeface="Cambria Math"/>
                                  <a:ea typeface="Calibri"/>
                                  <a:cs typeface="Arial"/>
                                </a:rPr>
                                <m:t>𝐵𝑢𝑛𝑐h</m:t>
                              </m:r>
                              <m:r>
                                <a:rPr lang="en-US" sz="1800" b="0" i="1" dirty="0" smtClean="0">
                                  <a:effectLst/>
                                  <a:latin typeface="Cambria Math"/>
                                  <a:ea typeface="Calibri"/>
                                  <a:cs typeface="Arial"/>
                                </a:rPr>
                                <m:t>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800" b="0" i="1" dirty="0" smtClean="0">
                                      <a:effectLst/>
                                      <a:latin typeface="Cambria Math"/>
                                      <a:cs typeface="Arial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dirty="0" smtClean="0">
                                      <a:effectLst/>
                                      <a:latin typeface="Cambria Math"/>
                                      <a:cs typeface="Arial"/>
                                    </a:rPr>
                                    <m:t>𝑛𝐶</m:t>
                                  </m:r>
                                </m:e>
                              </m:d>
                            </m:oMath>
                          </a14:m>
                          <a:r>
                            <a:rPr lang="en-US" sz="1800" dirty="0" smtClean="0">
                              <a:effectLst/>
                              <a:latin typeface="+mn-lt"/>
                              <a:ea typeface="Calibri"/>
                              <a:cs typeface="Arial"/>
                            </a:rPr>
                            <a:t> </a:t>
                          </a:r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8.4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32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𝐵𝑢𝑛𝑐h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𝐹𝑟𝑒𝑞𝑢𝑒𝑛𝑐𝑦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[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𝐺𝐻𝑧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32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𝐶𝑢𝑟𝑟𝑒𝑛𝑡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[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𝐴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4.2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32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𝑃𝑎𝑙𝑠𝑒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𝑅𝑒𝑝𝑒𝑡𝑎𝑡𝑖𝑜𝑛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𝑅𝑎𝑡𝑒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[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𝐻𝑧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50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32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𝐼𝑛𝑝𝑢𝑡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𝑃𝑜𝑤𝑒𝑟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[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𝑀𝑊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𝑢𝑝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𝑡𝑜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40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32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𝑃𝑎𝑙𝑠𝑒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𝐿𝑒𝑛𝑔𝑡h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[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140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9333970"/>
                  </p:ext>
                </p:extLst>
              </p:nvPr>
            </p:nvGraphicFramePr>
            <p:xfrm>
              <a:off x="3962400" y="2132966"/>
              <a:ext cx="4800600" cy="3657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48000"/>
                    <a:gridCol w="175260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667" r="-57600" b="-9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3611" t="-1667" b="-91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1667" r="-57600" b="-8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3611" t="-101667" b="-81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201667" r="-57600" b="-7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3611" t="-201667" b="-71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301667" r="-57600" b="-6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3611" t="-301667" b="-61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401667" r="-57600" b="-5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3611" t="-401667" b="-51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501667" r="-57600" b="-4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3611" t="-501667" b="-41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601667" r="-57600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3611" t="-601667" b="-31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701667" r="-57600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3611" t="-701667" b="-21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801667" r="-57600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3611" t="-801667" b="-11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901667" r="-57600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3611" t="-901667" b="-166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4372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87868"/>
            <a:ext cx="9525000" cy="1148862"/>
            <a:chOff x="0" y="87868"/>
            <a:chExt cx="9525000" cy="1148862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RF Gun                                                                                                                   15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52400" y="713510"/>
              <a:ext cx="9372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RF Gun Designing (Designing &amp;Optimization Algorithm)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133600" y="1524000"/>
            <a:ext cx="7003079" cy="5105400"/>
            <a:chOff x="1836121" y="1524000"/>
            <a:chExt cx="7003079" cy="5105400"/>
          </a:xfrm>
        </p:grpSpPr>
        <p:sp>
          <p:nvSpPr>
            <p:cNvPr id="17" name="Rectangle 16"/>
            <p:cNvSpPr/>
            <p:nvPr/>
          </p:nvSpPr>
          <p:spPr>
            <a:xfrm>
              <a:off x="2209800" y="5458691"/>
              <a:ext cx="3200400" cy="117070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FF0066"/>
                  </a:solidFill>
                </a:rPr>
                <a:t>Beam dynamics simulations</a:t>
              </a:r>
              <a:r>
                <a:rPr lang="en-US" dirty="0" smtClean="0">
                  <a:solidFill>
                    <a:schemeClr val="tx1"/>
                  </a:solidFill>
                </a:rPr>
                <a:t> in cavity fields with </a:t>
              </a:r>
              <a:r>
                <a:rPr lang="en-US" dirty="0" err="1">
                  <a:solidFill>
                    <a:schemeClr val="tx1"/>
                  </a:solidFill>
                </a:rPr>
                <a:t>P</a:t>
              </a:r>
              <a:r>
                <a:rPr lang="en-US" dirty="0" err="1" smtClean="0">
                  <a:solidFill>
                    <a:schemeClr val="tx1"/>
                  </a:solidFill>
                </a:rPr>
                <a:t>armela</a:t>
              </a:r>
              <a:r>
                <a:rPr lang="en-US" dirty="0" smtClean="0">
                  <a:solidFill>
                    <a:schemeClr val="tx1"/>
                  </a:solidFill>
                </a:rPr>
                <a:t> and  calculate the </a:t>
              </a:r>
              <a:r>
                <a:rPr lang="en-US" dirty="0" smtClean="0">
                  <a:solidFill>
                    <a:srgbClr val="FF0066"/>
                  </a:solidFill>
                </a:rPr>
                <a:t>beam parameters </a:t>
              </a:r>
              <a:r>
                <a:rPr lang="en-US" dirty="0" smtClean="0">
                  <a:solidFill>
                    <a:schemeClr val="tx1"/>
                  </a:solidFill>
                </a:rPr>
                <a:t>at the end of cavity</a:t>
              </a:r>
              <a:r>
                <a:rPr lang="en-US" dirty="0" smtClean="0"/>
                <a:t>  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2514600" y="1524000"/>
              <a:ext cx="2590800" cy="914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Selection </a:t>
              </a:r>
              <a:r>
                <a:rPr lang="en-US" dirty="0" smtClean="0">
                  <a:solidFill>
                    <a:schemeClr val="tx1"/>
                  </a:solidFill>
                </a:rPr>
                <a:t>of a </a:t>
              </a:r>
              <a:r>
                <a:rPr lang="en-US" dirty="0" smtClean="0">
                  <a:solidFill>
                    <a:srgbClr val="FF0000"/>
                  </a:solidFill>
                </a:rPr>
                <a:t>Working Phase </a:t>
              </a:r>
              <a:r>
                <a:rPr lang="en-US" dirty="0" smtClean="0">
                  <a:solidFill>
                    <a:schemeClr val="tx1"/>
                  </a:solidFill>
                </a:rPr>
                <a:t>for the cavity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286000" y="4076700"/>
              <a:ext cx="2971800" cy="11049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Designing the cavity with this coupling factor and calculate its </a:t>
              </a:r>
              <a:r>
                <a:rPr lang="en-US" dirty="0">
                  <a:solidFill>
                    <a:srgbClr val="FF0066"/>
                  </a:solidFill>
                </a:rPr>
                <a:t>electromagnetic fields</a:t>
              </a:r>
              <a:r>
                <a:rPr lang="en-US" dirty="0">
                  <a:solidFill>
                    <a:schemeClr val="tx1"/>
                  </a:solidFill>
                </a:rPr>
                <a:t>  with CST </a:t>
              </a:r>
            </a:p>
          </p:txBody>
        </p:sp>
        <p:sp>
          <p:nvSpPr>
            <p:cNvPr id="21" name="Round Diagonal Corner Rectangle 20"/>
            <p:cNvSpPr/>
            <p:nvPr/>
          </p:nvSpPr>
          <p:spPr>
            <a:xfrm>
              <a:off x="1836121" y="2667000"/>
              <a:ext cx="3726479" cy="1066800"/>
            </a:xfrm>
            <a:prstGeom prst="round2Diag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0066"/>
                  </a:solidFill>
                </a:rPr>
                <a:t>Beam Loading </a:t>
              </a:r>
              <a:r>
                <a:rPr lang="en-US" dirty="0">
                  <a:solidFill>
                    <a:schemeClr val="tx1"/>
                  </a:solidFill>
                </a:rPr>
                <a:t>calculations and find the optimum </a:t>
              </a:r>
              <a:r>
                <a:rPr lang="en-US" dirty="0">
                  <a:solidFill>
                    <a:srgbClr val="FF0066"/>
                  </a:solidFill>
                </a:rPr>
                <a:t>coupling </a:t>
              </a:r>
              <a:r>
                <a:rPr lang="en-US" dirty="0" smtClean="0">
                  <a:solidFill>
                    <a:srgbClr val="FF0066"/>
                  </a:solidFill>
                </a:rPr>
                <a:t>factor</a:t>
              </a:r>
              <a:r>
                <a:rPr lang="en-US" dirty="0" smtClean="0">
                  <a:solidFill>
                    <a:schemeClr val="tx1"/>
                  </a:solidFill>
                </a:rPr>
                <a:t> and </a:t>
              </a:r>
              <a:r>
                <a:rPr lang="en-US" dirty="0" smtClean="0">
                  <a:solidFill>
                    <a:srgbClr val="FF0066"/>
                  </a:solidFill>
                </a:rPr>
                <a:t>detuning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>
                  <a:solidFill>
                    <a:schemeClr val="tx1"/>
                  </a:solidFill>
                </a:rPr>
                <a:t>with the goal of having </a:t>
              </a:r>
              <a:r>
                <a:rPr lang="en-US" dirty="0">
                  <a:solidFill>
                    <a:srgbClr val="FF0066"/>
                  </a:solidFill>
                </a:rPr>
                <a:t>minimum input power </a:t>
              </a:r>
            </a:p>
          </p:txBody>
        </p:sp>
        <p:sp>
          <p:nvSpPr>
            <p:cNvPr id="24" name="Diamond 23"/>
            <p:cNvSpPr/>
            <p:nvPr/>
          </p:nvSpPr>
          <p:spPr>
            <a:xfrm>
              <a:off x="6096000" y="3638550"/>
              <a:ext cx="2743200" cy="1981200"/>
            </a:xfrm>
            <a:prstGeom prst="diamond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Change the working phase of the </a:t>
              </a:r>
              <a:r>
                <a:rPr lang="en-US" dirty="0" smtClean="0">
                  <a:solidFill>
                    <a:schemeClr val="tx1"/>
                  </a:solidFill>
                </a:rPr>
                <a:t>cavity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Straight Arrow Connector 25"/>
            <p:cNvCxnSpPr>
              <a:stCxn id="19" idx="4"/>
            </p:cNvCxnSpPr>
            <p:nvPr/>
          </p:nvCxnSpPr>
          <p:spPr>
            <a:xfrm>
              <a:off x="3810000" y="2438400"/>
              <a:ext cx="0" cy="228600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830780" y="3747655"/>
              <a:ext cx="0" cy="304800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3830780" y="5181600"/>
              <a:ext cx="0" cy="304800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urved Connector 35"/>
            <p:cNvCxnSpPr>
              <a:stCxn id="17" idx="3"/>
              <a:endCxn id="24" idx="1"/>
            </p:cNvCxnSpPr>
            <p:nvPr/>
          </p:nvCxnSpPr>
          <p:spPr>
            <a:xfrm flipV="1">
              <a:off x="5410200" y="4629150"/>
              <a:ext cx="685800" cy="1414896"/>
            </a:xfrm>
            <a:prstGeom prst="curvedConnector3">
              <a:avLst>
                <a:gd name="adj1" fmla="val 50000"/>
              </a:avLst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urved Connector 39"/>
            <p:cNvCxnSpPr>
              <a:stCxn id="24" idx="0"/>
              <a:endCxn id="21" idx="0"/>
            </p:cNvCxnSpPr>
            <p:nvPr/>
          </p:nvCxnSpPr>
          <p:spPr>
            <a:xfrm rot="16200000" flipV="1">
              <a:off x="6296025" y="2466975"/>
              <a:ext cx="438150" cy="1905000"/>
            </a:xfrm>
            <a:prstGeom prst="curvedConnector2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6612825" y="1519044"/>
            <a:ext cx="2226375" cy="919356"/>
            <a:chOff x="6231825" y="1295400"/>
            <a:chExt cx="2226375" cy="919356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1825" y="1475510"/>
              <a:ext cx="626175" cy="636611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5145" y="1371600"/>
              <a:ext cx="544408" cy="769512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6337" y="1295400"/>
              <a:ext cx="901863" cy="919356"/>
            </a:xfrm>
            <a:prstGeom prst="rect">
              <a:avLst/>
            </a:prstGeom>
          </p:spPr>
        </p:pic>
      </p:grpSp>
      <p:cxnSp>
        <p:nvCxnSpPr>
          <p:cNvPr id="22" name="Straight Arrow Connector 21"/>
          <p:cNvCxnSpPr/>
          <p:nvPr/>
        </p:nvCxnSpPr>
        <p:spPr>
          <a:xfrm flipH="1">
            <a:off x="1600200" y="3200399"/>
            <a:ext cx="533401" cy="1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52400" y="4188522"/>
            <a:ext cx="1447800" cy="22884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66"/>
                </a:solidFill>
              </a:rPr>
              <a:t>Matching</a:t>
            </a:r>
            <a:r>
              <a:rPr lang="en-US" dirty="0" smtClean="0"/>
              <a:t> the beam to  the solenoid channel and simulate the beam in </a:t>
            </a:r>
            <a:r>
              <a:rPr lang="en-US" dirty="0" err="1" smtClean="0"/>
              <a:t>acc</a:t>
            </a:r>
            <a:r>
              <a:rPr lang="en-US" dirty="0" smtClean="0"/>
              <a:t> structures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52400" y="2666999"/>
            <a:ext cx="1447800" cy="106680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66"/>
                </a:solidFill>
              </a:rPr>
              <a:t>Optimum Structure</a:t>
            </a:r>
            <a:endParaRPr lang="en-US" dirty="0">
              <a:solidFill>
                <a:srgbClr val="FF0066"/>
              </a:solidFill>
            </a:endParaRPr>
          </a:p>
        </p:txBody>
      </p:sp>
      <p:cxnSp>
        <p:nvCxnSpPr>
          <p:cNvPr id="29" name="Straight Arrow Connector 28"/>
          <p:cNvCxnSpPr>
            <a:stCxn id="28" idx="2"/>
            <a:endCxn id="3" idx="0"/>
          </p:cNvCxnSpPr>
          <p:nvPr/>
        </p:nvCxnSpPr>
        <p:spPr>
          <a:xfrm>
            <a:off x="876300" y="3733800"/>
            <a:ext cx="0" cy="454722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41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311248"/>
            <a:ext cx="5410200" cy="265115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11" name="Group 10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RF Gun                                                                                                                   16</a:t>
                </a: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RF Gun Design (Beam Loading Optimization)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89" y="3963160"/>
            <a:ext cx="5791201" cy="281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0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RF Gun                                                                                                                   17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RF Gun Design (RF Phase Optimization)</a:t>
              </a: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600200"/>
            <a:ext cx="5099391" cy="2438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256" y="4156365"/>
            <a:ext cx="4791744" cy="23815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204856"/>
            <a:ext cx="4021175" cy="231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80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533400"/>
            <a:ext cx="813467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1200"/>
              </a:spcAft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lvl="1" algn="just">
              <a:spcAft>
                <a:spcPts val="120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1.1.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CLIC DB Injector Layout</a:t>
            </a:r>
          </a:p>
          <a:p>
            <a:pPr lvl="1" algn="just">
              <a:spcAft>
                <a:spcPts val="1200"/>
              </a:spcAft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1.1.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Basic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Beam Dynamics Studies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Growth)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1200"/>
              </a:spcAft>
              <a:buFontTx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DB Injector Thermionic gun</a:t>
            </a:r>
          </a:p>
          <a:p>
            <a:pPr lvl="1" algn="just">
              <a:spcAft>
                <a:spcPts val="120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2.1.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Thermionic Gun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spcAft>
                <a:spcPts val="120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2.2.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Thermionic Gun Simulations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ts val="1200"/>
              </a:spcBef>
              <a:spcAft>
                <a:spcPts val="1200"/>
              </a:spcAft>
              <a:buFontTx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DB injector RF gun </a:t>
            </a:r>
          </a:p>
          <a:p>
            <a:pPr lvl="1" algn="just">
              <a:spcAft>
                <a:spcPts val="120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3.1.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RF Gun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1" algn="just">
              <a:spcAft>
                <a:spcPts val="120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3.2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RF Gun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Simulations</a:t>
            </a:r>
          </a:p>
          <a:p>
            <a:pPr lvl="1" algn="just">
              <a:spcAft>
                <a:spcPts val="120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3.3.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Comparison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ts val="1200"/>
              </a:spcBef>
              <a:spcAft>
                <a:spcPts val="1200"/>
              </a:spcAft>
              <a:buFontTx/>
              <a:buAutoNum type="arabicPeriod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9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7346"/>
            <a:ext cx="4419600" cy="438292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87868"/>
            <a:ext cx="9829800" cy="1207532"/>
            <a:chOff x="0" y="87868"/>
            <a:chExt cx="9829800" cy="1207532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RF Gun                                                                                                                   18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457200" y="772180"/>
              <a:ext cx="9372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RF Gun Design (Specifications of Optimum Structure)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31055886"/>
                  </p:ext>
                </p:extLst>
              </p:nvPr>
            </p:nvGraphicFramePr>
            <p:xfrm>
              <a:off x="4267200" y="1967345"/>
              <a:ext cx="4572000" cy="4389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24200"/>
                    <a:gridCol w="1447800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𝑷𝒂𝒓𝒂𝒎𝒆𝒕𝒆𝒓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𝑽𝒂𝒍𝒖𝒆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smtClean="0">
                                    <a:effectLst/>
                                    <a:latin typeface="Cambria Math"/>
                                  </a:rPr>
                                  <m:t>𝑁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𝑢𝑚𝑏𝑒𝑟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𝑜𝑓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𝐶𝑒𝑙𝑙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0" smtClean="0">
                                    <a:effectLst/>
                                    <a:latin typeface="Cambria Math"/>
                                  </a:rPr>
                                  <m:t>1.6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𝑚𝑜𝑑𝑒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𝐹𝑟𝑒𝑞𝑢𝑒𝑛𝑐𝑦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𝐺𝐻𝑧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𝐹𝑟𝑒𝑞𝑢𝑒𝑛𝑐𝑦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𝐷𝑖𝑓𝑓𝑒𝑟𝑒𝑛𝑐𝑒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𝑀𝐻𝑧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46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𝐶𝑜𝑢𝑝𝑙𝑖𝑛𝑔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𝐹𝑎𝑐𝑡𝑜𝑟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3.08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𝑄𝑢𝑎𝑙𝑖𝑡𝑦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𝐹𝑎𝑐𝑡𝑜𝑟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17263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𝐵𝑎𝑛𝑑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𝑊𝑖𝑑𝑡h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800" b="0" i="1" smtClean="0">
                                        <a:effectLst/>
                                        <a:latin typeface="Cambria Math"/>
                                        <a:cs typeface="Arial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smtClean="0">
                                        <a:effectLst/>
                                        <a:latin typeface="Cambria Math"/>
                                        <a:cs typeface="Arial"/>
                                      </a:rPr>
                                      <m:t>𝑘𝐻𝑧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dirty="0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237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𝐹𝑖𝑙𝑙𝑖𝑛𝑔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𝑇𝑖𝑚𝑒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𝑆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0.672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𝑆h𝑢𝑛𝑡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𝐼𝑚𝑝𝑒𝑑𝑎𝑛𝑐𝑒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𝑀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/>
                                        <a:ea typeface="Cambria Math"/>
                                      </a:rPr>
                                      <m:t>Ω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3.165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𝑀𝑎𝑥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𝐸𝑙𝑒𝑐𝑡𝑟𝑖𝑐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𝐹𝑖𝑒𝑙𝑑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𝑀𝑉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/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99.83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/>
                                </a:rPr>
                                <m:t>𝑅𝐹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𝑃h𝑎𝑠𝑒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𝑑𝑒𝑔</m:t>
                                  </m:r>
                                </m:e>
                              </m:d>
                            </m:oMath>
                          </a14:m>
                          <a:r>
                            <a:rPr lang="en-US" dirty="0" smtClean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35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𝑅𝐹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𝑃𝑜𝑤𝑒𝑟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𝑀𝑊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𝑈𝑝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𝑡𝑜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 40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31055886"/>
                  </p:ext>
                </p:extLst>
              </p:nvPr>
            </p:nvGraphicFramePr>
            <p:xfrm>
              <a:off x="4267200" y="1967345"/>
              <a:ext cx="4572000" cy="4389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24200"/>
                    <a:gridCol w="144780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667" r="-46199" b="-1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1667" b="-11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1667" r="-46199" b="-10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101667" b="-10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201667" r="-46199" b="-9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201667" b="-9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301667" r="-46199" b="-8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301667" b="-8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401667" r="-46199" b="-7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401667" b="-7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501667" r="-46199" b="-6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501667" b="-6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601667" r="-46199" b="-5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601667" b="-5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701667" r="-46199" b="-4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701667" b="-4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801667" r="-46199" b="-3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801667" b="-3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901667" r="-46199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901667" b="-2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01667" r="-46199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1001667" b="-1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101667" r="-46199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456" t="-1101667" b="-133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1913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RF Gun                                                                                                                   19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RF Gun Design (Cavity Fields)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5" y="1449729"/>
            <a:ext cx="8954750" cy="26920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171460"/>
            <a:ext cx="3276600" cy="24858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5887174"/>
                  </p:ext>
                </p:extLst>
              </p:nvPr>
            </p:nvGraphicFramePr>
            <p:xfrm>
              <a:off x="5181600" y="4724400"/>
              <a:ext cx="3124200" cy="11813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0730"/>
                    <a:gridCol w="1093470"/>
                  </a:tblGrid>
                  <a:tr h="38613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𝑷𝒂𝒓𝒂𝒎𝒆𝒕𝒆𝒓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𝑽𝒂𝒍𝒖𝒆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8613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1/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0" smtClean="0">
                                    <a:effectLst/>
                                    <a:latin typeface="Cambria Math"/>
                                  </a:rPr>
                                  <m:t>29.3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40906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1/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27.3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5887174"/>
                  </p:ext>
                </p:extLst>
              </p:nvPr>
            </p:nvGraphicFramePr>
            <p:xfrm>
              <a:off x="5181600" y="4724400"/>
              <a:ext cx="3124200" cy="11813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0730"/>
                    <a:gridCol w="1093470"/>
                  </a:tblGrid>
                  <a:tr h="3861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r="-54054" b="-2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85000" b="-211111"/>
                          </a:stretch>
                        </a:blipFill>
                      </a:tcPr>
                    </a:tc>
                  </a:tr>
                  <a:tr h="3861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98438" r="-54054" b="-1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85000" t="-98438" b="-107813"/>
                          </a:stretch>
                        </a:blipFill>
                      </a:tcPr>
                    </a:tc>
                  </a:tr>
                  <a:tr h="4090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89552" r="-54054" b="-29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85000" t="-189552" b="-29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7877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RF Gun                                                                                                                   20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RF Gun Design (Focusing Channel)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2133600"/>
            <a:ext cx="5410200" cy="8466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509" y="3800112"/>
            <a:ext cx="4410691" cy="2600688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533400" y="4800600"/>
            <a:ext cx="2209800" cy="609600"/>
          </a:xfrm>
          <a:prstGeom prst="roundRect">
            <a:avLst/>
          </a:prstGeom>
          <a:noFill/>
          <a:ln w="349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Envelope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quation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034145" y="4953000"/>
            <a:ext cx="623455" cy="304800"/>
          </a:xfrm>
          <a:prstGeom prst="rightArrow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7838490"/>
                  </p:ext>
                </p:extLst>
              </p:nvPr>
            </p:nvGraphicFramePr>
            <p:xfrm>
              <a:off x="6096000" y="1643626"/>
              <a:ext cx="2895599" cy="1820009"/>
            </p:xfrm>
            <a:graphic>
              <a:graphicData uri="http://schemas.openxmlformats.org/drawingml/2006/table">
                <a:tbl>
                  <a:tblPr firstRow="1" bandRow="1">
                    <a:tableStyleId>{912C8C85-51F0-491E-9774-3900AFEF0FD7}</a:tableStyleId>
                  </a:tblPr>
                  <a:tblGrid>
                    <a:gridCol w="1981200"/>
                    <a:gridCol w="914399"/>
                  </a:tblGrid>
                  <a:tr h="44834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/>
                                  </a:rPr>
                                  <m:t>𝑷𝒂𝒓𝒂𝒎𝒆𝒕𝒆𝒓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/>
                                  </a:rPr>
                                  <m:t>𝑽𝒂𝒍𝒖𝒆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44834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𝐶𝑒𝑙𝑙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𝑝𝑒𝑟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i="1" dirty="0" err="1" smtClean="0">
                                    <a:latin typeface="Cambria Math"/>
                                  </a:rPr>
                                  <m:t>𝐴𝑐𝑐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24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44834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dirty="0" smtClean="0">
                                    <a:latin typeface="Cambria Math"/>
                                  </a:rPr>
                                  <m:t>𝐴𝑐𝑐</m:t>
                                </m:r>
                                <m:r>
                                  <a:rPr lang="en-US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dirty="0" smtClean="0">
                                    <a:latin typeface="Cambria Math"/>
                                  </a:rPr>
                                  <m:t>𝐿𝑒𝑛𝑔𝑡h</m:t>
                                </m:r>
                                <m:r>
                                  <a:rPr lang="en-US" dirty="0" smtClean="0">
                                    <a:latin typeface="Cambria Math"/>
                                  </a:rPr>
                                  <m:t> [</m:t>
                                </m:r>
                                <m:r>
                                  <a:rPr lang="en-US" dirty="0" smtClean="0">
                                    <a:latin typeface="Cambria Math"/>
                                  </a:rPr>
                                  <m:t>𝑚</m:t>
                                </m:r>
                                <m:r>
                                  <a:rPr lang="en-US" dirty="0" smtClean="0">
                                    <a:latin typeface="Cambria Math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2.4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  <a:tr h="47496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/>
                                  </a:rPr>
                                  <m:t>𝐴𝑐𝑐</m:t>
                                </m:r>
                                <m:r>
                                  <a:rPr lang="en-US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mtClean="0">
                                    <a:latin typeface="Cambria Math"/>
                                  </a:rPr>
                                  <m:t>𝑉𝑜𝑙𝑡𝑎𝑔𝑒</m:t>
                                </m:r>
                                <m:r>
                                  <a:rPr lang="en-US" smtClean="0">
                                    <a:latin typeface="Cambria Math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mtClean="0">
                                        <a:latin typeface="Cambria Math"/>
                                      </a:rPr>
                                      <m:t>𝑀𝑉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3.8</m:t>
                                </m:r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7838490"/>
                  </p:ext>
                </p:extLst>
              </p:nvPr>
            </p:nvGraphicFramePr>
            <p:xfrm>
              <a:off x="6096000" y="1643626"/>
              <a:ext cx="2895599" cy="1820009"/>
            </p:xfrm>
            <a:graphic>
              <a:graphicData uri="http://schemas.openxmlformats.org/drawingml/2006/table">
                <a:tbl>
                  <a:tblPr firstRow="1" bandRow="1">
                    <a:tableStyleId>{912C8C85-51F0-491E-9774-3900AFEF0FD7}</a:tableStyleId>
                  </a:tblPr>
                  <a:tblGrid>
                    <a:gridCol w="1981200"/>
                    <a:gridCol w="914399"/>
                  </a:tblGrid>
                  <a:tr h="44834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370" r="-46154" b="-3095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16667" t="-1370" b="-309589"/>
                          </a:stretch>
                        </a:blipFill>
                      </a:tcPr>
                    </a:tc>
                  </a:tr>
                  <a:tr h="44834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00000" r="-46154" b="-2054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16667" t="-100000" b="-205405"/>
                          </a:stretch>
                        </a:blipFill>
                      </a:tcPr>
                    </a:tc>
                  </a:tr>
                  <a:tr h="44834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202740" r="-46154" b="-1082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16667" t="-202740" b="-108219"/>
                          </a:stretch>
                        </a:blipFill>
                      </a:tcPr>
                    </a:tc>
                  </a:tr>
                  <a:tr h="474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283333" r="-46154" b="-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16667" t="-283333" b="-128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5" name="TextBox 14"/>
          <p:cNvSpPr txBox="1"/>
          <p:nvPr/>
        </p:nvSpPr>
        <p:spPr>
          <a:xfrm>
            <a:off x="1447800" y="1600200"/>
            <a:ext cx="3276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12  Accelerating Structures</a:t>
            </a:r>
            <a:endParaRPr lang="en-US" dirty="0"/>
          </a:p>
        </p:txBody>
      </p:sp>
      <p:sp>
        <p:nvSpPr>
          <p:cNvPr id="16" name="Left Brace 15"/>
          <p:cNvSpPr/>
          <p:nvPr/>
        </p:nvSpPr>
        <p:spPr>
          <a:xfrm rot="5400000">
            <a:off x="3227518" y="103319"/>
            <a:ext cx="174364" cy="3886200"/>
          </a:xfrm>
          <a:prstGeom prst="leftBrac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RF Gun                                                                                                                   21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2.2. RF Gun Simulations (</a:t>
              </a:r>
              <a:r>
                <a:rPr lang="en-US" sz="2800" dirty="0" err="1">
                  <a:latin typeface="Times New Roman" pitchFamily="18" charset="0"/>
                  <a:cs typeface="Times New Roman" pitchFamily="18" charset="0"/>
                </a:rPr>
                <a:t>Emittance</a:t>
              </a:r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&amp; Envelope</a:t>
              </a:r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1304"/>
            <a:ext cx="9144000" cy="23310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285444"/>
            <a:ext cx="8915400" cy="23439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07" y="1304744"/>
            <a:ext cx="457385" cy="4478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553200" y="2376237"/>
                <a:ext cx="1295400" cy="369332"/>
              </a:xfrm>
              <a:prstGeom prst="rect">
                <a:avLst/>
              </a:prstGeom>
              <a:noFill/>
              <a:ln w="34925">
                <a:solidFill>
                  <a:srgbClr val="00206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  <a:ea typeface="Cambria Math"/>
                            </a:rPr>
                            <m:t>𝜖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=5.26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200" y="2376237"/>
                <a:ext cx="129540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34925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477000" y="4659868"/>
                <a:ext cx="1371600" cy="369332"/>
              </a:xfrm>
              <a:prstGeom prst="rect">
                <a:avLst/>
              </a:prstGeom>
              <a:noFill/>
              <a:ln w="34925">
                <a:solidFill>
                  <a:srgbClr val="00206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𝑟𝑚𝑠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=1.02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4659868"/>
                <a:ext cx="137160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34925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>
            <a:off x="7200900" y="2743200"/>
            <a:ext cx="914400" cy="533400"/>
          </a:xfrm>
          <a:prstGeom prst="straightConnector1">
            <a:avLst/>
          </a:prstGeom>
          <a:ln w="222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2"/>
          </p:cNvCxnSpPr>
          <p:nvPr/>
        </p:nvCxnSpPr>
        <p:spPr>
          <a:xfrm>
            <a:off x="7162800" y="5029200"/>
            <a:ext cx="952500" cy="166255"/>
          </a:xfrm>
          <a:prstGeom prst="straightConnector1">
            <a:avLst/>
          </a:prstGeom>
          <a:ln w="222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5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RF Gun                                                                                                                   22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2.3. RF Gun Simulations (Longitudinal Parameters )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29" y="1371600"/>
            <a:ext cx="8133540" cy="26578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71" y="4114800"/>
            <a:ext cx="7816687" cy="25500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615" y="1380944"/>
            <a:ext cx="457385" cy="44785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163290" y="1828800"/>
            <a:ext cx="533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RF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218710" y="4495800"/>
            <a:ext cx="533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5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RF Gun                                                                                                                   23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2.3</a:t>
              </a:r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. 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Comparison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57899326"/>
                  </p:ext>
                </p:extLst>
              </p:nvPr>
            </p:nvGraphicFramePr>
            <p:xfrm>
              <a:off x="304800" y="3733800"/>
              <a:ext cx="8433960" cy="2667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319160"/>
                    <a:gridCol w="1295400"/>
                    <a:gridCol w="2819400"/>
                  </a:tblGrid>
                  <a:tr h="35551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𝒄𝒉𝒂𝒓𝒂𝒄𝒕𝒆𝒓𝒊𝒔𝒕𝒊𝒄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𝑫𝑪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𝑹𝑭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4724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𝑁𝑜𝑟𝑚𝑎𝑙𝑖𝑧𝑒𝑑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i="1" dirty="0" err="1" smtClean="0">
                                    <a:latin typeface="Cambria Math"/>
                                  </a:rPr>
                                  <m:t>𝐸𝑚𝑖𝑡𝑡𝑎𝑛𝑐𝑒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dirty="0" smtClean="0">
                                        <a:latin typeface="Cambria Math"/>
                                      </a:rPr>
                                      <m:t>𝑚𝑚</m:t>
                                    </m:r>
                                    <m:r>
                                      <a:rPr lang="en-US" b="0" i="1" dirty="0" smtClean="0">
                                        <a:latin typeface="Cambria Math"/>
                                        <a:ea typeface="Cambria Math"/>
                                      </a:rPr>
                                      <m:t>∙</m:t>
                                    </m:r>
                                    <m:r>
                                      <a:rPr lang="en-US" b="0" i="1" dirty="0" smtClean="0">
                                        <a:latin typeface="Cambria Math"/>
                                        <a:ea typeface="Cambria Math"/>
                                      </a:rPr>
                                      <m:t>𝑚𝑟𝑎𝑑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35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5551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𝐸𝑛𝑒𝑟𝑔𝑦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𝑆𝑝𝑟𝑒𝑎𝑑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0.75</m:t>
                                </m:r>
                                <m:r>
                                  <a:rPr lang="en-US" b="0" i="1" dirty="0" smtClean="0">
                                    <a:latin typeface="Cambria Math"/>
                                    <a:ea typeface="Cambria Math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555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dirty="0" smtClean="0">
                              <a:latin typeface="+mn-lt"/>
                            </a:rPr>
                            <a:t>S</a:t>
                          </a: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/>
                                </a:rPr>
                                <m:t>𝑎𝑡𝑒𝑙𝑙𝑖𝑡𝑒</m:t>
                              </m:r>
                              <m:r>
                                <a:rPr lang="en-US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i="1" dirty="0" smtClean="0">
                                  <a:latin typeface="Cambria Math"/>
                                </a:rPr>
                                <m:t>𝑝𝑜𝑝𝑢𝑙𝑎𝑡𝑖𝑜𝑛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2.1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5551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𝐵𝑢𝑛𝑐h𝑖𝑛𝑔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𝑆𝑦𝑠𝑡𝑒𝑚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𝑌𝑒𝑠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𝑁𝑜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5551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𝐿𝑜𝑛𝑔𝑖𝑡𝑢𝑑𝑖𝑛𝑎𝑙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𝐷𝑖𝑠𝑡𝑟𝑖𝑏𝑢𝑡𝑖𝑜𝑛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𝑉𝑒𝑟𝑦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𝑈𝑛𝑖𝑓𝑜𝑟𝑚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5551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𝐿𝑜𝑛𝑔𝑖𝑡𝑢𝑑𝑖𝑛𝑎𝑙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𝑃h𝑎𝑠𝑒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𝑆𝑝𝑎𝑐𝑒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b="0" i="0" dirty="0" smtClean="0">
                                    <a:latin typeface="Cambria Math"/>
                                  </a:rPr>
                                  <m:t>V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𝑒𝑟𝑦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𝐶𝑙𝑒𝑎𝑛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 &amp;  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𝑆𝑦𝑚𝑚𝑒𝑡𝑟𝑖𝑐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57899326"/>
                  </p:ext>
                </p:extLst>
              </p:nvPr>
            </p:nvGraphicFramePr>
            <p:xfrm>
              <a:off x="304800" y="3733800"/>
              <a:ext cx="8433960" cy="2667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319160"/>
                    <a:gridCol w="1295400"/>
                    <a:gridCol w="281940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667" r="-95205" b="-64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34434" t="-1667" r="-218396" b="-64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8920" t="-1667" b="-641667"/>
                          </a:stretch>
                        </a:blipFill>
                      </a:tcPr>
                    </a:tc>
                  </a:tr>
                  <a:tr h="4724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79221" r="-95205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34434" t="-79221" r="-218396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8920" t="-79221" b="-400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230000" r="-95205" b="-4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34434" t="-230000" r="-218396" b="-4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8920" t="-230000" b="-4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330000" r="-95205" b="-3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34434" t="-330000" r="-218396" b="-3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8920" t="-330000" b="-3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430000" r="-95205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34434" t="-430000" r="-218396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8920" t="-430000" b="-2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530000" r="-95205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8920" t="-530000" b="-1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630000" r="-95205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8920" t="-630000" b="-133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12" name="Group 11"/>
          <p:cNvGrpSpPr/>
          <p:nvPr/>
        </p:nvGrpSpPr>
        <p:grpSpPr>
          <a:xfrm>
            <a:off x="-13855" y="1447800"/>
            <a:ext cx="9143991" cy="2057400"/>
            <a:chOff x="4" y="1408682"/>
            <a:chExt cx="9143991" cy="20574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59" y="2513701"/>
              <a:ext cx="6085715" cy="95238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" y="1408682"/>
              <a:ext cx="9143991" cy="899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577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1371600"/>
            <a:ext cx="449580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Work in Progress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5007114"/>
            <a:ext cx="449580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Thanks for Attention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2230120"/>
            <a:ext cx="3238500" cy="241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3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" y="1828800"/>
            <a:ext cx="9143991" cy="3810000"/>
            <a:chOff x="4" y="533400"/>
            <a:chExt cx="9143991" cy="3810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6685" y="3391019"/>
              <a:ext cx="6085715" cy="952381"/>
            </a:xfrm>
            <a:prstGeom prst="rect">
              <a:avLst/>
            </a:prstGeom>
          </p:spPr>
        </p:pic>
        <p:grpSp>
          <p:nvGrpSpPr>
            <p:cNvPr id="25" name="Group 24"/>
            <p:cNvGrpSpPr/>
            <p:nvPr/>
          </p:nvGrpSpPr>
          <p:grpSpPr>
            <a:xfrm>
              <a:off x="4" y="533400"/>
              <a:ext cx="9143991" cy="3200400"/>
              <a:chOff x="4" y="533400"/>
              <a:chExt cx="9143991" cy="3200400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76200" y="2286001"/>
                <a:ext cx="4724403" cy="1447799"/>
                <a:chOff x="76200" y="2286001"/>
                <a:chExt cx="4724403" cy="1447799"/>
              </a:xfrm>
            </p:grpSpPr>
            <p:sp>
              <p:nvSpPr>
                <p:cNvPr id="5" name="Left Brace 4"/>
                <p:cNvSpPr/>
                <p:nvPr/>
              </p:nvSpPr>
              <p:spPr>
                <a:xfrm rot="16200000">
                  <a:off x="2247902" y="114299"/>
                  <a:ext cx="381000" cy="4724403"/>
                </a:xfrm>
                <a:prstGeom prst="leftBrace">
                  <a:avLst/>
                </a:prstGeom>
                <a:ln w="22225">
                  <a:solidFill>
                    <a:srgbClr val="00206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" name="Straight Arrow Connector 6"/>
                <p:cNvCxnSpPr>
                  <a:stCxn id="5" idx="1"/>
                </p:cNvCxnSpPr>
                <p:nvPr/>
              </p:nvCxnSpPr>
              <p:spPr>
                <a:xfrm flipH="1">
                  <a:off x="2286002" y="2667001"/>
                  <a:ext cx="152401" cy="1066799"/>
                </a:xfrm>
                <a:prstGeom prst="straightConnector1">
                  <a:avLst/>
                </a:prstGeom>
                <a:ln w="25400">
                  <a:solidFill>
                    <a:srgbClr val="002060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4" y="533400"/>
                <a:ext cx="9143991" cy="1774826"/>
                <a:chOff x="4" y="533400"/>
                <a:chExt cx="9143991" cy="1774826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" y="1408682"/>
                  <a:ext cx="9143991" cy="899544"/>
                </a:xfrm>
                <a:prstGeom prst="rect">
                  <a:avLst/>
                </a:prstGeom>
              </p:spPr>
            </p:pic>
            <p:grpSp>
              <p:nvGrpSpPr>
                <p:cNvPr id="23" name="Group 22"/>
                <p:cNvGrpSpPr/>
                <p:nvPr/>
              </p:nvGrpSpPr>
              <p:grpSpPr>
                <a:xfrm>
                  <a:off x="533399" y="533400"/>
                  <a:ext cx="8534401" cy="838200"/>
                  <a:chOff x="533399" y="533400"/>
                  <a:chExt cx="8534401" cy="838200"/>
                </a:xfrm>
              </p:grpSpPr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533399" y="533400"/>
                    <a:ext cx="2895599" cy="838200"/>
                    <a:chOff x="533399" y="533400"/>
                    <a:chExt cx="2895599" cy="838200"/>
                  </a:xfrm>
                </p:grpSpPr>
                <p:sp>
                  <p:nvSpPr>
                    <p:cNvPr id="15" name="Left Brace 14"/>
                    <p:cNvSpPr/>
                    <p:nvPr/>
                  </p:nvSpPr>
                  <p:spPr>
                    <a:xfrm rot="5400000">
                      <a:off x="1752598" y="-304801"/>
                      <a:ext cx="457202" cy="2895599"/>
                    </a:xfrm>
                    <a:prstGeom prst="leftBrace">
                      <a:avLst/>
                    </a:prstGeom>
                    <a:ln w="19050">
                      <a:solidFill>
                        <a:srgbClr val="FF0000"/>
                      </a:solidFill>
                      <a:prstDash val="soli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" name="TextBox 16"/>
                    <p:cNvSpPr txBox="1"/>
                    <p:nvPr/>
                  </p:nvSpPr>
                  <p:spPr>
                    <a:xfrm>
                      <a:off x="838200" y="533400"/>
                      <a:ext cx="2285999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 smtClean="0"/>
                        <a:t>Bunching System</a:t>
                      </a:r>
                      <a:endParaRPr lang="en-US" dirty="0"/>
                    </a:p>
                  </p:txBody>
                </p:sp>
              </p:grpSp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3609108" y="533400"/>
                    <a:ext cx="5458692" cy="838200"/>
                    <a:chOff x="3609108" y="533400"/>
                    <a:chExt cx="5458692" cy="838200"/>
                  </a:xfrm>
                </p:grpSpPr>
                <p:sp>
                  <p:nvSpPr>
                    <p:cNvPr id="16" name="Left Brace 15"/>
                    <p:cNvSpPr/>
                    <p:nvPr/>
                  </p:nvSpPr>
                  <p:spPr>
                    <a:xfrm rot="5400000">
                      <a:off x="6109853" y="-1586346"/>
                      <a:ext cx="457201" cy="5458692"/>
                    </a:xfrm>
                    <a:prstGeom prst="leftBrace">
                      <a:avLst/>
                    </a:prstGeom>
                    <a:ln w="19050">
                      <a:solidFill>
                        <a:srgbClr val="FF0000"/>
                      </a:solidFill>
                      <a:prstDash val="soli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8" name="TextBox 17"/>
                        <p:cNvSpPr txBox="1"/>
                        <p:nvPr/>
                      </p:nvSpPr>
                      <p:spPr>
                        <a:xfrm>
                          <a:off x="4572000" y="533400"/>
                          <a:ext cx="3276601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i="1">
                                  <a:latin typeface="Cambria Math"/>
                                </a:rPr>
                                <m:t>13 </m:t>
                              </m:r>
                            </m:oMath>
                          </a14:m>
                          <a:r>
                            <a:rPr lang="en-US" dirty="0" smtClean="0"/>
                            <a:t>TW Accelerating Structures</a:t>
                          </a:r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8" name="TextBox 17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572000" y="533400"/>
                          <a:ext cx="3276601" cy="369332"/>
                        </a:xfrm>
                        <a:prstGeom prst="rect">
                          <a:avLst/>
                        </a:prstGeom>
                        <a:blipFill rotWithShape="1">
                          <a:blip r:embed="rId4"/>
                          <a:stretch>
                            <a:fillRect t="-8197" b="-2459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</p:grpSp>
        </p:grpSp>
      </p:grpSp>
      <p:grpSp>
        <p:nvGrpSpPr>
          <p:cNvPr id="27" name="Group 26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sp>
          <p:nvSpPr>
            <p:cNvPr id="28" name="TextBox 27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1.1. CLIC DB Injector Layout (2 Options)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1. Introduction                                                                                                                                  1</a:t>
                </a:r>
              </a:p>
            </p:txBody>
          </p:sp>
        </p:grpSp>
      </p:grpSp>
      <p:sp>
        <p:nvSpPr>
          <p:cNvPr id="32" name="Left Brace 31"/>
          <p:cNvSpPr/>
          <p:nvPr/>
        </p:nvSpPr>
        <p:spPr>
          <a:xfrm rot="5400000">
            <a:off x="163825" y="2246859"/>
            <a:ext cx="228605" cy="403857"/>
          </a:xfrm>
          <a:prstGeom prst="leftBrac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-228600" y="1905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DC Gun</a:t>
            </a:r>
            <a:endParaRPr lang="en-US" dirty="0"/>
          </a:p>
        </p:txBody>
      </p:sp>
      <p:sp>
        <p:nvSpPr>
          <p:cNvPr id="34" name="Left Brace 33"/>
          <p:cNvSpPr/>
          <p:nvPr/>
        </p:nvSpPr>
        <p:spPr>
          <a:xfrm rot="16200000">
            <a:off x="5105403" y="3428998"/>
            <a:ext cx="457199" cy="4876801"/>
          </a:xfrm>
          <a:prstGeom prst="leftBrac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733801" y="609599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12 TW </a:t>
            </a:r>
            <a:r>
              <a:rPr lang="en-US" dirty="0"/>
              <a:t>Accelerating </a:t>
            </a:r>
            <a:r>
              <a:rPr lang="en-US" dirty="0" smtClean="0"/>
              <a:t>Structures</a:t>
            </a:r>
            <a:endParaRPr lang="en-US" dirty="0"/>
          </a:p>
        </p:txBody>
      </p:sp>
      <p:sp>
        <p:nvSpPr>
          <p:cNvPr id="36" name="Left Brace 35"/>
          <p:cNvSpPr/>
          <p:nvPr/>
        </p:nvSpPr>
        <p:spPr>
          <a:xfrm rot="16200000">
            <a:off x="1951856" y="5417559"/>
            <a:ext cx="413267" cy="943609"/>
          </a:xfrm>
          <a:prstGeom prst="leftBrace">
            <a:avLst/>
          </a:prstGeom>
          <a:ln w="19050">
            <a:solidFill>
              <a:srgbClr val="FF0000"/>
            </a:solidFill>
            <a:prstDash val="solid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586989" y="611678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 Gun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13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sp>
          <p:nvSpPr>
            <p:cNvPr id="5" name="TextBox 4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1.2. Beam Dynamics Studies (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Emittance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 Growth)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1. Introduction                                                                                                                                  2</a:t>
                </a: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17640" y="1524000"/>
            <a:ext cx="9126359" cy="2590799"/>
            <a:chOff x="246240" y="2971801"/>
            <a:chExt cx="9126359" cy="25907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1295400" y="2971801"/>
                  <a:ext cx="6096000" cy="618558"/>
                </a:xfrm>
                <a:prstGeom prst="rect">
                  <a:avLst/>
                </a:prstGeom>
                <a:noFill/>
                <a:ln w="25400">
                  <a:solidFill>
                    <a:schemeClr val="accent1">
                      <a:shade val="95000"/>
                      <a:satMod val="105000"/>
                    </a:schemeClr>
                  </a:solidFill>
                </a:ln>
              </p:spPr>
              <p:txBody>
                <a:bodyPr wrap="square" lIns="108000" tIns="36000" rIns="108000" bIns="36000" rtlCol="0">
                  <a:spAutoFit/>
                </a:bodyPr>
                <a:lstStyle/>
                <a:p>
                  <a:r>
                    <a:rPr lang="en-GB" sz="20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Wangler’s formula</a:t>
                  </a:r>
                  <a:r>
                    <a:rPr lang="en-GB" sz="2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 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GB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20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000" i="1">
                              <a:latin typeface="Cambria Math"/>
                            </a:rPr>
                            <m:t>𝑑𝑧</m:t>
                          </m:r>
                        </m:den>
                      </m:f>
                      <m:r>
                        <a:rPr lang="en-GB" sz="20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GB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𝑒𝑐</m:t>
                          </m:r>
                          <m:sSup>
                            <m:sSupPr>
                              <m:ctrlPr>
                                <a:rPr lang="en-GB" sz="20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sz="2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𝐼𝑚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e>
                          </m:rad>
                        </m:den>
                      </m:f>
                      <m:f>
                        <m:fPr>
                          <m:ctrlPr>
                            <a:rPr lang="en-GB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GB" sz="2000" i="1">
                              <a:latin typeface="Cambria Math"/>
                            </a:rPr>
                            <m:t>𝑑𝑧</m:t>
                          </m:r>
                        </m:den>
                      </m:f>
                      <m:r>
                        <a:rPr lang="en-GB" sz="200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GB" sz="2000" i="1">
                          <a:solidFill>
                            <a:srgbClr val="FF0000"/>
                          </a:solidFill>
                          <a:latin typeface="Cambria Math"/>
                        </a:rPr>
                        <m:t>𝑈</m:t>
                      </m:r>
                    </m:oMath>
                  </a14:m>
                  <a:endParaRPr lang="en-GB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95400" y="2971801"/>
                  <a:ext cx="6096000" cy="618558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598"/>
                  </a:stretch>
                </a:blipFill>
                <a:ln w="25400">
                  <a:solidFill>
                    <a:schemeClr val="accent1">
                      <a:shade val="95000"/>
                      <a:satMod val="10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2" name="Group 11"/>
            <p:cNvGrpSpPr/>
            <p:nvPr/>
          </p:nvGrpSpPr>
          <p:grpSpPr>
            <a:xfrm>
              <a:off x="3962400" y="3276604"/>
              <a:ext cx="5410199" cy="1904996"/>
              <a:chOff x="3962400" y="3276604"/>
              <a:chExt cx="5410199" cy="1904996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6324600" y="3276604"/>
                <a:ext cx="3047999" cy="1904996"/>
                <a:chOff x="5571673" y="2019305"/>
                <a:chExt cx="2822863" cy="1428745"/>
              </a:xfrm>
            </p:grpSpPr>
            <p:sp>
              <p:nvSpPr>
                <p:cNvPr id="27" name="Subtitle 2"/>
                <p:cNvSpPr txBox="1">
                  <a:spLocks/>
                </p:cNvSpPr>
                <p:nvPr/>
              </p:nvSpPr>
              <p:spPr>
                <a:xfrm>
                  <a:off x="5571673" y="2647952"/>
                  <a:ext cx="2822863" cy="80009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ctr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None/>
                    <a:defRPr sz="2400" kern="1200">
                      <a:solidFill>
                        <a:schemeClr val="tx1">
                          <a:tint val="7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lvl1pPr>
                  <a:lvl2pPr marL="457200" indent="0" algn="ctr" defTabSz="914400" rtl="0" eaLnBrk="1" latinLnBrk="0" hangingPunct="1">
                    <a:spcBef>
                      <a:spcPct val="20000"/>
                    </a:spcBef>
                    <a:buFont typeface="Courier New" pitchFamily="49" charset="0"/>
                    <a:buNone/>
                    <a:defRPr sz="1600" kern="1200">
                      <a:solidFill>
                        <a:schemeClr val="tx1">
                          <a:tint val="7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lvl2pPr>
                  <a:lvl3pPr marL="914400" indent="0" algn="ctr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None/>
                    <a:defRPr sz="1600" kern="1200">
                      <a:solidFill>
                        <a:schemeClr val="tx1">
                          <a:tint val="7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lvl3pPr>
                  <a:lvl4pPr marL="1371600" indent="0" algn="ctr" defTabSz="914400" rtl="0" eaLnBrk="1" latinLnBrk="0" hangingPunct="1">
                    <a:spcBef>
                      <a:spcPct val="20000"/>
                    </a:spcBef>
                    <a:buFont typeface="Courier New" pitchFamily="49" charset="0"/>
                    <a:buNone/>
                    <a:defRPr sz="1600" kern="1200">
                      <a:solidFill>
                        <a:schemeClr val="tx1">
                          <a:tint val="7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lvl4pPr>
                  <a:lvl5pPr marL="1828800" indent="0" algn="ctr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None/>
                    <a:defRPr sz="1600" kern="1200">
                      <a:solidFill>
                        <a:schemeClr val="tx1">
                          <a:tint val="7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lvl5pPr>
                  <a:lvl6pPr marL="2286000" indent="0" algn="ctr" defTabSz="914400" rtl="0" eaLnBrk="1" latinLnBrk="0" hangingPunct="1">
                    <a:spcBef>
                      <a:spcPct val="20000"/>
                    </a:spcBef>
                    <a:buFont typeface="Courier New" pitchFamily="49" charset="0"/>
                    <a:buNone/>
                    <a:defRPr sz="1600" kern="1200">
                      <a:solidFill>
                        <a:schemeClr val="tx1">
                          <a:tint val="7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None/>
                    <a:defRPr sz="1600" kern="1200">
                      <a:solidFill>
                        <a:schemeClr val="tx1">
                          <a:tint val="7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spcBef>
                      <a:spcPct val="20000"/>
                    </a:spcBef>
                    <a:buFont typeface="Courier New" pitchFamily="49" charset="0"/>
                    <a:buNone/>
                    <a:defRPr sz="1600" kern="1200">
                      <a:solidFill>
                        <a:schemeClr val="tx1">
                          <a:tint val="7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None/>
                    <a:defRPr sz="1600" kern="1200">
                      <a:solidFill>
                        <a:schemeClr val="tx1">
                          <a:tint val="7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en-US" sz="2000" b="0" i="0" dirty="0" smtClean="0">
                      <a:solidFill>
                        <a:schemeClr val="tx1"/>
                      </a:solidFill>
                      <a:latin typeface="+mj-lt"/>
                    </a:rPr>
                    <a:t>Potential Energy difference</a:t>
                  </a:r>
                  <a:endParaRPr lang="en-US" sz="2000" b="0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l"/>
                  <a:r>
                    <a:rPr lang="en-US" sz="2000" b="0" i="0" dirty="0" smtClean="0">
                      <a:solidFill>
                        <a:schemeClr val="tx1"/>
                      </a:solidFill>
                      <a:latin typeface="+mj-lt"/>
                      <a:cs typeface="Times New Roman" pitchFamily="18" charset="0"/>
                    </a:rPr>
                    <a:t>Between the beam and its equivalent uniform beam</a:t>
                  </a:r>
                  <a:endParaRPr lang="en-US" sz="2000" b="0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29" name="Straight Arrow Connector 28"/>
                <p:cNvCxnSpPr>
                  <a:stCxn id="27" idx="0"/>
                </p:cNvCxnSpPr>
                <p:nvPr/>
              </p:nvCxnSpPr>
              <p:spPr>
                <a:xfrm flipH="1" flipV="1">
                  <a:off x="5783386" y="2019305"/>
                  <a:ext cx="1199719" cy="628647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" name="Group 2"/>
              <p:cNvGrpSpPr/>
              <p:nvPr/>
            </p:nvGrpSpPr>
            <p:grpSpPr>
              <a:xfrm>
                <a:off x="3962400" y="3573815"/>
                <a:ext cx="2258291" cy="1074386"/>
                <a:chOff x="3962400" y="3573815"/>
                <a:chExt cx="2258291" cy="1074386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3962400" y="3573815"/>
                  <a:ext cx="2258291" cy="1074386"/>
                  <a:chOff x="6005945" y="1748481"/>
                  <a:chExt cx="2258291" cy="1074386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" name="Subtitle 2"/>
                      <p:cNvSpPr txBox="1">
                        <a:spLocks/>
                      </p:cNvSpPr>
                      <p:nvPr/>
                    </p:nvSpPr>
                    <p:spPr>
                      <a:xfrm>
                        <a:off x="6005945" y="2365667"/>
                        <a:ext cx="2258291" cy="4572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  <p:txBody>
                      <a:bodyPr vert="horz" lIns="91440" tIns="45720" rIns="91440" bIns="45720" rtlCol="0">
                        <a:noAutofit/>
                      </a:bodyPr>
                      <a:lstStyle>
                        <a:lvl1pPr marL="0" indent="0" algn="ctr" defTabSz="914400" rtl="0" eaLnBrk="1" latinLnBrk="0" hangingPunct="1">
                          <a:spcBef>
                            <a:spcPct val="20000"/>
                          </a:spcBef>
                          <a:buFont typeface="Arial" pitchFamily="34" charset="0"/>
                          <a:buNone/>
                          <a:defRPr sz="2400" kern="1200">
                            <a:solidFill>
                              <a:schemeClr val="tx1">
                                <a:tint val="75000"/>
                              </a:schemeClr>
                            </a:solidFill>
                            <a:latin typeface="+mj-lt"/>
                            <a:ea typeface="+mn-ea"/>
                            <a:cs typeface="+mn-cs"/>
                          </a:defRPr>
                        </a:lvl1pPr>
                        <a:lvl2pPr marL="457200" indent="0" algn="ctr" defTabSz="914400" rtl="0" eaLnBrk="1" latinLnBrk="0" hangingPunct="1">
                          <a:spcBef>
                            <a:spcPct val="20000"/>
                          </a:spcBef>
                          <a:buFont typeface="Courier New" pitchFamily="49" charset="0"/>
                          <a:buNone/>
                          <a:defRPr sz="1600" kern="1200">
                            <a:solidFill>
                              <a:schemeClr val="tx1">
                                <a:tint val="75000"/>
                              </a:schemeClr>
                            </a:solidFill>
                            <a:latin typeface="+mj-lt"/>
                            <a:ea typeface="+mn-ea"/>
                            <a:cs typeface="+mn-cs"/>
                          </a:defRPr>
                        </a:lvl2pPr>
                        <a:lvl3pPr marL="914400" indent="0" algn="ctr" defTabSz="914400" rtl="0" eaLnBrk="1" latinLnBrk="0" hangingPunct="1">
                          <a:spcBef>
                            <a:spcPct val="20000"/>
                          </a:spcBef>
                          <a:buFont typeface="Arial" pitchFamily="34" charset="0"/>
                          <a:buNone/>
                          <a:defRPr sz="1600" kern="1200">
                            <a:solidFill>
                              <a:schemeClr val="tx1">
                                <a:tint val="75000"/>
                              </a:schemeClr>
                            </a:solidFill>
                            <a:latin typeface="+mj-lt"/>
                            <a:ea typeface="+mn-ea"/>
                            <a:cs typeface="+mn-cs"/>
                          </a:defRPr>
                        </a:lvl3pPr>
                        <a:lvl4pPr marL="1371600" indent="0" algn="ctr" defTabSz="914400" rtl="0" eaLnBrk="1" latinLnBrk="0" hangingPunct="1">
                          <a:spcBef>
                            <a:spcPct val="20000"/>
                          </a:spcBef>
                          <a:buFont typeface="Courier New" pitchFamily="49" charset="0"/>
                          <a:buNone/>
                          <a:defRPr sz="1600" kern="1200">
                            <a:solidFill>
                              <a:schemeClr val="tx1">
                                <a:tint val="75000"/>
                              </a:schemeClr>
                            </a:solidFill>
                            <a:latin typeface="+mj-lt"/>
                            <a:ea typeface="+mn-ea"/>
                            <a:cs typeface="+mn-cs"/>
                          </a:defRPr>
                        </a:lvl4pPr>
                        <a:lvl5pPr marL="1828800" indent="0" algn="ctr" defTabSz="914400" rtl="0" eaLnBrk="1" latinLnBrk="0" hangingPunct="1">
                          <a:spcBef>
                            <a:spcPct val="20000"/>
                          </a:spcBef>
                          <a:buFont typeface="Arial" pitchFamily="34" charset="0"/>
                          <a:buNone/>
                          <a:defRPr sz="1600" kern="1200">
                            <a:solidFill>
                              <a:schemeClr val="tx1">
                                <a:tint val="75000"/>
                              </a:schemeClr>
                            </a:solidFill>
                            <a:latin typeface="+mj-lt"/>
                            <a:ea typeface="+mn-ea"/>
                            <a:cs typeface="+mn-cs"/>
                          </a:defRPr>
                        </a:lvl5pPr>
                        <a:lvl6pPr marL="2286000" indent="0" algn="ctr" defTabSz="914400" rtl="0" eaLnBrk="1" latinLnBrk="0" hangingPunct="1">
                          <a:spcBef>
                            <a:spcPct val="20000"/>
                          </a:spcBef>
                          <a:buFont typeface="Courier New" pitchFamily="49" charset="0"/>
                          <a:buNone/>
                          <a:defRPr sz="1600" kern="1200">
                            <a:solidFill>
                              <a:schemeClr val="tx1">
                                <a:tint val="75000"/>
                              </a:schemeClr>
                            </a:solidFill>
                            <a:latin typeface="+mj-lt"/>
                            <a:ea typeface="+mn-ea"/>
                            <a:cs typeface="+mn-cs"/>
                          </a:defRPr>
                        </a:lvl6pPr>
                        <a:lvl7pPr marL="2743200" indent="0" algn="ctr" defTabSz="914400" rtl="0" eaLnBrk="1" latinLnBrk="0" hangingPunct="1">
                          <a:spcBef>
                            <a:spcPct val="20000"/>
                          </a:spcBef>
                          <a:buFont typeface="Arial" pitchFamily="34" charset="0"/>
                          <a:buNone/>
                          <a:defRPr sz="1600" kern="1200">
                            <a:solidFill>
                              <a:schemeClr val="tx1">
                                <a:tint val="75000"/>
                              </a:schemeClr>
                            </a:solidFill>
                            <a:latin typeface="+mj-lt"/>
                            <a:ea typeface="+mn-ea"/>
                            <a:cs typeface="+mn-cs"/>
                          </a:defRPr>
                        </a:lvl7pPr>
                        <a:lvl8pPr marL="3200400" indent="0" algn="ctr" defTabSz="914400" rtl="0" eaLnBrk="1" latinLnBrk="0" hangingPunct="1">
                          <a:spcBef>
                            <a:spcPct val="20000"/>
                          </a:spcBef>
                          <a:buFont typeface="Courier New" pitchFamily="49" charset="0"/>
                          <a:buNone/>
                          <a:defRPr sz="1600" kern="1200">
                            <a:solidFill>
                              <a:schemeClr val="tx1">
                                <a:tint val="75000"/>
                              </a:schemeClr>
                            </a:solidFill>
                            <a:latin typeface="+mj-lt"/>
                            <a:ea typeface="+mn-ea"/>
                            <a:cs typeface="+mn-cs"/>
                          </a:defRPr>
                        </a:lvl8pPr>
                        <a:lvl9pPr marL="3657600" indent="0" algn="ctr" defTabSz="914400" rtl="0" eaLnBrk="1" latinLnBrk="0" hangingPunct="1">
                          <a:spcBef>
                            <a:spcPct val="20000"/>
                          </a:spcBef>
                          <a:buFont typeface="Arial" pitchFamily="34" charset="0"/>
                          <a:buNone/>
                          <a:defRPr sz="1600" kern="1200">
                            <a:solidFill>
                              <a:schemeClr val="tx1">
                                <a:tint val="75000"/>
                              </a:schemeClr>
                            </a:solidFill>
                            <a:latin typeface="+mj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Gamma</m:t>
                              </m:r>
                              <m: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Energy</m:t>
                              </m:r>
                            </m:oMath>
                          </m:oMathPara>
                        </a14:m>
                        <a:endParaRPr lang="en-US" sz="20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" name="Subtitle 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005945" y="2365667"/>
                        <a:ext cx="2258291" cy="457200"/>
                      </a:xfrm>
                      <a:prstGeom prst="rect">
                        <a:avLst/>
                      </a:prstGeom>
                      <a:blipFill rotWithShape="1">
                        <a:blip r:embed="rId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13" name="Straight Arrow Connector 12"/>
                  <p:cNvCxnSpPr/>
                  <p:nvPr/>
                </p:nvCxnSpPr>
                <p:spPr>
                  <a:xfrm flipH="1" flipV="1">
                    <a:off x="7592290" y="1748481"/>
                    <a:ext cx="13856" cy="360879"/>
                  </a:xfrm>
                  <a:prstGeom prst="straightConnector1">
                    <a:avLst/>
                  </a:prstGeom>
                  <a:ln w="28575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2" name="Straight Connector 41"/>
                <p:cNvCxnSpPr/>
                <p:nvPr/>
              </p:nvCxnSpPr>
              <p:spPr>
                <a:xfrm flipH="1">
                  <a:off x="5105400" y="3920839"/>
                  <a:ext cx="443346" cy="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H="1" flipV="1">
                  <a:off x="5091545" y="3916681"/>
                  <a:ext cx="1" cy="27432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Group 13"/>
            <p:cNvGrpSpPr/>
            <p:nvPr/>
          </p:nvGrpSpPr>
          <p:grpSpPr>
            <a:xfrm>
              <a:off x="246240" y="3259282"/>
              <a:ext cx="3563760" cy="2303318"/>
              <a:chOff x="246240" y="3259282"/>
              <a:chExt cx="3563760" cy="230331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Subtitle 2"/>
                  <p:cNvSpPr txBox="1">
                    <a:spLocks/>
                  </p:cNvSpPr>
                  <p:nvPr/>
                </p:nvSpPr>
                <p:spPr>
                  <a:xfrm>
                    <a:off x="246240" y="4038601"/>
                    <a:ext cx="3563760" cy="1523999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</p:spPr>
                <p:txBody>
                  <a:bodyPr vert="horz" lIns="91440" tIns="45720" rIns="91440" bIns="45720" rtlCol="0">
                    <a:noAutofit/>
                  </a:bodyPr>
                  <a:lstStyle>
                    <a:lvl1pPr marL="0" indent="0" algn="ctr" defTabSz="914400" rtl="0" eaLnBrk="1" latinLnBrk="0" hangingPunct="1">
                      <a:spcBef>
                        <a:spcPct val="20000"/>
                      </a:spcBef>
                      <a:buFont typeface="Arial" pitchFamily="34" charset="0"/>
                      <a:buNone/>
                      <a:defRPr sz="2400" kern="1200">
                        <a:solidFill>
                          <a:schemeClr val="tx1">
                            <a:tint val="75000"/>
                          </a:schemeClr>
                        </a:solidFill>
                        <a:latin typeface="+mj-lt"/>
                        <a:ea typeface="+mn-ea"/>
                        <a:cs typeface="+mn-cs"/>
                      </a:defRPr>
                    </a:lvl1pPr>
                    <a:lvl2pPr marL="457200" indent="0" algn="ctr" defTabSz="914400" rtl="0" eaLnBrk="1" latinLnBrk="0" hangingPunct="1">
                      <a:spcBef>
                        <a:spcPct val="20000"/>
                      </a:spcBef>
                      <a:buFont typeface="Courier New" pitchFamily="49" charset="0"/>
                      <a:buNone/>
                      <a:defRPr sz="1600" kern="1200">
                        <a:solidFill>
                          <a:schemeClr val="tx1">
                            <a:tint val="75000"/>
                          </a:schemeClr>
                        </a:solidFill>
                        <a:latin typeface="+mj-lt"/>
                        <a:ea typeface="+mn-ea"/>
                        <a:cs typeface="+mn-cs"/>
                      </a:defRPr>
                    </a:lvl2pPr>
                    <a:lvl3pPr marL="914400" indent="0" algn="ctr" defTabSz="914400" rtl="0" eaLnBrk="1" latinLnBrk="0" hangingPunct="1">
                      <a:spcBef>
                        <a:spcPct val="20000"/>
                      </a:spcBef>
                      <a:buFont typeface="Arial" pitchFamily="34" charset="0"/>
                      <a:buNone/>
                      <a:defRPr sz="1600" kern="1200">
                        <a:solidFill>
                          <a:schemeClr val="tx1">
                            <a:tint val="75000"/>
                          </a:schemeClr>
                        </a:solidFill>
                        <a:latin typeface="+mj-lt"/>
                        <a:ea typeface="+mn-ea"/>
                        <a:cs typeface="+mn-cs"/>
                      </a:defRPr>
                    </a:lvl3pPr>
                    <a:lvl4pPr marL="1371600" indent="0" algn="ctr" defTabSz="914400" rtl="0" eaLnBrk="1" latinLnBrk="0" hangingPunct="1">
                      <a:spcBef>
                        <a:spcPct val="20000"/>
                      </a:spcBef>
                      <a:buFont typeface="Courier New" pitchFamily="49" charset="0"/>
                      <a:buNone/>
                      <a:defRPr sz="1600" kern="1200">
                        <a:solidFill>
                          <a:schemeClr val="tx1">
                            <a:tint val="75000"/>
                          </a:schemeClr>
                        </a:solidFill>
                        <a:latin typeface="+mj-lt"/>
                        <a:ea typeface="+mn-ea"/>
                        <a:cs typeface="+mn-cs"/>
                      </a:defRPr>
                    </a:lvl4pPr>
                    <a:lvl5pPr marL="1828800" indent="0" algn="ctr" defTabSz="914400" rtl="0" eaLnBrk="1" latinLnBrk="0" hangingPunct="1">
                      <a:spcBef>
                        <a:spcPct val="20000"/>
                      </a:spcBef>
                      <a:buFont typeface="Arial" pitchFamily="34" charset="0"/>
                      <a:buNone/>
                      <a:defRPr sz="1600" kern="1200">
                        <a:solidFill>
                          <a:schemeClr val="tx1">
                            <a:tint val="75000"/>
                          </a:schemeClr>
                        </a:solidFill>
                        <a:latin typeface="+mj-lt"/>
                        <a:ea typeface="+mn-ea"/>
                        <a:cs typeface="+mn-cs"/>
                      </a:defRPr>
                    </a:lvl5pPr>
                    <a:lvl6pPr marL="2286000" indent="0" algn="ctr" defTabSz="914400" rtl="0" eaLnBrk="1" latinLnBrk="0" hangingPunct="1">
                      <a:spcBef>
                        <a:spcPct val="20000"/>
                      </a:spcBef>
                      <a:buFont typeface="Courier New" pitchFamily="49" charset="0"/>
                      <a:buNone/>
                      <a:defRPr sz="1600" kern="1200">
                        <a:solidFill>
                          <a:schemeClr val="tx1">
                            <a:tint val="75000"/>
                          </a:schemeClr>
                        </a:solidFill>
                        <a:latin typeface="+mj-lt"/>
                        <a:ea typeface="+mn-ea"/>
                        <a:cs typeface="+mn-cs"/>
                      </a:defRPr>
                    </a:lvl6pPr>
                    <a:lvl7pPr marL="2743200" indent="0" algn="ctr" defTabSz="914400" rtl="0" eaLnBrk="1" latinLnBrk="0" hangingPunct="1">
                      <a:spcBef>
                        <a:spcPct val="20000"/>
                      </a:spcBef>
                      <a:buFont typeface="Arial" pitchFamily="34" charset="0"/>
                      <a:buNone/>
                      <a:defRPr sz="1600" kern="1200">
                        <a:solidFill>
                          <a:schemeClr val="tx1">
                            <a:tint val="75000"/>
                          </a:schemeClr>
                        </a:solidFill>
                        <a:latin typeface="+mj-lt"/>
                        <a:ea typeface="+mn-ea"/>
                        <a:cs typeface="+mn-cs"/>
                      </a:defRPr>
                    </a:lvl7pPr>
                    <a:lvl8pPr marL="3200400" indent="0" algn="ctr" defTabSz="914400" rtl="0" eaLnBrk="1" latinLnBrk="0" hangingPunct="1">
                      <a:spcBef>
                        <a:spcPct val="20000"/>
                      </a:spcBef>
                      <a:buFont typeface="Courier New" pitchFamily="49" charset="0"/>
                      <a:buNone/>
                      <a:defRPr sz="1600" kern="1200">
                        <a:solidFill>
                          <a:schemeClr val="tx1">
                            <a:tint val="75000"/>
                          </a:schemeClr>
                        </a:solidFill>
                        <a:latin typeface="+mj-lt"/>
                        <a:ea typeface="+mn-ea"/>
                        <a:cs typeface="+mn-cs"/>
                      </a:defRPr>
                    </a:lvl8pPr>
                    <a:lvl9pPr marL="3657600" indent="0" algn="ctr" defTabSz="914400" rtl="0" eaLnBrk="1" latinLnBrk="0" hangingPunct="1">
                      <a:spcBef>
                        <a:spcPct val="20000"/>
                      </a:spcBef>
                      <a:buFont typeface="Arial" pitchFamily="34" charset="0"/>
                      <a:buNone/>
                      <a:defRPr sz="1600" kern="1200">
                        <a:solidFill>
                          <a:schemeClr val="tx1">
                            <a:tint val="75000"/>
                          </a:schemeClr>
                        </a:solidFill>
                        <a:latin typeface="+mj-lt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r>
                      <a:rPr lang="en-US" sz="2000" dirty="0">
                        <a:solidFill>
                          <a:schemeClr val="tx1"/>
                        </a:solidFill>
                      </a:rPr>
                      <a:t>A</a:t>
                    </a:r>
                    <a:r>
                      <a:rPr lang="en-US" sz="2000" b="0" i="0" dirty="0" smtClean="0">
                        <a:solidFill>
                          <a:schemeClr val="tx1"/>
                        </a:solidFill>
                        <a:latin typeface="+mj-lt"/>
                      </a:rPr>
                      <a:t>ny non-uniformity</a:t>
                    </a:r>
                    <a:r>
                      <a:rPr lang="en-US" sz="2000" i="1" dirty="0">
                        <a:solidFill>
                          <a:schemeClr val="tx1"/>
                        </a:solidFill>
                        <a:latin typeface="Cambria Math"/>
                      </a:rPr>
                      <a:t> </a:t>
                    </a:r>
                    <a:r>
                      <a:rPr lang="en-US" sz="2000" i="0" dirty="0" smtClean="0">
                        <a:solidFill>
                          <a:schemeClr val="tx1"/>
                        </a:solidFill>
                        <a:latin typeface="+mj-lt"/>
                      </a:rPr>
                      <a:t>in </a:t>
                    </a:r>
                    <a:r>
                      <a:rPr lang="en-US" sz="2000" b="0" i="0" dirty="0" smtClean="0">
                        <a:solidFill>
                          <a:schemeClr val="tx1"/>
                        </a:solidFill>
                        <a:latin typeface="+mj-lt"/>
                      </a:rPr>
                      <a:t>the </a:t>
                    </a:r>
                    <a:r>
                      <a:rPr lang="en-US" sz="2000" i="0" dirty="0" smtClean="0">
                        <a:solidFill>
                          <a:schemeClr val="tx1"/>
                        </a:solidFill>
                        <a:latin typeface="+mj-lt"/>
                      </a:rPr>
                      <a:t>beam distribution will result in the </a:t>
                    </a:r>
                    <a:r>
                      <a:rPr lang="en-US" sz="2000" i="0" dirty="0" err="1" smtClean="0">
                        <a:solidFill>
                          <a:schemeClr val="tx1"/>
                        </a:solidFill>
                        <a:latin typeface="+mj-lt"/>
                      </a:rPr>
                      <a:t>emittance</a:t>
                    </a:r>
                    <a:r>
                      <a:rPr lang="en-US" sz="2000" i="0" dirty="0" smtClean="0">
                        <a:solidFill>
                          <a:schemeClr val="tx1"/>
                        </a:solidFill>
                        <a:latin typeface="+mj-lt"/>
                      </a:rPr>
                      <a:t> growth </a:t>
                    </a:r>
                    <a:r>
                      <a:rPr lang="en-US" sz="2000" i="1" dirty="0">
                        <a:solidFill>
                          <a:schemeClr val="tx1"/>
                        </a:solidFill>
                      </a:rPr>
                      <a:t>specially in </a:t>
                    </a:r>
                    <a:r>
                      <a:rPr lang="en-US" sz="2000" i="1" dirty="0">
                        <a:solidFill>
                          <a:srgbClr val="FF0066"/>
                        </a:solidFill>
                      </a:rPr>
                      <a:t>nonrelativistic</a:t>
                    </a:r>
                    <a:r>
                      <a:rPr lang="en-US" sz="2000" i="1" dirty="0">
                        <a:solidFill>
                          <a:schemeClr val="tx1"/>
                        </a:solidFill>
                      </a:rPr>
                      <a:t> beams and beams with  </a:t>
                    </a:r>
                    <a:r>
                      <a:rPr lang="en-US" sz="2000" i="1" dirty="0">
                        <a:solidFill>
                          <a:srgbClr val="FF0066"/>
                        </a:solidFill>
                      </a:rPr>
                      <a:t>bigger RMS radiuses</a:t>
                    </a:r>
                    <a:endParaRPr lang="en-US" sz="2000" i="1" dirty="0">
                      <a:solidFill>
                        <a:srgbClr val="FF0066"/>
                      </a:solidFill>
                      <a:latin typeface="Cambria Math"/>
                    </a:endParaRP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</m:oMath>
                      </m:oMathPara>
                    </a14:m>
                    <a:endParaRPr lang="en-US" sz="2000" b="0" dirty="0" smtClean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9" name="Subtitle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6240" y="4038601"/>
                    <a:ext cx="3563760" cy="1523999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l="-1880" t="-2000" r="-2906" b="-192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0" name="Curved Right Arrow 49"/>
              <p:cNvSpPr/>
              <p:nvPr/>
            </p:nvSpPr>
            <p:spPr>
              <a:xfrm>
                <a:off x="907473" y="3259282"/>
                <a:ext cx="387927" cy="855520"/>
              </a:xfrm>
              <a:prstGeom prst="curvedRightArrow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Subtitle 2"/>
              <p:cNvSpPr txBox="1">
                <a:spLocks/>
              </p:cNvSpPr>
              <p:nvPr/>
            </p:nvSpPr>
            <p:spPr>
              <a:xfrm>
                <a:off x="6851072" y="1309255"/>
                <a:ext cx="2258291" cy="45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RMS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beam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radius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1072" y="1309255"/>
                <a:ext cx="2258291" cy="4572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/>
          <p:cNvCxnSpPr/>
          <p:nvPr/>
        </p:nvCxnSpPr>
        <p:spPr>
          <a:xfrm flipH="1">
            <a:off x="5320145" y="1537855"/>
            <a:ext cx="1530926" cy="13854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Subtitle 2"/>
              <p:cNvSpPr txBox="1">
                <a:spLocks/>
              </p:cNvSpPr>
              <p:nvPr/>
            </p:nvSpPr>
            <p:spPr>
              <a:xfrm>
                <a:off x="5257800" y="4862945"/>
                <a:ext cx="3200400" cy="10668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2000" b="0" i="0" dirty="0" smtClean="0">
                    <a:solidFill>
                      <a:schemeClr val="tx1"/>
                    </a:solidFill>
                  </a:rPr>
                  <a:t>Nonlinear fields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i="1" dirty="0" smtClean="0">
                    <a:solidFill>
                      <a:schemeClr val="tx1"/>
                    </a:solidFill>
                  </a:rPr>
                  <a:t>change the beam uniformity and cause to </a:t>
                </a:r>
                <a:r>
                  <a:rPr lang="en-US" sz="2000" i="1" dirty="0" err="1" smtClean="0">
                    <a:solidFill>
                      <a:srgbClr val="FF0066"/>
                    </a:solidFill>
                  </a:rPr>
                  <a:t>emittance</a:t>
                </a:r>
                <a:r>
                  <a:rPr lang="en-US" sz="2000" i="1" dirty="0" smtClean="0">
                    <a:solidFill>
                      <a:srgbClr val="FF0066"/>
                    </a:solidFill>
                  </a:rPr>
                  <a:t> growth</a:t>
                </a:r>
                <a:endParaRPr lang="en-US" sz="2000" b="0" i="1" dirty="0" smtClean="0">
                  <a:solidFill>
                    <a:srgbClr val="FF0066"/>
                  </a:solidFill>
                </a:endParaRPr>
              </a:p>
            </p:txBody>
          </p:sp>
        </mc:Choice>
        <mc:Fallback xmlns="">
          <p:sp>
            <p:nvSpPr>
              <p:cNvPr id="46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4862945"/>
                <a:ext cx="3200400" cy="1066800"/>
              </a:xfrm>
              <a:prstGeom prst="rect">
                <a:avLst/>
              </a:prstGeom>
              <a:blipFill rotWithShape="1">
                <a:blip r:embed="rId6"/>
                <a:stretch>
                  <a:fillRect l="-2095" t="-2857" b="-4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ight Brace 54"/>
          <p:cNvSpPr/>
          <p:nvPr/>
        </p:nvSpPr>
        <p:spPr>
          <a:xfrm>
            <a:off x="3581400" y="3352799"/>
            <a:ext cx="719102" cy="2329029"/>
          </a:xfrm>
          <a:prstGeom prst="rightBrac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0" y="4456729"/>
            <a:ext cx="3487560" cy="2401271"/>
          </a:xfrm>
          <a:prstGeom prst="rect">
            <a:avLst/>
          </a:prstGeom>
        </p:spPr>
      </p:pic>
      <p:cxnSp>
        <p:nvCxnSpPr>
          <p:cNvPr id="79" name="Curved Connector 78"/>
          <p:cNvCxnSpPr/>
          <p:nvPr/>
        </p:nvCxnSpPr>
        <p:spPr>
          <a:xfrm>
            <a:off x="4300502" y="4509655"/>
            <a:ext cx="957298" cy="914400"/>
          </a:xfrm>
          <a:prstGeom prst="curvedConnector3">
            <a:avLst>
              <a:gd name="adj1" fmla="val 31185"/>
            </a:avLst>
          </a:prstGeom>
          <a:ln w="60325">
            <a:solidFill>
              <a:srgbClr val="00206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Subtitle 2"/>
              <p:cNvSpPr txBox="1">
                <a:spLocks/>
              </p:cNvSpPr>
              <p:nvPr/>
            </p:nvSpPr>
            <p:spPr>
              <a:xfrm>
                <a:off x="5181600" y="3886200"/>
                <a:ext cx="3588327" cy="61476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begChr m:val="〈"/>
                              <m:endChr m:val="〉"/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𝛾𝛽</m:t>
                                  </m:r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000" i="1">
                                      <a:latin typeface="Cambria Math"/>
                                    </a:rPr>
                                    <m:t>𝛾𝛽</m:t>
                                  </m:r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8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3886200"/>
                <a:ext cx="3588327" cy="614765"/>
              </a:xfrm>
              <a:prstGeom prst="rect">
                <a:avLst/>
              </a:prstGeom>
              <a:blipFill rotWithShape="1">
                <a:blip r:embed="rId8"/>
                <a:stretch>
                  <a:fillRect b="-9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31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66800" y="1743642"/>
                <a:ext cx="6096000" cy="618558"/>
              </a:xfrm>
              <a:prstGeom prst="rect">
                <a:avLst/>
              </a:prstGeom>
              <a:noFill/>
              <a:ln w="25400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square" lIns="108000" tIns="36000" rIns="108000" bIns="36000" rtlCol="0">
                <a:spAutoFit/>
              </a:bodyPr>
              <a:lstStyle/>
              <a:p>
                <a:r>
                  <a:rPr lang="en-GB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Wangler’s formula</a:t>
                </a:r>
                <a:r>
                  <a:rPr lang="en-GB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sz="2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  <m:sup>
                            <m:r>
                              <a:rPr lang="en-GB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i="1">
                            <a:latin typeface="Cambria Math"/>
                          </a:rPr>
                          <m:t>𝑑𝑧</m:t>
                        </m:r>
                      </m:den>
                    </m:f>
                    <m:r>
                      <a:rPr lang="en-GB" sz="2000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GB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sSub>
                          <m:sSubPr>
                            <m:ctrlPr>
                              <a:rPr lang="en-GB" sz="20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𝑒𝑐</m:t>
                        </m:r>
                        <m:sSup>
                          <m:sSupPr>
                            <m:ctrlPr>
                              <a:rPr lang="en-GB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𝑅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𝐼𝑚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rad>
                      </m:den>
                    </m:f>
                    <m:f>
                      <m:fPr>
                        <m:ctrlPr>
                          <a:rPr lang="en-GB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GB" sz="2000" i="1">
                            <a:latin typeface="Cambria Math"/>
                          </a:rPr>
                          <m:t>𝑑𝑧</m:t>
                        </m:r>
                      </m:den>
                    </m:f>
                    <m:r>
                      <a:rPr lang="en-GB" sz="200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</a:rPr>
                      <m:t>𝑈</m:t>
                    </m:r>
                  </m:oMath>
                </a14:m>
                <a:endParaRPr lang="en-GB" sz="2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743642"/>
                <a:ext cx="6096000" cy="618558"/>
              </a:xfrm>
              <a:prstGeom prst="rect">
                <a:avLst/>
              </a:prstGeom>
              <a:blipFill rotWithShape="1">
                <a:blip r:embed="rId2"/>
                <a:stretch>
                  <a:fillRect l="-598"/>
                </a:stretch>
              </a:blipFill>
              <a:ln w="25400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2"/>
              <p:cNvSpPr txBox="1">
                <a:spLocks/>
              </p:cNvSpPr>
              <p:nvPr/>
            </p:nvSpPr>
            <p:spPr>
              <a:xfrm>
                <a:off x="685800" y="3235036"/>
                <a:ext cx="3048000" cy="80356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Strategies for designing a </a:t>
                </a:r>
                <a:r>
                  <a:rPr lang="en-US" sz="2000" dirty="0" smtClean="0">
                    <a:solidFill>
                      <a:srgbClr val="FF0066"/>
                    </a:solidFill>
                  </a:rPr>
                  <a:t>low </a:t>
                </a:r>
                <a:r>
                  <a:rPr lang="en-US" sz="2000" dirty="0" err="1" smtClean="0">
                    <a:solidFill>
                      <a:srgbClr val="FF0066"/>
                    </a:solidFill>
                  </a:rPr>
                  <a:t>emittance</a:t>
                </a:r>
                <a:r>
                  <a:rPr lang="en-US" sz="2000" dirty="0" smtClean="0">
                    <a:solidFill>
                      <a:srgbClr val="FF0066"/>
                    </a:solidFill>
                  </a:rPr>
                  <a:t> electron gun</a:t>
                </a:r>
                <a:endParaRPr lang="en-US" sz="2000" i="1" dirty="0">
                  <a:solidFill>
                    <a:srgbClr val="FF0066"/>
                  </a:solidFill>
                  <a:latin typeface="Cambria Math"/>
                </a:endParaRPr>
              </a:p>
              <a:p>
                <a:endParaRPr lang="en-US" sz="2000" i="1" dirty="0">
                  <a:solidFill>
                    <a:schemeClr val="tx1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000" b="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3235036"/>
                <a:ext cx="3048000" cy="803564"/>
              </a:xfrm>
              <a:prstGeom prst="rect">
                <a:avLst/>
              </a:prstGeom>
              <a:blipFill rotWithShape="1">
                <a:blip r:embed="rId3"/>
                <a:stretch>
                  <a:fillRect l="-2200" t="-3788" r="-1000" b="-5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rved Right Arrow 5"/>
          <p:cNvSpPr/>
          <p:nvPr/>
        </p:nvSpPr>
        <p:spPr>
          <a:xfrm>
            <a:off x="768927" y="2081645"/>
            <a:ext cx="304800" cy="1194955"/>
          </a:xfrm>
          <a:prstGeom prst="curv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sp>
          <p:nvSpPr>
            <p:cNvPr id="8" name="TextBox 7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1.2. Beam Dynamics Studies (Designing Strategies)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1. Introduction                                                                                                                                  3</a:t>
                </a:r>
              </a:p>
            </p:txBody>
          </p:sp>
        </p:grpSp>
      </p:grpSp>
      <p:sp>
        <p:nvSpPr>
          <p:cNvPr id="12" name="Subtitle 2"/>
          <p:cNvSpPr txBox="1">
            <a:spLocks/>
          </p:cNvSpPr>
          <p:nvPr/>
        </p:nvSpPr>
        <p:spPr>
          <a:xfrm>
            <a:off x="5237017" y="3124200"/>
            <a:ext cx="3460175" cy="1066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arenR"/>
            </a:pPr>
            <a:r>
              <a:rPr lang="en-US" sz="2000" b="0" i="1" dirty="0" smtClean="0">
                <a:solidFill>
                  <a:schemeClr val="tx1"/>
                </a:solidFill>
              </a:rPr>
              <a:t>Design the gun with as much as possible </a:t>
            </a:r>
            <a:r>
              <a:rPr lang="en-US" sz="2000" b="0" i="1" dirty="0" smtClean="0">
                <a:solidFill>
                  <a:srgbClr val="FF0066"/>
                </a:solidFill>
              </a:rPr>
              <a:t>linear</a:t>
            </a:r>
            <a:r>
              <a:rPr lang="en-US" sz="2000" b="0" i="1" dirty="0" smtClean="0">
                <a:solidFill>
                  <a:schemeClr val="tx1"/>
                </a:solidFill>
              </a:rPr>
              <a:t> electromagnetic fields</a:t>
            </a:r>
          </a:p>
        </p:txBody>
      </p:sp>
      <p:cxnSp>
        <p:nvCxnSpPr>
          <p:cNvPr id="14" name="Straight Arrow Connector 13"/>
          <p:cNvCxnSpPr>
            <a:stCxn id="5" idx="3"/>
            <a:endCxn id="12" idx="1"/>
          </p:cNvCxnSpPr>
          <p:nvPr/>
        </p:nvCxnSpPr>
        <p:spPr>
          <a:xfrm>
            <a:off x="3733800" y="3636818"/>
            <a:ext cx="1503217" cy="2078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3"/>
          </p:cNvCxnSpPr>
          <p:nvPr/>
        </p:nvCxnSpPr>
        <p:spPr>
          <a:xfrm>
            <a:off x="3733800" y="3636818"/>
            <a:ext cx="1066800" cy="101138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ubtitle 2"/>
          <p:cNvSpPr txBox="1">
            <a:spLocks/>
          </p:cNvSpPr>
          <p:nvPr/>
        </p:nvSpPr>
        <p:spPr>
          <a:xfrm>
            <a:off x="3048000" y="4648200"/>
            <a:ext cx="3559752" cy="1447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arenR" startAt="2"/>
            </a:pPr>
            <a:r>
              <a:rPr lang="en-US" sz="2000" b="0" i="1" dirty="0" smtClean="0">
                <a:solidFill>
                  <a:schemeClr val="tx1"/>
                </a:solidFill>
              </a:rPr>
              <a:t>Minimize the action of  remaining </a:t>
            </a:r>
            <a:r>
              <a:rPr lang="en-US" sz="2000" i="1" dirty="0">
                <a:solidFill>
                  <a:schemeClr val="tx1"/>
                </a:solidFill>
              </a:rPr>
              <a:t>nonlinearities </a:t>
            </a:r>
            <a:r>
              <a:rPr lang="en-US" sz="2000" b="0" i="1" dirty="0" smtClean="0">
                <a:solidFill>
                  <a:schemeClr val="tx1"/>
                </a:solidFill>
              </a:rPr>
              <a:t>with </a:t>
            </a:r>
            <a:r>
              <a:rPr lang="en-US" sz="2000" b="0" i="1" dirty="0" smtClean="0">
                <a:solidFill>
                  <a:srgbClr val="FF0066"/>
                </a:solidFill>
              </a:rPr>
              <a:t>faster acceleration</a:t>
            </a:r>
            <a:r>
              <a:rPr lang="en-US" sz="2000" b="0" i="1" dirty="0" smtClean="0">
                <a:solidFill>
                  <a:srgbClr val="FF0000"/>
                </a:solidFill>
              </a:rPr>
              <a:t>  </a:t>
            </a:r>
            <a:r>
              <a:rPr lang="en-US" sz="2000" i="1" dirty="0" smtClean="0">
                <a:solidFill>
                  <a:schemeClr val="tx1"/>
                </a:solidFill>
              </a:rPr>
              <a:t>and</a:t>
            </a:r>
            <a:r>
              <a:rPr lang="en-US" sz="2000" b="0" i="1" dirty="0" smtClean="0">
                <a:solidFill>
                  <a:schemeClr val="tx1"/>
                </a:solidFill>
              </a:rPr>
              <a:t>  </a:t>
            </a:r>
            <a:r>
              <a:rPr lang="en-US" sz="2000" b="0" i="1" dirty="0" smtClean="0">
                <a:solidFill>
                  <a:srgbClr val="FF0066"/>
                </a:solidFill>
              </a:rPr>
              <a:t>smaller beam size</a:t>
            </a:r>
          </a:p>
          <a:p>
            <a:pPr algn="l"/>
            <a:endParaRPr lang="en-US" sz="2000" b="0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3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8118765" y="3560238"/>
            <a:ext cx="762000" cy="63076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529945" y="2590800"/>
            <a:ext cx="762000" cy="630762"/>
          </a:xfrm>
          <a:prstGeom prst="ellipse">
            <a:avLst/>
          </a:prstGeom>
          <a:solidFill>
            <a:srgbClr val="F99B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7481455" y="1627910"/>
            <a:ext cx="762000" cy="6307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6" name="Group 5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Thermionic Gun                                                                                                        4</a:t>
                </a: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Thermionic Gun Design (Potential Expansion)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43000" y="4282440"/>
            <a:ext cx="7772400" cy="2322135"/>
            <a:chOff x="1143000" y="4282440"/>
            <a:chExt cx="7772400" cy="2322135"/>
          </a:xfrm>
        </p:grpSpPr>
        <p:sp>
          <p:nvSpPr>
            <p:cNvPr id="15" name="TextBox 14"/>
            <p:cNvSpPr txBox="1"/>
            <p:nvPr/>
          </p:nvSpPr>
          <p:spPr>
            <a:xfrm>
              <a:off x="2362200" y="4953000"/>
              <a:ext cx="6553200" cy="830997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If we can somehow find the  potential  function on </a:t>
              </a:r>
              <a:r>
                <a:rPr lang="en-US" sz="1600" dirty="0" smtClean="0">
                  <a:solidFill>
                    <a:srgbClr val="FF0066"/>
                  </a:solidFill>
                </a:rPr>
                <a:t>symmetric axis</a:t>
              </a:r>
              <a:r>
                <a:rPr lang="en-US" sz="1600" dirty="0" smtClean="0"/>
                <a:t> z then we can easily find the electrostatic potential every where and so the electrode shapes </a:t>
              </a:r>
              <a:endParaRPr lang="en-US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82981" y="6019800"/>
              <a:ext cx="6504709" cy="584775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If we want to have a linear electrostatic field we should  have a </a:t>
              </a:r>
              <a:r>
                <a:rPr lang="en-US" sz="1600" dirty="0" smtClean="0">
                  <a:solidFill>
                    <a:srgbClr val="FF0066"/>
                  </a:solidFill>
                </a:rPr>
                <a:t>parabola</a:t>
              </a:r>
              <a:r>
                <a:rPr lang="en-US" sz="1600" dirty="0" smtClean="0"/>
                <a:t> shape for potential  function on symmetric axis </a:t>
              </a:r>
              <a:endParaRPr lang="en-US" sz="1600" dirty="0"/>
            </a:p>
          </p:txBody>
        </p:sp>
        <p:sp>
          <p:nvSpPr>
            <p:cNvPr id="17" name="Curved Right Arrow 16"/>
            <p:cNvSpPr/>
            <p:nvPr/>
          </p:nvSpPr>
          <p:spPr>
            <a:xfrm>
              <a:off x="1143000" y="4282440"/>
              <a:ext cx="762000" cy="1737360"/>
            </a:xfrm>
            <a:prstGeom prst="curvedRight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Left Brace 17"/>
            <p:cNvSpPr/>
            <p:nvPr/>
          </p:nvSpPr>
          <p:spPr>
            <a:xfrm>
              <a:off x="1905000" y="5368498"/>
              <a:ext cx="381000" cy="943689"/>
            </a:xfrm>
            <a:prstGeom prst="leftBrace">
              <a:avLst/>
            </a:prstGeom>
            <a:ln w="349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657600" y="1399310"/>
                <a:ext cx="4584908" cy="984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𝑟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!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i="1">
                                      <a:latin typeface="Cambria Math"/>
                                    </a:rPr>
                                    <m:t>𝑑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nary>
                        </m:e>
                      </m:d>
                      <m:r>
                        <a:rPr lang="en-US" i="1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1399310"/>
                <a:ext cx="4584908" cy="9840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733800" y="2506879"/>
                <a:ext cx="4800600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=−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brk/>
                          </m:rPr>
                          <a:rPr lang="en-US" b="0" i="1" smtClean="0">
                            <a:latin typeface="Cambria Math"/>
                          </a:rPr>
                          <m:t>1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nary>
                          <m:naryPr>
                            <m:chr m:val="∑"/>
                            <m:limLoc m:val="undOvr"/>
                            <m:ctrlPr>
                              <a:rPr lang="en-US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</a:rPr>
                              <m:t>=0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∞</m:t>
                            </m:r>
                          </m:sup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i="1"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!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p>
                                    <m:r>
                                      <a:rPr lang="en-GB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GB" i="1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GB" i="1">
                                    <a:latin typeface="Cambria Math"/>
                                  </a:rPr>
                                  <m:t>𝑑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GB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GB" i="1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</m:sSup>
                              </m:den>
                            </m:f>
                          </m:e>
                        </m:nary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2506879"/>
                <a:ext cx="4800600" cy="7146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3643745" y="3332020"/>
                <a:ext cx="5382490" cy="9840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i="1" smtClean="0"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𝑟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!</m:t>
                                  </m:r>
                                  <m:d>
                                    <m:dPr>
                                      <m:ctrlPr>
                                        <a:rPr lang="en-US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  <m: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  <m:t>!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i="1">
                                      <a:latin typeface="Cambria Math"/>
                                    </a:rPr>
                                    <m:t>𝑑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nary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3745" y="3332020"/>
                <a:ext cx="5382490" cy="9840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ounded Rectangle 24"/>
          <p:cNvSpPr/>
          <p:nvPr/>
        </p:nvSpPr>
        <p:spPr>
          <a:xfrm>
            <a:off x="20782" y="2265220"/>
            <a:ext cx="3255818" cy="1295399"/>
          </a:xfrm>
          <a:prstGeom prst="round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According to the Maxwell equations for </a:t>
            </a:r>
            <a:r>
              <a:rPr lang="en-US" dirty="0">
                <a:solidFill>
                  <a:srgbClr val="FF0066"/>
                </a:solidFill>
              </a:rPr>
              <a:t>axisymmetric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electrostatic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fields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we can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write: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Left Brace 25"/>
          <p:cNvSpPr/>
          <p:nvPr/>
        </p:nvSpPr>
        <p:spPr>
          <a:xfrm>
            <a:off x="3276600" y="1941651"/>
            <a:ext cx="533400" cy="1944549"/>
          </a:xfrm>
          <a:prstGeom prst="leftBrace">
            <a:avLst/>
          </a:prstGeom>
          <a:ln w="412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2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6" name="Subtitle 2"/>
              <p:cNvSpPr txBox="1">
                <a:spLocks/>
              </p:cNvSpPr>
              <p:nvPr/>
            </p:nvSpPr>
            <p:spPr>
              <a:xfrm>
                <a:off x="148277" y="5410200"/>
                <a:ext cx="8828809" cy="9906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FF0066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𝑅</m:t>
                          </m:r>
                        </m:den>
                      </m:f>
                      <m:sSup>
                        <m:sSupPr>
                          <m:ctrlPr>
                            <a:rPr lang="en-US" sz="20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FF0066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20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𝑞</m:t>
                          </m:r>
                          <m:r>
                            <a:rPr lang="en-US" sz="20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𝛾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US" sz="20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rad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𝑞𝐼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ad>
                                <m:radPr>
                                  <m:degHide m:val="on"/>
                                  <m:ctrlP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rad>
                            </m:den>
                          </m:f>
                          <m:r>
                            <a:rPr lang="en-US" sz="20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′′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𝑅</m:t>
                              </m:r>
                            </m:den>
                          </m:f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277" y="5410200"/>
                <a:ext cx="8828809" cy="9906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Thermionic Gun                                                                                                        5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Thermionic Gun Design (Envelope Equation)</a:t>
              </a:r>
            </a:p>
          </p:txBody>
        </p:sp>
      </p:grpSp>
      <p:sp>
        <p:nvSpPr>
          <p:cNvPr id="50" name="Rounded Rectangle 49"/>
          <p:cNvSpPr/>
          <p:nvPr/>
        </p:nvSpPr>
        <p:spPr>
          <a:xfrm>
            <a:off x="113385" y="1676400"/>
            <a:ext cx="2096415" cy="609600"/>
          </a:xfrm>
          <a:prstGeom prst="roundRect">
            <a:avLst/>
          </a:prstGeom>
          <a:noFill/>
          <a:ln w="349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Envelope equation: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2" name="Curved Left Arrow 51"/>
          <p:cNvSpPr/>
          <p:nvPr/>
        </p:nvSpPr>
        <p:spPr>
          <a:xfrm>
            <a:off x="2209800" y="1981200"/>
            <a:ext cx="381000" cy="838200"/>
          </a:xfrm>
          <a:prstGeom prst="curvedLef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Subtitle 2"/>
              <p:cNvSpPr txBox="1">
                <a:spLocks/>
              </p:cNvSpPr>
              <p:nvPr/>
            </p:nvSpPr>
            <p:spPr>
              <a:xfrm>
                <a:off x="152400" y="2743200"/>
                <a:ext cx="8839200" cy="838200"/>
              </a:xfrm>
              <a:prstGeom prst="rect">
                <a:avLst/>
              </a:prstGeom>
              <a:ln w="28575">
                <a:solidFill>
                  <a:srgbClr val="0070C0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rgbClr val="FF0066"/>
                              </a:solidFill>
                              <a:latin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𝛾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/>
                        </a:rPr>
                        <m:t>×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rgbClr val="FF0066"/>
                              </a:solidFill>
                              <a:latin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𝛾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′′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den>
                          </m:f>
                        </m:e>
                      </m:d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/>
                        </a:rPr>
                        <m:t>×</m:t>
                      </m:r>
                      <m:r>
                        <a:rPr lang="en-US" sz="2000" i="1" smtClean="0">
                          <a:solidFill>
                            <a:srgbClr val="FF0066"/>
                          </a:solidFill>
                          <a:latin typeface="Cambria Math"/>
                        </a:rPr>
                        <m:t>𝑅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𝑞𝐼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𝑐𝑚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3/2</m:t>
                              </m:r>
                            </m:sup>
                          </m:sSup>
                          <m:r>
                            <a:rPr lang="en-US" sz="2000" i="1" smtClean="0">
                              <a:solidFill>
                                <a:srgbClr val="FF0066"/>
                              </a:solidFill>
                              <a:latin typeface="Cambria Math"/>
                            </a:rPr>
                            <m:t>𝑅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 smtClean="0">
                                  <a:solidFill>
                                    <a:srgbClr val="FF0066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3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743200"/>
                <a:ext cx="8839200" cy="8382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28575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Down Arrow 53"/>
          <p:cNvSpPr/>
          <p:nvPr/>
        </p:nvSpPr>
        <p:spPr>
          <a:xfrm>
            <a:off x="4253345" y="4800600"/>
            <a:ext cx="346364" cy="6096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/>
              <p:cNvSpPr/>
              <p:nvPr/>
            </p:nvSpPr>
            <p:spPr>
              <a:xfrm>
                <a:off x="2459182" y="4104807"/>
                <a:ext cx="3934690" cy="619593"/>
              </a:xfrm>
              <a:prstGeom prst="rect">
                <a:avLst/>
              </a:prstGeom>
              <a:ln w="31750">
                <a:solidFill>
                  <a:srgbClr val="0070C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</a:rPr>
                        <m:t>𝛾</m:t>
                      </m:r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200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1+</m:t>
                      </m:r>
                      <m:f>
                        <m:f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𝑞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𝑐𝑎𝑡h𝑜𝑑𝑒</m:t>
                              </m:r>
                            </m:sub>
                          </m:sSub>
                          <m:r>
                            <a:rPr lang="en-US" sz="2000" i="1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 sz="2000" dirty="0" smtClean="0"/>
                            <m:t> </m:t>
                          </m:r>
                          <m:r>
                            <a:rPr lang="en-US" sz="2000" i="1"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𝑧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5" name="Rectangle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9182" y="4104807"/>
                <a:ext cx="3934690" cy="61959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317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4157765" y="3468469"/>
                <a:ext cx="5375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</m:oMath>
                  </m:oMathPara>
                </a14:m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7765" y="3468469"/>
                <a:ext cx="537523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412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87868"/>
            <a:ext cx="9144000" cy="1207532"/>
            <a:chOff x="0" y="87868"/>
            <a:chExt cx="9144000" cy="1207532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Thermionic Gun                                                                                                        6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85800" y="772180"/>
              <a:ext cx="7772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Thermionic Gun Design (Potential Equation)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609180"/>
            <a:ext cx="6357452" cy="386782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609600" y="6477000"/>
            <a:ext cx="5257800" cy="0"/>
          </a:xfrm>
          <a:prstGeom prst="straightConnector1">
            <a:avLst/>
          </a:prstGeom>
          <a:ln w="38100">
            <a:solidFill>
              <a:srgbClr val="00B05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286000" y="6477000"/>
                <a:ext cx="16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𝑑</m:t>
                      </m:r>
                      <m:r>
                        <a:rPr lang="en-US" i="1" dirty="0" smtClean="0">
                          <a:latin typeface="Cambria Math"/>
                        </a:rPr>
                        <m:t>=51.6</m:t>
                      </m:r>
                      <m:r>
                        <a:rPr lang="en-US" i="1" dirty="0" smtClean="0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6477000"/>
                <a:ext cx="160020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6705600" y="4495800"/>
            <a:ext cx="160020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Very close to a </a:t>
            </a:r>
            <a:r>
              <a:rPr lang="en-US" dirty="0" smtClean="0">
                <a:solidFill>
                  <a:srgbClr val="FF0000"/>
                </a:solidFill>
              </a:rPr>
              <a:t>parabola</a:t>
            </a:r>
            <a:r>
              <a:rPr lang="en-US" dirty="0" smtClean="0"/>
              <a:t> and so linear fields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105400" y="4957465"/>
            <a:ext cx="1480652" cy="300337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958" y="1350820"/>
            <a:ext cx="1294642" cy="131975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Subtitle 2"/>
              <p:cNvSpPr txBox="1">
                <a:spLocks/>
              </p:cNvSpPr>
              <p:nvPr/>
            </p:nvSpPr>
            <p:spPr>
              <a:xfrm>
                <a:off x="457200" y="1608863"/>
                <a:ext cx="7004773" cy="829537"/>
              </a:xfrm>
              <a:prstGeom prst="rect">
                <a:avLst/>
              </a:prstGeom>
              <a:noFill/>
              <a:ln w="22225">
                <a:solidFill>
                  <a:srgbClr val="002060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>
                            <a:rPr lang="en-US" sz="16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𝑅</m:t>
                          </m:r>
                        </m:den>
                      </m:f>
                      <m:sSup>
                        <m:sSupPr>
                          <m:ctrlPr>
                            <a:rPr lang="en-US" sz="16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6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6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𝑞</m:t>
                          </m:r>
                          <m:r>
                            <a:rPr lang="en-US" sz="16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𝛾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US" sz="16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sz="16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16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rad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6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𝑞𝐼</m:t>
                              </m:r>
                            </m:num>
                            <m:den>
                              <m: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ad>
                                <m:radPr>
                                  <m:degHide m:val="on"/>
                                  <m:ctrlP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sz="16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1600" i="1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rad>
                            </m:den>
                          </m:f>
                          <m:r>
                            <a:rPr lang="en-US" sz="16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′′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𝑅</m:t>
                              </m:r>
                            </m:den>
                          </m:f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608863"/>
                <a:ext cx="7004773" cy="82953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22225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332020" y="3048000"/>
                <a:ext cx="1524000" cy="36933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=140 </m:t>
                      </m:r>
                      <m:r>
                        <a:rPr lang="en-US" b="0" i="1" smtClean="0">
                          <a:latin typeface="Cambria Math"/>
                        </a:rPr>
                        <m:t>𝑘𝑉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020" y="3048000"/>
                <a:ext cx="152400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829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8201890" y="3304310"/>
            <a:ext cx="762000" cy="63076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0" y="87868"/>
            <a:ext cx="9372600" cy="1718385"/>
            <a:chOff x="0" y="87868"/>
            <a:chExt cx="9144000" cy="1638419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87868"/>
              <a:ext cx="9144000" cy="369332"/>
              <a:chOff x="0" y="87868"/>
              <a:chExt cx="9144000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52400" y="457200"/>
                <a:ext cx="883920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0" y="87868"/>
                <a:ext cx="914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itchFamily="18" charset="0"/>
                  </a:rPr>
                  <a:t>2. DB Injector Thermionic Gun                                                                                                        7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85800" y="772180"/>
              <a:ext cx="77724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2.1. Thermionic Gun Design (Equipotential Surfaces)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333" y="1423446"/>
            <a:ext cx="1294642" cy="13197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50" y="1806253"/>
            <a:ext cx="5496650" cy="45183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5343140" y="2819400"/>
                <a:ext cx="3616118" cy="1261051"/>
              </a:xfrm>
              <a:prstGeom prst="rect">
                <a:avLst/>
              </a:prstGeom>
              <a:ln w="38100">
                <a:solidFill>
                  <a:srgbClr val="00B05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 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𝑟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!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i="1">
                                      <a:latin typeface="Cambria Math"/>
                                    </a:rPr>
                                    <m:t>𝑑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nary>
                        </m:e>
                      </m:d>
                      <m:r>
                        <a:rPr lang="en-US" i="1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140" y="2819400"/>
                <a:ext cx="3616118" cy="12610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5361710" y="4791670"/>
            <a:ext cx="3409459" cy="923330"/>
            <a:chOff x="5334000" y="4530149"/>
            <a:chExt cx="3409459" cy="9233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5334000" y="4530149"/>
                  <a:ext cx="3409459" cy="923330"/>
                </a:xfrm>
                <a:prstGeom prst="rect">
                  <a:avLst/>
                </a:prstGeom>
                <a:ln w="38100">
                  <a:solidFill>
                    <a:srgbClr val="0070C0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 </m:t>
                      </m:r>
                      <m:r>
                        <a:rPr lang="en-US" i="1" smtClean="0">
                          <a:solidFill>
                            <a:srgbClr val="FF3300"/>
                          </a:solidFill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i="1">
                          <a:solidFill>
                            <a:srgbClr val="FF3300"/>
                          </a:solidFill>
                          <a:latin typeface="Cambria Math"/>
                        </a:rPr>
                        <m:t>=</m:t>
                      </m:r>
                    </m:oMath>
                  </a14:m>
                  <a:r>
                    <a:rPr lang="en-US" i="1" dirty="0" smtClean="0">
                      <a:solidFill>
                        <a:srgbClr val="FF3300"/>
                      </a:solidFill>
                      <a:latin typeface="Cambria Math"/>
                    </a:rPr>
                    <a:t>0 kV                      </a:t>
                  </a:r>
                  <a:r>
                    <a:rPr lang="en-US" i="1" dirty="0" smtClean="0">
                      <a:solidFill>
                        <a:srgbClr val="FF0000"/>
                      </a:solidFill>
                      <a:latin typeface="Cambria Math"/>
                    </a:rPr>
                    <a:t>Anode</a:t>
                  </a:r>
                </a:p>
                <a:p>
                  <a:endParaRPr lang="en-US" i="1" dirty="0" smtClean="0">
                    <a:latin typeface="Cambria Math"/>
                  </a:endParaRPr>
                </a:p>
                <a:p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i="1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</m:oMath>
                  </a14:m>
                  <a:r>
                    <a:rPr lang="en-US" i="1" dirty="0" smtClean="0">
                      <a:solidFill>
                        <a:srgbClr val="00B050"/>
                      </a:solidFill>
                      <a:latin typeface="Cambria Math"/>
                    </a:rPr>
                    <a:t>140kV</a:t>
                  </a:r>
                  <a:r>
                    <a:rPr lang="en-US" i="1" dirty="0" smtClean="0">
                      <a:latin typeface="Cambria Math"/>
                    </a:rPr>
                    <a:t>                 </a:t>
                  </a:r>
                  <a:r>
                    <a:rPr lang="en-US" i="1" dirty="0" smtClean="0">
                      <a:solidFill>
                        <a:srgbClr val="00B050"/>
                      </a:solidFill>
                      <a:latin typeface="Cambria Math"/>
                    </a:rPr>
                    <a:t>Cathode</a:t>
                  </a:r>
                  <a:endParaRPr lang="en-US" i="1" dirty="0">
                    <a:solidFill>
                      <a:srgbClr val="00B050"/>
                    </a:solidFill>
                    <a:latin typeface="Cambria Math"/>
                  </a:endParaRPr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4000" y="4530149"/>
                  <a:ext cx="3409459" cy="92333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1899" r="-531" b="-6329"/>
                  </a:stretch>
                </a:blipFill>
                <a:ln w="38100">
                  <a:solidFill>
                    <a:srgbClr val="0070C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" name="Straight Arrow Connector 2"/>
            <p:cNvCxnSpPr/>
            <p:nvPr/>
          </p:nvCxnSpPr>
          <p:spPr>
            <a:xfrm>
              <a:off x="7072745" y="4724400"/>
              <a:ext cx="533400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7072745" y="5271655"/>
              <a:ext cx="533400" cy="0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21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5171</TotalTime>
  <Words>1621</Words>
  <Application>Microsoft Office PowerPoint</Application>
  <PresentationFormat>On-screen Show (4:3)</PresentationFormat>
  <Paragraphs>213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MOHSEN</dc:creator>
  <cp:lastModifiedBy>MOHSEN</cp:lastModifiedBy>
  <cp:revision>391</cp:revision>
  <dcterms:created xsi:type="dcterms:W3CDTF">2014-07-06T06:13:23Z</dcterms:created>
  <dcterms:modified xsi:type="dcterms:W3CDTF">2015-01-27T05:38:49Z</dcterms:modified>
</cp:coreProperties>
</file>