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7"/>
  </p:notesMasterIdLst>
  <p:sldIdLst>
    <p:sldId id="256" r:id="rId2"/>
    <p:sldId id="290" r:id="rId3"/>
    <p:sldId id="291" r:id="rId4"/>
    <p:sldId id="345" r:id="rId5"/>
    <p:sldId id="346" r:id="rId6"/>
    <p:sldId id="349" r:id="rId7"/>
    <p:sldId id="294" r:id="rId8"/>
    <p:sldId id="329" r:id="rId9"/>
    <p:sldId id="350" r:id="rId10"/>
    <p:sldId id="316" r:id="rId11"/>
    <p:sldId id="293" r:id="rId12"/>
    <p:sldId id="359" r:id="rId13"/>
    <p:sldId id="317" r:id="rId14"/>
    <p:sldId id="319" r:id="rId15"/>
    <p:sldId id="358" r:id="rId16"/>
    <p:sldId id="306" r:id="rId17"/>
    <p:sldId id="360" r:id="rId18"/>
    <p:sldId id="314" r:id="rId19"/>
    <p:sldId id="342" r:id="rId20"/>
    <p:sldId id="334" r:id="rId21"/>
    <p:sldId id="340" r:id="rId22"/>
    <p:sldId id="300" r:id="rId23"/>
    <p:sldId id="283" r:id="rId24"/>
    <p:sldId id="302" r:id="rId25"/>
    <p:sldId id="354" r:id="rId26"/>
    <p:sldId id="355" r:id="rId27"/>
    <p:sldId id="357" r:id="rId28"/>
    <p:sldId id="351" r:id="rId29"/>
    <p:sldId id="343" r:id="rId30"/>
    <p:sldId id="337" r:id="rId31"/>
    <p:sldId id="322" r:id="rId32"/>
    <p:sldId id="320" r:id="rId33"/>
    <p:sldId id="323" r:id="rId34"/>
    <p:sldId id="328" r:id="rId35"/>
    <p:sldId id="356" r:id="rId36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3ACE"/>
    <a:srgbClr val="3018A8"/>
    <a:srgbClr val="FF66FF"/>
    <a:srgbClr val="FF00FF"/>
    <a:srgbClr val="FF3399"/>
    <a:srgbClr val="04AE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2900" autoAdjust="0"/>
  </p:normalViewPr>
  <p:slideViewPr>
    <p:cSldViewPr>
      <p:cViewPr>
        <p:scale>
          <a:sx n="100" d="100"/>
          <a:sy n="100" d="100"/>
        </p:scale>
        <p:origin x="-936" y="-235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AA090F-8D04-4127-910D-6317D1732F47}" type="datetimeFigureOut">
              <a:rPr lang="fr-FR" smtClean="0"/>
              <a:t>27/01/2015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B0474B-BFB5-404D-B2B5-2F7CA82EB3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2914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0474B-BFB5-404D-B2B5-2F7CA82EB3F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849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Measurement</a:t>
            </a:r>
            <a:r>
              <a:rPr lang="en-US" baseline="0" dirty="0" smtClean="0"/>
              <a:t> of beam halo distribution using wire scanner is quit limited by the background photons generated by the beam halo hitting the vacuum chamber and the apertures.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0474B-BFB5-404D-B2B5-2F7CA82EB3F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0674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iamisis\Desktop\崔老师的PPT\bghome0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0BB8A-B84B-4BC7-BE72-468A6C0510BE}" type="datetime1">
              <a:rPr lang="zh-CN" altLang="fr-FR" smtClean="0"/>
              <a:t>2015/1/27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‹N°›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C2D1-24D0-450B-8057-47E3C489549E}" type="datetime1">
              <a:rPr lang="zh-CN" altLang="fr-FR" smtClean="0"/>
              <a:t>2015/1/27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‹N°›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41C39-5893-43D5-B8D6-1CC7971DD762}" type="datetime1">
              <a:rPr lang="zh-CN" altLang="fr-FR" smtClean="0"/>
              <a:t>2015/1/27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‹N°›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iamisis\Desktop\00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514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65571"/>
          </a:xfrm>
        </p:spPr>
        <p:txBody>
          <a:bodyPr>
            <a:normAutofit/>
          </a:bodyPr>
          <a:lstStyle>
            <a:lvl1pPr algn="l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1494"/>
            <a:ext cx="8229600" cy="3394472"/>
          </a:xfrm>
        </p:spPr>
        <p:txBody>
          <a:bodyPr/>
          <a:lstStyle>
            <a:lvl1pPr>
              <a:defRPr sz="2000">
                <a:latin typeface="微软雅黑" pitchFamily="34" charset="-122"/>
                <a:ea typeface="微软雅黑" pitchFamily="34" charset="-122"/>
              </a:defRPr>
            </a:lvl1pPr>
            <a:lvl2pPr>
              <a:defRPr sz="1800">
                <a:latin typeface="微软雅黑" pitchFamily="34" charset="-122"/>
                <a:ea typeface="微软雅黑" pitchFamily="34" charset="-122"/>
              </a:defRPr>
            </a:lvl2pPr>
            <a:lvl3pPr>
              <a:defRPr sz="1600">
                <a:latin typeface="微软雅黑" pitchFamily="34" charset="-122"/>
                <a:ea typeface="微软雅黑" pitchFamily="34" charset="-122"/>
              </a:defRPr>
            </a:lvl3pPr>
            <a:lvl4pPr>
              <a:defRPr sz="1400">
                <a:latin typeface="微软雅黑" pitchFamily="34" charset="-122"/>
                <a:ea typeface="微软雅黑" pitchFamily="34" charset="-122"/>
              </a:defRPr>
            </a:lvl4pPr>
            <a:lvl5pPr>
              <a:defRPr sz="1400">
                <a:latin typeface="微软雅黑" pitchFamily="34" charset="-122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pic>
        <p:nvPicPr>
          <p:cNvPr id="8" name="Picture 3" descr="C:\Users\iamisis\Desktop\未标题-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05" y="4796152"/>
            <a:ext cx="892324" cy="297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11 Imagen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65291" y="4808227"/>
            <a:ext cx="361033" cy="304028"/>
          </a:xfrm>
          <a:prstGeom prst="rect">
            <a:avLst/>
          </a:prstGeom>
        </p:spPr>
      </p:pic>
      <p:pic>
        <p:nvPicPr>
          <p:cNvPr id="10" name="12 Imagen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40698" y="4808227"/>
            <a:ext cx="361033" cy="304028"/>
          </a:xfrm>
          <a:prstGeom prst="rect">
            <a:avLst/>
          </a:prstGeom>
        </p:spPr>
      </p:pic>
      <p:sp>
        <p:nvSpPr>
          <p:cNvPr id="11" name="14 CuadroTexto"/>
          <p:cNvSpPr txBox="1"/>
          <p:nvPr userDrawn="1"/>
        </p:nvSpPr>
        <p:spPr>
          <a:xfrm>
            <a:off x="7964424" y="4820102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i="1" dirty="0" smtClean="0">
                <a:solidFill>
                  <a:schemeClr val="bg1"/>
                </a:solidFill>
              </a:rPr>
              <a:t>of</a:t>
            </a:r>
            <a:endParaRPr lang="es-ES" sz="1200" b="1" i="1" dirty="0">
              <a:solidFill>
                <a:schemeClr val="bg1"/>
              </a:solidFill>
            </a:endParaRPr>
          </a:p>
        </p:txBody>
      </p:sp>
      <p:sp>
        <p:nvSpPr>
          <p:cNvPr id="12" name="15 CuadroTexto"/>
          <p:cNvSpPr txBox="1"/>
          <p:nvPr userDrawn="1"/>
        </p:nvSpPr>
        <p:spPr>
          <a:xfrm>
            <a:off x="8252978" y="4820103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chemeClr val="bg1"/>
                </a:solidFill>
              </a:rPr>
              <a:t>14</a:t>
            </a:r>
            <a:endParaRPr lang="es-ES" sz="1200" b="1" dirty="0">
              <a:solidFill>
                <a:schemeClr val="bg1"/>
              </a:solidFill>
            </a:endParaRPr>
          </a:p>
        </p:txBody>
      </p:sp>
      <p:pic>
        <p:nvPicPr>
          <p:cNvPr id="13" name="Imagen 6" descr="C:\Users\Design\Documents\Edu\Product Launch\btns.png">
            <a:hlinkClick r:id="" action="ppaction://hlinkshowjump?jump=nextslide"/>
          </p:cNvPr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0560" y="4870375"/>
            <a:ext cx="177229" cy="17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n 6" descr="C:\Users\Design\Documents\Edu\Product Launch\btns.png">
            <a:hlinkClick r:id="" action="ppaction://hlinkshowjump?jump=previousslide"/>
          </p:cNvPr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30975" y="4870375"/>
            <a:ext cx="177229" cy="17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4 CuadroTexto"/>
          <p:cNvSpPr txBox="1"/>
          <p:nvPr userDrawn="1"/>
        </p:nvSpPr>
        <p:spPr>
          <a:xfrm>
            <a:off x="3543511" y="4816594"/>
            <a:ext cx="2056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b="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+mn-cs"/>
              </a:rPr>
              <a:t>——</a:t>
            </a:r>
            <a:r>
              <a:rPr lang="zh-CN" altLang="en-US" sz="1200" b="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+mn-cs"/>
              </a:rPr>
              <a:t>开发框架的使用和推广</a:t>
            </a:r>
            <a:endParaRPr lang="es-ES" sz="1200" b="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iamisis\Desktop\00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514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FE65-DE5E-434B-8898-60562CD146BE}" type="datetime1">
              <a:rPr lang="zh-CN" altLang="fr-FR" smtClean="0"/>
              <a:t>2015/1/27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‹N°›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C43F-88C3-417C-B6DA-ABD07C2789D1}" type="datetime1">
              <a:rPr lang="zh-CN" altLang="fr-FR" smtClean="0"/>
              <a:t>2015/1/27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‹N°›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300D7-758A-4548-968D-FA8AF3103A14}" type="datetime1">
              <a:rPr lang="zh-CN" altLang="fr-FR" smtClean="0"/>
              <a:t>2015/1/27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‹N°›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D8D5-B45B-419A-B838-AF68069245D9}" type="datetime1">
              <a:rPr lang="zh-CN" altLang="fr-FR" smtClean="0"/>
              <a:t>2015/1/27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‹N°›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CA115-EEAA-4264-B182-A1941FA2F429}" type="datetime1">
              <a:rPr lang="zh-CN" altLang="fr-FR" smtClean="0"/>
              <a:t>2015/1/27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‹N°›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3E36-3429-463C-A00C-712E33850F47}" type="datetime1">
              <a:rPr lang="zh-CN" altLang="fr-FR" smtClean="0"/>
              <a:t>2015/1/27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‹N°›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31D6C-9E35-4AF1-8D62-729FC25F85F9}" type="datetime1">
              <a:rPr lang="zh-CN" altLang="fr-FR" smtClean="0"/>
              <a:t>2015/1/27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‹N°›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1124E-8015-4F87-808C-E7C5E0A45763}" type="datetime1">
              <a:rPr lang="zh-CN" altLang="fr-FR" smtClean="0"/>
              <a:t>2015/1/27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‹N°›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jpe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3.xml"/><Relationship Id="rId5" Type="http://schemas.microsoft.com/office/2007/relationships/hdphoto" Target="../media/hdphoto1.wdp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2" descr="PPECLOGO-eff-0-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793" y="3499073"/>
            <a:ext cx="835025" cy="50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PPECLOGO-eff-0-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718" y="3473673"/>
            <a:ext cx="773112" cy="47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PPECLOGO-eff-0-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55" y="2592610"/>
            <a:ext cx="2373313" cy="149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5" descr="PPECLOGO-eff-0-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205" y="4056285"/>
            <a:ext cx="412750" cy="249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6" descr="PPECLOGO-eff-0-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968" y="3510185"/>
            <a:ext cx="315912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7" descr="PPECLOGO-eff-0-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543" y="4097560"/>
            <a:ext cx="155575" cy="93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8" descr="PPECLOGO-eff-0-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4380" y="3302223"/>
            <a:ext cx="773113" cy="47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9" descr="PPECLOGO-eff-5-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880" y="3700685"/>
            <a:ext cx="1163638" cy="70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0" descr="PPECLOGO-eff-5-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089910"/>
            <a:ext cx="144462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1" descr="PPECLOGO-eff-5-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405" y="3397473"/>
            <a:ext cx="879475" cy="53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2" descr="PPECLOGO-eff-0-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055" y="3964210"/>
            <a:ext cx="411163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3" descr="PPECLOGO-eff-0-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1318" y="3170460"/>
            <a:ext cx="411162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14" descr="PPECLOGO-eff2-1-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968" y="3441923"/>
            <a:ext cx="1336675" cy="900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15" descr="PPECLOGO-eff2-1-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205" y="3435573"/>
            <a:ext cx="344488" cy="23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6" descr="PPECLOGO-eff2-1-4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080" y="3775298"/>
            <a:ext cx="554038" cy="36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17" descr="PPECLOGO-eff2-1-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818" y="3513360"/>
            <a:ext cx="284162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18" descr="PPECLOGO-eff2-1-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280" y="3851498"/>
            <a:ext cx="222250" cy="14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re 1"/>
          <p:cNvSpPr>
            <a:spLocks noGrp="1"/>
          </p:cNvSpPr>
          <p:nvPr>
            <p:ph type="ctrTitle"/>
          </p:nvPr>
        </p:nvSpPr>
        <p:spPr>
          <a:xfrm>
            <a:off x="708918" y="627534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Beam Halo Measurement using Diamond Sensor at ATF2</a:t>
            </a:r>
            <a:endParaRPr lang="fr-FR" sz="3200" dirty="0"/>
          </a:p>
        </p:txBody>
      </p:sp>
      <p:sp>
        <p:nvSpPr>
          <p:cNvPr id="51" name="副标题 2"/>
          <p:cNvSpPr>
            <a:spLocks noGrp="1"/>
          </p:cNvSpPr>
          <p:nvPr>
            <p:ph type="subTitle" idx="1"/>
          </p:nvPr>
        </p:nvSpPr>
        <p:spPr>
          <a:xfrm>
            <a:off x="1331640" y="1923678"/>
            <a:ext cx="6841917" cy="1008112"/>
          </a:xfrm>
        </p:spPr>
        <p:txBody>
          <a:bodyPr>
            <a:normAutofit/>
          </a:bodyPr>
          <a:lstStyle/>
          <a:p>
            <a:r>
              <a:rPr lang="en-US" sz="1800" u="sng" dirty="0">
                <a:solidFill>
                  <a:srgbClr val="C00000"/>
                </a:solidFill>
              </a:rPr>
              <a:t>S. Liu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, P. </a:t>
            </a:r>
            <a:r>
              <a:rPr lang="en-US" sz="1800" dirty="0" err="1">
                <a:solidFill>
                  <a:schemeClr val="accent1">
                    <a:lumMod val="75000"/>
                  </a:schemeClr>
                </a:solidFill>
              </a:rPr>
              <a:t>Bambade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, F. </a:t>
            </a:r>
            <a:r>
              <a:rPr lang="en-US" sz="1800" dirty="0" err="1">
                <a:solidFill>
                  <a:schemeClr val="accent1">
                    <a:lumMod val="75000"/>
                  </a:schemeClr>
                </a:solidFill>
              </a:rPr>
              <a:t>Bogard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, P. </a:t>
            </a:r>
            <a:r>
              <a:rPr lang="en-US" sz="1800" dirty="0" err="1">
                <a:solidFill>
                  <a:schemeClr val="accent1">
                    <a:lumMod val="75000"/>
                  </a:schemeClr>
                </a:solidFill>
              </a:rPr>
              <a:t>Cornebise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, V. </a:t>
            </a:r>
            <a:r>
              <a:rPr lang="en-US" sz="1800" dirty="0" err="1">
                <a:solidFill>
                  <a:schemeClr val="accent1">
                    <a:lumMod val="75000"/>
                  </a:schemeClr>
                </a:solidFill>
              </a:rPr>
              <a:t>Kubytskyi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, C.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Sylvia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, A. </a:t>
            </a:r>
            <a:r>
              <a:rPr lang="en-US" sz="1800" dirty="0" err="1">
                <a:solidFill>
                  <a:schemeClr val="accent1">
                    <a:lumMod val="75000"/>
                  </a:schemeClr>
                </a:solidFill>
              </a:rPr>
              <a:t>Faus-Golfe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, N. </a:t>
            </a: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</a:rPr>
              <a:t>Fuster-Martínez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, T. </a:t>
            </a:r>
            <a:r>
              <a:rPr lang="en-US" sz="1800" dirty="0" err="1">
                <a:solidFill>
                  <a:schemeClr val="accent1">
                    <a:lumMod val="75000"/>
                  </a:schemeClr>
                </a:solidFill>
              </a:rPr>
              <a:t>Tauchi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, N. </a:t>
            </a:r>
            <a:r>
              <a:rPr lang="en-US" sz="1800" dirty="0" err="1">
                <a:solidFill>
                  <a:schemeClr val="accent1">
                    <a:lumMod val="75000"/>
                  </a:schemeClr>
                </a:solidFill>
              </a:rPr>
              <a:t>Terunuma</a:t>
            </a:r>
            <a:endParaRPr lang="en-US" sz="18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3" name="Picture 5" descr="http://phil.lal.in2p3.fr/plugins/kitcnrs/images/l-coul-500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99726" y="144878"/>
            <a:ext cx="1459697" cy="843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4" name="Picture 2" descr="http://www-atf.kek.jp/atf/icon-lib/atflogo-200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634004" y="51470"/>
            <a:ext cx="1475656" cy="848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$atf2\Desktop\照片 14-12-12 19 57 41.jpg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10" b="27866"/>
          <a:stretch/>
        </p:blipFill>
        <p:spPr bwMode="auto">
          <a:xfrm>
            <a:off x="15176" y="2592610"/>
            <a:ext cx="9128824" cy="257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67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rAng="0" ptsTypes="">
                                      <p:cBhvr>
                                        <p:cTn id="42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31632 3.33333E-6 " pathEditMode="relative" rAng="0" ptsTypes="AA">
                                      <p:cBhvr>
                                        <p:cTn id="44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16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1.85185E-6 L -0.46684 -1.85185E-6 " pathEditMode="relative" rAng="0" ptsTypes="AA">
                                      <p:cBhvr>
                                        <p:cTn id="46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94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19531 1.11111E-6 " pathEditMode="relative" rAng="0" ptsTypes="AA">
                                      <p:cBhvr>
                                        <p:cTn id="48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4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43594 2.59259E-6 " pathEditMode="relative" rAng="0" ptsTypes="AA">
                                      <p:cBhvr>
                                        <p:cTn id="50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6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59259E-6 L -0.61719 2.59259E-6 " pathEditMode="relative" rAng="0" ptsTypes="AA">
                                      <p:cBhvr>
                                        <p:cTn id="52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868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33577 -1.85185E-6 " pathEditMode="relative" rAng="0" ptsTypes="AA">
                                      <p:cBhvr>
                                        <p:cTn id="54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88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6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8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60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62813 2.96296E-6 " pathEditMode="relative" rAng="0" ptsTypes="AA">
                                      <p:cBhvr>
                                        <p:cTn id="62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6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42465 -2.96296E-6 " pathEditMode="relative" rAng="0" ptsTypes="AA">
                                      <p:cBhvr>
                                        <p:cTn id="64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33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53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53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53" presetClass="exit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53" presetClass="exit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chemeClr val="bg1"/>
                </a:solidFill>
              </a:rPr>
              <a:t>10</a:t>
            </a:fld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38" name="组合 46"/>
          <p:cNvGrpSpPr>
            <a:grpSpLocks/>
          </p:cNvGrpSpPr>
          <p:nvPr/>
        </p:nvGrpSpPr>
        <p:grpSpPr bwMode="auto">
          <a:xfrm>
            <a:off x="1536088" y="2020199"/>
            <a:ext cx="5968746" cy="467236"/>
            <a:chOff x="3008148" y="1790582"/>
            <a:chExt cx="9560109" cy="839028"/>
          </a:xfrm>
        </p:grpSpPr>
        <p:sp>
          <p:nvSpPr>
            <p:cNvPr id="39" name="圆角矩形 10"/>
            <p:cNvSpPr/>
            <p:nvPr/>
          </p:nvSpPr>
          <p:spPr>
            <a:xfrm>
              <a:off x="3460439" y="1898552"/>
              <a:ext cx="9107818" cy="731058"/>
            </a:xfrm>
            <a:prstGeom prst="roundRect">
              <a:avLst>
                <a:gd name="adj" fmla="val 3705"/>
              </a:avLst>
            </a:prstGeom>
            <a:solidFill>
              <a:srgbClr val="04AEDA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矩形 46"/>
            <p:cNvSpPr>
              <a:spLocks noChangeArrowheads="1"/>
            </p:cNvSpPr>
            <p:nvPr/>
          </p:nvSpPr>
          <p:spPr bwMode="auto">
            <a:xfrm>
              <a:off x="3839176" y="1843497"/>
              <a:ext cx="8390375" cy="718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2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Lower limit of DS : pick-up study</a:t>
              </a:r>
              <a:endPara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椭圆 12"/>
            <p:cNvSpPr/>
            <p:nvPr/>
          </p:nvSpPr>
          <p:spPr bwMode="auto">
            <a:xfrm rot="10800000">
              <a:off x="3008148" y="1790582"/>
              <a:ext cx="691932" cy="775753"/>
            </a:xfrm>
            <a:prstGeom prst="ellipse">
              <a:avLst/>
            </a:prstGeom>
            <a:solidFill>
              <a:srgbClr val="04AEDA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方正姚体" pitchFamily="2" charset="-122"/>
              </a:endParaRPr>
            </a:p>
          </p:txBody>
        </p:sp>
      </p:grpSp>
      <p:grpSp>
        <p:nvGrpSpPr>
          <p:cNvPr id="42" name="组合 46"/>
          <p:cNvGrpSpPr>
            <a:grpSpLocks/>
          </p:cNvGrpSpPr>
          <p:nvPr/>
        </p:nvGrpSpPr>
        <p:grpSpPr bwMode="auto">
          <a:xfrm>
            <a:off x="1511491" y="2784362"/>
            <a:ext cx="5968746" cy="467236"/>
            <a:chOff x="3008148" y="1790582"/>
            <a:chExt cx="9560109" cy="839028"/>
          </a:xfrm>
        </p:grpSpPr>
        <p:sp>
          <p:nvSpPr>
            <p:cNvPr id="43" name="圆角矩形 10"/>
            <p:cNvSpPr/>
            <p:nvPr/>
          </p:nvSpPr>
          <p:spPr>
            <a:xfrm>
              <a:off x="3460439" y="1898552"/>
              <a:ext cx="9107818" cy="731058"/>
            </a:xfrm>
            <a:prstGeom prst="roundRect">
              <a:avLst>
                <a:gd name="adj" fmla="val 3705"/>
              </a:avLst>
            </a:prstGeom>
            <a:solidFill>
              <a:srgbClr val="04AEDA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矩形 46"/>
            <p:cNvSpPr>
              <a:spLocks noChangeArrowheads="1"/>
            </p:cNvSpPr>
            <p:nvPr/>
          </p:nvSpPr>
          <p:spPr bwMode="auto">
            <a:xfrm>
              <a:off x="3839176" y="1843497"/>
              <a:ext cx="8390375" cy="718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2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Higher limit of DS : linearity study</a:t>
              </a:r>
              <a:endPara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椭圆 12"/>
            <p:cNvSpPr/>
            <p:nvPr/>
          </p:nvSpPr>
          <p:spPr bwMode="auto">
            <a:xfrm rot="10800000">
              <a:off x="3008148" y="1790582"/>
              <a:ext cx="691932" cy="775753"/>
            </a:xfrm>
            <a:prstGeom prst="ellipse">
              <a:avLst/>
            </a:prstGeom>
            <a:solidFill>
              <a:srgbClr val="04AEDA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方正姚体" pitchFamily="2" charset="-122"/>
              </a:endParaRPr>
            </a:p>
          </p:txBody>
        </p:sp>
      </p:grpSp>
      <p:sp>
        <p:nvSpPr>
          <p:cNvPr id="57" name="TextBox 69"/>
          <p:cNvSpPr txBox="1"/>
          <p:nvPr/>
        </p:nvSpPr>
        <p:spPr>
          <a:xfrm>
            <a:off x="-34614" y="771617"/>
            <a:ext cx="9143999" cy="637754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04AEDA"/>
                </a:solidFill>
              </a:rPr>
              <a:t>Characterization of Diamond Sensor (DS)</a:t>
            </a:r>
          </a:p>
        </p:txBody>
      </p:sp>
    </p:spTree>
    <p:extLst>
      <p:ext uri="{BB962C8B-B14F-4D97-AF65-F5344CB8AC3E}">
        <p14:creationId xmlns:p14="http://schemas.microsoft.com/office/powerpoint/2010/main" val="71326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69"/>
          <p:cNvSpPr txBox="1"/>
          <p:nvPr/>
        </p:nvSpPr>
        <p:spPr>
          <a:xfrm>
            <a:off x="-37626" y="251491"/>
            <a:ext cx="8713691" cy="576199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04AEDA"/>
                </a:solidFill>
              </a:rPr>
              <a:t>Signal Pick-up Study</a:t>
            </a:r>
          </a:p>
        </p:txBody>
      </p:sp>
      <p:cxnSp>
        <p:nvCxnSpPr>
          <p:cNvPr id="48" name="直接连接符 10"/>
          <p:cNvCxnSpPr>
            <a:endCxn id="49" idx="1"/>
          </p:cNvCxnSpPr>
          <p:nvPr/>
        </p:nvCxnSpPr>
        <p:spPr>
          <a:xfrm flipH="1">
            <a:off x="-37626" y="761138"/>
            <a:ext cx="919013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7"/>
          <p:cNvSpPr>
            <a:spLocks noChangeArrowheads="1"/>
          </p:cNvSpPr>
          <p:nvPr/>
        </p:nvSpPr>
        <p:spPr bwMode="auto">
          <a:xfrm>
            <a:off x="-37626" y="725419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6999818" y="4869656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b="1" smtClean="0">
                <a:solidFill>
                  <a:schemeClr val="bg1"/>
                </a:solidFill>
              </a:rPr>
              <a:t>11</a:t>
            </a:fld>
            <a:endParaRPr lang="zh-CN" altLang="en-US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D:\ATF2_2014\04-12-2014\Scan_Run56_04-12-2014_091700_pick_up\Plots\A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78" y="1851670"/>
            <a:ext cx="3886824" cy="28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Groupe 23"/>
          <p:cNvGrpSpPr/>
          <p:nvPr/>
        </p:nvGrpSpPr>
        <p:grpSpPr>
          <a:xfrm>
            <a:off x="4810779" y="1951804"/>
            <a:ext cx="4058940" cy="2736304"/>
            <a:chOff x="4511025" y="1268760"/>
            <a:chExt cx="4058940" cy="2736304"/>
          </a:xfrm>
        </p:grpSpPr>
        <p:pic>
          <p:nvPicPr>
            <p:cNvPr id="25" name="Picture 2" descr="Charge_VS_position_pick_up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1"/>
            <a:stretch/>
          </p:blipFill>
          <p:spPr bwMode="auto">
            <a:xfrm>
              <a:off x="4788024" y="1268760"/>
              <a:ext cx="3781941" cy="2736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ZoneTexte 25"/>
            <p:cNvSpPr txBox="1"/>
            <p:nvPr/>
          </p:nvSpPr>
          <p:spPr>
            <a:xfrm rot="16200000">
              <a:off x="4175773" y="2418187"/>
              <a:ext cx="947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Charge, [nC]</a:t>
              </a:r>
              <a:endParaRPr lang="fr-FR" sz="1200" dirty="0"/>
            </a:p>
          </p:txBody>
        </p:sp>
      </p:grpSp>
      <p:sp>
        <p:nvSpPr>
          <p:cNvPr id="2" name="ZoneTexte 1"/>
          <p:cNvSpPr txBox="1"/>
          <p:nvPr/>
        </p:nvSpPr>
        <p:spPr>
          <a:xfrm>
            <a:off x="5592733" y="1644027"/>
            <a:ext cx="2855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/>
              <a:t>Pick-up scan w/o applying HV on DS</a:t>
            </a:r>
            <a:endParaRPr lang="fr-FR" sz="1400" b="1" dirty="0"/>
          </a:p>
        </p:txBody>
      </p:sp>
      <p:pic>
        <p:nvPicPr>
          <p:cNvPr id="11" name="Picture 15" descr="C:\Users\sliu\Desktop\THPME092\THPME092\THPME092f5c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914" y="915566"/>
            <a:ext cx="2034751" cy="797948"/>
          </a:xfrm>
          <a:prstGeom prst="rect">
            <a:avLst/>
          </a:prstGeom>
          <a:ln w="38100" cap="sq">
            <a:solidFill>
              <a:srgbClr val="FFC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984809" y="940614"/>
            <a:ext cx="49457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sz="1600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Signal pick-up by the strip lines on the PCB was observed </a:t>
            </a:r>
            <a:r>
              <a:rPr kumimoji="1" lang="en-US" sz="1600" dirty="0" smtClean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as </a:t>
            </a:r>
            <a:r>
              <a:rPr kumimoji="1" lang="en-US" sz="1600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the PCB is not shielded</a:t>
            </a:r>
            <a:endParaRPr kumimoji="1" lang="fr-FR" sz="1600" dirty="0">
              <a:solidFill>
                <a:srgbClr val="7030A0"/>
              </a:solidFill>
              <a:latin typeface="Comic Sans MS" pitchFamily="66" charset="0"/>
              <a:ea typeface="MS PGothic" pitchFamily="34" charset="-128"/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flipH="1">
            <a:off x="2915817" y="1131590"/>
            <a:ext cx="1068992" cy="18295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llipse 15"/>
          <p:cNvSpPr/>
          <p:nvPr/>
        </p:nvSpPr>
        <p:spPr>
          <a:xfrm>
            <a:off x="6588224" y="2099243"/>
            <a:ext cx="864096" cy="13366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5180534" y="1988692"/>
            <a:ext cx="1668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Residual signal?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5765845" y="4219148"/>
            <a:ext cx="2793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Background from Pick-up ≈ </a:t>
            </a:r>
            <a:r>
              <a:rPr lang="en-US" dirty="0" smtClean="0">
                <a:solidFill>
                  <a:srgbClr val="C00000"/>
                </a:solidFill>
              </a:rPr>
              <a:t>500 e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fr-FR" baseline="30000" dirty="0">
              <a:solidFill>
                <a:srgbClr val="C00000"/>
              </a:solidFill>
            </a:endParaRPr>
          </a:p>
        </p:txBody>
      </p:sp>
      <p:sp>
        <p:nvSpPr>
          <p:cNvPr id="1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-21192" y="4744562"/>
            <a:ext cx="9144000" cy="273844"/>
          </a:xfrm>
        </p:spPr>
        <p:txBody>
          <a:bodyPr/>
          <a:lstStyle/>
          <a:p>
            <a:r>
              <a:rPr lang="fr-FR" altLang="zh-CN" b="1" i="1" dirty="0">
                <a:solidFill>
                  <a:schemeClr val="bg1"/>
                </a:solidFill>
              </a:rPr>
              <a:t>Shan Liu</a:t>
            </a:r>
            <a:r>
              <a:rPr lang="fr-FR" altLang="zh-CN" b="1" dirty="0">
                <a:solidFill>
                  <a:schemeClr val="bg1"/>
                </a:solidFill>
              </a:rPr>
              <a:t> </a:t>
            </a:r>
            <a:r>
              <a:rPr lang="fr-FR" altLang="zh-CN" b="1" dirty="0" smtClean="0">
                <a:solidFill>
                  <a:schemeClr val="bg1"/>
                </a:solidFill>
              </a:rPr>
              <a:t>                                        </a:t>
            </a:r>
            <a:r>
              <a:rPr lang="en-US" altLang="zh-CN" b="1" dirty="0" smtClean="0">
                <a:solidFill>
                  <a:schemeClr val="bg1"/>
                </a:solidFill>
              </a:rPr>
              <a:t>Beam </a:t>
            </a:r>
            <a:r>
              <a:rPr lang="en-US" altLang="zh-CN" b="1" dirty="0">
                <a:solidFill>
                  <a:schemeClr val="bg1"/>
                </a:solidFill>
              </a:rPr>
              <a:t>Halo Measurement using Diamond Sensor at </a:t>
            </a:r>
            <a:r>
              <a:rPr lang="en-US" altLang="zh-CN" b="1" dirty="0" smtClean="0">
                <a:solidFill>
                  <a:schemeClr val="bg1"/>
                </a:solidFill>
              </a:rPr>
              <a:t>ATF2                            </a:t>
            </a:r>
            <a:r>
              <a:rPr lang="fr-FR" altLang="zh-CN" b="1" dirty="0" smtClean="0">
                <a:solidFill>
                  <a:schemeClr val="bg1"/>
                </a:solidFill>
              </a:rPr>
              <a:t> CLIC </a:t>
            </a:r>
            <a:r>
              <a:rPr lang="fr-FR" altLang="zh-CN" b="1" dirty="0">
                <a:solidFill>
                  <a:schemeClr val="bg1"/>
                </a:solidFill>
              </a:rPr>
              <a:t>Workshop, 28 Jan. 2015 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496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7196730" y="624546"/>
            <a:ext cx="1649391" cy="16029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29525" y="4869656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schemeClr val="bg1"/>
                </a:solidFill>
              </a:rPr>
              <a:t>12</a:t>
            </a:fld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TextBox 69"/>
          <p:cNvSpPr txBox="1"/>
          <p:nvPr/>
        </p:nvSpPr>
        <p:spPr>
          <a:xfrm>
            <a:off x="-75749" y="51470"/>
            <a:ext cx="8806246" cy="576199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04AEDA"/>
                </a:solidFill>
              </a:rPr>
              <a:t>Charge Collection Efficiency</a:t>
            </a:r>
          </a:p>
        </p:txBody>
      </p:sp>
      <p:cxnSp>
        <p:nvCxnSpPr>
          <p:cNvPr id="6" name="直接连接符 10"/>
          <p:cNvCxnSpPr/>
          <p:nvPr/>
        </p:nvCxnSpPr>
        <p:spPr>
          <a:xfrm flipH="1">
            <a:off x="223510" y="561975"/>
            <a:ext cx="874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9545" y="523875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" name="ZoneTexte 17"/>
          <p:cNvSpPr txBox="1"/>
          <p:nvPr/>
        </p:nvSpPr>
        <p:spPr>
          <a:xfrm>
            <a:off x="133672" y="696554"/>
            <a:ext cx="49321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sz="1600" dirty="0" smtClean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Charge collection efficiency (CCE) depends on the “effective” bias voltage (EBS) on 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sz="1600" dirty="0" smtClean="0">
              <a:solidFill>
                <a:srgbClr val="7030A0"/>
              </a:solidFill>
              <a:latin typeface="Comic Sans MS" pitchFamily="66" charset="0"/>
              <a:ea typeface="MS PGothic" pitchFamily="34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sz="1600" dirty="0" smtClean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EBS = applied HV – voltage drop on the 50</a:t>
            </a:r>
            <a:r>
              <a:rPr kumimoji="1" lang="el-GR" sz="1600" dirty="0" smtClean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Ω</a:t>
            </a:r>
            <a:endParaRPr kumimoji="1" lang="fr-FR" sz="1600" dirty="0">
              <a:solidFill>
                <a:srgbClr val="7030A0"/>
              </a:solidFill>
              <a:latin typeface="Comic Sans MS" pitchFamily="66" charset="0"/>
              <a:ea typeface="MS PGothic" pitchFamily="34" charset="-128"/>
            </a:endParaRPr>
          </a:p>
        </p:txBody>
      </p:sp>
      <p:grpSp>
        <p:nvGrpSpPr>
          <p:cNvPr id="13" name="Groupe 12"/>
          <p:cNvGrpSpPr/>
          <p:nvPr/>
        </p:nvGrpSpPr>
        <p:grpSpPr>
          <a:xfrm>
            <a:off x="5437018" y="645666"/>
            <a:ext cx="3165644" cy="1243840"/>
            <a:chOff x="-2196753" y="2417163"/>
            <a:chExt cx="3165644" cy="1243840"/>
          </a:xfrm>
        </p:grpSpPr>
        <p:grpSp>
          <p:nvGrpSpPr>
            <p:cNvPr id="15" name="Groupe 14"/>
            <p:cNvGrpSpPr/>
            <p:nvPr/>
          </p:nvGrpSpPr>
          <p:grpSpPr>
            <a:xfrm>
              <a:off x="-2196753" y="2417163"/>
              <a:ext cx="2627537" cy="1243840"/>
              <a:chOff x="140470" y="1251901"/>
              <a:chExt cx="3020305" cy="1349632"/>
            </a:xfrm>
          </p:grpSpPr>
          <p:grpSp>
            <p:nvGrpSpPr>
              <p:cNvPr id="16" name="Groupe 15"/>
              <p:cNvGrpSpPr/>
              <p:nvPr/>
            </p:nvGrpSpPr>
            <p:grpSpPr>
              <a:xfrm>
                <a:off x="140470" y="1251901"/>
                <a:ext cx="3020305" cy="1349632"/>
                <a:chOff x="668012" y="1020664"/>
                <a:chExt cx="3020305" cy="1349632"/>
              </a:xfrm>
            </p:grpSpPr>
            <p:pic>
              <p:nvPicPr>
                <p:cNvPr id="27" name="Picture 4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/>
                <a:srcRect t="17418" r="12897"/>
                <a:stretch/>
              </p:blipFill>
              <p:spPr bwMode="auto">
                <a:xfrm>
                  <a:off x="668012" y="1042593"/>
                  <a:ext cx="3020305" cy="13277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8" name="ZoneTexte 27"/>
                <p:cNvSpPr txBox="1"/>
                <p:nvPr/>
              </p:nvSpPr>
              <p:spPr>
                <a:xfrm>
                  <a:off x="712803" y="1020664"/>
                  <a:ext cx="1015021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electron beam</a:t>
                  </a:r>
                  <a:endParaRPr lang="fr-FR" sz="1100" dirty="0"/>
                </a:p>
              </p:txBody>
            </p:sp>
            <p:sp>
              <p:nvSpPr>
                <p:cNvPr id="29" name="ZoneTexte 28"/>
                <p:cNvSpPr txBox="1"/>
                <p:nvPr/>
              </p:nvSpPr>
              <p:spPr>
                <a:xfrm>
                  <a:off x="2218032" y="1740065"/>
                  <a:ext cx="352982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HV</a:t>
                  </a:r>
                  <a:endParaRPr lang="fr-FR" sz="1100" dirty="0"/>
                </a:p>
              </p:txBody>
            </p:sp>
          </p:grpSp>
          <p:cxnSp>
            <p:nvCxnSpPr>
              <p:cNvPr id="23" name="Connecteur droit 22"/>
              <p:cNvCxnSpPr/>
              <p:nvPr/>
            </p:nvCxnSpPr>
            <p:spPr>
              <a:xfrm>
                <a:off x="1483056" y="2115318"/>
                <a:ext cx="208197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/>
            </p:nvCxnSpPr>
            <p:spPr>
              <a:xfrm>
                <a:off x="1438006" y="2076470"/>
                <a:ext cx="30282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ZoneTexte 25"/>
              <p:cNvSpPr txBox="1"/>
              <p:nvPr/>
            </p:nvSpPr>
            <p:spPr>
              <a:xfrm>
                <a:off x="1846145" y="1289265"/>
                <a:ext cx="66716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Readout</a:t>
                </a:r>
                <a:endParaRPr lang="fr-FR" sz="1100" dirty="0"/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-75749" y="3049187"/>
              <a:ext cx="106003" cy="1279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-39399" y="3119238"/>
              <a:ext cx="251839" cy="1203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45631" y="2443793"/>
              <a:ext cx="823260" cy="2144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cxnSp>
          <p:nvCxnSpPr>
            <p:cNvPr id="8" name="Connecteur droit 7"/>
            <p:cNvCxnSpPr/>
            <p:nvPr/>
          </p:nvCxnSpPr>
          <p:spPr>
            <a:xfrm>
              <a:off x="110905" y="3107046"/>
              <a:ext cx="0" cy="2020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/>
            <p:cNvSpPr txBox="1"/>
            <p:nvPr/>
          </p:nvSpPr>
          <p:spPr>
            <a:xfrm>
              <a:off x="104260" y="2818562"/>
              <a:ext cx="4219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50</a:t>
              </a:r>
              <a:r>
                <a:rPr lang="el-GR" sz="1050" dirty="0" smtClean="0"/>
                <a:t>Ω</a:t>
              </a:r>
              <a:endParaRPr lang="fr-FR" sz="1050" dirty="0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7596336" y="624546"/>
            <a:ext cx="1249785" cy="1149226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7754027" y="666417"/>
            <a:ext cx="10920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Oscilloscope</a:t>
            </a:r>
            <a:endParaRPr lang="fr-FR" sz="1400" dirty="0"/>
          </a:p>
        </p:txBody>
      </p:sp>
      <p:sp>
        <p:nvSpPr>
          <p:cNvPr id="37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-21192" y="4744562"/>
            <a:ext cx="9144000" cy="273844"/>
          </a:xfrm>
        </p:spPr>
        <p:txBody>
          <a:bodyPr/>
          <a:lstStyle/>
          <a:p>
            <a:r>
              <a:rPr lang="fr-FR" altLang="zh-CN" b="1" i="1" dirty="0">
                <a:solidFill>
                  <a:schemeClr val="bg1"/>
                </a:solidFill>
              </a:rPr>
              <a:t>Shan Liu</a:t>
            </a:r>
            <a:r>
              <a:rPr lang="fr-FR" altLang="zh-CN" b="1" dirty="0">
                <a:solidFill>
                  <a:schemeClr val="bg1"/>
                </a:solidFill>
              </a:rPr>
              <a:t> </a:t>
            </a:r>
            <a:r>
              <a:rPr lang="fr-FR" altLang="zh-CN" b="1" dirty="0" smtClean="0">
                <a:solidFill>
                  <a:schemeClr val="bg1"/>
                </a:solidFill>
              </a:rPr>
              <a:t>                                        </a:t>
            </a:r>
            <a:r>
              <a:rPr lang="en-US" altLang="zh-CN" b="1" dirty="0" smtClean="0">
                <a:solidFill>
                  <a:schemeClr val="bg1"/>
                </a:solidFill>
              </a:rPr>
              <a:t>Beam </a:t>
            </a:r>
            <a:r>
              <a:rPr lang="en-US" altLang="zh-CN" b="1" dirty="0">
                <a:solidFill>
                  <a:schemeClr val="bg1"/>
                </a:solidFill>
              </a:rPr>
              <a:t>Halo Measurement using Diamond Sensor at </a:t>
            </a:r>
            <a:r>
              <a:rPr lang="en-US" altLang="zh-CN" b="1" dirty="0" smtClean="0">
                <a:solidFill>
                  <a:schemeClr val="bg1"/>
                </a:solidFill>
              </a:rPr>
              <a:t>ATF2                            </a:t>
            </a:r>
            <a:r>
              <a:rPr lang="fr-FR" altLang="zh-CN" b="1" dirty="0" smtClean="0">
                <a:solidFill>
                  <a:schemeClr val="bg1"/>
                </a:solidFill>
              </a:rPr>
              <a:t> CLIC </a:t>
            </a:r>
            <a:r>
              <a:rPr lang="fr-FR" altLang="zh-CN" b="1" dirty="0">
                <a:solidFill>
                  <a:schemeClr val="bg1"/>
                </a:solidFill>
              </a:rPr>
              <a:t>Workshop, 28 Jan. 2015 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grpSp>
        <p:nvGrpSpPr>
          <p:cNvPr id="44" name="Groupe 43"/>
          <p:cNvGrpSpPr/>
          <p:nvPr/>
        </p:nvGrpSpPr>
        <p:grpSpPr>
          <a:xfrm>
            <a:off x="4549242" y="1956609"/>
            <a:ext cx="4659719" cy="2631365"/>
            <a:chOff x="4549242" y="1956609"/>
            <a:chExt cx="4659719" cy="2631365"/>
          </a:xfrm>
        </p:grpSpPr>
        <p:pic>
          <p:nvPicPr>
            <p:cNvPr id="3074" name="Picture 2" descr="D:\ATF2_2014\12-12-2014\FWHM_waveforms_core_400V_new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9242" y="1956609"/>
              <a:ext cx="3337760" cy="26313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ZoneTexte 39"/>
            <p:cNvSpPr txBox="1"/>
            <p:nvPr/>
          </p:nvSpPr>
          <p:spPr>
            <a:xfrm>
              <a:off x="5060611" y="2227488"/>
              <a:ext cx="1111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HV= 400V</a:t>
              </a:r>
              <a:endParaRPr lang="fr-FR" dirty="0"/>
            </a:p>
          </p:txBody>
        </p:sp>
        <p:grpSp>
          <p:nvGrpSpPr>
            <p:cNvPr id="9" name="Groupe 8"/>
            <p:cNvGrpSpPr/>
            <p:nvPr/>
          </p:nvGrpSpPr>
          <p:grpSpPr>
            <a:xfrm>
              <a:off x="4845014" y="2227488"/>
              <a:ext cx="4363947" cy="1200329"/>
              <a:chOff x="5182402" y="3190808"/>
              <a:chExt cx="5272581" cy="1480589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8932664" y="3190808"/>
                <a:ext cx="1522319" cy="14805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Typical life time of e</a:t>
                </a:r>
                <a:r>
                  <a:rPr lang="en-US" baseline="30000" dirty="0"/>
                  <a:t>-</a:t>
                </a:r>
                <a:r>
                  <a:rPr lang="en-US" dirty="0"/>
                  <a:t>h </a:t>
                </a:r>
                <a:r>
                  <a:rPr lang="en-US" dirty="0" smtClean="0"/>
                  <a:t>pairs:</a:t>
                </a:r>
              </a:p>
              <a:p>
                <a:r>
                  <a:rPr lang="el-GR" b="1" dirty="0" smtClean="0">
                    <a:solidFill>
                      <a:srgbClr val="00B050"/>
                    </a:solidFill>
                  </a:rPr>
                  <a:t>τ</a:t>
                </a:r>
                <a:r>
                  <a:rPr lang="en-US" b="1" baseline="-25000" dirty="0" smtClean="0">
                    <a:solidFill>
                      <a:srgbClr val="00B050"/>
                    </a:solidFill>
                  </a:rPr>
                  <a:t>e,h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00B050"/>
                    </a:solidFill>
                  </a:rPr>
                  <a:t>≈40 ns</a:t>
                </a:r>
                <a:endParaRPr lang="fr-FR" b="1" dirty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42" name="Connecteur droit 41"/>
              <p:cNvCxnSpPr/>
              <p:nvPr/>
            </p:nvCxnSpPr>
            <p:spPr>
              <a:xfrm>
                <a:off x="5182402" y="4414838"/>
                <a:ext cx="3476962" cy="0"/>
              </a:xfrm>
              <a:prstGeom prst="line">
                <a:avLst/>
              </a:prstGeom>
              <a:ln>
                <a:solidFill>
                  <a:srgbClr val="92D050"/>
                </a:solidFill>
                <a:prstDash val="dash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e 24"/>
          <p:cNvGrpSpPr/>
          <p:nvPr/>
        </p:nvGrpSpPr>
        <p:grpSpPr>
          <a:xfrm>
            <a:off x="827584" y="1889506"/>
            <a:ext cx="3377969" cy="2698468"/>
            <a:chOff x="827584" y="1889506"/>
            <a:chExt cx="3377969" cy="2698468"/>
          </a:xfrm>
        </p:grpSpPr>
        <p:pic>
          <p:nvPicPr>
            <p:cNvPr id="36" name="Picture 2" descr="D:\ATF2_2014\12-12-2014\Center_waveforms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1889506"/>
              <a:ext cx="3377969" cy="2698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ZoneTexte 42"/>
            <p:cNvSpPr txBox="1"/>
            <p:nvPr/>
          </p:nvSpPr>
          <p:spPr>
            <a:xfrm>
              <a:off x="2843808" y="2568788"/>
              <a:ext cx="1111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HV= 400V</a:t>
              </a:r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3682398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schemeClr val="bg1"/>
                </a:solidFill>
              </a:rPr>
              <a:t>13</a:t>
            </a:fld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TextBox 69"/>
          <p:cNvSpPr txBox="1"/>
          <p:nvPr/>
        </p:nvSpPr>
        <p:spPr>
          <a:xfrm>
            <a:off x="-75750" y="51470"/>
            <a:ext cx="9219749" cy="576199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04AEDA"/>
                </a:solidFill>
              </a:rPr>
              <a:t>Linearity of DS Response</a:t>
            </a:r>
          </a:p>
        </p:txBody>
      </p:sp>
      <p:cxnSp>
        <p:nvCxnSpPr>
          <p:cNvPr id="6" name="直接连接符 10"/>
          <p:cNvCxnSpPr/>
          <p:nvPr/>
        </p:nvCxnSpPr>
        <p:spPr>
          <a:xfrm flipH="1">
            <a:off x="213965" y="561975"/>
            <a:ext cx="874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523875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" name="ZoneTexte 1"/>
          <p:cNvSpPr txBox="1"/>
          <p:nvPr/>
        </p:nvSpPr>
        <p:spPr>
          <a:xfrm>
            <a:off x="179512" y="4083918"/>
            <a:ext cx="90730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sz="1600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Response is linear when the voltage drop is not significant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sz="1600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In the beam core we observed an obvious non-linear response due to large voltage drop</a:t>
            </a:r>
          </a:p>
          <a:p>
            <a:endParaRPr kumimoji="1" lang="en-US" sz="1600" dirty="0">
              <a:solidFill>
                <a:srgbClr val="7030A0"/>
              </a:solidFill>
              <a:latin typeface="Comic Sans MS" pitchFamily="66" charset="0"/>
              <a:ea typeface="MS PGothic" pitchFamily="34" charset="-128"/>
            </a:endParaRPr>
          </a:p>
        </p:txBody>
      </p:sp>
      <p:pic>
        <p:nvPicPr>
          <p:cNvPr id="4098" name="Picture 2" descr="D:\ATF2_2014\20-12-2014\Linearity_CH1_CH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35" y="699542"/>
            <a:ext cx="4125765" cy="3233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e 10"/>
          <p:cNvGrpSpPr/>
          <p:nvPr/>
        </p:nvGrpSpPr>
        <p:grpSpPr>
          <a:xfrm>
            <a:off x="4860031" y="699542"/>
            <a:ext cx="4094911" cy="3288686"/>
            <a:chOff x="4860032" y="850602"/>
            <a:chExt cx="3960440" cy="3137626"/>
          </a:xfrm>
        </p:grpSpPr>
        <p:pic>
          <p:nvPicPr>
            <p:cNvPr id="4099" name="Picture 3" descr="D:\ATF2_2014\20-12-2014\Linearity_CH1_CH4_center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850602"/>
              <a:ext cx="3960440" cy="31376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ZoneTexte 14"/>
            <p:cNvSpPr txBox="1"/>
            <p:nvPr/>
          </p:nvSpPr>
          <p:spPr>
            <a:xfrm>
              <a:off x="7316228" y="1470404"/>
              <a:ext cx="1180004" cy="3455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Preliminary</a:t>
              </a:r>
              <a:endParaRPr lang="fr-FR" dirty="0"/>
            </a:p>
          </p:txBody>
        </p:sp>
      </p:grpSp>
      <p:sp>
        <p:nvSpPr>
          <p:cNvPr id="14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-21192" y="4744562"/>
            <a:ext cx="9144000" cy="273844"/>
          </a:xfrm>
        </p:spPr>
        <p:txBody>
          <a:bodyPr/>
          <a:lstStyle/>
          <a:p>
            <a:r>
              <a:rPr lang="fr-FR" altLang="zh-CN" b="1" i="1" dirty="0">
                <a:solidFill>
                  <a:schemeClr val="bg1"/>
                </a:solidFill>
              </a:rPr>
              <a:t>Shan Liu</a:t>
            </a:r>
            <a:r>
              <a:rPr lang="fr-FR" altLang="zh-CN" b="1" dirty="0">
                <a:solidFill>
                  <a:schemeClr val="bg1"/>
                </a:solidFill>
              </a:rPr>
              <a:t> </a:t>
            </a:r>
            <a:r>
              <a:rPr lang="fr-FR" altLang="zh-CN" b="1" dirty="0" smtClean="0">
                <a:solidFill>
                  <a:schemeClr val="bg1"/>
                </a:solidFill>
              </a:rPr>
              <a:t>                                        </a:t>
            </a:r>
            <a:r>
              <a:rPr lang="en-US" altLang="zh-CN" b="1" dirty="0" smtClean="0">
                <a:solidFill>
                  <a:schemeClr val="bg1"/>
                </a:solidFill>
              </a:rPr>
              <a:t>Beam </a:t>
            </a:r>
            <a:r>
              <a:rPr lang="en-US" altLang="zh-CN" b="1" dirty="0">
                <a:solidFill>
                  <a:schemeClr val="bg1"/>
                </a:solidFill>
              </a:rPr>
              <a:t>Halo Measurement using Diamond Sensor at </a:t>
            </a:r>
            <a:r>
              <a:rPr lang="en-US" altLang="zh-CN" b="1" dirty="0" smtClean="0">
                <a:solidFill>
                  <a:schemeClr val="bg1"/>
                </a:solidFill>
              </a:rPr>
              <a:t>ATF2                            </a:t>
            </a:r>
            <a:r>
              <a:rPr lang="fr-FR" altLang="zh-CN" b="1" dirty="0" smtClean="0">
                <a:solidFill>
                  <a:schemeClr val="bg1"/>
                </a:solidFill>
              </a:rPr>
              <a:t> CLIC </a:t>
            </a:r>
            <a:r>
              <a:rPr lang="fr-FR" altLang="zh-CN" b="1" dirty="0">
                <a:solidFill>
                  <a:schemeClr val="bg1"/>
                </a:solidFill>
              </a:rPr>
              <a:t>Workshop, 28 Jan. 2015 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059831" y="1503988"/>
            <a:ext cx="1220069" cy="362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Preliminary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277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chemeClr val="bg1"/>
                </a:solidFill>
              </a:rPr>
              <a:t>14</a:t>
            </a:fld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38" name="组合 46"/>
          <p:cNvGrpSpPr>
            <a:grpSpLocks/>
          </p:cNvGrpSpPr>
          <p:nvPr/>
        </p:nvGrpSpPr>
        <p:grpSpPr bwMode="auto">
          <a:xfrm>
            <a:off x="1212221" y="2457968"/>
            <a:ext cx="7020164" cy="467236"/>
            <a:chOff x="3008148" y="1790582"/>
            <a:chExt cx="9560109" cy="839028"/>
          </a:xfrm>
        </p:grpSpPr>
        <p:sp>
          <p:nvSpPr>
            <p:cNvPr id="39" name="圆角矩形 10"/>
            <p:cNvSpPr/>
            <p:nvPr/>
          </p:nvSpPr>
          <p:spPr>
            <a:xfrm>
              <a:off x="3460439" y="1898552"/>
              <a:ext cx="9107818" cy="731058"/>
            </a:xfrm>
            <a:prstGeom prst="roundRect">
              <a:avLst>
                <a:gd name="adj" fmla="val 3705"/>
              </a:avLst>
            </a:prstGeom>
            <a:solidFill>
              <a:srgbClr val="04AEDA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矩形 46"/>
            <p:cNvSpPr>
              <a:spLocks noChangeArrowheads="1"/>
            </p:cNvSpPr>
            <p:nvPr/>
          </p:nvSpPr>
          <p:spPr bwMode="auto">
            <a:xfrm>
              <a:off x="3839176" y="1843497"/>
              <a:ext cx="8390375" cy="718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2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Beam size verification</a:t>
              </a:r>
              <a:endPara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椭圆 12"/>
            <p:cNvSpPr/>
            <p:nvPr/>
          </p:nvSpPr>
          <p:spPr bwMode="auto">
            <a:xfrm rot="10800000">
              <a:off x="3008148" y="1790582"/>
              <a:ext cx="691932" cy="775753"/>
            </a:xfrm>
            <a:prstGeom prst="ellipse">
              <a:avLst/>
            </a:prstGeom>
            <a:solidFill>
              <a:srgbClr val="04AEDA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方正姚体" pitchFamily="2" charset="-122"/>
              </a:endParaRPr>
            </a:p>
          </p:txBody>
        </p:sp>
      </p:grpSp>
      <p:grpSp>
        <p:nvGrpSpPr>
          <p:cNvPr id="42" name="组合 46"/>
          <p:cNvGrpSpPr>
            <a:grpSpLocks/>
          </p:cNvGrpSpPr>
          <p:nvPr/>
        </p:nvGrpSpPr>
        <p:grpSpPr bwMode="auto">
          <a:xfrm>
            <a:off x="1187624" y="3222129"/>
            <a:ext cx="7116769" cy="467236"/>
            <a:chOff x="3008148" y="1790582"/>
            <a:chExt cx="11398890" cy="839029"/>
          </a:xfrm>
        </p:grpSpPr>
        <p:sp>
          <p:nvSpPr>
            <p:cNvPr id="43" name="圆角矩形 10"/>
            <p:cNvSpPr/>
            <p:nvPr/>
          </p:nvSpPr>
          <p:spPr>
            <a:xfrm>
              <a:off x="3460439" y="1898552"/>
              <a:ext cx="10946599" cy="731059"/>
            </a:xfrm>
            <a:prstGeom prst="roundRect">
              <a:avLst>
                <a:gd name="adj" fmla="val 3705"/>
              </a:avLst>
            </a:prstGeom>
            <a:solidFill>
              <a:srgbClr val="04AEDA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矩形 46"/>
            <p:cNvSpPr>
              <a:spLocks noChangeArrowheads="1"/>
            </p:cNvSpPr>
            <p:nvPr/>
          </p:nvSpPr>
          <p:spPr bwMode="auto">
            <a:xfrm>
              <a:off x="3839176" y="1843497"/>
              <a:ext cx="10452527" cy="718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2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Beam halo scan and beam halo distributions </a:t>
              </a:r>
              <a:endPara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椭圆 12"/>
            <p:cNvSpPr/>
            <p:nvPr/>
          </p:nvSpPr>
          <p:spPr bwMode="auto">
            <a:xfrm rot="10800000">
              <a:off x="3008148" y="1790582"/>
              <a:ext cx="691932" cy="775753"/>
            </a:xfrm>
            <a:prstGeom prst="ellipse">
              <a:avLst/>
            </a:prstGeom>
            <a:solidFill>
              <a:srgbClr val="04AEDA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方正姚体" pitchFamily="2" charset="-122"/>
              </a:endParaRPr>
            </a:p>
          </p:txBody>
        </p:sp>
      </p:grpSp>
      <p:grpSp>
        <p:nvGrpSpPr>
          <p:cNvPr id="52" name="组合 46"/>
          <p:cNvGrpSpPr>
            <a:grpSpLocks/>
          </p:cNvGrpSpPr>
          <p:nvPr/>
        </p:nvGrpSpPr>
        <p:grpSpPr bwMode="auto">
          <a:xfrm>
            <a:off x="1187625" y="1774708"/>
            <a:ext cx="7044760" cy="467236"/>
            <a:chOff x="3008148" y="1790582"/>
            <a:chExt cx="11283555" cy="839028"/>
          </a:xfrm>
        </p:grpSpPr>
        <p:sp>
          <p:nvSpPr>
            <p:cNvPr id="53" name="圆角矩形 10"/>
            <p:cNvSpPr/>
            <p:nvPr/>
          </p:nvSpPr>
          <p:spPr>
            <a:xfrm>
              <a:off x="3460439" y="1898552"/>
              <a:ext cx="10831264" cy="731058"/>
            </a:xfrm>
            <a:prstGeom prst="roundRect">
              <a:avLst>
                <a:gd name="adj" fmla="val 3705"/>
              </a:avLst>
            </a:prstGeom>
            <a:solidFill>
              <a:srgbClr val="04AEDA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矩形 46"/>
            <p:cNvSpPr>
              <a:spLocks noChangeArrowheads="1"/>
            </p:cNvSpPr>
            <p:nvPr/>
          </p:nvSpPr>
          <p:spPr bwMode="auto">
            <a:xfrm>
              <a:off x="4088052" y="1819215"/>
              <a:ext cx="10203651" cy="718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2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Beam core scan and beam core distributions</a:t>
              </a:r>
              <a:endPara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5" name="椭圆 12"/>
            <p:cNvSpPr/>
            <p:nvPr/>
          </p:nvSpPr>
          <p:spPr bwMode="auto">
            <a:xfrm rot="10800000">
              <a:off x="3008148" y="1790582"/>
              <a:ext cx="691932" cy="775753"/>
            </a:xfrm>
            <a:prstGeom prst="ellipse">
              <a:avLst/>
            </a:prstGeom>
            <a:solidFill>
              <a:srgbClr val="04AEDA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方正姚体" pitchFamily="2" charset="-122"/>
              </a:endParaRPr>
            </a:p>
          </p:txBody>
        </p:sp>
      </p:grpSp>
      <p:sp>
        <p:nvSpPr>
          <p:cNvPr id="57" name="TextBox 69"/>
          <p:cNvSpPr txBox="1"/>
          <p:nvPr/>
        </p:nvSpPr>
        <p:spPr>
          <a:xfrm>
            <a:off x="-34614" y="771617"/>
            <a:ext cx="9143999" cy="637754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04AEDA"/>
                </a:solidFill>
              </a:rPr>
              <a:t>Beam Halo Measurements</a:t>
            </a:r>
          </a:p>
        </p:txBody>
      </p:sp>
    </p:spTree>
    <p:extLst>
      <p:ext uri="{BB962C8B-B14F-4D97-AF65-F5344CB8AC3E}">
        <p14:creationId xmlns:p14="http://schemas.microsoft.com/office/powerpoint/2010/main" val="202376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b="1" smtClean="0">
                <a:solidFill>
                  <a:schemeClr val="bg1"/>
                </a:solidFill>
              </a:rPr>
              <a:t>15</a:t>
            </a:fld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6" name="TextBox 69"/>
          <p:cNvSpPr txBox="1"/>
          <p:nvPr/>
        </p:nvSpPr>
        <p:spPr>
          <a:xfrm>
            <a:off x="-75749" y="51470"/>
            <a:ext cx="8806246" cy="576199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04AEDA"/>
                </a:solidFill>
              </a:rPr>
              <a:t>Waveforms and Integrated Charge during Scan</a:t>
            </a:r>
          </a:p>
        </p:txBody>
      </p:sp>
      <p:cxnSp>
        <p:nvCxnSpPr>
          <p:cNvPr id="7" name="直接连接符 10"/>
          <p:cNvCxnSpPr/>
          <p:nvPr/>
        </p:nvCxnSpPr>
        <p:spPr>
          <a:xfrm flipH="1">
            <a:off x="213965" y="561975"/>
            <a:ext cx="874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523875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0" name="Picture 11" descr="C:\Users\$atf2\Desktop\test_1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3160"/>
            <a:ext cx="3836727" cy="309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27584" y="2931790"/>
            <a:ext cx="3203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1"/>
                </a:solidFill>
              </a:rPr>
              <a:t>Total Beam intensity: 1.2*10</a:t>
            </a:r>
            <a:r>
              <a:rPr lang="en-US" sz="1400" b="1" baseline="30000" dirty="0" smtClean="0">
                <a:solidFill>
                  <a:schemeClr val="accent1"/>
                </a:solidFill>
              </a:rPr>
              <a:t>9</a:t>
            </a:r>
          </a:p>
          <a:p>
            <a:pPr algn="ctr"/>
            <a:r>
              <a:rPr lang="en-US" sz="1400" b="1" dirty="0" smtClean="0">
                <a:solidFill>
                  <a:schemeClr val="accent1"/>
                </a:solidFill>
              </a:rPr>
              <a:t>Voltage on DS:  </a:t>
            </a:r>
            <a:r>
              <a:rPr lang="en-US" sz="1400" b="1" dirty="0" smtClean="0">
                <a:solidFill>
                  <a:srgbClr val="C00000"/>
                </a:solidFill>
              </a:rPr>
              <a:t>-40V</a:t>
            </a:r>
            <a:endParaRPr lang="en-US" sz="1400" b="1" dirty="0">
              <a:solidFill>
                <a:srgbClr val="C00000"/>
              </a:solidFill>
            </a:endParaRPr>
          </a:p>
        </p:txBody>
      </p:sp>
      <p:grpSp>
        <p:nvGrpSpPr>
          <p:cNvPr id="14" name="Groupe 13"/>
          <p:cNvGrpSpPr/>
          <p:nvPr/>
        </p:nvGrpSpPr>
        <p:grpSpPr>
          <a:xfrm>
            <a:off x="4592942" y="843558"/>
            <a:ext cx="3816424" cy="2952328"/>
            <a:chOff x="5614515" y="110240"/>
            <a:chExt cx="3061941" cy="2302813"/>
          </a:xfrm>
        </p:grpSpPr>
        <p:pic>
          <p:nvPicPr>
            <p:cNvPr id="15" name="Picture 8" descr="D:\ATF2_2014\05-12-2014\Scan_Run56_05-12-2014_103045\Charge_VS_position_ped_sub_err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84"/>
            <a:stretch/>
          </p:blipFill>
          <p:spPr bwMode="auto">
            <a:xfrm>
              <a:off x="5809897" y="110240"/>
              <a:ext cx="2866559" cy="2302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ZoneTexte 15"/>
            <p:cNvSpPr txBox="1"/>
            <p:nvPr/>
          </p:nvSpPr>
          <p:spPr>
            <a:xfrm rot="16200000">
              <a:off x="5279263" y="1129918"/>
              <a:ext cx="947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Charge, [nC]</a:t>
              </a:r>
              <a:endParaRPr lang="fr-FR" sz="1200" dirty="0"/>
            </a:p>
          </p:txBody>
        </p:sp>
      </p:grpSp>
      <p:sp>
        <p:nvSpPr>
          <p:cNvPr id="2" name="ZoneTexte 1"/>
          <p:cNvSpPr txBox="1"/>
          <p:nvPr/>
        </p:nvSpPr>
        <p:spPr>
          <a:xfrm>
            <a:off x="5508104" y="3124340"/>
            <a:ext cx="2764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</a:rPr>
              <a:t>Collected charge during beam scan</a:t>
            </a:r>
            <a:endParaRPr lang="fr-FR" sz="1400" b="1" dirty="0">
              <a:solidFill>
                <a:schemeClr val="accent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67544" y="3939902"/>
            <a:ext cx="848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sz="1600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The beam core is scanned by DS by applying low voltage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sz="1600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The charge of </a:t>
            </a:r>
            <a:r>
              <a:rPr kumimoji="1" lang="en-US" sz="1600" dirty="0" smtClean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waveform </a:t>
            </a:r>
            <a:r>
              <a:rPr kumimoji="1" lang="en-US" sz="1600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at each position is integrated to get the distribution</a:t>
            </a:r>
            <a:endParaRPr kumimoji="1" lang="fr-FR" sz="1600" dirty="0">
              <a:solidFill>
                <a:srgbClr val="7030A0"/>
              </a:solidFill>
              <a:latin typeface="Comic Sans MS" pitchFamily="66" charset="0"/>
              <a:ea typeface="MS PGothic" pitchFamily="34" charset="-128"/>
            </a:endParaRPr>
          </a:p>
        </p:txBody>
      </p:sp>
      <p:sp>
        <p:nvSpPr>
          <p:cNvPr id="17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-21192" y="4744562"/>
            <a:ext cx="9144000" cy="273844"/>
          </a:xfrm>
        </p:spPr>
        <p:txBody>
          <a:bodyPr/>
          <a:lstStyle/>
          <a:p>
            <a:r>
              <a:rPr lang="fr-FR" altLang="zh-CN" b="1" i="1" dirty="0">
                <a:solidFill>
                  <a:schemeClr val="bg1"/>
                </a:solidFill>
              </a:rPr>
              <a:t>Shan Liu</a:t>
            </a:r>
            <a:r>
              <a:rPr lang="fr-FR" altLang="zh-CN" b="1" dirty="0">
                <a:solidFill>
                  <a:schemeClr val="bg1"/>
                </a:solidFill>
              </a:rPr>
              <a:t> </a:t>
            </a:r>
            <a:r>
              <a:rPr lang="fr-FR" altLang="zh-CN" b="1" dirty="0" smtClean="0">
                <a:solidFill>
                  <a:schemeClr val="bg1"/>
                </a:solidFill>
              </a:rPr>
              <a:t>                                        </a:t>
            </a:r>
            <a:r>
              <a:rPr lang="en-US" altLang="zh-CN" b="1" dirty="0" smtClean="0">
                <a:solidFill>
                  <a:schemeClr val="bg1"/>
                </a:solidFill>
              </a:rPr>
              <a:t>Beam </a:t>
            </a:r>
            <a:r>
              <a:rPr lang="en-US" altLang="zh-CN" b="1" dirty="0">
                <a:solidFill>
                  <a:schemeClr val="bg1"/>
                </a:solidFill>
              </a:rPr>
              <a:t>Halo Measurement using Diamond Sensor at </a:t>
            </a:r>
            <a:r>
              <a:rPr lang="en-US" altLang="zh-CN" b="1" dirty="0" smtClean="0">
                <a:solidFill>
                  <a:schemeClr val="bg1"/>
                </a:solidFill>
              </a:rPr>
              <a:t>ATF2                            </a:t>
            </a:r>
            <a:r>
              <a:rPr lang="fr-FR" altLang="zh-CN" b="1" dirty="0" smtClean="0">
                <a:solidFill>
                  <a:schemeClr val="bg1"/>
                </a:solidFill>
              </a:rPr>
              <a:t> CLIC </a:t>
            </a:r>
            <a:r>
              <a:rPr lang="fr-FR" altLang="zh-CN" b="1" dirty="0">
                <a:solidFill>
                  <a:schemeClr val="bg1"/>
                </a:solidFill>
              </a:rPr>
              <a:t>Workshop, 28 Jan. 2015 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50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99592" y="176322"/>
            <a:ext cx="5076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4AEDA"/>
                </a:solidFill>
              </a:rPr>
              <a:t>Beam Core Scan</a:t>
            </a:r>
            <a:endParaRPr lang="fr-FR" sz="2800" b="1" dirty="0">
              <a:solidFill>
                <a:srgbClr val="04AEDA"/>
              </a:solidFill>
            </a:endParaRPr>
          </a:p>
        </p:txBody>
      </p:sp>
      <p:cxnSp>
        <p:nvCxnSpPr>
          <p:cNvPr id="8" name="直接连接符 10"/>
          <p:cNvCxnSpPr/>
          <p:nvPr/>
        </p:nvCxnSpPr>
        <p:spPr>
          <a:xfrm flipH="1">
            <a:off x="64832" y="699542"/>
            <a:ext cx="423614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4877" y="627534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schemeClr val="bg1"/>
                </a:solidFill>
              </a:rPr>
              <a:t>16</a:t>
            </a:fld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0" y="4002929"/>
            <a:ext cx="4714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We move the AQD0FF magnet mover vertically to find the max. charge collected on DS </a:t>
            </a:r>
            <a:endParaRPr lang="fr-FR" b="1" dirty="0">
              <a:solidFill>
                <a:srgbClr val="7030A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4300974" y="1188468"/>
            <a:ext cx="1268603" cy="646331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Before Alignment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4342790" y="3096428"/>
            <a:ext cx="1184970" cy="646331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</a:lstStyle>
          <a:p>
            <a:r>
              <a:rPr lang="en-US" dirty="0"/>
              <a:t>After Alignment</a:t>
            </a:r>
            <a:endParaRPr lang="fr-FR" dirty="0"/>
          </a:p>
        </p:txBody>
      </p:sp>
      <p:grpSp>
        <p:nvGrpSpPr>
          <p:cNvPr id="3" name="Groupe 2"/>
          <p:cNvGrpSpPr/>
          <p:nvPr/>
        </p:nvGrpSpPr>
        <p:grpSpPr>
          <a:xfrm>
            <a:off x="324884" y="1143471"/>
            <a:ext cx="3550206" cy="2724423"/>
            <a:chOff x="324884" y="1050841"/>
            <a:chExt cx="3550206" cy="2724423"/>
          </a:xfrm>
        </p:grpSpPr>
        <p:pic>
          <p:nvPicPr>
            <p:cNvPr id="13" name="Picture 2" descr="vertical_alignment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4"/>
            <a:stretch/>
          </p:blipFill>
          <p:spPr bwMode="auto">
            <a:xfrm>
              <a:off x="601883" y="1050841"/>
              <a:ext cx="3273207" cy="27244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ZoneTexte 17"/>
            <p:cNvSpPr txBox="1"/>
            <p:nvPr/>
          </p:nvSpPr>
          <p:spPr>
            <a:xfrm rot="16200000">
              <a:off x="21724" y="2274552"/>
              <a:ext cx="8833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Charge, [C]</a:t>
              </a:r>
              <a:endParaRPr lang="fr-FR" sz="1200" b="1" dirty="0"/>
            </a:p>
          </p:txBody>
        </p:sp>
      </p:grpSp>
      <p:grpSp>
        <p:nvGrpSpPr>
          <p:cNvPr id="4" name="Groupe 3"/>
          <p:cNvGrpSpPr/>
          <p:nvPr/>
        </p:nvGrpSpPr>
        <p:grpSpPr>
          <a:xfrm>
            <a:off x="5614515" y="110240"/>
            <a:ext cx="3061941" cy="2302813"/>
            <a:chOff x="5614515" y="110240"/>
            <a:chExt cx="3061941" cy="2302813"/>
          </a:xfrm>
        </p:grpSpPr>
        <p:pic>
          <p:nvPicPr>
            <p:cNvPr id="10" name="Picture 8" descr="D:\ATF2_2014\05-12-2014\Scan_Run56_05-12-2014_103045\Charge_VS_position_ped_sub_err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84"/>
            <a:stretch/>
          </p:blipFill>
          <p:spPr bwMode="auto">
            <a:xfrm>
              <a:off x="5809897" y="110240"/>
              <a:ext cx="2866559" cy="2302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ZoneTexte 18"/>
            <p:cNvSpPr txBox="1"/>
            <p:nvPr/>
          </p:nvSpPr>
          <p:spPr>
            <a:xfrm rot="16200000">
              <a:off x="5279263" y="1129918"/>
              <a:ext cx="947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Charge, [nC]</a:t>
              </a:r>
              <a:endParaRPr lang="fr-FR" sz="1200" dirty="0"/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5671397" y="2413344"/>
            <a:ext cx="3005059" cy="2235916"/>
            <a:chOff x="5671397" y="2413344"/>
            <a:chExt cx="3005059" cy="2235916"/>
          </a:xfrm>
        </p:grpSpPr>
        <p:pic>
          <p:nvPicPr>
            <p:cNvPr id="14" name="Picture 6" descr="Charge_VS_position_ped_sub_err_VA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47" r="1"/>
            <a:stretch/>
          </p:blipFill>
          <p:spPr bwMode="auto">
            <a:xfrm>
              <a:off x="5891514" y="2413344"/>
              <a:ext cx="2784942" cy="2235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ZoneTexte 19"/>
            <p:cNvSpPr txBox="1"/>
            <p:nvPr/>
          </p:nvSpPr>
          <p:spPr>
            <a:xfrm rot="16200000">
              <a:off x="5336145" y="3196855"/>
              <a:ext cx="947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Charge, [nC]</a:t>
              </a:r>
              <a:endParaRPr lang="fr-FR" sz="1200" dirty="0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1835696" y="1143471"/>
            <a:ext cx="936104" cy="1181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1331640" y="899085"/>
            <a:ext cx="2255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Vertical Alignment </a:t>
            </a:r>
            <a:endParaRPr kumimoji="1" lang="fr-FR" dirty="0">
              <a:solidFill>
                <a:srgbClr val="7030A0"/>
              </a:solidFill>
              <a:latin typeface="Comic Sans MS" pitchFamily="66" charset="0"/>
              <a:ea typeface="MS PGothic" pitchFamily="34" charset="-128"/>
            </a:endParaRPr>
          </a:p>
        </p:txBody>
      </p:sp>
      <p:sp>
        <p:nvSpPr>
          <p:cNvPr id="21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-21192" y="4744562"/>
            <a:ext cx="9144000" cy="273844"/>
          </a:xfrm>
        </p:spPr>
        <p:txBody>
          <a:bodyPr/>
          <a:lstStyle/>
          <a:p>
            <a:r>
              <a:rPr lang="fr-FR" altLang="zh-CN" b="1" i="1" dirty="0">
                <a:solidFill>
                  <a:schemeClr val="bg1"/>
                </a:solidFill>
              </a:rPr>
              <a:t>Shan Liu</a:t>
            </a:r>
            <a:r>
              <a:rPr lang="fr-FR" altLang="zh-CN" b="1" dirty="0">
                <a:solidFill>
                  <a:schemeClr val="bg1"/>
                </a:solidFill>
              </a:rPr>
              <a:t> </a:t>
            </a:r>
            <a:r>
              <a:rPr lang="fr-FR" altLang="zh-CN" b="1" dirty="0" smtClean="0">
                <a:solidFill>
                  <a:schemeClr val="bg1"/>
                </a:solidFill>
              </a:rPr>
              <a:t>                                        </a:t>
            </a:r>
            <a:r>
              <a:rPr lang="en-US" altLang="zh-CN" b="1" dirty="0" smtClean="0">
                <a:solidFill>
                  <a:schemeClr val="bg1"/>
                </a:solidFill>
              </a:rPr>
              <a:t>Beam </a:t>
            </a:r>
            <a:r>
              <a:rPr lang="en-US" altLang="zh-CN" b="1" dirty="0">
                <a:solidFill>
                  <a:schemeClr val="bg1"/>
                </a:solidFill>
              </a:rPr>
              <a:t>Halo Measurement using Diamond Sensor at </a:t>
            </a:r>
            <a:r>
              <a:rPr lang="en-US" altLang="zh-CN" b="1" dirty="0" smtClean="0">
                <a:solidFill>
                  <a:schemeClr val="bg1"/>
                </a:solidFill>
              </a:rPr>
              <a:t>ATF2                            </a:t>
            </a:r>
            <a:r>
              <a:rPr lang="fr-FR" altLang="zh-CN" b="1" dirty="0" smtClean="0">
                <a:solidFill>
                  <a:schemeClr val="bg1"/>
                </a:solidFill>
              </a:rPr>
              <a:t> CLIC </a:t>
            </a:r>
            <a:r>
              <a:rPr lang="fr-FR" altLang="zh-CN" b="1" dirty="0">
                <a:solidFill>
                  <a:schemeClr val="bg1"/>
                </a:solidFill>
              </a:rPr>
              <a:t>Workshop, 28 Jan. 2015 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30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899592" y="176322"/>
            <a:ext cx="5076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4AEDA"/>
                </a:solidFill>
              </a:rPr>
              <a:t>Beam Size Verification </a:t>
            </a:r>
            <a:endParaRPr lang="fr-FR" sz="2800" b="1" dirty="0">
              <a:solidFill>
                <a:srgbClr val="04AEDA"/>
              </a:solidFill>
            </a:endParaRPr>
          </a:p>
        </p:txBody>
      </p:sp>
      <p:cxnSp>
        <p:nvCxnSpPr>
          <p:cNvPr id="20" name="直接连接符 10"/>
          <p:cNvCxnSpPr/>
          <p:nvPr/>
        </p:nvCxnSpPr>
        <p:spPr>
          <a:xfrm flipH="1">
            <a:off x="64832" y="698972"/>
            <a:ext cx="4867208" cy="57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4877" y="627534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e 1"/>
          <p:cNvGrpSpPr/>
          <p:nvPr/>
        </p:nvGrpSpPr>
        <p:grpSpPr>
          <a:xfrm>
            <a:off x="232237" y="987574"/>
            <a:ext cx="2847726" cy="2084866"/>
            <a:chOff x="327434" y="2353027"/>
            <a:chExt cx="2988484" cy="2355885"/>
          </a:xfrm>
        </p:grpSpPr>
        <p:pic>
          <p:nvPicPr>
            <p:cNvPr id="6147" name="Picture 3" descr="D:\ATF2_2014\12-12-2014\Scan_Run60_12-12-2014_143616\Fit_CH2_erf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434" y="2353027"/>
              <a:ext cx="2988484" cy="23558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ZoneTexte 10"/>
            <p:cNvSpPr txBox="1"/>
            <p:nvPr/>
          </p:nvSpPr>
          <p:spPr>
            <a:xfrm>
              <a:off x="520742" y="2413279"/>
              <a:ext cx="12067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12-12-14 data</a:t>
              </a:r>
              <a:endParaRPr lang="fr-FR" sz="1400" dirty="0"/>
            </a:p>
          </p:txBody>
        </p:sp>
      </p:grpSp>
      <p:pic>
        <p:nvPicPr>
          <p:cNvPr id="24" name="Picture 2" descr="C:\Users\sliu\Desktop\IPAC14_windows\ATF2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9037" r="35521"/>
          <a:stretch/>
        </p:blipFill>
        <p:spPr bwMode="auto">
          <a:xfrm>
            <a:off x="3923928" y="699542"/>
            <a:ext cx="3991304" cy="187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999886" y="4869656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schemeClr val="bg1"/>
                </a:solidFill>
              </a:rPr>
              <a:t>17</a:t>
            </a:fld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7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-21192" y="4744562"/>
            <a:ext cx="9144000" cy="273844"/>
          </a:xfrm>
        </p:spPr>
        <p:txBody>
          <a:bodyPr/>
          <a:lstStyle/>
          <a:p>
            <a:r>
              <a:rPr lang="fr-FR" altLang="zh-CN" b="1" i="1" dirty="0">
                <a:solidFill>
                  <a:schemeClr val="bg1"/>
                </a:solidFill>
              </a:rPr>
              <a:t>Shan Liu</a:t>
            </a:r>
            <a:r>
              <a:rPr lang="fr-FR" altLang="zh-CN" b="1" dirty="0">
                <a:solidFill>
                  <a:schemeClr val="bg1"/>
                </a:solidFill>
              </a:rPr>
              <a:t> </a:t>
            </a:r>
            <a:r>
              <a:rPr lang="fr-FR" altLang="zh-CN" b="1" dirty="0" smtClean="0">
                <a:solidFill>
                  <a:schemeClr val="bg1"/>
                </a:solidFill>
              </a:rPr>
              <a:t>                                        </a:t>
            </a:r>
            <a:r>
              <a:rPr lang="en-US" altLang="zh-CN" b="1" dirty="0" smtClean="0">
                <a:solidFill>
                  <a:schemeClr val="bg1"/>
                </a:solidFill>
              </a:rPr>
              <a:t>Beam </a:t>
            </a:r>
            <a:r>
              <a:rPr lang="en-US" altLang="zh-CN" b="1" dirty="0">
                <a:solidFill>
                  <a:schemeClr val="bg1"/>
                </a:solidFill>
              </a:rPr>
              <a:t>Halo Measurement using Diamond Sensor at </a:t>
            </a:r>
            <a:r>
              <a:rPr lang="en-US" altLang="zh-CN" b="1" dirty="0" smtClean="0">
                <a:solidFill>
                  <a:schemeClr val="bg1"/>
                </a:solidFill>
              </a:rPr>
              <a:t>ATF2                            </a:t>
            </a:r>
            <a:r>
              <a:rPr lang="fr-FR" altLang="zh-CN" b="1" dirty="0" smtClean="0">
                <a:solidFill>
                  <a:schemeClr val="bg1"/>
                </a:solidFill>
              </a:rPr>
              <a:t> CLIC </a:t>
            </a:r>
            <a:r>
              <a:rPr lang="fr-FR" altLang="zh-CN" b="1" dirty="0">
                <a:solidFill>
                  <a:schemeClr val="bg1"/>
                </a:solidFill>
              </a:rPr>
              <a:t>Workshop, 28 Jan. 2015 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061919"/>
              </p:ext>
            </p:extLst>
          </p:nvPr>
        </p:nvGraphicFramePr>
        <p:xfrm>
          <a:off x="3275856" y="2643758"/>
          <a:ext cx="5544616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8300"/>
                <a:gridCol w="1822554"/>
                <a:gridCol w="1763762"/>
              </a:tblGrid>
              <a:tr h="263272">
                <a:tc>
                  <a:txBody>
                    <a:bodyPr/>
                    <a:lstStyle/>
                    <a:p>
                      <a:endParaRPr lang="fr-FR" sz="11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BX10BY0.5 (12-12-14)</a:t>
                      </a:r>
                      <a:endParaRPr lang="fr-FR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125351"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400" b="1" dirty="0" smtClean="0"/>
                        <a:t>σ</a:t>
                      </a:r>
                      <a:r>
                        <a:rPr lang="fr-FR" sz="1400" b="1" baseline="-25000" dirty="0" smtClean="0"/>
                        <a:t>x</a:t>
                      </a:r>
                      <a:r>
                        <a:rPr lang="en-US" sz="1400" b="1" baseline="-25000" dirty="0" smtClean="0"/>
                        <a:t>  </a:t>
                      </a:r>
                      <a:r>
                        <a:rPr lang="en-US" sz="1400" b="1" baseline="0" dirty="0" smtClean="0"/>
                        <a:t>(m)</a:t>
                      </a:r>
                      <a:endParaRPr lang="fr-FR" sz="1400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dirty="0" smtClean="0"/>
                        <a:t>σ</a:t>
                      </a:r>
                      <a:r>
                        <a:rPr lang="fr-FR" sz="1400" b="1" baseline="-25000" dirty="0" smtClean="0"/>
                        <a:t>y</a:t>
                      </a:r>
                      <a:r>
                        <a:rPr lang="en-US" sz="1400" b="1" baseline="-25000" dirty="0" smtClean="0"/>
                        <a:t>  </a:t>
                      </a:r>
                      <a:r>
                        <a:rPr lang="en-US" sz="1400" b="1" baseline="0" dirty="0" smtClean="0"/>
                        <a:t>(m)</a:t>
                      </a:r>
                      <a:endParaRPr lang="fr-FR" sz="1400" b="1" baseline="-25000" dirty="0" smtClean="0"/>
                    </a:p>
                  </a:txBody>
                  <a:tcPr/>
                </a:tc>
              </a:tr>
              <a:tr h="125351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Post-IP WS</a:t>
                      </a:r>
                      <a:r>
                        <a:rPr lang="en-US" sz="12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calculated</a:t>
                      </a:r>
                      <a:endParaRPr lang="fr-FR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1.564e-04</a:t>
                      </a:r>
                      <a:endParaRPr lang="fr-FR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2.892e-04</a:t>
                      </a:r>
                      <a:endParaRPr lang="fr-FR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253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Post-IP WS</a:t>
                      </a:r>
                      <a:r>
                        <a:rPr lang="en-US" sz="12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measured</a:t>
                      </a:r>
                      <a:endParaRPr lang="fr-FR" sz="12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2.174e-04</a:t>
                      </a:r>
                      <a:endParaRPr lang="fr-FR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5.57e-04</a:t>
                      </a:r>
                      <a:endParaRPr lang="fr-FR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25351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3E3ACE"/>
                          </a:solidFill>
                        </a:rPr>
                        <a:t>DS calculated</a:t>
                      </a:r>
                      <a:endParaRPr lang="fr-FR" sz="1200" b="1" dirty="0">
                        <a:solidFill>
                          <a:srgbClr val="3E3ACE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smtClean="0">
                          <a:solidFill>
                            <a:srgbClr val="3E3ACE"/>
                          </a:solidFill>
                        </a:rPr>
                        <a:t>1.394e-03</a:t>
                      </a:r>
                      <a:endParaRPr lang="fr-FR" sz="1200" b="1" dirty="0">
                        <a:solidFill>
                          <a:srgbClr val="3E3ACE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3E3ACE"/>
                          </a:solidFill>
                        </a:rPr>
                        <a:t>1.787e-03</a:t>
                      </a:r>
                      <a:endParaRPr lang="fr-FR" sz="1200" b="1" dirty="0">
                        <a:solidFill>
                          <a:srgbClr val="3E3ACE"/>
                        </a:solidFill>
                      </a:endParaRPr>
                    </a:p>
                  </a:txBody>
                  <a:tcPr/>
                </a:tc>
              </a:tr>
              <a:tr h="1253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3E3ACE"/>
                          </a:solidFill>
                        </a:rPr>
                        <a:t>DS expected</a:t>
                      </a:r>
                      <a:endParaRPr lang="fr-FR" sz="1200" b="1" dirty="0" smtClean="0">
                        <a:solidFill>
                          <a:srgbClr val="3E3ACE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3E3ACE"/>
                          </a:solidFill>
                        </a:rPr>
                        <a:t>1.938e-03</a:t>
                      </a:r>
                      <a:endParaRPr lang="fr-FR" sz="1200" b="1" dirty="0">
                        <a:solidFill>
                          <a:srgbClr val="3E3ACE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3E3ACE"/>
                          </a:solidFill>
                        </a:rPr>
                        <a:t>3.442e-03</a:t>
                      </a:r>
                      <a:endParaRPr lang="fr-FR" sz="1200" b="1" dirty="0">
                        <a:solidFill>
                          <a:srgbClr val="3E3ACE"/>
                        </a:solidFill>
                      </a:endParaRPr>
                    </a:p>
                  </a:txBody>
                  <a:tcPr/>
                </a:tc>
              </a:tr>
              <a:tr h="1253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3E3ACE"/>
                          </a:solidFill>
                        </a:rPr>
                        <a:t>DS measured (CH2)</a:t>
                      </a:r>
                      <a:endParaRPr lang="fr-FR" sz="1200" b="1" dirty="0" smtClean="0">
                        <a:solidFill>
                          <a:srgbClr val="3E3ACE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3E3ACE"/>
                          </a:solidFill>
                        </a:rPr>
                        <a:t>1.498e-03</a:t>
                      </a:r>
                      <a:endParaRPr lang="fr-FR" sz="1200" b="1" dirty="0">
                        <a:solidFill>
                          <a:srgbClr val="3E3ACE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3E3ACE"/>
                          </a:solidFill>
                        </a:rPr>
                        <a:t>Non</a:t>
                      </a:r>
                      <a:endParaRPr lang="fr-FR" sz="1200" b="1" dirty="0">
                        <a:solidFill>
                          <a:srgbClr val="3E3ACE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220776" y="3507854"/>
            <a:ext cx="29830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Vertical beam size is extrapolated from the Post-IP WS measured beam size 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21020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e 26"/>
          <p:cNvGrpSpPr/>
          <p:nvPr/>
        </p:nvGrpSpPr>
        <p:grpSpPr>
          <a:xfrm>
            <a:off x="5542460" y="1036599"/>
            <a:ext cx="3493590" cy="3403455"/>
            <a:chOff x="4005" y="116632"/>
            <a:chExt cx="5832648" cy="6558138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5" y="116632"/>
              <a:ext cx="5832648" cy="655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ZoneTexte 28"/>
            <p:cNvSpPr txBox="1"/>
            <p:nvPr/>
          </p:nvSpPr>
          <p:spPr>
            <a:xfrm>
              <a:off x="3491880" y="3572826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L</a:t>
              </a:r>
              <a:r>
                <a:rPr lang="en-US" b="1" dirty="0" smtClean="0">
                  <a:solidFill>
                    <a:srgbClr val="FF0000"/>
                  </a:solidFill>
                </a:rPr>
                <a:t>E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971600" y="3572826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HE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cxnSp>
          <p:nvCxnSpPr>
            <p:cNvPr id="31" name="Connecteur droit 30"/>
            <p:cNvCxnSpPr/>
            <p:nvPr/>
          </p:nvCxnSpPr>
          <p:spPr>
            <a:xfrm>
              <a:off x="2555776" y="3972892"/>
              <a:ext cx="1066085" cy="0"/>
            </a:xfrm>
            <a:prstGeom prst="line">
              <a:avLst/>
            </a:prstGeom>
            <a:ln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schemeClr val="bg1"/>
                </a:solidFill>
              </a:rPr>
              <a:t>18</a:t>
            </a:fld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67944" y="0"/>
            <a:ext cx="5076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 smtClean="0">
                <a:solidFill>
                  <a:srgbClr val="04AEDA"/>
                </a:solidFill>
              </a:rPr>
              <a:t>Beam Halo Scan</a:t>
            </a:r>
            <a:endParaRPr lang="fr-FR" sz="2800" b="1" dirty="0">
              <a:solidFill>
                <a:srgbClr val="04AEDA"/>
              </a:solidFill>
            </a:endParaRPr>
          </a:p>
        </p:txBody>
      </p:sp>
      <p:cxnSp>
        <p:nvCxnSpPr>
          <p:cNvPr id="6" name="直接连接符 10"/>
          <p:cNvCxnSpPr/>
          <p:nvPr/>
        </p:nvCxnSpPr>
        <p:spPr>
          <a:xfrm flipH="1">
            <a:off x="6097115" y="514359"/>
            <a:ext cx="3046885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928100" y="469209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-21192" y="4744562"/>
            <a:ext cx="9144000" cy="273844"/>
          </a:xfrm>
        </p:spPr>
        <p:txBody>
          <a:bodyPr/>
          <a:lstStyle/>
          <a:p>
            <a:r>
              <a:rPr lang="fr-FR" altLang="zh-CN" b="1" i="1" dirty="0">
                <a:solidFill>
                  <a:schemeClr val="bg1"/>
                </a:solidFill>
              </a:rPr>
              <a:t>Shan Liu</a:t>
            </a:r>
            <a:r>
              <a:rPr lang="fr-FR" altLang="zh-CN" b="1" dirty="0">
                <a:solidFill>
                  <a:schemeClr val="bg1"/>
                </a:solidFill>
              </a:rPr>
              <a:t> </a:t>
            </a:r>
            <a:r>
              <a:rPr lang="fr-FR" altLang="zh-CN" b="1" dirty="0" smtClean="0">
                <a:solidFill>
                  <a:schemeClr val="bg1"/>
                </a:solidFill>
              </a:rPr>
              <a:t>                                        </a:t>
            </a:r>
            <a:r>
              <a:rPr lang="en-US" altLang="zh-CN" b="1" dirty="0" smtClean="0">
                <a:solidFill>
                  <a:schemeClr val="bg1"/>
                </a:solidFill>
              </a:rPr>
              <a:t>Beam </a:t>
            </a:r>
            <a:r>
              <a:rPr lang="en-US" altLang="zh-CN" b="1" dirty="0">
                <a:solidFill>
                  <a:schemeClr val="bg1"/>
                </a:solidFill>
              </a:rPr>
              <a:t>Halo Measurement using Diamond Sensor at </a:t>
            </a:r>
            <a:r>
              <a:rPr lang="en-US" altLang="zh-CN" b="1" dirty="0" smtClean="0">
                <a:solidFill>
                  <a:schemeClr val="bg1"/>
                </a:solidFill>
              </a:rPr>
              <a:t>ATF2                            </a:t>
            </a:r>
            <a:r>
              <a:rPr lang="fr-FR" altLang="zh-CN" b="1" dirty="0" smtClean="0">
                <a:solidFill>
                  <a:schemeClr val="bg1"/>
                </a:solidFill>
              </a:rPr>
              <a:t> CLIC </a:t>
            </a:r>
            <a:r>
              <a:rPr lang="fr-FR" altLang="zh-CN" b="1" dirty="0">
                <a:solidFill>
                  <a:schemeClr val="bg1"/>
                </a:solidFill>
              </a:rPr>
              <a:t>Workshop, 28 Jan. 2015 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pic>
        <p:nvPicPr>
          <p:cNvPr id="4099" name="Picture 3" descr="D:\ATF2_2014\Analysis\CH1_CH4_ped_sub_small_Beta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6"/>
          <a:stretch/>
        </p:blipFill>
        <p:spPr bwMode="auto">
          <a:xfrm>
            <a:off x="99357" y="347601"/>
            <a:ext cx="5350273" cy="4280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e 2"/>
          <p:cNvGrpSpPr/>
          <p:nvPr/>
        </p:nvGrpSpPr>
        <p:grpSpPr>
          <a:xfrm>
            <a:off x="-94984" y="97404"/>
            <a:ext cx="4700723" cy="2794382"/>
            <a:chOff x="3064751" y="-344608"/>
            <a:chExt cx="5457274" cy="3358224"/>
          </a:xfrm>
        </p:grpSpPr>
        <p:sp>
          <p:nvSpPr>
            <p:cNvPr id="11" name="ZoneTexte 10"/>
            <p:cNvSpPr txBox="1"/>
            <p:nvPr/>
          </p:nvSpPr>
          <p:spPr>
            <a:xfrm rot="16200000">
              <a:off x="2594423" y="2185977"/>
              <a:ext cx="1297967" cy="3573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Charge, [nC]</a:t>
              </a:r>
              <a:endParaRPr lang="fr-FR" sz="14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673387" y="-344608"/>
              <a:ext cx="4848638" cy="3698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400" dirty="0" smtClean="0"/>
                <a:t>2014/12/18 - Day Shift</a:t>
              </a:r>
            </a:p>
          </p:txBody>
        </p:sp>
      </p:grpSp>
      <p:cxnSp>
        <p:nvCxnSpPr>
          <p:cNvPr id="32" name="Connecteur droit avec flèche 31"/>
          <p:cNvCxnSpPr/>
          <p:nvPr/>
        </p:nvCxnSpPr>
        <p:spPr>
          <a:xfrm>
            <a:off x="1820592" y="3645530"/>
            <a:ext cx="2238577" cy="203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2517508" y="3731672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65mm</a:t>
            </a:r>
            <a:endParaRPr lang="fr-FR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907645" y="2318429"/>
            <a:ext cx="1520353" cy="3385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Low Energy (LE)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3361399" y="2343447"/>
            <a:ext cx="1602490" cy="3385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High Energy (HE)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050785" y="1701314"/>
            <a:ext cx="13404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err="1"/>
              <a:t>Preliminary</a:t>
            </a:r>
            <a:r>
              <a:rPr lang="fr-FR" b="1" dirty="0"/>
              <a:t> </a:t>
            </a:r>
          </a:p>
        </p:txBody>
      </p:sp>
      <p:cxnSp>
        <p:nvCxnSpPr>
          <p:cNvPr id="38" name="Connecteur droit avec flèche 37"/>
          <p:cNvCxnSpPr/>
          <p:nvPr/>
        </p:nvCxnSpPr>
        <p:spPr>
          <a:xfrm>
            <a:off x="755576" y="685869"/>
            <a:ext cx="0" cy="2920102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758920" y="915566"/>
            <a:ext cx="18178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Present Dynamic </a:t>
            </a:r>
          </a:p>
          <a:p>
            <a:r>
              <a:rPr lang="en-US" dirty="0" smtClean="0"/>
              <a:t>Range: </a:t>
            </a:r>
            <a:r>
              <a:rPr lang="en-US" b="1" dirty="0" smtClean="0">
                <a:solidFill>
                  <a:srgbClr val="C00000"/>
                </a:solidFill>
              </a:rPr>
              <a:t>10</a:t>
            </a:r>
            <a:r>
              <a:rPr lang="en-US" b="1" baseline="30000" dirty="0" smtClean="0">
                <a:solidFill>
                  <a:srgbClr val="C00000"/>
                </a:solidFill>
              </a:rPr>
              <a:t>6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2" name="Ellipse 1"/>
          <p:cNvSpPr/>
          <p:nvPr/>
        </p:nvSpPr>
        <p:spPr>
          <a:xfrm>
            <a:off x="4050785" y="2738326"/>
            <a:ext cx="1097279" cy="1417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7056786" y="3283547"/>
            <a:ext cx="46754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6988206" y="3367651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76mm</a:t>
            </a:r>
            <a:endParaRPr lang="fr-FR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233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 animBg="1"/>
      <p:bldP spid="36" grpId="0" animBg="1"/>
      <p:bldP spid="2" grpId="0" animBg="1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schemeClr val="bg1"/>
                </a:solidFill>
              </a:rPr>
              <a:t>19</a:t>
            </a:fld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6" name="Picture 2" descr="C:\Users\$atf2\Desktop\KEK_Oct.2014\image.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05" b="30990"/>
          <a:stretch/>
        </p:blipFill>
        <p:spPr bwMode="auto">
          <a:xfrm>
            <a:off x="1543567" y="915566"/>
            <a:ext cx="2154625" cy="1584176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$atf2\Desktop\照片 14-12-12 21 08 2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38" b="21138"/>
          <a:stretch/>
        </p:blipFill>
        <p:spPr bwMode="auto">
          <a:xfrm>
            <a:off x="1526710" y="2859784"/>
            <a:ext cx="2253202" cy="172819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129615" y="3507854"/>
            <a:ext cx="1215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sz="1400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After fixing</a:t>
            </a:r>
            <a:endParaRPr kumimoji="1" lang="fr-FR" sz="1400" dirty="0">
              <a:solidFill>
                <a:srgbClr val="7030A0"/>
              </a:solidFill>
              <a:latin typeface="Comic Sans MS" pitchFamily="66" charset="0"/>
              <a:ea typeface="MS PGothic" pitchFamily="34" charset="-128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08688" y="1635646"/>
            <a:ext cx="13051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sz="1400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Before fixing</a:t>
            </a:r>
            <a:endParaRPr kumimoji="1" lang="fr-FR" sz="1400" dirty="0">
              <a:solidFill>
                <a:srgbClr val="7030A0"/>
              </a:solidFill>
              <a:latin typeface="Comic Sans MS" pitchFamily="66" charset="0"/>
              <a:ea typeface="MS PGothic" pitchFamily="34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8568" y="175752"/>
            <a:ext cx="5076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4AEDA"/>
                </a:solidFill>
              </a:rPr>
              <a:t>Issue with cables</a:t>
            </a:r>
            <a:endParaRPr lang="fr-FR" sz="2800" b="1" dirty="0">
              <a:solidFill>
                <a:srgbClr val="04AEDA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64834" y="699542"/>
            <a:ext cx="328303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877" y="654392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e 1"/>
          <p:cNvGrpSpPr/>
          <p:nvPr/>
        </p:nvGrpSpPr>
        <p:grpSpPr>
          <a:xfrm>
            <a:off x="4283968" y="785442"/>
            <a:ext cx="4538774" cy="3616089"/>
            <a:chOff x="4283968" y="785442"/>
            <a:chExt cx="4538774" cy="3616089"/>
          </a:xfrm>
        </p:grpSpPr>
        <p:pic>
          <p:nvPicPr>
            <p:cNvPr id="7170" name="Picture 2" descr="D:\ATF2_2014\Analysis\Cable_right_CH4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3968" y="785442"/>
              <a:ext cx="4538774" cy="36160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ZoneTexte 15"/>
            <p:cNvSpPr txBox="1"/>
            <p:nvPr/>
          </p:nvSpPr>
          <p:spPr>
            <a:xfrm>
              <a:off x="7566952" y="1522988"/>
              <a:ext cx="803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Before</a:t>
              </a:r>
              <a:endParaRPr lang="fr-FR" dirty="0">
                <a:solidFill>
                  <a:srgbClr val="C00000"/>
                </a:solidFill>
              </a:endParaRPr>
            </a:p>
          </p:txBody>
        </p:sp>
        <p:cxnSp>
          <p:nvCxnSpPr>
            <p:cNvPr id="18" name="Connecteur droit avec flèche 17"/>
            <p:cNvCxnSpPr/>
            <p:nvPr/>
          </p:nvCxnSpPr>
          <p:spPr>
            <a:xfrm flipH="1">
              <a:off x="8112936" y="2499742"/>
              <a:ext cx="144016" cy="340876"/>
            </a:xfrm>
            <a:prstGeom prst="straightConnector1">
              <a:avLst/>
            </a:prstGeom>
            <a:ln>
              <a:solidFill>
                <a:srgbClr val="3E3AC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ZoneTexte 19"/>
            <p:cNvSpPr txBox="1"/>
            <p:nvPr/>
          </p:nvSpPr>
          <p:spPr>
            <a:xfrm>
              <a:off x="8112936" y="2108116"/>
              <a:ext cx="6582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E3ACE"/>
                  </a:solidFill>
                </a:rPr>
                <a:t>After</a:t>
              </a:r>
              <a:endParaRPr lang="fr-FR" dirty="0">
                <a:solidFill>
                  <a:srgbClr val="3E3ACE"/>
                </a:solidFill>
              </a:endParaRPr>
            </a:p>
          </p:txBody>
        </p:sp>
        <p:cxnSp>
          <p:nvCxnSpPr>
            <p:cNvPr id="21" name="Connecteur droit avec flèche 20"/>
            <p:cNvCxnSpPr/>
            <p:nvPr/>
          </p:nvCxnSpPr>
          <p:spPr>
            <a:xfrm flipH="1">
              <a:off x="7802385" y="1825154"/>
              <a:ext cx="144016" cy="340876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-21192" y="4744562"/>
            <a:ext cx="9144000" cy="273844"/>
          </a:xfrm>
        </p:spPr>
        <p:txBody>
          <a:bodyPr/>
          <a:lstStyle/>
          <a:p>
            <a:r>
              <a:rPr lang="fr-FR" altLang="zh-CN" b="1" i="1" dirty="0">
                <a:solidFill>
                  <a:schemeClr val="bg1"/>
                </a:solidFill>
              </a:rPr>
              <a:t>Shan Liu</a:t>
            </a:r>
            <a:r>
              <a:rPr lang="fr-FR" altLang="zh-CN" b="1" dirty="0">
                <a:solidFill>
                  <a:schemeClr val="bg1"/>
                </a:solidFill>
              </a:rPr>
              <a:t> </a:t>
            </a:r>
            <a:r>
              <a:rPr lang="fr-FR" altLang="zh-CN" b="1" dirty="0" smtClean="0">
                <a:solidFill>
                  <a:schemeClr val="bg1"/>
                </a:solidFill>
              </a:rPr>
              <a:t>                                        </a:t>
            </a:r>
            <a:r>
              <a:rPr lang="en-US" altLang="zh-CN" b="1" dirty="0" smtClean="0">
                <a:solidFill>
                  <a:schemeClr val="bg1"/>
                </a:solidFill>
              </a:rPr>
              <a:t>Beam </a:t>
            </a:r>
            <a:r>
              <a:rPr lang="en-US" altLang="zh-CN" b="1" dirty="0">
                <a:solidFill>
                  <a:schemeClr val="bg1"/>
                </a:solidFill>
              </a:rPr>
              <a:t>Halo Measurement using Diamond Sensor at </a:t>
            </a:r>
            <a:r>
              <a:rPr lang="en-US" altLang="zh-CN" b="1" dirty="0" smtClean="0">
                <a:solidFill>
                  <a:schemeClr val="bg1"/>
                </a:solidFill>
              </a:rPr>
              <a:t>ATF2                            </a:t>
            </a:r>
            <a:r>
              <a:rPr lang="fr-FR" altLang="zh-CN" b="1" dirty="0" smtClean="0">
                <a:solidFill>
                  <a:schemeClr val="bg1"/>
                </a:solidFill>
              </a:rPr>
              <a:t> CLIC </a:t>
            </a:r>
            <a:r>
              <a:rPr lang="fr-FR" altLang="zh-CN" b="1" dirty="0">
                <a:solidFill>
                  <a:schemeClr val="bg1"/>
                </a:solidFill>
              </a:rPr>
              <a:t>Workshop, 28 Jan. 2015 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89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icture 2" descr="D:\sliu_desktop\Selliac_06.10.14\Poster_ASPRO\visited_countries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12" y="1576378"/>
            <a:ext cx="2306650" cy="158030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Bouée 5"/>
          <p:cNvSpPr/>
          <p:nvPr/>
        </p:nvSpPr>
        <p:spPr>
          <a:xfrm>
            <a:off x="251520" y="1149592"/>
            <a:ext cx="2411760" cy="2338806"/>
          </a:xfrm>
          <a:prstGeom prst="donut">
            <a:avLst>
              <a:gd name="adj" fmla="val 6927"/>
            </a:avLst>
          </a:prstGeom>
          <a:solidFill>
            <a:srgbClr val="04AE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91627" y="2068179"/>
            <a:ext cx="1585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sz="2800" dirty="0">
                <a:solidFill>
                  <a:srgbClr val="04AEDA"/>
                </a:solidFill>
                <a:latin typeface="Comic Sans MS" pitchFamily="66" charset="0"/>
                <a:ea typeface="MS PGothic" pitchFamily="34" charset="-128"/>
              </a:rPr>
              <a:t>Outlines</a:t>
            </a:r>
            <a:endParaRPr kumimoji="1" lang="fr-FR" sz="2800" dirty="0">
              <a:solidFill>
                <a:srgbClr val="04AEDA"/>
              </a:solidFill>
              <a:latin typeface="Comic Sans MS" pitchFamily="66" charset="0"/>
              <a:ea typeface="MS PGothic" pitchFamily="34" charset="-128"/>
            </a:endParaRPr>
          </a:p>
        </p:txBody>
      </p:sp>
      <p:grpSp>
        <p:nvGrpSpPr>
          <p:cNvPr id="45" name="组合 46"/>
          <p:cNvGrpSpPr>
            <a:grpSpLocks/>
          </p:cNvGrpSpPr>
          <p:nvPr/>
        </p:nvGrpSpPr>
        <p:grpSpPr bwMode="auto">
          <a:xfrm>
            <a:off x="2663280" y="380347"/>
            <a:ext cx="5968746" cy="467236"/>
            <a:chOff x="3008148" y="1790582"/>
            <a:chExt cx="9560109" cy="839028"/>
          </a:xfrm>
        </p:grpSpPr>
        <p:sp>
          <p:nvSpPr>
            <p:cNvPr id="46" name="圆角矩形 10"/>
            <p:cNvSpPr/>
            <p:nvPr/>
          </p:nvSpPr>
          <p:spPr>
            <a:xfrm>
              <a:off x="3460439" y="1898552"/>
              <a:ext cx="9107818" cy="731058"/>
            </a:xfrm>
            <a:prstGeom prst="roundRect">
              <a:avLst>
                <a:gd name="adj" fmla="val 3705"/>
              </a:avLst>
            </a:prstGeom>
            <a:solidFill>
              <a:srgbClr val="04AEDA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矩形 46"/>
            <p:cNvSpPr>
              <a:spLocks noChangeArrowheads="1"/>
            </p:cNvSpPr>
            <p:nvPr/>
          </p:nvSpPr>
          <p:spPr bwMode="auto">
            <a:xfrm>
              <a:off x="3839176" y="1843497"/>
              <a:ext cx="8390375" cy="718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2000" b="1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Motivations</a:t>
              </a:r>
              <a:endPara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8" name="椭圆 12"/>
            <p:cNvSpPr/>
            <p:nvPr/>
          </p:nvSpPr>
          <p:spPr bwMode="auto">
            <a:xfrm rot="10800000">
              <a:off x="3008148" y="1790582"/>
              <a:ext cx="691932" cy="775753"/>
            </a:xfrm>
            <a:prstGeom prst="ellipse">
              <a:avLst/>
            </a:prstGeom>
            <a:solidFill>
              <a:srgbClr val="04AEDA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方正姚体" pitchFamily="2" charset="-122"/>
              </a:endParaRPr>
            </a:p>
          </p:txBody>
        </p:sp>
      </p:grpSp>
      <p:grpSp>
        <p:nvGrpSpPr>
          <p:cNvPr id="97" name="组合 46"/>
          <p:cNvGrpSpPr>
            <a:grpSpLocks/>
          </p:cNvGrpSpPr>
          <p:nvPr/>
        </p:nvGrpSpPr>
        <p:grpSpPr bwMode="auto">
          <a:xfrm>
            <a:off x="2663280" y="4155926"/>
            <a:ext cx="5981095" cy="468659"/>
            <a:chOff x="2707092" y="1820756"/>
            <a:chExt cx="13040164" cy="808853"/>
          </a:xfrm>
        </p:grpSpPr>
        <p:sp>
          <p:nvSpPr>
            <p:cNvPr id="98" name="圆角矩形 10"/>
            <p:cNvSpPr/>
            <p:nvPr/>
          </p:nvSpPr>
          <p:spPr>
            <a:xfrm>
              <a:off x="3460442" y="1898552"/>
              <a:ext cx="12286814" cy="731057"/>
            </a:xfrm>
            <a:prstGeom prst="roundRect">
              <a:avLst>
                <a:gd name="adj" fmla="val 3705"/>
              </a:avLst>
            </a:prstGeom>
            <a:solidFill>
              <a:srgbClr val="04AEDA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矩形 46"/>
            <p:cNvSpPr>
              <a:spLocks noChangeArrowheads="1"/>
            </p:cNvSpPr>
            <p:nvPr/>
          </p:nvSpPr>
          <p:spPr bwMode="auto">
            <a:xfrm>
              <a:off x="3839177" y="1898550"/>
              <a:ext cx="11908079" cy="690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2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Conclusions </a:t>
              </a:r>
              <a:r>
                <a:rPr lang="en-US" altLang="zh-CN" sz="2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and Prospects</a:t>
              </a:r>
              <a:endPara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0" name="椭圆 12"/>
            <p:cNvSpPr/>
            <p:nvPr/>
          </p:nvSpPr>
          <p:spPr bwMode="auto">
            <a:xfrm rot="10800000">
              <a:off x="2707092" y="1820756"/>
              <a:ext cx="941859" cy="745584"/>
            </a:xfrm>
            <a:prstGeom prst="ellipse">
              <a:avLst/>
            </a:prstGeom>
            <a:solidFill>
              <a:srgbClr val="04AEDA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方正姚体" pitchFamily="2" charset="-122"/>
              </a:endParaRPr>
            </a:p>
          </p:txBody>
        </p:sp>
      </p:grp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chemeClr val="bg1"/>
                </a:solidFill>
              </a:rPr>
              <a:t>2</a:t>
            </a:fld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49" name="组合 46"/>
          <p:cNvGrpSpPr>
            <a:grpSpLocks/>
          </p:cNvGrpSpPr>
          <p:nvPr/>
        </p:nvGrpSpPr>
        <p:grpSpPr bwMode="auto">
          <a:xfrm>
            <a:off x="2648658" y="1171424"/>
            <a:ext cx="5983368" cy="746321"/>
            <a:chOff x="2827893" y="1869374"/>
            <a:chExt cx="15115400" cy="1751695"/>
          </a:xfrm>
        </p:grpSpPr>
        <p:sp>
          <p:nvSpPr>
            <p:cNvPr id="50" name="圆角矩形 10"/>
            <p:cNvSpPr/>
            <p:nvPr/>
          </p:nvSpPr>
          <p:spPr>
            <a:xfrm>
              <a:off x="3524902" y="1898549"/>
              <a:ext cx="14418391" cy="1062350"/>
            </a:xfrm>
            <a:prstGeom prst="roundRect">
              <a:avLst>
                <a:gd name="adj" fmla="val 3705"/>
              </a:avLst>
            </a:prstGeom>
            <a:solidFill>
              <a:srgbClr val="04AEDA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矩形 46"/>
            <p:cNvSpPr>
              <a:spLocks noChangeArrowheads="1"/>
            </p:cNvSpPr>
            <p:nvPr/>
          </p:nvSpPr>
          <p:spPr bwMode="auto">
            <a:xfrm>
              <a:off x="3839178" y="1959585"/>
              <a:ext cx="14104115" cy="1661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2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Issues of beam halo @ATF2</a:t>
              </a:r>
              <a:endPara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defRPr/>
              </a:pPr>
              <a:endPara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2" name="椭圆 12"/>
            <p:cNvSpPr/>
            <p:nvPr/>
          </p:nvSpPr>
          <p:spPr bwMode="auto">
            <a:xfrm rot="10800000">
              <a:off x="2827893" y="1869374"/>
              <a:ext cx="1215046" cy="1013950"/>
            </a:xfrm>
            <a:prstGeom prst="ellipse">
              <a:avLst/>
            </a:prstGeom>
            <a:solidFill>
              <a:srgbClr val="04AEDA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方正姚体" pitchFamily="2" charset="-122"/>
              </a:endParaRPr>
            </a:p>
          </p:txBody>
        </p:sp>
      </p:grpSp>
      <p:grpSp>
        <p:nvGrpSpPr>
          <p:cNvPr id="53" name="组合 46"/>
          <p:cNvGrpSpPr>
            <a:grpSpLocks/>
          </p:cNvGrpSpPr>
          <p:nvPr/>
        </p:nvGrpSpPr>
        <p:grpSpPr bwMode="auto">
          <a:xfrm>
            <a:off x="2648658" y="2898560"/>
            <a:ext cx="5983368" cy="465051"/>
            <a:chOff x="2827893" y="1869374"/>
            <a:chExt cx="16828858" cy="1091525"/>
          </a:xfrm>
        </p:grpSpPr>
        <p:sp>
          <p:nvSpPr>
            <p:cNvPr id="54" name="圆角矩形 10"/>
            <p:cNvSpPr/>
            <p:nvPr/>
          </p:nvSpPr>
          <p:spPr>
            <a:xfrm>
              <a:off x="3524902" y="1898549"/>
              <a:ext cx="16131849" cy="1062350"/>
            </a:xfrm>
            <a:prstGeom prst="roundRect">
              <a:avLst>
                <a:gd name="adj" fmla="val 3705"/>
              </a:avLst>
            </a:prstGeom>
            <a:solidFill>
              <a:srgbClr val="04AEDA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矩形 46"/>
            <p:cNvSpPr>
              <a:spLocks noChangeArrowheads="1"/>
            </p:cNvSpPr>
            <p:nvPr/>
          </p:nvSpPr>
          <p:spPr bwMode="auto">
            <a:xfrm>
              <a:off x="3839177" y="1959585"/>
              <a:ext cx="15817574" cy="939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2000" b="1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Characterization of Diamond </a:t>
              </a:r>
              <a:r>
                <a:rPr lang="en-US" altLang="zh-CN" sz="2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Sensor</a:t>
              </a:r>
              <a:endPara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椭圆 12"/>
            <p:cNvSpPr/>
            <p:nvPr/>
          </p:nvSpPr>
          <p:spPr bwMode="auto">
            <a:xfrm rot="10800000">
              <a:off x="2827893" y="1869374"/>
              <a:ext cx="1215046" cy="1013950"/>
            </a:xfrm>
            <a:prstGeom prst="ellipse">
              <a:avLst/>
            </a:prstGeom>
            <a:solidFill>
              <a:srgbClr val="04AEDA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方正姚体" pitchFamily="2" charset="-122"/>
              </a:endParaRPr>
            </a:p>
          </p:txBody>
        </p:sp>
      </p:grpSp>
      <p:grpSp>
        <p:nvGrpSpPr>
          <p:cNvPr id="38" name="组合 46"/>
          <p:cNvGrpSpPr>
            <a:grpSpLocks/>
          </p:cNvGrpSpPr>
          <p:nvPr/>
        </p:nvGrpSpPr>
        <p:grpSpPr bwMode="auto">
          <a:xfrm>
            <a:off x="2625507" y="3537209"/>
            <a:ext cx="5981095" cy="468659"/>
            <a:chOff x="2707092" y="1820756"/>
            <a:chExt cx="13040164" cy="808853"/>
          </a:xfrm>
        </p:grpSpPr>
        <p:sp>
          <p:nvSpPr>
            <p:cNvPr id="39" name="圆角矩形 10"/>
            <p:cNvSpPr/>
            <p:nvPr/>
          </p:nvSpPr>
          <p:spPr>
            <a:xfrm>
              <a:off x="3460442" y="1898552"/>
              <a:ext cx="12286814" cy="731057"/>
            </a:xfrm>
            <a:prstGeom prst="roundRect">
              <a:avLst>
                <a:gd name="adj" fmla="val 3705"/>
              </a:avLst>
            </a:prstGeom>
            <a:solidFill>
              <a:srgbClr val="04AEDA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矩形 46"/>
            <p:cNvSpPr>
              <a:spLocks noChangeArrowheads="1"/>
            </p:cNvSpPr>
            <p:nvPr/>
          </p:nvSpPr>
          <p:spPr bwMode="auto">
            <a:xfrm>
              <a:off x="3839177" y="1898550"/>
              <a:ext cx="11908079" cy="6905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2000" b="1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Beam Halo </a:t>
              </a:r>
              <a:r>
                <a:rPr lang="en-US" altLang="zh-CN" sz="2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Measurements</a:t>
              </a:r>
              <a:endPara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椭圆 12"/>
            <p:cNvSpPr/>
            <p:nvPr/>
          </p:nvSpPr>
          <p:spPr bwMode="auto">
            <a:xfrm rot="10800000">
              <a:off x="2707092" y="1820756"/>
              <a:ext cx="941859" cy="745584"/>
            </a:xfrm>
            <a:prstGeom prst="ellipse">
              <a:avLst/>
            </a:prstGeom>
            <a:solidFill>
              <a:srgbClr val="04AEDA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方正姚体" pitchFamily="2" charset="-122"/>
              </a:endParaRPr>
            </a:p>
          </p:txBody>
        </p:sp>
      </p:grpSp>
      <p:grpSp>
        <p:nvGrpSpPr>
          <p:cNvPr id="41" name="组合 46"/>
          <p:cNvGrpSpPr>
            <a:grpSpLocks/>
          </p:cNvGrpSpPr>
          <p:nvPr/>
        </p:nvGrpSpPr>
        <p:grpSpPr bwMode="auto">
          <a:xfrm>
            <a:off x="2651700" y="2068179"/>
            <a:ext cx="5983368" cy="746321"/>
            <a:chOff x="2827893" y="1869374"/>
            <a:chExt cx="15115400" cy="1751695"/>
          </a:xfrm>
        </p:grpSpPr>
        <p:sp>
          <p:nvSpPr>
            <p:cNvPr id="42" name="圆角矩形 10"/>
            <p:cNvSpPr/>
            <p:nvPr/>
          </p:nvSpPr>
          <p:spPr>
            <a:xfrm>
              <a:off x="3524902" y="1898549"/>
              <a:ext cx="14418391" cy="1062350"/>
            </a:xfrm>
            <a:prstGeom prst="roundRect">
              <a:avLst>
                <a:gd name="adj" fmla="val 3705"/>
              </a:avLst>
            </a:prstGeom>
            <a:solidFill>
              <a:srgbClr val="04AEDA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矩形 46"/>
            <p:cNvSpPr>
              <a:spLocks noChangeArrowheads="1"/>
            </p:cNvSpPr>
            <p:nvPr/>
          </p:nvSpPr>
          <p:spPr bwMode="auto">
            <a:xfrm>
              <a:off x="3839178" y="1959585"/>
              <a:ext cx="14104115" cy="1661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2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Main Goals for 2014 Run @ ATF2</a:t>
              </a:r>
              <a:endPara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defRPr/>
              </a:pPr>
              <a:endPara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椭圆 12"/>
            <p:cNvSpPr/>
            <p:nvPr/>
          </p:nvSpPr>
          <p:spPr bwMode="auto">
            <a:xfrm rot="10800000">
              <a:off x="2827893" y="1869374"/>
              <a:ext cx="1215046" cy="1013950"/>
            </a:xfrm>
            <a:prstGeom prst="ellipse">
              <a:avLst/>
            </a:prstGeom>
            <a:solidFill>
              <a:srgbClr val="04AEDA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方正姚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528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977072" y="4860478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b="1" smtClean="0">
                <a:solidFill>
                  <a:schemeClr val="bg1"/>
                </a:solidFill>
              </a:rPr>
              <a:t>20</a:t>
            </a:fld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084167" y="1874610"/>
            <a:ext cx="2085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Normalization 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547664" y="646698"/>
            <a:ext cx="223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 Normalization 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-1" y="123478"/>
            <a:ext cx="92525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4AEDA"/>
                </a:solidFill>
              </a:rPr>
              <a:t>Beam </a:t>
            </a:r>
            <a:r>
              <a:rPr lang="en-US" sz="2800" b="1" dirty="0" smtClean="0">
                <a:solidFill>
                  <a:srgbClr val="04AEDA"/>
                </a:solidFill>
              </a:rPr>
              <a:t>Halo </a:t>
            </a:r>
            <a:r>
              <a:rPr lang="en-US" sz="2800" b="1" dirty="0">
                <a:solidFill>
                  <a:srgbClr val="04AEDA"/>
                </a:solidFill>
              </a:rPr>
              <a:t>D</a:t>
            </a:r>
            <a:r>
              <a:rPr lang="en-US" sz="2800" b="1" dirty="0" smtClean="0">
                <a:solidFill>
                  <a:srgbClr val="04AEDA"/>
                </a:solidFill>
              </a:rPr>
              <a:t>istribution for Different </a:t>
            </a:r>
            <a:r>
              <a:rPr lang="en-US" sz="2800" b="1" dirty="0">
                <a:solidFill>
                  <a:srgbClr val="04AEDA"/>
                </a:solidFill>
              </a:rPr>
              <a:t>B</a:t>
            </a:r>
            <a:r>
              <a:rPr lang="en-US" sz="2800" b="1" dirty="0" smtClean="0">
                <a:solidFill>
                  <a:srgbClr val="04AEDA"/>
                </a:solidFill>
              </a:rPr>
              <a:t>eam </a:t>
            </a:r>
            <a:r>
              <a:rPr lang="en-US" sz="2800" b="1" dirty="0">
                <a:solidFill>
                  <a:srgbClr val="04AEDA"/>
                </a:solidFill>
              </a:rPr>
              <a:t>I</a:t>
            </a:r>
            <a:r>
              <a:rPr lang="en-US" sz="2800" b="1" dirty="0" smtClean="0">
                <a:solidFill>
                  <a:srgbClr val="04AEDA"/>
                </a:solidFill>
              </a:rPr>
              <a:t>ntensity</a:t>
            </a:r>
            <a:endParaRPr lang="en-US" sz="2800" b="1" dirty="0">
              <a:solidFill>
                <a:srgbClr val="04AEDA"/>
              </a:solidFill>
            </a:endParaRPr>
          </a:p>
        </p:txBody>
      </p:sp>
      <p:cxnSp>
        <p:nvCxnSpPr>
          <p:cNvPr id="12" name="直接连接符 10"/>
          <p:cNvCxnSpPr/>
          <p:nvPr/>
        </p:nvCxnSpPr>
        <p:spPr>
          <a:xfrm flipH="1">
            <a:off x="213965" y="561975"/>
            <a:ext cx="874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523875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-21192" y="4744562"/>
            <a:ext cx="9144000" cy="273844"/>
          </a:xfrm>
        </p:spPr>
        <p:txBody>
          <a:bodyPr/>
          <a:lstStyle/>
          <a:p>
            <a:r>
              <a:rPr lang="fr-FR" altLang="zh-CN" b="1" i="1" dirty="0">
                <a:solidFill>
                  <a:schemeClr val="bg1"/>
                </a:solidFill>
              </a:rPr>
              <a:t>Shan Liu</a:t>
            </a:r>
            <a:r>
              <a:rPr lang="fr-FR" altLang="zh-CN" b="1" dirty="0">
                <a:solidFill>
                  <a:schemeClr val="bg1"/>
                </a:solidFill>
              </a:rPr>
              <a:t> </a:t>
            </a:r>
            <a:r>
              <a:rPr lang="fr-FR" altLang="zh-CN" b="1" dirty="0" smtClean="0">
                <a:solidFill>
                  <a:schemeClr val="bg1"/>
                </a:solidFill>
              </a:rPr>
              <a:t>                                        </a:t>
            </a:r>
            <a:r>
              <a:rPr lang="en-US" altLang="zh-CN" b="1" dirty="0" smtClean="0">
                <a:solidFill>
                  <a:schemeClr val="bg1"/>
                </a:solidFill>
              </a:rPr>
              <a:t>Beam </a:t>
            </a:r>
            <a:r>
              <a:rPr lang="en-US" altLang="zh-CN" b="1" dirty="0">
                <a:solidFill>
                  <a:schemeClr val="bg1"/>
                </a:solidFill>
              </a:rPr>
              <a:t>Halo Measurement using Diamond Sensor at </a:t>
            </a:r>
            <a:r>
              <a:rPr lang="en-US" altLang="zh-CN" b="1" dirty="0" smtClean="0">
                <a:solidFill>
                  <a:schemeClr val="bg1"/>
                </a:solidFill>
              </a:rPr>
              <a:t>ATF2                            </a:t>
            </a:r>
            <a:r>
              <a:rPr lang="fr-FR" altLang="zh-CN" b="1" dirty="0" smtClean="0">
                <a:solidFill>
                  <a:schemeClr val="bg1"/>
                </a:solidFill>
              </a:rPr>
              <a:t> CLIC </a:t>
            </a:r>
            <a:r>
              <a:rPr lang="fr-FR" altLang="zh-CN" b="1" dirty="0">
                <a:solidFill>
                  <a:schemeClr val="bg1"/>
                </a:solidFill>
              </a:rPr>
              <a:t>Workshop, 28 Jan. 2015 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91078" y="1016030"/>
            <a:ext cx="4688992" cy="2191466"/>
            <a:chOff x="1043608" y="1337838"/>
            <a:chExt cx="6579410" cy="2673930"/>
          </a:xfrm>
        </p:grpSpPr>
        <p:pic>
          <p:nvPicPr>
            <p:cNvPr id="15" name="Picture 2" descr="D:\ATF2_2014\Analysis\Intensity_CH1_CH4_right_position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2618" y="1337838"/>
              <a:ext cx="3600400" cy="26613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5" descr="D:\ATF2_2014\Analysis\Intensity_CH1_CH4_left_position_r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1337838"/>
              <a:ext cx="3356214" cy="26739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Groupe 2"/>
          <p:cNvGrpSpPr/>
          <p:nvPr/>
        </p:nvGrpSpPr>
        <p:grpSpPr>
          <a:xfrm>
            <a:off x="4752064" y="2275391"/>
            <a:ext cx="4345833" cy="2231374"/>
            <a:chOff x="4427095" y="1552486"/>
            <a:chExt cx="6680388" cy="2801254"/>
          </a:xfrm>
        </p:grpSpPr>
        <p:pic>
          <p:nvPicPr>
            <p:cNvPr id="16" name="Picture 3" descr="D:\ATF2_2014\Analysis\Intensity_CH_right_position_norm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1552486"/>
              <a:ext cx="3511147" cy="28012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6" descr="D:\ATF2_2014\Analysis\Intensity_CH1_CH4_left_position_norm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095" y="1562494"/>
              <a:ext cx="3531819" cy="2791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Rectangle 8"/>
          <p:cNvSpPr/>
          <p:nvPr/>
        </p:nvSpPr>
        <p:spPr>
          <a:xfrm>
            <a:off x="5444584" y="821234"/>
            <a:ext cx="36533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Measurements were done for </a:t>
            </a:r>
            <a:r>
              <a:rPr lang="en-US" u="sng" dirty="0" smtClean="0">
                <a:solidFill>
                  <a:schemeClr val="tx2"/>
                </a:solidFill>
              </a:rPr>
              <a:t>BX10BY0.5 optics </a:t>
            </a:r>
            <a:r>
              <a:rPr lang="en-US" dirty="0" smtClean="0">
                <a:solidFill>
                  <a:schemeClr val="tx2"/>
                </a:solidFill>
              </a:rPr>
              <a:t>with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N= 1.1*10</a:t>
            </a:r>
            <a:r>
              <a:rPr lang="en-US" baseline="30000" dirty="0" smtClean="0">
                <a:solidFill>
                  <a:schemeClr val="tx2"/>
                </a:solidFill>
              </a:rPr>
              <a:t>9</a:t>
            </a:r>
            <a:r>
              <a:rPr lang="en-US" dirty="0" smtClean="0">
                <a:solidFill>
                  <a:schemeClr val="tx2"/>
                </a:solidFill>
              </a:rPr>
              <a:t>,2.5*10</a:t>
            </a:r>
            <a:r>
              <a:rPr lang="en-US" baseline="30000" dirty="0" smtClean="0">
                <a:solidFill>
                  <a:schemeClr val="tx2"/>
                </a:solidFill>
              </a:rPr>
              <a:t>9</a:t>
            </a:r>
            <a:r>
              <a:rPr lang="en-US" dirty="0" smtClean="0">
                <a:solidFill>
                  <a:schemeClr val="tx2"/>
                </a:solidFill>
              </a:rPr>
              <a:t>,4.9*10</a:t>
            </a:r>
            <a:r>
              <a:rPr lang="en-US" baseline="30000" dirty="0" smtClean="0">
                <a:solidFill>
                  <a:schemeClr val="tx2"/>
                </a:solidFill>
              </a:rPr>
              <a:t>9</a:t>
            </a:r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539552" y="3579862"/>
            <a:ext cx="421251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No change in horizontal beam halo distribution was observed </a:t>
            </a:r>
          </a:p>
          <a:p>
            <a:r>
              <a:rPr lang="en-US" sz="1600" dirty="0" smtClean="0">
                <a:solidFill>
                  <a:srgbClr val="C00000"/>
                </a:solidFill>
              </a:rPr>
              <a:t>-&gt; We expect to see the changes on the vertical beam halo distribution</a:t>
            </a:r>
          </a:p>
        </p:txBody>
      </p:sp>
    </p:spTree>
    <p:extLst>
      <p:ext uri="{BB962C8B-B14F-4D97-AF65-F5344CB8AC3E}">
        <p14:creationId xmlns:p14="http://schemas.microsoft.com/office/powerpoint/2010/main" val="129152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10399" y="4869656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b="1" smtClean="0">
                <a:solidFill>
                  <a:schemeClr val="bg1"/>
                </a:solidFill>
              </a:rPr>
              <a:t>21</a:t>
            </a:fld>
            <a:endParaRPr lang="zh-CN" altLang="en-US" b="1">
              <a:solidFill>
                <a:schemeClr val="bg1"/>
              </a:solidFill>
            </a:endParaRPr>
          </a:p>
        </p:txBody>
      </p:sp>
      <p:pic>
        <p:nvPicPr>
          <p:cNvPr id="5" name="Picture 2" descr="D:\ATF2_2014\Analysis\Optics_CH1_CH4_lef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370" y="818282"/>
            <a:ext cx="3475838" cy="278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ATF2_2014\Analysis\Optics_CH1_CH4_righ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454" y="784047"/>
            <a:ext cx="3544147" cy="2823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69"/>
          <p:cNvSpPr txBox="1"/>
          <p:nvPr/>
        </p:nvSpPr>
        <p:spPr>
          <a:xfrm>
            <a:off x="-75750" y="51470"/>
            <a:ext cx="9219749" cy="576199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04AEDA"/>
                </a:solidFill>
              </a:rPr>
              <a:t>Beam Halo Distribution for </a:t>
            </a:r>
            <a:r>
              <a:rPr lang="en-US" altLang="zh-CN" sz="3200" b="1" dirty="0">
                <a:solidFill>
                  <a:srgbClr val="04AEDA"/>
                </a:solidFill>
              </a:rPr>
              <a:t>D</a:t>
            </a:r>
            <a:r>
              <a:rPr lang="en-US" altLang="zh-CN" sz="3200" b="1" dirty="0" smtClean="0">
                <a:solidFill>
                  <a:srgbClr val="04AEDA"/>
                </a:solidFill>
              </a:rPr>
              <a:t>ifferent Optics</a:t>
            </a:r>
          </a:p>
        </p:txBody>
      </p:sp>
      <p:cxnSp>
        <p:nvCxnSpPr>
          <p:cNvPr id="10" name="直接连接符 10"/>
          <p:cNvCxnSpPr/>
          <p:nvPr/>
        </p:nvCxnSpPr>
        <p:spPr>
          <a:xfrm flipH="1">
            <a:off x="213965" y="561975"/>
            <a:ext cx="874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523875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-21192" y="4744562"/>
            <a:ext cx="9144000" cy="273844"/>
          </a:xfrm>
        </p:spPr>
        <p:txBody>
          <a:bodyPr/>
          <a:lstStyle/>
          <a:p>
            <a:r>
              <a:rPr lang="fr-FR" altLang="zh-CN" b="1" i="1" dirty="0">
                <a:solidFill>
                  <a:schemeClr val="bg1"/>
                </a:solidFill>
              </a:rPr>
              <a:t>Shan Liu</a:t>
            </a:r>
            <a:r>
              <a:rPr lang="fr-FR" altLang="zh-CN" b="1" dirty="0">
                <a:solidFill>
                  <a:schemeClr val="bg1"/>
                </a:solidFill>
              </a:rPr>
              <a:t> </a:t>
            </a:r>
            <a:r>
              <a:rPr lang="fr-FR" altLang="zh-CN" b="1" dirty="0" smtClean="0">
                <a:solidFill>
                  <a:schemeClr val="bg1"/>
                </a:solidFill>
              </a:rPr>
              <a:t>                                        </a:t>
            </a:r>
            <a:r>
              <a:rPr lang="en-US" altLang="zh-CN" b="1" dirty="0" smtClean="0">
                <a:solidFill>
                  <a:schemeClr val="bg1"/>
                </a:solidFill>
              </a:rPr>
              <a:t>Beam </a:t>
            </a:r>
            <a:r>
              <a:rPr lang="en-US" altLang="zh-CN" b="1" dirty="0">
                <a:solidFill>
                  <a:schemeClr val="bg1"/>
                </a:solidFill>
              </a:rPr>
              <a:t>Halo Measurement using Diamond Sensor at </a:t>
            </a:r>
            <a:r>
              <a:rPr lang="en-US" altLang="zh-CN" b="1" dirty="0" smtClean="0">
                <a:solidFill>
                  <a:schemeClr val="bg1"/>
                </a:solidFill>
              </a:rPr>
              <a:t>ATF2                            </a:t>
            </a:r>
            <a:r>
              <a:rPr lang="fr-FR" altLang="zh-CN" b="1" dirty="0" smtClean="0">
                <a:solidFill>
                  <a:schemeClr val="bg1"/>
                </a:solidFill>
              </a:rPr>
              <a:t> CLIC </a:t>
            </a:r>
            <a:r>
              <a:rPr lang="fr-FR" altLang="zh-CN" b="1" dirty="0">
                <a:solidFill>
                  <a:schemeClr val="bg1"/>
                </a:solidFill>
              </a:rPr>
              <a:t>Workshop, 28 Jan. 2015 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1560" y="3723878"/>
            <a:ext cx="82386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No obvious change observed in the horizontal beam halo distribution between BX10BY1 and BX10BY0.5 optics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For BX100BY1000 optics, beam halo seems less than other optics -&gt; binning is needed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478155" y="1285478"/>
            <a:ext cx="10616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err="1"/>
              <a:t>Preliminary</a:t>
            </a:r>
            <a:r>
              <a:rPr lang="fr-FR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4244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9"/>
          <p:cNvSpPr txBox="1"/>
          <p:nvPr/>
        </p:nvSpPr>
        <p:spPr>
          <a:xfrm>
            <a:off x="-75749" y="51470"/>
            <a:ext cx="8806246" cy="576199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04AEDA"/>
                </a:solidFill>
              </a:rPr>
              <a:t>Conclusions and Prospects</a:t>
            </a:r>
          </a:p>
        </p:txBody>
      </p:sp>
      <p:cxnSp>
        <p:nvCxnSpPr>
          <p:cNvPr id="7" name="直接连接符 10"/>
          <p:cNvCxnSpPr/>
          <p:nvPr/>
        </p:nvCxnSpPr>
        <p:spPr>
          <a:xfrm flipH="1">
            <a:off x="213965" y="561975"/>
            <a:ext cx="874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523875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323527" y="681009"/>
            <a:ext cx="8631416" cy="4369828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en-US" sz="2000" dirty="0" smtClean="0"/>
              <a:t>In Nov. and Dec. Run at ATF2 we performed:</a:t>
            </a:r>
            <a:endParaRPr lang="fr-FR" sz="2000" dirty="0" smtClean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fr-FR" sz="2000" dirty="0" err="1" smtClean="0"/>
              <a:t>Studies</a:t>
            </a:r>
            <a:r>
              <a:rPr lang="fr-FR" sz="2000" dirty="0" smtClean="0"/>
              <a:t> to </a:t>
            </a:r>
            <a:r>
              <a:rPr lang="fr-FR" sz="2000" dirty="0" err="1"/>
              <a:t>characterize</a:t>
            </a:r>
            <a:r>
              <a:rPr lang="fr-FR" sz="2000" dirty="0"/>
              <a:t> the </a:t>
            </a:r>
            <a:r>
              <a:rPr lang="fr-FR" sz="2000" dirty="0" smtClean="0"/>
              <a:t>in vacuum DS performance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fr-FR" sz="2000" dirty="0" smtClean="0"/>
              <a:t>Initial </a:t>
            </a:r>
            <a:r>
              <a:rPr lang="fr-FR" sz="2000" dirty="0" err="1" smtClean="0"/>
              <a:t>measurements</a:t>
            </a:r>
            <a:r>
              <a:rPr lang="fr-FR" sz="2000" dirty="0" smtClean="0"/>
              <a:t> </a:t>
            </a:r>
            <a:r>
              <a:rPr lang="fr-FR" sz="2000" dirty="0"/>
              <a:t>of horizontal </a:t>
            </a:r>
            <a:r>
              <a:rPr lang="fr-FR" sz="2000" dirty="0" err="1"/>
              <a:t>beam</a:t>
            </a:r>
            <a:r>
              <a:rPr lang="fr-FR" sz="2000" dirty="0"/>
              <a:t> </a:t>
            </a:r>
            <a:r>
              <a:rPr lang="fr-FR" sz="2000" dirty="0" smtClean="0"/>
              <a:t>halo distribution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fr-FR" sz="1100" dirty="0" smtClean="0"/>
          </a:p>
          <a:p>
            <a:pPr>
              <a:lnSpc>
                <a:spcPct val="90000"/>
              </a:lnSpc>
              <a:defRPr/>
            </a:pPr>
            <a:r>
              <a:rPr lang="en-US" sz="1600" dirty="0" smtClean="0"/>
              <a:t>We can use DS to scan both the beam core and beam halo with a dynamic </a:t>
            </a:r>
            <a:r>
              <a:rPr lang="en-US" sz="1600" dirty="0"/>
              <a:t>range of </a:t>
            </a:r>
            <a:r>
              <a:rPr lang="en-US" sz="1600" dirty="0" smtClean="0">
                <a:solidFill>
                  <a:srgbClr val="C00000"/>
                </a:solidFill>
              </a:rPr>
              <a:t>10</a:t>
            </a:r>
            <a:r>
              <a:rPr lang="en-US" sz="1600" baseline="30000" dirty="0" smtClean="0">
                <a:solidFill>
                  <a:srgbClr val="C00000"/>
                </a:solidFill>
              </a:rPr>
              <a:t>6</a:t>
            </a:r>
            <a:r>
              <a:rPr lang="en-US" sz="1600" dirty="0" smtClean="0"/>
              <a:t> </a:t>
            </a:r>
            <a:r>
              <a:rPr lang="en-US" sz="1600" dirty="0" smtClean="0"/>
              <a:t>(</a:t>
            </a:r>
            <a:r>
              <a:rPr lang="en-US" sz="1600" dirty="0"/>
              <a:t>from </a:t>
            </a:r>
            <a:r>
              <a:rPr lang="en-US" sz="1600" dirty="0" smtClean="0"/>
              <a:t>5*10</a:t>
            </a:r>
            <a:r>
              <a:rPr lang="en-US" sz="1600" baseline="30000" dirty="0" smtClean="0"/>
              <a:t>2   </a:t>
            </a:r>
            <a:r>
              <a:rPr lang="en-US" sz="1600" dirty="0" smtClean="0"/>
              <a:t>to 5*10</a:t>
            </a:r>
            <a:r>
              <a:rPr lang="en-US" sz="1600" baseline="30000" dirty="0" smtClean="0"/>
              <a:t>8  </a:t>
            </a:r>
            <a:r>
              <a:rPr lang="en-US" sz="1600" dirty="0" smtClean="0"/>
              <a:t>e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) </a:t>
            </a:r>
            <a:r>
              <a:rPr lang="en-US" sz="1600" dirty="0" smtClean="0"/>
              <a:t>with a 30dB attenuator </a:t>
            </a:r>
            <a:r>
              <a:rPr lang="en-US" sz="1600" i="1" dirty="0" smtClean="0">
                <a:solidFill>
                  <a:srgbClr val="7030A0"/>
                </a:solidFill>
              </a:rPr>
              <a:t>-&gt; saturation of charge collection </a:t>
            </a:r>
            <a:r>
              <a:rPr lang="en-US" sz="1600" i="1" dirty="0" smtClean="0">
                <a:solidFill>
                  <a:srgbClr val="7030A0"/>
                </a:solidFill>
              </a:rPr>
              <a:t>will </a:t>
            </a:r>
            <a:r>
              <a:rPr lang="en-US" sz="1600" i="1" dirty="0" smtClean="0">
                <a:solidFill>
                  <a:srgbClr val="7030A0"/>
                </a:solidFill>
              </a:rPr>
              <a:t>be studied in </a:t>
            </a:r>
            <a:r>
              <a:rPr lang="en-US" sz="1600" i="1" dirty="0" smtClean="0">
                <a:solidFill>
                  <a:srgbClr val="7030A0"/>
                </a:solidFill>
              </a:rPr>
              <a:t>detail-&gt; </a:t>
            </a:r>
            <a:r>
              <a:rPr lang="en-US" sz="1600" i="1" dirty="0" smtClean="0">
                <a:solidFill>
                  <a:srgbClr val="C00000"/>
                </a:solidFill>
              </a:rPr>
              <a:t>improvements on the PCB (shielding etc.) will further improve the dynamic range</a:t>
            </a:r>
            <a:endParaRPr lang="en-US" sz="1600" i="1" dirty="0" smtClean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1600" dirty="0" smtClean="0"/>
              <a:t>Horizontal beam halo distribution was </a:t>
            </a:r>
            <a:r>
              <a:rPr lang="en-US" sz="1600" dirty="0"/>
              <a:t>measured </a:t>
            </a:r>
            <a:r>
              <a:rPr lang="en-US" sz="1600" i="1" dirty="0">
                <a:solidFill>
                  <a:srgbClr val="7030A0"/>
                </a:solidFill>
              </a:rPr>
              <a:t>-&gt; will be compared with the measurements done in 2013 using the Post-IP WS </a:t>
            </a:r>
            <a:r>
              <a:rPr lang="en-US" sz="1600" i="1" dirty="0">
                <a:solidFill>
                  <a:srgbClr val="7030A0"/>
                </a:solidFill>
              </a:rPr>
              <a:t>-&gt; </a:t>
            </a:r>
            <a:r>
              <a:rPr lang="en-US" sz="1600" i="1" dirty="0">
                <a:solidFill>
                  <a:srgbClr val="C00000"/>
                </a:solidFill>
              </a:rPr>
              <a:t>will be useful to see effects from collimators soon to be </a:t>
            </a:r>
            <a:r>
              <a:rPr lang="en-US" sz="1600" i="1" dirty="0" smtClean="0">
                <a:solidFill>
                  <a:srgbClr val="C00000"/>
                </a:solidFill>
              </a:rPr>
              <a:t>installed</a:t>
            </a:r>
            <a:endParaRPr lang="en-US" sz="1600" i="1" dirty="0">
              <a:solidFill>
                <a:srgbClr val="7030A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1600" dirty="0" smtClean="0"/>
              <a:t>Asymmetry </a:t>
            </a:r>
            <a:r>
              <a:rPr lang="en-US" sz="1600" dirty="0" smtClean="0"/>
              <a:t>of horizontal beam halo distribution was observed </a:t>
            </a:r>
            <a:r>
              <a:rPr lang="en-US" sz="1600" dirty="0" smtClean="0"/>
              <a:t>-&gt; </a:t>
            </a:r>
            <a:r>
              <a:rPr lang="en-US" sz="1600" i="1" dirty="0" smtClean="0">
                <a:solidFill>
                  <a:srgbClr val="7030A0"/>
                </a:solidFill>
              </a:rPr>
              <a:t>origin </a:t>
            </a:r>
            <a:r>
              <a:rPr lang="en-US" sz="1600" i="1" dirty="0">
                <a:solidFill>
                  <a:srgbClr val="7030A0"/>
                </a:solidFill>
              </a:rPr>
              <a:t>of this asymmetry will be </a:t>
            </a:r>
            <a:r>
              <a:rPr lang="en-US" sz="1600" i="1" dirty="0" smtClean="0">
                <a:solidFill>
                  <a:srgbClr val="7030A0"/>
                </a:solidFill>
              </a:rPr>
              <a:t>studied </a:t>
            </a:r>
          </a:p>
          <a:p>
            <a:pPr>
              <a:lnSpc>
                <a:spcPct val="90000"/>
              </a:lnSpc>
              <a:defRPr/>
            </a:pPr>
            <a:r>
              <a:rPr lang="en-US" sz="1600" dirty="0" smtClean="0"/>
              <a:t>Dependence on beam intensity and beam optics will be checked for the vertical beam halo distribution using the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unit of DS -&gt; </a:t>
            </a:r>
            <a:r>
              <a:rPr lang="en-US" sz="1600" dirty="0" smtClean="0">
                <a:solidFill>
                  <a:srgbClr val="C00000"/>
                </a:solidFill>
              </a:rPr>
              <a:t>will be installed in April 2015</a:t>
            </a:r>
            <a:endParaRPr lang="en-US" sz="1600" i="1" dirty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1600" i="1" dirty="0">
                <a:solidFill>
                  <a:srgbClr val="7030A0"/>
                </a:solidFill>
              </a:rPr>
              <a:t>Further study to check the possibility </a:t>
            </a:r>
            <a:r>
              <a:rPr lang="en-US" sz="1600" i="1" dirty="0">
                <a:solidFill>
                  <a:srgbClr val="7030A0"/>
                </a:solidFill>
              </a:rPr>
              <a:t>of measuring Compton </a:t>
            </a:r>
            <a:r>
              <a:rPr lang="en-US" sz="1600" i="1" dirty="0">
                <a:solidFill>
                  <a:srgbClr val="7030A0"/>
                </a:solidFill>
              </a:rPr>
              <a:t>recoil </a:t>
            </a:r>
            <a:r>
              <a:rPr lang="en-US" sz="1600" i="1" dirty="0" smtClean="0">
                <a:solidFill>
                  <a:srgbClr val="7030A0"/>
                </a:solidFill>
              </a:rPr>
              <a:t>electrons is ongoing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US" altLang="ko-KR" sz="2000" b="1" dirty="0">
              <a:solidFill>
                <a:srgbClr val="0000FF"/>
              </a:solidFill>
              <a:ea typeface="굴림" pitchFamily="34" charset="-127"/>
            </a:endParaRPr>
          </a:p>
        </p:txBody>
      </p:sp>
      <p:pic>
        <p:nvPicPr>
          <p:cNvPr id="10" name="Picture 2" descr="D:\sliu_desktop\Selliac_06.10.14\Poster_ASPRO\visited_countries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2920"/>
            <a:ext cx="1755133" cy="1202453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6984268" y="4845238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b="1" smtClean="0">
                <a:solidFill>
                  <a:schemeClr val="bg1"/>
                </a:solidFill>
              </a:rPr>
              <a:t>22</a:t>
            </a:fld>
            <a:endParaRPr lang="zh-CN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85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519966" y="1773386"/>
            <a:ext cx="407092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 dirty="0" smtClean="0">
                <a:solidFill>
                  <a:srgbClr val="04AEDA"/>
                </a:solidFill>
                <a:latin typeface="微软雅黑" pitchFamily="34" charset="-122"/>
                <a:ea typeface="微软雅黑" pitchFamily="34" charset="-122"/>
              </a:rPr>
              <a:t>Thank you!</a:t>
            </a:r>
            <a:endParaRPr lang="zh-CN" altLang="en-US" sz="5400" b="1" dirty="0">
              <a:solidFill>
                <a:srgbClr val="04AEDA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0043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645292" y="1773386"/>
            <a:ext cx="38202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 dirty="0" smtClean="0">
                <a:solidFill>
                  <a:srgbClr val="04AEDA"/>
                </a:solidFill>
                <a:latin typeface="微软雅黑" pitchFamily="34" charset="-122"/>
                <a:ea typeface="微软雅黑" pitchFamily="34" charset="-122"/>
              </a:rPr>
              <a:t>Back up …</a:t>
            </a:r>
            <a:endParaRPr lang="zh-CN" altLang="en-US" sz="5400" b="1" dirty="0">
              <a:solidFill>
                <a:srgbClr val="04AEDA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15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schemeClr val="bg1"/>
                </a:solidFill>
              </a:rPr>
              <a:t>25</a:t>
            </a:fld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5" name="Groupe 4"/>
          <p:cNvGrpSpPr/>
          <p:nvPr/>
        </p:nvGrpSpPr>
        <p:grpSpPr>
          <a:xfrm>
            <a:off x="2803597" y="44624"/>
            <a:ext cx="6340403" cy="2167086"/>
            <a:chOff x="395536" y="116632"/>
            <a:chExt cx="8153400" cy="318135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116632"/>
              <a:ext cx="8153400" cy="318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ZoneTexte 6"/>
            <p:cNvSpPr txBox="1"/>
            <p:nvPr/>
          </p:nvSpPr>
          <p:spPr>
            <a:xfrm>
              <a:off x="1393248" y="116632"/>
              <a:ext cx="1863525" cy="40664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High Energy (HE) side</a:t>
              </a:r>
              <a:endParaRPr lang="fr-FR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2340652" y="1878730"/>
              <a:ext cx="1832242" cy="40664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Low Energy (LE) side </a:t>
              </a:r>
              <a:endParaRPr lang="fr-FR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5777855" y="398167"/>
              <a:ext cx="21591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Old ATF2 line in 2007</a:t>
              </a:r>
              <a:endParaRPr lang="fr-FR" dirty="0"/>
            </a:p>
          </p:txBody>
        </p:sp>
      </p:grpSp>
      <p:sp>
        <p:nvSpPr>
          <p:cNvPr id="10" name="Rectangle 9"/>
          <p:cNvSpPr/>
          <p:nvPr/>
        </p:nvSpPr>
        <p:spPr>
          <a:xfrm>
            <a:off x="378568" y="175752"/>
            <a:ext cx="23212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4AEDA"/>
                </a:solidFill>
              </a:rPr>
              <a:t>Asymmetry of Horizontal  distribution </a:t>
            </a:r>
            <a:endParaRPr lang="fr-FR" sz="2800" b="1" dirty="0">
              <a:solidFill>
                <a:srgbClr val="04AEDA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39539" y="1540794"/>
            <a:ext cx="3046885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-20416" y="1476406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3" name="Groupe 12"/>
          <p:cNvGrpSpPr/>
          <p:nvPr/>
        </p:nvGrpSpPr>
        <p:grpSpPr>
          <a:xfrm>
            <a:off x="127715" y="1809368"/>
            <a:ext cx="4273031" cy="2753144"/>
            <a:chOff x="1979712" y="3142527"/>
            <a:chExt cx="5139283" cy="3401216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2" y="3142527"/>
              <a:ext cx="5139283" cy="3401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ZoneTexte 14"/>
            <p:cNvSpPr txBox="1"/>
            <p:nvPr/>
          </p:nvSpPr>
          <p:spPr>
            <a:xfrm>
              <a:off x="5436096" y="4149080"/>
              <a:ext cx="394660" cy="36933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LE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3060588" y="4149080"/>
              <a:ext cx="442750" cy="36933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HE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7" name="ZoneTexte 16"/>
          <p:cNvSpPr txBox="1"/>
          <p:nvPr/>
        </p:nvSpPr>
        <p:spPr>
          <a:xfrm>
            <a:off x="5028607" y="3031249"/>
            <a:ext cx="35988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can see the asymmetry of horizontal beam halo distribution from the data taken in 2007</a:t>
            </a:r>
          </a:p>
        </p:txBody>
      </p:sp>
      <p:sp>
        <p:nvSpPr>
          <p:cNvPr id="1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-21192" y="4744562"/>
            <a:ext cx="9144000" cy="273844"/>
          </a:xfrm>
        </p:spPr>
        <p:txBody>
          <a:bodyPr/>
          <a:lstStyle/>
          <a:p>
            <a:r>
              <a:rPr lang="fr-FR" altLang="zh-CN" b="1" i="1" dirty="0">
                <a:solidFill>
                  <a:schemeClr val="bg1"/>
                </a:solidFill>
              </a:rPr>
              <a:t>Shan Liu</a:t>
            </a:r>
            <a:r>
              <a:rPr lang="fr-FR" altLang="zh-CN" b="1" dirty="0">
                <a:solidFill>
                  <a:schemeClr val="bg1"/>
                </a:solidFill>
              </a:rPr>
              <a:t> </a:t>
            </a:r>
            <a:r>
              <a:rPr lang="fr-FR" altLang="zh-CN" b="1" dirty="0" smtClean="0">
                <a:solidFill>
                  <a:schemeClr val="bg1"/>
                </a:solidFill>
              </a:rPr>
              <a:t>                                        </a:t>
            </a:r>
            <a:r>
              <a:rPr lang="en-US" altLang="zh-CN" b="1" dirty="0" smtClean="0">
                <a:solidFill>
                  <a:schemeClr val="bg1"/>
                </a:solidFill>
              </a:rPr>
              <a:t>Beam </a:t>
            </a:r>
            <a:r>
              <a:rPr lang="en-US" altLang="zh-CN" b="1" dirty="0">
                <a:solidFill>
                  <a:schemeClr val="bg1"/>
                </a:solidFill>
              </a:rPr>
              <a:t>Halo Measurement using Diamond Sensor at </a:t>
            </a:r>
            <a:r>
              <a:rPr lang="en-US" altLang="zh-CN" b="1" dirty="0" smtClean="0">
                <a:solidFill>
                  <a:schemeClr val="bg1"/>
                </a:solidFill>
              </a:rPr>
              <a:t>ATF2                            </a:t>
            </a:r>
            <a:r>
              <a:rPr lang="fr-FR" altLang="zh-CN" b="1" dirty="0" smtClean="0">
                <a:solidFill>
                  <a:schemeClr val="bg1"/>
                </a:solidFill>
              </a:rPr>
              <a:t> CLIC </a:t>
            </a:r>
            <a:r>
              <a:rPr lang="fr-FR" altLang="zh-CN" b="1" dirty="0">
                <a:solidFill>
                  <a:schemeClr val="bg1"/>
                </a:solidFill>
              </a:rPr>
              <a:t>Workshop, 28 Jan. 2015 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75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b="1" smtClean="0">
                <a:solidFill>
                  <a:schemeClr val="bg1"/>
                </a:solidFill>
              </a:rPr>
              <a:t>26</a:t>
            </a:fld>
            <a:endParaRPr lang="zh-CN" altLang="en-US" b="1" dirty="0">
              <a:solidFill>
                <a:schemeClr val="bg1"/>
              </a:solidFill>
            </a:endParaRPr>
          </a:p>
        </p:txBody>
      </p:sp>
      <p:grpSp>
        <p:nvGrpSpPr>
          <p:cNvPr id="17" name="Groupe 16"/>
          <p:cNvGrpSpPr/>
          <p:nvPr/>
        </p:nvGrpSpPr>
        <p:grpSpPr>
          <a:xfrm>
            <a:off x="1589" y="0"/>
            <a:ext cx="7849324" cy="2923820"/>
            <a:chOff x="256914" y="-493485"/>
            <a:chExt cx="7849324" cy="3981717"/>
          </a:xfrm>
        </p:grpSpPr>
        <p:grpSp>
          <p:nvGrpSpPr>
            <p:cNvPr id="18" name="Groupe 17"/>
            <p:cNvGrpSpPr/>
            <p:nvPr/>
          </p:nvGrpSpPr>
          <p:grpSpPr>
            <a:xfrm>
              <a:off x="256914" y="-493485"/>
              <a:ext cx="7849324" cy="3981717"/>
              <a:chOff x="-1254760" y="-988705"/>
              <a:chExt cx="16775678" cy="7799311"/>
            </a:xfrm>
          </p:grpSpPr>
          <p:pic>
            <p:nvPicPr>
              <p:cNvPr id="23" name="Picture 1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202"/>
              <a:stretch/>
            </p:blipFill>
            <p:spPr bwMode="auto">
              <a:xfrm>
                <a:off x="-72119" y="619052"/>
                <a:ext cx="15593037" cy="52602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4" name="Rectangle 23"/>
              <p:cNvSpPr/>
              <p:nvPr/>
            </p:nvSpPr>
            <p:spPr>
              <a:xfrm>
                <a:off x="-26307" y="4608404"/>
                <a:ext cx="5824145" cy="167257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2351463" y="4022705"/>
                <a:ext cx="993921" cy="565756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984821" y="1467668"/>
                <a:ext cx="1863602" cy="504983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 rot="16200000">
                <a:off x="494924" y="2570948"/>
                <a:ext cx="1170085" cy="18636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>
                <a:off x="3096904" y="4083479"/>
                <a:ext cx="1863602" cy="504983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 bwMode="auto">
              <a:xfrm>
                <a:off x="3142624" y="1775708"/>
                <a:ext cx="1242402" cy="504983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0" name="ZoneTexte 29"/>
              <p:cNvSpPr txBox="1"/>
              <p:nvPr/>
            </p:nvSpPr>
            <p:spPr>
              <a:xfrm>
                <a:off x="3149699" y="1967913"/>
                <a:ext cx="1338694" cy="413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solidFill>
                      <a:srgbClr val="FF0000"/>
                    </a:solidFill>
                  </a:rPr>
                  <a:t>WS signal</a:t>
                </a:r>
                <a:endParaRPr lang="fr-FR" sz="11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 bwMode="auto">
              <a:xfrm>
                <a:off x="5589887" y="1391765"/>
                <a:ext cx="745441" cy="783035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 bwMode="auto">
              <a:xfrm>
                <a:off x="6028662" y="1391765"/>
                <a:ext cx="745441" cy="783035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33" name="Connecteur droit avec flèche 32"/>
              <p:cNvCxnSpPr/>
              <p:nvPr/>
            </p:nvCxnSpPr>
            <p:spPr bwMode="auto">
              <a:xfrm>
                <a:off x="6575628" y="1967913"/>
                <a:ext cx="372720" cy="312778"/>
              </a:xfrm>
              <a:prstGeom prst="straightConnector1">
                <a:avLst/>
              </a:prstGeom>
              <a:solidFill>
                <a:srgbClr val="00B8FF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4" name="Rectangle 33"/>
              <p:cNvSpPr/>
              <p:nvPr/>
            </p:nvSpPr>
            <p:spPr bwMode="auto">
              <a:xfrm>
                <a:off x="7440141" y="1467667"/>
                <a:ext cx="261424" cy="667646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 bwMode="auto">
              <a:xfrm>
                <a:off x="4488393" y="1508904"/>
                <a:ext cx="596353" cy="77178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 bwMode="auto">
              <a:xfrm>
                <a:off x="8352262" y="1391767"/>
                <a:ext cx="238541" cy="682038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 bwMode="auto">
              <a:xfrm>
                <a:off x="8700135" y="1398427"/>
                <a:ext cx="238541" cy="667646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 bwMode="auto">
              <a:xfrm>
                <a:off x="9149884" y="1480820"/>
                <a:ext cx="2668679" cy="37721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 bwMode="auto">
              <a:xfrm>
                <a:off x="10924034" y="2730125"/>
                <a:ext cx="1304522" cy="84413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 bwMode="auto">
              <a:xfrm>
                <a:off x="12973996" y="2477634"/>
                <a:ext cx="347872" cy="1096621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 bwMode="auto">
              <a:xfrm>
                <a:off x="5492461" y="2856371"/>
                <a:ext cx="586207" cy="76699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 bwMode="auto">
              <a:xfrm>
                <a:off x="7766056" y="2731747"/>
                <a:ext cx="586207" cy="76699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 bwMode="auto">
              <a:xfrm>
                <a:off x="8417694" y="2664128"/>
                <a:ext cx="586207" cy="76699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 bwMode="auto">
              <a:xfrm>
                <a:off x="5869946" y="2730125"/>
                <a:ext cx="716347" cy="88372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 bwMode="auto">
              <a:xfrm>
                <a:off x="9607814" y="2836697"/>
                <a:ext cx="586207" cy="76699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 bwMode="auto">
              <a:xfrm>
                <a:off x="14271892" y="2664128"/>
                <a:ext cx="1249026" cy="271715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 bwMode="auto">
              <a:xfrm>
                <a:off x="10484224" y="2807258"/>
                <a:ext cx="586207" cy="76699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 bwMode="auto">
              <a:xfrm>
                <a:off x="14055297" y="1599489"/>
                <a:ext cx="360296" cy="30088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 bwMode="auto">
              <a:xfrm>
                <a:off x="14563856" y="836440"/>
                <a:ext cx="832822" cy="99739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 bwMode="auto">
              <a:xfrm>
                <a:off x="12765889" y="1579290"/>
                <a:ext cx="360296" cy="30088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 bwMode="auto">
              <a:xfrm>
                <a:off x="5439348" y="3614876"/>
                <a:ext cx="10081570" cy="319573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2" name="Ellipse 51"/>
              <p:cNvSpPr/>
              <p:nvPr/>
            </p:nvSpPr>
            <p:spPr bwMode="auto">
              <a:xfrm>
                <a:off x="12414916" y="2664128"/>
                <a:ext cx="372720" cy="1074351"/>
              </a:xfrm>
              <a:prstGeom prst="ellips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3" name="Ellipse 52"/>
              <p:cNvSpPr/>
              <p:nvPr/>
            </p:nvSpPr>
            <p:spPr bwMode="auto">
              <a:xfrm>
                <a:off x="13803608" y="2610193"/>
                <a:ext cx="372720" cy="1074351"/>
              </a:xfrm>
              <a:prstGeom prst="ellips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 bwMode="auto">
              <a:xfrm>
                <a:off x="12911661" y="1361605"/>
                <a:ext cx="1195503" cy="283191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55" name="Connecteur droit avec flèche 54"/>
              <p:cNvCxnSpPr/>
              <p:nvPr/>
            </p:nvCxnSpPr>
            <p:spPr bwMode="auto">
              <a:xfrm>
                <a:off x="9228053" y="1901052"/>
                <a:ext cx="0" cy="312778"/>
              </a:xfrm>
              <a:prstGeom prst="straightConnector1">
                <a:avLst/>
              </a:prstGeom>
              <a:solidFill>
                <a:srgbClr val="00B8FF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6" name="ZoneTexte 55"/>
              <p:cNvSpPr txBox="1"/>
              <p:nvPr/>
            </p:nvSpPr>
            <p:spPr>
              <a:xfrm>
                <a:off x="7857009" y="1352463"/>
                <a:ext cx="2800309" cy="3588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solidFill>
                      <a:schemeClr val="accent2"/>
                    </a:solidFill>
                  </a:rPr>
                  <a:t>Tapered beam pipe (TBP)</a:t>
                </a:r>
                <a:endParaRPr lang="fr-FR" sz="1100" b="1" dirty="0">
                  <a:solidFill>
                    <a:schemeClr val="accent2"/>
                  </a:solidFill>
                </a:endParaRPr>
              </a:p>
            </p:txBody>
          </p:sp>
          <p:cxnSp>
            <p:nvCxnSpPr>
              <p:cNvPr id="57" name="Connecteur droit avec flèche 56"/>
              <p:cNvCxnSpPr/>
              <p:nvPr/>
            </p:nvCxnSpPr>
            <p:spPr bwMode="auto">
              <a:xfrm>
                <a:off x="121411" y="2544538"/>
                <a:ext cx="865375" cy="1029715"/>
              </a:xfrm>
              <a:prstGeom prst="straightConnector1">
                <a:avLst/>
              </a:prstGeom>
              <a:solidFill>
                <a:srgbClr val="00B8FF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8" name="Rectangle 57"/>
              <p:cNvSpPr/>
              <p:nvPr/>
            </p:nvSpPr>
            <p:spPr bwMode="auto">
              <a:xfrm rot="9840000">
                <a:off x="182547" y="4065039"/>
                <a:ext cx="84399" cy="417433"/>
              </a:xfrm>
              <a:prstGeom prst="rect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 bwMode="auto">
              <a:xfrm>
                <a:off x="762333" y="2544539"/>
                <a:ext cx="185216" cy="60283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60" name="Connecteur droit avec flèche 59"/>
              <p:cNvCxnSpPr/>
              <p:nvPr/>
            </p:nvCxnSpPr>
            <p:spPr bwMode="auto">
              <a:xfrm flipH="1" flipV="1">
                <a:off x="1978742" y="4245884"/>
                <a:ext cx="329876" cy="137323"/>
              </a:xfrm>
              <a:prstGeom prst="straightConnector1">
                <a:avLst/>
              </a:prstGeom>
              <a:solidFill>
                <a:srgbClr val="00B8FF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1" name="Rectangle 60"/>
              <p:cNvSpPr/>
              <p:nvPr/>
            </p:nvSpPr>
            <p:spPr bwMode="auto">
              <a:xfrm>
                <a:off x="2438431" y="3965111"/>
                <a:ext cx="993921" cy="102506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2" name="Ellipse 61"/>
              <p:cNvSpPr/>
              <p:nvPr/>
            </p:nvSpPr>
            <p:spPr bwMode="auto">
              <a:xfrm>
                <a:off x="2299502" y="4283091"/>
                <a:ext cx="1729204" cy="528021"/>
              </a:xfrm>
              <a:prstGeom prst="ellipse">
                <a:avLst/>
              </a:prstGeom>
              <a:solidFill>
                <a:schemeClr val="bg1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3" name="ZoneTexte 62"/>
              <p:cNvSpPr txBox="1"/>
              <p:nvPr/>
            </p:nvSpPr>
            <p:spPr>
              <a:xfrm>
                <a:off x="2293076" y="4191329"/>
                <a:ext cx="2510732" cy="512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>
                    <a:solidFill>
                      <a:srgbClr val="7030A0"/>
                    </a:solidFill>
                  </a:rPr>
                  <a:t>Post-IP WS</a:t>
                </a:r>
                <a:endParaRPr lang="fr-FR" sz="11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-1254760" y="-988705"/>
                <a:ext cx="15244728" cy="23871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13812533" y="587589"/>
                <a:ext cx="1083872" cy="93895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-1254760" y="617993"/>
                <a:ext cx="1381413" cy="566298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7" name="ZoneTexte 66"/>
              <p:cNvSpPr txBox="1"/>
              <p:nvPr/>
            </p:nvSpPr>
            <p:spPr>
              <a:xfrm>
                <a:off x="4990950" y="1350490"/>
                <a:ext cx="2175433" cy="3482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 smtClean="0">
                    <a:solidFill>
                      <a:srgbClr val="7030A0"/>
                    </a:solidFill>
                  </a:rPr>
                  <a:t>Cherenkov detector</a:t>
                </a:r>
                <a:endParaRPr lang="fr-FR" sz="105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68" name="ZoneTexte 67"/>
              <p:cNvSpPr txBox="1"/>
              <p:nvPr/>
            </p:nvSpPr>
            <p:spPr>
              <a:xfrm>
                <a:off x="-1211334" y="1908909"/>
                <a:ext cx="2357746" cy="6773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solidFill>
                      <a:srgbClr val="7030A0"/>
                    </a:solidFill>
                  </a:rPr>
                  <a:t>Diamond </a:t>
                </a:r>
                <a:r>
                  <a:rPr lang="en-US" sz="1050" b="1" dirty="0" smtClean="0">
                    <a:solidFill>
                      <a:srgbClr val="7030A0"/>
                    </a:solidFill>
                  </a:rPr>
                  <a:t>Sensor</a:t>
                </a:r>
                <a:endParaRPr lang="fr-FR" sz="105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69" name="Ellipse 68"/>
              <p:cNvSpPr/>
              <p:nvPr/>
            </p:nvSpPr>
            <p:spPr bwMode="auto">
              <a:xfrm>
                <a:off x="-1207534" y="1959871"/>
                <a:ext cx="2270832" cy="493466"/>
              </a:xfrm>
              <a:prstGeom prst="ellips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r-FR" sz="1800" b="0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19" name="ZoneTexte 18"/>
            <p:cNvSpPr txBox="1"/>
            <p:nvPr/>
          </p:nvSpPr>
          <p:spPr>
            <a:xfrm>
              <a:off x="2036891" y="2559036"/>
              <a:ext cx="761747" cy="46105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LE side</a:t>
              </a:r>
              <a:endParaRPr lang="fr-FR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2009259" y="392854"/>
              <a:ext cx="851515" cy="46105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HE side </a:t>
              </a:r>
              <a:endParaRPr lang="fr-FR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530089" y="386139"/>
              <a:ext cx="808235" cy="46105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LE side </a:t>
              </a:r>
              <a:endParaRPr lang="fr-FR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508187" y="2528781"/>
              <a:ext cx="805029" cy="46105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HE side</a:t>
              </a:r>
              <a:endParaRPr lang="fr-FR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5862250" y="2202489"/>
            <a:ext cx="3076374" cy="2489030"/>
            <a:chOff x="541990" y="3227556"/>
            <a:chExt cx="3620429" cy="3073288"/>
          </a:xfrm>
        </p:grpSpPr>
        <p:pic>
          <p:nvPicPr>
            <p:cNvPr id="12" name="Picture 2" descr="D:\ATF2_2014\Analysis\CH1_CH4_ped_sub_small_Beta_re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5"/>
            <a:stretch/>
          </p:blipFill>
          <p:spPr bwMode="auto">
            <a:xfrm>
              <a:off x="781187" y="3588259"/>
              <a:ext cx="3381232" cy="2712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ZoneTexte 12"/>
            <p:cNvSpPr txBox="1"/>
            <p:nvPr/>
          </p:nvSpPr>
          <p:spPr>
            <a:xfrm>
              <a:off x="892002" y="3227556"/>
              <a:ext cx="21531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Diamond sensor 18-Dec-2014</a:t>
              </a:r>
              <a:endParaRPr lang="fr-FR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1995114" y="4659333"/>
              <a:ext cx="436157" cy="41802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LE</a:t>
              </a:r>
              <a:endParaRPr lang="fr-FR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3397641" y="4650444"/>
              <a:ext cx="487093" cy="41802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HE</a:t>
              </a:r>
              <a:endParaRPr lang="fr-FR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 rot="16200000">
              <a:off x="136287" y="4635741"/>
              <a:ext cx="1083062" cy="2716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Charge, [nC]</a:t>
              </a:r>
              <a:endParaRPr lang="fr-FR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2871214" y="2225711"/>
            <a:ext cx="3060233" cy="2506279"/>
            <a:chOff x="5433470" y="3030664"/>
            <a:chExt cx="3876212" cy="3241043"/>
          </a:xfrm>
        </p:grpSpPr>
        <p:grpSp>
          <p:nvGrpSpPr>
            <p:cNvPr id="6" name="Groupe 5"/>
            <p:cNvGrpSpPr/>
            <p:nvPr/>
          </p:nvGrpSpPr>
          <p:grpSpPr>
            <a:xfrm>
              <a:off x="5446342" y="3349069"/>
              <a:ext cx="3863340" cy="2922638"/>
              <a:chOff x="4378036" y="3698728"/>
              <a:chExt cx="3863340" cy="2922638"/>
            </a:xfrm>
          </p:grpSpPr>
          <p:pic>
            <p:nvPicPr>
              <p:cNvPr id="8" name="Picture 2"/>
              <p:cNvPicPr/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28" t="9609" r="8970"/>
              <a:stretch/>
            </p:blipFill>
            <p:spPr bwMode="auto">
              <a:xfrm>
                <a:off x="4378036" y="3698728"/>
                <a:ext cx="3863340" cy="2922638"/>
              </a:xfrm>
              <a:prstGeom prst="rect">
                <a:avLst/>
              </a:prstGeom>
              <a:noFill/>
              <a:ln>
                <a:noFill/>
              </a:ln>
              <a:extLst/>
            </p:spPr>
          </p:pic>
          <p:sp>
            <p:nvSpPr>
              <p:cNvPr id="9" name="ZoneTexte 8"/>
              <p:cNvSpPr txBox="1"/>
              <p:nvPr/>
            </p:nvSpPr>
            <p:spPr>
              <a:xfrm>
                <a:off x="6806685" y="4694496"/>
                <a:ext cx="469434" cy="437808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</a:rPr>
                  <a:t>LE</a:t>
                </a:r>
                <a:endParaRPr lang="fr-FR" sz="16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0" name="ZoneTexte 9"/>
              <p:cNvSpPr txBox="1"/>
              <p:nvPr/>
            </p:nvSpPr>
            <p:spPr>
              <a:xfrm>
                <a:off x="5472284" y="4703440"/>
                <a:ext cx="524257" cy="437808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</a:rPr>
                  <a:t>HE</a:t>
                </a:r>
                <a:endParaRPr lang="fr-FR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7" name="ZoneTexte 6"/>
            <p:cNvSpPr txBox="1"/>
            <p:nvPr/>
          </p:nvSpPr>
          <p:spPr>
            <a:xfrm>
              <a:off x="5433470" y="3030664"/>
              <a:ext cx="1859807" cy="26160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Post-IP WS 16-April-2013</a:t>
              </a:r>
              <a:endParaRPr lang="fr-FR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4" name="直接连接符 10"/>
          <p:cNvCxnSpPr/>
          <p:nvPr/>
        </p:nvCxnSpPr>
        <p:spPr>
          <a:xfrm flipH="1">
            <a:off x="3270898" y="547619"/>
            <a:ext cx="585541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"/>
          <p:cNvSpPr>
            <a:spLocks noChangeArrowheads="1"/>
          </p:cNvSpPr>
          <p:nvPr/>
        </p:nvSpPr>
        <p:spPr bwMode="auto">
          <a:xfrm>
            <a:off x="8939017" y="511900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" name="ZoneTexte 75"/>
          <p:cNvSpPr txBox="1"/>
          <p:nvPr/>
        </p:nvSpPr>
        <p:spPr>
          <a:xfrm>
            <a:off x="440919" y="2921133"/>
            <a:ext cx="18839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asymmetry was observed also in the data taken in 2013 using Post-IP WS and in 2014 using DS</a:t>
            </a:r>
          </a:p>
        </p:txBody>
      </p:sp>
      <p:sp>
        <p:nvSpPr>
          <p:cNvPr id="77" name="Rectangle 76"/>
          <p:cNvSpPr/>
          <p:nvPr/>
        </p:nvSpPr>
        <p:spPr>
          <a:xfrm>
            <a:off x="3445293" y="54607"/>
            <a:ext cx="86683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4AEDA"/>
                </a:solidFill>
              </a:rPr>
              <a:t>Asymmetry of Horizontal  distribution </a:t>
            </a:r>
            <a:endParaRPr lang="fr-FR" sz="2800" b="1" dirty="0">
              <a:solidFill>
                <a:srgbClr val="04AEDA"/>
              </a:solidFill>
            </a:endParaRPr>
          </a:p>
        </p:txBody>
      </p:sp>
      <p:sp>
        <p:nvSpPr>
          <p:cNvPr id="72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-21192" y="4744562"/>
            <a:ext cx="9144000" cy="273844"/>
          </a:xfrm>
        </p:spPr>
        <p:txBody>
          <a:bodyPr/>
          <a:lstStyle/>
          <a:p>
            <a:r>
              <a:rPr lang="fr-FR" altLang="zh-CN" b="1" i="1" dirty="0">
                <a:solidFill>
                  <a:schemeClr val="bg1"/>
                </a:solidFill>
              </a:rPr>
              <a:t>Shan Liu</a:t>
            </a:r>
            <a:r>
              <a:rPr lang="fr-FR" altLang="zh-CN" b="1" dirty="0">
                <a:solidFill>
                  <a:schemeClr val="bg1"/>
                </a:solidFill>
              </a:rPr>
              <a:t> </a:t>
            </a:r>
            <a:r>
              <a:rPr lang="fr-FR" altLang="zh-CN" b="1" dirty="0" smtClean="0">
                <a:solidFill>
                  <a:schemeClr val="bg1"/>
                </a:solidFill>
              </a:rPr>
              <a:t>                                        </a:t>
            </a:r>
            <a:r>
              <a:rPr lang="en-US" altLang="zh-CN" b="1" dirty="0" smtClean="0">
                <a:solidFill>
                  <a:schemeClr val="bg1"/>
                </a:solidFill>
              </a:rPr>
              <a:t>Beam </a:t>
            </a:r>
            <a:r>
              <a:rPr lang="en-US" altLang="zh-CN" b="1" dirty="0">
                <a:solidFill>
                  <a:schemeClr val="bg1"/>
                </a:solidFill>
              </a:rPr>
              <a:t>Halo Measurement using Diamond Sensor at </a:t>
            </a:r>
            <a:r>
              <a:rPr lang="en-US" altLang="zh-CN" b="1" dirty="0" smtClean="0">
                <a:solidFill>
                  <a:schemeClr val="bg1"/>
                </a:solidFill>
              </a:rPr>
              <a:t>ATF2                            </a:t>
            </a:r>
            <a:r>
              <a:rPr lang="fr-FR" altLang="zh-CN" b="1" dirty="0" smtClean="0">
                <a:solidFill>
                  <a:schemeClr val="bg1"/>
                </a:solidFill>
              </a:rPr>
              <a:t> CLIC </a:t>
            </a:r>
            <a:r>
              <a:rPr lang="fr-FR" altLang="zh-CN" b="1" dirty="0">
                <a:solidFill>
                  <a:schemeClr val="bg1"/>
                </a:solidFill>
              </a:rPr>
              <a:t>Workshop, 28 Jan. 2015 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30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D:\ATF2_2014\12-12-2014\FWHM_waveforms_core_40V_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79017"/>
            <a:ext cx="3885421" cy="318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ATF2_2014\12-12-2014\FWHM_waveforms_core_400V_r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913226"/>
            <a:ext cx="3843644" cy="314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b="1" smtClean="0">
                <a:solidFill>
                  <a:schemeClr val="bg1"/>
                </a:solidFill>
              </a:rPr>
              <a:t>27</a:t>
            </a:fld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678246" y="104314"/>
            <a:ext cx="5076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 smtClean="0">
                <a:solidFill>
                  <a:srgbClr val="04AEDA"/>
                </a:solidFill>
              </a:rPr>
              <a:t>Signal FWHM distribution</a:t>
            </a:r>
            <a:endParaRPr lang="fr-FR" sz="2800" b="1" dirty="0">
              <a:solidFill>
                <a:srgbClr val="04AEDA"/>
              </a:solidFill>
            </a:endParaRPr>
          </a:p>
        </p:txBody>
      </p:sp>
      <p:cxnSp>
        <p:nvCxnSpPr>
          <p:cNvPr id="18" name="直接连接符 10"/>
          <p:cNvCxnSpPr/>
          <p:nvPr/>
        </p:nvCxnSpPr>
        <p:spPr>
          <a:xfrm flipH="1">
            <a:off x="4236175" y="626964"/>
            <a:ext cx="4867208" cy="57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8928100" y="591815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" name="ZoneTexte 19"/>
          <p:cNvSpPr txBox="1"/>
          <p:nvPr/>
        </p:nvSpPr>
        <p:spPr>
          <a:xfrm>
            <a:off x="199176" y="293921"/>
            <a:ext cx="4081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Typical life time of e</a:t>
            </a:r>
            <a:r>
              <a:rPr lang="en-US" baseline="30000" dirty="0" smtClean="0"/>
              <a:t>-</a:t>
            </a:r>
            <a:r>
              <a:rPr lang="en-US" dirty="0" smtClean="0"/>
              <a:t>h pairs</a:t>
            </a:r>
            <a:r>
              <a:rPr lang="en-US" baseline="30000" dirty="0" smtClean="0"/>
              <a:t>[1]</a:t>
            </a:r>
            <a:r>
              <a:rPr lang="en-US" dirty="0" smtClean="0"/>
              <a:t> : </a:t>
            </a:r>
            <a:r>
              <a:rPr lang="el-GR" dirty="0" smtClean="0"/>
              <a:t>τ</a:t>
            </a:r>
            <a:r>
              <a:rPr lang="en-US" baseline="-25000" dirty="0" smtClean="0"/>
              <a:t>e,h</a:t>
            </a:r>
            <a:r>
              <a:rPr lang="en-US" dirty="0" smtClean="0"/>
              <a:t>≈40 ns</a:t>
            </a:r>
            <a:endParaRPr lang="fr-FR" baseline="30000" dirty="0"/>
          </a:p>
        </p:txBody>
      </p:sp>
      <p:sp>
        <p:nvSpPr>
          <p:cNvPr id="21" name="ZoneTexte 20"/>
          <p:cNvSpPr txBox="1"/>
          <p:nvPr/>
        </p:nvSpPr>
        <p:spPr>
          <a:xfrm>
            <a:off x="408544" y="4750153"/>
            <a:ext cx="8052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[1] H. </a:t>
            </a:r>
            <a:r>
              <a:rPr lang="en-US" sz="1200" dirty="0" err="1" smtClean="0">
                <a:solidFill>
                  <a:schemeClr val="bg1"/>
                </a:solidFill>
              </a:rPr>
              <a:t>Pernegger</a:t>
            </a:r>
            <a:r>
              <a:rPr lang="en-US" sz="1200" dirty="0" smtClean="0">
                <a:solidFill>
                  <a:schemeClr val="bg1"/>
                </a:solidFill>
              </a:rPr>
              <a:t> et al., </a:t>
            </a:r>
            <a:r>
              <a:rPr lang="en-US" sz="1200" dirty="0" err="1" smtClean="0">
                <a:solidFill>
                  <a:schemeClr val="bg1"/>
                </a:solidFill>
              </a:rPr>
              <a:t>J.Appl.Phys</a:t>
            </a:r>
            <a:r>
              <a:rPr lang="en-US" sz="1200" dirty="0" smtClean="0">
                <a:solidFill>
                  <a:schemeClr val="bg1"/>
                </a:solidFill>
              </a:rPr>
              <a:t>. 97, 073704(2005)                      [2] M. </a:t>
            </a:r>
            <a:r>
              <a:rPr lang="en-US" sz="1200" dirty="0" err="1" smtClean="0">
                <a:solidFill>
                  <a:schemeClr val="bg1"/>
                </a:solidFill>
              </a:rPr>
              <a:t>Pomorski</a:t>
            </a:r>
            <a:r>
              <a:rPr lang="en-US" sz="1200" dirty="0" smtClean="0">
                <a:solidFill>
                  <a:schemeClr val="bg1"/>
                </a:solidFill>
              </a:rPr>
              <a:t> et al., phys. Stat. sol. (a) 203, No. 12 (2006)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23" name="Connecteur droit 22"/>
          <p:cNvCxnSpPr/>
          <p:nvPr/>
        </p:nvCxnSpPr>
        <p:spPr>
          <a:xfrm>
            <a:off x="858064" y="3238490"/>
            <a:ext cx="3476962" cy="0"/>
          </a:xfrm>
          <a:prstGeom prst="line">
            <a:avLst/>
          </a:prstGeom>
          <a:ln>
            <a:solidFill>
              <a:srgbClr val="92D050"/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1245937" y="1656919"/>
            <a:ext cx="994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HV= 40V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5243676" y="1707654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HV= 400V</a:t>
            </a:r>
            <a:endParaRPr lang="fr-FR" dirty="0"/>
          </a:p>
        </p:txBody>
      </p:sp>
      <p:sp>
        <p:nvSpPr>
          <p:cNvPr id="24" name="Rectangle 23"/>
          <p:cNvSpPr/>
          <p:nvPr/>
        </p:nvSpPr>
        <p:spPr>
          <a:xfrm>
            <a:off x="4365506" y="3037230"/>
            <a:ext cx="476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>
                <a:solidFill>
                  <a:srgbClr val="00B050"/>
                </a:solidFill>
              </a:rPr>
              <a:t>τ</a:t>
            </a:r>
            <a:r>
              <a:rPr lang="en-US" b="1" baseline="-25000" dirty="0">
                <a:solidFill>
                  <a:srgbClr val="00B050"/>
                </a:solidFill>
              </a:rPr>
              <a:t>e,h</a:t>
            </a:r>
            <a:endParaRPr lang="fr-FR" b="1" dirty="0">
              <a:solidFill>
                <a:srgbClr val="00B050"/>
              </a:solidFill>
            </a:endParaRPr>
          </a:p>
        </p:txBody>
      </p:sp>
      <p:cxnSp>
        <p:nvCxnSpPr>
          <p:cNvPr id="36" name="Connecteur droit 35"/>
          <p:cNvCxnSpPr/>
          <p:nvPr/>
        </p:nvCxnSpPr>
        <p:spPr>
          <a:xfrm>
            <a:off x="5010690" y="3238490"/>
            <a:ext cx="3476962" cy="0"/>
          </a:xfrm>
          <a:prstGeom prst="line">
            <a:avLst/>
          </a:prstGeom>
          <a:ln>
            <a:solidFill>
              <a:srgbClr val="92D050"/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49" name="ZoneTexte 2048"/>
              <p:cNvSpPr txBox="1"/>
              <p:nvPr/>
            </p:nvSpPr>
            <p:spPr>
              <a:xfrm>
                <a:off x="1328520" y="4107027"/>
                <a:ext cx="7026795" cy="643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0" dirty="0" smtClean="0"/>
                  <a:t>Hecht formula: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𝐶𝐶𝐸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[2]</m:t>
                        </m:r>
                      </m:sup>
                    </m:sSup>
                    <m:r>
                      <a:rPr lang="fr-FR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i="1" smtClean="0">
                                <a:latin typeface="Cambria Math"/>
                                <a:ea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h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𝑡𝑟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</a:rPr>
                      <m:t>(1−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𝑡𝑟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𝑒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h</m:t>
                                </m:r>
                              </m:sub>
                            </m:sSub>
                          </m:den>
                        </m:f>
                      </m:sup>
                    </m:sSup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dirty="0" smtClean="0"/>
                  <a:t> =(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/>
                        <a:ea typeface="Cambria Math"/>
                      </a:rPr>
                      <m:t>𝜇</m:t>
                    </m:r>
                    <m:sSub>
                      <m:sSubPr>
                        <m:ctrlPr>
                          <a:rPr lang="fr-FR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𝑒</m:t>
                        </m:r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h</m:t>
                        </m:r>
                      </m:sub>
                    </m:sSub>
                    <m:r>
                      <a:rPr lang="en-US" b="0" i="1" dirty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𝑉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/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𝑑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b="0" i="1" dirty="0" smtClean="0">
                        <a:latin typeface="Cambria Math"/>
                        <a:ea typeface="Cambria Math"/>
                      </a:rPr>
                      <m:t>)[1−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𝑑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/</m:t>
                        </m:r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𝜇</m:t>
                        </m:r>
                        <m:sSub>
                          <m:sSubPr>
                            <m:ctrlPr>
                              <a:rPr lang="fr-FR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𝑒</m:t>
                            </m:r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h</m:t>
                            </m:r>
                          </m:sub>
                        </m:sSub>
                        <m:r>
                          <a:rPr lang="en-US" b="0" i="1" dirty="0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𝑉</m:t>
                        </m:r>
                      </m:sup>
                    </m:sSup>
                  </m:oMath>
                </a14:m>
                <a:r>
                  <a:rPr lang="fr-FR" dirty="0" smtClean="0"/>
                  <a:t>]</a:t>
                </a:r>
                <a:endParaRPr lang="fr-FR" dirty="0"/>
              </a:p>
            </p:txBody>
          </p:sp>
        </mc:Choice>
        <mc:Fallback xmlns="">
          <p:sp>
            <p:nvSpPr>
              <p:cNvPr id="2049" name="ZoneTexte 20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8520" y="4107027"/>
                <a:ext cx="7026795" cy="643125"/>
              </a:xfrm>
              <a:prstGeom prst="rect">
                <a:avLst/>
              </a:prstGeom>
              <a:blipFill rotWithShape="1">
                <a:blip r:embed="rId4"/>
                <a:stretch>
                  <a:fillRect l="-781" b="-95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856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28</a:t>
            </a:fld>
            <a:endParaRPr lang="zh-CN" altLang="en-US"/>
          </a:p>
        </p:txBody>
      </p:sp>
      <p:sp>
        <p:nvSpPr>
          <p:cNvPr id="5" name="TextBox 69"/>
          <p:cNvSpPr txBox="1"/>
          <p:nvPr/>
        </p:nvSpPr>
        <p:spPr>
          <a:xfrm>
            <a:off x="-75749" y="51470"/>
            <a:ext cx="8806246" cy="576199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04AEDA"/>
                </a:solidFill>
              </a:rPr>
              <a:t>Information from ICT and BPMs</a:t>
            </a:r>
          </a:p>
        </p:txBody>
      </p:sp>
      <p:cxnSp>
        <p:nvCxnSpPr>
          <p:cNvPr id="6" name="直接连接符 10"/>
          <p:cNvCxnSpPr/>
          <p:nvPr/>
        </p:nvCxnSpPr>
        <p:spPr>
          <a:xfrm flipH="1">
            <a:off x="213965" y="561975"/>
            <a:ext cx="874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523875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3074" name="Picture 2" descr="D:\ATF2_2014\04-12-2014\Scan_Run56_04-12-2014_091700_pick_up\beamparameters_VS_post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34" y="853188"/>
            <a:ext cx="4538879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1043608" y="1733882"/>
            <a:ext cx="179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ICT after IP, [10</a:t>
            </a:r>
            <a:r>
              <a:rPr lang="en-US" baseline="30000" dirty="0" smtClean="0"/>
              <a:t>6</a:t>
            </a:r>
            <a:r>
              <a:rPr lang="en-US" dirty="0" smtClean="0"/>
              <a:t> ]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2843808" y="1918548"/>
            <a:ext cx="1827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6FF"/>
                </a:solidFill>
              </a:rPr>
              <a:t>BPM after IP on X</a:t>
            </a:r>
            <a:endParaRPr lang="fr-FR" dirty="0">
              <a:solidFill>
                <a:srgbClr val="FF66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735316" y="3152523"/>
            <a:ext cx="184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BPM after IP on Y</a:t>
            </a:r>
            <a:endParaRPr lang="fr-FR" dirty="0">
              <a:solidFill>
                <a:srgbClr val="0070C0"/>
              </a:solidFill>
            </a:endParaRPr>
          </a:p>
        </p:txBody>
      </p:sp>
      <p:cxnSp>
        <p:nvCxnSpPr>
          <p:cNvPr id="13" name="Connecteur droit avec flèche 12"/>
          <p:cNvCxnSpPr/>
          <p:nvPr/>
        </p:nvCxnSpPr>
        <p:spPr>
          <a:xfrm flipH="1" flipV="1">
            <a:off x="1204872" y="1531562"/>
            <a:ext cx="128496" cy="1719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>
            <a:off x="2451320" y="3371953"/>
            <a:ext cx="256992" cy="2998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H="1">
            <a:off x="2660675" y="2261237"/>
            <a:ext cx="296148" cy="3247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5139643" y="1037268"/>
            <a:ext cx="359085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ICT correction and beam position jitter (4-6 µm) can be taken into account in data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 read the data from Epics via SSH, but it is possible to use </a:t>
            </a:r>
            <a:r>
              <a:rPr lang="en-US" dirty="0" err="1" smtClean="0"/>
              <a:t>Labca</a:t>
            </a:r>
            <a:r>
              <a:rPr lang="en-US" dirty="0" smtClean="0"/>
              <a:t> to get data directly from Matlab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the future we can also input data from DS to the Epics system</a:t>
            </a:r>
          </a:p>
          <a:p>
            <a:endParaRPr lang="en-US" dirty="0" smtClean="0"/>
          </a:p>
          <a:p>
            <a:endParaRPr lang="fr-FR" dirty="0"/>
          </a:p>
        </p:txBody>
      </p:sp>
      <p:sp>
        <p:nvSpPr>
          <p:cNvPr id="14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-21192" y="4744562"/>
            <a:ext cx="9144000" cy="273844"/>
          </a:xfrm>
        </p:spPr>
        <p:txBody>
          <a:bodyPr/>
          <a:lstStyle/>
          <a:p>
            <a:r>
              <a:rPr lang="fr-FR" altLang="zh-CN" b="1" i="1" dirty="0">
                <a:solidFill>
                  <a:schemeClr val="bg1"/>
                </a:solidFill>
              </a:rPr>
              <a:t>Shan Liu</a:t>
            </a:r>
            <a:r>
              <a:rPr lang="fr-FR" altLang="zh-CN" b="1" dirty="0">
                <a:solidFill>
                  <a:schemeClr val="bg1"/>
                </a:solidFill>
              </a:rPr>
              <a:t> </a:t>
            </a:r>
            <a:r>
              <a:rPr lang="fr-FR" altLang="zh-CN" b="1" dirty="0" smtClean="0">
                <a:solidFill>
                  <a:schemeClr val="bg1"/>
                </a:solidFill>
              </a:rPr>
              <a:t>                                        </a:t>
            </a:r>
            <a:r>
              <a:rPr lang="en-US" altLang="zh-CN" b="1" dirty="0" smtClean="0">
                <a:solidFill>
                  <a:schemeClr val="bg1"/>
                </a:solidFill>
              </a:rPr>
              <a:t>Beam </a:t>
            </a:r>
            <a:r>
              <a:rPr lang="en-US" altLang="zh-CN" b="1" dirty="0">
                <a:solidFill>
                  <a:schemeClr val="bg1"/>
                </a:solidFill>
              </a:rPr>
              <a:t>Halo Measurement using Diamond Sensor at </a:t>
            </a:r>
            <a:r>
              <a:rPr lang="en-US" altLang="zh-CN" b="1" dirty="0" smtClean="0">
                <a:solidFill>
                  <a:schemeClr val="bg1"/>
                </a:solidFill>
              </a:rPr>
              <a:t>ATF2                            </a:t>
            </a:r>
            <a:r>
              <a:rPr lang="fr-FR" altLang="zh-CN" b="1" dirty="0" smtClean="0">
                <a:solidFill>
                  <a:schemeClr val="bg1"/>
                </a:solidFill>
              </a:rPr>
              <a:t> CLIC </a:t>
            </a:r>
            <a:r>
              <a:rPr lang="fr-FR" altLang="zh-CN" b="1" dirty="0">
                <a:solidFill>
                  <a:schemeClr val="bg1"/>
                </a:solidFill>
              </a:rPr>
              <a:t>Workshop, 28 Jan. 2015 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18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29</a:t>
            </a:fld>
            <a:endParaRPr lang="zh-CN" altLang="en-US"/>
          </a:p>
        </p:txBody>
      </p:sp>
      <p:pic>
        <p:nvPicPr>
          <p:cNvPr id="5" name="Picture 2" descr="D:\ATF2_2014\12-12-2014\CC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3657" r="6575" b="4067"/>
          <a:stretch/>
        </p:blipFill>
        <p:spPr bwMode="auto">
          <a:xfrm>
            <a:off x="1154888" y="699542"/>
            <a:ext cx="6779218" cy="3948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-1" y="104314"/>
            <a:ext cx="91440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4AEDA"/>
                </a:solidFill>
              </a:rPr>
              <a:t>Charge Collection Efficiency </a:t>
            </a:r>
            <a:endParaRPr lang="fr-FR" sz="2800" b="1" dirty="0">
              <a:solidFill>
                <a:srgbClr val="04AEDA"/>
              </a:solidFill>
            </a:endParaRPr>
          </a:p>
        </p:txBody>
      </p:sp>
      <p:cxnSp>
        <p:nvCxnSpPr>
          <p:cNvPr id="8" name="直接连接符 10"/>
          <p:cNvCxnSpPr/>
          <p:nvPr/>
        </p:nvCxnSpPr>
        <p:spPr>
          <a:xfrm flipH="1">
            <a:off x="0" y="626964"/>
            <a:ext cx="910338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582040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81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e 51"/>
          <p:cNvGrpSpPr/>
          <p:nvPr/>
        </p:nvGrpSpPr>
        <p:grpSpPr>
          <a:xfrm>
            <a:off x="611560" y="518879"/>
            <a:ext cx="8343383" cy="1699924"/>
            <a:chOff x="36512" y="598200"/>
            <a:chExt cx="9048208" cy="1944024"/>
          </a:xfrm>
        </p:grpSpPr>
        <p:pic>
          <p:nvPicPr>
            <p:cNvPr id="53" name="Picture 16" descr="http://www.linearcollider.org/newsline/images/2008/20081002_dc_1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141" b="52713"/>
            <a:stretch/>
          </p:blipFill>
          <p:spPr bwMode="auto">
            <a:xfrm>
              <a:off x="36512" y="1023578"/>
              <a:ext cx="9048208" cy="15186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4" name="Rectangle 53"/>
            <p:cNvSpPr/>
            <p:nvPr/>
          </p:nvSpPr>
          <p:spPr>
            <a:xfrm>
              <a:off x="5004048" y="627534"/>
              <a:ext cx="1512168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300192" y="598200"/>
              <a:ext cx="1512168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588224" y="627534"/>
              <a:ext cx="2496496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48752" y="1454275"/>
              <a:ext cx="144016" cy="588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004048" y="1347614"/>
              <a:ext cx="1656184" cy="1036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" name="Ellipse 58"/>
            <p:cNvSpPr/>
            <p:nvPr/>
          </p:nvSpPr>
          <p:spPr>
            <a:xfrm>
              <a:off x="5041766" y="1513138"/>
              <a:ext cx="216024" cy="1225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" name="Ellipse 59"/>
            <p:cNvSpPr/>
            <p:nvPr/>
          </p:nvSpPr>
          <p:spPr>
            <a:xfrm>
              <a:off x="5762972" y="1336184"/>
              <a:ext cx="108012" cy="1344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" name="Ellipse 60"/>
            <p:cNvSpPr/>
            <p:nvPr/>
          </p:nvSpPr>
          <p:spPr>
            <a:xfrm>
              <a:off x="6364344" y="1544960"/>
              <a:ext cx="108012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2" name="Ellipse 61"/>
            <p:cNvSpPr/>
            <p:nvPr/>
          </p:nvSpPr>
          <p:spPr>
            <a:xfrm>
              <a:off x="6516216" y="1387027"/>
              <a:ext cx="108012" cy="1344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" name="Ellipse 62"/>
            <p:cNvSpPr/>
            <p:nvPr/>
          </p:nvSpPr>
          <p:spPr>
            <a:xfrm>
              <a:off x="5731748" y="1498662"/>
              <a:ext cx="108012" cy="462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0" name="Groupe 19"/>
          <p:cNvGrpSpPr/>
          <p:nvPr/>
        </p:nvGrpSpPr>
        <p:grpSpPr>
          <a:xfrm>
            <a:off x="1454038" y="2427734"/>
            <a:ext cx="3807570" cy="1219100"/>
            <a:chOff x="261388" y="604157"/>
            <a:chExt cx="5326167" cy="2165093"/>
          </a:xfrm>
        </p:grpSpPr>
        <p:sp>
          <p:nvSpPr>
            <p:cNvPr id="21" name="椭圆 11"/>
            <p:cNvSpPr/>
            <p:nvPr/>
          </p:nvSpPr>
          <p:spPr>
            <a:xfrm>
              <a:off x="4860889" y="830530"/>
              <a:ext cx="36079" cy="4303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82945" tIns="41473" rIns="82945" bIns="41473"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6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2715" t="9800" r="-8794"/>
            <a:stretch>
              <a:fillRect/>
            </a:stretch>
          </p:blipFill>
          <p:spPr bwMode="auto">
            <a:xfrm rot="263316">
              <a:off x="261388" y="604157"/>
              <a:ext cx="5284703" cy="1842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TextBox 12"/>
            <p:cNvSpPr txBox="1"/>
            <p:nvPr/>
          </p:nvSpPr>
          <p:spPr>
            <a:xfrm>
              <a:off x="280381" y="1055633"/>
              <a:ext cx="1732251" cy="3916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 err="1" smtClean="0">
                  <a:solidFill>
                    <a:srgbClr val="00B050"/>
                  </a:solidFill>
                </a:rPr>
                <a:t>Shintake</a:t>
              </a:r>
              <a:r>
                <a:rPr lang="zh-CN" altLang="en-US" sz="1200" b="1" dirty="0" smtClean="0">
                  <a:solidFill>
                    <a:srgbClr val="00B050"/>
                  </a:solidFill>
                </a:rPr>
                <a:t> </a:t>
              </a:r>
              <a:r>
                <a:rPr lang="en-US" altLang="zh-CN" sz="1200" b="1" dirty="0" smtClean="0">
                  <a:solidFill>
                    <a:srgbClr val="00B050"/>
                  </a:solidFill>
                </a:rPr>
                <a:t>Monitor</a:t>
              </a:r>
              <a:endParaRPr lang="zh-CN" altLang="en-US" sz="1200" b="1" dirty="0">
                <a:solidFill>
                  <a:srgbClr val="00B050"/>
                </a:solidFill>
              </a:endParaRPr>
            </a:p>
          </p:txBody>
        </p:sp>
        <p:grpSp>
          <p:nvGrpSpPr>
            <p:cNvPr id="28" name="Groupe 27"/>
            <p:cNvGrpSpPr/>
            <p:nvPr/>
          </p:nvGrpSpPr>
          <p:grpSpPr>
            <a:xfrm>
              <a:off x="3159451" y="1523272"/>
              <a:ext cx="2428104" cy="1245978"/>
              <a:chOff x="3077692" y="4186188"/>
              <a:chExt cx="2428104" cy="1245978"/>
            </a:xfrm>
          </p:grpSpPr>
          <p:cxnSp>
            <p:nvCxnSpPr>
              <p:cNvPr id="30" name="直接箭头连接符 61"/>
              <p:cNvCxnSpPr/>
              <p:nvPr/>
            </p:nvCxnSpPr>
            <p:spPr>
              <a:xfrm>
                <a:off x="4163184" y="4437276"/>
                <a:ext cx="120783" cy="516241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13"/>
              <p:cNvSpPr txBox="1"/>
              <p:nvPr/>
            </p:nvSpPr>
            <p:spPr>
              <a:xfrm>
                <a:off x="3387754" y="4953517"/>
                <a:ext cx="2118042" cy="47864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altLang="zh-CN" sz="1600" b="1" dirty="0" smtClean="0">
                    <a:solidFill>
                      <a:srgbClr val="FFC000"/>
                    </a:solidFill>
                  </a:rPr>
                  <a:t>Diamond Sensor</a:t>
                </a:r>
                <a:endParaRPr lang="zh-CN" altLang="en-US" sz="1600" b="1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32" name="圆角矩形 20"/>
              <p:cNvSpPr/>
              <p:nvPr/>
            </p:nvSpPr>
            <p:spPr>
              <a:xfrm rot="18030919">
                <a:off x="4034796" y="4324771"/>
                <a:ext cx="234710" cy="36079"/>
              </a:xfrm>
              <a:prstGeom prst="round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任意多边形 45"/>
              <p:cNvSpPr/>
              <p:nvPr/>
            </p:nvSpPr>
            <p:spPr>
              <a:xfrm rot="875321">
                <a:off x="3708921" y="4195920"/>
                <a:ext cx="420776" cy="123494"/>
              </a:xfrm>
              <a:custGeom>
                <a:avLst/>
                <a:gdLst>
                  <a:gd name="connsiteX0" fmla="*/ 0 w 502443"/>
                  <a:gd name="connsiteY0" fmla="*/ 6350 h 237332"/>
                  <a:gd name="connsiteX1" fmla="*/ 71437 w 502443"/>
                  <a:gd name="connsiteY1" fmla="*/ 3969 h 237332"/>
                  <a:gd name="connsiteX2" fmla="*/ 183356 w 502443"/>
                  <a:gd name="connsiteY2" fmla="*/ 30163 h 237332"/>
                  <a:gd name="connsiteX3" fmla="*/ 242887 w 502443"/>
                  <a:gd name="connsiteY3" fmla="*/ 58738 h 237332"/>
                  <a:gd name="connsiteX4" fmla="*/ 502443 w 502443"/>
                  <a:gd name="connsiteY4" fmla="*/ 237332 h 237332"/>
                  <a:gd name="connsiteX5" fmla="*/ 502443 w 502443"/>
                  <a:gd name="connsiteY5" fmla="*/ 237332 h 237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2443" h="237332">
                    <a:moveTo>
                      <a:pt x="0" y="6350"/>
                    </a:moveTo>
                    <a:cubicBezTo>
                      <a:pt x="20439" y="3175"/>
                      <a:pt x="40878" y="0"/>
                      <a:pt x="71437" y="3969"/>
                    </a:cubicBezTo>
                    <a:cubicBezTo>
                      <a:pt x="101996" y="7938"/>
                      <a:pt x="154781" y="21035"/>
                      <a:pt x="183356" y="30163"/>
                    </a:cubicBezTo>
                    <a:cubicBezTo>
                      <a:pt x="211931" y="39291"/>
                      <a:pt x="189706" y="24210"/>
                      <a:pt x="242887" y="58738"/>
                    </a:cubicBezTo>
                    <a:cubicBezTo>
                      <a:pt x="296068" y="93266"/>
                      <a:pt x="502443" y="237332"/>
                      <a:pt x="502443" y="237332"/>
                    </a:cubicBezTo>
                    <a:lnTo>
                      <a:pt x="502443" y="237332"/>
                    </a:ln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任意多边形 52"/>
              <p:cNvSpPr/>
              <p:nvPr/>
            </p:nvSpPr>
            <p:spPr>
              <a:xfrm rot="875321">
                <a:off x="3727087" y="4186188"/>
                <a:ext cx="420776" cy="123494"/>
              </a:xfrm>
              <a:custGeom>
                <a:avLst/>
                <a:gdLst>
                  <a:gd name="connsiteX0" fmla="*/ 0 w 502443"/>
                  <a:gd name="connsiteY0" fmla="*/ 6350 h 237332"/>
                  <a:gd name="connsiteX1" fmla="*/ 71437 w 502443"/>
                  <a:gd name="connsiteY1" fmla="*/ 3969 h 237332"/>
                  <a:gd name="connsiteX2" fmla="*/ 183356 w 502443"/>
                  <a:gd name="connsiteY2" fmla="*/ 30163 h 237332"/>
                  <a:gd name="connsiteX3" fmla="*/ 242887 w 502443"/>
                  <a:gd name="connsiteY3" fmla="*/ 58738 h 237332"/>
                  <a:gd name="connsiteX4" fmla="*/ 502443 w 502443"/>
                  <a:gd name="connsiteY4" fmla="*/ 237332 h 237332"/>
                  <a:gd name="connsiteX5" fmla="*/ 502443 w 502443"/>
                  <a:gd name="connsiteY5" fmla="*/ 237332 h 237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2443" h="237332">
                    <a:moveTo>
                      <a:pt x="0" y="6350"/>
                    </a:moveTo>
                    <a:cubicBezTo>
                      <a:pt x="20439" y="3175"/>
                      <a:pt x="40878" y="0"/>
                      <a:pt x="71437" y="3969"/>
                    </a:cubicBezTo>
                    <a:cubicBezTo>
                      <a:pt x="101996" y="7938"/>
                      <a:pt x="154781" y="21035"/>
                      <a:pt x="183356" y="30163"/>
                    </a:cubicBezTo>
                    <a:cubicBezTo>
                      <a:pt x="211931" y="39291"/>
                      <a:pt x="189706" y="24210"/>
                      <a:pt x="242887" y="58738"/>
                    </a:cubicBezTo>
                    <a:cubicBezTo>
                      <a:pt x="296068" y="93266"/>
                      <a:pt x="502443" y="237332"/>
                      <a:pt x="502443" y="237332"/>
                    </a:cubicBezTo>
                    <a:lnTo>
                      <a:pt x="502443" y="237332"/>
                    </a:ln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任意多边形 55"/>
              <p:cNvSpPr/>
              <p:nvPr/>
            </p:nvSpPr>
            <p:spPr>
              <a:xfrm rot="875321">
                <a:off x="3720436" y="4193236"/>
                <a:ext cx="420776" cy="123494"/>
              </a:xfrm>
              <a:custGeom>
                <a:avLst/>
                <a:gdLst>
                  <a:gd name="connsiteX0" fmla="*/ 0 w 502443"/>
                  <a:gd name="connsiteY0" fmla="*/ 6350 h 237332"/>
                  <a:gd name="connsiteX1" fmla="*/ 71437 w 502443"/>
                  <a:gd name="connsiteY1" fmla="*/ 3969 h 237332"/>
                  <a:gd name="connsiteX2" fmla="*/ 183356 w 502443"/>
                  <a:gd name="connsiteY2" fmla="*/ 30163 h 237332"/>
                  <a:gd name="connsiteX3" fmla="*/ 242887 w 502443"/>
                  <a:gd name="connsiteY3" fmla="*/ 58738 h 237332"/>
                  <a:gd name="connsiteX4" fmla="*/ 502443 w 502443"/>
                  <a:gd name="connsiteY4" fmla="*/ 237332 h 237332"/>
                  <a:gd name="connsiteX5" fmla="*/ 502443 w 502443"/>
                  <a:gd name="connsiteY5" fmla="*/ 237332 h 237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2443" h="237332">
                    <a:moveTo>
                      <a:pt x="0" y="6350"/>
                    </a:moveTo>
                    <a:cubicBezTo>
                      <a:pt x="20439" y="3175"/>
                      <a:pt x="40878" y="0"/>
                      <a:pt x="71437" y="3969"/>
                    </a:cubicBezTo>
                    <a:cubicBezTo>
                      <a:pt x="101996" y="7938"/>
                      <a:pt x="154781" y="21035"/>
                      <a:pt x="183356" y="30163"/>
                    </a:cubicBezTo>
                    <a:cubicBezTo>
                      <a:pt x="211931" y="39291"/>
                      <a:pt x="189706" y="24210"/>
                      <a:pt x="242887" y="58738"/>
                    </a:cubicBezTo>
                    <a:cubicBezTo>
                      <a:pt x="296068" y="93266"/>
                      <a:pt x="502443" y="237332"/>
                      <a:pt x="502443" y="237332"/>
                    </a:cubicBezTo>
                    <a:lnTo>
                      <a:pt x="502443" y="237332"/>
                    </a:ln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TextBox 57"/>
              <p:cNvSpPr txBox="1"/>
              <p:nvPr/>
            </p:nvSpPr>
            <p:spPr>
              <a:xfrm>
                <a:off x="3077692" y="4450633"/>
                <a:ext cx="787738" cy="259034"/>
              </a:xfrm>
              <a:prstGeom prst="rect">
                <a:avLst/>
              </a:prstGeom>
              <a:noFill/>
            </p:spPr>
            <p:txBody>
              <a:bodyPr wrap="none" lIns="82945" tIns="41473" rIns="82945" bIns="41473" rtlCol="0">
                <a:spAutoFit/>
              </a:bodyPr>
              <a:lstStyle/>
              <a:p>
                <a:r>
                  <a:rPr lang="en-US" altLang="zh-CN" sz="1500" b="1" dirty="0" smtClean="0">
                    <a:solidFill>
                      <a:schemeClr val="accent1"/>
                    </a:solidFill>
                  </a:rPr>
                  <a:t>Compton</a:t>
                </a:r>
                <a:endParaRPr lang="zh-CN" altLang="en-US" sz="1500" b="1" dirty="0">
                  <a:solidFill>
                    <a:schemeClr val="accent1"/>
                  </a:solidFill>
                </a:endParaRPr>
              </a:p>
            </p:txBody>
          </p:sp>
          <p:cxnSp>
            <p:nvCxnSpPr>
              <p:cNvPr id="37" name="直接箭头连接符 59"/>
              <p:cNvCxnSpPr/>
              <p:nvPr/>
            </p:nvCxnSpPr>
            <p:spPr>
              <a:xfrm flipV="1">
                <a:off x="3759589" y="4396844"/>
                <a:ext cx="170474" cy="10757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直接箭头连接符 63"/>
            <p:cNvCxnSpPr/>
            <p:nvPr/>
          </p:nvCxnSpPr>
          <p:spPr>
            <a:xfrm>
              <a:off x="1511533" y="1572563"/>
              <a:ext cx="397773" cy="215154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/>
          <p:cNvSpPr/>
          <p:nvPr/>
        </p:nvSpPr>
        <p:spPr>
          <a:xfrm>
            <a:off x="449212" y="4134718"/>
            <a:ext cx="869478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b="1" i="1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Probe Compton recoil electron (</a:t>
            </a:r>
            <a:r>
              <a:rPr lang="en-US" altLang="zh-CN" sz="1600" b="1" i="1" dirty="0">
                <a:solidFill>
                  <a:schemeClr val="tx2">
                    <a:lumMod val="75000"/>
                  </a:schemeClr>
                </a:solidFill>
                <a:sym typeface="Symbol"/>
              </a:rPr>
              <a:t>prepare future investigations of </a:t>
            </a:r>
            <a:r>
              <a:rPr lang="en-US" altLang="zh-CN" sz="1600" b="1" i="1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higher order </a:t>
            </a:r>
            <a:r>
              <a:rPr lang="en-US" altLang="zh-CN" sz="1600" b="1" i="1" dirty="0">
                <a:solidFill>
                  <a:schemeClr val="tx2">
                    <a:lumMod val="75000"/>
                  </a:schemeClr>
                </a:solidFill>
                <a:sym typeface="Symbol"/>
              </a:rPr>
              <a:t>contribution to Compton process)</a:t>
            </a:r>
          </a:p>
          <a:p>
            <a:pPr>
              <a:buFont typeface="Wingdings" pitchFamily="2" charset="2"/>
              <a:buChar char="Ø"/>
            </a:pPr>
            <a:endParaRPr lang="zh-CN" altLang="en-US" b="1" i="1" dirty="0">
              <a:solidFill>
                <a:schemeClr val="tx2">
                  <a:lumMod val="75000"/>
                </a:schemeClr>
              </a:solidFill>
              <a:sym typeface="Symbol"/>
            </a:endParaRPr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1388930" y="1779662"/>
            <a:ext cx="360040" cy="8782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9" name="TextBox 69"/>
          <p:cNvSpPr txBox="1"/>
          <p:nvPr/>
        </p:nvSpPr>
        <p:spPr>
          <a:xfrm>
            <a:off x="-75749" y="51470"/>
            <a:ext cx="8806246" cy="576199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04AEDA"/>
                </a:solidFill>
              </a:rPr>
              <a:t>Motivations</a:t>
            </a:r>
          </a:p>
        </p:txBody>
      </p:sp>
      <p:cxnSp>
        <p:nvCxnSpPr>
          <p:cNvPr id="22" name="直接连接符 10"/>
          <p:cNvCxnSpPr/>
          <p:nvPr/>
        </p:nvCxnSpPr>
        <p:spPr>
          <a:xfrm flipH="1">
            <a:off x="213965" y="561975"/>
            <a:ext cx="874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0" y="523875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" name="TextBox 22"/>
          <p:cNvSpPr txBox="1"/>
          <p:nvPr/>
        </p:nvSpPr>
        <p:spPr>
          <a:xfrm>
            <a:off x="449212" y="3507854"/>
            <a:ext cx="794462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i="1" dirty="0" smtClean="0">
                <a:solidFill>
                  <a:srgbClr val="C00000"/>
                </a:solidFill>
              </a:rPr>
              <a:t>                                                      </a:t>
            </a:r>
            <a:endParaRPr lang="en-US" altLang="zh-CN" b="1" i="1" u="sng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dirty="0">
                <a:solidFill>
                  <a:srgbClr val="002060"/>
                </a:solidFill>
                <a:cs typeface="Andalus" pitchFamily="2" charset="-78"/>
              </a:rPr>
              <a:t> </a:t>
            </a:r>
            <a:r>
              <a:rPr lang="en-US" altLang="zh-CN" b="1" i="1" dirty="0">
                <a:solidFill>
                  <a:schemeClr val="tx2">
                    <a:lumMod val="75000"/>
                  </a:schemeClr>
                </a:solidFill>
                <a:sym typeface="Symbol"/>
              </a:rPr>
              <a:t>Beam halo transverse distribution unknown → investigate halo model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7010400" y="4837618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b="1" smtClean="0">
                <a:solidFill>
                  <a:schemeClr val="bg1"/>
                </a:solidFill>
              </a:rPr>
              <a:t>3</a:t>
            </a:fld>
            <a:endParaRPr lang="zh-CN" altLang="en-US" b="1" dirty="0">
              <a:solidFill>
                <a:schemeClr val="bg1"/>
              </a:solidFill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316076"/>
            <a:ext cx="2339945" cy="156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-21192" y="4744562"/>
            <a:ext cx="9144000" cy="273844"/>
          </a:xfrm>
        </p:spPr>
        <p:txBody>
          <a:bodyPr/>
          <a:lstStyle/>
          <a:p>
            <a:r>
              <a:rPr lang="fr-FR" altLang="zh-CN" b="1" i="1" dirty="0">
                <a:solidFill>
                  <a:schemeClr val="bg1"/>
                </a:solidFill>
              </a:rPr>
              <a:t>Shan Liu</a:t>
            </a:r>
            <a:r>
              <a:rPr lang="fr-FR" altLang="zh-CN" b="1" dirty="0">
                <a:solidFill>
                  <a:schemeClr val="bg1"/>
                </a:solidFill>
              </a:rPr>
              <a:t> </a:t>
            </a:r>
            <a:r>
              <a:rPr lang="fr-FR" altLang="zh-CN" b="1" dirty="0" smtClean="0">
                <a:solidFill>
                  <a:schemeClr val="bg1"/>
                </a:solidFill>
              </a:rPr>
              <a:t>                                        </a:t>
            </a:r>
            <a:r>
              <a:rPr lang="en-US" altLang="zh-CN" b="1" dirty="0" smtClean="0">
                <a:solidFill>
                  <a:schemeClr val="bg1"/>
                </a:solidFill>
              </a:rPr>
              <a:t>Beam </a:t>
            </a:r>
            <a:r>
              <a:rPr lang="en-US" altLang="zh-CN" b="1" dirty="0">
                <a:solidFill>
                  <a:schemeClr val="bg1"/>
                </a:solidFill>
              </a:rPr>
              <a:t>Halo Measurement using Diamond Sensor at </a:t>
            </a:r>
            <a:r>
              <a:rPr lang="en-US" altLang="zh-CN" b="1" dirty="0" smtClean="0">
                <a:solidFill>
                  <a:schemeClr val="bg1"/>
                </a:solidFill>
              </a:rPr>
              <a:t>ATF2                            </a:t>
            </a:r>
            <a:r>
              <a:rPr lang="fr-FR" altLang="zh-CN" b="1" dirty="0" smtClean="0">
                <a:solidFill>
                  <a:schemeClr val="bg1"/>
                </a:solidFill>
              </a:rPr>
              <a:t> CLIC </a:t>
            </a:r>
            <a:r>
              <a:rPr lang="fr-FR" altLang="zh-CN" b="1" dirty="0">
                <a:solidFill>
                  <a:schemeClr val="bg1"/>
                </a:solidFill>
              </a:rPr>
              <a:t>Workshop, 28 Jan. 2015 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64" name="椭圆 18"/>
          <p:cNvSpPr/>
          <p:nvPr/>
        </p:nvSpPr>
        <p:spPr>
          <a:xfrm>
            <a:off x="449212" y="1191743"/>
            <a:ext cx="1436985" cy="58791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zh-CN" altLang="en-US"/>
          </a:p>
        </p:txBody>
      </p:sp>
      <p:sp>
        <p:nvSpPr>
          <p:cNvPr id="65" name="ZoneTexte 64"/>
          <p:cNvSpPr txBox="1"/>
          <p:nvPr/>
        </p:nvSpPr>
        <p:spPr>
          <a:xfrm>
            <a:off x="6051012" y="1915210"/>
            <a:ext cx="192568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Damping     Ring</a:t>
            </a:r>
            <a:endParaRPr lang="fr-FR" b="1" dirty="0">
              <a:solidFill>
                <a:srgbClr val="00B0F0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546073" y="1696606"/>
            <a:ext cx="25556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66"/>
          <p:cNvSpPr/>
          <p:nvPr/>
        </p:nvSpPr>
        <p:spPr>
          <a:xfrm>
            <a:off x="4930855" y="1385418"/>
            <a:ext cx="15257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Old</a:t>
            </a:r>
            <a:r>
              <a:rPr lang="en-US" sz="1600" dirty="0"/>
              <a:t> </a:t>
            </a:r>
            <a:endParaRPr lang="fr-FR" dirty="0"/>
          </a:p>
        </p:txBody>
      </p:sp>
      <p:sp>
        <p:nvSpPr>
          <p:cNvPr id="69" name="ZoneTexte 68"/>
          <p:cNvSpPr txBox="1"/>
          <p:nvPr/>
        </p:nvSpPr>
        <p:spPr>
          <a:xfrm>
            <a:off x="1170928" y="1372495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IP</a:t>
            </a:r>
            <a:endParaRPr lang="fr-FR" sz="1200" b="1" dirty="0">
              <a:solidFill>
                <a:srgbClr val="C00000"/>
              </a:solidFill>
            </a:endParaRPr>
          </a:p>
        </p:txBody>
      </p:sp>
      <p:sp>
        <p:nvSpPr>
          <p:cNvPr id="70" name="ZoneTexte 69"/>
          <p:cNvSpPr txBox="1"/>
          <p:nvPr/>
        </p:nvSpPr>
        <p:spPr>
          <a:xfrm>
            <a:off x="497577" y="936966"/>
            <a:ext cx="1226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Diamond sensor</a:t>
            </a:r>
            <a:endParaRPr lang="fr-FR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71" name="Connecteur droit avec flèche 70"/>
          <p:cNvCxnSpPr/>
          <p:nvPr/>
        </p:nvCxnSpPr>
        <p:spPr bwMode="auto">
          <a:xfrm>
            <a:off x="945057" y="1216165"/>
            <a:ext cx="96319" cy="18035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244659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chemeClr val="bg1"/>
                </a:solidFill>
              </a:rPr>
              <a:t>30</a:t>
            </a:fld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2" t="3061" r="11513" b="58322"/>
          <a:stretch/>
        </p:blipFill>
        <p:spPr bwMode="auto">
          <a:xfrm>
            <a:off x="6601757" y="1030911"/>
            <a:ext cx="2409027" cy="2392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File:Gaussian Filter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891" y="1748032"/>
            <a:ext cx="2010273" cy="1441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-36512" y="3795886"/>
            <a:ext cx="9691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Signal at each channel is a convolution of beam (Gaussian) with strip (rectangular shape)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Fit function: F(d1,a1,b1,s1) = d1+a1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*(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erf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(((x+0.75-b1)/(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sqrt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(2)*s1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)))-</a:t>
            </a:r>
            <a:r>
              <a:rPr lang="en-US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erf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(((x-0.75-b1)/(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sqrt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(2)*s1))))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</p:txBody>
      </p:sp>
      <p:sp>
        <p:nvSpPr>
          <p:cNvPr id="16" name="Rectangle 15"/>
          <p:cNvSpPr/>
          <p:nvPr/>
        </p:nvSpPr>
        <p:spPr>
          <a:xfrm>
            <a:off x="899592" y="176322"/>
            <a:ext cx="5076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4AEDA"/>
                </a:solidFill>
              </a:rPr>
              <a:t>Beam Core Scan</a:t>
            </a:r>
            <a:endParaRPr lang="fr-FR" sz="2800" b="1" dirty="0">
              <a:solidFill>
                <a:srgbClr val="04AEDA"/>
              </a:solidFill>
            </a:endParaRPr>
          </a:p>
        </p:txBody>
      </p:sp>
      <p:cxnSp>
        <p:nvCxnSpPr>
          <p:cNvPr id="20" name="Connecteur droit avec flèche 19"/>
          <p:cNvCxnSpPr/>
          <p:nvPr/>
        </p:nvCxnSpPr>
        <p:spPr>
          <a:xfrm>
            <a:off x="3556992" y="1032522"/>
            <a:ext cx="196128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2" t="3061" r="11513" b="58322"/>
          <a:stretch/>
        </p:blipFill>
        <p:spPr bwMode="auto">
          <a:xfrm>
            <a:off x="3424458" y="1057799"/>
            <a:ext cx="2409027" cy="2392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7" descr="File:Gaussian Filter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417" y="1704377"/>
            <a:ext cx="2010273" cy="1441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3556992" y="627534"/>
            <a:ext cx="2239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 direction</a:t>
            </a:r>
            <a:endParaRPr lang="fr-FR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直接连接符 10"/>
          <p:cNvCxnSpPr/>
          <p:nvPr/>
        </p:nvCxnSpPr>
        <p:spPr>
          <a:xfrm flipH="1">
            <a:off x="64832" y="627534"/>
            <a:ext cx="423614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4877" y="555526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2" t="3061" r="11513" b="58322"/>
          <a:stretch/>
        </p:blipFill>
        <p:spPr bwMode="auto">
          <a:xfrm>
            <a:off x="395536" y="1030911"/>
            <a:ext cx="2409027" cy="2392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7" descr="File:Gaussian Filter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354" y="1677489"/>
            <a:ext cx="2010273" cy="1441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509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993824" y="3415154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31</a:t>
            </a:fld>
            <a:endParaRPr lang="zh-CN" altLang="en-US"/>
          </a:p>
        </p:txBody>
      </p:sp>
      <p:sp>
        <p:nvSpPr>
          <p:cNvPr id="23" name="TextBox 69"/>
          <p:cNvSpPr txBox="1"/>
          <p:nvPr/>
        </p:nvSpPr>
        <p:spPr>
          <a:xfrm>
            <a:off x="7020272" y="51470"/>
            <a:ext cx="1872208" cy="1068641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r"/>
            <a:r>
              <a:rPr lang="en-US" altLang="zh-CN" sz="3200" b="1" dirty="0" smtClean="0">
                <a:solidFill>
                  <a:srgbClr val="04AEDA"/>
                </a:solidFill>
              </a:rPr>
              <a:t>FFT of Pick-up </a:t>
            </a:r>
          </a:p>
        </p:txBody>
      </p:sp>
      <p:cxnSp>
        <p:nvCxnSpPr>
          <p:cNvPr id="24" name="直接连接符 10"/>
          <p:cNvCxnSpPr/>
          <p:nvPr/>
        </p:nvCxnSpPr>
        <p:spPr>
          <a:xfrm flipH="1" flipV="1">
            <a:off x="7031478" y="1120111"/>
            <a:ext cx="2160492" cy="4381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8965180" y="1084392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1" name="Picture 4" descr="D:\ATF2_2014\08-12-2014\FFT_pick_up_50-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46" y="2502996"/>
            <a:ext cx="2793417" cy="2163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e 2"/>
          <p:cNvGrpSpPr/>
          <p:nvPr/>
        </p:nvGrpSpPr>
        <p:grpSpPr>
          <a:xfrm>
            <a:off x="406809" y="185924"/>
            <a:ext cx="2653023" cy="2213431"/>
            <a:chOff x="251520" y="771571"/>
            <a:chExt cx="3744416" cy="3210965"/>
          </a:xfrm>
        </p:grpSpPr>
        <p:pic>
          <p:nvPicPr>
            <p:cNvPr id="22" name="Picture 2" descr="D:\ATF2_2014\08-12-2014\Scan_Run56_08-12-2014_165942_pick_up\FFT_pick_up_1-20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771571"/>
              <a:ext cx="3744416" cy="32109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ZoneTexte 25"/>
            <p:cNvSpPr txBox="1"/>
            <p:nvPr/>
          </p:nvSpPr>
          <p:spPr>
            <a:xfrm>
              <a:off x="2267744" y="1779683"/>
              <a:ext cx="974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1</a:t>
              </a:r>
              <a:r>
                <a:rPr lang="fr-FR" altLang="zh-CN" dirty="0" smtClean="0"/>
                <a:t>-20</a:t>
              </a:r>
              <a:r>
                <a:rPr lang="en-US" altLang="zh-CN" dirty="0" smtClean="0"/>
                <a:t>mm</a:t>
              </a:r>
              <a:endParaRPr lang="fr-FR" dirty="0"/>
            </a:p>
          </p:txBody>
        </p:sp>
      </p:grpSp>
      <p:pic>
        <p:nvPicPr>
          <p:cNvPr id="29" name="Picture 5" descr="D:\ATF2_2014\08-12-2014\FFT_pick_up_70-9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4666" y="2429275"/>
            <a:ext cx="2684444" cy="2238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D:\ATF2_2014\08-12-2014\FFT_pick_up_90-11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116" y="2427734"/>
            <a:ext cx="2698014" cy="2277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e 1"/>
          <p:cNvGrpSpPr/>
          <p:nvPr/>
        </p:nvGrpSpPr>
        <p:grpSpPr>
          <a:xfrm>
            <a:off x="3444795" y="192658"/>
            <a:ext cx="2684444" cy="2235076"/>
            <a:chOff x="4451980" y="960162"/>
            <a:chExt cx="3854658" cy="3305501"/>
          </a:xfrm>
        </p:grpSpPr>
        <p:pic>
          <p:nvPicPr>
            <p:cNvPr id="28" name="Picture 3" descr="D:\ATF2_2014\08-12-2014\FFT_pick_up_20-50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1980" y="960162"/>
              <a:ext cx="3854658" cy="3305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ZoneTexte 30"/>
            <p:cNvSpPr txBox="1"/>
            <p:nvPr/>
          </p:nvSpPr>
          <p:spPr>
            <a:xfrm>
              <a:off x="6678314" y="1858942"/>
              <a:ext cx="1091966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20</a:t>
              </a:r>
              <a:r>
                <a:rPr lang="fr-FR" altLang="zh-CN" dirty="0" smtClean="0"/>
                <a:t>-50</a:t>
              </a:r>
              <a:r>
                <a:rPr lang="en-US" altLang="zh-CN" dirty="0" smtClean="0"/>
                <a:t>mm</a:t>
              </a:r>
              <a:endParaRPr lang="fr-FR" dirty="0"/>
            </a:p>
          </p:txBody>
        </p:sp>
      </p:grpSp>
      <p:sp>
        <p:nvSpPr>
          <p:cNvPr id="32" name="ZoneTexte 31"/>
          <p:cNvSpPr txBox="1"/>
          <p:nvPr/>
        </p:nvSpPr>
        <p:spPr>
          <a:xfrm>
            <a:off x="7683495" y="3203941"/>
            <a:ext cx="120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90</a:t>
            </a:r>
            <a:r>
              <a:rPr lang="fr-FR" altLang="zh-CN" dirty="0" smtClean="0"/>
              <a:t>-110</a:t>
            </a:r>
            <a:r>
              <a:rPr lang="en-US" altLang="zh-CN" dirty="0" smtClean="0"/>
              <a:t>mm</a:t>
            </a:r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4829497" y="3269945"/>
            <a:ext cx="1091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70</a:t>
            </a:r>
            <a:r>
              <a:rPr lang="fr-FR" altLang="zh-CN" dirty="0" smtClean="0"/>
              <a:t>-90</a:t>
            </a:r>
            <a:r>
              <a:rPr lang="en-US" altLang="zh-CN" dirty="0" smtClean="0"/>
              <a:t>mm</a:t>
            </a:r>
          </a:p>
          <a:p>
            <a:endParaRPr lang="fr-FR" dirty="0"/>
          </a:p>
        </p:txBody>
      </p:sp>
      <p:sp>
        <p:nvSpPr>
          <p:cNvPr id="34" name="ZoneTexte 33"/>
          <p:cNvSpPr txBox="1"/>
          <p:nvPr/>
        </p:nvSpPr>
        <p:spPr>
          <a:xfrm>
            <a:off x="1733320" y="3403366"/>
            <a:ext cx="1286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50</a:t>
            </a:r>
            <a:r>
              <a:rPr lang="fr-FR" altLang="zh-CN" dirty="0" smtClean="0"/>
              <a:t>-70</a:t>
            </a:r>
            <a:r>
              <a:rPr lang="en-US" altLang="zh-CN" dirty="0" smtClean="0"/>
              <a:t>mm</a:t>
            </a:r>
          </a:p>
          <a:p>
            <a:r>
              <a:rPr lang="en-US" dirty="0" smtClean="0"/>
              <a:t>(center)</a:t>
            </a:r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6302238" y="1459411"/>
            <a:ext cx="2820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Asymmetry in frequency domain observed </a:t>
            </a:r>
            <a:endParaRPr kumimoji="1" lang="fr-FR" dirty="0">
              <a:solidFill>
                <a:srgbClr val="7030A0"/>
              </a:solidFill>
              <a:latin typeface="Comic Sans MS" pitchFamily="66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998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32</a:t>
            </a:fld>
            <a:endParaRPr lang="zh-CN" altLang="en-US"/>
          </a:p>
        </p:txBody>
      </p:sp>
      <p:sp>
        <p:nvSpPr>
          <p:cNvPr id="5" name="Rectangle 4"/>
          <p:cNvSpPr/>
          <p:nvPr/>
        </p:nvSpPr>
        <p:spPr>
          <a:xfrm>
            <a:off x="467544" y="176322"/>
            <a:ext cx="5076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4AEDA"/>
                </a:solidFill>
              </a:rPr>
              <a:t>Background from cables</a:t>
            </a:r>
            <a:endParaRPr lang="fr-FR" sz="2800" b="1" dirty="0">
              <a:solidFill>
                <a:srgbClr val="04AEDA"/>
              </a:solidFill>
            </a:endParaRPr>
          </a:p>
        </p:txBody>
      </p:sp>
      <p:cxnSp>
        <p:nvCxnSpPr>
          <p:cNvPr id="6" name="直接连接符 10"/>
          <p:cNvCxnSpPr/>
          <p:nvPr/>
        </p:nvCxnSpPr>
        <p:spPr>
          <a:xfrm flipH="1">
            <a:off x="64832" y="699542"/>
            <a:ext cx="423614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877" y="627534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3" name="Picture 3" descr="D:\ATF2_2014\10-12-2014\Scan_Run60_10-12-2014_234918\Charge_VS_position_ped_sub_er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739" y="2815681"/>
            <a:ext cx="2405518" cy="1848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D:\ATF2_2014\10-12-2014\Scan_Run60_10-12-2014_220851\Charge_VS_position_ped_sub_er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195" y="74780"/>
            <a:ext cx="3017254" cy="23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Connecteur droit avec flèche 14"/>
          <p:cNvCxnSpPr/>
          <p:nvPr/>
        </p:nvCxnSpPr>
        <p:spPr>
          <a:xfrm flipH="1">
            <a:off x="7380312" y="2161086"/>
            <a:ext cx="381782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H="1">
            <a:off x="4300973" y="3336471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4300974" y="2439826"/>
            <a:ext cx="3483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Move the beam step by step</a:t>
            </a:r>
            <a:endParaRPr lang="fr-FR" b="1" dirty="0">
              <a:solidFill>
                <a:srgbClr val="C00000"/>
              </a:solidFill>
            </a:endParaRPr>
          </a:p>
        </p:txBody>
      </p:sp>
      <p:grpSp>
        <p:nvGrpSpPr>
          <p:cNvPr id="18" name="Groupe 17"/>
          <p:cNvGrpSpPr/>
          <p:nvPr/>
        </p:nvGrpSpPr>
        <p:grpSpPr>
          <a:xfrm>
            <a:off x="1165829" y="2466310"/>
            <a:ext cx="2950219" cy="2187282"/>
            <a:chOff x="252767" y="3573016"/>
            <a:chExt cx="3885076" cy="2986216"/>
          </a:xfrm>
        </p:grpSpPr>
        <p:pic>
          <p:nvPicPr>
            <p:cNvPr id="19" name="Picture 2" descr="D:\ATF2_2014\11-12-2014\Scan_Run60_11-12-2014_001802\Charge_VS_position_ped_sub_err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767" y="3573016"/>
              <a:ext cx="3885076" cy="2986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ZoneTexte 19"/>
            <p:cNvSpPr txBox="1"/>
            <p:nvPr/>
          </p:nvSpPr>
          <p:spPr>
            <a:xfrm>
              <a:off x="1252418" y="5949280"/>
              <a:ext cx="9428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Cable 1</a:t>
              </a:r>
              <a:endParaRPr lang="fr-FR" dirty="0"/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2123727" y="5517232"/>
              <a:ext cx="9428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Cable 2</a:t>
              </a:r>
              <a:endParaRPr lang="fr-FR" dirty="0"/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3127209" y="5511850"/>
              <a:ext cx="9428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Cable 3</a:t>
              </a:r>
              <a:endParaRPr lang="fr-FR" dirty="0"/>
            </a:p>
          </p:txBody>
        </p:sp>
      </p:grpSp>
      <p:grpSp>
        <p:nvGrpSpPr>
          <p:cNvPr id="23" name="Groupe 22"/>
          <p:cNvGrpSpPr/>
          <p:nvPr/>
        </p:nvGrpSpPr>
        <p:grpSpPr>
          <a:xfrm>
            <a:off x="1906498" y="766448"/>
            <a:ext cx="2394475" cy="1661286"/>
            <a:chOff x="323528" y="188640"/>
            <a:chExt cx="3849929" cy="3096344"/>
          </a:xfrm>
        </p:grpSpPr>
        <p:pic>
          <p:nvPicPr>
            <p:cNvPr id="24" name="Picture 2" descr="C:\Users\$atf2\Desktop\KEK_Oct.2014\image.jpe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305" b="30990"/>
            <a:stretch/>
          </p:blipFill>
          <p:spPr bwMode="auto">
            <a:xfrm>
              <a:off x="323528" y="188640"/>
              <a:ext cx="3849929" cy="3096344"/>
            </a:xfrm>
            <a:prstGeom prst="rect">
              <a:avLst/>
            </a:prstGeom>
            <a:noFill/>
            <a:ln w="38100">
              <a:solidFill>
                <a:srgbClr val="FFC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ZoneTexte 24"/>
            <p:cNvSpPr txBox="1"/>
            <p:nvPr/>
          </p:nvSpPr>
          <p:spPr>
            <a:xfrm>
              <a:off x="1321745" y="1344520"/>
              <a:ext cx="9733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FF00"/>
                  </a:solidFill>
                </a:rPr>
                <a:t>Cable 1</a:t>
              </a:r>
              <a:endParaRPr lang="fr-FR" b="1" dirty="0">
                <a:solidFill>
                  <a:srgbClr val="FFFF00"/>
                </a:solidFill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2295088" y="150161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</a:rPr>
                <a:t>2</a:t>
              </a:r>
              <a:endParaRPr lang="fr-FR" b="1" dirty="0">
                <a:solidFill>
                  <a:srgbClr val="FFFF00"/>
                </a:solidFill>
              </a:endParaRPr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2595170" y="1870951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FF00"/>
                  </a:solidFill>
                </a:rPr>
                <a:t>3</a:t>
              </a:r>
              <a:endParaRPr lang="fr-FR" b="1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917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33</a:t>
            </a:fld>
            <a:endParaRPr lang="zh-CN" altLang="en-US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3660039"/>
              </p:ext>
            </p:extLst>
          </p:nvPr>
        </p:nvGraphicFramePr>
        <p:xfrm>
          <a:off x="3275856" y="1296804"/>
          <a:ext cx="5688631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9581"/>
                <a:gridCol w="944280"/>
                <a:gridCol w="964367"/>
                <a:gridCol w="944280"/>
                <a:gridCol w="1036123"/>
              </a:tblGrid>
              <a:tr h="224735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CH3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CH4</a:t>
                      </a:r>
                      <a:endParaRPr lang="fr-FR" sz="1400" dirty="0"/>
                    </a:p>
                  </a:txBody>
                  <a:tcPr/>
                </a:tc>
              </a:tr>
              <a:tr h="2247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Measured </a:t>
                      </a:r>
                      <a:r>
                        <a:rPr lang="el-GR" sz="1400" dirty="0" smtClean="0"/>
                        <a:t>σ</a:t>
                      </a:r>
                      <a:r>
                        <a:rPr lang="en-US" sz="1400" baseline="-25000" dirty="0" smtClean="0"/>
                        <a:t>x</a:t>
                      </a:r>
                      <a:endParaRPr lang="fr-FR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1.70 mm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1.49</a:t>
                      </a:r>
                      <a:r>
                        <a:rPr lang="en-US" sz="1400" baseline="0" dirty="0" smtClean="0"/>
                        <a:t> mm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1.53 mm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1.61 mm</a:t>
                      </a:r>
                      <a:endParaRPr lang="fr-FR" sz="1400" dirty="0"/>
                    </a:p>
                  </a:txBody>
                  <a:tcPr/>
                </a:tc>
              </a:tr>
              <a:tr h="2247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Ratio of collected e-</a:t>
                      </a:r>
                      <a:endParaRPr lang="fr-FR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13.34%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1.04%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1.02%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14.07%</a:t>
                      </a:r>
                      <a:endParaRPr lang="fr-FR" sz="1400" dirty="0"/>
                    </a:p>
                  </a:txBody>
                  <a:tcPr/>
                </a:tc>
              </a:tr>
              <a:tr h="3820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Expected full charge (3fC/MIP)</a:t>
                      </a:r>
                      <a:endParaRPr lang="fr-FR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1.88µC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147.21nC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143.68nC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1.98µC</a:t>
                      </a:r>
                    </a:p>
                  </a:txBody>
                  <a:tcPr/>
                </a:tc>
              </a:tr>
              <a:tr h="2247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Max. charge collected</a:t>
                      </a:r>
                      <a:endParaRPr lang="fr-FR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442.72nC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151.79nC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158.11nC</a:t>
                      </a:r>
                      <a:endParaRPr lang="fr-FR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600.8nC</a:t>
                      </a:r>
                      <a:endParaRPr lang="fr-FR" sz="1400" dirty="0"/>
                    </a:p>
                  </a:txBody>
                  <a:tcPr/>
                </a:tc>
              </a:tr>
              <a:tr h="2247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Corresponding CCE</a:t>
                      </a:r>
                      <a:endParaRPr lang="fr-FR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23.55%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101%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101%</a:t>
                      </a:r>
                      <a:endParaRPr lang="fr-FR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30.35%</a:t>
                      </a:r>
                      <a:endParaRPr lang="fr-FR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01943" y="3496636"/>
            <a:ext cx="4608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0070C0"/>
                </a:solidFill>
              </a:rPr>
              <a:t>Scan_Run60_12-12-2014_143616_core_400V</a:t>
            </a:r>
          </a:p>
        </p:txBody>
      </p:sp>
      <p:pic>
        <p:nvPicPr>
          <p:cNvPr id="8" name="Picture 2" descr="D:\ATF2_2014\12-12-2014\Scan_Run60_12-12-2014_143616_core_400V\Charge_VS_position_ped_sub_er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75606"/>
            <a:ext cx="2808312" cy="2225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20777" y="3670516"/>
            <a:ext cx="29626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sz="1400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Data taken with 30dB attenuator</a:t>
            </a:r>
          </a:p>
          <a:p>
            <a:r>
              <a:rPr kumimoji="1" lang="en-US" sz="1400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Total e- number: 4.8*10</a:t>
            </a:r>
            <a:r>
              <a:rPr kumimoji="1" lang="en-US" sz="1400" baseline="30000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9</a:t>
            </a:r>
            <a:endParaRPr kumimoji="1" lang="fr-FR" sz="1400" baseline="30000" dirty="0">
              <a:solidFill>
                <a:srgbClr val="7030A0"/>
              </a:solidFill>
              <a:latin typeface="Comic Sans MS" pitchFamily="66" charset="0"/>
              <a:ea typeface="MS PGothic" pitchFamily="34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7544" y="176322"/>
            <a:ext cx="5076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4AEDA"/>
                </a:solidFill>
              </a:rPr>
              <a:t>Expected signal (400V)</a:t>
            </a:r>
            <a:endParaRPr lang="fr-FR" sz="2800" b="1" dirty="0">
              <a:solidFill>
                <a:srgbClr val="04AEDA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64832" y="699542"/>
            <a:ext cx="423614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877" y="627534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667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34</a:t>
            </a:fld>
            <a:endParaRPr lang="zh-CN" altLang="en-US"/>
          </a:p>
        </p:txBody>
      </p:sp>
      <p:sp>
        <p:nvSpPr>
          <p:cNvPr id="16" name="Titre 1"/>
          <p:cNvSpPr>
            <a:spLocks noGrp="1"/>
          </p:cNvSpPr>
          <p:nvPr>
            <p:ph type="title"/>
          </p:nvPr>
        </p:nvSpPr>
        <p:spPr>
          <a:xfrm>
            <a:off x="220777" y="156855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n-US" sz="2800" dirty="0">
                <a:solidFill>
                  <a:srgbClr val="04AEDA"/>
                </a:solidFill>
                <a:latin typeface="+mn-lt"/>
                <a:ea typeface="+mn-ea"/>
                <a:cs typeface="+mn-cs"/>
              </a:rPr>
              <a:t>Compton recoil electrons study</a:t>
            </a:r>
            <a:r>
              <a:rPr lang="fr-FR" sz="2800" dirty="0">
                <a:solidFill>
                  <a:srgbClr val="04AEDA"/>
                </a:solidFill>
                <a:latin typeface="+mn-lt"/>
                <a:ea typeface="+mn-ea"/>
                <a:cs typeface="+mn-cs"/>
              </a:rPr>
              <a:t/>
            </a:r>
            <a:br>
              <a:rPr lang="fr-FR" sz="2800" dirty="0">
                <a:solidFill>
                  <a:srgbClr val="04AEDA"/>
                </a:solidFill>
                <a:latin typeface="+mn-lt"/>
                <a:ea typeface="+mn-ea"/>
                <a:cs typeface="+mn-cs"/>
              </a:rPr>
            </a:br>
            <a:endParaRPr lang="fr-FR" sz="2800" dirty="0">
              <a:solidFill>
                <a:srgbClr val="04AEDA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Espace réservé du contenu 2"/>
          <p:cNvSpPr txBox="1">
            <a:spLocks/>
          </p:cNvSpPr>
          <p:nvPr/>
        </p:nvSpPr>
        <p:spPr>
          <a:xfrm>
            <a:off x="510562" y="3857526"/>
            <a:ext cx="8453926" cy="140101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sz="1800" dirty="0" smtClean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Perform simulations </a:t>
            </a:r>
            <a:r>
              <a:rPr kumimoji="1" lang="en-US" sz="1800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in CAIN and Mad-X for different </a:t>
            </a:r>
            <a:r>
              <a:rPr kumimoji="1" lang="en-US" sz="1800" dirty="0" smtClean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optics</a:t>
            </a:r>
            <a:endParaRPr kumimoji="1" lang="fr-FR" sz="1800" dirty="0">
              <a:solidFill>
                <a:srgbClr val="7030A0"/>
              </a:solidFill>
              <a:latin typeface="Comic Sans MS" pitchFamily="66" charset="0"/>
              <a:ea typeface="MS PGothic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sz="1800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Compare the estimated signal level with the background/pick-up signal level</a:t>
            </a:r>
            <a:endParaRPr kumimoji="1" lang="fr-FR" sz="1800" dirty="0">
              <a:solidFill>
                <a:srgbClr val="7030A0"/>
              </a:solidFill>
              <a:latin typeface="Comic Sans MS" pitchFamily="66" charset="0"/>
              <a:ea typeface="MS PGothic" pitchFamily="34" charset="-128"/>
            </a:endParaRPr>
          </a:p>
          <a:p>
            <a:endParaRPr lang="fr-FR" sz="2400" dirty="0"/>
          </a:p>
        </p:txBody>
      </p:sp>
      <p:grpSp>
        <p:nvGrpSpPr>
          <p:cNvPr id="18" name="Groupe 17"/>
          <p:cNvGrpSpPr/>
          <p:nvPr/>
        </p:nvGrpSpPr>
        <p:grpSpPr>
          <a:xfrm>
            <a:off x="510562" y="796101"/>
            <a:ext cx="7803640" cy="3061425"/>
            <a:chOff x="162244" y="980728"/>
            <a:chExt cx="7803640" cy="3061425"/>
          </a:xfrm>
        </p:grpSpPr>
        <p:grpSp>
          <p:nvGrpSpPr>
            <p:cNvPr id="19" name="Groupe 18"/>
            <p:cNvGrpSpPr/>
            <p:nvPr/>
          </p:nvGrpSpPr>
          <p:grpSpPr>
            <a:xfrm>
              <a:off x="162244" y="980728"/>
              <a:ext cx="7803640" cy="3061425"/>
              <a:chOff x="251112" y="1052736"/>
              <a:chExt cx="7803640" cy="3061425"/>
            </a:xfrm>
          </p:grpSpPr>
          <p:pic>
            <p:nvPicPr>
              <p:cNvPr id="21" name="Picture 2" descr="Laser_on_off.jp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43"/>
              <a:stretch/>
            </p:blipFill>
            <p:spPr bwMode="auto">
              <a:xfrm>
                <a:off x="4336610" y="1052736"/>
                <a:ext cx="3718142" cy="30614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2" name="ZoneTexte 21"/>
              <p:cNvSpPr txBox="1"/>
              <p:nvPr/>
            </p:nvSpPr>
            <p:spPr>
              <a:xfrm rot="16200000">
                <a:off x="3724359" y="2396100"/>
                <a:ext cx="9475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Charge, [nC]</a:t>
                </a:r>
                <a:endParaRPr lang="fr-FR" sz="1200" dirty="0"/>
              </a:p>
            </p:txBody>
          </p:sp>
          <p:sp>
            <p:nvSpPr>
              <p:cNvPr id="23" name="ZoneTexte 22"/>
              <p:cNvSpPr txBox="1"/>
              <p:nvPr/>
            </p:nvSpPr>
            <p:spPr>
              <a:xfrm rot="16200000">
                <a:off x="-84140" y="2518050"/>
                <a:ext cx="9475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Charge, [nC]</a:t>
                </a:r>
                <a:endParaRPr lang="fr-FR" sz="1200" dirty="0"/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4716016" y="1556792"/>
              <a:ext cx="25045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/>
                <a:t>2014/12/20 - OWL Shift </a:t>
              </a:r>
              <a:endParaRPr lang="fr-FR" b="1" dirty="0"/>
            </a:p>
          </p:txBody>
        </p:sp>
      </p:grpSp>
      <p:pic>
        <p:nvPicPr>
          <p:cNvPr id="24" name="Picture 4" descr="Compton_45e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4"/>
          <a:stretch/>
        </p:blipFill>
        <p:spPr bwMode="auto">
          <a:xfrm>
            <a:off x="787561" y="899204"/>
            <a:ext cx="3531499" cy="2855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1088786" y="1556831"/>
            <a:ext cx="24254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2014/12/18 - DAY Shift </a:t>
            </a:r>
            <a:endParaRPr lang="fr-FR" b="1" dirty="0"/>
          </a:p>
        </p:txBody>
      </p:sp>
      <p:cxnSp>
        <p:nvCxnSpPr>
          <p:cNvPr id="26" name="直接连接符 10"/>
          <p:cNvCxnSpPr/>
          <p:nvPr/>
        </p:nvCxnSpPr>
        <p:spPr>
          <a:xfrm flipH="1">
            <a:off x="64832" y="699542"/>
            <a:ext cx="423614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4877" y="627534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162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35</a:t>
            </a:fld>
            <a:endParaRPr lang="zh-CN" altLang="en-US"/>
          </a:p>
        </p:txBody>
      </p:sp>
      <p:pic>
        <p:nvPicPr>
          <p:cNvPr id="5" name="Picture 2" descr="D:\ATF2_2014\20-12-2014\Linearity_CH1_CH4_away_CH2_CH3_compa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8672"/>
            <a:ext cx="4010928" cy="320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D:\ATF2_2014\20-12-2014\Linearity_CH1_CH4_center_CH2_CH3_compar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993536"/>
            <a:ext cx="4173913" cy="3280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0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/>
          <p:cNvGrpSpPr/>
          <p:nvPr/>
        </p:nvGrpSpPr>
        <p:grpSpPr>
          <a:xfrm>
            <a:off x="6251359" y="2416830"/>
            <a:ext cx="2773151" cy="2343764"/>
            <a:chOff x="6251359" y="2416830"/>
            <a:chExt cx="2773151" cy="2343764"/>
          </a:xfrm>
        </p:grpSpPr>
        <p:grpSp>
          <p:nvGrpSpPr>
            <p:cNvPr id="14" name="Groupe 13"/>
            <p:cNvGrpSpPr/>
            <p:nvPr/>
          </p:nvGrpSpPr>
          <p:grpSpPr>
            <a:xfrm>
              <a:off x="6251359" y="2416830"/>
              <a:ext cx="2773151" cy="2343764"/>
              <a:chOff x="6197488" y="2413093"/>
              <a:chExt cx="2773151" cy="2343764"/>
            </a:xfrm>
          </p:grpSpPr>
          <p:pic>
            <p:nvPicPr>
              <p:cNvPr id="5124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34724" y="2413093"/>
                <a:ext cx="2735915" cy="21743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Rectangle 11"/>
              <p:cNvSpPr/>
              <p:nvPr/>
            </p:nvSpPr>
            <p:spPr>
              <a:xfrm>
                <a:off x="6197488" y="4495247"/>
                <a:ext cx="2614818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dirty="0" smtClean="0"/>
                  <a:t>[3] S. Liu, N. </a:t>
                </a:r>
                <a:r>
                  <a:rPr lang="en-US" sz="1100" dirty="0" err="1" smtClean="0"/>
                  <a:t>Fuster</a:t>
                </a:r>
                <a:r>
                  <a:rPr lang="en-US" sz="1100" dirty="0" smtClean="0"/>
                  <a:t> et </a:t>
                </a:r>
                <a:r>
                  <a:rPr lang="en-US" sz="1100" dirty="0"/>
                  <a:t>al</a:t>
                </a:r>
                <a:r>
                  <a:rPr lang="en-US" sz="1100" dirty="0" smtClean="0"/>
                  <a:t>., ATF-14-01 report</a:t>
                </a:r>
                <a:endParaRPr lang="fr-FR" sz="1100" dirty="0"/>
              </a:p>
            </p:txBody>
          </p:sp>
        </p:grpSp>
        <p:sp>
          <p:nvSpPr>
            <p:cNvPr id="200" name="ZoneTexte 199"/>
            <p:cNvSpPr txBox="1"/>
            <p:nvPr/>
          </p:nvSpPr>
          <p:spPr>
            <a:xfrm>
              <a:off x="7634058" y="2420712"/>
              <a:ext cx="11680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New EXT </a:t>
              </a:r>
              <a:r>
                <a:rPr lang="en-US" sz="1400" dirty="0" smtClean="0"/>
                <a:t>Line</a:t>
              </a:r>
              <a:endParaRPr lang="fr-FR" sz="1400" dirty="0"/>
            </a:p>
          </p:txBody>
        </p:sp>
      </p:grpSp>
      <p:grpSp>
        <p:nvGrpSpPr>
          <p:cNvPr id="28" name="Groupe 27"/>
          <p:cNvGrpSpPr/>
          <p:nvPr/>
        </p:nvGrpSpPr>
        <p:grpSpPr>
          <a:xfrm>
            <a:off x="611560" y="518879"/>
            <a:ext cx="8343383" cy="1699924"/>
            <a:chOff x="36512" y="598200"/>
            <a:chExt cx="9048208" cy="1944024"/>
          </a:xfrm>
        </p:grpSpPr>
        <p:pic>
          <p:nvPicPr>
            <p:cNvPr id="29" name="Picture 16" descr="http://www.linearcollider.org/newsline/images/2008/20081002_dc_1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141" b="52713"/>
            <a:stretch/>
          </p:blipFill>
          <p:spPr bwMode="auto">
            <a:xfrm>
              <a:off x="36512" y="1023578"/>
              <a:ext cx="9048208" cy="15186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Rectangle 29"/>
            <p:cNvSpPr/>
            <p:nvPr/>
          </p:nvSpPr>
          <p:spPr>
            <a:xfrm>
              <a:off x="5004048" y="627534"/>
              <a:ext cx="1512168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300192" y="598200"/>
              <a:ext cx="1512168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588224" y="627534"/>
              <a:ext cx="2496496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48752" y="1454275"/>
              <a:ext cx="144016" cy="588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004048" y="1347614"/>
              <a:ext cx="1656184" cy="1036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Ellipse 34"/>
            <p:cNvSpPr/>
            <p:nvPr/>
          </p:nvSpPr>
          <p:spPr>
            <a:xfrm>
              <a:off x="5041766" y="1513138"/>
              <a:ext cx="216024" cy="1225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Ellipse 35"/>
            <p:cNvSpPr/>
            <p:nvPr/>
          </p:nvSpPr>
          <p:spPr>
            <a:xfrm>
              <a:off x="5762972" y="1336184"/>
              <a:ext cx="108012" cy="1344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Ellipse 36"/>
            <p:cNvSpPr/>
            <p:nvPr/>
          </p:nvSpPr>
          <p:spPr>
            <a:xfrm>
              <a:off x="6364344" y="1544960"/>
              <a:ext cx="108012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Ellipse 37"/>
            <p:cNvSpPr/>
            <p:nvPr/>
          </p:nvSpPr>
          <p:spPr>
            <a:xfrm>
              <a:off x="6516216" y="1387027"/>
              <a:ext cx="108012" cy="1344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Ellipse 38"/>
            <p:cNvSpPr/>
            <p:nvPr/>
          </p:nvSpPr>
          <p:spPr>
            <a:xfrm>
              <a:off x="5731748" y="1498662"/>
              <a:ext cx="108012" cy="462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6" name="Groupe 15"/>
          <p:cNvGrpSpPr/>
          <p:nvPr/>
        </p:nvGrpSpPr>
        <p:grpSpPr>
          <a:xfrm>
            <a:off x="329818" y="2520277"/>
            <a:ext cx="2833547" cy="2196456"/>
            <a:chOff x="5446342" y="3349069"/>
            <a:chExt cx="3589083" cy="2369337"/>
          </a:xfrm>
        </p:grpSpPr>
        <p:pic>
          <p:nvPicPr>
            <p:cNvPr id="19" name="Picture 2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28" t="9609" r="8970"/>
            <a:stretch/>
          </p:blipFill>
          <p:spPr bwMode="auto">
            <a:xfrm>
              <a:off x="5446342" y="3349069"/>
              <a:ext cx="3589083" cy="2369337"/>
            </a:xfrm>
            <a:prstGeom prst="rect">
              <a:avLst/>
            </a:prstGeom>
            <a:noFill/>
            <a:ln>
              <a:noFill/>
            </a:ln>
            <a:extLst/>
          </p:spPr>
        </p:pic>
        <p:sp>
          <p:nvSpPr>
            <p:cNvPr id="18" name="ZoneTexte 17"/>
            <p:cNvSpPr txBox="1"/>
            <p:nvPr/>
          </p:nvSpPr>
          <p:spPr>
            <a:xfrm>
              <a:off x="7547393" y="3409953"/>
              <a:ext cx="1354702" cy="4891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Post-IP WS </a:t>
              </a:r>
            </a:p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16-April-2013</a:t>
              </a:r>
              <a:endParaRPr lang="fr-FR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-21192" y="4744562"/>
            <a:ext cx="9144000" cy="273844"/>
          </a:xfrm>
        </p:spPr>
        <p:txBody>
          <a:bodyPr/>
          <a:lstStyle/>
          <a:p>
            <a:r>
              <a:rPr lang="fr-FR" altLang="zh-CN" b="1" i="1" dirty="0" smtClean="0">
                <a:solidFill>
                  <a:schemeClr val="bg1"/>
                </a:solidFill>
              </a:rPr>
              <a:t>Shan Liu</a:t>
            </a:r>
            <a:r>
              <a:rPr lang="fr-FR" altLang="zh-CN" b="1" dirty="0" smtClean="0">
                <a:solidFill>
                  <a:schemeClr val="bg1"/>
                </a:solidFill>
              </a:rPr>
              <a:t>                                         </a:t>
            </a:r>
            <a:r>
              <a:rPr lang="en-US" altLang="zh-CN" b="1" dirty="0" smtClean="0">
                <a:solidFill>
                  <a:schemeClr val="bg1"/>
                </a:solidFill>
              </a:rPr>
              <a:t>Beam Halo Measurement using Diamond Sensor at ATF2                            </a:t>
            </a:r>
            <a:r>
              <a:rPr lang="fr-FR" altLang="zh-CN" b="1" dirty="0" smtClean="0">
                <a:solidFill>
                  <a:schemeClr val="bg1"/>
                </a:solidFill>
              </a:rPr>
              <a:t> CLIC Workshop, 28 Jan. 2015 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0" name="Espace réservé du numéro de diapositive 1"/>
          <p:cNvSpPr txBox="1">
            <a:spLocks/>
          </p:cNvSpPr>
          <p:nvPr/>
        </p:nvSpPr>
        <p:spPr>
          <a:xfrm>
            <a:off x="7010400" y="486965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C913308-F349-4B6D-A68A-DD1791B4A57B}" type="slidenum">
              <a:rPr lang="zh-CN" altLang="en-US" b="1" smtClean="0">
                <a:solidFill>
                  <a:schemeClr val="bg1"/>
                </a:solidFill>
              </a:rPr>
              <a:pPr/>
              <a:t>4</a:t>
            </a:fld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40" name="TextBox 69"/>
          <p:cNvSpPr txBox="1"/>
          <p:nvPr/>
        </p:nvSpPr>
        <p:spPr>
          <a:xfrm>
            <a:off x="-75749" y="51470"/>
            <a:ext cx="8806246" cy="576199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04AEDA"/>
                </a:solidFill>
              </a:rPr>
              <a:t>Issues of Beam Halo @ATF2</a:t>
            </a:r>
          </a:p>
        </p:txBody>
      </p:sp>
      <p:cxnSp>
        <p:nvCxnSpPr>
          <p:cNvPr id="41" name="直接连接符 10"/>
          <p:cNvCxnSpPr/>
          <p:nvPr/>
        </p:nvCxnSpPr>
        <p:spPr>
          <a:xfrm flipH="1">
            <a:off x="213965" y="561975"/>
            <a:ext cx="874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0" y="523875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8" name="ZoneTexte 97"/>
          <p:cNvSpPr txBox="1"/>
          <p:nvPr/>
        </p:nvSpPr>
        <p:spPr>
          <a:xfrm>
            <a:off x="497577" y="936966"/>
            <a:ext cx="1226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Diamond sensor</a:t>
            </a:r>
            <a:endParaRPr lang="fr-FR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0" name="ZoneTexte 99"/>
          <p:cNvSpPr txBox="1"/>
          <p:nvPr/>
        </p:nvSpPr>
        <p:spPr>
          <a:xfrm>
            <a:off x="6051012" y="1915210"/>
            <a:ext cx="192568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Damping     Ring</a:t>
            </a:r>
            <a:endParaRPr lang="fr-FR" b="1" dirty="0">
              <a:solidFill>
                <a:srgbClr val="00B0F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546073" y="1696606"/>
            <a:ext cx="25556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3" name="Connecteur droit avec flèche 172"/>
          <p:cNvCxnSpPr/>
          <p:nvPr/>
        </p:nvCxnSpPr>
        <p:spPr bwMode="auto">
          <a:xfrm>
            <a:off x="945057" y="1216165"/>
            <a:ext cx="96319" cy="18035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3" name="Groupe 42"/>
          <p:cNvGrpSpPr/>
          <p:nvPr/>
        </p:nvGrpSpPr>
        <p:grpSpPr>
          <a:xfrm>
            <a:off x="1143908" y="1443625"/>
            <a:ext cx="875368" cy="469020"/>
            <a:chOff x="1143908" y="1443625"/>
            <a:chExt cx="875368" cy="469020"/>
          </a:xfrm>
        </p:grpSpPr>
        <p:sp>
          <p:nvSpPr>
            <p:cNvPr id="97" name="ZoneTexte 96"/>
            <p:cNvSpPr txBox="1"/>
            <p:nvPr/>
          </p:nvSpPr>
          <p:spPr>
            <a:xfrm>
              <a:off x="1143908" y="1635646"/>
              <a:ext cx="8753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C00000"/>
                  </a:solidFill>
                </a:rPr>
                <a:t>Post-IP WS</a:t>
              </a:r>
              <a:endParaRPr lang="fr-FR" sz="12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174" name="Connecteur droit avec flèche 173"/>
            <p:cNvCxnSpPr/>
            <p:nvPr/>
          </p:nvCxnSpPr>
          <p:spPr bwMode="auto">
            <a:xfrm flipH="1" flipV="1">
              <a:off x="1295753" y="1443625"/>
              <a:ext cx="177903" cy="222397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77" name="Rectangle 176"/>
          <p:cNvSpPr/>
          <p:nvPr/>
        </p:nvSpPr>
        <p:spPr>
          <a:xfrm>
            <a:off x="4930855" y="1385418"/>
            <a:ext cx="15257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Old</a:t>
            </a:r>
            <a:r>
              <a:rPr lang="en-US" sz="1600" dirty="0"/>
              <a:t> </a:t>
            </a:r>
            <a:endParaRPr lang="fr-FR" dirty="0"/>
          </a:p>
        </p:txBody>
      </p:sp>
      <p:grpSp>
        <p:nvGrpSpPr>
          <p:cNvPr id="22" name="Groupe 21"/>
          <p:cNvGrpSpPr/>
          <p:nvPr/>
        </p:nvGrpSpPr>
        <p:grpSpPr>
          <a:xfrm>
            <a:off x="2664294" y="1107815"/>
            <a:ext cx="2105528" cy="664924"/>
            <a:chOff x="2664294" y="1107815"/>
            <a:chExt cx="2105528" cy="664924"/>
          </a:xfrm>
        </p:grpSpPr>
        <p:cxnSp>
          <p:nvCxnSpPr>
            <p:cNvPr id="156" name="Connecteur droit avec flèche 155"/>
            <p:cNvCxnSpPr/>
            <p:nvPr/>
          </p:nvCxnSpPr>
          <p:spPr bwMode="auto">
            <a:xfrm flipH="1" flipV="1">
              <a:off x="2664294" y="1313619"/>
              <a:ext cx="347165" cy="459120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" name="Connecteur droit avec flèche 160"/>
            <p:cNvCxnSpPr>
              <a:stCxn id="25" idx="2"/>
            </p:cNvCxnSpPr>
            <p:nvPr/>
          </p:nvCxnSpPr>
          <p:spPr bwMode="auto">
            <a:xfrm flipH="1">
              <a:off x="4663197" y="1107815"/>
              <a:ext cx="106625" cy="157037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3" name="Connecteur droit avec flèche 182"/>
            <p:cNvCxnSpPr/>
            <p:nvPr/>
          </p:nvCxnSpPr>
          <p:spPr>
            <a:xfrm>
              <a:off x="2765486" y="1347614"/>
              <a:ext cx="195053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ZoneTexte 183"/>
            <p:cNvSpPr txBox="1"/>
            <p:nvPr/>
          </p:nvSpPr>
          <p:spPr>
            <a:xfrm>
              <a:off x="3470331" y="1344767"/>
              <a:ext cx="6030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26m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27" name="Groupe 26"/>
          <p:cNvGrpSpPr/>
          <p:nvPr/>
        </p:nvGrpSpPr>
        <p:grpSpPr>
          <a:xfrm>
            <a:off x="2515598" y="830816"/>
            <a:ext cx="2808077" cy="1398492"/>
            <a:chOff x="2515598" y="830816"/>
            <a:chExt cx="2808077" cy="1398492"/>
          </a:xfrm>
        </p:grpSpPr>
        <p:grpSp>
          <p:nvGrpSpPr>
            <p:cNvPr id="23" name="Groupe 22"/>
            <p:cNvGrpSpPr/>
            <p:nvPr/>
          </p:nvGrpSpPr>
          <p:grpSpPr>
            <a:xfrm>
              <a:off x="2515598" y="830816"/>
              <a:ext cx="2735809" cy="1398492"/>
              <a:chOff x="2515598" y="830816"/>
              <a:chExt cx="2735809" cy="1398492"/>
            </a:xfrm>
          </p:grpSpPr>
          <p:sp>
            <p:nvSpPr>
              <p:cNvPr id="25" name="ZoneTexte 24"/>
              <p:cNvSpPr txBox="1"/>
              <p:nvPr/>
            </p:nvSpPr>
            <p:spPr>
              <a:xfrm>
                <a:off x="4458679" y="830816"/>
                <a:ext cx="62228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C00000"/>
                    </a:solidFill>
                  </a:rPr>
                  <a:t>MW2X</a:t>
                </a:r>
                <a:endParaRPr lang="fr-FR" sz="12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99" name="ZoneTexte 98"/>
              <p:cNvSpPr txBox="1"/>
              <p:nvPr/>
            </p:nvSpPr>
            <p:spPr>
              <a:xfrm>
                <a:off x="2515598" y="1767643"/>
                <a:ext cx="190946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7030A0"/>
                    </a:solidFill>
                  </a:rPr>
                  <a:t>Cherenkov detector</a:t>
                </a:r>
              </a:p>
              <a:p>
                <a:endParaRPr lang="fr-FR" sz="1200" b="1" dirty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164" name="Connecteur droit avec flèche 163"/>
              <p:cNvCxnSpPr/>
              <p:nvPr/>
            </p:nvCxnSpPr>
            <p:spPr bwMode="auto">
              <a:xfrm>
                <a:off x="4837645" y="1097698"/>
                <a:ext cx="413762" cy="278923"/>
              </a:xfrm>
              <a:prstGeom prst="straightConnector1">
                <a:avLst/>
              </a:prstGeom>
              <a:solidFill>
                <a:srgbClr val="00B8FF"/>
              </a:solidFill>
              <a:ln w="28575" cap="flat" cmpd="sng" algn="ctr">
                <a:solidFill>
                  <a:srgbClr val="C00000"/>
                </a:solidFill>
                <a:prstDash val="sysDash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Connecteur droit avec flèche 187"/>
              <p:cNvCxnSpPr/>
              <p:nvPr/>
            </p:nvCxnSpPr>
            <p:spPr bwMode="auto">
              <a:xfrm flipV="1">
                <a:off x="3898380" y="1473133"/>
                <a:ext cx="1120598" cy="385778"/>
              </a:xfrm>
              <a:prstGeom prst="straightConnector1">
                <a:avLst/>
              </a:prstGeom>
              <a:solidFill>
                <a:srgbClr val="00B8FF"/>
              </a:solidFill>
              <a:ln w="285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dash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97" name="Connecteur droit avec flèche 196"/>
            <p:cNvCxnSpPr/>
            <p:nvPr/>
          </p:nvCxnSpPr>
          <p:spPr>
            <a:xfrm flipV="1">
              <a:off x="4930855" y="1666022"/>
              <a:ext cx="320552" cy="1393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ZoneTexte 198"/>
            <p:cNvSpPr txBox="1"/>
            <p:nvPr/>
          </p:nvSpPr>
          <p:spPr>
            <a:xfrm>
              <a:off x="4837645" y="1717746"/>
              <a:ext cx="4860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5m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sp>
        <p:nvSpPr>
          <p:cNvPr id="201" name="ZoneTexte 200"/>
          <p:cNvSpPr txBox="1"/>
          <p:nvPr/>
        </p:nvSpPr>
        <p:spPr>
          <a:xfrm>
            <a:off x="5269398" y="882729"/>
            <a:ext cx="13275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New EXT Line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77966" y="4487009"/>
            <a:ext cx="1847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fr-FR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300081" y="2190159"/>
            <a:ext cx="3129227" cy="2580102"/>
            <a:chOff x="275324" y="2183906"/>
            <a:chExt cx="3129227" cy="2580102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787" y="2411517"/>
              <a:ext cx="2975536" cy="2244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ZoneTexte 23"/>
            <p:cNvSpPr txBox="1"/>
            <p:nvPr/>
          </p:nvSpPr>
          <p:spPr>
            <a:xfrm>
              <a:off x="286059" y="2183906"/>
              <a:ext cx="3118492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Analytical</a:t>
              </a:r>
              <a:r>
                <a:rPr lang="fr-FR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estimation of h</a:t>
              </a:r>
              <a:r>
                <a:rPr lang="en-US" sz="105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orizontal</a:t>
              </a:r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beam halo distribution with different vacuum pressure (effect of beam gas </a:t>
              </a:r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scattering) </a:t>
              </a:r>
              <a:r>
                <a:rPr lang="en-US" sz="105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[1] </a:t>
              </a:r>
              <a:endParaRPr lang="fr-FR" sz="105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75324" y="4502398"/>
              <a:ext cx="2763898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/>
                <a:t>[1] D. </a:t>
              </a:r>
              <a:r>
                <a:rPr lang="en-US" sz="1100" dirty="0"/>
                <a:t>Wang et al., arXiv:1311.1267v2(2014</a:t>
              </a:r>
              <a:r>
                <a:rPr lang="en-US" sz="1100" dirty="0" smtClean="0"/>
                <a:t>) </a:t>
              </a:r>
              <a:endParaRPr lang="fr-FR" sz="1100" dirty="0"/>
            </a:p>
          </p:txBody>
        </p:sp>
      </p:grpSp>
      <p:grpSp>
        <p:nvGrpSpPr>
          <p:cNvPr id="17" name="Groupe 16"/>
          <p:cNvGrpSpPr/>
          <p:nvPr/>
        </p:nvGrpSpPr>
        <p:grpSpPr>
          <a:xfrm>
            <a:off x="3130242" y="2416830"/>
            <a:ext cx="3171548" cy="2298611"/>
            <a:chOff x="3130242" y="2416830"/>
            <a:chExt cx="3171548" cy="2298611"/>
          </a:xfrm>
        </p:grpSpPr>
        <p:grpSp>
          <p:nvGrpSpPr>
            <p:cNvPr id="15" name="Groupe 14"/>
            <p:cNvGrpSpPr/>
            <p:nvPr/>
          </p:nvGrpSpPr>
          <p:grpSpPr>
            <a:xfrm>
              <a:off x="3130242" y="2416830"/>
              <a:ext cx="3171548" cy="2298611"/>
              <a:chOff x="3128644" y="2448837"/>
              <a:chExt cx="3171548" cy="2298611"/>
            </a:xfrm>
          </p:grpSpPr>
          <p:pic>
            <p:nvPicPr>
              <p:cNvPr id="13" name="Picture 3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8644" y="2448837"/>
                <a:ext cx="3069106" cy="21267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" name="Rectangle 2"/>
              <p:cNvSpPr/>
              <p:nvPr/>
            </p:nvSpPr>
            <p:spPr>
              <a:xfrm>
                <a:off x="3236062" y="4485838"/>
                <a:ext cx="3064130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100" dirty="0" smtClean="0"/>
                  <a:t>[2] T. </a:t>
                </a:r>
                <a:r>
                  <a:rPr lang="en-US" sz="1100" dirty="0" err="1" smtClean="0"/>
                  <a:t>Suehara</a:t>
                </a:r>
                <a:r>
                  <a:rPr lang="en-US" sz="1100" dirty="0"/>
                  <a:t> </a:t>
                </a:r>
                <a:r>
                  <a:rPr lang="en-US" sz="1100" dirty="0" smtClean="0"/>
                  <a:t>et al., arXiv:0810.5467v1(2008)</a:t>
                </a:r>
                <a:endParaRPr lang="fr-FR" sz="1100" dirty="0"/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5844807" y="2513864"/>
              <a:ext cx="327334" cy="2051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10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[2] </a:t>
              </a:r>
              <a:endParaRPr lang="fr-FR" sz="11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ZoneTexte 175"/>
            <p:cNvSpPr txBox="1"/>
            <p:nvPr/>
          </p:nvSpPr>
          <p:spPr>
            <a:xfrm>
              <a:off x="3470331" y="2451193"/>
              <a:ext cx="10903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Old EXT Line</a:t>
              </a:r>
              <a:endParaRPr lang="fr-FR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10596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11"/>
          <p:cNvSpPr/>
          <p:nvPr/>
        </p:nvSpPr>
        <p:spPr>
          <a:xfrm>
            <a:off x="633889" y="1275606"/>
            <a:ext cx="3458359" cy="1169551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en-US" altLang="zh-CN" sz="1400" b="1" i="1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•</a:t>
            </a:r>
            <a:r>
              <a:rPr lang="en-US" altLang="zh-CN" sz="1400" b="1" i="1" dirty="0" smtClean="0">
                <a:sym typeface="Symbol"/>
              </a:rPr>
              <a:t> </a:t>
            </a:r>
            <a:r>
              <a:rPr lang="en-US" altLang="zh-CN" sz="1400" b="1" i="1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Large band-gap</a:t>
            </a:r>
            <a:r>
              <a:rPr lang="en-US" altLang="zh-CN" sz="1400" b="1" i="1" dirty="0" smtClean="0">
                <a:solidFill>
                  <a:srgbClr val="C00000"/>
                </a:solidFill>
                <a:sym typeface="Symbol"/>
              </a:rPr>
              <a:t>⇒ low leakage current</a:t>
            </a:r>
          </a:p>
          <a:p>
            <a:r>
              <a:rPr lang="en-US" altLang="zh-CN" sz="1400" b="1" i="1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• High breakdown field</a:t>
            </a:r>
          </a:p>
          <a:p>
            <a:r>
              <a:rPr lang="en-US" altLang="zh-CN" sz="1400" b="1" i="1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• High mobility</a:t>
            </a:r>
            <a:r>
              <a:rPr lang="en-US" altLang="zh-CN" sz="1400" b="1" i="1" dirty="0" smtClean="0">
                <a:solidFill>
                  <a:srgbClr val="C00000"/>
                </a:solidFill>
                <a:sym typeface="Symbol"/>
              </a:rPr>
              <a:t>⇒ </a:t>
            </a:r>
            <a:r>
              <a:rPr lang="en-US" altLang="zh-CN" sz="1400" b="1" i="1" dirty="0">
                <a:solidFill>
                  <a:srgbClr val="C00000"/>
                </a:solidFill>
                <a:sym typeface="Symbol"/>
              </a:rPr>
              <a:t>Fast pulse  </a:t>
            </a:r>
            <a:r>
              <a:rPr lang="en-US" altLang="zh-CN" sz="1400" b="1" i="1" dirty="0" smtClean="0">
                <a:solidFill>
                  <a:srgbClr val="C00000"/>
                </a:solidFill>
                <a:sym typeface="Symbol"/>
              </a:rPr>
              <a:t>(several ns)</a:t>
            </a:r>
            <a:endParaRPr lang="en-US" altLang="zh-CN" sz="1400" b="1" i="1" dirty="0" smtClean="0">
              <a:solidFill>
                <a:srgbClr val="C00000"/>
              </a:solidFill>
              <a:sym typeface="Symbol"/>
            </a:endParaRPr>
          </a:p>
          <a:p>
            <a:r>
              <a:rPr lang="en-US" altLang="zh-CN" sz="1400" b="1" i="1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• Large thermal conductivity</a:t>
            </a:r>
          </a:p>
          <a:p>
            <a:r>
              <a:rPr lang="en-US" altLang="zh-CN" sz="1400" b="1" i="1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• High binding energy</a:t>
            </a:r>
            <a:r>
              <a:rPr lang="en-US" altLang="zh-CN" sz="1400" b="1" i="1" dirty="0" smtClean="0">
                <a:solidFill>
                  <a:srgbClr val="C00000"/>
                </a:solidFill>
                <a:sym typeface="Symbol"/>
              </a:rPr>
              <a:t>⇒ Radiation </a:t>
            </a:r>
            <a:r>
              <a:rPr lang="en-US" altLang="zh-CN" sz="1400" b="1" i="1" dirty="0" smtClean="0">
                <a:solidFill>
                  <a:srgbClr val="C00000"/>
                </a:solidFill>
                <a:sym typeface="Symbol"/>
              </a:rPr>
              <a:t>hardness</a:t>
            </a:r>
            <a:endParaRPr lang="en-US" altLang="zh-CN" sz="1400" b="1" i="1" dirty="0" smtClean="0">
              <a:solidFill>
                <a:srgbClr val="C00000"/>
              </a:solidFill>
              <a:sym typeface="Symbol"/>
            </a:endParaRPr>
          </a:p>
        </p:txBody>
      </p:sp>
      <p:sp>
        <p:nvSpPr>
          <p:cNvPr id="10" name="Rectangle 26"/>
          <p:cNvSpPr/>
          <p:nvPr/>
        </p:nvSpPr>
        <p:spPr>
          <a:xfrm>
            <a:off x="1606917" y="854696"/>
            <a:ext cx="11948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ADVANTAGES</a:t>
            </a:r>
            <a:endParaRPr lang="fr-FR" sz="1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圆角矩形 12"/>
          <p:cNvSpPr/>
          <p:nvPr/>
        </p:nvSpPr>
        <p:spPr>
          <a:xfrm>
            <a:off x="556497" y="863988"/>
            <a:ext cx="3545378" cy="1707867"/>
          </a:xfrm>
          <a:prstGeom prst="roundRect">
            <a:avLst/>
          </a:prstGeom>
          <a:noFill/>
          <a:ln>
            <a:solidFill>
              <a:srgbClr val="04AE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rgbClr val="04AEDA"/>
              </a:solidFill>
            </a:endParaRPr>
          </a:p>
        </p:txBody>
      </p:sp>
      <p:cxnSp>
        <p:nvCxnSpPr>
          <p:cNvPr id="28" name="直接连接符 10"/>
          <p:cNvCxnSpPr/>
          <p:nvPr/>
        </p:nvCxnSpPr>
        <p:spPr>
          <a:xfrm flipH="1">
            <a:off x="213965" y="559594"/>
            <a:ext cx="5336661" cy="238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0" y="523875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" name="Rectangle 29"/>
          <p:cNvSpPr/>
          <p:nvPr/>
        </p:nvSpPr>
        <p:spPr>
          <a:xfrm>
            <a:off x="358876" y="95431"/>
            <a:ext cx="71825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04AEDA"/>
                </a:solidFill>
              </a:rPr>
              <a:t>Diamond Sensor (DS) Characteristics</a:t>
            </a:r>
            <a:endParaRPr lang="en-US" altLang="zh-CN" sz="2800" b="1" dirty="0">
              <a:solidFill>
                <a:srgbClr val="04AEDA"/>
              </a:solidFill>
            </a:endParaRPr>
          </a:p>
        </p:txBody>
      </p:sp>
      <p:sp>
        <p:nvSpPr>
          <p:cNvPr id="31" name="Espace réservé du numéro de diapositive 4"/>
          <p:cNvSpPr txBox="1">
            <a:spLocks/>
          </p:cNvSpPr>
          <p:nvPr/>
        </p:nvSpPr>
        <p:spPr>
          <a:xfrm>
            <a:off x="7010400" y="487132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C913308-F349-4B6D-A68A-DD1791B4A57B}" type="slidenum">
              <a:rPr lang="zh-CN" altLang="en-US" b="1" smtClean="0">
                <a:solidFill>
                  <a:schemeClr val="bg1"/>
                </a:solidFill>
              </a:rPr>
              <a:pPr/>
              <a:t>5</a:t>
            </a:fld>
            <a:endParaRPr lang="zh-CN" altLang="en-US" b="1" dirty="0">
              <a:solidFill>
                <a:schemeClr val="bg1"/>
              </a:solidFill>
            </a:endParaRPr>
          </a:p>
        </p:txBody>
      </p:sp>
      <p:grpSp>
        <p:nvGrpSpPr>
          <p:cNvPr id="53" name="Groupe 52"/>
          <p:cNvGrpSpPr/>
          <p:nvPr/>
        </p:nvGrpSpPr>
        <p:grpSpPr>
          <a:xfrm>
            <a:off x="264061" y="2853995"/>
            <a:ext cx="2435732" cy="1805988"/>
            <a:chOff x="1979047" y="1860063"/>
            <a:chExt cx="3508267" cy="2513739"/>
          </a:xfrm>
        </p:grpSpPr>
        <p:grpSp>
          <p:nvGrpSpPr>
            <p:cNvPr id="54" name="Groupe 53"/>
            <p:cNvGrpSpPr/>
            <p:nvPr/>
          </p:nvGrpSpPr>
          <p:grpSpPr>
            <a:xfrm>
              <a:off x="1979047" y="1860063"/>
              <a:ext cx="3508267" cy="2513739"/>
              <a:chOff x="534219" y="1461831"/>
              <a:chExt cx="4037687" cy="2825932"/>
            </a:xfrm>
          </p:grpSpPr>
          <p:pic>
            <p:nvPicPr>
              <p:cNvPr id="56" name="Picture 2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262"/>
              <a:stretch/>
            </p:blipFill>
            <p:spPr bwMode="auto">
              <a:xfrm>
                <a:off x="534219" y="1461831"/>
                <a:ext cx="3956712" cy="28259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7" name="ZoneTexte 56"/>
              <p:cNvSpPr txBox="1"/>
              <p:nvPr/>
            </p:nvSpPr>
            <p:spPr>
              <a:xfrm>
                <a:off x="2673275" y="2345000"/>
                <a:ext cx="1898631" cy="5018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FWHM ≈4ns</a:t>
                </a:r>
                <a:endParaRPr lang="fr-FR" sz="1400" dirty="0"/>
              </a:p>
            </p:txBody>
          </p:sp>
          <p:sp>
            <p:nvSpPr>
              <p:cNvPr id="58" name="ZoneTexte 57"/>
              <p:cNvSpPr txBox="1"/>
              <p:nvPr/>
            </p:nvSpPr>
            <p:spPr>
              <a:xfrm>
                <a:off x="978553" y="1774039"/>
                <a:ext cx="2702987" cy="397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/>
                  <a:t>1 </a:t>
                </a:r>
                <a:r>
                  <a:rPr lang="en-US" sz="1050" dirty="0" smtClean="0"/>
                  <a:t>MIP </a:t>
                </a:r>
                <a:r>
                  <a:rPr lang="en-US" sz="1050" dirty="0" smtClean="0">
                    <a:solidFill>
                      <a:srgbClr val="C00000"/>
                    </a:solidFill>
                  </a:rPr>
                  <a:t>With </a:t>
                </a:r>
                <a:r>
                  <a:rPr lang="en-US" sz="1050" dirty="0" smtClean="0">
                    <a:solidFill>
                      <a:srgbClr val="C00000"/>
                    </a:solidFill>
                  </a:rPr>
                  <a:t>40dB amplifier</a:t>
                </a:r>
                <a:endParaRPr lang="fr-FR" sz="1050" dirty="0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55" name="Connecteur droit avec flèche 54"/>
            <p:cNvCxnSpPr/>
            <p:nvPr/>
          </p:nvCxnSpPr>
          <p:spPr>
            <a:xfrm>
              <a:off x="3602973" y="3092104"/>
              <a:ext cx="248947" cy="4116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e 77"/>
          <p:cNvGrpSpPr/>
          <p:nvPr/>
        </p:nvGrpSpPr>
        <p:grpSpPr>
          <a:xfrm>
            <a:off x="4290699" y="915566"/>
            <a:ext cx="2327967" cy="1349632"/>
            <a:chOff x="140471" y="1251901"/>
            <a:chExt cx="2327967" cy="1349632"/>
          </a:xfrm>
        </p:grpSpPr>
        <p:grpSp>
          <p:nvGrpSpPr>
            <p:cNvPr id="67" name="Groupe 66"/>
            <p:cNvGrpSpPr/>
            <p:nvPr/>
          </p:nvGrpSpPr>
          <p:grpSpPr>
            <a:xfrm>
              <a:off x="140471" y="1251901"/>
              <a:ext cx="2308158" cy="1349632"/>
              <a:chOff x="668013" y="1020664"/>
              <a:chExt cx="2308158" cy="1349632"/>
            </a:xfrm>
          </p:grpSpPr>
          <p:pic>
            <p:nvPicPr>
              <p:cNvPr id="24" name="Picture 4"/>
              <p:cNvPicPr>
                <a:picLocks noChangeAspect="1" noChangeArrowheads="1"/>
              </p:cNvPicPr>
              <p:nvPr/>
            </p:nvPicPr>
            <p:blipFill rotWithShape="1">
              <a:blip r:embed="rId3" cstate="print"/>
              <a:srcRect t="17418" r="33435"/>
              <a:stretch/>
            </p:blipFill>
            <p:spPr bwMode="auto">
              <a:xfrm>
                <a:off x="668013" y="1042593"/>
                <a:ext cx="2308158" cy="13277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2" name="ZoneTexte 31"/>
              <p:cNvSpPr txBox="1"/>
              <p:nvPr/>
            </p:nvSpPr>
            <p:spPr>
              <a:xfrm>
                <a:off x="712803" y="1020664"/>
                <a:ext cx="101502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electron beam</a:t>
                </a:r>
                <a:endParaRPr lang="fr-FR" sz="1100" dirty="0"/>
              </a:p>
            </p:txBody>
          </p:sp>
          <p:sp>
            <p:nvSpPr>
              <p:cNvPr id="74" name="ZoneTexte 73"/>
              <p:cNvSpPr txBox="1"/>
              <p:nvPr/>
            </p:nvSpPr>
            <p:spPr>
              <a:xfrm>
                <a:off x="2218032" y="1740065"/>
                <a:ext cx="35298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HV</a:t>
                </a:r>
                <a:endParaRPr lang="fr-FR" sz="1100" dirty="0"/>
              </a:p>
            </p:txBody>
          </p:sp>
        </p:grpSp>
        <p:cxnSp>
          <p:nvCxnSpPr>
            <p:cNvPr id="70" name="Connecteur droit 69"/>
            <p:cNvCxnSpPr/>
            <p:nvPr/>
          </p:nvCxnSpPr>
          <p:spPr>
            <a:xfrm>
              <a:off x="1483056" y="2115318"/>
              <a:ext cx="208197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Connecteur droit 71"/>
            <p:cNvCxnSpPr/>
            <p:nvPr/>
          </p:nvCxnSpPr>
          <p:spPr>
            <a:xfrm>
              <a:off x="1438006" y="2076470"/>
              <a:ext cx="30282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riangle isocèle 76"/>
            <p:cNvSpPr/>
            <p:nvPr/>
          </p:nvSpPr>
          <p:spPr>
            <a:xfrm rot="16200000" flipV="1">
              <a:off x="2322154" y="1297382"/>
              <a:ext cx="175914" cy="116654"/>
            </a:xfrm>
            <a:prstGeom prst="triangl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9" name="ZoneTexte 78"/>
            <p:cNvSpPr txBox="1"/>
            <p:nvPr/>
          </p:nvSpPr>
          <p:spPr>
            <a:xfrm>
              <a:off x="1744590" y="1302028"/>
              <a:ext cx="6671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Readout</a:t>
              </a:r>
              <a:endParaRPr lang="fr-FR" sz="1100" dirty="0"/>
            </a:p>
          </p:txBody>
        </p:sp>
      </p:grpSp>
      <p:sp>
        <p:nvSpPr>
          <p:cNvPr id="81" name="ZoneTexte 80"/>
          <p:cNvSpPr txBox="1"/>
          <p:nvPr/>
        </p:nvSpPr>
        <p:spPr>
          <a:xfrm>
            <a:off x="4211960" y="2224235"/>
            <a:ext cx="2945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Charge generated by 1 MIP for 500 µm diamond (with 100% CCE):  2.88 </a:t>
            </a:r>
            <a:r>
              <a:rPr lang="en-US" sz="1200" dirty="0" err="1" smtClean="0">
                <a:solidFill>
                  <a:srgbClr val="7030A0"/>
                </a:solidFill>
              </a:rPr>
              <a:t>fC</a:t>
            </a:r>
            <a:endParaRPr lang="fr-FR" sz="1200" dirty="0">
              <a:solidFill>
                <a:srgbClr val="7030A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3505" y="2539573"/>
            <a:ext cx="36126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Dynamic range: 1</a:t>
            </a:r>
            <a:r>
              <a:rPr lang="en-US" sz="16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-&gt;10</a:t>
            </a:r>
            <a:r>
              <a:rPr lang="en-US" sz="1600" b="1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en-US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</a:t>
            </a:r>
            <a:r>
              <a:rPr lang="en-US" sz="1600" b="1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endParaRPr lang="fr-FR" sz="1600" dirty="0"/>
          </a:p>
        </p:txBody>
      </p:sp>
      <p:sp>
        <p:nvSpPr>
          <p:cNvPr id="3" name="ZoneTexte 2"/>
          <p:cNvSpPr txBox="1"/>
          <p:nvPr/>
        </p:nvSpPr>
        <p:spPr>
          <a:xfrm>
            <a:off x="7065311" y="2361411"/>
            <a:ext cx="21098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4.5mm X 4.5mm X 500µm</a:t>
            </a:r>
            <a:endParaRPr lang="fr-FR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9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-21192" y="4744562"/>
            <a:ext cx="9144000" cy="273844"/>
          </a:xfrm>
        </p:spPr>
        <p:txBody>
          <a:bodyPr/>
          <a:lstStyle/>
          <a:p>
            <a:r>
              <a:rPr lang="fr-FR" altLang="zh-CN" b="1" i="1" dirty="0">
                <a:solidFill>
                  <a:schemeClr val="bg1"/>
                </a:solidFill>
              </a:rPr>
              <a:t>Shan Liu</a:t>
            </a:r>
            <a:r>
              <a:rPr lang="fr-FR" altLang="zh-CN" b="1" dirty="0">
                <a:solidFill>
                  <a:schemeClr val="bg1"/>
                </a:solidFill>
              </a:rPr>
              <a:t> </a:t>
            </a:r>
            <a:r>
              <a:rPr lang="fr-FR" altLang="zh-CN" b="1" dirty="0" smtClean="0">
                <a:solidFill>
                  <a:schemeClr val="bg1"/>
                </a:solidFill>
              </a:rPr>
              <a:t>                                        </a:t>
            </a:r>
            <a:r>
              <a:rPr lang="en-US" altLang="zh-CN" b="1" dirty="0" smtClean="0">
                <a:solidFill>
                  <a:schemeClr val="bg1"/>
                </a:solidFill>
              </a:rPr>
              <a:t>Beam </a:t>
            </a:r>
            <a:r>
              <a:rPr lang="en-US" altLang="zh-CN" b="1" dirty="0">
                <a:solidFill>
                  <a:schemeClr val="bg1"/>
                </a:solidFill>
              </a:rPr>
              <a:t>Halo Measurement using Diamond Sensor at </a:t>
            </a:r>
            <a:r>
              <a:rPr lang="en-US" altLang="zh-CN" b="1" dirty="0" smtClean="0">
                <a:solidFill>
                  <a:schemeClr val="bg1"/>
                </a:solidFill>
              </a:rPr>
              <a:t>ATF2                            </a:t>
            </a:r>
            <a:r>
              <a:rPr lang="fr-FR" altLang="zh-CN" b="1" dirty="0" smtClean="0">
                <a:solidFill>
                  <a:schemeClr val="bg1"/>
                </a:solidFill>
              </a:rPr>
              <a:t> CLIC </a:t>
            </a:r>
            <a:r>
              <a:rPr lang="fr-FR" altLang="zh-CN" b="1" dirty="0">
                <a:solidFill>
                  <a:schemeClr val="bg1"/>
                </a:solidFill>
              </a:rPr>
              <a:t>Workshop, 28 Jan. 2015 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2" t="3061" r="11513" b="58322"/>
          <a:stretch/>
        </p:blipFill>
        <p:spPr bwMode="auto">
          <a:xfrm>
            <a:off x="7318088" y="1162473"/>
            <a:ext cx="1309598" cy="1188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8" name="表格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956048"/>
              </p:ext>
            </p:extLst>
          </p:nvPr>
        </p:nvGraphicFramePr>
        <p:xfrm>
          <a:off x="2987824" y="2959246"/>
          <a:ext cx="6076899" cy="1626733"/>
        </p:xfrm>
        <a:graphic>
          <a:graphicData uri="http://schemas.openxmlformats.org/drawingml/2006/table">
            <a:tbl>
              <a:tblPr firstRow="1" bandRow="1"/>
              <a:tblGrid>
                <a:gridCol w="892323"/>
                <a:gridCol w="864096"/>
                <a:gridCol w="2448272"/>
                <a:gridCol w="1872208"/>
              </a:tblGrid>
              <a:tr h="438797">
                <a:tc>
                  <a:txBody>
                    <a:bodyPr/>
                    <a:lstStyle>
                      <a:defPPr>
                        <a:defRPr lang="zh-CN"/>
                      </a:defPPr>
                      <a:lvl1pPr marL="0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2087804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4175613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6263417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8351221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0439030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12526834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14614639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16702447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zh-CN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2087804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4175613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6263417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8351221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0439030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12526834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14614639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16702447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00" dirty="0" smtClean="0"/>
                        <a:t>Total N</a:t>
                      </a:r>
                      <a:endParaRPr lang="zh-CN" altLang="en-US" sz="66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2087804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4175613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6263417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8351221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0439030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12526834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14614639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16702447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00" dirty="0" smtClean="0"/>
                        <a:t>Min.</a:t>
                      </a:r>
                      <a:r>
                        <a:rPr lang="zh-CN" altLang="en-US" sz="1400" kern="100" dirty="0" smtClean="0">
                          <a:latin typeface="宋体"/>
                          <a:ea typeface="+mn-ea"/>
                        </a:rPr>
                        <a:t>～</a:t>
                      </a:r>
                      <a:r>
                        <a:rPr lang="en-US" altLang="zh-CN" sz="1400" kern="100" dirty="0" smtClean="0"/>
                        <a:t>Max. N/mm</a:t>
                      </a:r>
                      <a:r>
                        <a:rPr lang="en-US" altLang="zh-CN" sz="1400" kern="100" baseline="30000" dirty="0" smtClean="0"/>
                        <a:t>2</a:t>
                      </a:r>
                      <a:r>
                        <a:rPr lang="en-US" altLang="zh-CN" sz="1400" kern="100" dirty="0" smtClean="0"/>
                        <a:t>  @ DS</a:t>
                      </a:r>
                      <a:endParaRPr lang="zh-CN" alt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2087804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4175613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6263417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8351221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0439030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12526834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14614639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16702447" algn="l" defTabSz="4175613" rtl="0" eaLnBrk="1" latinLnBrk="0" hangingPunct="1">
                        <a:defRPr sz="82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00" dirty="0" smtClean="0"/>
                        <a:t>Charge signal/mm</a:t>
                      </a:r>
                      <a:r>
                        <a:rPr lang="en-US" altLang="zh-CN" sz="1400" kern="100" baseline="30000" dirty="0" smtClean="0"/>
                        <a:t>2</a:t>
                      </a:r>
                      <a:r>
                        <a:rPr lang="en-US" altLang="zh-CN" sz="1400" kern="100" dirty="0" smtClean="0"/>
                        <a:t> </a:t>
                      </a:r>
                      <a:endParaRPr lang="zh-CN" altLang="zh-CN" sz="1400" kern="100" dirty="0" smtClean="0">
                        <a:latin typeface="Liberation Serif"/>
                        <a:ea typeface="WenQuanYi Micro Hei"/>
                        <a:cs typeface="Lohit Hindi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73929">
                <a:tc>
                  <a:txBody>
                    <a:bodyPr/>
                    <a:lstStyle>
                      <a:defPPr>
                        <a:defRPr lang="zh-CN"/>
                      </a:defPPr>
                      <a:lvl1pPr marL="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08780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175613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26341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351221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43903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252683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4614639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670244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400" kern="100" dirty="0" smtClean="0"/>
                        <a:t>Beam </a:t>
                      </a:r>
                      <a:endParaRPr lang="zh-CN" altLang="en-US" sz="6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08780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175613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26341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351221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43903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252683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4614639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670244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en-US" sz="1400" kern="100" dirty="0"/>
                        <a:t>10</a:t>
                      </a:r>
                      <a:r>
                        <a:rPr lang="en-US" sz="1400" kern="100" baseline="30000" dirty="0"/>
                        <a:t>10</a:t>
                      </a:r>
                      <a:endParaRPr lang="zh-CN" sz="1400" kern="100" dirty="0">
                        <a:latin typeface="Liberation Serif"/>
                        <a:ea typeface="WenQuanYi Micro Hei"/>
                        <a:cs typeface="Lohit Hindi"/>
                      </a:endParaRPr>
                    </a:p>
                  </a:txBody>
                  <a:tcPr marL="33612" marR="33612" marT="33612" marB="3361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08780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175613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26341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351221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43903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252683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4614639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670244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en-US" sz="1400" kern="100" dirty="0" smtClean="0"/>
                        <a:t>6.16×10</a:t>
                      </a:r>
                      <a:r>
                        <a:rPr lang="en-US" sz="1400" kern="100" baseline="30000" dirty="0" smtClean="0"/>
                        <a:t>8</a:t>
                      </a:r>
                      <a:endParaRPr lang="zh-CN" sz="1400" kern="100" dirty="0">
                        <a:latin typeface="Liberation Serif"/>
                        <a:ea typeface="WenQuanYi Micro Hei"/>
                        <a:cs typeface="Lohit Hindi"/>
                      </a:endParaRPr>
                    </a:p>
                  </a:txBody>
                  <a:tcPr marL="33612" marR="33612" marT="33612" marB="33612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08780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175613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26341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351221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43903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252683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4614639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670244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00" dirty="0" smtClean="0">
                          <a:solidFill>
                            <a:srgbClr val="FF0000"/>
                          </a:solidFill>
                        </a:rPr>
                        <a:t>1.6887μC</a:t>
                      </a:r>
                      <a:endParaRPr lang="zh-CN" altLang="en-US" sz="6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414888">
                <a:tc>
                  <a:txBody>
                    <a:bodyPr/>
                    <a:lstStyle>
                      <a:defPPr>
                        <a:defRPr lang="zh-CN"/>
                      </a:defPPr>
                      <a:lvl1pPr marL="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08780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175613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26341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351221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43903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252683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4614639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670244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400" kern="100" dirty="0" smtClean="0"/>
                        <a:t>Halo</a:t>
                      </a:r>
                      <a:endParaRPr lang="zh-CN" altLang="en-US" sz="6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08780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175613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26341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351221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43903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252683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4614639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670244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en-US" sz="1400" kern="100" dirty="0" smtClean="0"/>
                        <a:t>10</a:t>
                      </a:r>
                      <a:r>
                        <a:rPr lang="en-US" sz="1400" kern="100" baseline="30000" dirty="0" smtClean="0"/>
                        <a:t>7</a:t>
                      </a:r>
                      <a:endParaRPr lang="zh-CN" sz="1400" kern="100" dirty="0">
                        <a:latin typeface="Liberation Serif"/>
                        <a:ea typeface="WenQuanYi Micro Hei"/>
                        <a:cs typeface="Lohit Hindi"/>
                      </a:endParaRPr>
                    </a:p>
                  </a:txBody>
                  <a:tcPr marL="33612" marR="33612" marT="33612" marB="3361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08780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175613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26341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351221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43903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252683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4614639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670244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41756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0215" algn="l"/>
                        </a:tabLst>
                        <a:defRPr/>
                      </a:pPr>
                      <a:r>
                        <a:rPr lang="en-US" sz="1400" kern="100" dirty="0" smtClean="0"/>
                        <a:t>1.14×10</a:t>
                      </a:r>
                      <a:r>
                        <a:rPr lang="en-US" sz="1400" kern="100" baseline="30000" dirty="0" smtClean="0"/>
                        <a:t>4</a:t>
                      </a:r>
                      <a:r>
                        <a:rPr lang="zh-CN" altLang="en-US" sz="1400" kern="100" dirty="0" smtClean="0">
                          <a:latin typeface="宋体"/>
                          <a:ea typeface="+mn-ea"/>
                        </a:rPr>
                        <a:t>～</a:t>
                      </a:r>
                      <a:r>
                        <a:rPr lang="en-US" sz="1400" kern="100" dirty="0" smtClean="0"/>
                        <a:t>2.24×10</a:t>
                      </a:r>
                      <a:r>
                        <a:rPr lang="en-US" sz="1400" kern="100" baseline="30000" dirty="0" smtClean="0"/>
                        <a:t>4</a:t>
                      </a:r>
                      <a:endParaRPr lang="zh-CN" sz="1400" kern="100" dirty="0">
                        <a:latin typeface="Liberation Serif"/>
                        <a:ea typeface="WenQuanYi Micro Hei"/>
                        <a:cs typeface="Lohit Hindi"/>
                      </a:endParaRPr>
                    </a:p>
                  </a:txBody>
                  <a:tcPr marL="33612" marR="33612" marT="33612" marB="33612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08780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175613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26341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351221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43903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252683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4614639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670244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00" dirty="0" smtClean="0"/>
                        <a:t>31.236pC</a:t>
                      </a:r>
                      <a:r>
                        <a:rPr lang="zh-CN" altLang="en-US" sz="1400" kern="100" dirty="0" smtClean="0">
                          <a:latin typeface="宋体"/>
                          <a:ea typeface="+mn-ea"/>
                        </a:rPr>
                        <a:t>～</a:t>
                      </a:r>
                      <a:r>
                        <a:rPr lang="en-US" altLang="zh-CN" sz="1400" kern="100" dirty="0" smtClean="0"/>
                        <a:t>61.376pC</a:t>
                      </a:r>
                      <a:endParaRPr lang="zh-CN" altLang="en-US" sz="6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99119">
                <a:tc>
                  <a:txBody>
                    <a:bodyPr/>
                    <a:lstStyle>
                      <a:defPPr>
                        <a:defRPr lang="zh-CN"/>
                      </a:defPPr>
                      <a:lvl1pPr marL="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08780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175613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26341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351221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43903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252683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4614639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670244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400" kern="100" dirty="0" smtClean="0"/>
                        <a:t>Compton </a:t>
                      </a:r>
                      <a:endParaRPr lang="zh-CN" altLang="en-US" sz="6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08780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175613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26341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351221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43903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252683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4614639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670244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400" kern="100" dirty="0" smtClean="0"/>
                        <a:t>28340</a:t>
                      </a:r>
                      <a:endParaRPr lang="zh-CN" altLang="en-US" sz="66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08780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175613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26341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351221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43903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252683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4614639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670244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00" dirty="0" smtClean="0"/>
                        <a:t>30</a:t>
                      </a:r>
                      <a:r>
                        <a:rPr lang="zh-CN" altLang="en-US" sz="1400" kern="100" dirty="0" smtClean="0">
                          <a:latin typeface="宋体"/>
                          <a:ea typeface="+mn-ea"/>
                        </a:rPr>
                        <a:t>～</a:t>
                      </a:r>
                      <a:r>
                        <a:rPr lang="en-US" altLang="zh-CN" sz="1400" kern="100" dirty="0" smtClean="0"/>
                        <a:t>520</a:t>
                      </a:r>
                      <a:endParaRPr lang="zh-CN" altLang="zh-CN" sz="1400" kern="100" dirty="0" smtClean="0">
                        <a:latin typeface="Liberation Serif"/>
                        <a:ea typeface="WenQuanYi Micro Hei"/>
                        <a:cs typeface="Lohit Hindi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08780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175613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26341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351221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439030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2526834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4614639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6702447" algn="l" defTabSz="4175613" rtl="0" eaLnBrk="1" latinLnBrk="0" hangingPunct="1">
                        <a:defRPr sz="82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400" kern="100" dirty="0" smtClean="0">
                          <a:solidFill>
                            <a:srgbClr val="FF0000"/>
                          </a:solidFill>
                        </a:rPr>
                        <a:t>82.2fC</a:t>
                      </a:r>
                      <a:r>
                        <a:rPr lang="zh-CN" altLang="en-US" sz="1400" kern="100" dirty="0" smtClean="0">
                          <a:latin typeface="宋体"/>
                          <a:ea typeface="宋体"/>
                        </a:rPr>
                        <a:t>～</a:t>
                      </a:r>
                      <a:r>
                        <a:rPr lang="en-US" altLang="zh-CN" sz="1400" kern="100" dirty="0" smtClean="0"/>
                        <a:t>1.4284pC</a:t>
                      </a:r>
                      <a:endParaRPr lang="zh-CN" altLang="en-US" sz="66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1565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6</a:t>
            </a:fld>
            <a:endParaRPr lang="zh-CN" altLang="en-US"/>
          </a:p>
        </p:txBody>
      </p:sp>
      <p:grpSp>
        <p:nvGrpSpPr>
          <p:cNvPr id="5" name="Groupe 4"/>
          <p:cNvGrpSpPr/>
          <p:nvPr/>
        </p:nvGrpSpPr>
        <p:grpSpPr>
          <a:xfrm>
            <a:off x="107505" y="260649"/>
            <a:ext cx="4529402" cy="4583928"/>
            <a:chOff x="107505" y="1988835"/>
            <a:chExt cx="5018222" cy="3218300"/>
          </a:xfrm>
        </p:grpSpPr>
        <p:sp>
          <p:nvSpPr>
            <p:cNvPr id="6" name="Rectangle 5"/>
            <p:cNvSpPr/>
            <p:nvPr/>
          </p:nvSpPr>
          <p:spPr>
            <a:xfrm>
              <a:off x="467544" y="2214007"/>
              <a:ext cx="4502474" cy="400110"/>
            </a:xfrm>
            <a:prstGeom prst="rect">
              <a:avLst/>
            </a:prstGeom>
          </p:spPr>
          <p:txBody>
            <a:bodyPr wrap="square" numCol="1">
              <a:spAutoFit/>
            </a:bodyPr>
            <a:lstStyle/>
            <a:p>
              <a:endParaRPr lang="en-GB" sz="2000" dirty="0" smtClean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21700" y="2614117"/>
              <a:ext cx="4904027" cy="25930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kumimoji="1" lang="en-GB" sz="1600" u="sng" dirty="0" smtClean="0">
                  <a:solidFill>
                    <a:schemeClr val="accent4">
                      <a:lumMod val="50000"/>
                    </a:schemeClr>
                  </a:solidFill>
                  <a:latin typeface="Comic Sans MS" pitchFamily="66" charset="0"/>
                  <a:ea typeface="MS PGothic" pitchFamily="34" charset="-128"/>
                </a:rPr>
                <a:t>Signal: </a:t>
              </a:r>
              <a:r>
                <a:rPr kumimoji="1" lang="en-GB" sz="1400" dirty="0">
                  <a:solidFill>
                    <a:schemeClr val="accent6">
                      <a:lumMod val="75000"/>
                    </a:schemeClr>
                  </a:solidFill>
                  <a:latin typeface="Comic Sans MS" pitchFamily="66" charset="0"/>
                  <a:ea typeface="MS PGothic" pitchFamily="34" charset="-128"/>
                </a:rPr>
                <a:t>Bremsstrahlung photons</a:t>
              </a:r>
            </a:p>
            <a:p>
              <a:endParaRPr kumimoji="1" lang="en-GB" sz="1600" u="sng" dirty="0" smtClean="0">
                <a:solidFill>
                  <a:srgbClr val="C00000"/>
                </a:solidFill>
                <a:latin typeface="Comic Sans MS" pitchFamily="66" charset="0"/>
                <a:ea typeface="MS PGothic" pitchFamily="34" charset="-128"/>
              </a:endParaRPr>
            </a:p>
            <a:p>
              <a:r>
                <a:rPr kumimoji="1" lang="en-GB" sz="1600" u="sng" dirty="0" smtClean="0">
                  <a:solidFill>
                    <a:schemeClr val="accent4">
                      <a:lumMod val="50000"/>
                    </a:schemeClr>
                  </a:solidFill>
                  <a:latin typeface="Comic Sans MS" pitchFamily="66" charset="0"/>
                  <a:ea typeface="MS PGothic" pitchFamily="34" charset="-128"/>
                </a:rPr>
                <a:t>Dynamic </a:t>
              </a:r>
              <a:r>
                <a:rPr kumimoji="1" lang="en-GB" sz="1600" u="sng" dirty="0">
                  <a:solidFill>
                    <a:schemeClr val="accent4">
                      <a:lumMod val="50000"/>
                    </a:schemeClr>
                  </a:solidFill>
                  <a:latin typeface="Comic Sans MS" pitchFamily="66" charset="0"/>
                  <a:ea typeface="MS PGothic" pitchFamily="34" charset="-128"/>
                </a:rPr>
                <a:t>range limited by: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kumimoji="1" lang="en-GB" sz="1400" dirty="0">
                  <a:solidFill>
                    <a:schemeClr val="accent6">
                      <a:lumMod val="75000"/>
                    </a:schemeClr>
                  </a:solidFill>
                  <a:latin typeface="Comic Sans MS" pitchFamily="66" charset="0"/>
                  <a:ea typeface="MS PGothic" pitchFamily="34" charset="-128"/>
                </a:rPr>
                <a:t>Background level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kumimoji="1" lang="en-GB" sz="1400" dirty="0">
                  <a:solidFill>
                    <a:schemeClr val="accent6">
                      <a:lumMod val="75000"/>
                    </a:schemeClr>
                  </a:solidFill>
                  <a:latin typeface="Comic Sans MS" pitchFamily="66" charset="0"/>
                  <a:ea typeface="MS PGothic" pitchFamily="34" charset="-128"/>
                </a:rPr>
                <a:t>14 bit ADC counts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kumimoji="1" lang="en-GB" sz="1400" dirty="0">
                  <a:solidFill>
                    <a:schemeClr val="accent6">
                      <a:lumMod val="75000"/>
                    </a:schemeClr>
                  </a:solidFill>
                  <a:latin typeface="Comic Sans MS" pitchFamily="66" charset="0"/>
                  <a:ea typeface="MS PGothic" pitchFamily="34" charset="-128"/>
                </a:rPr>
                <a:t>PMT high voltage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  <a:p>
              <a:endParaRPr kumimoji="1" lang="en-GB" sz="1600" u="sng" dirty="0" smtClean="0">
                <a:solidFill>
                  <a:srgbClr val="C00000"/>
                </a:solidFill>
                <a:latin typeface="Comic Sans MS" pitchFamily="66" charset="0"/>
                <a:ea typeface="MS PGothic" pitchFamily="34" charset="-128"/>
              </a:endParaRPr>
            </a:p>
            <a:p>
              <a:r>
                <a:rPr kumimoji="1" lang="en-GB" sz="1600" u="sng" dirty="0">
                  <a:solidFill>
                    <a:schemeClr val="accent4">
                      <a:lumMod val="50000"/>
                    </a:schemeClr>
                  </a:solidFill>
                  <a:latin typeface="Comic Sans MS" pitchFamily="66" charset="0"/>
                  <a:ea typeface="MS PGothic" pitchFamily="34" charset="-128"/>
                </a:rPr>
                <a:t>B</a:t>
              </a:r>
              <a:r>
                <a:rPr kumimoji="1" lang="en-GB" sz="1600" u="sng" dirty="0" smtClean="0">
                  <a:solidFill>
                    <a:schemeClr val="accent4">
                      <a:lumMod val="50000"/>
                    </a:schemeClr>
                  </a:solidFill>
                  <a:latin typeface="Comic Sans MS" pitchFamily="66" charset="0"/>
                  <a:ea typeface="MS PGothic" pitchFamily="34" charset="-128"/>
                </a:rPr>
                <a:t>ackground </a:t>
              </a:r>
              <a:r>
                <a:rPr kumimoji="1" lang="en-GB" sz="1600" u="sng" dirty="0">
                  <a:solidFill>
                    <a:schemeClr val="accent4">
                      <a:lumMod val="50000"/>
                    </a:schemeClr>
                  </a:solidFill>
                  <a:latin typeface="Comic Sans MS" pitchFamily="66" charset="0"/>
                  <a:ea typeface="MS PGothic" pitchFamily="34" charset="-128"/>
                </a:rPr>
                <a:t>sources: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kumimoji="1" lang="en-GB" sz="1400" dirty="0">
                  <a:solidFill>
                    <a:schemeClr val="accent6">
                      <a:lumMod val="75000"/>
                    </a:schemeClr>
                  </a:solidFill>
                  <a:latin typeface="Comic Sans MS" pitchFamily="66" charset="0"/>
                  <a:ea typeface="MS PGothic" pitchFamily="34" charset="-128"/>
                </a:rPr>
                <a:t>Beam halo hitting the beam pipe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kumimoji="1" lang="en-GB" sz="1400" dirty="0">
                  <a:solidFill>
                    <a:schemeClr val="accent6">
                      <a:lumMod val="75000"/>
                    </a:schemeClr>
                  </a:solidFill>
                  <a:latin typeface="Comic Sans MS" pitchFamily="66" charset="0"/>
                  <a:ea typeface="MS PGothic" pitchFamily="34" charset="-128"/>
                </a:rPr>
                <a:t>Beam halo hitting another wire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kumimoji="1" lang="en-GB" sz="1600" dirty="0">
                <a:solidFill>
                  <a:schemeClr val="accent2"/>
                </a:solidFill>
                <a:latin typeface="Comic Sans MS" pitchFamily="66" charset="0"/>
                <a:ea typeface="MS PGothic" pitchFamily="34" charset="-128"/>
              </a:endParaRPr>
            </a:p>
            <a:p>
              <a:r>
                <a:rPr kumimoji="1" lang="en-GB" sz="1600" u="sng" dirty="0">
                  <a:solidFill>
                    <a:schemeClr val="accent4">
                      <a:lumMod val="50000"/>
                    </a:schemeClr>
                  </a:solidFill>
                  <a:latin typeface="Comic Sans MS" pitchFamily="66" charset="0"/>
                  <a:ea typeface="MS PGothic" pitchFamily="34" charset="-128"/>
                </a:rPr>
                <a:t>Data </a:t>
              </a:r>
              <a:r>
                <a:rPr kumimoji="1" lang="en-GB" sz="1600" u="sng" dirty="0" smtClean="0">
                  <a:solidFill>
                    <a:schemeClr val="accent4">
                      <a:lumMod val="50000"/>
                    </a:schemeClr>
                  </a:solidFill>
                  <a:latin typeface="Comic Sans MS" pitchFamily="66" charset="0"/>
                  <a:ea typeface="MS PGothic" pitchFamily="34" charset="-128"/>
                </a:rPr>
                <a:t>Taking :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kumimoji="1" lang="en-US" sz="1400" dirty="0">
                  <a:solidFill>
                    <a:schemeClr val="accent6">
                      <a:lumMod val="75000"/>
                    </a:schemeClr>
                  </a:solidFill>
                  <a:latin typeface="Comic Sans MS" pitchFamily="66" charset="0"/>
                  <a:ea typeface="MS PGothic" pitchFamily="34" charset="-128"/>
                </a:rPr>
                <a:t>Difficult to combine data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kumimoji="1" lang="en-US" sz="1400" dirty="0">
                  <a:solidFill>
                    <a:schemeClr val="accent6">
                      <a:lumMod val="75000"/>
                    </a:schemeClr>
                  </a:solidFill>
                  <a:latin typeface="Comic Sans MS" pitchFamily="66" charset="0"/>
                  <a:ea typeface="MS PGothic" pitchFamily="34" charset="-128"/>
                </a:rPr>
                <a:t>Difficult to avoid beam position jitter</a:t>
              </a:r>
              <a:endParaRPr kumimoji="1" lang="en-GB" sz="14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ea typeface="MS PGothic" pitchFamily="34" charset="-128"/>
              </a:endParaRPr>
            </a:p>
            <a:p>
              <a:endParaRPr kumimoji="1" lang="en-GB" sz="1600" dirty="0" smtClean="0">
                <a:solidFill>
                  <a:schemeClr val="accent2"/>
                </a:solidFill>
                <a:latin typeface="Comic Sans MS" pitchFamily="66" charset="0"/>
                <a:ea typeface="MS PGothic" pitchFamily="34" charset="-128"/>
              </a:endParaRPr>
            </a:p>
          </p:txBody>
        </p:sp>
        <p:sp>
          <p:nvSpPr>
            <p:cNvPr id="8" name="圆角矩形 343"/>
            <p:cNvSpPr/>
            <p:nvPr/>
          </p:nvSpPr>
          <p:spPr>
            <a:xfrm>
              <a:off x="107505" y="1988835"/>
              <a:ext cx="4547414" cy="3038143"/>
            </a:xfrm>
            <a:prstGeom prst="roundRect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9" name="Rectangle 26"/>
          <p:cNvSpPr/>
          <p:nvPr/>
        </p:nvSpPr>
        <p:spPr>
          <a:xfrm>
            <a:off x="1149513" y="380120"/>
            <a:ext cx="22576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Wire Scanner </a:t>
            </a:r>
            <a:endParaRPr lang="fr-FR" sz="2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4355977" y="195486"/>
            <a:ext cx="4680520" cy="4410029"/>
            <a:chOff x="4317462" y="407650"/>
            <a:chExt cx="4762812" cy="2938371"/>
          </a:xfrm>
        </p:grpSpPr>
        <p:sp>
          <p:nvSpPr>
            <p:cNvPr id="12" name="矩形 11"/>
            <p:cNvSpPr/>
            <p:nvPr/>
          </p:nvSpPr>
          <p:spPr>
            <a:xfrm>
              <a:off x="4430747" y="864682"/>
              <a:ext cx="4579110" cy="2481339"/>
            </a:xfrm>
            <a:prstGeom prst="rect">
              <a:avLst/>
            </a:prstGeom>
          </p:spPr>
          <p:txBody>
            <a:bodyPr wrap="square" numCol="1">
              <a:spAutoFit/>
            </a:bodyPr>
            <a:lstStyle/>
            <a:p>
              <a:r>
                <a:rPr lang="en-US" altLang="zh-CN" sz="1600" b="1" i="1" u="sng" dirty="0" smtClean="0">
                  <a:solidFill>
                    <a:schemeClr val="tx2">
                      <a:lumMod val="75000"/>
                    </a:schemeClr>
                  </a:solidFill>
                  <a:sym typeface="Symbol"/>
                </a:rPr>
                <a:t>Signal:</a:t>
              </a:r>
              <a:r>
                <a:rPr lang="en-US" altLang="zh-CN" sz="1600" b="1" i="1" dirty="0" smtClean="0">
                  <a:solidFill>
                    <a:schemeClr val="tx2">
                      <a:lumMod val="75000"/>
                    </a:schemeClr>
                  </a:solidFill>
                  <a:sym typeface="Symbol"/>
                </a:rPr>
                <a:t> </a:t>
              </a:r>
              <a:r>
                <a:rPr lang="en-US" altLang="zh-CN" sz="1400" b="1" i="1" dirty="0">
                  <a:solidFill>
                    <a:srgbClr val="C00000"/>
                  </a:solidFill>
                  <a:sym typeface="Symbol"/>
                </a:rPr>
                <a:t>Ionized e- hole pairs</a:t>
              </a:r>
            </a:p>
            <a:p>
              <a:endParaRPr lang="en-US" altLang="zh-CN" sz="1600" b="1" i="1" dirty="0" smtClean="0">
                <a:solidFill>
                  <a:schemeClr val="tx2">
                    <a:lumMod val="75000"/>
                  </a:schemeClr>
                </a:solidFill>
                <a:sym typeface="Symbol"/>
              </a:endParaRPr>
            </a:p>
            <a:p>
              <a:r>
                <a:rPr lang="en-US" altLang="zh-CN" sz="1600" b="1" i="1" u="sng" dirty="0" smtClean="0">
                  <a:solidFill>
                    <a:schemeClr val="tx2">
                      <a:lumMod val="75000"/>
                    </a:schemeClr>
                  </a:solidFill>
                  <a:sym typeface="Symbol"/>
                </a:rPr>
                <a:t>Dynamic range:</a:t>
              </a:r>
            </a:p>
            <a:p>
              <a:r>
                <a:rPr lang="en-US" altLang="zh-CN" sz="1600" b="1" i="1" dirty="0" smtClean="0">
                  <a:solidFill>
                    <a:srgbClr val="C00000"/>
                  </a:solidFill>
                  <a:sym typeface="Symbol"/>
                </a:rPr>
                <a:t>⇒ </a:t>
              </a:r>
              <a:r>
                <a:rPr lang="en-US" altLang="zh-CN" sz="1600" b="1" i="1" dirty="0">
                  <a:solidFill>
                    <a:srgbClr val="C00000"/>
                  </a:solidFill>
                  <a:sym typeface="Symbol"/>
                </a:rPr>
                <a:t>1</a:t>
              </a:r>
              <a:r>
                <a:rPr lang="zh-CN" altLang="en-US" sz="1600" b="1" i="1" dirty="0">
                  <a:solidFill>
                    <a:srgbClr val="C00000"/>
                  </a:solidFill>
                  <a:sym typeface="Symbol"/>
                </a:rPr>
                <a:t>～ </a:t>
              </a:r>
              <a:r>
                <a:rPr lang="en-US" altLang="zh-CN" sz="1600" b="1" i="1" dirty="0">
                  <a:solidFill>
                    <a:srgbClr val="C00000"/>
                  </a:solidFill>
                  <a:sym typeface="Symbol"/>
                </a:rPr>
                <a:t>&gt;10</a:t>
              </a:r>
              <a:r>
                <a:rPr lang="en-US" altLang="zh-CN" sz="1600" b="1" i="1" baseline="30000" dirty="0">
                  <a:solidFill>
                    <a:srgbClr val="C00000"/>
                  </a:solidFill>
                  <a:sym typeface="Symbol"/>
                </a:rPr>
                <a:t>8</a:t>
              </a:r>
              <a:r>
                <a:rPr lang="en-US" altLang="zh-CN" sz="1600" b="1" i="1" dirty="0">
                  <a:solidFill>
                    <a:srgbClr val="C00000"/>
                  </a:solidFill>
                  <a:sym typeface="Symbol"/>
                </a:rPr>
                <a:t> </a:t>
              </a:r>
              <a:r>
                <a:rPr lang="en-US" altLang="zh-CN" sz="1600" b="1" i="1" dirty="0" smtClean="0">
                  <a:solidFill>
                    <a:srgbClr val="C00000"/>
                  </a:solidFill>
                  <a:sym typeface="Symbol"/>
                </a:rPr>
                <a:t>e</a:t>
              </a:r>
              <a:r>
                <a:rPr lang="en-US" altLang="zh-CN" sz="1600" b="1" i="1" baseline="30000" dirty="0" smtClean="0">
                  <a:solidFill>
                    <a:srgbClr val="C00000"/>
                  </a:solidFill>
                  <a:sym typeface="Symbol"/>
                </a:rPr>
                <a:t>-   </a:t>
              </a:r>
              <a:r>
                <a:rPr lang="en-US" altLang="zh-CN" sz="1400" b="1" i="1" dirty="0" smtClean="0">
                  <a:solidFill>
                    <a:schemeClr val="tx2">
                      <a:lumMod val="75000"/>
                    </a:schemeClr>
                  </a:solidFill>
                  <a:sym typeface="Symbol"/>
                </a:rPr>
                <a:t>(adding amplifier or attenuator)</a:t>
              </a:r>
            </a:p>
            <a:p>
              <a:endParaRPr lang="en-US" altLang="zh-CN" sz="1400" b="1" i="1" dirty="0" smtClean="0">
                <a:solidFill>
                  <a:schemeClr val="tx2">
                    <a:lumMod val="75000"/>
                  </a:schemeClr>
                </a:solidFill>
                <a:sym typeface="Symbol"/>
              </a:endParaRPr>
            </a:p>
            <a:p>
              <a:r>
                <a:rPr lang="en-US" altLang="zh-CN" sz="1600" b="1" i="1" u="sng" dirty="0" smtClean="0">
                  <a:solidFill>
                    <a:schemeClr val="tx2">
                      <a:lumMod val="75000"/>
                    </a:schemeClr>
                  </a:solidFill>
                  <a:sym typeface="Symbol"/>
                </a:rPr>
                <a:t>Possible background: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400" b="1" i="1" dirty="0">
                  <a:solidFill>
                    <a:schemeClr val="tx2">
                      <a:lumMod val="75000"/>
                    </a:schemeClr>
                  </a:solidFill>
                  <a:sym typeface="Symbol"/>
                </a:rPr>
                <a:t>Beam halo hitting </a:t>
              </a:r>
              <a:r>
                <a:rPr lang="en-US" altLang="zh-CN" sz="1400" b="1" i="1" dirty="0" smtClean="0">
                  <a:solidFill>
                    <a:schemeClr val="tx2">
                      <a:lumMod val="75000"/>
                    </a:schemeClr>
                  </a:solidFill>
                  <a:sym typeface="Symbol"/>
                </a:rPr>
                <a:t>B-Dump bending magnet</a:t>
              </a:r>
              <a:endParaRPr lang="en-US" altLang="zh-CN" sz="1400" b="1" i="1" dirty="0">
                <a:solidFill>
                  <a:schemeClr val="tx2">
                    <a:lumMod val="75000"/>
                  </a:schemeClr>
                </a:solidFill>
                <a:sym typeface="Symbol"/>
              </a:endParaRPr>
            </a:p>
            <a:p>
              <a:r>
                <a:rPr lang="en-US" altLang="zh-CN" sz="1400" b="1" i="1" dirty="0">
                  <a:solidFill>
                    <a:srgbClr val="C00000"/>
                  </a:solidFill>
                  <a:sym typeface="Symbol"/>
                </a:rPr>
                <a:t>⇒  can be collimated by collimators </a:t>
              </a:r>
              <a:r>
                <a:rPr lang="en-US" altLang="zh-CN" sz="1400" b="1" i="1" dirty="0" smtClean="0">
                  <a:solidFill>
                    <a:srgbClr val="C00000"/>
                  </a:solidFill>
                  <a:sym typeface="Symbol"/>
                </a:rPr>
                <a:t>upstream </a:t>
              </a:r>
            </a:p>
            <a:p>
              <a:r>
                <a:rPr lang="en-US" altLang="zh-CN" sz="1400" b="1" i="1" dirty="0">
                  <a:sym typeface="Symbol"/>
                </a:rPr>
                <a:t> </a:t>
              </a:r>
              <a:r>
                <a:rPr lang="en-US" altLang="zh-CN" sz="1400" b="1" i="1" dirty="0" smtClean="0">
                  <a:sym typeface="Symbol"/>
                </a:rPr>
                <a:t>                                                              </a:t>
              </a:r>
              <a:r>
                <a:rPr lang="en-US" altLang="zh-CN" sz="1400" b="1" i="1" u="sng" dirty="0" smtClean="0">
                  <a:sym typeface="Symbol"/>
                </a:rPr>
                <a:t>-&gt; </a:t>
              </a:r>
              <a:r>
                <a:rPr lang="en-US" altLang="zh-CN" sz="1400" b="1" i="1" u="sng" dirty="0" err="1" smtClean="0">
                  <a:sym typeface="Symbol"/>
                </a:rPr>
                <a:t>N.Fuster’s</a:t>
              </a:r>
              <a:r>
                <a:rPr lang="en-US" altLang="zh-CN" sz="1400" b="1" i="1" u="sng" dirty="0" smtClean="0">
                  <a:sym typeface="Symbol"/>
                </a:rPr>
                <a:t> talk</a:t>
              </a:r>
              <a:endParaRPr lang="en-US" altLang="zh-CN" sz="1400" b="1" i="1" u="sng" dirty="0">
                <a:sym typeface="Symbol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400" b="1" i="1" dirty="0" smtClean="0">
                  <a:solidFill>
                    <a:schemeClr val="tx2">
                      <a:lumMod val="75000"/>
                    </a:schemeClr>
                  </a:solidFill>
                  <a:sym typeface="Symbol"/>
                </a:rPr>
                <a:t>Back-scattered neutrons from dump </a:t>
              </a:r>
            </a:p>
            <a:p>
              <a:r>
                <a:rPr lang="en-US" altLang="zh-CN" sz="1400" b="1" i="1" dirty="0" smtClean="0">
                  <a:solidFill>
                    <a:srgbClr val="C00000"/>
                  </a:solidFill>
                  <a:sym typeface="Symbol"/>
                </a:rPr>
                <a:t>⇒  slow neutrons can be separated in time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400" b="1" i="1" dirty="0" smtClean="0">
                  <a:solidFill>
                    <a:schemeClr val="tx2">
                      <a:lumMod val="75000"/>
                    </a:schemeClr>
                  </a:solidFill>
                  <a:sym typeface="Symbol"/>
                </a:rPr>
                <a:t>Bremsstrahlung photons</a:t>
              </a:r>
            </a:p>
            <a:p>
              <a:r>
                <a:rPr lang="en-US" altLang="zh-CN" sz="1400" b="1" i="1" dirty="0" smtClean="0">
                  <a:solidFill>
                    <a:srgbClr val="C00000"/>
                  </a:solidFill>
                  <a:sym typeface="Symbol"/>
                </a:rPr>
                <a:t>⇒  can be neglected? </a:t>
              </a:r>
            </a:p>
            <a:p>
              <a:r>
                <a:rPr lang="en-US" altLang="zh-CN" sz="1400" b="1" i="1" dirty="0">
                  <a:solidFill>
                    <a:srgbClr val="C00000"/>
                  </a:solidFill>
                  <a:sym typeface="Symbol"/>
                </a:rPr>
                <a:t> </a:t>
              </a:r>
              <a:r>
                <a:rPr lang="en-US" altLang="zh-CN" sz="1600" b="1" i="1" u="sng" dirty="0" smtClean="0">
                  <a:solidFill>
                    <a:schemeClr val="tx2">
                      <a:lumMod val="75000"/>
                    </a:schemeClr>
                  </a:solidFill>
                  <a:sym typeface="Symbol"/>
                </a:rPr>
                <a:t>Data </a:t>
              </a:r>
              <a:r>
                <a:rPr lang="en-US" altLang="zh-CN" sz="1600" b="1" i="1" u="sng" dirty="0" smtClean="0">
                  <a:solidFill>
                    <a:schemeClr val="tx2">
                      <a:lumMod val="75000"/>
                    </a:schemeClr>
                  </a:solidFill>
                  <a:sym typeface="Symbol"/>
                </a:rPr>
                <a:t>Taking 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400" b="1" i="1" dirty="0" smtClean="0">
                  <a:solidFill>
                    <a:schemeClr val="tx2">
                      <a:lumMod val="75000"/>
                    </a:schemeClr>
                  </a:solidFill>
                  <a:sym typeface="Symbol"/>
                </a:rPr>
                <a:t>Different channel for beam core and halo</a:t>
              </a:r>
            </a:p>
            <a:p>
              <a:r>
                <a:rPr lang="en-US" altLang="zh-CN" sz="1400" b="1" i="1" dirty="0" smtClean="0">
                  <a:solidFill>
                    <a:schemeClr val="tx2">
                      <a:lumMod val="75000"/>
                    </a:schemeClr>
                  </a:solidFill>
                  <a:sym typeface="Symbol"/>
                </a:rPr>
                <a:t>        </a:t>
              </a:r>
              <a:r>
                <a:rPr lang="en-US" altLang="zh-CN" sz="1400" b="1" i="1" dirty="0" smtClean="0">
                  <a:solidFill>
                    <a:srgbClr val="C00000"/>
                  </a:solidFill>
                  <a:sym typeface="Symbol"/>
                </a:rPr>
                <a:t>⇒  possible to do overall scan</a:t>
              </a:r>
              <a:endParaRPr lang="en-US" altLang="zh-CN" sz="1600" b="1" i="1" dirty="0" smtClean="0">
                <a:solidFill>
                  <a:srgbClr val="C00000"/>
                </a:solidFill>
                <a:sym typeface="Symbol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4317462" y="407650"/>
              <a:ext cx="4762812" cy="2926683"/>
            </a:xfrm>
            <a:prstGeom prst="round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Rectangle 26"/>
            <p:cNvSpPr/>
            <p:nvPr/>
          </p:nvSpPr>
          <p:spPr>
            <a:xfrm>
              <a:off x="5295053" y="516064"/>
              <a:ext cx="2680365" cy="3486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Diamond </a:t>
              </a:r>
              <a:r>
                <a:rPr lang="en-US" altLang="zh-CN" sz="28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Sensor</a:t>
              </a:r>
              <a:endParaRPr lang="fr-FR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" name="Rectangle à coins arrondis 1"/>
          <p:cNvSpPr/>
          <p:nvPr/>
        </p:nvSpPr>
        <p:spPr>
          <a:xfrm>
            <a:off x="4488745" y="2001567"/>
            <a:ext cx="4032448" cy="100223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76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 12"/>
          <p:cNvSpPr/>
          <p:nvPr/>
        </p:nvSpPr>
        <p:spPr>
          <a:xfrm>
            <a:off x="467544" y="1059582"/>
            <a:ext cx="7870968" cy="2736304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4AEDA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" y="32033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4AEDA"/>
                </a:solidFill>
              </a:rPr>
              <a:t>In </a:t>
            </a:r>
            <a:r>
              <a:rPr lang="en-US" altLang="zh-CN" sz="2800" b="1" dirty="0" smtClean="0">
                <a:solidFill>
                  <a:srgbClr val="04AEDA"/>
                </a:solidFill>
              </a:rPr>
              <a:t>Vacuum Diamond Sensor @ATF2</a:t>
            </a:r>
            <a:endParaRPr lang="fr-FR" sz="2800" b="1" dirty="0">
              <a:solidFill>
                <a:srgbClr val="04AEDA"/>
              </a:solidFill>
            </a:endParaRPr>
          </a:p>
        </p:txBody>
      </p:sp>
      <p:cxnSp>
        <p:nvCxnSpPr>
          <p:cNvPr id="45" name="直接连接符 10"/>
          <p:cNvCxnSpPr/>
          <p:nvPr/>
        </p:nvCxnSpPr>
        <p:spPr>
          <a:xfrm flipH="1">
            <a:off x="55678" y="824094"/>
            <a:ext cx="908832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7"/>
          <p:cNvSpPr>
            <a:spLocks noChangeArrowheads="1"/>
          </p:cNvSpPr>
          <p:nvPr/>
        </p:nvSpPr>
        <p:spPr bwMode="auto">
          <a:xfrm>
            <a:off x="-28553" y="772120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b="1" smtClean="0">
                <a:solidFill>
                  <a:schemeClr val="bg1"/>
                </a:solidFill>
              </a:rPr>
              <a:t>7</a:t>
            </a:fld>
            <a:endParaRPr lang="zh-CN" altLang="en-US" b="1" dirty="0">
              <a:solidFill>
                <a:schemeClr val="bg1"/>
              </a:solidFill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755576" y="1319821"/>
            <a:ext cx="7257466" cy="2348365"/>
            <a:chOff x="2784" y="1523706"/>
            <a:chExt cx="8779111" cy="2818190"/>
          </a:xfrm>
        </p:grpSpPr>
        <p:pic>
          <p:nvPicPr>
            <p:cNvPr id="22" name="Picture 2" descr="C:\Users\$atf2\Desktop\KEK_Oct.2014\image_2.jpe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9485" y="1647588"/>
              <a:ext cx="3592410" cy="26943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AutoShape 2102"/>
            <p:cNvSpPr>
              <a:spLocks noChangeArrowheads="1"/>
            </p:cNvSpPr>
            <p:nvPr/>
          </p:nvSpPr>
          <p:spPr bwMode="auto">
            <a:xfrm rot="1091353" flipH="1">
              <a:off x="3874390" y="1715407"/>
              <a:ext cx="863088" cy="688409"/>
            </a:xfrm>
            <a:prstGeom prst="wedgeEllipseCallout">
              <a:avLst>
                <a:gd name="adj1" fmla="val -168724"/>
                <a:gd name="adj2" fmla="val 59940"/>
              </a:avLst>
            </a:prstGeom>
            <a:solidFill>
              <a:srgbClr val="002060"/>
            </a:solidFill>
            <a:ln w="28575">
              <a:solidFill>
                <a:srgbClr val="002060"/>
              </a:solidFill>
              <a:miter lim="800000"/>
              <a:headEnd/>
              <a:tailEnd/>
            </a:ln>
          </p:spPr>
          <p:txBody>
            <a:bodyPr lIns="108265" tIns="54132" rIns="108265" bIns="54132"/>
            <a:lstStyle>
              <a:lvl1pPr defTabSz="1082675" eaLnBrk="0" hangingPunct="0"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defTabSz="1082675" eaLnBrk="0" hangingPunct="0"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defTabSz="1082675" eaLnBrk="0" hangingPunct="0"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defTabSz="1082675" eaLnBrk="0" hangingPunct="0"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defTabSz="1082675" eaLnBrk="0" hangingPunct="0"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defTabSz="1082675" eaLnBrk="0" fontAlgn="base" hangingPunct="0">
                <a:spcBef>
                  <a:spcPct val="0"/>
                </a:spcBef>
                <a:spcAft>
                  <a:spcPct val="0"/>
                </a:spcAft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defTabSz="1082675" eaLnBrk="0" fontAlgn="base" hangingPunct="0">
                <a:spcBef>
                  <a:spcPct val="0"/>
                </a:spcBef>
                <a:spcAft>
                  <a:spcPct val="0"/>
                </a:spcAft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defTabSz="1082675" eaLnBrk="0" fontAlgn="base" hangingPunct="0">
                <a:spcBef>
                  <a:spcPct val="0"/>
                </a:spcBef>
                <a:spcAft>
                  <a:spcPct val="0"/>
                </a:spcAft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defTabSz="1082675" eaLnBrk="0" fontAlgn="base" hangingPunct="0">
                <a:spcBef>
                  <a:spcPct val="0"/>
                </a:spcBef>
                <a:spcAft>
                  <a:spcPct val="0"/>
                </a:spcAft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hangingPunct="1"/>
              <a:endParaRPr lang="zh-CN" altLang="zh-CN" sz="2100">
                <a:latin typeface="Times New Roman" pitchFamily="18" charset="0"/>
              </a:endParaRPr>
            </a:p>
          </p:txBody>
        </p:sp>
        <p:pic>
          <p:nvPicPr>
            <p:cNvPr id="24" name="Picture 13" descr="C:\Users\sliu\Desktop\PHIL\13-03-14 Photos pour Shan\Nouveau dossier\image_1.jpe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55"/>
            <a:stretch/>
          </p:blipFill>
          <p:spPr bwMode="auto">
            <a:xfrm rot="5400000" flipH="1">
              <a:off x="3720438" y="1548037"/>
              <a:ext cx="1209161" cy="1300260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72" t="3061" r="11513" b="58322"/>
            <a:stretch/>
          </p:blipFill>
          <p:spPr bwMode="auto">
            <a:xfrm>
              <a:off x="2784" y="2853273"/>
              <a:ext cx="1584176" cy="1426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AutoShape 2102"/>
            <p:cNvSpPr>
              <a:spLocks noChangeArrowheads="1"/>
            </p:cNvSpPr>
            <p:nvPr/>
          </p:nvSpPr>
          <p:spPr bwMode="auto">
            <a:xfrm rot="10603762" flipH="1" flipV="1">
              <a:off x="1251170" y="1924109"/>
              <a:ext cx="1161970" cy="805003"/>
            </a:xfrm>
            <a:prstGeom prst="wedgeEllipseCallout">
              <a:avLst>
                <a:gd name="adj1" fmla="val 186913"/>
                <a:gd name="adj2" fmla="val -12581"/>
              </a:avLst>
            </a:prstGeom>
            <a:solidFill>
              <a:srgbClr val="FFC000"/>
            </a:solidFill>
            <a:ln w="19050">
              <a:solidFill>
                <a:srgbClr val="FFC000"/>
              </a:solidFill>
              <a:miter lim="800000"/>
              <a:headEnd/>
              <a:tailEnd/>
            </a:ln>
          </p:spPr>
          <p:txBody>
            <a:bodyPr lIns="108265" tIns="54132" rIns="108265" bIns="54132"/>
            <a:lstStyle>
              <a:lvl1pPr defTabSz="1082675" eaLnBrk="0" hangingPunct="0"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defTabSz="1082675" eaLnBrk="0" hangingPunct="0"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defTabSz="1082675" eaLnBrk="0" hangingPunct="0"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defTabSz="1082675" eaLnBrk="0" hangingPunct="0"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defTabSz="1082675" eaLnBrk="0" hangingPunct="0"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defTabSz="1082675" eaLnBrk="0" fontAlgn="base" hangingPunct="0">
                <a:spcBef>
                  <a:spcPct val="0"/>
                </a:spcBef>
                <a:spcAft>
                  <a:spcPct val="0"/>
                </a:spcAft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defTabSz="1082675" eaLnBrk="0" fontAlgn="base" hangingPunct="0">
                <a:spcBef>
                  <a:spcPct val="0"/>
                </a:spcBef>
                <a:spcAft>
                  <a:spcPct val="0"/>
                </a:spcAft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defTabSz="1082675" eaLnBrk="0" fontAlgn="base" hangingPunct="0">
                <a:spcBef>
                  <a:spcPct val="0"/>
                </a:spcBef>
                <a:spcAft>
                  <a:spcPct val="0"/>
                </a:spcAft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defTabSz="1082675" eaLnBrk="0" fontAlgn="base" hangingPunct="0">
                <a:spcBef>
                  <a:spcPct val="0"/>
                </a:spcBef>
                <a:spcAft>
                  <a:spcPct val="0"/>
                </a:spcAft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hangingPunct="1"/>
              <a:endParaRPr lang="zh-CN" altLang="zh-CN" sz="2100" dirty="0">
                <a:latin typeface="Times New Roman" pitchFamily="18" charset="0"/>
              </a:endParaRPr>
            </a:p>
          </p:txBody>
        </p:sp>
        <p:pic>
          <p:nvPicPr>
            <p:cNvPr id="27" name="Picture 2" descr="C:\Users\$atf2\Desktop\KEK_Oct.2014\image.jpe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305" b="30990"/>
            <a:stretch/>
          </p:blipFill>
          <p:spPr bwMode="auto">
            <a:xfrm>
              <a:off x="738578" y="1523706"/>
              <a:ext cx="1696764" cy="1237634"/>
            </a:xfrm>
            <a:prstGeom prst="rect">
              <a:avLst/>
            </a:prstGeom>
            <a:noFill/>
            <a:ln w="38100">
              <a:solidFill>
                <a:srgbClr val="FFC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ZoneTexte 27"/>
            <p:cNvSpPr txBox="1"/>
            <p:nvPr/>
          </p:nvSpPr>
          <p:spPr>
            <a:xfrm flipH="1">
              <a:off x="3893378" y="2892759"/>
              <a:ext cx="74732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i="1" dirty="0" smtClean="0">
                  <a:solidFill>
                    <a:srgbClr val="FFC000"/>
                  </a:solidFill>
                </a:rPr>
                <a:t>@CIVIDEC</a:t>
              </a:r>
              <a:endParaRPr lang="fr-FR" sz="1050" b="1" i="1" dirty="0">
                <a:solidFill>
                  <a:srgbClr val="FFC000"/>
                </a:solidFill>
              </a:endParaRPr>
            </a:p>
          </p:txBody>
        </p:sp>
        <p:sp>
          <p:nvSpPr>
            <p:cNvPr id="29" name="AutoShape 2102"/>
            <p:cNvSpPr>
              <a:spLocks noChangeArrowheads="1"/>
            </p:cNvSpPr>
            <p:nvPr/>
          </p:nvSpPr>
          <p:spPr bwMode="auto">
            <a:xfrm rot="4391245" flipH="1" flipV="1">
              <a:off x="2605514" y="3480484"/>
              <a:ext cx="1037186" cy="377381"/>
            </a:xfrm>
            <a:prstGeom prst="wedgeEllipseCallout">
              <a:avLst>
                <a:gd name="adj1" fmla="val 189815"/>
                <a:gd name="adj2" fmla="val -377832"/>
              </a:avLst>
            </a:prstGeom>
            <a:solidFill>
              <a:srgbClr val="FFC000"/>
            </a:solidFill>
            <a:ln w="19050">
              <a:solidFill>
                <a:srgbClr val="FFC000"/>
              </a:solidFill>
              <a:miter lim="800000"/>
              <a:headEnd/>
              <a:tailEnd/>
            </a:ln>
          </p:spPr>
          <p:txBody>
            <a:bodyPr lIns="108265" tIns="54132" rIns="108265" bIns="54132"/>
            <a:lstStyle>
              <a:lvl1pPr defTabSz="1082675" eaLnBrk="0" hangingPunct="0"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defTabSz="1082675" eaLnBrk="0" hangingPunct="0"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defTabSz="1082675" eaLnBrk="0" hangingPunct="0"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defTabSz="1082675" eaLnBrk="0" hangingPunct="0"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defTabSz="1082675" eaLnBrk="0" hangingPunct="0"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defTabSz="1082675" eaLnBrk="0" fontAlgn="base" hangingPunct="0">
                <a:spcBef>
                  <a:spcPct val="0"/>
                </a:spcBef>
                <a:spcAft>
                  <a:spcPct val="0"/>
                </a:spcAft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defTabSz="1082675" eaLnBrk="0" fontAlgn="base" hangingPunct="0">
                <a:spcBef>
                  <a:spcPct val="0"/>
                </a:spcBef>
                <a:spcAft>
                  <a:spcPct val="0"/>
                </a:spcAft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defTabSz="1082675" eaLnBrk="0" fontAlgn="base" hangingPunct="0">
                <a:spcBef>
                  <a:spcPct val="0"/>
                </a:spcBef>
                <a:spcAft>
                  <a:spcPct val="0"/>
                </a:spcAft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defTabSz="1082675" eaLnBrk="0" fontAlgn="base" hangingPunct="0">
                <a:spcBef>
                  <a:spcPct val="0"/>
                </a:spcBef>
                <a:spcAft>
                  <a:spcPct val="0"/>
                </a:spcAft>
                <a:defRPr kumimoji="1" sz="75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hangingPunct="1"/>
              <a:endParaRPr lang="zh-CN" altLang="zh-CN" sz="2100" dirty="0">
                <a:latin typeface="Times New Roman" pitchFamily="18" charset="0"/>
              </a:endParaRPr>
            </a:p>
          </p:txBody>
        </p:sp>
        <p:pic>
          <p:nvPicPr>
            <p:cNvPr id="30" name="Picture 15" descr="C:\Users\sliu\Desktop\THPME092\THPME092\THPME092f5c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5668" y="3203951"/>
              <a:ext cx="2461369" cy="957589"/>
            </a:xfrm>
            <a:prstGeom prst="rect">
              <a:avLst/>
            </a:prstGeom>
            <a:ln w="38100" cap="sq">
              <a:solidFill>
                <a:srgbClr val="FFC000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-21192" y="4744562"/>
            <a:ext cx="9144000" cy="273844"/>
          </a:xfrm>
        </p:spPr>
        <p:txBody>
          <a:bodyPr/>
          <a:lstStyle/>
          <a:p>
            <a:r>
              <a:rPr lang="fr-FR" altLang="zh-CN" b="1" i="1" dirty="0">
                <a:solidFill>
                  <a:schemeClr val="bg1"/>
                </a:solidFill>
              </a:rPr>
              <a:t>Shan Liu</a:t>
            </a:r>
            <a:r>
              <a:rPr lang="fr-FR" altLang="zh-CN" b="1" dirty="0">
                <a:solidFill>
                  <a:schemeClr val="bg1"/>
                </a:solidFill>
              </a:rPr>
              <a:t> </a:t>
            </a:r>
            <a:r>
              <a:rPr lang="fr-FR" altLang="zh-CN" b="1" dirty="0" smtClean="0">
                <a:solidFill>
                  <a:schemeClr val="bg1"/>
                </a:solidFill>
              </a:rPr>
              <a:t>                                        </a:t>
            </a:r>
            <a:r>
              <a:rPr lang="en-US" altLang="zh-CN" b="1" dirty="0" smtClean="0">
                <a:solidFill>
                  <a:schemeClr val="bg1"/>
                </a:solidFill>
              </a:rPr>
              <a:t>Beam </a:t>
            </a:r>
            <a:r>
              <a:rPr lang="en-US" altLang="zh-CN" b="1" dirty="0">
                <a:solidFill>
                  <a:schemeClr val="bg1"/>
                </a:solidFill>
              </a:rPr>
              <a:t>Halo Measurement using Diamond Sensor at </a:t>
            </a:r>
            <a:r>
              <a:rPr lang="en-US" altLang="zh-CN" b="1" dirty="0" smtClean="0">
                <a:solidFill>
                  <a:schemeClr val="bg1"/>
                </a:solidFill>
              </a:rPr>
              <a:t>ATF2                            </a:t>
            </a:r>
            <a:r>
              <a:rPr lang="fr-FR" altLang="zh-CN" b="1" dirty="0" smtClean="0">
                <a:solidFill>
                  <a:schemeClr val="bg1"/>
                </a:solidFill>
              </a:rPr>
              <a:t> CLIC </a:t>
            </a:r>
            <a:r>
              <a:rPr lang="fr-FR" altLang="zh-CN" b="1" dirty="0">
                <a:solidFill>
                  <a:schemeClr val="bg1"/>
                </a:solidFill>
              </a:rPr>
              <a:t>Workshop, 28 Jan. 2015 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3931498"/>
            <a:ext cx="8600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kumimoji="1" lang="en-US" sz="1600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The first Diamond Sensor is installed </a:t>
            </a:r>
            <a:r>
              <a:rPr kumimoji="1" lang="en-US" sz="1600" u="sng" dirty="0">
                <a:solidFill>
                  <a:srgbClr val="C00000"/>
                </a:solidFill>
                <a:latin typeface="Comic Sans MS" pitchFamily="66" charset="0"/>
                <a:ea typeface="MS PGothic" pitchFamily="34" charset="-128"/>
              </a:rPr>
              <a:t>horizontally</a:t>
            </a:r>
            <a:r>
              <a:rPr kumimoji="1" lang="en-US" sz="1600" dirty="0">
                <a:solidFill>
                  <a:srgbClr val="C00000"/>
                </a:solidFill>
                <a:latin typeface="Comic Sans MS" pitchFamily="66" charset="0"/>
                <a:ea typeface="MS PGothic" pitchFamily="34" charset="-128"/>
              </a:rPr>
              <a:t> </a:t>
            </a:r>
            <a:r>
              <a:rPr kumimoji="1" lang="en-US" sz="1600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at ATF2 in </a:t>
            </a:r>
            <a:r>
              <a:rPr kumimoji="1" lang="en-US" sz="1600" u="sng" dirty="0">
                <a:solidFill>
                  <a:srgbClr val="C00000"/>
                </a:solidFill>
                <a:latin typeface="Comic Sans MS" pitchFamily="66" charset="0"/>
                <a:ea typeface="MS PGothic" pitchFamily="34" charset="-128"/>
              </a:rPr>
              <a:t>Nov. 2014</a:t>
            </a:r>
          </a:p>
        </p:txBody>
      </p:sp>
      <p:sp>
        <p:nvSpPr>
          <p:cNvPr id="4" name="Rectangle 3"/>
          <p:cNvSpPr/>
          <p:nvPr/>
        </p:nvSpPr>
        <p:spPr>
          <a:xfrm>
            <a:off x="395536" y="4300830"/>
            <a:ext cx="86472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kumimoji="1" lang="en-US" sz="1600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A second unit will be </a:t>
            </a:r>
            <a:r>
              <a:rPr kumimoji="1" lang="en-US" sz="1600" dirty="0" smtClean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installed </a:t>
            </a:r>
            <a:r>
              <a:rPr kumimoji="1" lang="en-US" sz="1600" u="sng" dirty="0">
                <a:solidFill>
                  <a:srgbClr val="C00000"/>
                </a:solidFill>
                <a:latin typeface="Comic Sans MS" pitchFamily="66" charset="0"/>
                <a:ea typeface="MS PGothic" pitchFamily="34" charset="-128"/>
              </a:rPr>
              <a:t>vertically</a:t>
            </a:r>
            <a:r>
              <a:rPr kumimoji="1" lang="en-US" sz="1600" dirty="0" smtClean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 </a:t>
            </a:r>
            <a:r>
              <a:rPr kumimoji="1" lang="en-US" sz="1600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in </a:t>
            </a:r>
            <a:r>
              <a:rPr kumimoji="1" lang="en-US" sz="1600" u="sng" dirty="0">
                <a:solidFill>
                  <a:srgbClr val="C00000"/>
                </a:solidFill>
                <a:latin typeface="Comic Sans MS" pitchFamily="66" charset="0"/>
                <a:ea typeface="MS PGothic" pitchFamily="34" charset="-128"/>
              </a:rPr>
              <a:t>2015</a:t>
            </a:r>
            <a:r>
              <a:rPr kumimoji="1" lang="en-US" sz="1600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 for vertical halo measurements</a:t>
            </a:r>
          </a:p>
        </p:txBody>
      </p:sp>
    </p:spTree>
    <p:extLst>
      <p:ext uri="{BB962C8B-B14F-4D97-AF65-F5344CB8AC3E}">
        <p14:creationId xmlns:p14="http://schemas.microsoft.com/office/powerpoint/2010/main" val="87362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61" name="Rectangle 60"/>
          <p:cNvSpPr/>
          <p:nvPr/>
        </p:nvSpPr>
        <p:spPr>
          <a:xfrm>
            <a:off x="-138686" y="9075"/>
            <a:ext cx="5737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04AEDA"/>
                </a:solidFill>
              </a:rPr>
              <a:t>Data Acquisition System</a:t>
            </a:r>
            <a:endParaRPr lang="fr-FR" sz="2800" b="1" dirty="0">
              <a:solidFill>
                <a:srgbClr val="04AEDA"/>
              </a:solidFill>
            </a:endParaRPr>
          </a:p>
        </p:txBody>
      </p:sp>
      <p:cxnSp>
        <p:nvCxnSpPr>
          <p:cNvPr id="62" name="直接连接符 10"/>
          <p:cNvCxnSpPr/>
          <p:nvPr/>
        </p:nvCxnSpPr>
        <p:spPr>
          <a:xfrm flipH="1">
            <a:off x="179388" y="519807"/>
            <a:ext cx="4752652" cy="1625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7"/>
          <p:cNvSpPr>
            <a:spLocks noChangeArrowheads="1"/>
          </p:cNvSpPr>
          <p:nvPr/>
        </p:nvSpPr>
        <p:spPr bwMode="auto">
          <a:xfrm>
            <a:off x="-36512" y="484088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67" name="ZoneTexte 2066"/>
          <p:cNvSpPr txBox="1"/>
          <p:nvPr/>
        </p:nvSpPr>
        <p:spPr>
          <a:xfrm>
            <a:off x="5892554" y="3111437"/>
            <a:ext cx="3071934" cy="147732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Tests of the system were done </a:t>
            </a:r>
            <a:r>
              <a:rPr kumimoji="1" lang="en-US" dirty="0" smtClean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with beam at </a:t>
            </a:r>
            <a:r>
              <a:rPr kumimoji="1" lang="en-US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PHIL </a:t>
            </a:r>
            <a:r>
              <a:rPr kumimoji="1" lang="en-US" dirty="0" smtClean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(</a:t>
            </a:r>
            <a:r>
              <a:rPr kumimoji="1" lang="en-US" dirty="0" err="1" smtClean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photoinjector</a:t>
            </a:r>
            <a:r>
              <a:rPr kumimoji="1" lang="en-US" dirty="0" smtClean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 </a:t>
            </a:r>
            <a:r>
              <a:rPr kumimoji="1" lang="en-US" dirty="0" err="1" smtClean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beamline</a:t>
            </a:r>
            <a:r>
              <a:rPr kumimoji="1" lang="en-US" dirty="0" smtClean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 at LAL) in Oct. </a:t>
            </a:r>
            <a:r>
              <a:rPr kumimoji="1" lang="en-US" dirty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2014 before installation at ATF2</a:t>
            </a:r>
            <a:endParaRPr kumimoji="1" lang="fr-FR" dirty="0">
              <a:solidFill>
                <a:srgbClr val="7030A0"/>
              </a:solidFill>
              <a:latin typeface="Comic Sans MS" pitchFamily="66" charset="0"/>
              <a:ea typeface="MS PGothic" pitchFamily="34" charset="-128"/>
            </a:endParaRPr>
          </a:p>
        </p:txBody>
      </p:sp>
      <p:grpSp>
        <p:nvGrpSpPr>
          <p:cNvPr id="2053" name="Groupe 2052"/>
          <p:cNvGrpSpPr/>
          <p:nvPr/>
        </p:nvGrpSpPr>
        <p:grpSpPr>
          <a:xfrm>
            <a:off x="205036" y="519807"/>
            <a:ext cx="8628505" cy="2321895"/>
            <a:chOff x="-100703" y="2266079"/>
            <a:chExt cx="8628505" cy="2321895"/>
          </a:xfrm>
        </p:grpSpPr>
        <p:grpSp>
          <p:nvGrpSpPr>
            <p:cNvPr id="8" name="Groupe 7"/>
            <p:cNvGrpSpPr/>
            <p:nvPr/>
          </p:nvGrpSpPr>
          <p:grpSpPr>
            <a:xfrm>
              <a:off x="354347" y="2481926"/>
              <a:ext cx="8047713" cy="2106048"/>
              <a:chOff x="412719" y="1026824"/>
              <a:chExt cx="8047713" cy="2106048"/>
            </a:xfrm>
          </p:grpSpPr>
          <p:cxnSp>
            <p:nvCxnSpPr>
              <p:cNvPr id="13" name="Connecteur droit avec flèche 12"/>
              <p:cNvCxnSpPr>
                <a:endCxn id="52" idx="0"/>
              </p:cNvCxnSpPr>
              <p:nvPr/>
            </p:nvCxnSpPr>
            <p:spPr>
              <a:xfrm>
                <a:off x="2198208" y="2202786"/>
                <a:ext cx="5660642" cy="6278"/>
              </a:xfrm>
              <a:prstGeom prst="straightConnector1">
                <a:avLst/>
              </a:prstGeom>
              <a:ln w="31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ZoneTexte 28"/>
              <p:cNvSpPr txBox="1"/>
              <p:nvPr/>
            </p:nvSpPr>
            <p:spPr>
              <a:xfrm>
                <a:off x="412719" y="1905866"/>
                <a:ext cx="2215065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endParaRPr lang="en-US" sz="1100" dirty="0" smtClean="0">
                  <a:cs typeface="Calibri" pitchFamily="34" charset="0"/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2349335" y="2060848"/>
                <a:ext cx="1344933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fr-FR" sz="1100" dirty="0" smtClean="0">
                    <a:sym typeface="Symbol"/>
                  </a:rPr>
                  <a:t>RG58 coax cable  </a:t>
                </a:r>
              </a:p>
              <a:p>
                <a:pPr algn="ctr"/>
                <a:r>
                  <a:rPr lang="fr-FR" sz="1100" dirty="0" smtClean="0">
                    <a:sym typeface="Symbol"/>
                  </a:rPr>
                  <a:t>2.5 m</a:t>
                </a:r>
                <a:endParaRPr lang="en-US" sz="1100" dirty="0" smtClean="0">
                  <a:cs typeface="Calibri" pitchFamily="34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511256" y="2141827"/>
                <a:ext cx="139337" cy="12191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3766276" y="2046530"/>
                <a:ext cx="1476975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fr-FR" sz="1100" b="1" dirty="0" smtClean="0">
                    <a:sym typeface="Symbol"/>
                  </a:rPr>
                  <a:t>Heliax 1/4 inch coax cable  21 m</a:t>
                </a:r>
                <a:endParaRPr lang="en-US" sz="1100" b="1" dirty="0" smtClean="0">
                  <a:cs typeface="Calibri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5282079" y="2141827"/>
                <a:ext cx="139337" cy="12191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" name="ZoneTexte 15"/>
              <p:cNvSpPr txBox="1"/>
              <p:nvPr/>
            </p:nvSpPr>
            <p:spPr>
              <a:xfrm>
                <a:off x="5110875" y="2050133"/>
                <a:ext cx="1344933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fr-FR" sz="1100" dirty="0" smtClean="0">
                    <a:sym typeface="Symbol"/>
                  </a:rPr>
                  <a:t>Coax cable  </a:t>
                </a:r>
              </a:p>
              <a:p>
                <a:pPr algn="ctr"/>
                <a:r>
                  <a:rPr lang="fr-FR" sz="1100" dirty="0" smtClean="0">
                    <a:sym typeface="Symbol"/>
                  </a:rPr>
                  <a:t>0.6 m</a:t>
                </a:r>
                <a:endParaRPr lang="en-US" sz="1100" dirty="0" smtClean="0">
                  <a:cs typeface="Calibri" pitchFamily="34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163056" y="2014116"/>
                <a:ext cx="174171" cy="426720"/>
              </a:xfrm>
              <a:prstGeom prst="rect">
                <a:avLst/>
              </a:prstGeom>
              <a:solidFill>
                <a:schemeClr val="bg2"/>
              </a:solidFill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" name="ZoneTexte 17"/>
              <p:cNvSpPr txBox="1"/>
              <p:nvPr/>
            </p:nvSpPr>
            <p:spPr>
              <a:xfrm>
                <a:off x="6408213" y="1675547"/>
                <a:ext cx="756075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sz="1100" dirty="0" smtClean="0">
                    <a:sym typeface="Symbol"/>
                  </a:rPr>
                  <a:t>feedthrough</a:t>
                </a:r>
                <a:endParaRPr lang="en-US" sz="1100" dirty="0" smtClean="0">
                  <a:cs typeface="Calibri" pitchFamily="34" charset="0"/>
                </a:endParaRPr>
              </a:p>
            </p:txBody>
          </p:sp>
          <p:sp>
            <p:nvSpPr>
              <p:cNvPr id="19" name="ZoneTexte 18"/>
              <p:cNvSpPr txBox="1"/>
              <p:nvPr/>
            </p:nvSpPr>
            <p:spPr>
              <a:xfrm>
                <a:off x="6358564" y="2062689"/>
                <a:ext cx="1064043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fr-FR" sz="1100" dirty="0" smtClean="0">
                    <a:sym typeface="Symbol"/>
                  </a:rPr>
                  <a:t>Vacuum </a:t>
                </a:r>
                <a:r>
                  <a:rPr lang="fr-FR" sz="1100" dirty="0" smtClean="0">
                    <a:cs typeface="Calibri" pitchFamily="34" charset="0"/>
                    <a:sym typeface="Symbol"/>
                  </a:rPr>
                  <a:t>cable</a:t>
                </a:r>
              </a:p>
              <a:p>
                <a:pPr algn="ctr"/>
                <a:r>
                  <a:rPr lang="en-US" sz="1100" dirty="0" smtClean="0">
                    <a:cs typeface="Calibri" pitchFamily="34" charset="0"/>
                  </a:rPr>
                  <a:t>0.64 m</a:t>
                </a:r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8243746" y="2238364"/>
                <a:ext cx="216686" cy="17446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endParaRPr lang="en-US" sz="1100" dirty="0" smtClean="0">
                  <a:cs typeface="Calibri" pitchFamily="34" charset="0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351088" y="1026824"/>
                <a:ext cx="2109344" cy="2106048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4" name="Connecteur droit 23"/>
              <p:cNvCxnSpPr>
                <a:endCxn id="23" idx="1"/>
              </p:cNvCxnSpPr>
              <p:nvPr/>
            </p:nvCxnSpPr>
            <p:spPr>
              <a:xfrm flipH="1">
                <a:off x="6351088" y="1868729"/>
                <a:ext cx="158436" cy="211119"/>
              </a:xfrm>
              <a:prstGeom prst="line">
                <a:avLst/>
              </a:prstGeom>
              <a:ln w="3175">
                <a:solidFill>
                  <a:srgbClr val="0000FF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6358564" y="2670164"/>
                <a:ext cx="147803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accent1">
                        <a:lumMod val="75000"/>
                      </a:schemeClr>
                    </a:solidFill>
                    <a:sym typeface="Symbol"/>
                  </a:rPr>
                  <a:t>Vacuum chamber</a:t>
                </a:r>
                <a:endParaRPr lang="fr-FR" sz="14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81" name="ZoneTexte 80"/>
              <p:cNvSpPr txBox="1"/>
              <p:nvPr/>
            </p:nvSpPr>
            <p:spPr>
              <a:xfrm rot="852150">
                <a:off x="3777480" y="1454251"/>
                <a:ext cx="1476975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rgbClr val="C00000"/>
                    </a:solidFill>
                    <a:cs typeface="Calibri" pitchFamily="34" charset="0"/>
                  </a:rPr>
                  <a:t>HV</a:t>
                </a:r>
              </a:p>
            </p:txBody>
          </p:sp>
        </p:grpSp>
        <p:sp>
          <p:nvSpPr>
            <p:cNvPr id="42" name="ZoneTexte 41"/>
            <p:cNvSpPr txBox="1"/>
            <p:nvPr/>
          </p:nvSpPr>
          <p:spPr>
            <a:xfrm>
              <a:off x="2665145" y="2266079"/>
              <a:ext cx="923895" cy="215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1">
                      <a:lumMod val="50000"/>
                    </a:schemeClr>
                  </a:solidFill>
                </a:rPr>
                <a:t>Power supply</a:t>
              </a:r>
              <a:endParaRPr lang="fr-FR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grpSp>
          <p:nvGrpSpPr>
            <p:cNvPr id="35" name="Groupe 34"/>
            <p:cNvGrpSpPr/>
            <p:nvPr/>
          </p:nvGrpSpPr>
          <p:grpSpPr>
            <a:xfrm>
              <a:off x="2730554" y="2559320"/>
              <a:ext cx="460888" cy="315539"/>
              <a:chOff x="7516061" y="4378096"/>
              <a:chExt cx="720080" cy="539912"/>
            </a:xfrm>
          </p:grpSpPr>
          <p:sp>
            <p:nvSpPr>
              <p:cNvPr id="36" name="Cube 35"/>
              <p:cNvSpPr/>
              <p:nvPr/>
            </p:nvSpPr>
            <p:spPr>
              <a:xfrm>
                <a:off x="7516061" y="4378096"/>
                <a:ext cx="720080" cy="539912"/>
              </a:xfrm>
              <a:prstGeom prst="cube">
                <a:avLst/>
              </a:prstGeom>
              <a:solidFill>
                <a:schemeClr val="bg2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" name="Ellipse 36"/>
              <p:cNvSpPr/>
              <p:nvPr/>
            </p:nvSpPr>
            <p:spPr>
              <a:xfrm>
                <a:off x="7839558" y="4611485"/>
                <a:ext cx="137868" cy="13505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7" name="Groupe 6"/>
            <p:cNvGrpSpPr/>
            <p:nvPr/>
          </p:nvGrpSpPr>
          <p:grpSpPr>
            <a:xfrm>
              <a:off x="-100703" y="2887355"/>
              <a:ext cx="2765848" cy="1293385"/>
              <a:chOff x="-100703" y="2887355"/>
              <a:chExt cx="2765848" cy="1293385"/>
            </a:xfrm>
          </p:grpSpPr>
          <p:grpSp>
            <p:nvGrpSpPr>
              <p:cNvPr id="38" name="Groupe 37"/>
              <p:cNvGrpSpPr/>
              <p:nvPr/>
            </p:nvGrpSpPr>
            <p:grpSpPr>
              <a:xfrm>
                <a:off x="244927" y="3361758"/>
                <a:ext cx="2212260" cy="552515"/>
                <a:chOff x="971600" y="1844824"/>
                <a:chExt cx="1872208" cy="504056"/>
              </a:xfrm>
            </p:grpSpPr>
            <p:sp>
              <p:nvSpPr>
                <p:cNvPr id="43" name="Cube 42"/>
                <p:cNvSpPr/>
                <p:nvPr/>
              </p:nvSpPr>
              <p:spPr>
                <a:xfrm>
                  <a:off x="971600" y="1844824"/>
                  <a:ext cx="1872208" cy="504056"/>
                </a:xfrm>
                <a:prstGeom prst="cube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sp>
              <p:nvSpPr>
                <p:cNvPr id="44" name="Ellipse 43"/>
                <p:cNvSpPr/>
                <p:nvPr/>
              </p:nvSpPr>
              <p:spPr>
                <a:xfrm>
                  <a:off x="1187624" y="206084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5" name="Ellipse 44"/>
                <p:cNvSpPr/>
                <p:nvPr/>
              </p:nvSpPr>
              <p:spPr>
                <a:xfrm>
                  <a:off x="1420857" y="2060848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6" name="Ellipse 45"/>
                <p:cNvSpPr/>
                <p:nvPr/>
              </p:nvSpPr>
              <p:spPr>
                <a:xfrm>
                  <a:off x="1653309" y="2063206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7" name="Ellipse 46"/>
                <p:cNvSpPr/>
                <p:nvPr/>
              </p:nvSpPr>
              <p:spPr>
                <a:xfrm>
                  <a:off x="1907704" y="2060681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8" name="Ellipse 47"/>
                <p:cNvSpPr/>
                <p:nvPr/>
              </p:nvSpPr>
              <p:spPr>
                <a:xfrm>
                  <a:off x="2483768" y="2161517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39" name="ZoneTexte 38"/>
              <p:cNvSpPr txBox="1"/>
              <p:nvPr/>
            </p:nvSpPr>
            <p:spPr>
              <a:xfrm>
                <a:off x="291016" y="3719361"/>
                <a:ext cx="141577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CH1   CH2   CH3   CH4</a:t>
                </a:r>
                <a:endParaRPr lang="fr-FR" sz="1100" dirty="0"/>
              </a:p>
            </p:txBody>
          </p:sp>
          <p:sp>
            <p:nvSpPr>
              <p:cNvPr id="40" name="ZoneTexte 39"/>
              <p:cNvSpPr txBox="1"/>
              <p:nvPr/>
            </p:nvSpPr>
            <p:spPr>
              <a:xfrm>
                <a:off x="1711551" y="3903741"/>
                <a:ext cx="95359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i="1" dirty="0">
                    <a:solidFill>
                      <a:schemeClr val="accent6">
                        <a:lumMod val="50000"/>
                      </a:schemeClr>
                    </a:solidFill>
                  </a:rPr>
                  <a:t>Ext. </a:t>
                </a:r>
                <a:r>
                  <a:rPr lang="en-US" sz="1200" b="1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Trigger </a:t>
                </a:r>
                <a:endParaRPr lang="fr-FR" sz="1200" b="1" i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ZoneTexte 40"/>
              <p:cNvSpPr txBox="1"/>
              <p:nvPr/>
            </p:nvSpPr>
            <p:spPr>
              <a:xfrm>
                <a:off x="-100703" y="2887355"/>
                <a:ext cx="2731135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>
                    <a:solidFill>
                      <a:schemeClr val="accent1">
                        <a:lumMod val="50000"/>
                      </a:schemeClr>
                    </a:solidFill>
                    <a:sym typeface="Symbol"/>
                  </a:rPr>
                  <a:t>Agilent 6104 Oscilloscope</a:t>
                </a:r>
              </a:p>
              <a:p>
                <a:pPr algn="ctr"/>
                <a:r>
                  <a:rPr lang="en-US" sz="1100" b="1" u="sng" dirty="0">
                    <a:solidFill>
                      <a:srgbClr val="C00000"/>
                    </a:solidFill>
                    <a:sym typeface="Symbol"/>
                  </a:rPr>
                  <a:t>4Gs/sec, 1GHz bandwidth</a:t>
                </a:r>
                <a:endParaRPr lang="en-US" sz="1100" b="1" u="sng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0" name="ZoneTexte 49"/>
              <p:cNvSpPr txBox="1"/>
              <p:nvPr/>
            </p:nvSpPr>
            <p:spPr>
              <a:xfrm>
                <a:off x="1622073" y="3567562"/>
                <a:ext cx="355478" cy="1697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sz="1100" b="1" dirty="0" smtClean="0">
                    <a:sym typeface="Symbol"/>
                  </a:rPr>
                  <a:t>50</a:t>
                </a:r>
                <a:endParaRPr lang="en-US" sz="1100" dirty="0" smtClean="0">
                  <a:cs typeface="Calibri" pitchFamily="34" charset="0"/>
                </a:endParaRPr>
              </a:p>
            </p:txBody>
          </p:sp>
        </p:grpSp>
        <p:pic>
          <p:nvPicPr>
            <p:cNvPr id="52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67" t="32668" r="9126" b="27379"/>
            <a:stretch/>
          </p:blipFill>
          <p:spPr bwMode="auto">
            <a:xfrm rot="16200000">
              <a:off x="7255989" y="3404331"/>
              <a:ext cx="1608647" cy="519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4" name="Connecteur droit 53"/>
            <p:cNvCxnSpPr/>
            <p:nvPr/>
          </p:nvCxnSpPr>
          <p:spPr>
            <a:xfrm flipH="1">
              <a:off x="7365663" y="3479975"/>
              <a:ext cx="288909" cy="336591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5" name="ZoneTexte 54"/>
            <p:cNvSpPr txBox="1"/>
            <p:nvPr/>
          </p:nvSpPr>
          <p:spPr>
            <a:xfrm>
              <a:off x="7236296" y="328437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</a:t>
              </a:r>
              <a:endParaRPr lang="fr-FR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603819" y="2466597"/>
              <a:ext cx="923983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accent1">
                      <a:lumMod val="50000"/>
                    </a:schemeClr>
                  </a:solidFill>
                </a:rPr>
                <a:t>Diamond Sensor</a:t>
              </a:r>
              <a:endParaRPr lang="fr-FR" sz="11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057151" y="3559174"/>
              <a:ext cx="131197" cy="78841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65" name="ZoneTexte 64"/>
            <p:cNvSpPr txBox="1"/>
            <p:nvPr/>
          </p:nvSpPr>
          <p:spPr>
            <a:xfrm>
              <a:off x="2201167" y="3084482"/>
              <a:ext cx="7986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C00000"/>
                  </a:solidFill>
                </a:rPr>
                <a:t>Ethernet 1</a:t>
              </a:r>
              <a:endParaRPr lang="fr-FR" sz="11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70" name="ZoneTexte 69"/>
          <p:cNvSpPr txBox="1"/>
          <p:nvPr/>
        </p:nvSpPr>
        <p:spPr>
          <a:xfrm>
            <a:off x="347641" y="3623173"/>
            <a:ext cx="24459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Data acquisition </a:t>
            </a:r>
          </a:p>
          <a:p>
            <a:pPr algn="ctr"/>
            <a:r>
              <a:rPr lang="en-US" b="1" dirty="0" smtClean="0">
                <a:solidFill>
                  <a:srgbClr val="7030A0"/>
                </a:solidFill>
              </a:rPr>
              <a:t>using Matlab </a:t>
            </a:r>
          </a:p>
          <a:p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71" name="ZoneTexte 70"/>
          <p:cNvSpPr txBox="1"/>
          <p:nvPr/>
        </p:nvSpPr>
        <p:spPr>
          <a:xfrm>
            <a:off x="4241730" y="3788632"/>
            <a:ext cx="9614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Ethernet 3</a:t>
            </a:r>
            <a:endParaRPr lang="fr-FR" sz="1400" b="1" dirty="0">
              <a:solidFill>
                <a:srgbClr val="C00000"/>
              </a:solidFill>
            </a:endParaRPr>
          </a:p>
        </p:txBody>
      </p:sp>
      <p:pic>
        <p:nvPicPr>
          <p:cNvPr id="72" name="Picture 5" descr="http://upload.wikimedia.org/wikipedia/commons/thumb/2/27/Laptop_icon.svg/200px-Laptop_icon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571" y="3251587"/>
            <a:ext cx="1905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ZoneTexte 72"/>
          <p:cNvSpPr txBox="1"/>
          <p:nvPr/>
        </p:nvSpPr>
        <p:spPr>
          <a:xfrm>
            <a:off x="3347530" y="3113752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PC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74" name="Connecteur droit 73"/>
          <p:cNvCxnSpPr/>
          <p:nvPr/>
        </p:nvCxnSpPr>
        <p:spPr>
          <a:xfrm>
            <a:off x="5545795" y="39516"/>
            <a:ext cx="0" cy="462090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avec flèche 77"/>
          <p:cNvCxnSpPr/>
          <p:nvPr/>
        </p:nvCxnSpPr>
        <p:spPr>
          <a:xfrm>
            <a:off x="3560890" y="1072930"/>
            <a:ext cx="2849533" cy="741293"/>
          </a:xfrm>
          <a:prstGeom prst="straightConnector1">
            <a:avLst/>
          </a:prstGeom>
          <a:ln w="3175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/>
          <p:cNvCxnSpPr/>
          <p:nvPr/>
        </p:nvCxnSpPr>
        <p:spPr>
          <a:xfrm flipH="1">
            <a:off x="13805" y="2931790"/>
            <a:ext cx="546698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8" name="Image 87" descr="C:\Users\bogard\Desktop\ABDC\V6-PHIL - actionneur + soufflet - 2\Transport vers KEK\Photos\CAM00052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2" t="5657" b="13135"/>
          <a:stretch/>
        </p:blipFill>
        <p:spPr bwMode="auto">
          <a:xfrm>
            <a:off x="3632051" y="2215933"/>
            <a:ext cx="619168" cy="6781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1" name="Rectangle 90"/>
          <p:cNvSpPr/>
          <p:nvPr/>
        </p:nvSpPr>
        <p:spPr>
          <a:xfrm>
            <a:off x="4396809" y="2433705"/>
            <a:ext cx="10832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</a:rPr>
              <a:t>Motor control</a:t>
            </a:r>
            <a:endParaRPr lang="fr-FR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2" name="ZoneTexte 91"/>
          <p:cNvSpPr txBox="1"/>
          <p:nvPr/>
        </p:nvSpPr>
        <p:spPr>
          <a:xfrm>
            <a:off x="7722211" y="114756"/>
            <a:ext cx="1111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@ Post-IP</a:t>
            </a:r>
          </a:p>
        </p:txBody>
      </p:sp>
      <p:sp>
        <p:nvSpPr>
          <p:cNvPr id="93" name="ZoneTexte 92"/>
          <p:cNvSpPr txBox="1"/>
          <p:nvPr/>
        </p:nvSpPr>
        <p:spPr>
          <a:xfrm>
            <a:off x="244865" y="659045"/>
            <a:ext cx="1706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@ IP laser room</a:t>
            </a:r>
          </a:p>
        </p:txBody>
      </p:sp>
      <p:cxnSp>
        <p:nvCxnSpPr>
          <p:cNvPr id="94" name="Connecteur droit avec flèche 93"/>
          <p:cNvCxnSpPr>
            <a:stCxn id="88" idx="3"/>
          </p:cNvCxnSpPr>
          <p:nvPr/>
        </p:nvCxnSpPr>
        <p:spPr>
          <a:xfrm flipV="1">
            <a:off x="4251219" y="2093915"/>
            <a:ext cx="2159204" cy="461085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063" name="Rectangle 2062"/>
          <p:cNvSpPr/>
          <p:nvPr/>
        </p:nvSpPr>
        <p:spPr>
          <a:xfrm>
            <a:off x="118205" y="2934846"/>
            <a:ext cx="17157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@ Control room</a:t>
            </a:r>
          </a:p>
        </p:txBody>
      </p:sp>
      <p:sp>
        <p:nvSpPr>
          <p:cNvPr id="104" name="ZoneTexte 103"/>
          <p:cNvSpPr txBox="1"/>
          <p:nvPr/>
        </p:nvSpPr>
        <p:spPr>
          <a:xfrm>
            <a:off x="2780599" y="2509221"/>
            <a:ext cx="8514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</a:rPr>
              <a:t>Ethernet 2</a:t>
            </a:r>
            <a:endParaRPr lang="fr-FR" sz="1200" b="1" dirty="0">
              <a:solidFill>
                <a:srgbClr val="C00000"/>
              </a:solidFill>
            </a:endParaRPr>
          </a:p>
        </p:txBody>
      </p:sp>
      <p:sp>
        <p:nvSpPr>
          <p:cNvPr id="105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-21192" y="4744562"/>
            <a:ext cx="9144000" cy="273844"/>
          </a:xfrm>
        </p:spPr>
        <p:txBody>
          <a:bodyPr/>
          <a:lstStyle/>
          <a:p>
            <a:r>
              <a:rPr lang="fr-FR" altLang="zh-CN" b="1" i="1" dirty="0">
                <a:solidFill>
                  <a:schemeClr val="bg1"/>
                </a:solidFill>
              </a:rPr>
              <a:t>Shan Liu</a:t>
            </a:r>
            <a:r>
              <a:rPr lang="fr-FR" altLang="zh-CN" b="1" dirty="0">
                <a:solidFill>
                  <a:schemeClr val="bg1"/>
                </a:solidFill>
              </a:rPr>
              <a:t> </a:t>
            </a:r>
            <a:r>
              <a:rPr lang="fr-FR" altLang="zh-CN" b="1" dirty="0" smtClean="0">
                <a:solidFill>
                  <a:schemeClr val="bg1"/>
                </a:solidFill>
              </a:rPr>
              <a:t>                                        </a:t>
            </a:r>
            <a:r>
              <a:rPr lang="en-US" altLang="zh-CN" b="1" dirty="0" smtClean="0">
                <a:solidFill>
                  <a:schemeClr val="bg1"/>
                </a:solidFill>
              </a:rPr>
              <a:t>Beam </a:t>
            </a:r>
            <a:r>
              <a:rPr lang="en-US" altLang="zh-CN" b="1" dirty="0">
                <a:solidFill>
                  <a:schemeClr val="bg1"/>
                </a:solidFill>
              </a:rPr>
              <a:t>Halo Measurement using Diamond Sensor at </a:t>
            </a:r>
            <a:r>
              <a:rPr lang="en-US" altLang="zh-CN" b="1" dirty="0" smtClean="0">
                <a:solidFill>
                  <a:schemeClr val="bg1"/>
                </a:solidFill>
              </a:rPr>
              <a:t>ATF2                            </a:t>
            </a:r>
            <a:r>
              <a:rPr lang="fr-FR" altLang="zh-CN" b="1" dirty="0" smtClean="0">
                <a:solidFill>
                  <a:schemeClr val="bg1"/>
                </a:solidFill>
              </a:rPr>
              <a:t> CLIC </a:t>
            </a:r>
            <a:r>
              <a:rPr lang="fr-FR" altLang="zh-CN" b="1" dirty="0">
                <a:solidFill>
                  <a:schemeClr val="bg1"/>
                </a:solidFill>
              </a:rPr>
              <a:t>Workshop, 28 Jan. 2015 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40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6" name="ZoneTexte 5"/>
          <p:cNvSpPr txBox="1"/>
          <p:nvPr/>
        </p:nvSpPr>
        <p:spPr>
          <a:xfrm>
            <a:off x="505882" y="825195"/>
            <a:ext cx="3307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002060"/>
                </a:solidFill>
              </a:rPr>
              <a:t>Commission and characterize DS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5309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04AEDA"/>
                </a:solidFill>
              </a:rPr>
              <a:t>Main Goal for 2014 Run</a:t>
            </a:r>
            <a:endParaRPr lang="fr-FR" sz="2800" b="1" dirty="0">
              <a:solidFill>
                <a:srgbClr val="04AEDA"/>
              </a:solidFill>
            </a:endParaRPr>
          </a:p>
        </p:txBody>
      </p:sp>
      <p:cxnSp>
        <p:nvCxnSpPr>
          <p:cNvPr id="8" name="直接连接符 10"/>
          <p:cNvCxnSpPr/>
          <p:nvPr/>
        </p:nvCxnSpPr>
        <p:spPr>
          <a:xfrm flipH="1">
            <a:off x="179388" y="628104"/>
            <a:ext cx="9073132" cy="3187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-36512" y="628104"/>
            <a:ext cx="215900" cy="71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" name="Rectangle 9"/>
          <p:cNvSpPr/>
          <p:nvPr/>
        </p:nvSpPr>
        <p:spPr>
          <a:xfrm>
            <a:off x="4716016" y="825195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>
                <a:solidFill>
                  <a:srgbClr val="002060"/>
                </a:solidFill>
              </a:rPr>
              <a:t>Initial measurement of horizontal beam halo distribution </a:t>
            </a:r>
            <a:endParaRPr lang="fr-FR" u="sng" dirty="0">
              <a:solidFill>
                <a:srgbClr val="002060"/>
              </a:solidFill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107505" y="743719"/>
            <a:ext cx="4388860" cy="3988271"/>
            <a:chOff x="107505" y="1988835"/>
            <a:chExt cx="4862513" cy="3038143"/>
          </a:xfrm>
        </p:grpSpPr>
        <p:sp>
          <p:nvSpPr>
            <p:cNvPr id="12" name="Rectangle 11"/>
            <p:cNvSpPr/>
            <p:nvPr/>
          </p:nvSpPr>
          <p:spPr>
            <a:xfrm>
              <a:off x="467544" y="2214007"/>
              <a:ext cx="4502474" cy="400110"/>
            </a:xfrm>
            <a:prstGeom prst="rect">
              <a:avLst/>
            </a:prstGeom>
          </p:spPr>
          <p:txBody>
            <a:bodyPr wrap="square" numCol="1">
              <a:spAutoFit/>
            </a:bodyPr>
            <a:lstStyle/>
            <a:p>
              <a:endParaRPr lang="en-GB" sz="2000" dirty="0" smtClean="0"/>
            </a:p>
          </p:txBody>
        </p:sp>
        <p:sp>
          <p:nvSpPr>
            <p:cNvPr id="14" name="圆角矩形 343"/>
            <p:cNvSpPr/>
            <p:nvPr/>
          </p:nvSpPr>
          <p:spPr>
            <a:xfrm>
              <a:off x="107505" y="1988835"/>
              <a:ext cx="4547414" cy="3038143"/>
            </a:xfrm>
            <a:prstGeom prst="roundRect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4355977" y="743718"/>
            <a:ext cx="4680520" cy="3968167"/>
            <a:chOff x="4317462" y="407650"/>
            <a:chExt cx="4762812" cy="2926683"/>
          </a:xfrm>
        </p:grpSpPr>
        <p:sp>
          <p:nvSpPr>
            <p:cNvPr id="16" name="矩形 11"/>
            <p:cNvSpPr/>
            <p:nvPr/>
          </p:nvSpPr>
          <p:spPr>
            <a:xfrm>
              <a:off x="4317462" y="1319240"/>
              <a:ext cx="4579110" cy="225576"/>
            </a:xfrm>
            <a:prstGeom prst="rect">
              <a:avLst/>
            </a:prstGeom>
          </p:spPr>
          <p:txBody>
            <a:bodyPr wrap="square" numCol="1">
              <a:spAutoFit/>
            </a:bodyPr>
            <a:lstStyle/>
            <a:p>
              <a:endParaRPr lang="en-US" altLang="zh-CN" sz="1600" b="1" i="1" dirty="0" smtClean="0">
                <a:solidFill>
                  <a:srgbClr val="C00000"/>
                </a:solidFill>
                <a:sym typeface="Symbol"/>
              </a:endParaRPr>
            </a:p>
          </p:txBody>
        </p:sp>
        <p:sp>
          <p:nvSpPr>
            <p:cNvPr id="17" name="圆角矩形 12"/>
            <p:cNvSpPr/>
            <p:nvPr/>
          </p:nvSpPr>
          <p:spPr>
            <a:xfrm>
              <a:off x="4317462" y="407650"/>
              <a:ext cx="4762812" cy="2926683"/>
            </a:xfrm>
            <a:prstGeom prst="round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378701" y="1687550"/>
            <a:ext cx="3562062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US" sz="1600" b="1" dirty="0">
                <a:solidFill>
                  <a:schemeClr val="tx2"/>
                </a:solidFill>
              </a:rPr>
              <a:t>Pick-up </a:t>
            </a:r>
            <a:r>
              <a:rPr lang="en-US" sz="1600" b="1" dirty="0" smtClean="0">
                <a:solidFill>
                  <a:schemeClr val="tx2"/>
                </a:solidFill>
              </a:rPr>
              <a:t>study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US" sz="1600" dirty="0" smtClean="0">
                <a:solidFill>
                  <a:schemeClr val="tx2"/>
                </a:solidFill>
              </a:rPr>
              <a:t>Study </a:t>
            </a:r>
            <a:r>
              <a:rPr lang="en-US" sz="1600" dirty="0">
                <a:solidFill>
                  <a:schemeClr val="tx2"/>
                </a:solidFill>
              </a:rPr>
              <a:t>of correlation between DS, ICT and BPM data</a:t>
            </a:r>
            <a:endParaRPr lang="fr-FR" sz="1400" dirty="0">
              <a:solidFill>
                <a:schemeClr val="tx2"/>
              </a:solidFill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US" sz="1600" dirty="0" smtClean="0">
                <a:solidFill>
                  <a:schemeClr val="tx2"/>
                </a:solidFill>
              </a:rPr>
              <a:t>Beam </a:t>
            </a:r>
            <a:r>
              <a:rPr lang="en-US" sz="1600" dirty="0">
                <a:solidFill>
                  <a:schemeClr val="tx2"/>
                </a:solidFill>
              </a:rPr>
              <a:t>core and halo scan with different HV</a:t>
            </a:r>
            <a:endParaRPr lang="fr-FR" sz="1600" dirty="0">
              <a:solidFill>
                <a:schemeClr val="tx2"/>
              </a:solidFill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US" sz="1600" dirty="0" smtClean="0">
                <a:solidFill>
                  <a:schemeClr val="tx2"/>
                </a:solidFill>
              </a:rPr>
              <a:t>Background </a:t>
            </a:r>
            <a:r>
              <a:rPr lang="en-US" sz="1600" dirty="0">
                <a:solidFill>
                  <a:schemeClr val="tx2"/>
                </a:solidFill>
              </a:rPr>
              <a:t>study (background signal from cables observed)</a:t>
            </a:r>
            <a:endParaRPr lang="fr-FR" sz="1400" dirty="0">
              <a:solidFill>
                <a:schemeClr val="tx2"/>
              </a:solidFill>
              <a:ea typeface="SimSu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US" sz="1600" b="1" dirty="0">
                <a:solidFill>
                  <a:schemeClr val="tx2"/>
                </a:solidFill>
              </a:rPr>
              <a:t>Vertical alignment (VA) </a:t>
            </a:r>
            <a:r>
              <a:rPr lang="en-US" sz="1600" dirty="0">
                <a:solidFill>
                  <a:schemeClr val="tx2"/>
                </a:solidFill>
              </a:rPr>
              <a:t>applied</a:t>
            </a:r>
            <a:endParaRPr lang="fr-FR" sz="1400" dirty="0">
              <a:solidFill>
                <a:schemeClr val="tx2"/>
              </a:solidFill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US" sz="1600" dirty="0">
                <a:solidFill>
                  <a:schemeClr val="tx2"/>
                </a:solidFill>
              </a:rPr>
              <a:t>Tests of auto vertical range setting</a:t>
            </a:r>
            <a:endParaRPr lang="fr-FR" sz="1400" dirty="0">
              <a:solidFill>
                <a:schemeClr val="tx2"/>
              </a:solidFill>
              <a:ea typeface="SimSun"/>
              <a:cs typeface="Times New Roman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496365" y="1829127"/>
            <a:ext cx="4572000" cy="26407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US" sz="1600" b="1" dirty="0" smtClean="0">
                <a:solidFill>
                  <a:schemeClr val="tx2"/>
                </a:solidFill>
              </a:rPr>
              <a:t>Charge Collection Efficiency (CCE) </a:t>
            </a:r>
            <a:r>
              <a:rPr lang="en-US" sz="1600" b="1" dirty="0">
                <a:solidFill>
                  <a:schemeClr val="tx2"/>
                </a:solidFill>
              </a:rPr>
              <a:t>study  </a:t>
            </a:r>
            <a:r>
              <a:rPr lang="en-US" sz="1600" dirty="0">
                <a:solidFill>
                  <a:schemeClr val="tx2"/>
                </a:solidFill>
              </a:rPr>
              <a:t>with attenuators(with different HV)</a:t>
            </a:r>
            <a:endParaRPr lang="fr-FR" sz="1600" dirty="0">
              <a:solidFill>
                <a:schemeClr val="tx2"/>
              </a:solidFill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US" sz="1600" b="1" dirty="0">
                <a:solidFill>
                  <a:schemeClr val="tx2"/>
                </a:solidFill>
              </a:rPr>
              <a:t>Beam halo scan for different beam intensity </a:t>
            </a:r>
            <a:r>
              <a:rPr lang="en-US" sz="1600" dirty="0">
                <a:solidFill>
                  <a:schemeClr val="tx2"/>
                </a:solidFill>
              </a:rPr>
              <a:t>(1.1*10</a:t>
            </a:r>
            <a:r>
              <a:rPr lang="en-US" sz="1600" baseline="30000" dirty="0">
                <a:solidFill>
                  <a:schemeClr val="tx2"/>
                </a:solidFill>
              </a:rPr>
              <a:t>9</a:t>
            </a:r>
            <a:r>
              <a:rPr lang="en-US" sz="1600" dirty="0">
                <a:solidFill>
                  <a:schemeClr val="tx2"/>
                </a:solidFill>
              </a:rPr>
              <a:t>,2.5*10</a:t>
            </a:r>
            <a:r>
              <a:rPr lang="en-US" sz="1600" baseline="30000" dirty="0">
                <a:solidFill>
                  <a:schemeClr val="tx2"/>
                </a:solidFill>
              </a:rPr>
              <a:t>9</a:t>
            </a:r>
            <a:r>
              <a:rPr lang="en-US" sz="1600" dirty="0">
                <a:solidFill>
                  <a:schemeClr val="tx2"/>
                </a:solidFill>
              </a:rPr>
              <a:t>,4.9*10</a:t>
            </a:r>
            <a:r>
              <a:rPr lang="en-US" sz="1600" baseline="30000" dirty="0">
                <a:solidFill>
                  <a:schemeClr val="tx2"/>
                </a:solidFill>
              </a:rPr>
              <a:t>9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  <a:endParaRPr lang="fr-FR" sz="1600" dirty="0">
              <a:solidFill>
                <a:schemeClr val="tx2"/>
              </a:solidFill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US" sz="1600" b="1" dirty="0">
                <a:solidFill>
                  <a:schemeClr val="tx2"/>
                </a:solidFill>
              </a:rPr>
              <a:t>Beam halo scan for different beam </a:t>
            </a:r>
            <a:r>
              <a:rPr lang="en-US" sz="1600" b="1" dirty="0" smtClean="0">
                <a:solidFill>
                  <a:schemeClr val="tx2"/>
                </a:solidFill>
              </a:rPr>
              <a:t>optics</a:t>
            </a:r>
            <a:endParaRPr lang="fr-FR" sz="1600" b="1" dirty="0">
              <a:solidFill>
                <a:schemeClr val="tx2"/>
              </a:solidFill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US" sz="1600" dirty="0">
                <a:solidFill>
                  <a:schemeClr val="tx2"/>
                </a:solidFill>
              </a:rPr>
              <a:t>Study the background from cables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US" sz="1600" dirty="0">
                <a:solidFill>
                  <a:schemeClr val="tx2"/>
                </a:solidFill>
              </a:rPr>
              <a:t>Study the cut of beam halo by upstream apertures</a:t>
            </a:r>
            <a:endParaRPr lang="fr-FR" sz="1600" dirty="0">
              <a:solidFill>
                <a:schemeClr val="tx2"/>
              </a:solidFill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US" sz="1600" dirty="0" smtClean="0">
                <a:solidFill>
                  <a:schemeClr val="tx2"/>
                </a:solidFill>
              </a:rPr>
              <a:t>First try to measure Compton </a:t>
            </a:r>
            <a:r>
              <a:rPr lang="en-US" sz="1600" dirty="0">
                <a:solidFill>
                  <a:schemeClr val="tx2"/>
                </a:solidFill>
              </a:rPr>
              <a:t>recoil electrons</a:t>
            </a:r>
            <a:endParaRPr lang="fr-FR" sz="1600" dirty="0">
              <a:solidFill>
                <a:schemeClr val="tx2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08235" y="1183851"/>
            <a:ext cx="2502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7030A0"/>
                </a:solidFill>
              </a:rPr>
              <a:t>November Run (5 shifts)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456955" y="1471526"/>
            <a:ext cx="24785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accent6"/>
                </a:solidFill>
              </a:rPr>
              <a:t>December Run (6 shifts)</a:t>
            </a:r>
          </a:p>
        </p:txBody>
      </p:sp>
    </p:spTree>
    <p:extLst>
      <p:ext uri="{BB962C8B-B14F-4D97-AF65-F5344CB8AC3E}">
        <p14:creationId xmlns:p14="http://schemas.microsoft.com/office/powerpoint/2010/main" val="403489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16340</TotalTime>
  <Words>2194</Words>
  <Application>Microsoft Office PowerPoint</Application>
  <PresentationFormat>Affichage à l'écran (16:9)</PresentationFormat>
  <Paragraphs>415</Paragraphs>
  <Slides>35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35</vt:i4>
      </vt:variant>
    </vt:vector>
  </HeadingPairs>
  <TitlesOfParts>
    <vt:vector size="36" baseType="lpstr">
      <vt:lpstr>Office 主题</vt:lpstr>
      <vt:lpstr>Beam Halo Measurement using Diamond Sensor at ATF2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Compton recoil electrons study 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iamisis</dc:creator>
  <cp:lastModifiedBy>atf2 admin</cp:lastModifiedBy>
  <cp:revision>454</cp:revision>
  <dcterms:created xsi:type="dcterms:W3CDTF">2012-04-11T02:39:08Z</dcterms:created>
  <dcterms:modified xsi:type="dcterms:W3CDTF">2015-01-28T10:41:44Z</dcterms:modified>
</cp:coreProperties>
</file>