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8" r:id="rId4"/>
    <p:sldId id="259" r:id="rId5"/>
    <p:sldId id="260" r:id="rId6"/>
    <p:sldId id="263" r:id="rId7"/>
    <p:sldId id="264" r:id="rId8"/>
    <p:sldId id="278" r:id="rId9"/>
    <p:sldId id="277" r:id="rId10"/>
    <p:sldId id="261" r:id="rId11"/>
    <p:sldId id="262" r:id="rId12"/>
    <p:sldId id="276" r:id="rId13"/>
    <p:sldId id="279" r:id="rId14"/>
    <p:sldId id="267" r:id="rId15"/>
    <p:sldId id="275" r:id="rId16"/>
    <p:sldId id="274" r:id="rId17"/>
    <p:sldId id="266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9DB97-D05F-4836-8C92-F5AC2090FDE5}" type="datetimeFigureOut">
              <a:rPr kumimoji="1" lang="ja-JP" altLang="en-US" smtClean="0"/>
              <a:t>2015/1/27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E521-6A4D-4E99-B140-34F11BA29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560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9DB97-D05F-4836-8C92-F5AC2090FDE5}" type="datetimeFigureOut">
              <a:rPr kumimoji="1" lang="ja-JP" altLang="en-US" smtClean="0"/>
              <a:t>2015/1/27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E521-6A4D-4E99-B140-34F11BA29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4583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9DB97-D05F-4836-8C92-F5AC2090FDE5}" type="datetimeFigureOut">
              <a:rPr kumimoji="1" lang="ja-JP" altLang="en-US" smtClean="0"/>
              <a:t>2015/1/27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E521-6A4D-4E99-B140-34F11BA29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74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9DB97-D05F-4836-8C92-F5AC2090FDE5}" type="datetimeFigureOut">
              <a:rPr kumimoji="1" lang="ja-JP" altLang="en-US" smtClean="0"/>
              <a:t>2015/1/27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E521-6A4D-4E99-B140-34F11BA29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478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9DB97-D05F-4836-8C92-F5AC2090FDE5}" type="datetimeFigureOut">
              <a:rPr kumimoji="1" lang="ja-JP" altLang="en-US" smtClean="0"/>
              <a:t>2015/1/27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E521-6A4D-4E99-B140-34F11BA29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9437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9DB97-D05F-4836-8C92-F5AC2090FDE5}" type="datetimeFigureOut">
              <a:rPr kumimoji="1" lang="ja-JP" altLang="en-US" smtClean="0"/>
              <a:t>2015/1/27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E521-6A4D-4E99-B140-34F11BA29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044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9DB97-D05F-4836-8C92-F5AC2090FDE5}" type="datetimeFigureOut">
              <a:rPr kumimoji="1" lang="ja-JP" altLang="en-US" smtClean="0"/>
              <a:t>2015/1/27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E521-6A4D-4E99-B140-34F11BA29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3296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9DB97-D05F-4836-8C92-F5AC2090FDE5}" type="datetimeFigureOut">
              <a:rPr kumimoji="1" lang="ja-JP" altLang="en-US" smtClean="0"/>
              <a:t>2015/1/27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E521-6A4D-4E99-B140-34F11BA29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185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9DB97-D05F-4836-8C92-F5AC2090FDE5}" type="datetimeFigureOut">
              <a:rPr kumimoji="1" lang="ja-JP" altLang="en-US" smtClean="0"/>
              <a:t>2015/1/27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E521-6A4D-4E99-B140-34F11BA29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879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9DB97-D05F-4836-8C92-F5AC2090FDE5}" type="datetimeFigureOut">
              <a:rPr kumimoji="1" lang="ja-JP" altLang="en-US" smtClean="0"/>
              <a:t>2015/1/27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E521-6A4D-4E99-B140-34F11BA29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122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9DB97-D05F-4836-8C92-F5AC2090FDE5}" type="datetimeFigureOut">
              <a:rPr kumimoji="1" lang="ja-JP" altLang="en-US" smtClean="0"/>
              <a:t>2015/1/27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E521-6A4D-4E99-B140-34F11BA29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2481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9DB97-D05F-4836-8C92-F5AC2090FDE5}" type="datetimeFigureOut">
              <a:rPr kumimoji="1" lang="ja-JP" altLang="en-US" smtClean="0"/>
              <a:t>2015/1/27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2E521-6A4D-4E99-B140-34F11BA29B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5126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ATF2 Progress Report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For CLIC Workshop 2015.01.28.</a:t>
            </a:r>
          </a:p>
          <a:p>
            <a:r>
              <a:rPr lang="en-US" altLang="ja-JP" dirty="0" smtClean="0"/>
              <a:t>Kiyoshi KUBO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1409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Intensity Dependence – Wakefield?</a:t>
            </a:r>
            <a:endParaRPr kumimoji="1" lang="ja-JP" altLang="en-US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Before summer 2014</a:t>
            </a:r>
          </a:p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at IP strongly depend on bunch intensity</a:t>
            </a:r>
          </a:p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Various efforts to reduce </a:t>
            </a:r>
            <a:r>
              <a:rPr kumimoji="1"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(bellows shield, removal of unused structures, moves of structures from high beta to low beta region): No clear improvement.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Theoretical and Experimental estimation of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strength of some structures (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cavBPM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Bellows): experiments showed factor ~2 stronger wake than calculations.  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Found wake field of OTR monitor chamber affected beam size and orbit.</a:t>
            </a:r>
          </a:p>
        </p:txBody>
      </p:sp>
    </p:spTree>
    <p:extLst>
      <p:ext uri="{BB962C8B-B14F-4D97-AF65-F5344CB8AC3E}">
        <p14:creationId xmlns:p14="http://schemas.microsoft.com/office/powerpoint/2010/main" val="114084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446301" y="4365103"/>
            <a:ext cx="6624736" cy="38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dirty="0"/>
              <a:t>IPBSM modulation as function of bunch population. Measured </a:t>
            </a:r>
            <a:r>
              <a:rPr lang="en-GB" altLang="ja-JP" dirty="0" smtClean="0"/>
              <a:t>with </a:t>
            </a:r>
            <a:r>
              <a:rPr lang="en-GB" altLang="ja-JP" dirty="0"/>
              <a:t>crossing angle 174 degrees (left) and 30 degrees (right).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453" y="820194"/>
            <a:ext cx="3429000" cy="34290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453" y="820194"/>
            <a:ext cx="3429000" cy="3429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187624" y="548680"/>
            <a:ext cx="74061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Depends on </a:t>
            </a:r>
            <a:r>
              <a:rPr lang="en-US" altLang="ja-JP" sz="3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</a:t>
            </a:r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unch Intensity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9754182"/>
              </p:ext>
            </p:extLst>
          </p:nvPr>
        </p:nvGraphicFramePr>
        <p:xfrm>
          <a:off x="1314450" y="5157788"/>
          <a:ext cx="65913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7" name="数式" r:id="rId5" imgW="6591240" imgH="1180800" progId="Equation.3">
                  <p:embed/>
                </p:oleObj>
              </mc:Choice>
              <mc:Fallback>
                <p:oleObj name="数式" r:id="rId5" imgW="6591240" imgH="1180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4450" y="5157788"/>
                        <a:ext cx="6591300" cy="11811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6323953" y="182295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Presented in IPAC14 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589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11561" y="476604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Effect of OTR monitor chamber (beam size monitor in EXT line) to IP vertical beam size was found  (June 2014)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240154"/>
            <a:ext cx="4578235" cy="343315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616"/>
          <a:stretch/>
        </p:blipFill>
        <p:spPr>
          <a:xfrm>
            <a:off x="755576" y="1307601"/>
            <a:ext cx="3258044" cy="3008948"/>
          </a:xfrm>
          <a:prstGeom prst="rect">
            <a:avLst/>
          </a:prstGeom>
        </p:spPr>
      </p:pic>
      <p:cxnSp>
        <p:nvCxnSpPr>
          <p:cNvPr id="5" name="直線矢印コネクタ 4"/>
          <p:cNvCxnSpPr/>
          <p:nvPr/>
        </p:nvCxnSpPr>
        <p:spPr>
          <a:xfrm flipH="1" flipV="1">
            <a:off x="3707904" y="2420888"/>
            <a:ext cx="504056" cy="819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4013620" y="1823632"/>
            <a:ext cx="2249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IPBSM 174 degrees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N~3E10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051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64" y="247952"/>
            <a:ext cx="5976747" cy="2550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1"/>
          <p:cNvSpPr txBox="1"/>
          <p:nvPr/>
        </p:nvSpPr>
        <p:spPr>
          <a:xfrm>
            <a:off x="963691" y="158123"/>
            <a:ext cx="7384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Before OTR2X position optimization        After optimization      (174 </a:t>
            </a:r>
            <a:r>
              <a:rPr kumimoji="1" lang="en-US" altLang="ja-JP" dirty="0" err="1" smtClean="0"/>
              <a:t>deg</a:t>
            </a:r>
            <a:r>
              <a:rPr kumimoji="1" lang="en-US" altLang="ja-JP" dirty="0" smtClean="0"/>
              <a:t> mode)</a:t>
            </a:r>
            <a:endParaRPr kumimoji="1" lang="ja-JP" altLang="en-US" dirty="0"/>
          </a:p>
        </p:txBody>
      </p:sp>
      <p:sp>
        <p:nvSpPr>
          <p:cNvPr id="4" name="テキスト ボックス 2"/>
          <p:cNvSpPr txBox="1"/>
          <p:nvPr/>
        </p:nvSpPr>
        <p:spPr>
          <a:xfrm>
            <a:off x="2786257" y="2635806"/>
            <a:ext cx="281359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16.8 nm/1e9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9.7 nm/1e9</a:t>
            </a:r>
            <a:endParaRPr kumimoji="1" lang="ja-JP" altLang="en-US" dirty="0"/>
          </a:p>
        </p:txBody>
      </p:sp>
      <p:sp>
        <p:nvSpPr>
          <p:cNvPr id="5" name="テキスト ボックス 3"/>
          <p:cNvSpPr txBox="1"/>
          <p:nvPr/>
        </p:nvSpPr>
        <p:spPr>
          <a:xfrm>
            <a:off x="6567061" y="2299779"/>
            <a:ext cx="2046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Okugi</a:t>
            </a:r>
            <a:r>
              <a:rPr kumimoji="1" lang="en-US" altLang="ja-JP" dirty="0" smtClean="0"/>
              <a:t>, 2014.6.23</a:t>
            </a:r>
            <a:endParaRPr kumimoji="1" lang="ja-JP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18" b="25813"/>
          <a:stretch/>
        </p:blipFill>
        <p:spPr bwMode="auto">
          <a:xfrm>
            <a:off x="739045" y="3192161"/>
            <a:ext cx="6157534" cy="2372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4"/>
          <p:cNvSpPr txBox="1"/>
          <p:nvPr/>
        </p:nvSpPr>
        <p:spPr>
          <a:xfrm>
            <a:off x="95145" y="3005138"/>
            <a:ext cx="203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Removal of all OTRs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79596" y="5464061"/>
            <a:ext cx="293061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20.1 nm/1e9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12.7 nm/1e9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223937" y="3031921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(30 </a:t>
            </a:r>
            <a:r>
              <a:rPr kumimoji="1" lang="en-US" altLang="ja-JP" dirty="0" err="1" smtClean="0"/>
              <a:t>deg</a:t>
            </a:r>
            <a:r>
              <a:rPr kumimoji="1" lang="en-US" altLang="ja-JP" dirty="0" smtClean="0"/>
              <a:t> mode)</a:t>
            </a:r>
            <a:endParaRPr kumimoji="1" lang="ja-JP" altLang="en-US" dirty="0"/>
          </a:p>
        </p:txBody>
      </p:sp>
      <p:sp>
        <p:nvSpPr>
          <p:cNvPr id="10" name="テキスト ボックス 4"/>
          <p:cNvSpPr txBox="1"/>
          <p:nvPr/>
        </p:nvSpPr>
        <p:spPr>
          <a:xfrm>
            <a:off x="5610206" y="5279395"/>
            <a:ext cx="3418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Okugi</a:t>
            </a:r>
            <a:r>
              <a:rPr lang="en-US" altLang="ja-JP" dirty="0" smtClean="0"/>
              <a:t>,</a:t>
            </a:r>
            <a:r>
              <a:rPr lang="ja-JP" altLang="en-US" dirty="0" smtClean="0"/>
              <a:t>  </a:t>
            </a:r>
            <a:r>
              <a:rPr lang="en-US" altLang="ja-JP" dirty="0" smtClean="0"/>
              <a:t>2014.6.26 ATF Op. meeting</a:t>
            </a:r>
          </a:p>
        </p:txBody>
      </p:sp>
      <p:sp>
        <p:nvSpPr>
          <p:cNvPr id="11" name="テキスト ボックス 6"/>
          <p:cNvSpPr txBox="1"/>
          <p:nvPr/>
        </p:nvSpPr>
        <p:spPr>
          <a:xfrm>
            <a:off x="740171" y="6028978"/>
            <a:ext cx="6526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30 </a:t>
            </a:r>
            <a:r>
              <a:rPr kumimoji="1" lang="en-US" altLang="ja-JP" dirty="0" err="1" smtClean="0"/>
              <a:t>deg</a:t>
            </a:r>
            <a:r>
              <a:rPr kumimoji="1" lang="en-US" altLang="ja-JP" dirty="0" smtClean="0"/>
              <a:t> mode tend to give stronger dependence than 174 </a:t>
            </a:r>
            <a:r>
              <a:rPr kumimoji="1" lang="en-US" altLang="ja-JP" dirty="0" err="1" smtClean="0"/>
              <a:t>deg</a:t>
            </a:r>
            <a:r>
              <a:rPr kumimoji="1" lang="en-US" altLang="ja-JP" dirty="0" smtClean="0"/>
              <a:t> mode.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818937" y="6398310"/>
            <a:ext cx="5210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Slide by </a:t>
            </a:r>
            <a:r>
              <a:rPr lang="en-US" altLang="ja-JP" dirty="0" err="1" smtClean="0"/>
              <a:t>K.Kubo</a:t>
            </a:r>
            <a:r>
              <a:rPr lang="en-US" altLang="ja-JP" dirty="0" smtClean="0"/>
              <a:t> in ATF operation meeting Nov 7, 2014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60717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Intensity Dependence – Wakefield</a:t>
            </a:r>
            <a:endParaRPr kumimoji="1" lang="ja-JP" altLang="en-US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Oct-Dec, 2014</a:t>
            </a:r>
          </a:p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Improved symmetry 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of OTR monitor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chamber</a:t>
            </a:r>
          </a:p>
          <a:p>
            <a:pPr lvl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Operation with better chamber position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– Intensity correlation data</a:t>
            </a:r>
          </a:p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Free Steering test (later talk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</a:p>
          <a:p>
            <a:endParaRPr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997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40" y="1348572"/>
            <a:ext cx="2685842" cy="2012512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4" name="テキスト ボックス 3"/>
          <p:cNvSpPr txBox="1"/>
          <p:nvPr/>
        </p:nvSpPr>
        <p:spPr>
          <a:xfrm>
            <a:off x="956777" y="2991752"/>
            <a:ext cx="2471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Photo by D. McCormick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528355"/>
            <a:ext cx="4376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OTR monitor  View Port Shield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645024"/>
            <a:ext cx="4023368" cy="301752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874" y="440076"/>
            <a:ext cx="4023368" cy="3017526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673086" y="805354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 shield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580112" y="397748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With shield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7178299" y="6008284"/>
            <a:ext cx="13131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by A. </a:t>
            </a:r>
            <a:r>
              <a:rPr lang="en-US" altLang="ja-JP" sz="16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Lyapin</a:t>
            </a:r>
            <a:endParaRPr lang="ja-JP" altLang="en-US" sz="1600" dirty="0"/>
          </a:p>
        </p:txBody>
      </p:sp>
      <p:sp>
        <p:nvSpPr>
          <p:cNvPr id="11" name="正方形/長方形 10"/>
          <p:cNvSpPr/>
          <p:nvPr/>
        </p:nvSpPr>
        <p:spPr>
          <a:xfrm>
            <a:off x="7330699" y="2780928"/>
            <a:ext cx="13131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by A. </a:t>
            </a:r>
            <a:r>
              <a:rPr lang="en-US" altLang="ja-JP" sz="16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Lyapin</a:t>
            </a:r>
            <a:endParaRPr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27584" y="4162154"/>
            <a:ext cx="3595856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Remove vertical asymmetry</a:t>
            </a:r>
          </a:p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</a:t>
            </a:r>
            <a:endParaRPr kumimoji="1" lang="en-US" altLang="ja-JP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Reduce position dependent wake</a:t>
            </a:r>
          </a:p>
          <a:p>
            <a:r>
              <a:rPr kumimoji="1"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factor 0.6)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41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OTR Chamber wake</a:t>
            </a:r>
            <a:endParaRPr kumimoji="1" lang="ja-JP" altLang="en-US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Significant effect of OTR chamber position was found (June 2014)</a:t>
            </a:r>
          </a:p>
          <a:p>
            <a:pPr lvl="1"/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Removal of all four OTRs and optimization of the chamber positions showed similar intensity dependence of the IP beam size </a:t>
            </a:r>
          </a:p>
          <a:p>
            <a:pPr lvl="2"/>
            <a:r>
              <a:rPr lang="en-US" altLang="ja-JP" sz="18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Before optimization: ~ 17-20nm/1E9 </a:t>
            </a:r>
          </a:p>
          <a:p>
            <a:pPr lvl="2"/>
            <a:r>
              <a:rPr lang="en-US" altLang="ja-JP" sz="18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Removal or position optimization : 10-13 nm/1E9</a:t>
            </a:r>
          </a:p>
          <a:p>
            <a:pPr lvl="2"/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All OTR chamber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view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ports shielded </a:t>
            </a:r>
            <a:endParaRPr lang="ja-JP" altLang="en-US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Vertical symmetry became better (optimum position is closer to chamber center) 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Response of orbit downstream and beam size at IP to vertical move of each OTR chamber.</a:t>
            </a:r>
          </a:p>
          <a:p>
            <a:pPr lvl="1"/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Observed responses suggested the strength of wake much larger than calculations.</a:t>
            </a:r>
            <a:endParaRPr lang="ja-JP" altLang="en-US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Calculations should include other moving parts? </a:t>
            </a: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This apparent discrepancy does not explain strong intensity dependence of IP beam size after optimization of chamber positions.</a:t>
            </a:r>
            <a:endParaRPr kumimoji="1" lang="ja-JP" altLang="en-US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929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Intensity Dependence – Wakefield</a:t>
            </a:r>
            <a:endParaRPr kumimoji="1" lang="ja-JP" altLang="en-US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Near future</a:t>
            </a:r>
          </a:p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more theoretical and experimental studies</a:t>
            </a:r>
          </a:p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Theoretical</a:t>
            </a:r>
          </a:p>
          <a:p>
            <a:pPr lvl="1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sources not included in present calculations?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Transverse kick with large offset (near beam pipe radius?)?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Effect of orbit jitter?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Other effect? E.g. Small band width + energy spread increase? ?</a:t>
            </a:r>
          </a:p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Experimental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data: Intensity dependent orbit change, WFS, etc..</a:t>
            </a:r>
          </a:p>
          <a:p>
            <a:pPr lvl="1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More structures on movers?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??</a:t>
            </a:r>
          </a:p>
          <a:p>
            <a:pPr lvl="1"/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835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For Goal 2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Main Program in Oct-Dec 2014</a:t>
            </a:r>
          </a:p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New IPBPM installed and commissioned</a:t>
            </a:r>
          </a:p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Resolution estimation</a:t>
            </a:r>
          </a:p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Intra-pulse 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eedback at IP</a:t>
            </a:r>
          </a:p>
          <a:p>
            <a:pPr marL="0" indent="0">
              <a:buNone/>
            </a:pP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Details will be presented in following talks.</a:t>
            </a:r>
          </a:p>
          <a:p>
            <a:pPr marL="0" indent="0">
              <a:buNone/>
            </a:pPr>
            <a:endParaRPr kumimoji="1" lang="en-US" altLang="ja-JP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IPBPM for Gola 1 and 3</a:t>
            </a:r>
          </a:p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Position jitter at IP: Significant compare with beam size?</a:t>
            </a:r>
          </a:p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IPBPM as bunch tilt monitor. Sensitive enough?</a:t>
            </a:r>
          </a:p>
          <a:p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273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Other important studies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tuning with low </a:t>
            </a:r>
            <a:r>
              <a:rPr kumimoji="1"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betay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* optics</a:t>
            </a:r>
          </a:p>
          <a:p>
            <a:pPr lvl="1"/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Betay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* 0.05 mm (design x 1/2)  (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betax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* 40 mm, design x 10)</a:t>
            </a:r>
          </a:p>
          <a:p>
            <a:pPr lvl="1"/>
            <a:endParaRPr kumimoji="1"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Ground motion – orbit feedforward study</a:t>
            </a:r>
          </a:p>
          <a:p>
            <a:endParaRPr kumimoji="1"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halo measurement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Diamond sensor installed and data taking</a:t>
            </a:r>
          </a:p>
          <a:p>
            <a:pPr lvl="1"/>
            <a:endParaRPr kumimoji="1"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Will be reported in following talks.</a:t>
            </a:r>
            <a:endParaRPr kumimoji="1"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070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Goals of ATF2 +</a:t>
            </a:r>
            <a:r>
              <a:rPr lang="en-US" altLang="ja-JP" dirty="0"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a</a:t>
            </a:r>
            <a:endParaRPr lang="ja-JP" altLang="en-US" sz="2200" dirty="0" smtClean="0"/>
          </a:p>
        </p:txBody>
      </p:sp>
      <p:sp>
        <p:nvSpPr>
          <p:cNvPr id="3" name="コンテンツ プレースホルダー 2"/>
          <p:cNvSpPr txBox="1">
            <a:spLocks/>
          </p:cNvSpPr>
          <p:nvPr/>
        </p:nvSpPr>
        <p:spPr>
          <a:xfrm>
            <a:off x="457200" y="1124744"/>
            <a:ext cx="8229600" cy="532859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Achievement of 37 nm beam size (Goal 1)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Demonstration of a compact final focus system based on local chromaticity correction</a:t>
            </a:r>
          </a:p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Control of beam position (Goal 2)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Demonstration of beam orbit stabilization with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nano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-meter precision at the IP</a:t>
            </a:r>
          </a:p>
          <a:p>
            <a:pPr lvl="2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Establishment of beam jitter controlling techniques at the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nano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-meter level with an ILC-like beam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Understand 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(and solve, if possible) beam size intensity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dependence</a:t>
            </a:r>
          </a:p>
          <a:p>
            <a:pPr lvl="1"/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Goal 3 or Goal 1.5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(?):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Other 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studies:</a:t>
            </a:r>
          </a:p>
          <a:p>
            <a:pPr marL="0" indent="0">
              <a:buNone/>
            </a:pP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Lower </a:t>
            </a:r>
            <a:r>
              <a:rPr lang="en-US" altLang="ja-JP" sz="2000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betay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* (mainly for CLIC)</a:t>
            </a:r>
          </a:p>
          <a:p>
            <a:pPr marL="0" indent="0">
              <a:buNone/>
            </a:pP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Ground motion – orbit feedforward</a:t>
            </a:r>
          </a:p>
          <a:p>
            <a:pPr marL="0" indent="0">
              <a:buNone/>
            </a:pP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Development of instrumentations (beam monitors)</a:t>
            </a:r>
          </a:p>
          <a:p>
            <a:pPr marL="0" indent="0">
              <a:buNone/>
            </a:pP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etc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endParaRPr lang="en-US" altLang="ja-JP" sz="20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989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Near Future plans of ATF operation</a:t>
            </a:r>
            <a:endParaRPr kumimoji="1" lang="ja-JP" altLang="en-US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No more beam operation in 2014 fiscal year (till March 31)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Next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fiscal year (April 2015 – March 2016): Expect improved total operation period more than 2014. (will be fixed in early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March) 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should have effective beam time.</a:t>
            </a: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endParaRPr lang="en-US" altLang="ja-JP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ATF2 Project meeting Feb. </a:t>
            </a:r>
            <a:r>
              <a:rPr lang="en-US" altLang="ja-JP" sz="24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24-26</a:t>
            </a:r>
            <a:endParaRPr lang="en-US" altLang="ja-JP" sz="24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Goal 2 and Goal 3 (or 1.5. Need discussions to decide) will be our priorities. </a:t>
            </a:r>
          </a:p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Solving remaining Goal 1 issues depends on these studies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Continue studies on; Low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betay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*, Ground motion, Monitors</a:t>
            </a:r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576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Status for Goal 1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Reported 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 IPAC14 and ICHEP14</a:t>
            </a:r>
          </a:p>
          <a:p>
            <a:pPr marL="0" indent="0">
              <a:buNone/>
            </a:pP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No significant improvement in Oct.-Dec. RUN (Mainly dedicated to IPBPM commissioning, intensity dependence studies, etc.)</a:t>
            </a:r>
            <a:endParaRPr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endParaRPr lang="en-US" altLang="ja-JP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44 nm (or smaller) beam size confirmed (design: 37 nm) at low intensity (June 2014).</a:t>
            </a:r>
          </a:p>
          <a:p>
            <a:pPr lvl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Average of 10 consecutive measurement, with 3 nm standard deviation. (Showing the level of the stability.)</a:t>
            </a:r>
          </a:p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Small beam can be achieved repeatedly and quickly, even after machine shutdown.</a:t>
            </a:r>
          </a:p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Local Chromaticity correction was demonstrated.</a:t>
            </a:r>
          </a:p>
          <a:p>
            <a:pPr marL="0" lvl="1" indent="0">
              <a:buNone/>
            </a:pP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(Without chromatic correction, beam size is ~450 nm.)</a:t>
            </a:r>
          </a:p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Strong intensity dependence was observed. (It had not been expected.)  </a:t>
            </a: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 Goal 3 or </a:t>
            </a: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1.5</a:t>
            </a:r>
            <a:endParaRPr kumimoji="1" lang="en-US" altLang="ja-JP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097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93499" y="908720"/>
            <a:ext cx="6702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28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History of measured minimum beam size</a:t>
            </a:r>
            <a:endParaRPr kumimoji="1" lang="ja-JP" altLang="en-US" sz="28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995936" y="5790403"/>
            <a:ext cx="214033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Still being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improved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ja-JP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5792622"/>
              </p:ext>
            </p:extLst>
          </p:nvPr>
        </p:nvGraphicFramePr>
        <p:xfrm>
          <a:off x="873073" y="1556792"/>
          <a:ext cx="7315200" cy="38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" name="KGPlot" r:id="rId3" imgW="9144000" imgH="4851360" progId="KGraph_Plot">
                  <p:embed/>
                </p:oleObj>
              </mc:Choice>
              <mc:Fallback>
                <p:oleObj name="KGPlot" r:id="rId3" imgW="9144000" imgH="485136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73073" y="1556792"/>
                        <a:ext cx="7315200" cy="3881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線矢印コネクタ 4"/>
          <p:cNvCxnSpPr/>
          <p:nvPr/>
        </p:nvCxnSpPr>
        <p:spPr>
          <a:xfrm flipV="1">
            <a:off x="6084168" y="5013176"/>
            <a:ext cx="864096" cy="7772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5220072" y="476672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Presented in IPAC14 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318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443028" y="1013246"/>
            <a:ext cx="401427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Tuning 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after 3 weeks shutdown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Small </a:t>
            </a:r>
            <a:r>
              <a:rPr lang="en-US" altLang="ja-JP" sz="20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(~60 nm) </a:t>
            </a:r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observed 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~32 </a:t>
            </a:r>
            <a:r>
              <a:rPr lang="en-US" altLang="ja-JP" sz="20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hours </a:t>
            </a:r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from operation start</a:t>
            </a:r>
          </a:p>
          <a:p>
            <a:r>
              <a:rPr lang="en-US" altLang="ja-JP" sz="20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</a:t>
            </a:r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 hours of IP beam size tuning </a:t>
            </a:r>
            <a:endParaRPr lang="ja-JP" altLang="en-US" sz="20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57" y="2796172"/>
            <a:ext cx="4036940" cy="276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 rot="16200000">
            <a:off x="60293" y="3994863"/>
            <a:ext cx="8515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err="1" smtClean="0"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en-US" altLang="ja-JP" sz="1600" b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ja-JP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(nm)</a:t>
            </a:r>
            <a:endParaRPr kumimoji="1"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38185" y="5423611"/>
            <a:ext cx="36487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(hours) from Operation Start after 3 </a:t>
            </a:r>
            <a:r>
              <a:rPr lang="en-US" altLang="ja-JP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kumimoji="1" lang="en-US" altLang="ja-JP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eeks </a:t>
            </a:r>
            <a:r>
              <a:rPr lang="en-US" altLang="ja-JP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en-US" altLang="ja-JP" sz="10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hutdown</a:t>
            </a:r>
            <a:endParaRPr kumimoji="1" lang="ja-JP" altLang="en-US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11739" y="5712030"/>
            <a:ext cx="16482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Week 2014 April 7</a:t>
            </a:r>
            <a:endParaRPr kumimoji="1"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764067" y="1013246"/>
            <a:ext cx="38884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Tuning 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after 3 days shutdown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Small </a:t>
            </a:r>
            <a:r>
              <a:rPr lang="en-US" altLang="ja-JP" sz="20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(~60 nm) </a:t>
            </a:r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observed 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~16 hours from operation start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~8 hours of IP beam size tuning </a:t>
            </a:r>
            <a:endParaRPr lang="ja-JP" altLang="en-US" sz="2000" b="1" dirty="0" smtClean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9" name="オブジェクト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5414209"/>
              </p:ext>
            </p:extLst>
          </p:nvPr>
        </p:nvGraphicFramePr>
        <p:xfrm>
          <a:off x="4644934" y="2780928"/>
          <a:ext cx="4343400" cy="32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" name="KGPlot" r:id="rId4" imgW="8686800" imgH="6400800" progId="KGraph_Plot">
                  <p:embed/>
                </p:oleObj>
              </mc:Choice>
              <mc:Fallback>
                <p:oleObj name="KGPlot" r:id="rId4" imgW="8686800" imgH="64008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44934" y="2780928"/>
                        <a:ext cx="4343400" cy="320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6060211" y="5712030"/>
            <a:ext cx="1747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Week 2014 April 14</a:t>
            </a:r>
            <a:endParaRPr kumimoji="1"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20072" y="476672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Presented in IPAC14 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270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Data of Last Week before summer 2014</a:t>
            </a:r>
            <a:endParaRPr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5408593"/>
              </p:ext>
            </p:extLst>
          </p:nvPr>
        </p:nvGraphicFramePr>
        <p:xfrm>
          <a:off x="4258885" y="2009175"/>
          <a:ext cx="4480560" cy="4160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2" name="KGPlot" r:id="rId3" imgW="6400800" imgH="5943600" progId="KGraph_Plot">
                  <p:embed/>
                </p:oleObj>
              </mc:Choice>
              <mc:Fallback>
                <p:oleObj name="KGPlot" r:id="rId3" imgW="6400800" imgH="59436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58885" y="2009175"/>
                        <a:ext cx="4480560" cy="4160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6059085" y="2267808"/>
            <a:ext cx="226215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Mean:            44 nm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Standard dev.: 3 nm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17472" y="1537976"/>
            <a:ext cx="4349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ize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Evaluated from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Modulation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(no systematic error assumed)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1793491"/>
              </p:ext>
            </p:extLst>
          </p:nvPr>
        </p:nvGraphicFramePr>
        <p:xfrm>
          <a:off x="68562" y="2035851"/>
          <a:ext cx="4480560" cy="4160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3" name="KGPlot" r:id="rId5" imgW="6400800" imgH="5943600" progId="KGraph_Plot">
                  <p:embed/>
                </p:oleObj>
              </mc:Choice>
              <mc:Fallback>
                <p:oleObj name="KGPlot" r:id="rId5" imgW="6400800" imgH="59436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562" y="2035851"/>
                        <a:ext cx="4480560" cy="4160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1954629" y="2274409"/>
            <a:ext cx="219803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Mean:              0.58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Standard dev.: 0.05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47130" y="1502759"/>
            <a:ext cx="3359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IPBSM  Modulation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(174 degree Crossing angle)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024911" y="6215252"/>
            <a:ext cx="27416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Bunch charge ~ 0.16 </a:t>
            </a:r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283578" y="1057028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Presented in IPAC14 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132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Smallest observed size was 44 nm. Why not 37 nm?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was jittering?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Upstream measurement indicate orbit jitter 15~30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%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of nominal beam size. (37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 ~39 nm, if 30%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rms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 jitter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</a:p>
          <a:p>
            <a:pPr lvl="1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Oscillation of Final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oublet quads caused beam position jitter at IP.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(37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 39.8 nm till summer 2014, 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37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 38.3 nm now)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Effect of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wakefeild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even at low intensity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(37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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~39 nm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monitor was not accurate enough?</a:t>
            </a:r>
          </a:p>
          <a:p>
            <a:pPr lvl="1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Stability of interference fringe phase, intensity, etc.?  (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next talk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Problem of optics?</a:t>
            </a:r>
          </a:p>
          <a:p>
            <a:pPr lvl="1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Quality, or stability of magnetic fields of magnets?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etc. ?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986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QF1X, QD2X magnets </a:t>
            </a:r>
            <a:r>
              <a:rPr lang="en-US" altLang="ja-JP" sz="3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vibration reduced 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Large vibration of the first two quad magnets in Extraction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ine was induced by a cooling water pipe.  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Vibration reduced and beam orbit jitter significantly reduced.  (amplitude factor ~0.7)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Effect to IP position jitter ?</a:t>
            </a:r>
          </a:p>
          <a:p>
            <a:pPr marL="0" indent="0">
              <a:buNone/>
            </a:pPr>
            <a:endParaRPr kumimoji="1"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>
              <a:buFont typeface="Wingdings"/>
              <a:buChar char="à"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Will be Reported in following </a:t>
            </a:r>
          </a:p>
          <a:p>
            <a:pPr marL="0" indent="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  talk(s) on Ground Motion Study.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068960"/>
            <a:ext cx="37433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5350435" y="6135935"/>
            <a:ext cx="3085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Pfingstner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et.al.,</a:t>
            </a:r>
            <a:endParaRPr lang="en-US" altLang="ja-JP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Rev. ST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Accel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Beams 17, 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122801</a:t>
            </a:r>
            <a:endParaRPr lang="en-US" altLang="ja-JP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12160" y="2884294"/>
            <a:ext cx="2750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Orbit jitter before and after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862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QF1FF magnet vibration reduced 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3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266" y="3212976"/>
            <a:ext cx="3311330" cy="2285284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65"/>
          <a:stretch/>
        </p:blipFill>
        <p:spPr bwMode="auto">
          <a:xfrm>
            <a:off x="325262" y="1342092"/>
            <a:ext cx="6697980" cy="1172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6978018" y="1774136"/>
            <a:ext cx="1726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A.Jeremie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2013.8.30 </a:t>
            </a:r>
          </a:p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ATF2 meeting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7192" y="956690"/>
            <a:ext cx="3916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2013: New QF1 vibration was large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9768" y="2868430"/>
            <a:ext cx="70166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2014 summer: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Shims inserted for more stable (rigid)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support</a:t>
            </a:r>
            <a:endParaRPr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1548883" y="4639168"/>
            <a:ext cx="864096" cy="7020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528936"/>
              </p:ext>
            </p:extLst>
          </p:nvPr>
        </p:nvGraphicFramePr>
        <p:xfrm>
          <a:off x="4270929" y="4076326"/>
          <a:ext cx="4373853" cy="2529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6142"/>
                <a:gridCol w="992124"/>
                <a:gridCol w="992124"/>
                <a:gridCol w="1093463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QD0</a:t>
                      </a:r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QF1</a:t>
                      </a:r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FD Total</a:t>
                      </a:r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Vibration</a:t>
                      </a:r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4.8</a:t>
                      </a:r>
                      <a:endParaRPr kumimoji="1" lang="ja-JP" altLang="en-US" dirty="0"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30</a:t>
                      </a:r>
                      <a:endParaRPr kumimoji="1" lang="ja-JP" altLang="en-US" dirty="0"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 ---</a:t>
                      </a:r>
                      <a:endParaRPr kumimoji="1" lang="ja-JP" altLang="en-US" dirty="0"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Effect to</a:t>
                      </a:r>
                    </a:p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beam at IP</a:t>
                      </a:r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7.3</a:t>
                      </a:r>
                      <a:endParaRPr kumimoji="1" lang="ja-JP" altLang="en-US" dirty="0"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12.6</a:t>
                      </a:r>
                      <a:endParaRPr kumimoji="1" lang="ja-JP" altLang="en-US" dirty="0"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14.6</a:t>
                      </a:r>
                      <a:endParaRPr kumimoji="1" lang="ja-JP" altLang="en-US" dirty="0"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kumimoji="1" lang="ja-JP" altLang="en-US" sz="3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00" dirty="0"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00" dirty="0"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300" dirty="0"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Vibration</a:t>
                      </a:r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4.8 </a:t>
                      </a:r>
                      <a:endParaRPr kumimoji="1" lang="ja-JP" altLang="en-US" dirty="0"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16</a:t>
                      </a:r>
                      <a:endParaRPr kumimoji="1" lang="ja-JP" altLang="en-US" dirty="0"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 ---</a:t>
                      </a:r>
                      <a:endParaRPr kumimoji="1" lang="ja-JP" altLang="en-US" dirty="0"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Effect to</a:t>
                      </a:r>
                    </a:p>
                    <a:p>
                      <a:r>
                        <a:rPr kumimoji="1" lang="en-US" altLang="ja-JP" dirty="0" smtClean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beam at IP</a:t>
                      </a:r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7.3 </a:t>
                      </a:r>
                      <a:endParaRPr kumimoji="1" lang="ja-JP" altLang="en-US" dirty="0"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6.7</a:t>
                      </a:r>
                      <a:endParaRPr kumimoji="1" lang="ja-JP" altLang="en-US" dirty="0"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9.9</a:t>
                      </a:r>
                      <a:endParaRPr kumimoji="1" lang="ja-JP" altLang="en-US" dirty="0"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フリーフォーム 11"/>
          <p:cNvSpPr/>
          <p:nvPr/>
        </p:nvSpPr>
        <p:spPr>
          <a:xfrm>
            <a:off x="3877731" y="4825388"/>
            <a:ext cx="286645" cy="1277957"/>
          </a:xfrm>
          <a:custGeom>
            <a:avLst/>
            <a:gdLst>
              <a:gd name="connsiteX0" fmla="*/ 275628 w 286645"/>
              <a:gd name="connsiteY0" fmla="*/ 0 h 1277957"/>
              <a:gd name="connsiteX1" fmla="*/ 88341 w 286645"/>
              <a:gd name="connsiteY1" fmla="*/ 121185 h 1277957"/>
              <a:gd name="connsiteX2" fmla="*/ 206 w 286645"/>
              <a:gd name="connsiteY2" fmla="*/ 661012 h 1277957"/>
              <a:gd name="connsiteX3" fmla="*/ 110375 w 286645"/>
              <a:gd name="connsiteY3" fmla="*/ 1167788 h 1277957"/>
              <a:gd name="connsiteX4" fmla="*/ 286645 w 286645"/>
              <a:gd name="connsiteY4" fmla="*/ 1277957 h 1277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45" h="1277957">
                <a:moveTo>
                  <a:pt x="275628" y="0"/>
                </a:moveTo>
                <a:cubicBezTo>
                  <a:pt x="204936" y="5508"/>
                  <a:pt x="134245" y="11016"/>
                  <a:pt x="88341" y="121185"/>
                </a:cubicBezTo>
                <a:cubicBezTo>
                  <a:pt x="42437" y="231354"/>
                  <a:pt x="-3466" y="486578"/>
                  <a:pt x="206" y="661012"/>
                </a:cubicBezTo>
                <a:cubicBezTo>
                  <a:pt x="3878" y="835446"/>
                  <a:pt x="62635" y="1064964"/>
                  <a:pt x="110375" y="1167788"/>
                </a:cubicBezTo>
                <a:cubicBezTo>
                  <a:pt x="158115" y="1270612"/>
                  <a:pt x="222380" y="1274284"/>
                  <a:pt x="286645" y="1277957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273649" y="3625645"/>
            <a:ext cx="326243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Improvemenr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in summer 2014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7544" y="5498260"/>
            <a:ext cx="33791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A.Jeremie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2014.12.2</a:t>
            </a:r>
            <a:endParaRPr lang="fr-FR" altLang="ja-JP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 </a:t>
            </a:r>
            <a:r>
              <a:rPr lang="fr-FR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JCL (Journées Collisionneur Linéaire</a:t>
            </a:r>
            <a:r>
              <a:rPr lang="fr-FR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FR" altLang="ja-JP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811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1329</Words>
  <Application>Microsoft Office PowerPoint</Application>
  <PresentationFormat>画面に合わせる (4:3)</PresentationFormat>
  <Paragraphs>194</Paragraphs>
  <Slides>20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20</vt:i4>
      </vt:variant>
    </vt:vector>
  </HeadingPairs>
  <TitlesOfParts>
    <vt:vector size="23" baseType="lpstr">
      <vt:lpstr>Office ​​テーマ</vt:lpstr>
      <vt:lpstr>KGPlot</vt:lpstr>
      <vt:lpstr>数式</vt:lpstr>
      <vt:lpstr>ATF2 Progress Report</vt:lpstr>
      <vt:lpstr>PowerPoint プレゼンテーション</vt:lpstr>
      <vt:lpstr>Status for Goal 1</vt:lpstr>
      <vt:lpstr>PowerPoint プレゼンテーション</vt:lpstr>
      <vt:lpstr>PowerPoint プレゼンテーション</vt:lpstr>
      <vt:lpstr>PowerPoint プレゼンテーション</vt:lpstr>
      <vt:lpstr>Smallest observed size was 44 nm. Why not 37 nm?</vt:lpstr>
      <vt:lpstr>QF1X, QD2X magnets vibration reduced </vt:lpstr>
      <vt:lpstr>QF1FF magnet vibration reduced </vt:lpstr>
      <vt:lpstr>Intensity Dependence – Wakefield?</vt:lpstr>
      <vt:lpstr>PowerPoint プレゼンテーション</vt:lpstr>
      <vt:lpstr>PowerPoint プレゼンテーション</vt:lpstr>
      <vt:lpstr>PowerPoint プレゼンテーション</vt:lpstr>
      <vt:lpstr>Intensity Dependence – Wakefield</vt:lpstr>
      <vt:lpstr>PowerPoint プレゼンテーション</vt:lpstr>
      <vt:lpstr>OTR Chamber wake</vt:lpstr>
      <vt:lpstr>Intensity Dependence – Wakefield</vt:lpstr>
      <vt:lpstr>For Goal 2</vt:lpstr>
      <vt:lpstr>Other important studies</vt:lpstr>
      <vt:lpstr>Near Future plans of ATF operation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ATF2 Progress Report</dc:title>
  <dc:creator>kubo</dc:creator>
  <cp:lastModifiedBy>kubo</cp:lastModifiedBy>
  <cp:revision>99</cp:revision>
  <dcterms:created xsi:type="dcterms:W3CDTF">2015-01-21T03:18:52Z</dcterms:created>
  <dcterms:modified xsi:type="dcterms:W3CDTF">2015-01-27T11:05:47Z</dcterms:modified>
</cp:coreProperties>
</file>