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97" r:id="rId4"/>
  </p:sldMasterIdLst>
  <p:notesMasterIdLst>
    <p:notesMasterId r:id="rId43"/>
  </p:notesMasterIdLst>
  <p:handoutMasterIdLst>
    <p:handoutMasterId r:id="rId44"/>
  </p:handoutMasterIdLst>
  <p:sldIdLst>
    <p:sldId id="274" r:id="rId5"/>
    <p:sldId id="312" r:id="rId6"/>
    <p:sldId id="380" r:id="rId7"/>
    <p:sldId id="336" r:id="rId8"/>
    <p:sldId id="366" r:id="rId9"/>
    <p:sldId id="359" r:id="rId10"/>
    <p:sldId id="363" r:id="rId11"/>
    <p:sldId id="360" r:id="rId12"/>
    <p:sldId id="365" r:id="rId13"/>
    <p:sldId id="370" r:id="rId14"/>
    <p:sldId id="368" r:id="rId15"/>
    <p:sldId id="369" r:id="rId16"/>
    <p:sldId id="372" r:id="rId17"/>
    <p:sldId id="381" r:id="rId18"/>
    <p:sldId id="373" r:id="rId19"/>
    <p:sldId id="374" r:id="rId20"/>
    <p:sldId id="378" r:id="rId21"/>
    <p:sldId id="379" r:id="rId22"/>
    <p:sldId id="382" r:id="rId23"/>
    <p:sldId id="383" r:id="rId24"/>
    <p:sldId id="385" r:id="rId25"/>
    <p:sldId id="386" r:id="rId26"/>
    <p:sldId id="392" r:id="rId27"/>
    <p:sldId id="314" r:id="rId28"/>
    <p:sldId id="315" r:id="rId29"/>
    <p:sldId id="321" r:id="rId30"/>
    <p:sldId id="322" r:id="rId31"/>
    <p:sldId id="324" r:id="rId32"/>
    <p:sldId id="326" r:id="rId33"/>
    <p:sldId id="327" r:id="rId34"/>
    <p:sldId id="328" r:id="rId35"/>
    <p:sldId id="335" r:id="rId36"/>
    <p:sldId id="390" r:id="rId37"/>
    <p:sldId id="330" r:id="rId38"/>
    <p:sldId id="333" r:id="rId39"/>
    <p:sldId id="334" r:id="rId40"/>
    <p:sldId id="391" r:id="rId41"/>
    <p:sldId id="309" r:id="rId42"/>
  </p:sldIdLst>
  <p:sldSz cx="9144000" cy="6858000" type="screen4x3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0" d="100"/>
          <a:sy n="130" d="100"/>
        </p:scale>
        <p:origin x="1074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.ch\dfs\Users\c\catalan\Documents\BE-RF\Structures\Said_CLIC_disc_sta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Fl.</c:v>
          </c:tx>
          <c:spPr>
            <a:ln w="19050">
              <a:noFill/>
            </a:ln>
          </c:spPr>
          <c:yVal>
            <c:numRef>
              <c:f>Sheet1!$J$2:$J$140</c:f>
              <c:numCache>
                <c:formatCode>General</c:formatCode>
                <c:ptCount val="139"/>
                <c:pt idx="0">
                  <c:v>1E-3</c:v>
                </c:pt>
                <c:pt idx="1">
                  <c:v>8.9999999999999998E-4</c:v>
                </c:pt>
                <c:pt idx="2">
                  <c:v>1.6999999999999999E-3</c:v>
                </c:pt>
                <c:pt idx="3">
                  <c:v>1.8E-3</c:v>
                </c:pt>
                <c:pt idx="4">
                  <c:v>1.9E-3</c:v>
                </c:pt>
                <c:pt idx="5">
                  <c:v>1.1999999999999999E-3</c:v>
                </c:pt>
                <c:pt idx="6">
                  <c:v>1.1000000000000001E-3</c:v>
                </c:pt>
                <c:pt idx="7">
                  <c:v>1.6000000000000001E-3</c:v>
                </c:pt>
                <c:pt idx="8">
                  <c:v>1.5E-3</c:v>
                </c:pt>
                <c:pt idx="9">
                  <c:v>1.1000000000000001E-3</c:v>
                </c:pt>
                <c:pt idx="10">
                  <c:v>1.4E-3</c:v>
                </c:pt>
                <c:pt idx="11">
                  <c:v>1.8E-3</c:v>
                </c:pt>
                <c:pt idx="12">
                  <c:v>1E-3</c:v>
                </c:pt>
                <c:pt idx="13">
                  <c:v>1.1000000000000001E-3</c:v>
                </c:pt>
                <c:pt idx="14">
                  <c:v>1.1999999999999999E-3</c:v>
                </c:pt>
                <c:pt idx="15">
                  <c:v>1.6000000000000001E-3</c:v>
                </c:pt>
                <c:pt idx="16">
                  <c:v>1.4E-3</c:v>
                </c:pt>
                <c:pt idx="17">
                  <c:v>3.0000000000000001E-3</c:v>
                </c:pt>
                <c:pt idx="18">
                  <c:v>4.0000000000000001E-3</c:v>
                </c:pt>
                <c:pt idx="19">
                  <c:v>3.0000000000000001E-3</c:v>
                </c:pt>
                <c:pt idx="20">
                  <c:v>2E-3</c:v>
                </c:pt>
                <c:pt idx="21">
                  <c:v>0.01</c:v>
                </c:pt>
                <c:pt idx="22">
                  <c:v>1.1000000000000001E-3</c:v>
                </c:pt>
                <c:pt idx="23">
                  <c:v>0.02</c:v>
                </c:pt>
                <c:pt idx="24">
                  <c:v>2.0000000000000001E-4</c:v>
                </c:pt>
                <c:pt idx="25">
                  <c:v>2.9999999999999997E-4</c:v>
                </c:pt>
                <c:pt idx="26">
                  <c:v>5.5999999999999999E-3</c:v>
                </c:pt>
                <c:pt idx="27">
                  <c:v>4.0000000000000001E-3</c:v>
                </c:pt>
                <c:pt idx="28">
                  <c:v>4.0000000000000001E-3</c:v>
                </c:pt>
                <c:pt idx="29">
                  <c:v>3.0000000000000001E-3</c:v>
                </c:pt>
                <c:pt idx="30">
                  <c:v>6.9999999999999999E-4</c:v>
                </c:pt>
                <c:pt idx="31">
                  <c:v>1.8E-3</c:v>
                </c:pt>
                <c:pt idx="32">
                  <c:v>0.02</c:v>
                </c:pt>
                <c:pt idx="33">
                  <c:v>6.9999999999999999E-4</c:v>
                </c:pt>
                <c:pt idx="34">
                  <c:v>2.0000000000000001E-4</c:v>
                </c:pt>
                <c:pt idx="35">
                  <c:v>5.0000000000000001E-4</c:v>
                </c:pt>
                <c:pt idx="36">
                  <c:v>1.1999999999999999E-3</c:v>
                </c:pt>
                <c:pt idx="37">
                  <c:v>5.9999999999999995E-4</c:v>
                </c:pt>
                <c:pt idx="38">
                  <c:v>5.0000000000000001E-3</c:v>
                </c:pt>
                <c:pt idx="39">
                  <c:v>2E-3</c:v>
                </c:pt>
                <c:pt idx="40">
                  <c:v>3.0000000000000001E-3</c:v>
                </c:pt>
                <c:pt idx="41">
                  <c:v>1E-3</c:v>
                </c:pt>
                <c:pt idx="42">
                  <c:v>2E-3</c:v>
                </c:pt>
                <c:pt idx="43">
                  <c:v>3.0000000000000001E-3</c:v>
                </c:pt>
                <c:pt idx="44">
                  <c:v>3.0000000000000001E-3</c:v>
                </c:pt>
                <c:pt idx="45">
                  <c:v>6.9999999999999999E-4</c:v>
                </c:pt>
                <c:pt idx="46">
                  <c:v>2.9999999999999997E-4</c:v>
                </c:pt>
                <c:pt idx="47">
                  <c:v>5.0000000000000001E-4</c:v>
                </c:pt>
                <c:pt idx="48">
                  <c:v>2.9999999999999997E-4</c:v>
                </c:pt>
                <c:pt idx="49">
                  <c:v>5.0000000000000001E-4</c:v>
                </c:pt>
                <c:pt idx="50">
                  <c:v>5.0000000000000001E-4</c:v>
                </c:pt>
                <c:pt idx="51">
                  <c:v>2.9999999999999997E-4</c:v>
                </c:pt>
                <c:pt idx="52">
                  <c:v>4.0000000000000002E-4</c:v>
                </c:pt>
                <c:pt idx="53">
                  <c:v>2.9999999999999997E-4</c:v>
                </c:pt>
                <c:pt idx="54">
                  <c:v>4.0000000000000002E-4</c:v>
                </c:pt>
                <c:pt idx="55">
                  <c:v>2.9999999999999997E-4</c:v>
                </c:pt>
                <c:pt idx="56">
                  <c:v>5.0000000000000001E-4</c:v>
                </c:pt>
                <c:pt idx="57">
                  <c:v>4.0000000000000002E-4</c:v>
                </c:pt>
                <c:pt idx="58">
                  <c:v>5.0000000000000001E-4</c:v>
                </c:pt>
                <c:pt idx="59">
                  <c:v>2.9999999999999997E-4</c:v>
                </c:pt>
                <c:pt idx="60">
                  <c:v>4.0000000000000002E-4</c:v>
                </c:pt>
                <c:pt idx="61">
                  <c:v>5.9999999999999995E-4</c:v>
                </c:pt>
                <c:pt idx="62">
                  <c:v>5.9999999999999995E-4</c:v>
                </c:pt>
                <c:pt idx="63">
                  <c:v>1.1000000000000001E-3</c:v>
                </c:pt>
                <c:pt idx="64">
                  <c:v>1E-3</c:v>
                </c:pt>
                <c:pt idx="65">
                  <c:v>3.0000000000000001E-3</c:v>
                </c:pt>
                <c:pt idx="66">
                  <c:v>6.0000000000000001E-3</c:v>
                </c:pt>
                <c:pt idx="67">
                  <c:v>1E-3</c:v>
                </c:pt>
                <c:pt idx="68">
                  <c:v>5.9999999999999995E-4</c:v>
                </c:pt>
                <c:pt idx="69">
                  <c:v>5.9999999999999995E-4</c:v>
                </c:pt>
                <c:pt idx="70">
                  <c:v>6.9999999999999999E-4</c:v>
                </c:pt>
                <c:pt idx="71">
                  <c:v>8.0000000000000002E-3</c:v>
                </c:pt>
                <c:pt idx="72">
                  <c:v>1.1000000000000001E-3</c:v>
                </c:pt>
                <c:pt idx="73">
                  <c:v>1.1000000000000001E-3</c:v>
                </c:pt>
                <c:pt idx="74">
                  <c:v>6.9999999999999999E-4</c:v>
                </c:pt>
                <c:pt idx="75">
                  <c:v>1.2999999999999999E-3</c:v>
                </c:pt>
                <c:pt idx="76">
                  <c:v>1E-3</c:v>
                </c:pt>
                <c:pt idx="77">
                  <c:v>3.5999999999999999E-3</c:v>
                </c:pt>
                <c:pt idx="78">
                  <c:v>5.9999999999999995E-4</c:v>
                </c:pt>
                <c:pt idx="79">
                  <c:v>1E-3</c:v>
                </c:pt>
                <c:pt idx="80">
                  <c:v>5.9999999999999995E-4</c:v>
                </c:pt>
                <c:pt idx="81">
                  <c:v>5.0000000000000001E-4</c:v>
                </c:pt>
                <c:pt idx="82">
                  <c:v>4.0000000000000002E-4</c:v>
                </c:pt>
                <c:pt idx="83">
                  <c:v>5.0000000000000001E-4</c:v>
                </c:pt>
                <c:pt idx="84">
                  <c:v>5.0000000000000001E-4</c:v>
                </c:pt>
                <c:pt idx="85">
                  <c:v>5.0000000000000001E-4</c:v>
                </c:pt>
                <c:pt idx="86">
                  <c:v>8.9999999999999998E-4</c:v>
                </c:pt>
                <c:pt idx="87">
                  <c:v>8.9999999999999998E-4</c:v>
                </c:pt>
                <c:pt idx="88">
                  <c:v>8.0000000000000004E-4</c:v>
                </c:pt>
                <c:pt idx="89">
                  <c:v>6.9999999999999999E-4</c:v>
                </c:pt>
                <c:pt idx="90">
                  <c:v>6.9999999999999999E-4</c:v>
                </c:pt>
                <c:pt idx="91">
                  <c:v>1E-3</c:v>
                </c:pt>
                <c:pt idx="92">
                  <c:v>8.0000000000000004E-4</c:v>
                </c:pt>
                <c:pt idx="93">
                  <c:v>5.0000000000000001E-4</c:v>
                </c:pt>
                <c:pt idx="94">
                  <c:v>1.1000000000000001E-3</c:v>
                </c:pt>
                <c:pt idx="95">
                  <c:v>8.9999999999999998E-4</c:v>
                </c:pt>
                <c:pt idx="96">
                  <c:v>4.0000000000000002E-4</c:v>
                </c:pt>
                <c:pt idx="97">
                  <c:v>0.02</c:v>
                </c:pt>
                <c:pt idx="98">
                  <c:v>1E-3</c:v>
                </c:pt>
                <c:pt idx="99">
                  <c:v>1.1999999999999999E-3</c:v>
                </c:pt>
                <c:pt idx="100">
                  <c:v>1.1999999999999999E-3</c:v>
                </c:pt>
                <c:pt idx="101">
                  <c:v>1.8E-3</c:v>
                </c:pt>
                <c:pt idx="102">
                  <c:v>1.2999999999999999E-3</c:v>
                </c:pt>
                <c:pt idx="103">
                  <c:v>1.4E-3</c:v>
                </c:pt>
                <c:pt idx="104">
                  <c:v>1.2999999999999999E-3</c:v>
                </c:pt>
                <c:pt idx="105">
                  <c:v>1.6E-2</c:v>
                </c:pt>
                <c:pt idx="106">
                  <c:v>1.4E-3</c:v>
                </c:pt>
                <c:pt idx="107">
                  <c:v>1.2999999999999999E-3</c:v>
                </c:pt>
                <c:pt idx="108">
                  <c:v>1.2999999999999999E-3</c:v>
                </c:pt>
                <c:pt idx="109">
                  <c:v>1.8E-3</c:v>
                </c:pt>
                <c:pt idx="110">
                  <c:v>1.2999999999999999E-3</c:v>
                </c:pt>
                <c:pt idx="111">
                  <c:v>1.9E-3</c:v>
                </c:pt>
                <c:pt idx="112">
                  <c:v>1.1000000000000001E-3</c:v>
                </c:pt>
                <c:pt idx="113">
                  <c:v>1.2999999999999999E-3</c:v>
                </c:pt>
                <c:pt idx="114">
                  <c:v>1.6000000000000001E-3</c:v>
                </c:pt>
                <c:pt idx="115">
                  <c:v>1.1999999999999999E-3</c:v>
                </c:pt>
                <c:pt idx="116">
                  <c:v>8.9999999999999998E-4</c:v>
                </c:pt>
                <c:pt idx="117">
                  <c:v>1.6000000000000001E-3</c:v>
                </c:pt>
                <c:pt idx="118">
                  <c:v>1.5E-3</c:v>
                </c:pt>
                <c:pt idx="119">
                  <c:v>1.2999999999999999E-2</c:v>
                </c:pt>
                <c:pt idx="120">
                  <c:v>5.0000000000000001E-4</c:v>
                </c:pt>
                <c:pt idx="121">
                  <c:v>5.0000000000000001E-4</c:v>
                </c:pt>
                <c:pt idx="122">
                  <c:v>1.4E-2</c:v>
                </c:pt>
                <c:pt idx="123">
                  <c:v>1.8E-3</c:v>
                </c:pt>
                <c:pt idx="124">
                  <c:v>1.8E-3</c:v>
                </c:pt>
                <c:pt idx="125">
                  <c:v>2.2000000000000001E-3</c:v>
                </c:pt>
                <c:pt idx="126">
                  <c:v>1.1000000000000001E-3</c:v>
                </c:pt>
                <c:pt idx="127">
                  <c:v>1E-3</c:v>
                </c:pt>
                <c:pt idx="128">
                  <c:v>1.1999999999999999E-3</c:v>
                </c:pt>
                <c:pt idx="129">
                  <c:v>1.4E-3</c:v>
                </c:pt>
                <c:pt idx="130">
                  <c:v>2E-3</c:v>
                </c:pt>
                <c:pt idx="131">
                  <c:v>2E-3</c:v>
                </c:pt>
                <c:pt idx="132">
                  <c:v>1.1000000000000001E-3</c:v>
                </c:pt>
                <c:pt idx="133">
                  <c:v>1E-3</c:v>
                </c:pt>
                <c:pt idx="134">
                  <c:v>1.1000000000000001E-3</c:v>
                </c:pt>
                <c:pt idx="135">
                  <c:v>1.6000000000000001E-3</c:v>
                </c:pt>
                <c:pt idx="136">
                  <c:v>1.9E-3</c:v>
                </c:pt>
                <c:pt idx="137">
                  <c:v>1.6999999999999999E-3</c:v>
                </c:pt>
                <c:pt idx="138">
                  <c:v>1.9E-3</c:v>
                </c:pt>
              </c:numCache>
            </c:numRef>
          </c:yVal>
          <c:smooth val="0"/>
        </c:ser>
        <c:ser>
          <c:idx val="1"/>
          <c:order val="1"/>
          <c:tx>
            <c:v>Av</c:v>
          </c:tx>
          <c:spPr>
            <a:ln w="31750">
              <a:solidFill>
                <a:schemeClr val="accent2"/>
              </a:solidFill>
            </a:ln>
          </c:spPr>
          <c:marker>
            <c:symbol val="none"/>
          </c:marker>
          <c:yVal>
            <c:numRef>
              <c:f>Sheet1!$K$2:$K$140</c:f>
              <c:numCache>
                <c:formatCode>General</c:formatCode>
                <c:ptCount val="139"/>
                <c:pt idx="0">
                  <c:v>1.3894736842105266E-3</c:v>
                </c:pt>
                <c:pt idx="1">
                  <c:v>1.3894736842105266E-3</c:v>
                </c:pt>
                <c:pt idx="2">
                  <c:v>1.3894736842105266E-3</c:v>
                </c:pt>
                <c:pt idx="3">
                  <c:v>1.3894736842105266E-3</c:v>
                </c:pt>
                <c:pt idx="4">
                  <c:v>1.3894736842105266E-3</c:v>
                </c:pt>
                <c:pt idx="5">
                  <c:v>1.3894736842105266E-3</c:v>
                </c:pt>
                <c:pt idx="6">
                  <c:v>1.3894736842105266E-3</c:v>
                </c:pt>
                <c:pt idx="7">
                  <c:v>1.3894736842105266E-3</c:v>
                </c:pt>
                <c:pt idx="8">
                  <c:v>1.3894736842105266E-3</c:v>
                </c:pt>
                <c:pt idx="9">
                  <c:v>1.3894736842105266E-3</c:v>
                </c:pt>
                <c:pt idx="10">
                  <c:v>1.3894736842105266E-3</c:v>
                </c:pt>
                <c:pt idx="11">
                  <c:v>1.3894736842105266E-3</c:v>
                </c:pt>
                <c:pt idx="12">
                  <c:v>1.3894736842105266E-3</c:v>
                </c:pt>
                <c:pt idx="13">
                  <c:v>1.3894736842105266E-3</c:v>
                </c:pt>
                <c:pt idx="14">
                  <c:v>1.3894736842105266E-3</c:v>
                </c:pt>
                <c:pt idx="15">
                  <c:v>1.3894736842105266E-3</c:v>
                </c:pt>
                <c:pt idx="16">
                  <c:v>1.3894736842105266E-3</c:v>
                </c:pt>
                <c:pt idx="17">
                  <c:v>1.3894736842105266E-3</c:v>
                </c:pt>
                <c:pt idx="18">
                  <c:v>1.3894736842105266E-3</c:v>
                </c:pt>
                <c:pt idx="19">
                  <c:v>1.3894736842105266E-3</c:v>
                </c:pt>
                <c:pt idx="20">
                  <c:v>1.3894736842105266E-3</c:v>
                </c:pt>
                <c:pt idx="21">
                  <c:v>1.3894736842105266E-3</c:v>
                </c:pt>
                <c:pt idx="22">
                  <c:v>1.3894736842105266E-3</c:v>
                </c:pt>
                <c:pt idx="33">
                  <c:v>7.0535714285714288E-4</c:v>
                </c:pt>
                <c:pt idx="34">
                  <c:v>7.0535714285714288E-4</c:v>
                </c:pt>
                <c:pt idx="35">
                  <c:v>7.0535714285714288E-4</c:v>
                </c:pt>
                <c:pt idx="36">
                  <c:v>7.0535714285714288E-4</c:v>
                </c:pt>
                <c:pt idx="37">
                  <c:v>7.0535714285714288E-4</c:v>
                </c:pt>
                <c:pt idx="38">
                  <c:v>7.0535714285714288E-4</c:v>
                </c:pt>
                <c:pt idx="39">
                  <c:v>7.0535714285714288E-4</c:v>
                </c:pt>
                <c:pt idx="40">
                  <c:v>7.0535714285714288E-4</c:v>
                </c:pt>
                <c:pt idx="41">
                  <c:v>7.0535714285714288E-4</c:v>
                </c:pt>
                <c:pt idx="42">
                  <c:v>7.0535714285714288E-4</c:v>
                </c:pt>
                <c:pt idx="43">
                  <c:v>7.0535714285714288E-4</c:v>
                </c:pt>
                <c:pt idx="44">
                  <c:v>7.0535714285714288E-4</c:v>
                </c:pt>
                <c:pt idx="45">
                  <c:v>7.0535714285714288E-4</c:v>
                </c:pt>
                <c:pt idx="46">
                  <c:v>7.0535714285714288E-4</c:v>
                </c:pt>
                <c:pt idx="47">
                  <c:v>7.0535714285714288E-4</c:v>
                </c:pt>
                <c:pt idx="48">
                  <c:v>7.0535714285714288E-4</c:v>
                </c:pt>
                <c:pt idx="49">
                  <c:v>7.0535714285714288E-4</c:v>
                </c:pt>
                <c:pt idx="50">
                  <c:v>7.0535714285714288E-4</c:v>
                </c:pt>
                <c:pt idx="51">
                  <c:v>7.0535714285714288E-4</c:v>
                </c:pt>
                <c:pt idx="52">
                  <c:v>7.0535714285714288E-4</c:v>
                </c:pt>
                <c:pt idx="53">
                  <c:v>7.0535714285714288E-4</c:v>
                </c:pt>
                <c:pt idx="54">
                  <c:v>7.0535714285714288E-4</c:v>
                </c:pt>
                <c:pt idx="55">
                  <c:v>7.0535714285714288E-4</c:v>
                </c:pt>
                <c:pt idx="56">
                  <c:v>7.0535714285714288E-4</c:v>
                </c:pt>
                <c:pt idx="57">
                  <c:v>7.0535714285714288E-4</c:v>
                </c:pt>
                <c:pt idx="58">
                  <c:v>7.0535714285714288E-4</c:v>
                </c:pt>
                <c:pt idx="59">
                  <c:v>7.0535714285714288E-4</c:v>
                </c:pt>
                <c:pt idx="60">
                  <c:v>7.0535714285714288E-4</c:v>
                </c:pt>
                <c:pt idx="61">
                  <c:v>7.0535714285714288E-4</c:v>
                </c:pt>
                <c:pt idx="62">
                  <c:v>7.0535714285714288E-4</c:v>
                </c:pt>
                <c:pt idx="63">
                  <c:v>7.0535714285714288E-4</c:v>
                </c:pt>
                <c:pt idx="64">
                  <c:v>7.0535714285714288E-4</c:v>
                </c:pt>
                <c:pt idx="65">
                  <c:v>7.0535714285714288E-4</c:v>
                </c:pt>
                <c:pt idx="66">
                  <c:v>7.0535714285714288E-4</c:v>
                </c:pt>
                <c:pt idx="67">
                  <c:v>7.0535714285714288E-4</c:v>
                </c:pt>
                <c:pt idx="68">
                  <c:v>7.0535714285714288E-4</c:v>
                </c:pt>
                <c:pt idx="69">
                  <c:v>7.0535714285714288E-4</c:v>
                </c:pt>
                <c:pt idx="70">
                  <c:v>7.0535714285714288E-4</c:v>
                </c:pt>
                <c:pt idx="71">
                  <c:v>7.0535714285714288E-4</c:v>
                </c:pt>
                <c:pt idx="72">
                  <c:v>7.0535714285714288E-4</c:v>
                </c:pt>
                <c:pt idx="73">
                  <c:v>7.0535714285714288E-4</c:v>
                </c:pt>
                <c:pt idx="74">
                  <c:v>7.0535714285714288E-4</c:v>
                </c:pt>
                <c:pt idx="75">
                  <c:v>7.0535714285714288E-4</c:v>
                </c:pt>
                <c:pt idx="76">
                  <c:v>7.0535714285714288E-4</c:v>
                </c:pt>
                <c:pt idx="77">
                  <c:v>7.0535714285714288E-4</c:v>
                </c:pt>
                <c:pt idx="78">
                  <c:v>7.0535714285714288E-4</c:v>
                </c:pt>
                <c:pt idx="79">
                  <c:v>7.0535714285714288E-4</c:v>
                </c:pt>
                <c:pt idx="80">
                  <c:v>7.0535714285714288E-4</c:v>
                </c:pt>
                <c:pt idx="81">
                  <c:v>7.0535714285714288E-4</c:v>
                </c:pt>
                <c:pt idx="82">
                  <c:v>7.0535714285714288E-4</c:v>
                </c:pt>
                <c:pt idx="83">
                  <c:v>7.0535714285714288E-4</c:v>
                </c:pt>
                <c:pt idx="84">
                  <c:v>7.0535714285714288E-4</c:v>
                </c:pt>
                <c:pt idx="85">
                  <c:v>7.0535714285714288E-4</c:v>
                </c:pt>
                <c:pt idx="86">
                  <c:v>7.0535714285714288E-4</c:v>
                </c:pt>
                <c:pt idx="87">
                  <c:v>7.0535714285714288E-4</c:v>
                </c:pt>
                <c:pt idx="88">
                  <c:v>7.0535714285714288E-4</c:v>
                </c:pt>
                <c:pt idx="89">
                  <c:v>7.0535714285714288E-4</c:v>
                </c:pt>
                <c:pt idx="90">
                  <c:v>7.0535714285714288E-4</c:v>
                </c:pt>
                <c:pt idx="91">
                  <c:v>7.0535714285714288E-4</c:v>
                </c:pt>
                <c:pt idx="92">
                  <c:v>7.0535714285714288E-4</c:v>
                </c:pt>
                <c:pt idx="93">
                  <c:v>7.0535714285714288E-4</c:v>
                </c:pt>
                <c:pt idx="94">
                  <c:v>7.0535714285714288E-4</c:v>
                </c:pt>
                <c:pt idx="95">
                  <c:v>7.0535714285714288E-4</c:v>
                </c:pt>
                <c:pt idx="96">
                  <c:v>7.0535714285714288E-4</c:v>
                </c:pt>
                <c:pt idx="98">
                  <c:v>1.3783783783783781E-3</c:v>
                </c:pt>
                <c:pt idx="99">
                  <c:v>1.3783783783783781E-3</c:v>
                </c:pt>
                <c:pt idx="100">
                  <c:v>1.3783783783783781E-3</c:v>
                </c:pt>
                <c:pt idx="101">
                  <c:v>1.3783783783783781E-3</c:v>
                </c:pt>
                <c:pt idx="102">
                  <c:v>1.3783783783783781E-3</c:v>
                </c:pt>
                <c:pt idx="103">
                  <c:v>1.3783783783783781E-3</c:v>
                </c:pt>
                <c:pt idx="104">
                  <c:v>1.3783783783783781E-3</c:v>
                </c:pt>
                <c:pt idx="105">
                  <c:v>1.3783783783783781E-3</c:v>
                </c:pt>
                <c:pt idx="106">
                  <c:v>1.3783783783783781E-3</c:v>
                </c:pt>
                <c:pt idx="107">
                  <c:v>1.3783783783783781E-3</c:v>
                </c:pt>
                <c:pt idx="108">
                  <c:v>1.3783783783783781E-3</c:v>
                </c:pt>
                <c:pt idx="109">
                  <c:v>1.3783783783783781E-3</c:v>
                </c:pt>
                <c:pt idx="110">
                  <c:v>1.3783783783783781E-3</c:v>
                </c:pt>
                <c:pt idx="111">
                  <c:v>1.3783783783783781E-3</c:v>
                </c:pt>
                <c:pt idx="112">
                  <c:v>1.3783783783783781E-3</c:v>
                </c:pt>
                <c:pt idx="113">
                  <c:v>1.3783783783783781E-3</c:v>
                </c:pt>
                <c:pt idx="114">
                  <c:v>1.3783783783783781E-3</c:v>
                </c:pt>
                <c:pt idx="115">
                  <c:v>1.3783783783783781E-3</c:v>
                </c:pt>
                <c:pt idx="116">
                  <c:v>1.3783783783783781E-3</c:v>
                </c:pt>
                <c:pt idx="117">
                  <c:v>1.3783783783783781E-3</c:v>
                </c:pt>
                <c:pt idx="118">
                  <c:v>1.3783783783783781E-3</c:v>
                </c:pt>
                <c:pt idx="119">
                  <c:v>1.3783783783783781E-3</c:v>
                </c:pt>
                <c:pt idx="120">
                  <c:v>1.3783783783783781E-3</c:v>
                </c:pt>
                <c:pt idx="121">
                  <c:v>1.3783783783783781E-3</c:v>
                </c:pt>
                <c:pt idx="122">
                  <c:v>1.3783783783783781E-3</c:v>
                </c:pt>
                <c:pt idx="123">
                  <c:v>1.3783783783783781E-3</c:v>
                </c:pt>
                <c:pt idx="124">
                  <c:v>1.3783783783783781E-3</c:v>
                </c:pt>
                <c:pt idx="125">
                  <c:v>1.3783783783783781E-3</c:v>
                </c:pt>
                <c:pt idx="126">
                  <c:v>1.3783783783783781E-3</c:v>
                </c:pt>
                <c:pt idx="127">
                  <c:v>1.3783783783783781E-3</c:v>
                </c:pt>
                <c:pt idx="128">
                  <c:v>1.3783783783783781E-3</c:v>
                </c:pt>
                <c:pt idx="129">
                  <c:v>1.3783783783783781E-3</c:v>
                </c:pt>
                <c:pt idx="130">
                  <c:v>1.3783783783783781E-3</c:v>
                </c:pt>
                <c:pt idx="131">
                  <c:v>1.3783783783783781E-3</c:v>
                </c:pt>
                <c:pt idx="132">
                  <c:v>1.3783783783783781E-3</c:v>
                </c:pt>
                <c:pt idx="133">
                  <c:v>1.3783783783783781E-3</c:v>
                </c:pt>
                <c:pt idx="134">
                  <c:v>1.3783783783783781E-3</c:v>
                </c:pt>
                <c:pt idx="135">
                  <c:v>1.3783783783783781E-3</c:v>
                </c:pt>
                <c:pt idx="136">
                  <c:v>1.3783783783783781E-3</c:v>
                </c:pt>
                <c:pt idx="137">
                  <c:v>1.3783783783783781E-3</c:v>
                </c:pt>
                <c:pt idx="138">
                  <c:v>1.3783783783783781E-3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6812712"/>
        <c:axId val="296814672"/>
      </c:scatterChart>
      <c:valAx>
        <c:axId val="296812712"/>
        <c:scaling>
          <c:orientation val="minMax"/>
          <c:max val="140"/>
        </c:scaling>
        <c:delete val="0"/>
        <c:axPos val="b"/>
        <c:numFmt formatCode="General" sourceLinked="1"/>
        <c:majorTickMark val="out"/>
        <c:minorTickMark val="none"/>
        <c:tickLblPos val="nextTo"/>
        <c:crossAx val="296814672"/>
        <c:crosses val="autoZero"/>
        <c:crossBetween val="midCat"/>
      </c:valAx>
      <c:valAx>
        <c:axId val="296814672"/>
        <c:scaling>
          <c:orientation val="minMax"/>
          <c:max val="2.0000000000000004E-2"/>
        </c:scaling>
        <c:delete val="0"/>
        <c:axPos val="l"/>
        <c:majorGridlines/>
        <c:numFmt formatCode="General" sourceLinked="1"/>
        <c:majorTickMark val="out"/>
        <c:minorTickMark val="cross"/>
        <c:tickLblPos val="nextTo"/>
        <c:crossAx val="29681271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0.05256</cdr:x>
      <cdr:y>0.02108</cdr:y>
    </cdr:from>
    <cdr:to>
      <cdr:x>0.20804</cdr:x>
      <cdr:y>0.94848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489318" y="128174"/>
          <a:ext cx="1447474" cy="5638909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alpha val="37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vert="vert270" anchor="t"/>
        <a:lstStyle xmlns:a="http://schemas.openxmlformats.org/drawingml/2006/main"/>
        <a:p xmlns:a="http://schemas.openxmlformats.org/drawingml/2006/main">
          <a:pPr algn="r"/>
          <a:r>
            <a:rPr lang="en-US" sz="2000">
              <a:solidFill>
                <a:srgbClr val="FF0000"/>
              </a:solidFill>
            </a:rPr>
            <a:t>Closed WG</a:t>
          </a:r>
        </a:p>
        <a:p xmlns:a="http://schemas.openxmlformats.org/drawingml/2006/main">
          <a:pPr algn="r"/>
          <a:r>
            <a:rPr lang="en-US" sz="2000">
              <a:solidFill>
                <a:srgbClr val="FF0000"/>
              </a:solidFill>
            </a:rPr>
            <a:t>1.4um</a:t>
          </a:r>
        </a:p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0.26661</cdr:x>
      <cdr:y>0.02172</cdr:y>
    </cdr:from>
    <cdr:to>
      <cdr:x>0.69747</cdr:x>
      <cdr:y>0.94912</cdr:y>
    </cdr:to>
    <cdr:sp macro="" textlink="">
      <cdr:nvSpPr>
        <cdr:cNvPr id="6" name="Rectangle 5"/>
        <cdr:cNvSpPr/>
      </cdr:nvSpPr>
      <cdr:spPr>
        <a:xfrm xmlns:a="http://schemas.openxmlformats.org/drawingml/2006/main">
          <a:off x="2905126" y="136525"/>
          <a:ext cx="4694929" cy="5830100"/>
        </a:xfrm>
        <a:prstGeom xmlns:a="http://schemas.openxmlformats.org/drawingml/2006/main" prst="rect">
          <a:avLst/>
        </a:prstGeom>
        <a:solidFill xmlns:a="http://schemas.openxmlformats.org/drawingml/2006/main">
          <a:srgbClr val="92D050">
            <a:alpha val="37000"/>
          </a:srgb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270" anchor="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2000">
              <a:solidFill>
                <a:srgbClr val="FF0000"/>
              </a:solidFill>
            </a:rPr>
            <a:t>No WG</a:t>
          </a:r>
        </a:p>
        <a:p xmlns:a="http://schemas.openxmlformats.org/drawingml/2006/main">
          <a:pPr algn="r"/>
          <a:r>
            <a:rPr lang="en-US" sz="2000">
              <a:solidFill>
                <a:srgbClr val="FF0000"/>
              </a:solidFill>
            </a:rPr>
            <a:t>0.7um</a:t>
          </a:r>
        </a:p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0.69755</cdr:x>
      <cdr:y>0.02323</cdr:y>
    </cdr:from>
    <cdr:to>
      <cdr:x>0.97785</cdr:x>
      <cdr:y>0.95063</cdr:y>
    </cdr:to>
    <cdr:sp macro="" textlink="">
      <cdr:nvSpPr>
        <cdr:cNvPr id="7" name="Rectangle 6"/>
        <cdr:cNvSpPr/>
      </cdr:nvSpPr>
      <cdr:spPr>
        <a:xfrm xmlns:a="http://schemas.openxmlformats.org/drawingml/2006/main">
          <a:off x="7600951" y="146050"/>
          <a:ext cx="3054280" cy="5830100"/>
        </a:xfrm>
        <a:prstGeom xmlns:a="http://schemas.openxmlformats.org/drawingml/2006/main" prst="rect">
          <a:avLst/>
        </a:prstGeom>
        <a:solidFill xmlns:a="http://schemas.openxmlformats.org/drawingml/2006/main">
          <a:srgbClr val="FFFF00">
            <a:alpha val="37000"/>
          </a:srgb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270" anchor="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2000">
              <a:solidFill>
                <a:srgbClr val="FF0000"/>
              </a:solidFill>
            </a:rPr>
            <a:t>Open WG</a:t>
          </a:r>
        </a:p>
        <a:p xmlns:a="http://schemas.openxmlformats.org/drawingml/2006/main">
          <a:pPr algn="r"/>
          <a:r>
            <a:rPr lang="en-US" sz="2000">
              <a:solidFill>
                <a:srgbClr val="FF0000"/>
              </a:solidFill>
            </a:rPr>
            <a:t>1.4um*</a:t>
          </a:r>
        </a:p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0.20944</cdr:x>
      <cdr:y>0.02001</cdr:y>
    </cdr:from>
    <cdr:to>
      <cdr:x>0.2682</cdr:x>
      <cdr:y>0.94741</cdr:y>
    </cdr:to>
    <cdr:sp macro="" textlink="">
      <cdr:nvSpPr>
        <cdr:cNvPr id="8" name="Rectangle 7"/>
        <cdr:cNvSpPr/>
      </cdr:nvSpPr>
      <cdr:spPr>
        <a:xfrm xmlns:a="http://schemas.openxmlformats.org/drawingml/2006/main">
          <a:off x="1477973" y="89651"/>
          <a:ext cx="414656" cy="4155058"/>
        </a:xfrm>
        <a:prstGeom xmlns:a="http://schemas.openxmlformats.org/drawingml/2006/main" prst="rect">
          <a:avLst/>
        </a:prstGeom>
        <a:solidFill xmlns:a="http://schemas.openxmlformats.org/drawingml/2006/main">
          <a:srgbClr val="FF0000">
            <a:alpha val="37000"/>
          </a:srgb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vert270" anchor="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sz="2000">
              <a:solidFill>
                <a:srgbClr val="FF0000"/>
              </a:solidFill>
            </a:rPr>
            <a:t>Couplers</a:t>
          </a:r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594" y="0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543360-1D81-462B-BFF5-2A682BBD7C23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378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594" y="6456378"/>
            <a:ext cx="4303313" cy="3402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7EDDB-8BB3-4D24-A668-9579C0C67F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7231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E6549C-9B6B-4CB9-9248-68101E3CF829}" type="datetimeFigureOut">
              <a:rPr lang="en-GB" smtClean="0"/>
              <a:t>27/01/2015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4162D-3369-4B06-85AE-E0F5B9164B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172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3.pn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2276872"/>
            <a:ext cx="6400800" cy="720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N. Catalan Lasheras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939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N. Catalan Lasheras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257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N. Catalan Lasheras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4223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27/01/2015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8646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27/01/2015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96933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27/01/2015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18206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27/01/2015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05970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27/01/2015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20525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27/01/2015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40836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27/01/2015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65969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27/01/2015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7511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en-GB" dirty="0" smtClean="0"/>
              <a:t>N. Catalan Lasheras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460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27/01/2015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36783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27/01/2015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17516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F27D4-C7BA-4513-A815-4E3963CF9350}" type="datetimeFigureOut">
              <a:rPr lang="es-ES" smtClean="0"/>
              <a:pPr/>
              <a:t>27/01/2015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03416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2276872"/>
            <a:ext cx="6400800" cy="720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6605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en-GB" dirty="0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5331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8081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-1265236" y="5231371"/>
            <a:ext cx="289560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8276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8300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9072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978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N. Catalan Lasheras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9170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2113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216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5071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7327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IWLC10_pag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20272" y="6525344"/>
            <a:ext cx="2133600" cy="293117"/>
          </a:xfrm>
        </p:spPr>
        <p:txBody>
          <a:bodyPr/>
          <a:lstStyle>
            <a:lvl1pPr>
              <a:defRPr>
                <a:latin typeface="Candara" panose="020E0502030303020204" pitchFamily="34" charset="0"/>
              </a:defRPr>
            </a:lvl1pPr>
          </a:lstStyle>
          <a:p>
            <a:fld id="{957DD4C6-89DA-4F5D-B8E7-C8C79B22941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50825" y="1052737"/>
            <a:ext cx="8713788" cy="5184552"/>
          </a:xfrm>
        </p:spPr>
        <p:txBody>
          <a:bodyPr/>
          <a:lstStyle>
            <a:lvl1pPr>
              <a:defRPr>
                <a:latin typeface="Candara" panose="020E0502030303020204" pitchFamily="34" charset="0"/>
              </a:defRPr>
            </a:lvl1pPr>
            <a:lvl2pPr>
              <a:defRPr>
                <a:latin typeface="Candara" panose="020E0502030303020204" pitchFamily="34" charset="0"/>
              </a:defRPr>
            </a:lvl2pPr>
            <a:lvl3pPr>
              <a:defRPr>
                <a:latin typeface="Candara" panose="020E0502030303020204" pitchFamily="34" charset="0"/>
              </a:defRPr>
            </a:lvl3pPr>
            <a:lvl4pPr>
              <a:defRPr>
                <a:latin typeface="Candara" panose="020E0502030303020204" pitchFamily="34" charset="0"/>
              </a:defRPr>
            </a:lvl4pPr>
            <a:lvl5pPr>
              <a:defRPr>
                <a:latin typeface="Candara" panose="020E0502030303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108939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esentation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 userDrawn="1"/>
        </p:nvSpPr>
        <p:spPr bwMode="auto">
          <a:xfrm>
            <a:off x="0" y="205740"/>
            <a:ext cx="9144000" cy="533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3" descr="G:\Users\s\samosh\Documents\My Pictures\LOGO\CLIC\CLIC-Logo-Color-7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208" y="7620"/>
            <a:ext cx="914400" cy="914400"/>
          </a:xfrm>
          <a:prstGeom prst="rect">
            <a:avLst/>
          </a:prstGeom>
          <a:noFill/>
        </p:spPr>
      </p:pic>
      <p:sp>
        <p:nvSpPr>
          <p:cNvPr id="8" name="Title 15"/>
          <p:cNvSpPr>
            <a:spLocks noGrp="1"/>
          </p:cNvSpPr>
          <p:nvPr>
            <p:ph type="title" hasCustomPrompt="1"/>
          </p:nvPr>
        </p:nvSpPr>
        <p:spPr>
          <a:xfrm>
            <a:off x="1115616" y="206058"/>
            <a:ext cx="6621936" cy="533082"/>
          </a:xfrm>
          <a:prstGeom prst="rect">
            <a:avLst/>
          </a:prstGeom>
          <a:solidFill>
            <a:srgbClr val="002060"/>
          </a:solidFill>
        </p:spPr>
        <p:txBody>
          <a:bodyPr anchor="ctr">
            <a:normAutofit/>
          </a:bodyPr>
          <a:lstStyle>
            <a:lvl1pPr>
              <a:defRPr sz="28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 smtClean="0"/>
              <a:t>[Sub-title]</a:t>
            </a:r>
            <a:endParaRPr lang="en-US" dirty="0"/>
          </a:p>
        </p:txBody>
      </p:sp>
      <p:sp>
        <p:nvSpPr>
          <p:cNvPr id="16" name="Title 1"/>
          <p:cNvSpPr txBox="1">
            <a:spLocks/>
          </p:cNvSpPr>
          <p:nvPr userDrawn="1"/>
        </p:nvSpPr>
        <p:spPr bwMode="auto">
          <a:xfrm>
            <a:off x="0" y="6363290"/>
            <a:ext cx="9144000" cy="30607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prstClr val="white"/>
                </a:solidFill>
              </a:rPr>
              <a:t>  </a:t>
            </a:r>
            <a:r>
              <a:rPr lang="fr-CH" sz="1200" dirty="0" smtClean="0">
                <a:solidFill>
                  <a:prstClr val="white"/>
                </a:solidFill>
              </a:rPr>
              <a:t>X-band </a:t>
            </a:r>
            <a:r>
              <a:rPr lang="fr-CH" sz="1200" dirty="0" err="1" smtClean="0">
                <a:solidFill>
                  <a:prstClr val="white"/>
                </a:solidFill>
              </a:rPr>
              <a:t>Accelerating</a:t>
            </a:r>
            <a:r>
              <a:rPr lang="fr-CH" sz="1200" dirty="0" smtClean="0">
                <a:solidFill>
                  <a:prstClr val="white"/>
                </a:solidFill>
              </a:rPr>
              <a:t> structure </a:t>
            </a:r>
            <a:r>
              <a:rPr lang="fr-CH" sz="1200" dirty="0" err="1" smtClean="0">
                <a:solidFill>
                  <a:prstClr val="white"/>
                </a:solidFill>
              </a:rPr>
              <a:t>Review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                                    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8713839" y="6376243"/>
            <a:ext cx="430161" cy="311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03034ED-392B-42A2-8939-5A95FD54CE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-32094" y="6392361"/>
            <a:ext cx="17248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24-25 NOVEMBER 2014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GB" sz="1200" dirty="0">
              <a:solidFill>
                <a:prstClr val="black"/>
              </a:solidFill>
            </a:endParaRPr>
          </a:p>
        </p:txBody>
      </p:sp>
      <p:pic>
        <p:nvPicPr>
          <p:cNvPr id="14" name="Picture 13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25000"/>
            <a:ext cx="464400" cy="46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454557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esentation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 userDrawn="1"/>
        </p:nvSpPr>
        <p:spPr bwMode="auto">
          <a:xfrm>
            <a:off x="0" y="205740"/>
            <a:ext cx="9144000" cy="533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713839" y="6309320"/>
            <a:ext cx="430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3368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03034ED-392B-42A2-8939-5A95FD54CEFE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13839" y="6376243"/>
            <a:ext cx="430161" cy="31115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8" name="Picture 3" descr="G:\Users\s\samosh\Documents\My Pictures\LOGO\CLIC\CLIC-Logo-Color-7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208" y="7620"/>
            <a:ext cx="914400" cy="914400"/>
          </a:xfrm>
          <a:prstGeom prst="rect">
            <a:avLst/>
          </a:prstGeom>
          <a:noFill/>
        </p:spPr>
      </p:pic>
      <p:sp>
        <p:nvSpPr>
          <p:cNvPr id="8" name="Title 15"/>
          <p:cNvSpPr>
            <a:spLocks noGrp="1"/>
          </p:cNvSpPr>
          <p:nvPr>
            <p:ph type="title" hasCustomPrompt="1"/>
          </p:nvPr>
        </p:nvSpPr>
        <p:spPr>
          <a:xfrm>
            <a:off x="1115616" y="206058"/>
            <a:ext cx="6621936" cy="533082"/>
          </a:xfrm>
          <a:prstGeom prst="rect">
            <a:avLst/>
          </a:prstGeom>
          <a:solidFill>
            <a:srgbClr val="002060"/>
          </a:solidFill>
        </p:spPr>
        <p:txBody>
          <a:bodyPr anchor="ctr">
            <a:normAutofit/>
          </a:bodyPr>
          <a:lstStyle>
            <a:lvl1pPr>
              <a:defRPr sz="28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 smtClean="0"/>
              <a:t>[Sub-title]</a:t>
            </a:r>
            <a:endParaRPr 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131476" y="6392361"/>
            <a:ext cx="13235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white"/>
                </a:solidFill>
              </a:rPr>
              <a:t>31-January-2013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 userDrawn="1"/>
        </p:nvSpPr>
        <p:spPr bwMode="auto">
          <a:xfrm>
            <a:off x="0" y="6363290"/>
            <a:ext cx="9144000" cy="30607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prstClr val="white"/>
                </a:solidFill>
              </a:rPr>
              <a:t>   </a:t>
            </a:r>
            <a:r>
              <a:rPr lang="fr-CH" sz="1200" dirty="0" smtClean="0">
                <a:solidFill>
                  <a:prstClr val="white"/>
                </a:solidFill>
              </a:rPr>
              <a:t>X-band </a:t>
            </a:r>
            <a:r>
              <a:rPr lang="fr-CH" sz="1200" dirty="0" err="1" smtClean="0">
                <a:solidFill>
                  <a:prstClr val="white"/>
                </a:solidFill>
              </a:rPr>
              <a:t>Accelerating</a:t>
            </a:r>
            <a:r>
              <a:rPr lang="fr-CH" sz="1200" dirty="0" smtClean="0">
                <a:solidFill>
                  <a:prstClr val="white"/>
                </a:solidFill>
              </a:rPr>
              <a:t> structure </a:t>
            </a:r>
            <a:r>
              <a:rPr lang="fr-CH" sz="1200" dirty="0" err="1" smtClean="0">
                <a:solidFill>
                  <a:prstClr val="white"/>
                </a:solidFill>
              </a:rPr>
              <a:t>Review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                                    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-32093" y="6392361"/>
            <a:ext cx="17248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24-25 NOVEMBER 2014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GB" sz="1200" dirty="0">
              <a:solidFill>
                <a:prstClr val="black"/>
              </a:solidFill>
            </a:endParaRPr>
          </a:p>
        </p:txBody>
      </p:sp>
      <p:pic>
        <p:nvPicPr>
          <p:cNvPr id="19" name="Picture 18"/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25000"/>
            <a:ext cx="464400" cy="46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243078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 bwMode="auto">
          <a:xfrm>
            <a:off x="0" y="205740"/>
            <a:ext cx="9144000" cy="533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3" descr="G:\Users\s\samosh\Documents\My Pictures\LOGO\CLIC\CLIC-Logo-Color-7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208" y="7620"/>
            <a:ext cx="914400" cy="914400"/>
          </a:xfrm>
          <a:prstGeom prst="rect">
            <a:avLst/>
          </a:prstGeom>
          <a:noFill/>
        </p:spPr>
      </p:pic>
      <p:sp>
        <p:nvSpPr>
          <p:cNvPr id="13" name="Title 15"/>
          <p:cNvSpPr>
            <a:spLocks noGrp="1"/>
          </p:cNvSpPr>
          <p:nvPr>
            <p:ph type="title" hasCustomPrompt="1"/>
          </p:nvPr>
        </p:nvSpPr>
        <p:spPr>
          <a:xfrm>
            <a:off x="1115616" y="206058"/>
            <a:ext cx="6621936" cy="533082"/>
          </a:xfrm>
          <a:prstGeom prst="rect">
            <a:avLst/>
          </a:prstGeom>
          <a:solidFill>
            <a:srgbClr val="002060"/>
          </a:solidFill>
        </p:spPr>
        <p:txBody>
          <a:bodyPr anchor="ctr">
            <a:normAutofit/>
          </a:bodyPr>
          <a:lstStyle>
            <a:lvl1pPr>
              <a:defRPr sz="28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 smtClean="0"/>
              <a:t>[Sub-title]</a:t>
            </a:r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713839" y="6309320"/>
            <a:ext cx="430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3368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03034ED-392B-42A2-8939-5A95FD54CEFE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 userDrawn="1"/>
        </p:nvSpPr>
        <p:spPr bwMode="auto">
          <a:xfrm>
            <a:off x="0" y="6381328"/>
            <a:ext cx="9144000" cy="30607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prstClr val="white"/>
                </a:solidFill>
              </a:rPr>
              <a:t>                                                                                                          </a:t>
            </a:r>
            <a:r>
              <a:rPr lang="en-GB" sz="1200" dirty="0" smtClean="0">
                <a:solidFill>
                  <a:prstClr val="white"/>
                </a:solidFill>
              </a:rPr>
              <a:t>[Meeting Name]                        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                                     </a:t>
            </a:r>
            <a:r>
              <a:rPr lang="en-US" sz="1200" dirty="0" smtClean="0">
                <a:solidFill>
                  <a:prstClr val="white"/>
                </a:solidFill>
              </a:rPr>
              <a:t>«BE-RF-PM»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13839" y="6376243"/>
            <a:ext cx="430161" cy="31115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31476" y="6392361"/>
            <a:ext cx="13326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white"/>
                </a:solidFill>
              </a:rPr>
              <a:t>[DD-Month-YYYY]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GB" sz="1200" dirty="0">
              <a:solidFill>
                <a:prstClr val="black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28353" y="232645"/>
            <a:ext cx="464349" cy="464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/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25000"/>
            <a:ext cx="464400" cy="46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8801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0734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07342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713839" y="6309320"/>
            <a:ext cx="430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3368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03034ED-392B-42A2-8939-5A95FD54CEFE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 userDrawn="1"/>
        </p:nvSpPr>
        <p:spPr bwMode="auto">
          <a:xfrm>
            <a:off x="0" y="6381328"/>
            <a:ext cx="9144000" cy="30607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prstClr val="white"/>
                </a:solidFill>
              </a:rPr>
              <a:t>                                                                                                          </a:t>
            </a:r>
            <a:r>
              <a:rPr lang="en-GB" sz="1200" dirty="0" smtClean="0">
                <a:solidFill>
                  <a:prstClr val="white"/>
                </a:solidFill>
              </a:rPr>
              <a:t>[Meeting Name]                        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                                     </a:t>
            </a:r>
            <a:r>
              <a:rPr lang="en-US" sz="1200" dirty="0" smtClean="0">
                <a:solidFill>
                  <a:prstClr val="white"/>
                </a:solidFill>
              </a:rPr>
              <a:t>«BE-RF-PM»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13839" y="6376243"/>
            <a:ext cx="430161" cy="31115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 bwMode="auto">
          <a:xfrm>
            <a:off x="0" y="205740"/>
            <a:ext cx="9144000" cy="533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3" descr="G:\Users\s\samosh\Documents\My Pictures\LOGO\CLIC\CLIC-Logo-Color-7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208" y="7620"/>
            <a:ext cx="914400" cy="914400"/>
          </a:xfrm>
          <a:prstGeom prst="rect">
            <a:avLst/>
          </a:prstGeom>
          <a:noFill/>
        </p:spPr>
      </p:pic>
      <p:sp>
        <p:nvSpPr>
          <p:cNvPr id="15" name="Title 15"/>
          <p:cNvSpPr>
            <a:spLocks noGrp="1"/>
          </p:cNvSpPr>
          <p:nvPr>
            <p:ph type="title" hasCustomPrompt="1"/>
          </p:nvPr>
        </p:nvSpPr>
        <p:spPr>
          <a:xfrm>
            <a:off x="1115616" y="206058"/>
            <a:ext cx="6621936" cy="533082"/>
          </a:xfrm>
          <a:prstGeom prst="rect">
            <a:avLst/>
          </a:prstGeom>
          <a:solidFill>
            <a:srgbClr val="002060"/>
          </a:solidFill>
        </p:spPr>
        <p:txBody>
          <a:bodyPr anchor="ctr">
            <a:normAutofit/>
          </a:bodyPr>
          <a:lstStyle>
            <a:lvl1pPr>
              <a:defRPr sz="28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 smtClean="0"/>
              <a:t>[Sub-title]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131476" y="6392361"/>
            <a:ext cx="13326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white"/>
                </a:solidFill>
              </a:rPr>
              <a:t>[DD-Month-YYYY]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GB" sz="1200" dirty="0">
              <a:solidFill>
                <a:prstClr val="black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0" t="4413" r="10308" b="14990"/>
          <a:stretch/>
        </p:blipFill>
        <p:spPr bwMode="auto">
          <a:xfrm>
            <a:off x="8316415" y="220020"/>
            <a:ext cx="636719" cy="51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4540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7861"/>
            <a:ext cx="3008313" cy="5983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47861"/>
            <a:ext cx="5111750" cy="52894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46249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8713839" y="6309320"/>
            <a:ext cx="430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3368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03034ED-392B-42A2-8939-5A95FD54CEFE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 userDrawn="1"/>
        </p:nvSpPr>
        <p:spPr bwMode="auto">
          <a:xfrm>
            <a:off x="0" y="6381328"/>
            <a:ext cx="9144000" cy="30607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 smtClean="0">
                <a:solidFill>
                  <a:prstClr val="white"/>
                </a:solidFill>
              </a:rPr>
              <a:t>                                                                                                          </a:t>
            </a:r>
            <a:r>
              <a:rPr lang="en-GB" sz="1200" dirty="0" smtClean="0">
                <a:solidFill>
                  <a:prstClr val="white"/>
                </a:solidFill>
              </a:rPr>
              <a:t>[Meeting Name]                        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                                     </a:t>
            </a:r>
            <a:r>
              <a:rPr lang="en-US" sz="1200" dirty="0" smtClean="0">
                <a:solidFill>
                  <a:prstClr val="white"/>
                </a:solidFill>
              </a:rPr>
              <a:t>«BE-RF-PM»</a:t>
            </a: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13839" y="6376243"/>
            <a:ext cx="430161" cy="31115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 bwMode="auto">
          <a:xfrm>
            <a:off x="0" y="205740"/>
            <a:ext cx="9144000" cy="533400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3" descr="G:\Users\s\samosh\Documents\My Pictures\LOGO\CLIC\CLIC-Logo-Color-7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208" y="7620"/>
            <a:ext cx="914400" cy="914400"/>
          </a:xfrm>
          <a:prstGeom prst="rect">
            <a:avLst/>
          </a:prstGeom>
          <a:noFill/>
        </p:spPr>
      </p:pic>
      <p:sp>
        <p:nvSpPr>
          <p:cNvPr id="15" name="Title 15"/>
          <p:cNvSpPr txBox="1">
            <a:spLocks/>
          </p:cNvSpPr>
          <p:nvPr userDrawn="1"/>
        </p:nvSpPr>
        <p:spPr>
          <a:xfrm>
            <a:off x="1115616" y="206058"/>
            <a:ext cx="6621936" cy="533082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bg1"/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r>
              <a:rPr lang="en-US" smtClean="0">
                <a:solidFill>
                  <a:prstClr val="white"/>
                </a:solidFill>
              </a:rPr>
              <a:t>[Sub-title]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131476" y="6392361"/>
            <a:ext cx="13326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prstClr val="white"/>
                </a:solidFill>
              </a:rPr>
              <a:t>[DD-Month-YYYY]</a:t>
            </a:r>
            <a:r>
              <a:rPr lang="en-US" sz="1200" dirty="0" smtClean="0">
                <a:solidFill>
                  <a:prstClr val="white"/>
                </a:solidFill>
                <a:latin typeface="Tahoma" pitchFamily="34" charset="0"/>
                <a:cs typeface="Tahoma" pitchFamily="34" charset="0"/>
              </a:rPr>
              <a:t> </a:t>
            </a:r>
            <a:endParaRPr lang="en-GB" sz="1200" dirty="0">
              <a:solidFill>
                <a:prstClr val="black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0" t="4413" r="10308" b="14990"/>
          <a:stretch/>
        </p:blipFill>
        <p:spPr bwMode="auto">
          <a:xfrm>
            <a:off x="8316415" y="220020"/>
            <a:ext cx="636719" cy="51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9485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-1265236" y="5231371"/>
            <a:ext cx="289560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N. Catalan Lasheras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04866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WLC-1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 userDrawn="1"/>
        </p:nvSpPr>
        <p:spPr bwMode="auto">
          <a:xfrm>
            <a:off x="0" y="6453336"/>
            <a:ext cx="9144000" cy="30607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 userDrawn="1"/>
        </p:nvSpPr>
        <p:spPr bwMode="auto">
          <a:xfrm>
            <a:off x="0" y="116632"/>
            <a:ext cx="9144000" cy="53340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13839" y="6448251"/>
            <a:ext cx="430161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0" y="133949"/>
            <a:ext cx="612121" cy="49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 userDrawn="1"/>
        </p:nvSpPr>
        <p:spPr>
          <a:xfrm>
            <a:off x="7668344" y="6452352"/>
            <a:ext cx="10102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prstClr val="white"/>
                </a:solidFill>
              </a:rPr>
              <a:t>BE-RF-PM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28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07.04.2014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5"/>
          <p:cNvSpPr>
            <a:spLocks noGrp="1"/>
          </p:cNvSpPr>
          <p:nvPr>
            <p:ph type="title" hasCustomPrompt="1"/>
          </p:nvPr>
        </p:nvSpPr>
        <p:spPr>
          <a:xfrm>
            <a:off x="1115616" y="116950"/>
            <a:ext cx="6621936" cy="533082"/>
          </a:xfrm>
          <a:prstGeom prst="rect">
            <a:avLst/>
          </a:prstGeom>
          <a:solidFill>
            <a:srgbClr val="003368"/>
          </a:solidFill>
        </p:spPr>
        <p:txBody>
          <a:bodyPr anchor="ctr"/>
          <a:lstStyle>
            <a:lvl1pPr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[Sub-title 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498064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WLC-1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 userDrawn="1"/>
        </p:nvSpPr>
        <p:spPr bwMode="auto">
          <a:xfrm>
            <a:off x="0" y="6453336"/>
            <a:ext cx="9144000" cy="30607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 userDrawn="1"/>
        </p:nvSpPr>
        <p:spPr bwMode="auto">
          <a:xfrm>
            <a:off x="0" y="116632"/>
            <a:ext cx="9144000" cy="53340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13839" y="6448251"/>
            <a:ext cx="430161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0" y="133949"/>
            <a:ext cx="612121" cy="498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 userDrawn="1"/>
        </p:nvSpPr>
        <p:spPr>
          <a:xfrm>
            <a:off x="7668344" y="6452352"/>
            <a:ext cx="10102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dirty="0" smtClean="0">
                <a:solidFill>
                  <a:prstClr val="white"/>
                </a:solidFill>
              </a:rPr>
              <a:t>BE-RF-PM</a:t>
            </a:r>
            <a:endParaRPr lang="en-US" sz="1600" dirty="0">
              <a:solidFill>
                <a:prstClr val="white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28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07.04.2014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5"/>
          <p:cNvSpPr>
            <a:spLocks noGrp="1"/>
          </p:cNvSpPr>
          <p:nvPr>
            <p:ph type="title" hasCustomPrompt="1"/>
          </p:nvPr>
        </p:nvSpPr>
        <p:spPr>
          <a:xfrm>
            <a:off x="1115616" y="116950"/>
            <a:ext cx="6621936" cy="533082"/>
          </a:xfrm>
          <a:prstGeom prst="rect">
            <a:avLst/>
          </a:prstGeom>
          <a:solidFill>
            <a:srgbClr val="003368"/>
          </a:solidFill>
        </p:spPr>
        <p:txBody>
          <a:bodyPr anchor="ctr"/>
          <a:lstStyle>
            <a:lvl1pPr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[Sub-title 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044801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N. Catalan Lasheras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756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N. Catalan Lasheras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272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N. Catalan Lasheras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86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N. Catalan Lasheras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39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08050" y="5517232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N. Catalan Lasheras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CC608-2816-4AF0-AA5A-F50F900B94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845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 userDrawn="1"/>
        </p:nvGrpSpPr>
        <p:grpSpPr>
          <a:xfrm>
            <a:off x="0" y="-99392"/>
            <a:ext cx="9144000" cy="914400"/>
            <a:chOff x="0" y="7620"/>
            <a:chExt cx="9144000" cy="914400"/>
          </a:xfrm>
        </p:grpSpPr>
        <p:sp>
          <p:nvSpPr>
            <p:cNvPr id="8" name="Title 1"/>
            <p:cNvSpPr txBox="1">
              <a:spLocks/>
            </p:cNvSpPr>
            <p:nvPr userDrawn="1"/>
          </p:nvSpPr>
          <p:spPr bwMode="auto">
            <a:xfrm>
              <a:off x="0" y="84837"/>
              <a:ext cx="9144000" cy="775971"/>
            </a:xfrm>
            <a:prstGeom prst="rect">
              <a:avLst/>
            </a:prstGeom>
            <a:gradFill>
              <a:gsLst>
                <a:gs pos="0">
                  <a:srgbClr val="FF66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50850" y="7620"/>
              <a:ext cx="914400" cy="914400"/>
            </a:xfrm>
            <a:prstGeom prst="rect">
              <a:avLst/>
            </a:prstGeom>
            <a:noFill/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250" y="7620"/>
            <a:ext cx="7321550" cy="746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15008"/>
            <a:ext cx="8229600" cy="5710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1255049" y="522763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N. Catalan Lasheras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CC608-2816-4AF0-AA5A-F50F900B943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0" y="753796"/>
            <a:ext cx="375313" cy="6104204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346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C0F27D4-C7BA-4513-A815-4E3963CF9350}" type="datetimeFigureOut">
              <a:rPr lang="es-ES" smtClean="0"/>
              <a:pPr/>
              <a:t>27/01/2015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5CC4F411-2D88-4832-9AC4-83E982260CBF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6138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 userDrawn="1"/>
        </p:nvGrpSpPr>
        <p:grpSpPr>
          <a:xfrm>
            <a:off x="0" y="-99392"/>
            <a:ext cx="9144000" cy="914400"/>
            <a:chOff x="0" y="7620"/>
            <a:chExt cx="9144000" cy="914400"/>
          </a:xfrm>
        </p:grpSpPr>
        <p:sp>
          <p:nvSpPr>
            <p:cNvPr id="8" name="Title 1"/>
            <p:cNvSpPr txBox="1">
              <a:spLocks/>
            </p:cNvSpPr>
            <p:nvPr userDrawn="1"/>
          </p:nvSpPr>
          <p:spPr bwMode="auto">
            <a:xfrm>
              <a:off x="0" y="84837"/>
              <a:ext cx="9144000" cy="775971"/>
            </a:xfrm>
            <a:prstGeom prst="rect">
              <a:avLst/>
            </a:prstGeom>
            <a:gradFill>
              <a:gsLst>
                <a:gs pos="0">
                  <a:srgbClr val="FF66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 smtClean="0">
                <a:solidFill>
                  <a:srgbClr val="CC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450850" y="7620"/>
              <a:ext cx="914400" cy="914400"/>
            </a:xfrm>
            <a:prstGeom prst="rect">
              <a:avLst/>
            </a:prstGeom>
            <a:noFill/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65250" y="7620"/>
            <a:ext cx="7321550" cy="746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15008"/>
            <a:ext cx="8229600" cy="5710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-1255049" y="522763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N. Catalan Lasheras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CC608-2816-4AF0-AA5A-F50F900B943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753796"/>
            <a:ext cx="375313" cy="6104204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178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F41C2-FAC0-407D-9C4C-1E5F276ECA6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897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tif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5.png"/><Relationship Id="rId5" Type="http://schemas.openxmlformats.org/officeDocument/2006/relationships/image" Target="../media/image44.emf"/><Relationship Id="rId4" Type="http://schemas.openxmlformats.org/officeDocument/2006/relationships/package" Target="../embeddings/Microsoft_Excel_Worksheet1.xlsx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7.jpeg"/><Relationship Id="rId5" Type="http://schemas.openxmlformats.org/officeDocument/2006/relationships/image" Target="../media/image46.emf"/><Relationship Id="rId4" Type="http://schemas.openxmlformats.org/officeDocument/2006/relationships/package" Target="../embeddings/Microsoft_Excel_Worksheet2.xlsx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54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600" b="1" dirty="0" err="1" smtClean="0">
                <a:solidFill>
                  <a:schemeClr val="tx1"/>
                </a:solidFill>
              </a:rPr>
              <a:t>Xband</a:t>
            </a:r>
            <a:r>
              <a:rPr lang="en-GB" sz="3600" b="1" dirty="0" smtClean="0">
                <a:solidFill>
                  <a:schemeClr val="tx1"/>
                </a:solidFill>
              </a:rPr>
              <a:t> accelerating structures review 24-25.11.2014</a:t>
            </a:r>
            <a:endParaRPr lang="en-GB" sz="3600" b="1" dirty="0">
              <a:solidFill>
                <a:schemeClr val="tx1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95536" y="2276872"/>
            <a:ext cx="8640960" cy="1008112"/>
          </a:xfrm>
        </p:spPr>
        <p:txBody>
          <a:bodyPr>
            <a:normAutofit/>
          </a:bodyPr>
          <a:lstStyle/>
          <a:p>
            <a:pPr algn="l"/>
            <a:r>
              <a:rPr lang="en-GB" sz="2800" dirty="0" smtClean="0"/>
              <a:t>N. Catalan </a:t>
            </a:r>
            <a:r>
              <a:rPr lang="en-GB" sz="2800" dirty="0" err="1" smtClean="0"/>
              <a:t>Lasheras</a:t>
            </a:r>
            <a:endParaRPr lang="en-GB" sz="28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717032"/>
            <a:ext cx="2880320" cy="2676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76021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Shape accuracy. S. </a:t>
            </a:r>
            <a:r>
              <a:rPr lang="en-GB" dirty="0" err="1" smtClean="0"/>
              <a:t>Atieh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5085184"/>
            <a:ext cx="8534400" cy="1219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6" name="Group 5"/>
          <p:cNvGrpSpPr/>
          <p:nvPr/>
        </p:nvGrpSpPr>
        <p:grpSpPr>
          <a:xfrm>
            <a:off x="539552" y="968266"/>
            <a:ext cx="2837929" cy="1897132"/>
            <a:chOff x="2051720" y="404664"/>
            <a:chExt cx="6203281" cy="4100733"/>
          </a:xfrm>
        </p:grpSpPr>
        <p:pic>
          <p:nvPicPr>
            <p:cNvPr id="7" name="Picture 9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051720" y="404664"/>
              <a:ext cx="2895600" cy="410073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0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154393" y="404664"/>
              <a:ext cx="3100608" cy="410073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7145" y="863045"/>
            <a:ext cx="2706687" cy="2689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67544" y="4149080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Not a problem. Well within reach in critical areas!</a:t>
            </a:r>
            <a:endParaRPr lang="en-GB" sz="2000" b="1" dirty="0">
              <a:solidFill>
                <a:srgbClr val="FF0000"/>
              </a:solidFill>
              <a:latin typeface="Buxton Sketch" panose="03080500000500000004" pitchFamily="66" charset="0"/>
            </a:endParaRPr>
          </a:p>
        </p:txBody>
      </p:sp>
      <p:pic>
        <p:nvPicPr>
          <p:cNvPr id="13" name="Picture 4" descr="E:\CLIC\Ana\said\1.tif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265165"/>
            <a:ext cx="7752212" cy="4429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679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4906" y="7620"/>
            <a:ext cx="7321550" cy="746176"/>
          </a:xfrm>
        </p:spPr>
        <p:txBody>
          <a:bodyPr/>
          <a:lstStyle/>
          <a:p>
            <a:r>
              <a:rPr lang="en-GB" dirty="0" smtClean="0"/>
              <a:t>Achieved Flatness. S. </a:t>
            </a:r>
            <a:r>
              <a:rPr lang="en-GB" dirty="0" err="1" smtClean="0"/>
              <a:t>Atieh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2761" y="5445224"/>
            <a:ext cx="8229600" cy="1224136"/>
          </a:xfrm>
        </p:spPr>
        <p:txBody>
          <a:bodyPr>
            <a:no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GB" sz="2400" dirty="0"/>
              <a:t>Seems to be ok for closed waveguide but not for open waveguide.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2400" dirty="0" smtClean="0"/>
              <a:t>Disks are saddle-shaped for open waveguides</a:t>
            </a:r>
          </a:p>
          <a:p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517296" y="764704"/>
            <a:ext cx="8534836" cy="2997089"/>
            <a:chOff x="323528" y="1273900"/>
            <a:chExt cx="8750860" cy="306395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528" y="1273900"/>
              <a:ext cx="8750860" cy="3063957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683568" y="3906000"/>
              <a:ext cx="8280920" cy="144000"/>
            </a:xfrm>
            <a:prstGeom prst="rect">
              <a:avLst/>
            </a:prstGeom>
            <a:solidFill>
              <a:srgbClr val="00B050">
                <a:alpha val="5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83568" y="1563756"/>
              <a:ext cx="671818" cy="2592000"/>
            </a:xfrm>
            <a:prstGeom prst="rect">
              <a:avLst/>
            </a:prstGeom>
            <a:solidFill>
              <a:srgbClr val="0000FF">
                <a:alpha val="19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00" dirty="0" smtClean="0">
                  <a:solidFill>
                    <a:srgbClr val="00B050"/>
                  </a:solidFill>
                  <a:latin typeface="Segoe Print" pitchFamily="2" charset="0"/>
                </a:rPr>
                <a:t>2008</a:t>
              </a:r>
            </a:p>
            <a:p>
              <a:pPr algn="ctr"/>
              <a:endParaRPr lang="en-GB" sz="1600" dirty="0">
                <a:solidFill>
                  <a:srgbClr val="00B050"/>
                </a:solidFill>
                <a:latin typeface="Segoe Print" pitchFamily="2" charset="0"/>
              </a:endParaRPr>
            </a:p>
            <a:p>
              <a:pPr algn="ctr"/>
              <a:endParaRPr lang="en-GB" sz="1600" dirty="0" smtClean="0">
                <a:solidFill>
                  <a:srgbClr val="00B050"/>
                </a:solidFill>
                <a:latin typeface="Segoe Print" pitchFamily="2" charset="0"/>
              </a:endParaRPr>
            </a:p>
            <a:p>
              <a:pPr algn="ctr"/>
              <a:endParaRPr lang="en-GB" sz="1600" dirty="0">
                <a:solidFill>
                  <a:srgbClr val="00B050"/>
                </a:solidFill>
                <a:latin typeface="Segoe Print" pitchFamily="2" charset="0"/>
              </a:endParaRPr>
            </a:p>
            <a:p>
              <a:pPr algn="ctr"/>
              <a:endParaRPr lang="en-GB" sz="1600" dirty="0" smtClean="0">
                <a:solidFill>
                  <a:srgbClr val="00B050"/>
                </a:solidFill>
                <a:latin typeface="Segoe Print" pitchFamily="2" charset="0"/>
              </a:endParaRPr>
            </a:p>
            <a:p>
              <a:pPr algn="ctr"/>
              <a:endParaRPr lang="en-GB" sz="1600" dirty="0">
                <a:solidFill>
                  <a:srgbClr val="00B050"/>
                </a:solidFill>
                <a:latin typeface="Segoe Print" pitchFamily="2" charset="0"/>
              </a:endParaRPr>
            </a:p>
            <a:p>
              <a:pPr algn="ctr"/>
              <a:endParaRPr lang="en-GB" sz="1600" dirty="0" smtClean="0">
                <a:solidFill>
                  <a:srgbClr val="00B050"/>
                </a:solidFill>
                <a:latin typeface="Segoe Print" pitchFamily="2" charset="0"/>
              </a:endParaRPr>
            </a:p>
            <a:p>
              <a:endParaRPr lang="en-GB" dirty="0"/>
            </a:p>
            <a:p>
              <a:endParaRPr lang="en-GB" dirty="0" smtClean="0"/>
            </a:p>
            <a:p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355386" y="1572759"/>
              <a:ext cx="1571801" cy="2592000"/>
            </a:xfrm>
            <a:prstGeom prst="rect">
              <a:avLst/>
            </a:prstGeom>
            <a:solidFill>
              <a:srgbClr val="FFC000">
                <a:alpha val="19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rgbClr val="00B050"/>
                  </a:solidFill>
                  <a:latin typeface="Segoe Print" pitchFamily="2" charset="0"/>
                </a:rPr>
                <a:t>2009</a:t>
              </a:r>
            </a:p>
            <a:p>
              <a:pPr algn="ctr"/>
              <a:endParaRPr lang="en-GB" sz="1600" dirty="0">
                <a:solidFill>
                  <a:srgbClr val="00B050"/>
                </a:solidFill>
                <a:latin typeface="Segoe Print" pitchFamily="2" charset="0"/>
              </a:endParaRPr>
            </a:p>
            <a:p>
              <a:pPr algn="ctr"/>
              <a:endParaRPr lang="en-GB" sz="1600" dirty="0" smtClean="0">
                <a:solidFill>
                  <a:srgbClr val="00B050"/>
                </a:solidFill>
                <a:latin typeface="Segoe Print" pitchFamily="2" charset="0"/>
              </a:endParaRPr>
            </a:p>
            <a:p>
              <a:pPr algn="ctr"/>
              <a:endParaRPr lang="en-GB" sz="1600" dirty="0">
                <a:solidFill>
                  <a:srgbClr val="00B050"/>
                </a:solidFill>
                <a:latin typeface="Segoe Print" pitchFamily="2" charset="0"/>
              </a:endParaRPr>
            </a:p>
            <a:p>
              <a:pPr algn="ctr"/>
              <a:endParaRPr lang="en-GB" sz="1600" dirty="0" smtClean="0">
                <a:solidFill>
                  <a:srgbClr val="00B050"/>
                </a:solidFill>
                <a:latin typeface="Segoe Print" pitchFamily="2" charset="0"/>
              </a:endParaRPr>
            </a:p>
            <a:p>
              <a:pPr algn="ctr"/>
              <a:endParaRPr lang="en-GB" sz="1600" dirty="0">
                <a:solidFill>
                  <a:srgbClr val="00B050"/>
                </a:solidFill>
                <a:latin typeface="Segoe Print" pitchFamily="2" charset="0"/>
              </a:endParaRPr>
            </a:p>
            <a:p>
              <a:pPr algn="ctr"/>
              <a:endParaRPr lang="en-GB" sz="1600" dirty="0" smtClean="0">
                <a:solidFill>
                  <a:srgbClr val="00B050"/>
                </a:solidFill>
                <a:latin typeface="Segoe Print" pitchFamily="2" charset="0"/>
              </a:endParaRPr>
            </a:p>
            <a:p>
              <a:endParaRPr lang="en-GB" dirty="0"/>
            </a:p>
            <a:p>
              <a:endParaRPr lang="en-GB" dirty="0" smtClean="0"/>
            </a:p>
            <a:p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27186" y="1574210"/>
              <a:ext cx="3084974" cy="2592000"/>
            </a:xfrm>
            <a:prstGeom prst="rect">
              <a:avLst/>
            </a:prstGeom>
            <a:solidFill>
              <a:srgbClr val="00B0F0">
                <a:alpha val="19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rgbClr val="00B050"/>
                  </a:solidFill>
                  <a:latin typeface="Segoe Print" pitchFamily="2" charset="0"/>
                </a:rPr>
                <a:t>2010</a:t>
              </a:r>
            </a:p>
            <a:p>
              <a:pPr algn="ctr"/>
              <a:endParaRPr lang="en-GB" sz="1600" dirty="0">
                <a:solidFill>
                  <a:srgbClr val="00B050"/>
                </a:solidFill>
                <a:latin typeface="Segoe Print" pitchFamily="2" charset="0"/>
              </a:endParaRPr>
            </a:p>
            <a:p>
              <a:pPr algn="ctr"/>
              <a:endParaRPr lang="en-GB" sz="1600" dirty="0" smtClean="0">
                <a:solidFill>
                  <a:srgbClr val="00B050"/>
                </a:solidFill>
                <a:latin typeface="Segoe Print" pitchFamily="2" charset="0"/>
              </a:endParaRPr>
            </a:p>
            <a:p>
              <a:pPr algn="ctr"/>
              <a:endParaRPr lang="en-GB" sz="1600" dirty="0">
                <a:solidFill>
                  <a:srgbClr val="00B050"/>
                </a:solidFill>
                <a:latin typeface="Segoe Print" pitchFamily="2" charset="0"/>
              </a:endParaRPr>
            </a:p>
            <a:p>
              <a:pPr algn="ctr"/>
              <a:endParaRPr lang="en-GB" sz="1600" dirty="0" smtClean="0">
                <a:solidFill>
                  <a:srgbClr val="00B050"/>
                </a:solidFill>
                <a:latin typeface="Segoe Print" pitchFamily="2" charset="0"/>
              </a:endParaRPr>
            </a:p>
            <a:p>
              <a:pPr algn="ctr"/>
              <a:endParaRPr lang="en-GB" sz="1600" dirty="0">
                <a:solidFill>
                  <a:srgbClr val="00B050"/>
                </a:solidFill>
                <a:latin typeface="Segoe Print" pitchFamily="2" charset="0"/>
              </a:endParaRPr>
            </a:p>
            <a:p>
              <a:pPr algn="ctr"/>
              <a:endParaRPr lang="en-GB" sz="1600" dirty="0" smtClean="0">
                <a:solidFill>
                  <a:srgbClr val="00B050"/>
                </a:solidFill>
                <a:latin typeface="Segoe Print" pitchFamily="2" charset="0"/>
              </a:endParaRPr>
            </a:p>
            <a:p>
              <a:endParaRPr lang="en-GB" dirty="0"/>
            </a:p>
            <a:p>
              <a:endParaRPr lang="en-GB" dirty="0" smtClean="0"/>
            </a:p>
            <a:p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012160" y="1566308"/>
              <a:ext cx="2952328" cy="2592000"/>
            </a:xfrm>
            <a:prstGeom prst="rect">
              <a:avLst/>
            </a:prstGeom>
            <a:solidFill>
              <a:srgbClr val="FF0000">
                <a:alpha val="19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rgbClr val="00B050"/>
                  </a:solidFill>
                  <a:latin typeface="Segoe Print" pitchFamily="2" charset="0"/>
                </a:rPr>
                <a:t>2011-2012</a:t>
              </a:r>
            </a:p>
            <a:p>
              <a:pPr algn="ctr"/>
              <a:endParaRPr lang="en-GB" sz="1600" dirty="0">
                <a:solidFill>
                  <a:srgbClr val="00B050"/>
                </a:solidFill>
                <a:latin typeface="Segoe Print" pitchFamily="2" charset="0"/>
              </a:endParaRPr>
            </a:p>
            <a:p>
              <a:pPr algn="ctr"/>
              <a:endParaRPr lang="en-GB" sz="1600" dirty="0" smtClean="0">
                <a:solidFill>
                  <a:srgbClr val="00B050"/>
                </a:solidFill>
                <a:latin typeface="Segoe Print" pitchFamily="2" charset="0"/>
              </a:endParaRPr>
            </a:p>
            <a:p>
              <a:pPr algn="ctr"/>
              <a:endParaRPr lang="en-GB" sz="1600" dirty="0">
                <a:solidFill>
                  <a:srgbClr val="00B050"/>
                </a:solidFill>
                <a:latin typeface="Segoe Print" pitchFamily="2" charset="0"/>
              </a:endParaRPr>
            </a:p>
            <a:p>
              <a:pPr algn="ctr"/>
              <a:endParaRPr lang="en-GB" sz="1600" dirty="0" smtClean="0">
                <a:solidFill>
                  <a:srgbClr val="00B050"/>
                </a:solidFill>
                <a:latin typeface="Segoe Print" pitchFamily="2" charset="0"/>
              </a:endParaRPr>
            </a:p>
            <a:p>
              <a:pPr algn="ctr"/>
              <a:endParaRPr lang="en-GB" sz="1600" dirty="0">
                <a:solidFill>
                  <a:srgbClr val="00B050"/>
                </a:solidFill>
                <a:latin typeface="Segoe Print" pitchFamily="2" charset="0"/>
              </a:endParaRPr>
            </a:p>
            <a:p>
              <a:pPr algn="ctr"/>
              <a:endParaRPr lang="en-GB" sz="1600" dirty="0" smtClean="0">
                <a:solidFill>
                  <a:srgbClr val="00B050"/>
                </a:solidFill>
                <a:latin typeface="Segoe Print" pitchFamily="2" charset="0"/>
              </a:endParaRPr>
            </a:p>
            <a:p>
              <a:endParaRPr lang="en-GB" dirty="0"/>
            </a:p>
            <a:p>
              <a:endParaRPr lang="en-GB" dirty="0" smtClean="0"/>
            </a:p>
            <a:p>
              <a:endParaRPr lang="en-GB" dirty="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8600" y="3645024"/>
            <a:ext cx="5133680" cy="187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969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4906" y="7620"/>
            <a:ext cx="7321550" cy="746176"/>
          </a:xfrm>
        </p:spPr>
        <p:txBody>
          <a:bodyPr/>
          <a:lstStyle/>
          <a:p>
            <a:r>
              <a:rPr lang="en-GB" dirty="0" smtClean="0"/>
              <a:t>Achieved Flatness 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45224"/>
            <a:ext cx="8229600" cy="1224136"/>
          </a:xfrm>
        </p:spPr>
        <p:txBody>
          <a:bodyPr>
            <a:normAutofit fontScale="92500"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GB" dirty="0" smtClean="0"/>
              <a:t>Outliers are measured in free state for damping waveguides</a:t>
            </a:r>
          </a:p>
          <a:p>
            <a:pPr marL="742950" lvl="2" indent="-342900"/>
            <a:r>
              <a:rPr lang="en-GB" dirty="0" smtClean="0"/>
              <a:t>Could come from the free-state requirement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603687"/>
              </p:ext>
            </p:extLst>
          </p:nvPr>
        </p:nvGraphicFramePr>
        <p:xfrm>
          <a:off x="1263738" y="908720"/>
          <a:ext cx="7056784" cy="448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419872" y="5703349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Need to compare between free state and vacuum chuck and change specifications if necessary</a:t>
            </a:r>
            <a:endParaRPr lang="en-GB" sz="2000" dirty="0">
              <a:solidFill>
                <a:srgbClr val="FF0000"/>
              </a:solidFill>
              <a:latin typeface="Buxton Sketch" panose="030805000005000000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198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do we measure/accept the disks? A. </a:t>
            </a:r>
            <a:r>
              <a:rPr lang="en-GB" dirty="0" err="1" smtClean="0"/>
              <a:t>Cherif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200" dirty="0" smtClean="0"/>
              <a:t>Metrology and SEM analysis done only on spare disks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68479" y="1412776"/>
            <a:ext cx="4824536" cy="429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700469" y="1860848"/>
            <a:ext cx="3150096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Parts arrival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Cleaning by TE/VSC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Temperature stabilization inside the laboratory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Program construction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Measuring setup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Tool calibration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Measurements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sz="1600" dirty="0"/>
              <a:t>Characteristics on the drawing 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sz="1600" dirty="0"/>
              <a:t>Iris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sz="1600" dirty="0"/>
              <a:t>Cavity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sz="1600" dirty="0"/>
              <a:t>Flatness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sz="1600" dirty="0"/>
              <a:t>Concentricity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Roughness</a:t>
            </a:r>
            <a:endParaRPr lang="en-US" sz="1600" dirty="0"/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sz="1600" dirty="0" err="1"/>
              <a:t>Mitutoyo</a:t>
            </a:r>
            <a:endParaRPr lang="en-US" sz="1600" dirty="0"/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sz="1600" dirty="0" err="1"/>
              <a:t>Veeco</a:t>
            </a:r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Results on EDMS</a:t>
            </a:r>
          </a:p>
        </p:txBody>
      </p:sp>
    </p:spTree>
    <p:extLst>
      <p:ext uri="{BB962C8B-B14F-4D97-AF65-F5344CB8AC3E}">
        <p14:creationId xmlns:p14="http://schemas.microsoft.com/office/powerpoint/2010/main" val="3639071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do we measure/accept the disks? A. </a:t>
            </a:r>
            <a:r>
              <a:rPr lang="en-GB" dirty="0" err="1" smtClean="0"/>
              <a:t>Cherif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 smtClean="0"/>
              <a:t>Lost of effort on reducing dimples by CMM</a:t>
            </a:r>
          </a:p>
          <a:p>
            <a:pPr lvl="1"/>
            <a:r>
              <a:rPr lang="en-GB" sz="2200" dirty="0" smtClean="0"/>
              <a:t>Probe marks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54688" t="6179" r="5509" b="21898"/>
          <a:stretch/>
        </p:blipFill>
        <p:spPr bwMode="auto">
          <a:xfrm>
            <a:off x="4427984" y="1340768"/>
            <a:ext cx="3718014" cy="2834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\\cern.ch\dfs\Workspaces\e\espace CHERIF\PERMANENT\INVESTISSEMENTS\PMM-C_INFINITY - NELLE MACHINE\To Infinity and beyond  Article 3  Issue 10  Newsletters  News  EuCARD_files\Before-Infinity-ho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77072"/>
            <a:ext cx="3853235" cy="255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\\cern.ch\dfs\Workspaces\e\espace CHERIF\PERMANENT\INVESTISSEMENTS\PMM-C_INFINITY - NELLE MACHINE\To Infinity and beyond  Article 3  Issue 10  Newsletters  News  EuCARD_files\Infinity-hol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77072"/>
            <a:ext cx="3768556" cy="257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11560" y="3365952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From 4.7 to 0.08 um!</a:t>
            </a:r>
            <a:endParaRPr lang="en-GB" sz="2400" b="1" dirty="0">
              <a:solidFill>
                <a:srgbClr val="FF0000"/>
              </a:solidFill>
              <a:latin typeface="Buxton Sketch" panose="030805000005000000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6526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 on machining and acceptance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GB" dirty="0"/>
              <a:t>S</a:t>
            </a:r>
            <a:r>
              <a:rPr lang="en-GB" dirty="0" smtClean="0"/>
              <a:t>ome </a:t>
            </a:r>
            <a:r>
              <a:rPr lang="en-GB" dirty="0"/>
              <a:t>metrology needs to be done for all pieces including reference </a:t>
            </a:r>
            <a:r>
              <a:rPr lang="en-GB" dirty="0" smtClean="0"/>
              <a:t>outside surface and </a:t>
            </a:r>
            <a:r>
              <a:rPr lang="en-GB" dirty="0"/>
              <a:t>shape. </a:t>
            </a:r>
            <a:endParaRPr lang="en-GB" dirty="0" smtClean="0"/>
          </a:p>
          <a:p>
            <a:pPr lvl="0"/>
            <a:r>
              <a:rPr lang="en-GB" dirty="0" smtClean="0"/>
              <a:t>Sharp </a:t>
            </a:r>
            <a:r>
              <a:rPr lang="en-GB" dirty="0"/>
              <a:t>edge. </a:t>
            </a:r>
            <a:r>
              <a:rPr lang="en-GB" dirty="0" smtClean="0"/>
              <a:t>Machining sequence </a:t>
            </a:r>
            <a:r>
              <a:rPr lang="en-GB" dirty="0"/>
              <a:t>to be stated in the technical </a:t>
            </a:r>
            <a:r>
              <a:rPr lang="en-GB" dirty="0" smtClean="0"/>
              <a:t>specs to chose the orientation of burrs. </a:t>
            </a:r>
            <a:r>
              <a:rPr lang="en-GB" i="1" dirty="0"/>
              <a:t>Action: Said</a:t>
            </a:r>
            <a:r>
              <a:rPr lang="en-GB" dirty="0"/>
              <a:t>.  </a:t>
            </a:r>
          </a:p>
          <a:p>
            <a:pPr lvl="0"/>
            <a:r>
              <a:rPr lang="en-GB" dirty="0"/>
              <a:t>Can we accept a larger roughness in the </a:t>
            </a:r>
            <a:r>
              <a:rPr lang="en-GB" dirty="0" smtClean="0"/>
              <a:t>cell wall</a:t>
            </a:r>
            <a:r>
              <a:rPr lang="en-GB" dirty="0"/>
              <a:t>? </a:t>
            </a:r>
            <a:r>
              <a:rPr lang="en-GB" i="1" dirty="0"/>
              <a:t>Action: </a:t>
            </a:r>
            <a:r>
              <a:rPr lang="en-GB" i="1" dirty="0" err="1"/>
              <a:t>Alexej</a:t>
            </a:r>
            <a:r>
              <a:rPr lang="en-GB" i="1" dirty="0"/>
              <a:t> </a:t>
            </a:r>
          </a:p>
          <a:p>
            <a:pPr lvl="0"/>
            <a:r>
              <a:rPr lang="en-GB" dirty="0"/>
              <a:t>Burrs, scratches, contamination and </a:t>
            </a:r>
            <a:r>
              <a:rPr lang="en-GB" dirty="0" smtClean="0"/>
              <a:t>indents. How small can we visually </a:t>
            </a:r>
            <a:r>
              <a:rPr lang="en-GB" dirty="0"/>
              <a:t>detected 10-100um? </a:t>
            </a:r>
            <a:r>
              <a:rPr lang="en-GB" i="1" dirty="0"/>
              <a:t>Action: Andrej</a:t>
            </a:r>
            <a:r>
              <a:rPr lang="en-GB" dirty="0"/>
              <a:t>. </a:t>
            </a:r>
          </a:p>
          <a:p>
            <a:pPr lvl="0"/>
            <a:r>
              <a:rPr lang="en-GB" dirty="0" smtClean="0"/>
              <a:t>Flatness </a:t>
            </a:r>
            <a:r>
              <a:rPr lang="en-GB" dirty="0"/>
              <a:t>should be not relaxed but measurements </a:t>
            </a:r>
            <a:r>
              <a:rPr lang="en-GB" dirty="0" smtClean="0"/>
              <a:t>checked.</a:t>
            </a:r>
          </a:p>
          <a:p>
            <a:pPr lvl="1"/>
            <a:r>
              <a:rPr lang="en-GB" dirty="0" smtClean="0"/>
              <a:t>Measurements </a:t>
            </a:r>
            <a:r>
              <a:rPr lang="en-GB" dirty="0"/>
              <a:t>with the vacuum chuck to be compared with the “free state” </a:t>
            </a:r>
            <a:r>
              <a:rPr lang="en-GB" i="1" dirty="0"/>
              <a:t>Action Ahmed</a:t>
            </a:r>
          </a:p>
          <a:p>
            <a:pPr lvl="0"/>
            <a:r>
              <a:rPr lang="en-GB" dirty="0"/>
              <a:t>Changing R05 to 1.0 or 2.5 to be studied </a:t>
            </a:r>
            <a:r>
              <a:rPr lang="en-GB" i="1" dirty="0"/>
              <a:t>Action: </a:t>
            </a:r>
            <a:r>
              <a:rPr lang="en-GB" i="1" dirty="0" err="1"/>
              <a:t>Alexej</a:t>
            </a:r>
            <a:endParaRPr lang="en-GB" i="1" dirty="0"/>
          </a:p>
          <a:p>
            <a:pPr lvl="0"/>
            <a:r>
              <a:rPr lang="en-GB" dirty="0" smtClean="0"/>
              <a:t>Shall </a:t>
            </a:r>
            <a:r>
              <a:rPr lang="en-GB" dirty="0"/>
              <a:t>we tight the tolerance for OD to +/1um? And the shape?</a:t>
            </a:r>
          </a:p>
          <a:p>
            <a:r>
              <a:rPr lang="en-GB" dirty="0" smtClean="0"/>
              <a:t>Review disks conditioning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5484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250" y="7620"/>
            <a:ext cx="7527230" cy="74617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Surface issues for RF structures in SLAC. J. Wang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Surface roughness after etching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350" y="1377950"/>
            <a:ext cx="6267450" cy="540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 rot="16200000">
            <a:off x="5646023" y="3435096"/>
            <a:ext cx="5472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Etching </a:t>
            </a:r>
            <a:r>
              <a:rPr lang="en-GB" sz="2000" dirty="0">
                <a:solidFill>
                  <a:srgbClr val="FF0000"/>
                </a:solidFill>
                <a:latin typeface="Buxton Sketch" panose="03080500000500000004" pitchFamily="66" charset="0"/>
              </a:rPr>
              <a:t>for removing slight contamination and fluids</a:t>
            </a:r>
          </a:p>
          <a:p>
            <a:r>
              <a:rPr lang="en-GB" sz="2000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Not justified for diamond-turned pieces </a:t>
            </a:r>
            <a:endParaRPr lang="en-GB" sz="2000" dirty="0">
              <a:solidFill>
                <a:srgbClr val="FF0000"/>
              </a:solidFill>
              <a:latin typeface="Buxton Sketch" panose="030805000005000000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950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5750" lvl="1" algn="just">
              <a:spcBef>
                <a:spcPts val="1000"/>
              </a:spcBef>
            </a:pPr>
            <a:r>
              <a:rPr lang="en-US" sz="1800" dirty="0"/>
              <a:t>The presence of steps (µm) was confirmed in all discs, before and after </a:t>
            </a:r>
            <a:r>
              <a:rPr lang="en-US" sz="1800" dirty="0" smtClean="0"/>
              <a:t>etching; The </a:t>
            </a:r>
            <a:r>
              <a:rPr lang="en-US" sz="1800" dirty="0"/>
              <a:t>discontinuity before etching is smaller on discs annealed for a longer time or higher T (nr 4 &amp; 5);</a:t>
            </a:r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 smtClean="0"/>
          </a:p>
          <a:p>
            <a:r>
              <a:rPr lang="en-GB" sz="1800" dirty="0" smtClean="0"/>
              <a:t>Etching increases drastically roughness and is worse in low temperature samples</a:t>
            </a:r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r>
              <a:rPr lang="en-GB" sz="1800" dirty="0" smtClean="0"/>
              <a:t>Burrs are removed by etching.</a:t>
            </a:r>
          </a:p>
          <a:p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484784"/>
            <a:ext cx="3524179" cy="2137034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b="1" dirty="0"/>
              <a:t>Study of heat and chemical treatments effects on the surface of ultra-precision machined discs for </a:t>
            </a:r>
            <a:r>
              <a:rPr lang="en-US" sz="2000" b="1" dirty="0" smtClean="0"/>
              <a:t>CLIC. A. Perez </a:t>
            </a:r>
            <a:r>
              <a:rPr lang="en-US" sz="2000" b="1" dirty="0" err="1" smtClean="0"/>
              <a:t>Fontenla</a:t>
            </a:r>
            <a:endParaRPr lang="en-GB" sz="2000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149080"/>
            <a:ext cx="3751200" cy="23114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422112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 of oxidation on bonding. M. </a:t>
            </a:r>
            <a:r>
              <a:rPr lang="en-GB" smtClean="0"/>
              <a:t>Taborelli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sz="2200" dirty="0"/>
              <a:t>Surface diffusion more important </a:t>
            </a:r>
            <a:r>
              <a:rPr lang="fr-FR" sz="2200" dirty="0" err="1"/>
              <a:t>than</a:t>
            </a:r>
            <a:r>
              <a:rPr lang="fr-FR" sz="2200" dirty="0"/>
              <a:t> </a:t>
            </a:r>
            <a:r>
              <a:rPr lang="fr-FR" sz="2200" dirty="0" err="1"/>
              <a:t>bulk</a:t>
            </a:r>
            <a:r>
              <a:rPr lang="fr-FR" sz="2200" dirty="0"/>
              <a:t> diffusion. </a:t>
            </a:r>
            <a:r>
              <a:rPr lang="en-GB" sz="2200" dirty="0"/>
              <a:t>H2 may speed up the process. </a:t>
            </a:r>
          </a:p>
          <a:p>
            <a:pPr lvl="0"/>
            <a:r>
              <a:rPr lang="en-GB" sz="2200" dirty="0"/>
              <a:t>Oxidation reduces adhesion force.</a:t>
            </a:r>
          </a:p>
          <a:p>
            <a:pPr lvl="0"/>
            <a:r>
              <a:rPr lang="en-GB" sz="2200" dirty="0"/>
              <a:t>Oxidation appears in less than an hour</a:t>
            </a:r>
            <a:r>
              <a:rPr lang="en-GB" sz="2200" dirty="0" smtClean="0"/>
              <a:t>.</a:t>
            </a:r>
          </a:p>
          <a:p>
            <a:pPr lvl="0"/>
            <a:endParaRPr lang="en-GB" sz="2200" dirty="0"/>
          </a:p>
          <a:p>
            <a:pPr marL="0" lvl="0" indent="0">
              <a:buNone/>
            </a:pPr>
            <a:endParaRPr lang="en-GB" sz="2200" dirty="0"/>
          </a:p>
          <a:p>
            <a:pPr lvl="0"/>
            <a:r>
              <a:rPr lang="en-GB" sz="2200" dirty="0"/>
              <a:t>Unlike vacuum, heating in H2 will reduce oxidation  </a:t>
            </a:r>
          </a:p>
          <a:p>
            <a:pPr lvl="0"/>
            <a:r>
              <a:rPr lang="en-GB" sz="2200" dirty="0"/>
              <a:t>Beware of carbon contamination which will not be removed</a:t>
            </a:r>
          </a:p>
          <a:p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707904" y="2348880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1040 degrees will eliminate oxide in open surfaces. What about bonding surfaces?</a:t>
            </a:r>
            <a:endParaRPr lang="en-GB" sz="2000" dirty="0">
              <a:solidFill>
                <a:srgbClr val="FF0000"/>
              </a:solidFill>
              <a:latin typeface="Buxton Sketch" panose="030805000005000000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1340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 on surface treatment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No etching should be done on disks anymore. </a:t>
            </a:r>
            <a:endParaRPr lang="en-GB" sz="2000" dirty="0" smtClean="0"/>
          </a:p>
          <a:p>
            <a:pPr lvl="1"/>
            <a:r>
              <a:rPr lang="en-GB" sz="2000" dirty="0" smtClean="0"/>
              <a:t>Only </a:t>
            </a:r>
            <a:r>
              <a:rPr lang="en-GB" sz="2000" dirty="0"/>
              <a:t>solvent cleaning. </a:t>
            </a:r>
            <a:endParaRPr lang="en-GB" sz="2000" dirty="0" smtClean="0"/>
          </a:p>
          <a:p>
            <a:pPr lvl="1"/>
            <a:r>
              <a:rPr lang="en-GB" sz="2000" dirty="0" smtClean="0"/>
              <a:t>Thus </a:t>
            </a:r>
            <a:r>
              <a:rPr lang="en-GB" sz="2000" dirty="0"/>
              <a:t>no dimples should be allowed in the RF part larger </a:t>
            </a:r>
            <a:r>
              <a:rPr lang="en-GB" sz="2000" dirty="0" smtClean="0"/>
              <a:t>than? Ra?</a:t>
            </a:r>
          </a:p>
          <a:p>
            <a:pPr lvl="1"/>
            <a:r>
              <a:rPr lang="en-GB" sz="2000" dirty="0" smtClean="0"/>
              <a:t>Burrs and machining steps need to be under control</a:t>
            </a:r>
          </a:p>
          <a:p>
            <a:r>
              <a:rPr lang="en-GB" sz="2000" dirty="0" smtClean="0"/>
              <a:t>Test </a:t>
            </a:r>
            <a:r>
              <a:rPr lang="en-GB" sz="2000" dirty="0"/>
              <a:t>on oxide to be prepared. XPS measurements of oxide layer growth. </a:t>
            </a:r>
            <a:endParaRPr lang="en-GB" sz="2000" dirty="0" smtClean="0"/>
          </a:p>
          <a:p>
            <a:pPr lvl="1"/>
            <a:r>
              <a:rPr lang="en-GB" sz="2000" dirty="0" smtClean="0"/>
              <a:t>Bonding </a:t>
            </a:r>
            <a:r>
              <a:rPr lang="en-GB" sz="2000" dirty="0"/>
              <a:t>cycle on oxidised samples to assess the bonding quality and the “deoxidising” capacity of the heating cycle. </a:t>
            </a:r>
            <a:r>
              <a:rPr lang="en-GB" sz="2000" i="1" dirty="0"/>
              <a:t>Action: Mauro, Serge</a:t>
            </a:r>
            <a:r>
              <a:rPr lang="en-GB" sz="2000" i="1" dirty="0" smtClean="0"/>
              <a:t>.</a:t>
            </a:r>
          </a:p>
          <a:p>
            <a:r>
              <a:rPr lang="en-GB" sz="2000" dirty="0" smtClean="0"/>
              <a:t>Handling from the reception of the disks needs to be reviewed. </a:t>
            </a:r>
            <a:r>
              <a:rPr lang="en-GB" sz="2000" i="1" dirty="0" smtClean="0"/>
              <a:t>Action </a:t>
            </a:r>
            <a:r>
              <a:rPr lang="en-GB" sz="2000" i="1" dirty="0" err="1" smtClean="0"/>
              <a:t>Nuria</a:t>
            </a:r>
            <a:endParaRPr lang="en-GB" sz="2000" i="1" dirty="0" smtClean="0"/>
          </a:p>
          <a:p>
            <a:pPr lvl="1"/>
            <a:r>
              <a:rPr lang="en-GB" sz="2000" dirty="0" smtClean="0"/>
              <a:t>Beware of Carbon contamination</a:t>
            </a:r>
          </a:p>
          <a:p>
            <a:r>
              <a:rPr lang="en-GB" sz="2000" dirty="0" smtClean="0"/>
              <a:t>Stress relieve temperature much lower than in SLAC, KEK and CIEMAT. Is this a concern? </a:t>
            </a:r>
            <a:r>
              <a:rPr lang="en-GB" sz="2000" i="1" dirty="0" smtClean="0"/>
              <a:t>Action Said</a:t>
            </a:r>
            <a:endParaRPr lang="en-GB" sz="2000" i="1" dirty="0"/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546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Goals of the review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 smtClean="0"/>
              <a:t>Describe/put together </a:t>
            </a:r>
            <a:r>
              <a:rPr lang="en-GB" sz="2200" dirty="0"/>
              <a:t>existing manufacturing steps </a:t>
            </a:r>
          </a:p>
          <a:p>
            <a:pPr lvl="1"/>
            <a:r>
              <a:rPr lang="en-GB" sz="2200" dirty="0"/>
              <a:t>Conditions, procedures, tests, etc.</a:t>
            </a:r>
          </a:p>
          <a:p>
            <a:r>
              <a:rPr lang="en-GB" sz="2200" dirty="0"/>
              <a:t>Verify and agree on the procedures</a:t>
            </a:r>
          </a:p>
          <a:p>
            <a:r>
              <a:rPr lang="en-GB" sz="2200" dirty="0"/>
              <a:t>Bring short term modifications </a:t>
            </a:r>
          </a:p>
          <a:p>
            <a:pPr lvl="1"/>
            <a:r>
              <a:rPr lang="en-GB" sz="2200" dirty="0"/>
              <a:t>To be implemented already in 2015</a:t>
            </a:r>
          </a:p>
          <a:p>
            <a:r>
              <a:rPr lang="en-GB" sz="2200" dirty="0"/>
              <a:t>Propose longer term modifications, studies or R&amp;D efforts</a:t>
            </a:r>
          </a:p>
          <a:p>
            <a:pPr lvl="1"/>
            <a:r>
              <a:rPr lang="en-GB" sz="2200" dirty="0"/>
              <a:t>There </a:t>
            </a:r>
            <a:r>
              <a:rPr lang="en-GB" sz="2200" dirty="0" smtClean="0"/>
              <a:t>was not </a:t>
            </a:r>
            <a:r>
              <a:rPr lang="en-GB" sz="2200" dirty="0"/>
              <a:t>be time for discussing all in detail </a:t>
            </a:r>
            <a:r>
              <a:rPr lang="en-GB" sz="2200" dirty="0" smtClean="0"/>
              <a:t>but we </a:t>
            </a:r>
            <a:r>
              <a:rPr lang="en-GB" sz="2200" dirty="0" err="1" smtClean="0"/>
              <a:t>eleborated</a:t>
            </a:r>
            <a:r>
              <a:rPr lang="en-GB" sz="2200" dirty="0" smtClean="0"/>
              <a:t> a </a:t>
            </a:r>
            <a:r>
              <a:rPr lang="en-GB" sz="2200" dirty="0"/>
              <a:t>list of potential directions to explore</a:t>
            </a:r>
          </a:p>
          <a:p>
            <a:pPr lvl="1"/>
            <a:r>
              <a:rPr lang="en-GB" sz="2200" dirty="0" smtClean="0"/>
              <a:t>Work to be done in </a:t>
            </a:r>
            <a:r>
              <a:rPr lang="en-GB" sz="2200" dirty="0"/>
              <a:t>coordination with other CLIC-RF work packages</a:t>
            </a:r>
          </a:p>
          <a:p>
            <a:endParaRPr lang="en-GB" sz="22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 smtClean="0"/>
              <a:t>N. Catalan </a:t>
            </a:r>
            <a:r>
              <a:rPr lang="en-GB" dirty="0" err="1" smtClean="0"/>
              <a:t>Lasheras</a:t>
            </a:r>
            <a:endParaRPr lang="en-GB" dirty="0" smtClean="0"/>
          </a:p>
          <a:p>
            <a:pPr algn="l"/>
            <a:r>
              <a:rPr lang="en-GB" dirty="0" smtClean="0"/>
              <a:t>AS review 24.11.2014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14891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5250" y="7620"/>
            <a:ext cx="7527230" cy="74617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Assembly and alignment procedure. M. </a:t>
            </a:r>
            <a:r>
              <a:rPr lang="en-GB" dirty="0" err="1" smtClean="0"/>
              <a:t>Aicheler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Manual stacking made against a UP machined V-block using tuning holes or machined line</a:t>
            </a:r>
          </a:p>
          <a:p>
            <a:r>
              <a:rPr lang="en-GB" sz="2400" dirty="0" smtClean="0"/>
              <a:t>Manual stacking against automatic stacking</a:t>
            </a:r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r>
              <a:rPr lang="en-GB" sz="2400" dirty="0" smtClean="0"/>
              <a:t>Measured before and after bonding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6012160" y="2924944"/>
            <a:ext cx="2866550" cy="2769244"/>
            <a:chOff x="6012160" y="3140969"/>
            <a:chExt cx="2866550" cy="2769244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160" y="3140969"/>
              <a:ext cx="1291513" cy="2769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3673" y="3140969"/>
              <a:ext cx="1575037" cy="2769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495874"/>
            <a:ext cx="2984172" cy="2396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489971"/>
            <a:ext cx="2176488" cy="2368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862" y="2145886"/>
            <a:ext cx="3962127" cy="1517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06364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Cell to cell alignment on GLC structures. T. Higo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 smtClean="0"/>
              <a:t>OD is the key for measurements need to be fully measured.</a:t>
            </a:r>
          </a:p>
          <a:p>
            <a:endParaRPr lang="en-GB" sz="2200" dirty="0"/>
          </a:p>
          <a:p>
            <a:endParaRPr lang="en-GB" sz="2200" dirty="0" smtClean="0"/>
          </a:p>
          <a:p>
            <a:endParaRPr lang="en-GB" sz="2200" dirty="0"/>
          </a:p>
          <a:p>
            <a:endParaRPr lang="en-GB" sz="2200" dirty="0" smtClean="0"/>
          </a:p>
          <a:p>
            <a:endParaRPr lang="en-GB" sz="2200" dirty="0"/>
          </a:p>
          <a:p>
            <a:endParaRPr lang="en-GB" sz="2200" dirty="0" smtClean="0"/>
          </a:p>
          <a:p>
            <a:endParaRPr lang="en-GB" sz="2200" dirty="0"/>
          </a:p>
          <a:p>
            <a:pPr marL="0" indent="0">
              <a:buNone/>
            </a:pPr>
            <a:endParaRPr lang="en-GB" sz="2200" dirty="0" smtClean="0"/>
          </a:p>
          <a:p>
            <a:pPr marL="0" indent="0">
              <a:buNone/>
            </a:pPr>
            <a:endParaRPr lang="en-GB" sz="2200" dirty="0" smtClean="0"/>
          </a:p>
          <a:p>
            <a:r>
              <a:rPr lang="en-GB" sz="2200" dirty="0" smtClean="0"/>
              <a:t>Stacked manually against a V-block. </a:t>
            </a:r>
          </a:p>
          <a:p>
            <a:r>
              <a:rPr lang="en-GB" sz="2200" dirty="0" smtClean="0"/>
              <a:t>Hold during transport to the oven. </a:t>
            </a:r>
          </a:p>
          <a:p>
            <a:r>
              <a:rPr lang="en-GB" sz="2200" dirty="0" smtClean="0"/>
              <a:t>Later used pre-bonding at low temperature ~150 degrees before releasing fixture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  <p:pic>
        <p:nvPicPr>
          <p:cNvPr id="6" name="Picture 3" descr="Precise Stack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4074986" cy="2573144"/>
          </a:xfrm>
          <a:prstGeom prst="rect">
            <a:avLst/>
          </a:prstGeom>
          <a:noFill/>
        </p:spPr>
      </p:pic>
      <p:pic>
        <p:nvPicPr>
          <p:cNvPr id="7" name="Picture 8" descr="C:\Users\higo\Desktop\Scan 141121\Diffusion bonding\Moving fom stack jig to furna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412776"/>
            <a:ext cx="1885940" cy="398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5601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(really) typical results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67544" y="1124744"/>
            <a:ext cx="4040188" cy="639762"/>
          </a:xfrm>
        </p:spPr>
        <p:txBody>
          <a:bodyPr>
            <a:noAutofit/>
          </a:bodyPr>
          <a:lstStyle/>
          <a:p>
            <a:r>
              <a:rPr lang="en-GB" sz="2200" dirty="0" smtClean="0"/>
              <a:t>Cell to cell alignment &lt; 1um</a:t>
            </a:r>
          </a:p>
          <a:p>
            <a:r>
              <a:rPr lang="en-GB" sz="2200" dirty="0" smtClean="0"/>
              <a:t>Smooth shape. Large bow</a:t>
            </a:r>
            <a:endParaRPr lang="en-GB" sz="22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4634681" y="764704"/>
            <a:ext cx="4041775" cy="639762"/>
          </a:xfrm>
        </p:spPr>
        <p:txBody>
          <a:bodyPr>
            <a:normAutofit/>
          </a:bodyPr>
          <a:lstStyle/>
          <a:p>
            <a:r>
              <a:rPr lang="en-GB" sz="2200" dirty="0" smtClean="0"/>
              <a:t>Bonding slippage &lt; 1um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  <p:pic>
        <p:nvPicPr>
          <p:cNvPr id="6" name="Picture 2" descr="C:\Users\higo\Documents\2014\Picture\141121_Scan_GLC era\Cell to cell alignment\IDH1 cell alignment distribution raw da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076" y="1644391"/>
            <a:ext cx="2592288" cy="257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higo\Documents\2014\Picture\141121_Scan_GLC era\Cell to cell alignment\IDH1 cell alignment distribution 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005064"/>
            <a:ext cx="4248472" cy="259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 rot="16200000">
            <a:off x="6941514" y="1959586"/>
            <a:ext cx="27370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Very good cell to cell alignment.</a:t>
            </a:r>
          </a:p>
          <a:p>
            <a:r>
              <a:rPr lang="en-GB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Lots of measurement points</a:t>
            </a:r>
          </a:p>
          <a:p>
            <a:r>
              <a:rPr lang="en-GB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Bow can be easily corrected</a:t>
            </a:r>
          </a:p>
        </p:txBody>
      </p:sp>
      <p:pic>
        <p:nvPicPr>
          <p:cNvPr id="11" name="Picture 2" descr="C:\Users\higo\Documents\2014\Picture\141121_Scan_GLC era\Cell to cell alignment\Microsense measurement raw data example reduce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320" y="1673389"/>
            <a:ext cx="372344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higo\Documents\2014\Picture\141121_Scan_GLC era\Cell to cell alignment\IHD1_after bondin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346" y="3717032"/>
            <a:ext cx="2897500" cy="304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2776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 on bonding/brazing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 smtClean="0"/>
              <a:t>Clear and detailed procedures for bonding/brazing</a:t>
            </a:r>
          </a:p>
          <a:p>
            <a:r>
              <a:rPr lang="en-GB" sz="2200" dirty="0" smtClean="0"/>
              <a:t>Bonding dependence on weight studies </a:t>
            </a:r>
          </a:p>
          <a:p>
            <a:pPr lvl="1"/>
            <a:r>
              <a:rPr lang="en-GB" sz="2200" i="1" dirty="0" smtClean="0">
                <a:solidFill>
                  <a:srgbClr val="FF0000"/>
                </a:solidFill>
              </a:rPr>
              <a:t>See A. </a:t>
            </a:r>
            <a:r>
              <a:rPr lang="en-GB" sz="2200" i="1" dirty="0" err="1" smtClean="0">
                <a:solidFill>
                  <a:srgbClr val="FF0000"/>
                </a:solidFill>
              </a:rPr>
              <a:t>Xydou</a:t>
            </a:r>
            <a:r>
              <a:rPr lang="en-GB" sz="2200" i="1" dirty="0" smtClean="0">
                <a:solidFill>
                  <a:srgbClr val="FF0000"/>
                </a:solidFill>
              </a:rPr>
              <a:t> presentation</a:t>
            </a:r>
          </a:p>
          <a:p>
            <a:r>
              <a:rPr lang="en-GB" sz="2200" dirty="0" smtClean="0"/>
              <a:t>Vacuum brazing used at lower frequency. Single cell study In KEK. Waiting for the results</a:t>
            </a:r>
          </a:p>
          <a:p>
            <a:r>
              <a:rPr lang="en-GB" sz="2200" dirty="0" smtClean="0"/>
              <a:t>No big changes in the procedure in the short term</a:t>
            </a:r>
          </a:p>
          <a:p>
            <a:pPr lvl="1"/>
            <a:r>
              <a:rPr lang="en-GB" sz="2200" dirty="0" smtClean="0"/>
              <a:t>Could be worth to study different atmosphere in electrodes?</a:t>
            </a:r>
          </a:p>
          <a:p>
            <a:r>
              <a:rPr lang="en-GB" sz="2200" dirty="0" smtClean="0"/>
              <a:t>New smaller tooling to avoid leaving the cleanroom. </a:t>
            </a:r>
            <a:r>
              <a:rPr lang="en-GB" sz="2200" i="1" dirty="0" smtClean="0"/>
              <a:t>Action Serge</a:t>
            </a:r>
            <a:endParaRPr lang="en-GB" sz="22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0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X-band previous projects @ CIEMAT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"/>
          <a:stretch/>
        </p:blipFill>
        <p:spPr bwMode="auto">
          <a:xfrm>
            <a:off x="519893" y="2348880"/>
            <a:ext cx="4412147" cy="1478184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237" y="816719"/>
            <a:ext cx="2154238" cy="1624161"/>
          </a:xfrm>
          <a:prstGeom prst="rect">
            <a:avLst/>
          </a:prstGeom>
          <a:noFill/>
          <a:ln w="19050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590" y="4880018"/>
            <a:ext cx="2029347" cy="1558032"/>
          </a:xfrm>
          <a:prstGeom prst="snipRoundRect">
            <a:avLst>
              <a:gd name="adj1" fmla="val 35537"/>
              <a:gd name="adj2" fmla="val 0"/>
            </a:avLst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16 Imagen" descr="C:\Users\David\AppData\Local\Microsoft\Windows\Temporary Internet Files\Content.Word\Nueva imagen (1)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590140" y="2028900"/>
            <a:ext cx="3025626" cy="75564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66064" y="1447890"/>
            <a:ext cx="1703938" cy="191766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127404" y="1684708"/>
            <a:ext cx="1319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TBL PETS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64337" y="4197716"/>
            <a:ext cx="1245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err="1" smtClean="0">
                <a:solidFill>
                  <a:srgbClr val="FF0000"/>
                </a:solidFill>
              </a:rPr>
              <a:t>Buncher</a:t>
            </a:r>
            <a:endParaRPr lang="en-GB" sz="2400" b="1" dirty="0" smtClean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56176" y="836712"/>
            <a:ext cx="14707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err="1" smtClean="0">
                <a:solidFill>
                  <a:srgbClr val="FF0000"/>
                </a:solidFill>
              </a:rPr>
              <a:t>Microtron</a:t>
            </a:r>
            <a:endParaRPr lang="en-GB" sz="2400" b="1" dirty="0" smtClean="0">
              <a:solidFill>
                <a:srgbClr val="FF0000"/>
              </a:solidFill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237" y="4163232"/>
            <a:ext cx="2987112" cy="2240334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ounded Rectangle 15"/>
          <p:cNvSpPr/>
          <p:nvPr/>
        </p:nvSpPr>
        <p:spPr>
          <a:xfrm>
            <a:off x="6110858" y="4077072"/>
            <a:ext cx="2493590" cy="252028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Precision machining</a:t>
            </a:r>
          </a:p>
          <a:p>
            <a:pPr algn="ctr"/>
            <a:r>
              <a:rPr lang="en-GB" dirty="0" smtClean="0"/>
              <a:t>Precision joining</a:t>
            </a:r>
          </a:p>
          <a:p>
            <a:pPr algn="ctr"/>
            <a:r>
              <a:rPr lang="en-GB" dirty="0" smtClean="0"/>
              <a:t>Vacuum brazing</a:t>
            </a:r>
          </a:p>
          <a:p>
            <a:pPr algn="ctr"/>
            <a:r>
              <a:rPr lang="en-GB" dirty="0" smtClean="0"/>
              <a:t>Precision assembly</a:t>
            </a:r>
          </a:p>
          <a:p>
            <a:pPr algn="ctr"/>
            <a:r>
              <a:rPr lang="en-GB" dirty="0" smtClean="0"/>
              <a:t>Low power RF tests</a:t>
            </a:r>
          </a:p>
          <a:p>
            <a:pPr algn="ctr"/>
            <a:r>
              <a:rPr lang="en-GB" dirty="0" smtClean="0"/>
              <a:t>Bead pull and tuning</a:t>
            </a:r>
          </a:p>
        </p:txBody>
      </p:sp>
    </p:spTree>
    <p:extLst>
      <p:ext uri="{BB962C8B-B14F-4D97-AF65-F5344CB8AC3E}">
        <p14:creationId xmlns:p14="http://schemas.microsoft.com/office/powerpoint/2010/main" val="1932139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 txBox="1">
            <a:spLocks/>
          </p:cNvSpPr>
          <p:nvPr/>
        </p:nvSpPr>
        <p:spPr>
          <a:xfrm>
            <a:off x="0" y="404663"/>
            <a:ext cx="8028384" cy="5127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B13F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Plans for CLIC structures: TD26CC </a:t>
            </a:r>
            <a:endParaRPr lang="en-US" b="1" dirty="0">
              <a:solidFill>
                <a:srgbClr val="B13F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209661" y="5557882"/>
            <a:ext cx="148545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Tuning at CERN</a:t>
            </a:r>
            <a:endParaRPr lang="en-US" sz="1200" dirty="0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51920" y="3018909"/>
            <a:ext cx="4978107" cy="350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2482008" y="2486640"/>
            <a:ext cx="1223412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Disc machining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926583" y="3669418"/>
            <a:ext cx="128432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Parts machining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523482" y="2947472"/>
            <a:ext cx="74571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Bonding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893791" y="4075480"/>
            <a:ext cx="704039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Brazing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893791" y="4958181"/>
            <a:ext cx="101181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Leak testing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893791" y="4531650"/>
            <a:ext cx="84991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Assembly</a:t>
            </a:r>
            <a:endParaRPr lang="en-US" sz="1200" dirty="0">
              <a:solidFill>
                <a:prstClr val="black"/>
              </a:solidFill>
            </a:endParaRPr>
          </a:p>
        </p:txBody>
      </p:sp>
      <p:cxnSp>
        <p:nvCxnSpPr>
          <p:cNvPr id="21" name="20 Conector angular"/>
          <p:cNvCxnSpPr>
            <a:endCxn id="10" idx="1"/>
          </p:cNvCxnSpPr>
          <p:nvPr/>
        </p:nvCxnSpPr>
        <p:spPr>
          <a:xfrm rot="16200000" flipH="1">
            <a:off x="1024421" y="2905755"/>
            <a:ext cx="1429421" cy="37490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angular"/>
          <p:cNvCxnSpPr>
            <a:endCxn id="12" idx="1"/>
          </p:cNvCxnSpPr>
          <p:nvPr/>
        </p:nvCxnSpPr>
        <p:spPr>
          <a:xfrm rot="16200000" flipH="1">
            <a:off x="804992" y="3125181"/>
            <a:ext cx="1835484" cy="34211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angular"/>
          <p:cNvCxnSpPr>
            <a:endCxn id="14" idx="1"/>
          </p:cNvCxnSpPr>
          <p:nvPr/>
        </p:nvCxnSpPr>
        <p:spPr>
          <a:xfrm rot="16200000" flipH="1">
            <a:off x="576910" y="3353269"/>
            <a:ext cx="2291650" cy="34211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angular"/>
          <p:cNvCxnSpPr>
            <a:endCxn id="13" idx="1"/>
          </p:cNvCxnSpPr>
          <p:nvPr/>
        </p:nvCxnSpPr>
        <p:spPr>
          <a:xfrm rot="16200000" flipH="1">
            <a:off x="271310" y="3474200"/>
            <a:ext cx="2902848" cy="34211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angular"/>
          <p:cNvCxnSpPr>
            <a:endCxn id="6" idx="1"/>
          </p:cNvCxnSpPr>
          <p:nvPr/>
        </p:nvCxnSpPr>
        <p:spPr>
          <a:xfrm rot="16200000" flipH="1">
            <a:off x="-701326" y="3785394"/>
            <a:ext cx="3502549" cy="31942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3" name="3072 Conector angular"/>
          <p:cNvCxnSpPr>
            <a:endCxn id="8" idx="1"/>
          </p:cNvCxnSpPr>
          <p:nvPr/>
        </p:nvCxnSpPr>
        <p:spPr>
          <a:xfrm rot="16200000" flipH="1">
            <a:off x="2111989" y="2255121"/>
            <a:ext cx="390658" cy="34938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6" name="3075 Conector angular"/>
          <p:cNvCxnSpPr>
            <a:endCxn id="11" idx="1"/>
          </p:cNvCxnSpPr>
          <p:nvPr/>
        </p:nvCxnSpPr>
        <p:spPr>
          <a:xfrm rot="16200000" flipH="1">
            <a:off x="1974319" y="2536808"/>
            <a:ext cx="707475" cy="39085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2 CuadroTexto"/>
          <p:cNvSpPr txBox="1"/>
          <p:nvPr/>
        </p:nvSpPr>
        <p:spPr>
          <a:xfrm flipH="1">
            <a:off x="170156" y="1916832"/>
            <a:ext cx="569798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</a:rPr>
              <a:t>CIEMAT will manufacture a TD26CC structure according CERN procedures 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3087" name="3086 CuadroTexto"/>
          <p:cNvSpPr txBox="1"/>
          <p:nvPr/>
        </p:nvSpPr>
        <p:spPr>
          <a:xfrm>
            <a:off x="91328" y="1156798"/>
            <a:ext cx="40563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spc="-100" dirty="0" err="1">
                <a:solidFill>
                  <a:srgbClr val="B13F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Scope</a:t>
            </a:r>
            <a:r>
              <a:rPr lang="es-ES" sz="2000" b="1" spc="-100" dirty="0">
                <a:solidFill>
                  <a:srgbClr val="B13F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es-ES" sz="2000" b="1" spc="-100" dirty="0" err="1">
                <a:solidFill>
                  <a:srgbClr val="B13F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s-ES" sz="2000" b="1" spc="-100" dirty="0">
                <a:solidFill>
                  <a:srgbClr val="B13F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000" b="1" spc="-100" dirty="0" err="1">
                <a:solidFill>
                  <a:srgbClr val="B13F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collaboration</a:t>
            </a:r>
            <a:endParaRPr lang="en-US" sz="2000" b="1" spc="-100" dirty="0">
              <a:solidFill>
                <a:srgbClr val="B13F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918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workflow steps. M. </a:t>
            </a:r>
            <a:r>
              <a:rPr lang="en-GB" dirty="0" err="1" smtClean="0"/>
              <a:t>Filippova</a:t>
            </a:r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1782709"/>
              </p:ext>
            </p:extLst>
          </p:nvPr>
        </p:nvGraphicFramePr>
        <p:xfrm>
          <a:off x="852488" y="908050"/>
          <a:ext cx="7464425" cy="337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Worksheet" r:id="rId4" imgW="17002167" imgH="7686743" progId="Excel.Sheet.12">
                  <p:embed/>
                </p:oleObj>
              </mc:Choice>
              <mc:Fallback>
                <p:oleObj name="Worksheet" r:id="rId4" imgW="17002167" imgH="7686743" progId="Excel.Sheet.12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2488" y="908050"/>
                        <a:ext cx="7464425" cy="337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791684" y="4437112"/>
            <a:ext cx="3818683" cy="2016224"/>
            <a:chOff x="458636" y="4509120"/>
            <a:chExt cx="3818683" cy="2016224"/>
          </a:xfrm>
        </p:grpSpPr>
        <p:grpSp>
          <p:nvGrpSpPr>
            <p:cNvPr id="6" name="Group 5"/>
            <p:cNvGrpSpPr/>
            <p:nvPr/>
          </p:nvGrpSpPr>
          <p:grpSpPr>
            <a:xfrm>
              <a:off x="458636" y="4509120"/>
              <a:ext cx="3818683" cy="2016224"/>
              <a:chOff x="5211164" y="3789040"/>
              <a:chExt cx="3818683" cy="2016224"/>
            </a:xfrm>
          </p:grpSpPr>
          <p:pic>
            <p:nvPicPr>
              <p:cNvPr id="8" name="Picture 4"/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328" t="27579" r="58355" b="41474"/>
              <a:stretch/>
            </p:blipFill>
            <p:spPr bwMode="auto">
              <a:xfrm>
                <a:off x="5211164" y="3789040"/>
                <a:ext cx="3818683" cy="2016224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Flowchart: Process 8"/>
              <p:cNvSpPr/>
              <p:nvPr/>
            </p:nvSpPr>
            <p:spPr>
              <a:xfrm>
                <a:off x="5292080" y="5085184"/>
                <a:ext cx="864096" cy="79558"/>
              </a:xfrm>
              <a:prstGeom prst="flowChartProcess">
                <a:avLst/>
              </a:prstGeom>
              <a:noFill/>
              <a:ln w="12700">
                <a:noFill/>
                <a:prstDash val="sysDot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Flowchart: Process 6"/>
            <p:cNvSpPr/>
            <p:nvPr/>
          </p:nvSpPr>
          <p:spPr>
            <a:xfrm>
              <a:off x="539552" y="5896114"/>
              <a:ext cx="432048" cy="70848"/>
            </a:xfrm>
            <a:prstGeom prst="flowChartProcess">
              <a:avLst/>
            </a:prstGeom>
            <a:noFill/>
            <a:ln w="12700">
              <a:noFill/>
              <a:prstDash val="sysDot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Rectangle 9"/>
          <p:cNvSpPr/>
          <p:nvPr/>
        </p:nvSpPr>
        <p:spPr>
          <a:xfrm>
            <a:off x="4560242" y="4636874"/>
            <a:ext cx="44762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b="1" u="sng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Manufacturing Step Main </a:t>
            </a:r>
            <a:r>
              <a:rPr lang="en-GB" sz="1200" b="1" u="sng" dirty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C</a:t>
            </a:r>
            <a:r>
              <a:rPr lang="en-GB" sz="1200" b="1" u="sng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atalogue Data</a:t>
            </a:r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200" b="1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</a:rPr>
              <a:t>Applicable Standard </a:t>
            </a:r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sym typeface="Wingdings" panose="05000000000000000000" pitchFamily="2" charset="2"/>
              </a:rPr>
              <a:t>EDMS document № 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sym typeface="Wingdings" panose="05000000000000000000" pitchFamily="2" charset="2"/>
              </a:rPr>
              <a:t>where the corresponding step procedure is attached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n-US" sz="1200" b="1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sym typeface="Wingdings" panose="05000000000000000000" pitchFamily="2" charset="2"/>
              </a:rPr>
              <a:t>Results </a:t>
            </a:r>
            <a:r>
              <a:rPr lang="en-GB" sz="1200" dirty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sym typeface="Wingdings" panose="05000000000000000000" pitchFamily="2" charset="2"/>
              </a:rPr>
              <a:t> EDMS document № 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sym typeface="Wingdings" panose="05000000000000000000" pitchFamily="2" charset="2"/>
              </a:rPr>
              <a:t>of the corresponding result report</a:t>
            </a:r>
          </a:p>
          <a:p>
            <a:pPr lvl="0" algn="just"/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sym typeface="Wingdings" panose="05000000000000000000" pitchFamily="2" charset="2"/>
              </a:rPr>
              <a:t>Some step data fields to be implemented individually for some steps according to </a:t>
            </a:r>
            <a:r>
              <a:rPr lang="en-US" sz="1200" b="1" i="1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sym typeface="Wingdings" panose="05000000000000000000" pitchFamily="2" charset="2"/>
              </a:rPr>
              <a:t>table 3,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  <a:latin typeface="Candara" panose="020E0502030303020204" pitchFamily="34" charset="0"/>
                <a:sym typeface="Wingdings" panose="05000000000000000000" pitchFamily="2" charset="2"/>
              </a:rPr>
              <a:t> column “Manufacturing step catalogue data”.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07704" y="3501008"/>
            <a:ext cx="1816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Dimensional control</a:t>
            </a:r>
            <a:endParaRPr lang="en-GB" dirty="0">
              <a:solidFill>
                <a:srgbClr val="FF0000"/>
              </a:solidFill>
              <a:latin typeface="Buxton Sketch" panose="03080500000500000004" pitchFamily="66" charset="0"/>
            </a:endParaRPr>
          </a:p>
        </p:txBody>
      </p:sp>
      <p:sp>
        <p:nvSpPr>
          <p:cNvPr id="13" name="Footer Placeholder 2"/>
          <p:cNvSpPr txBox="1">
            <a:spLocks/>
          </p:cNvSpPr>
          <p:nvPr/>
        </p:nvSpPr>
        <p:spPr>
          <a:xfrm rot="16200000">
            <a:off x="-1253788" y="522763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white"/>
                </a:solidFill>
              </a:rPr>
              <a:t>MTF. Maria </a:t>
            </a:r>
            <a:r>
              <a:rPr lang="en-GB" dirty="0" err="1" smtClean="0">
                <a:solidFill>
                  <a:prstClr val="white"/>
                </a:solidFill>
              </a:rPr>
              <a:t>Filippova</a:t>
            </a:r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6940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Responsibilities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white"/>
                </a:solidFill>
              </a:rPr>
              <a:t>MTF. Maria </a:t>
            </a:r>
            <a:r>
              <a:rPr lang="en-GB" dirty="0" err="1" smtClean="0">
                <a:solidFill>
                  <a:prstClr val="white"/>
                </a:solidFill>
              </a:rPr>
              <a:t>Filippova</a:t>
            </a:r>
            <a:endParaRPr lang="en-GB" dirty="0">
              <a:solidFill>
                <a:prstClr val="white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2467684"/>
              </p:ext>
            </p:extLst>
          </p:nvPr>
        </p:nvGraphicFramePr>
        <p:xfrm>
          <a:off x="467544" y="2420888"/>
          <a:ext cx="5748337" cy="431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Worksheet" r:id="rId4" imgW="7915165" imgH="5934143" progId="Excel.Sheet.12">
                  <p:embed/>
                </p:oleObj>
              </mc:Choice>
              <mc:Fallback>
                <p:oleObj name="Worksheet" r:id="rId4" imgW="7915165" imgH="5934143" progId="Excel.Sheet.12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2420888"/>
                        <a:ext cx="5748337" cy="431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0" t="16701" r="45859" b="12045"/>
          <a:stretch/>
        </p:blipFill>
        <p:spPr bwMode="auto">
          <a:xfrm>
            <a:off x="5076055" y="980728"/>
            <a:ext cx="3556759" cy="2729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5730134" y="4581128"/>
            <a:ext cx="3384376" cy="158417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Write procedure</a:t>
            </a:r>
          </a:p>
          <a:p>
            <a:pPr algn="ctr"/>
            <a:r>
              <a:rPr lang="en-GB" dirty="0" smtClean="0"/>
              <a:t>After each manufacturing step:</a:t>
            </a:r>
          </a:p>
          <a:p>
            <a:pPr algn="ctr"/>
            <a:r>
              <a:rPr lang="en-GB" dirty="0" smtClean="0"/>
              <a:t>Close the MTF step</a:t>
            </a:r>
          </a:p>
          <a:p>
            <a:pPr algn="ctr"/>
            <a:r>
              <a:rPr lang="en-GB" dirty="0" smtClean="0"/>
              <a:t>Attach result file</a:t>
            </a:r>
          </a:p>
          <a:p>
            <a:pPr algn="ctr"/>
            <a:r>
              <a:rPr lang="en-GB" dirty="0" smtClean="0"/>
              <a:t>Open Non conformity in not ok</a:t>
            </a:r>
          </a:p>
          <a:p>
            <a:pPr algn="ctr"/>
            <a:endParaRPr lang="en-GB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611560" y="836712"/>
            <a:ext cx="3744417" cy="172819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Define manufacturing sequence</a:t>
            </a:r>
          </a:p>
          <a:p>
            <a:pPr algn="ctr"/>
            <a:r>
              <a:rPr lang="en-GB" dirty="0" smtClean="0"/>
              <a:t>Approve procedures</a:t>
            </a:r>
          </a:p>
          <a:p>
            <a:pPr algn="ctr"/>
            <a:r>
              <a:rPr lang="en-GB" dirty="0" smtClean="0"/>
              <a:t>Coordinate between steps</a:t>
            </a:r>
          </a:p>
          <a:p>
            <a:pPr algn="ctr"/>
            <a:r>
              <a:rPr lang="en-GB" dirty="0" smtClean="0"/>
              <a:t>Discuss and decide on NC actions</a:t>
            </a:r>
          </a:p>
        </p:txBody>
      </p:sp>
      <p:sp>
        <p:nvSpPr>
          <p:cNvPr id="8" name="Down Arrow 7"/>
          <p:cNvSpPr/>
          <p:nvPr/>
        </p:nvSpPr>
        <p:spPr>
          <a:xfrm>
            <a:off x="3275856" y="2345531"/>
            <a:ext cx="360040" cy="172819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Bent-Up Arrow 9"/>
          <p:cNvSpPr/>
          <p:nvPr/>
        </p:nvSpPr>
        <p:spPr>
          <a:xfrm flipH="1">
            <a:off x="5004048" y="4437112"/>
            <a:ext cx="1008112" cy="1152128"/>
          </a:xfrm>
          <a:prstGeom prst="bentUpArrow">
            <a:avLst>
              <a:gd name="adj1" fmla="val 16005"/>
              <a:gd name="adj2" fmla="val 25000"/>
              <a:gd name="adj3" fmla="val 29498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733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/>
          <p:cNvPicPr/>
          <p:nvPr/>
        </p:nvPicPr>
        <p:blipFill>
          <a:blip r:embed="rId2"/>
          <a:stretch>
            <a:fillRect/>
          </a:stretch>
        </p:blipFill>
        <p:spPr>
          <a:xfrm>
            <a:off x="611560" y="980728"/>
            <a:ext cx="4736578" cy="56782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3897569" y="1295725"/>
            <a:ext cx="4084528" cy="1019803"/>
            <a:chOff x="3633038" y="1256441"/>
            <a:chExt cx="4349059" cy="1059087"/>
          </a:xfrm>
        </p:grpSpPr>
        <p:sp>
          <p:nvSpPr>
            <p:cNvPr id="45" name="Text Box 364"/>
            <p:cNvSpPr txBox="1"/>
            <p:nvPr/>
          </p:nvSpPr>
          <p:spPr>
            <a:xfrm>
              <a:off x="6629400" y="1256441"/>
              <a:ext cx="1352697" cy="220887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rgbClr val="00B050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000" dirty="0">
                  <a:effectLst/>
                  <a:latin typeface="Verdana"/>
                  <a:ea typeface="Times New Roman"/>
                  <a:cs typeface="Times New Roman"/>
                </a:rPr>
                <a:t>4 Port VNA</a:t>
              </a:r>
            </a:p>
          </p:txBody>
        </p:sp>
        <p:cxnSp>
          <p:nvCxnSpPr>
            <p:cNvPr id="46" name="Straight Arrow Connector 45"/>
            <p:cNvCxnSpPr>
              <a:stCxn id="45" idx="1"/>
            </p:cNvCxnSpPr>
            <p:nvPr/>
          </p:nvCxnSpPr>
          <p:spPr>
            <a:xfrm flipH="1">
              <a:off x="3633038" y="1366885"/>
              <a:ext cx="2996362" cy="948643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2357277" y="2663495"/>
            <a:ext cx="5009560" cy="1120618"/>
            <a:chOff x="2032838" y="2620328"/>
            <a:chExt cx="5333999" cy="1163785"/>
          </a:xfrm>
        </p:grpSpPr>
        <p:cxnSp>
          <p:nvCxnSpPr>
            <p:cNvPr id="44" name="Straight Arrow Connector 43"/>
            <p:cNvCxnSpPr>
              <a:stCxn id="50" idx="1"/>
            </p:cNvCxnSpPr>
            <p:nvPr/>
          </p:nvCxnSpPr>
          <p:spPr>
            <a:xfrm flipH="1">
              <a:off x="3633038" y="2730772"/>
              <a:ext cx="2381102" cy="1053341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stCxn id="50" idx="1"/>
            </p:cNvCxnSpPr>
            <p:nvPr/>
          </p:nvCxnSpPr>
          <p:spPr>
            <a:xfrm flipH="1">
              <a:off x="2032838" y="2730772"/>
              <a:ext cx="3981302" cy="727756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 Box 378"/>
            <p:cNvSpPr txBox="1"/>
            <p:nvPr/>
          </p:nvSpPr>
          <p:spPr>
            <a:xfrm>
              <a:off x="6014140" y="2620328"/>
              <a:ext cx="1352697" cy="220887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rgbClr val="C00000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000" dirty="0">
                  <a:effectLst/>
                  <a:latin typeface="Verdana"/>
                  <a:ea typeface="Times New Roman"/>
                  <a:cs typeface="Times New Roman"/>
                </a:rPr>
                <a:t>TWS input ports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558987" y="4579687"/>
            <a:ext cx="6423110" cy="601913"/>
            <a:chOff x="1143000" y="4556501"/>
            <a:chExt cx="6839097" cy="625099"/>
          </a:xfrm>
        </p:grpSpPr>
        <p:sp>
          <p:nvSpPr>
            <p:cNvPr id="48" name="Text Box 374"/>
            <p:cNvSpPr txBox="1"/>
            <p:nvPr/>
          </p:nvSpPr>
          <p:spPr>
            <a:xfrm>
              <a:off x="6629400" y="4556501"/>
              <a:ext cx="1352697" cy="426027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rgbClr val="00B050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000" dirty="0">
                  <a:effectLst/>
                  <a:latin typeface="Verdana"/>
                  <a:ea typeface="Times New Roman"/>
                  <a:cs typeface="Times New Roman"/>
                </a:rPr>
                <a:t>contact thermometer</a:t>
              </a:r>
            </a:p>
          </p:txBody>
        </p:sp>
        <p:cxnSp>
          <p:nvCxnSpPr>
            <p:cNvPr id="51" name="Straight Arrow Connector 50"/>
            <p:cNvCxnSpPr>
              <a:stCxn id="48" idx="1"/>
            </p:cNvCxnSpPr>
            <p:nvPr/>
          </p:nvCxnSpPr>
          <p:spPr>
            <a:xfrm flipH="1">
              <a:off x="1143000" y="4769515"/>
              <a:ext cx="5486400" cy="412085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1421055" y="3908059"/>
            <a:ext cx="5945781" cy="1233974"/>
            <a:chOff x="1035983" y="3860525"/>
            <a:chExt cx="6330854" cy="1281508"/>
          </a:xfrm>
        </p:grpSpPr>
        <p:cxnSp>
          <p:nvCxnSpPr>
            <p:cNvPr id="49" name="Straight Arrow Connector 48"/>
            <p:cNvCxnSpPr>
              <a:stCxn id="53" idx="1"/>
            </p:cNvCxnSpPr>
            <p:nvPr/>
          </p:nvCxnSpPr>
          <p:spPr>
            <a:xfrm flipH="1">
              <a:off x="2607932" y="3970969"/>
              <a:ext cx="3406208" cy="1171064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stCxn id="53" idx="1"/>
            </p:cNvCxnSpPr>
            <p:nvPr/>
          </p:nvCxnSpPr>
          <p:spPr>
            <a:xfrm flipH="1">
              <a:off x="1035983" y="3970969"/>
              <a:ext cx="4978157" cy="791701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 Box 381"/>
            <p:cNvSpPr txBox="1"/>
            <p:nvPr/>
          </p:nvSpPr>
          <p:spPr>
            <a:xfrm>
              <a:off x="6014140" y="3860525"/>
              <a:ext cx="1352697" cy="220887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rgbClr val="C00000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000" dirty="0">
                  <a:effectLst/>
                  <a:latin typeface="Verdana"/>
                  <a:ea typeface="Times New Roman"/>
                  <a:cs typeface="Times New Roman"/>
                </a:rPr>
                <a:t>TWS output ports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302210" y="5985026"/>
            <a:ext cx="6512426" cy="373018"/>
            <a:chOff x="1880439" y="5970657"/>
            <a:chExt cx="6934197" cy="387387"/>
          </a:xfrm>
        </p:grpSpPr>
        <p:sp>
          <p:nvSpPr>
            <p:cNvPr id="57" name="Text Box 12"/>
            <p:cNvSpPr txBox="1"/>
            <p:nvPr/>
          </p:nvSpPr>
          <p:spPr>
            <a:xfrm>
              <a:off x="7062037" y="5970657"/>
              <a:ext cx="1752599" cy="220887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rgbClr val="0000FF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000">
                  <a:effectLst/>
                  <a:latin typeface="Verdana"/>
                  <a:ea typeface="Times New Roman"/>
                  <a:cs typeface="Times New Roman"/>
                </a:rPr>
                <a:t>V-block</a:t>
              </a:r>
            </a:p>
          </p:txBody>
        </p:sp>
        <p:cxnSp>
          <p:nvCxnSpPr>
            <p:cNvPr id="58" name="Straight Arrow Connector 57"/>
            <p:cNvCxnSpPr>
              <a:stCxn id="57" idx="1"/>
            </p:cNvCxnSpPr>
            <p:nvPr/>
          </p:nvCxnSpPr>
          <p:spPr>
            <a:xfrm flipH="1">
              <a:off x="1880439" y="6081101"/>
              <a:ext cx="5181598" cy="276943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/>
          <p:nvPr/>
        </p:nvGrpSpPr>
        <p:grpSpPr>
          <a:xfrm>
            <a:off x="3089426" y="3375284"/>
            <a:ext cx="5725212" cy="706128"/>
            <a:chOff x="2718638" y="3348084"/>
            <a:chExt cx="6096000" cy="733328"/>
          </a:xfrm>
        </p:grpSpPr>
        <p:sp>
          <p:nvSpPr>
            <p:cNvPr id="84" name="Text Box 9"/>
            <p:cNvSpPr txBox="1"/>
            <p:nvPr/>
          </p:nvSpPr>
          <p:spPr>
            <a:xfrm>
              <a:off x="7062038" y="3348084"/>
              <a:ext cx="1752600" cy="220887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rgbClr val="0000FF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000" dirty="0" smtClean="0">
                  <a:effectLst/>
                  <a:latin typeface="Verdana"/>
                  <a:ea typeface="Times New Roman"/>
                  <a:cs typeface="Times New Roman"/>
                </a:rPr>
                <a:t>discs clamped together</a:t>
              </a:r>
              <a:endParaRPr lang="en-GB" sz="1000" dirty="0">
                <a:effectLst/>
                <a:latin typeface="Verdana"/>
                <a:ea typeface="Times New Roman"/>
                <a:cs typeface="Times New Roman"/>
              </a:endParaRPr>
            </a:p>
          </p:txBody>
        </p:sp>
        <p:cxnSp>
          <p:nvCxnSpPr>
            <p:cNvPr id="102" name="Straight Arrow Connector 101"/>
            <p:cNvCxnSpPr>
              <a:stCxn id="84" idx="1"/>
            </p:cNvCxnSpPr>
            <p:nvPr/>
          </p:nvCxnSpPr>
          <p:spPr>
            <a:xfrm flipH="1">
              <a:off x="2718638" y="3458528"/>
              <a:ext cx="4343400" cy="622884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9" name="Slide Number Placeholder 108"/>
          <p:cNvSpPr>
            <a:spLocks noGrp="1"/>
          </p:cNvSpPr>
          <p:nvPr>
            <p:ph type="sldNum" sz="quarter" idx="12"/>
          </p:nvPr>
        </p:nvSpPr>
        <p:spPr>
          <a:xfrm>
            <a:off x="6682976" y="6369893"/>
            <a:ext cx="2003824" cy="35158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1667069" y="3566075"/>
            <a:ext cx="7147568" cy="2791968"/>
            <a:chOff x="1204164" y="3458527"/>
            <a:chExt cx="7610473" cy="2899516"/>
          </a:xfrm>
        </p:grpSpPr>
        <p:grpSp>
          <p:nvGrpSpPr>
            <p:cNvPr id="7" name="Group 6"/>
            <p:cNvGrpSpPr/>
            <p:nvPr/>
          </p:nvGrpSpPr>
          <p:grpSpPr>
            <a:xfrm>
              <a:off x="1204164" y="5439726"/>
              <a:ext cx="7610473" cy="918317"/>
              <a:chOff x="1204164" y="5439726"/>
              <a:chExt cx="7610473" cy="918317"/>
            </a:xfrm>
          </p:grpSpPr>
          <p:sp>
            <p:nvSpPr>
              <p:cNvPr id="54" name="Text Box 9"/>
              <p:cNvSpPr txBox="1"/>
              <p:nvPr/>
            </p:nvSpPr>
            <p:spPr>
              <a:xfrm>
                <a:off x="7062038" y="5439726"/>
                <a:ext cx="1752599" cy="245722"/>
              </a:xfrm>
              <a:prstGeom prst="rect">
                <a:avLst/>
              </a:prstGeom>
              <a:solidFill>
                <a:schemeClr val="lt1"/>
              </a:solidFill>
              <a:ln w="6350">
                <a:solidFill>
                  <a:srgbClr val="0000FF"/>
                </a:solidFill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en-GB" sz="1000" dirty="0">
                    <a:effectLst/>
                    <a:latin typeface="Verdana"/>
                    <a:ea typeface="Times New Roman"/>
                    <a:cs typeface="Times New Roman"/>
                  </a:rPr>
                  <a:t>clamping device</a:t>
                </a:r>
              </a:p>
            </p:txBody>
          </p:sp>
          <p:cxnSp>
            <p:nvCxnSpPr>
              <p:cNvPr id="55" name="Straight Arrow Connector 54"/>
              <p:cNvCxnSpPr>
                <a:stCxn id="54" idx="1"/>
              </p:cNvCxnSpPr>
              <p:nvPr/>
            </p:nvCxnSpPr>
            <p:spPr>
              <a:xfrm flipH="1">
                <a:off x="1280364" y="5562587"/>
                <a:ext cx="5781674" cy="258140"/>
              </a:xfrm>
              <a:prstGeom prst="straightConnector1">
                <a:avLst/>
              </a:prstGeom>
              <a:ln w="19050">
                <a:solidFill>
                  <a:srgbClr val="0000FF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/>
              <p:cNvCxnSpPr>
                <a:stCxn id="54" idx="1"/>
              </p:cNvCxnSpPr>
              <p:nvPr/>
            </p:nvCxnSpPr>
            <p:spPr>
              <a:xfrm flipH="1">
                <a:off x="1204164" y="5562587"/>
                <a:ext cx="5857874" cy="795456"/>
              </a:xfrm>
              <a:prstGeom prst="straightConnector1">
                <a:avLst/>
              </a:prstGeom>
              <a:ln w="19050">
                <a:solidFill>
                  <a:srgbClr val="0000FF"/>
                </a:solidFill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" name="Straight Arrow Connector 35"/>
            <p:cNvCxnSpPr>
              <a:stCxn id="54" idx="1"/>
            </p:cNvCxnSpPr>
            <p:nvPr/>
          </p:nvCxnSpPr>
          <p:spPr>
            <a:xfrm flipH="1" flipV="1">
              <a:off x="3200400" y="3458527"/>
              <a:ext cx="3861638" cy="2104060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3049206" y="1858158"/>
            <a:ext cx="5104194" cy="762169"/>
            <a:chOff x="2718785" y="1256441"/>
            <a:chExt cx="5434762" cy="791528"/>
          </a:xfrm>
        </p:grpSpPr>
        <p:sp>
          <p:nvSpPr>
            <p:cNvPr id="42" name="Text Box 364"/>
            <p:cNvSpPr txBox="1"/>
            <p:nvPr/>
          </p:nvSpPr>
          <p:spPr>
            <a:xfrm>
              <a:off x="6629400" y="1256441"/>
              <a:ext cx="1524147" cy="38100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rgbClr val="00B050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000" dirty="0" smtClean="0">
                  <a:effectLst/>
                  <a:latin typeface="Verdana"/>
                  <a:ea typeface="Times New Roman"/>
                  <a:cs typeface="Times New Roman"/>
                </a:rPr>
                <a:t>high-quality measurement cables</a:t>
              </a:r>
              <a:endParaRPr lang="en-GB" sz="1000" dirty="0">
                <a:effectLst/>
                <a:latin typeface="Verdana"/>
                <a:ea typeface="Times New Roman"/>
                <a:cs typeface="Times New Roman"/>
              </a:endParaRPr>
            </a:p>
          </p:txBody>
        </p:sp>
        <p:cxnSp>
          <p:nvCxnSpPr>
            <p:cNvPr id="43" name="Straight Arrow Connector 42"/>
            <p:cNvCxnSpPr>
              <a:stCxn id="42" idx="1"/>
            </p:cNvCxnSpPr>
            <p:nvPr/>
          </p:nvCxnSpPr>
          <p:spPr>
            <a:xfrm flipH="1">
              <a:off x="2718785" y="1446941"/>
              <a:ext cx="3910615" cy="601028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37826" y="5530775"/>
            <a:ext cx="2003824" cy="351582"/>
          </a:xfrm>
        </p:spPr>
        <p:txBody>
          <a:bodyPr/>
          <a:lstStyle/>
          <a:p>
            <a:fld id="{29874E28-9123-4549-9D3B-6A0EA2D10D48}" type="datetime1">
              <a:rPr lang="en-US" smtClean="0"/>
              <a:t>1/27/2015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528127" y="6371587"/>
            <a:ext cx="2719476" cy="351582"/>
          </a:xfrm>
        </p:spPr>
        <p:txBody>
          <a:bodyPr/>
          <a:lstStyle/>
          <a:p>
            <a:r>
              <a:rPr lang="en-GB" dirty="0" smtClean="0"/>
              <a:t>X-band Accelerating Structure Review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measurements. B. Woolley, </a:t>
            </a:r>
            <a:r>
              <a:rPr lang="en-GB" dirty="0" err="1" smtClean="0"/>
              <a:t>R.Wegner</a:t>
            </a:r>
            <a:endParaRPr lang="en-GB" dirty="0"/>
          </a:p>
        </p:txBody>
      </p:sp>
      <p:sp>
        <p:nvSpPr>
          <p:cNvPr id="38" name="Footer Placeholder 2"/>
          <p:cNvSpPr txBox="1">
            <a:spLocks/>
          </p:cNvSpPr>
          <p:nvPr/>
        </p:nvSpPr>
        <p:spPr>
          <a:xfrm rot="16200000">
            <a:off x="-2169819" y="4312865"/>
            <a:ext cx="4725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>
                <a:solidFill>
                  <a:prstClr val="white"/>
                </a:solidFill>
              </a:rPr>
              <a:t>RF Measurements and Tunning. A. Olyunin,  R. Wegner, B. Woolley</a:t>
            </a:r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76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Tuned structure and tuning record</a:t>
            </a:r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43533"/>
            <a:ext cx="5530006" cy="3551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356992"/>
            <a:ext cx="5326262" cy="3291805"/>
          </a:xfrm>
          <a:prstGeom prst="rect">
            <a:avLst/>
          </a:prstGeom>
        </p:spPr>
      </p:pic>
      <p:sp>
        <p:nvSpPr>
          <p:cNvPr id="11" name="Footer Placeholder 2"/>
          <p:cNvSpPr txBox="1">
            <a:spLocks/>
          </p:cNvSpPr>
          <p:nvPr/>
        </p:nvSpPr>
        <p:spPr>
          <a:xfrm rot="16200000">
            <a:off x="-2169819" y="4312865"/>
            <a:ext cx="4725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white"/>
                </a:solidFill>
              </a:rPr>
              <a:t>RF Measurements and </a:t>
            </a:r>
            <a:r>
              <a:rPr lang="en-GB" dirty="0" err="1" smtClean="0">
                <a:solidFill>
                  <a:prstClr val="white"/>
                </a:solidFill>
              </a:rPr>
              <a:t>Tunning</a:t>
            </a:r>
            <a:r>
              <a:rPr lang="en-GB" dirty="0" smtClean="0">
                <a:solidFill>
                  <a:prstClr val="white"/>
                </a:solidFill>
              </a:rPr>
              <a:t>. A. </a:t>
            </a:r>
            <a:r>
              <a:rPr lang="en-GB" dirty="0" err="1" smtClean="0">
                <a:solidFill>
                  <a:prstClr val="white"/>
                </a:solidFill>
              </a:rPr>
              <a:t>Olyunin</a:t>
            </a:r>
            <a:r>
              <a:rPr lang="en-GB" dirty="0" smtClean="0">
                <a:solidFill>
                  <a:prstClr val="white"/>
                </a:solidFill>
              </a:rPr>
              <a:t>,  R. Wegner, B. Woolley</a:t>
            </a:r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" y="1085056"/>
            <a:ext cx="766763" cy="472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2207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Participants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endParaRPr lang="en-GB" sz="1800" dirty="0" smtClean="0"/>
          </a:p>
          <a:p>
            <a:pPr marL="0" indent="0" algn="ctr">
              <a:buNone/>
            </a:pPr>
            <a:r>
              <a:rPr lang="en-GB" sz="1800" b="1" i="1" dirty="0" smtClean="0"/>
              <a:t>31 participants including outside laboratories</a:t>
            </a:r>
            <a:endParaRPr lang="en-GB" sz="1800" b="1" i="1" dirty="0"/>
          </a:p>
          <a:p>
            <a:pPr marL="0" indent="0" algn="ctr">
              <a:buNone/>
            </a:pPr>
            <a:endParaRPr lang="en-GB" sz="1800" dirty="0" smtClean="0"/>
          </a:p>
          <a:p>
            <a:pPr marL="0" indent="0" algn="ctr">
              <a:buNone/>
            </a:pPr>
            <a:r>
              <a:rPr lang="en-GB" sz="1800" dirty="0"/>
              <a:t>D. Schulte, </a:t>
            </a:r>
            <a:r>
              <a:rPr lang="en-GB" sz="1800" b="1" dirty="0" smtClean="0"/>
              <a:t>CERN/ABP</a:t>
            </a:r>
            <a:endParaRPr lang="en-GB" sz="1800" b="1" dirty="0"/>
          </a:p>
          <a:p>
            <a:pPr marL="0" indent="0" algn="ctr">
              <a:buNone/>
            </a:pPr>
            <a:r>
              <a:rPr lang="en-GB" sz="1800" dirty="0" smtClean="0"/>
              <a:t>PH</a:t>
            </a:r>
            <a:r>
              <a:rPr lang="en-GB" sz="1800" dirty="0"/>
              <a:t>. Lebrun, S. </a:t>
            </a:r>
            <a:r>
              <a:rPr lang="en-GB" sz="1800" dirty="0" err="1"/>
              <a:t>Stapnes</a:t>
            </a:r>
            <a:r>
              <a:rPr lang="en-GB" sz="1800" dirty="0"/>
              <a:t>, </a:t>
            </a:r>
            <a:r>
              <a:rPr lang="en-GB" sz="1800" b="1" dirty="0"/>
              <a:t>CERN/DG</a:t>
            </a:r>
          </a:p>
          <a:p>
            <a:pPr marL="0" indent="0" algn="ctr">
              <a:buNone/>
            </a:pPr>
            <a:r>
              <a:rPr lang="en-GB" sz="1800" dirty="0" smtClean="0"/>
              <a:t>S</a:t>
            </a:r>
            <a:r>
              <a:rPr lang="en-GB" sz="1800" dirty="0"/>
              <a:t>. </a:t>
            </a:r>
            <a:r>
              <a:rPr lang="en-GB" sz="1800" dirty="0" err="1"/>
              <a:t>Atieh</a:t>
            </a:r>
            <a:r>
              <a:rPr lang="en-GB" sz="1800" dirty="0"/>
              <a:t>, A. </a:t>
            </a:r>
            <a:r>
              <a:rPr lang="en-GB" sz="1800" dirty="0" err="1"/>
              <a:t>Cherif</a:t>
            </a:r>
            <a:r>
              <a:rPr lang="en-GB" sz="1800" dirty="0"/>
              <a:t>, G. Favre, M. </a:t>
            </a:r>
            <a:r>
              <a:rPr lang="en-GB" sz="1800" dirty="0" err="1"/>
              <a:t>Garlache</a:t>
            </a:r>
            <a:r>
              <a:rPr lang="en-GB" sz="1800" dirty="0"/>
              <a:t>, A. Perez </a:t>
            </a:r>
            <a:r>
              <a:rPr lang="en-GB" sz="1800" dirty="0" err="1"/>
              <a:t>Fontenla</a:t>
            </a:r>
            <a:r>
              <a:rPr lang="en-GB" sz="1800" dirty="0"/>
              <a:t>, </a:t>
            </a:r>
            <a:r>
              <a:rPr lang="en-GB" sz="1800" b="1" dirty="0"/>
              <a:t>CERN/MME</a:t>
            </a:r>
          </a:p>
          <a:p>
            <a:pPr marL="0" indent="0" algn="ctr">
              <a:buNone/>
            </a:pPr>
            <a:r>
              <a:rPr lang="en-GB" sz="1800" dirty="0"/>
              <a:t>M. </a:t>
            </a:r>
            <a:r>
              <a:rPr lang="en-GB" sz="1800" dirty="0" err="1"/>
              <a:t>Aicheler</a:t>
            </a:r>
            <a:r>
              <a:rPr lang="en-GB" sz="1800" dirty="0"/>
              <a:t>, O. Brunner, N. Catalan </a:t>
            </a:r>
            <a:r>
              <a:rPr lang="en-GB" sz="1800" dirty="0" err="1"/>
              <a:t>Lasheras</a:t>
            </a:r>
            <a:r>
              <a:rPr lang="en-GB" sz="1800" dirty="0"/>
              <a:t>, M. </a:t>
            </a:r>
            <a:r>
              <a:rPr lang="en-GB" sz="1800" dirty="0" err="1"/>
              <a:t>Filippova</a:t>
            </a:r>
            <a:r>
              <a:rPr lang="en-GB" sz="1800" dirty="0"/>
              <a:t>, A. </a:t>
            </a:r>
            <a:r>
              <a:rPr lang="en-GB" sz="1800" dirty="0" err="1"/>
              <a:t>Grudjev</a:t>
            </a:r>
            <a:r>
              <a:rPr lang="en-GB" sz="1800" dirty="0"/>
              <a:t>, D. </a:t>
            </a:r>
            <a:r>
              <a:rPr lang="en-GB" sz="1800" dirty="0" err="1"/>
              <a:t>Gudkov</a:t>
            </a:r>
            <a:r>
              <a:rPr lang="en-GB" sz="1800" dirty="0"/>
              <a:t>, S. </a:t>
            </a:r>
            <a:r>
              <a:rPr lang="en-GB" sz="1800" dirty="0" err="1"/>
              <a:t>Lebet</a:t>
            </a:r>
            <a:r>
              <a:rPr lang="en-GB" sz="1800" dirty="0"/>
              <a:t>,  A. </a:t>
            </a:r>
            <a:r>
              <a:rPr lang="en-GB" sz="1800" dirty="0" err="1"/>
              <a:t>Olyudnin</a:t>
            </a:r>
            <a:r>
              <a:rPr lang="en-GB" sz="1800" dirty="0"/>
              <a:t>, C. Rossi, A. </a:t>
            </a:r>
            <a:r>
              <a:rPr lang="en-GB" sz="1800" dirty="0" err="1"/>
              <a:t>Solodko</a:t>
            </a:r>
            <a:r>
              <a:rPr lang="en-GB" sz="1800" dirty="0"/>
              <a:t>, I. </a:t>
            </a:r>
            <a:r>
              <a:rPr lang="en-GB" sz="1800" dirty="0" err="1"/>
              <a:t>Syratchev</a:t>
            </a:r>
            <a:r>
              <a:rPr lang="en-GB" sz="1800" dirty="0"/>
              <a:t>, J. </a:t>
            </a:r>
            <a:r>
              <a:rPr lang="en-GB" sz="1800" dirty="0" err="1"/>
              <a:t>Vainola</a:t>
            </a:r>
            <a:r>
              <a:rPr lang="en-GB" sz="1800" dirty="0"/>
              <a:t>, A. </a:t>
            </a:r>
            <a:r>
              <a:rPr lang="en-GB" sz="1800" dirty="0" err="1"/>
              <a:t>Xydou</a:t>
            </a:r>
            <a:r>
              <a:rPr lang="en-GB" sz="1800" dirty="0"/>
              <a:t>, B. Woolley, W. </a:t>
            </a:r>
            <a:r>
              <a:rPr lang="en-GB" sz="1800" dirty="0" err="1"/>
              <a:t>Wuensch</a:t>
            </a:r>
            <a:r>
              <a:rPr lang="en-GB" sz="1800" dirty="0"/>
              <a:t>, </a:t>
            </a:r>
            <a:r>
              <a:rPr lang="en-GB" sz="1800" b="1" dirty="0"/>
              <a:t>CERN/RF</a:t>
            </a:r>
          </a:p>
          <a:p>
            <a:pPr marL="0" indent="0" algn="ctr">
              <a:buNone/>
            </a:pPr>
            <a:r>
              <a:rPr lang="en-GB" sz="1800" dirty="0" smtClean="0"/>
              <a:t>M</a:t>
            </a:r>
            <a:r>
              <a:rPr lang="en-GB" sz="1800" dirty="0"/>
              <a:t>. </a:t>
            </a:r>
            <a:r>
              <a:rPr lang="en-GB" sz="1800" dirty="0" err="1"/>
              <a:t>Taborelli</a:t>
            </a:r>
            <a:r>
              <a:rPr lang="en-GB" sz="1800" dirty="0"/>
              <a:t>, M. </a:t>
            </a:r>
            <a:r>
              <a:rPr lang="en-GB" sz="1800" dirty="0" err="1"/>
              <a:t>Thiebert</a:t>
            </a:r>
            <a:r>
              <a:rPr lang="en-GB" sz="1800" dirty="0"/>
              <a:t>, </a:t>
            </a:r>
            <a:r>
              <a:rPr lang="en-GB" sz="1800" b="1" dirty="0"/>
              <a:t>CERN/VSC</a:t>
            </a:r>
          </a:p>
          <a:p>
            <a:pPr marL="0" indent="0" algn="ctr">
              <a:buNone/>
            </a:pPr>
            <a:r>
              <a:rPr lang="en-GB" sz="1800" dirty="0" smtClean="0"/>
              <a:t>F. </a:t>
            </a:r>
            <a:r>
              <a:rPr lang="en-GB" sz="1800" dirty="0" err="1" smtClean="0"/>
              <a:t>Toral</a:t>
            </a:r>
            <a:r>
              <a:rPr lang="en-GB" sz="1800" dirty="0" smtClean="0"/>
              <a:t>, L. Sanchez. </a:t>
            </a:r>
            <a:r>
              <a:rPr lang="en-GB" sz="1800" b="1" dirty="0" err="1" smtClean="0"/>
              <a:t>Ciemat</a:t>
            </a:r>
            <a:r>
              <a:rPr lang="en-GB" sz="1800" b="1" dirty="0" smtClean="0"/>
              <a:t>, Spain</a:t>
            </a:r>
          </a:p>
          <a:p>
            <a:pPr marL="0" indent="0" algn="ctr">
              <a:buNone/>
            </a:pPr>
            <a:r>
              <a:rPr lang="en-GB" sz="1800" dirty="0" smtClean="0"/>
              <a:t>T. Higo, T. Abe, </a:t>
            </a:r>
            <a:r>
              <a:rPr lang="en-GB" sz="1800" b="1" dirty="0" smtClean="0"/>
              <a:t>KEK, Japan</a:t>
            </a:r>
          </a:p>
          <a:p>
            <a:pPr marL="0" indent="0" algn="ctr">
              <a:buNone/>
            </a:pPr>
            <a:r>
              <a:rPr lang="en-GB" sz="1800" dirty="0" smtClean="0"/>
              <a:t>M. </a:t>
            </a:r>
            <a:r>
              <a:rPr lang="en-GB" sz="1800" dirty="0" err="1" smtClean="0"/>
              <a:t>Franzi</a:t>
            </a:r>
            <a:r>
              <a:rPr lang="en-GB" sz="1800" dirty="0" smtClean="0"/>
              <a:t>, J. </a:t>
            </a:r>
            <a:r>
              <a:rPr lang="en-GB" sz="1800" dirty="0" err="1" smtClean="0"/>
              <a:t>Weng</a:t>
            </a:r>
            <a:r>
              <a:rPr lang="en-GB" sz="1800" dirty="0" smtClean="0"/>
              <a:t>, </a:t>
            </a:r>
            <a:r>
              <a:rPr lang="en-GB" sz="1800" b="1" dirty="0" smtClean="0"/>
              <a:t>SLAC, USA</a:t>
            </a:r>
          </a:p>
          <a:p>
            <a:pPr marL="0" indent="0" algn="ctr">
              <a:buNone/>
            </a:pPr>
            <a:endParaRPr lang="en-GB" sz="1800" b="1" dirty="0"/>
          </a:p>
          <a:p>
            <a:pPr marL="0" indent="0" algn="ctr">
              <a:buNone/>
            </a:pPr>
            <a:r>
              <a:rPr lang="en-GB" sz="1800" b="1" dirty="0" smtClean="0"/>
              <a:t>23 talks plus discussions</a:t>
            </a:r>
          </a:p>
          <a:p>
            <a:pPr marL="0" indent="0" algn="ctr">
              <a:buNone/>
            </a:pPr>
            <a:r>
              <a:rPr lang="en-GB" sz="1800" b="1" dirty="0" smtClean="0"/>
              <a:t>2 </a:t>
            </a:r>
            <a:r>
              <a:rPr lang="en-GB" sz="1800" b="1" u="sng" dirty="0" smtClean="0"/>
              <a:t>long</a:t>
            </a:r>
            <a:r>
              <a:rPr lang="en-GB" sz="1800" b="1" dirty="0" smtClean="0"/>
              <a:t> days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016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Discusion</a:t>
            </a:r>
            <a:r>
              <a:rPr lang="en-GB" dirty="0" smtClean="0"/>
              <a:t> and 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200" dirty="0" smtClean="0"/>
              <a:t>Use the same pins for all structures. </a:t>
            </a:r>
          </a:p>
          <a:p>
            <a:r>
              <a:rPr lang="en-GB" sz="2200" dirty="0" smtClean="0"/>
              <a:t>Verify that tuning is preserved </a:t>
            </a:r>
            <a:r>
              <a:rPr lang="en-GB" sz="2200" dirty="0" smtClean="0"/>
              <a:t>during manufacture</a:t>
            </a:r>
            <a:endParaRPr lang="en-GB" sz="2200" dirty="0" smtClean="0"/>
          </a:p>
          <a:p>
            <a:r>
              <a:rPr lang="en-GB" sz="2200" dirty="0" smtClean="0"/>
              <a:t>Need </a:t>
            </a:r>
            <a:r>
              <a:rPr lang="en-GB" sz="2200" dirty="0" smtClean="0"/>
              <a:t>statistical study of tuning for all structures up to know </a:t>
            </a:r>
          </a:p>
          <a:p>
            <a:pPr lvl="1"/>
            <a:r>
              <a:rPr lang="en-GB" sz="2200" dirty="0" smtClean="0"/>
              <a:t>To validate the CLIC baseline (no tuning)</a:t>
            </a:r>
          </a:p>
          <a:p>
            <a:pPr lvl="1"/>
            <a:r>
              <a:rPr lang="en-GB" sz="2200" dirty="0" smtClean="0"/>
              <a:t>To evaluate the assembly quality, </a:t>
            </a:r>
          </a:p>
          <a:p>
            <a:r>
              <a:rPr lang="en-GB" sz="2200" dirty="0" smtClean="0"/>
              <a:t>No correlation found between tuning records and disks/cells geometry errors.</a:t>
            </a:r>
          </a:p>
          <a:p>
            <a:pPr lvl="1"/>
            <a:r>
              <a:rPr lang="en-GB" sz="2200" dirty="0" smtClean="0"/>
              <a:t>Possibly most errors are produced by assembly</a:t>
            </a:r>
          </a:p>
          <a:p>
            <a:pPr lvl="1"/>
            <a:r>
              <a:rPr lang="en-GB" sz="2200" dirty="0" smtClean="0"/>
              <a:t>TBC. Only one structure has been done. </a:t>
            </a:r>
          </a:p>
          <a:p>
            <a:pPr lvl="1"/>
            <a:endParaRPr lang="en-GB" sz="2200" dirty="0"/>
          </a:p>
          <a:p>
            <a:pPr marL="457200" lvl="1" indent="0">
              <a:buNone/>
            </a:pPr>
            <a:r>
              <a:rPr lang="en-GB" sz="2200" i="1" dirty="0" smtClean="0">
                <a:solidFill>
                  <a:srgbClr val="FF0000"/>
                </a:solidFill>
              </a:rPr>
              <a:t>See A. </a:t>
            </a:r>
            <a:r>
              <a:rPr lang="en-GB" sz="2200" i="1" dirty="0" err="1" smtClean="0">
                <a:solidFill>
                  <a:srgbClr val="FF0000"/>
                </a:solidFill>
              </a:rPr>
              <a:t>DeGiovanni</a:t>
            </a:r>
            <a:r>
              <a:rPr lang="en-GB" sz="2200" i="1" dirty="0" smtClean="0">
                <a:solidFill>
                  <a:srgbClr val="FF0000"/>
                </a:solidFill>
              </a:rPr>
              <a:t> talk</a:t>
            </a:r>
          </a:p>
        </p:txBody>
      </p:sp>
      <p:sp>
        <p:nvSpPr>
          <p:cNvPr id="5" name="Footer Placeholder 2"/>
          <p:cNvSpPr txBox="1">
            <a:spLocks/>
          </p:cNvSpPr>
          <p:nvPr/>
        </p:nvSpPr>
        <p:spPr>
          <a:xfrm rot="16200000">
            <a:off x="-2169819" y="4312865"/>
            <a:ext cx="4725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white"/>
                </a:solidFill>
              </a:rPr>
              <a:t>RF Measurements and </a:t>
            </a:r>
            <a:r>
              <a:rPr lang="en-GB" dirty="0" err="1" smtClean="0">
                <a:solidFill>
                  <a:prstClr val="white"/>
                </a:solidFill>
              </a:rPr>
              <a:t>Tunning</a:t>
            </a:r>
            <a:r>
              <a:rPr lang="en-GB" dirty="0" smtClean="0">
                <a:solidFill>
                  <a:prstClr val="white"/>
                </a:solidFill>
              </a:rPr>
              <a:t>. A. </a:t>
            </a:r>
            <a:r>
              <a:rPr lang="en-GB" dirty="0" err="1" smtClean="0">
                <a:solidFill>
                  <a:prstClr val="white"/>
                </a:solidFill>
              </a:rPr>
              <a:t>Olyunin</a:t>
            </a:r>
            <a:r>
              <a:rPr lang="en-GB" dirty="0" smtClean="0">
                <a:solidFill>
                  <a:prstClr val="white"/>
                </a:solidFill>
              </a:rPr>
              <a:t>,  R. Wegner, B. Woolley</a:t>
            </a:r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8913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Baking requirements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dirty="0" smtClean="0">
                <a:solidFill>
                  <a:prstClr val="white"/>
                </a:solidFill>
              </a:rPr>
              <a:t>Baking requirements. M. </a:t>
            </a:r>
            <a:r>
              <a:rPr lang="en-GB" dirty="0" err="1" smtClean="0">
                <a:solidFill>
                  <a:prstClr val="white"/>
                </a:solidFill>
              </a:rPr>
              <a:t>Taborelli</a:t>
            </a:r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60" y="548680"/>
            <a:ext cx="470239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5562600" y="1121789"/>
            <a:ext cx="1905000" cy="1371600"/>
            <a:chOff x="6400800" y="1790700"/>
            <a:chExt cx="1905000" cy="1371600"/>
          </a:xfrm>
        </p:grpSpPr>
        <p:sp>
          <p:nvSpPr>
            <p:cNvPr id="7" name="Can 6"/>
            <p:cNvSpPr/>
            <p:nvPr/>
          </p:nvSpPr>
          <p:spPr>
            <a:xfrm rot="16200000">
              <a:off x="6477000" y="2362200"/>
              <a:ext cx="1371600" cy="228600"/>
            </a:xfrm>
            <a:prstGeom prst="can">
              <a:avLst/>
            </a:prstGeom>
            <a:gradFill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10800000" scaled="1"/>
            </a:gra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" name="Right Arrow 7"/>
            <p:cNvSpPr/>
            <p:nvPr/>
          </p:nvSpPr>
          <p:spPr>
            <a:xfrm>
              <a:off x="6400800" y="2438400"/>
              <a:ext cx="457200" cy="762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Left Arrow 8"/>
            <p:cNvSpPr/>
            <p:nvPr/>
          </p:nvSpPr>
          <p:spPr>
            <a:xfrm>
              <a:off x="7467600" y="2438400"/>
              <a:ext cx="457200" cy="76200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TextBox 8"/>
            <p:cNvSpPr txBox="1"/>
            <p:nvPr/>
          </p:nvSpPr>
          <p:spPr>
            <a:xfrm>
              <a:off x="6400800" y="2057400"/>
              <a:ext cx="533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H</a:t>
              </a:r>
              <a:r>
                <a:rPr lang="en-US" baseline="-25000" dirty="0" smtClean="0"/>
                <a:t>2</a:t>
              </a:r>
              <a:endParaRPr lang="en-US" baseline="-25000" dirty="0"/>
            </a:p>
          </p:txBody>
        </p:sp>
        <p:sp>
          <p:nvSpPr>
            <p:cNvPr id="11" name="TextBox 9"/>
            <p:cNvSpPr txBox="1"/>
            <p:nvPr/>
          </p:nvSpPr>
          <p:spPr>
            <a:xfrm>
              <a:off x="7467600" y="2057400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H</a:t>
              </a:r>
              <a:r>
                <a:rPr lang="en-US" baseline="-25000" dirty="0" smtClean="0"/>
                <a:t>2</a:t>
              </a:r>
              <a:endParaRPr lang="en-US" baseline="-25000" dirty="0"/>
            </a:p>
          </p:txBody>
        </p:sp>
      </p:grpSp>
      <p:pic>
        <p:nvPicPr>
          <p:cNvPr id="12" name="Picture 1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2464732"/>
            <a:ext cx="4114800" cy="2834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717032"/>
            <a:ext cx="4464496" cy="3044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5475991" y="5517232"/>
            <a:ext cx="27640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Changes </a:t>
            </a:r>
            <a:r>
              <a:rPr lang="fr-CH" dirty="0" err="1" smtClean="0"/>
              <a:t>after</a:t>
            </a:r>
            <a:r>
              <a:rPr lang="fr-CH" dirty="0" smtClean="0"/>
              <a:t> 8h are </a:t>
            </a:r>
            <a:r>
              <a:rPr lang="fr-CH" dirty="0" err="1" smtClean="0"/>
              <a:t>only</a:t>
            </a:r>
            <a:r>
              <a:rPr lang="fr-CH" dirty="0" smtClean="0"/>
              <a:t> in 1</a:t>
            </a:r>
            <a:r>
              <a:rPr lang="fr-CH" baseline="30000" dirty="0" smtClean="0"/>
              <a:t>e</a:t>
            </a:r>
            <a:r>
              <a:rPr lang="fr-CH" dirty="0" smtClean="0"/>
              <a:t>-10 of concentration!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351844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Degassing data from PSI structure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8194" name="Picture 2" descr="C:\Users\catalan\AppData\Local\Microsoft\Windows\Temporary Internet Files\Content.Outlook\ID6U74O2\PS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7537671" cy="4026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2830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 on baking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According to simulations work 10 hours would be sufficient to eliminate H2 in the copper bulk.</a:t>
            </a:r>
          </a:p>
          <a:p>
            <a:pPr lvl="1"/>
            <a:r>
              <a:rPr lang="en-GB" sz="2000" dirty="0" smtClean="0"/>
              <a:t>Sample is thin (1cm) and may not be representative?</a:t>
            </a:r>
          </a:p>
          <a:p>
            <a:r>
              <a:rPr lang="en-GB" sz="2000" dirty="0" smtClean="0"/>
              <a:t>Data from PSI structure seems to indicate that degassing is not that fast.</a:t>
            </a:r>
          </a:p>
          <a:p>
            <a:pPr lvl="1"/>
            <a:r>
              <a:rPr lang="en-GB" sz="2000" dirty="0" smtClean="0"/>
              <a:t>Significant reduction after 12 hours</a:t>
            </a:r>
            <a:endParaRPr lang="en-GB" sz="2000" dirty="0"/>
          </a:p>
          <a:p>
            <a:r>
              <a:rPr lang="en-GB" sz="2000" dirty="0" smtClean="0"/>
              <a:t>Refurbished degassing oven in building 101 has been equipped with gas analyser. </a:t>
            </a:r>
            <a:r>
              <a:rPr lang="en-GB" sz="2000" i="1" dirty="0" smtClean="0"/>
              <a:t>Action Ivo </a:t>
            </a:r>
          </a:p>
          <a:p>
            <a:pPr lvl="1"/>
            <a:r>
              <a:rPr lang="en-GB" sz="2000" dirty="0" smtClean="0"/>
              <a:t>Data to be taken on the next cycles. TD26CC on January</a:t>
            </a:r>
          </a:p>
          <a:p>
            <a:pPr lvl="1"/>
            <a:r>
              <a:rPr lang="en-GB" sz="2000" dirty="0" smtClean="0"/>
              <a:t>With and without structure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01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Manifolds assembly. D. </a:t>
            </a:r>
            <a:r>
              <a:rPr lang="en-GB" dirty="0" err="1" smtClean="0"/>
              <a:t>Gudkov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white"/>
                </a:solidFill>
              </a:rPr>
              <a:t>Manifolds assembly. D. </a:t>
            </a:r>
            <a:r>
              <a:rPr lang="en-GB" dirty="0" err="1" smtClean="0">
                <a:solidFill>
                  <a:prstClr val="white"/>
                </a:solidFill>
              </a:rPr>
              <a:t>Gudkov</a:t>
            </a:r>
            <a:endParaRPr lang="en-GB" dirty="0" smtClean="0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2567095" cy="1700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273994"/>
            <a:ext cx="1736594" cy="13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22408"/>
            <a:ext cx="966259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1870770" y="3635227"/>
            <a:ext cx="1292397" cy="2370762"/>
            <a:chOff x="1835696" y="3501009"/>
            <a:chExt cx="1292397" cy="2370762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3501009"/>
              <a:ext cx="1292397" cy="1377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0770" y="4878492"/>
              <a:ext cx="1023841" cy="993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393" y="3725030"/>
            <a:ext cx="1597237" cy="2477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1"/>
          <a:stretch/>
        </p:blipFill>
        <p:spPr bwMode="auto">
          <a:xfrm>
            <a:off x="6293154" y="3690595"/>
            <a:ext cx="2611604" cy="1923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267913" y="4416826"/>
            <a:ext cx="5677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+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3203848" y="4636112"/>
            <a:ext cx="597269" cy="36899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>
            <a:off x="5580112" y="4636112"/>
            <a:ext cx="597269" cy="368992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444208" y="5833655"/>
            <a:ext cx="25426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/>
              <a:t>Serge Lebet, Vadim Soldatov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37100424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Alternatives to manifolds. Discussion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23528" y="908720"/>
            <a:ext cx="8229600" cy="5688632"/>
          </a:xfrm>
        </p:spPr>
        <p:txBody>
          <a:bodyPr>
            <a:normAutofit/>
          </a:bodyPr>
          <a:lstStyle/>
          <a:p>
            <a:r>
              <a:rPr lang="en-GB" sz="2800" dirty="0" smtClean="0"/>
              <a:t>First of this kind in CLEX now. </a:t>
            </a:r>
          </a:p>
          <a:p>
            <a:r>
              <a:rPr lang="en-GB" sz="2800" dirty="0" smtClean="0"/>
              <a:t>TD24_SiC being manufactured slightly differently</a:t>
            </a:r>
          </a:p>
          <a:p>
            <a:r>
              <a:rPr lang="en-GB" sz="2800" dirty="0" smtClean="0"/>
              <a:t>Putting manifolds and </a:t>
            </a:r>
            <a:r>
              <a:rPr lang="en-GB" sz="2800" dirty="0" err="1" smtClean="0"/>
              <a:t>SiC</a:t>
            </a:r>
            <a:r>
              <a:rPr lang="en-GB" sz="2800" dirty="0" smtClean="0"/>
              <a:t> in vacuum tank could also be a possibility</a:t>
            </a:r>
          </a:p>
          <a:p>
            <a:endParaRPr lang="en-GB" sz="2800" dirty="0" smtClean="0"/>
          </a:p>
          <a:p>
            <a:endParaRPr lang="en-GB" sz="2800" dirty="0"/>
          </a:p>
          <a:p>
            <a:r>
              <a:rPr lang="en-GB" sz="2800" dirty="0" smtClean="0"/>
              <a:t>Integrated disks</a:t>
            </a:r>
            <a:endParaRPr lang="en-GB" sz="2800" dirty="0"/>
          </a:p>
          <a:p>
            <a:endParaRPr lang="en-GB" sz="2800" dirty="0" smtClean="0"/>
          </a:p>
          <a:p>
            <a:pPr lvl="1"/>
            <a:r>
              <a:rPr lang="en-GB" sz="2400" dirty="0" smtClean="0"/>
              <a:t>Very accurate shape of the external reference is a bigger problem for these disks.</a:t>
            </a:r>
          </a:p>
          <a:p>
            <a:pPr lvl="1"/>
            <a:r>
              <a:rPr lang="en-GB" sz="2400" dirty="0" smtClean="0"/>
              <a:t>First samples arrived</a:t>
            </a:r>
            <a:endParaRPr lang="en-GB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492896"/>
            <a:ext cx="1526103" cy="1755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9"/>
          <a:stretch/>
        </p:blipFill>
        <p:spPr bwMode="auto">
          <a:xfrm>
            <a:off x="5436096" y="2636912"/>
            <a:ext cx="1982741" cy="1976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28421" y="4509120"/>
            <a:ext cx="1990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 smtClean="0"/>
              <a:t>Study is under way</a:t>
            </a:r>
            <a:endParaRPr lang="en-GB" b="1" i="1" dirty="0"/>
          </a:p>
        </p:txBody>
      </p:sp>
      <p:sp>
        <p:nvSpPr>
          <p:cNvPr id="8" name="Footer Placeholder 1"/>
          <p:cNvSpPr>
            <a:spLocks noGrp="1"/>
          </p:cNvSpPr>
          <p:nvPr>
            <p:ph type="ftr" sz="quarter" idx="11"/>
          </p:nvPr>
        </p:nvSpPr>
        <p:spPr>
          <a:xfrm rot="16200000">
            <a:off x="-1255049" y="5227637"/>
            <a:ext cx="2895600" cy="365125"/>
          </a:xfrm>
        </p:spPr>
        <p:txBody>
          <a:bodyPr/>
          <a:lstStyle/>
          <a:p>
            <a:r>
              <a:rPr lang="en-GB" dirty="0" smtClean="0">
                <a:solidFill>
                  <a:prstClr val="white"/>
                </a:solidFill>
              </a:rPr>
              <a:t>Manifolds assembly. D. </a:t>
            </a:r>
            <a:r>
              <a:rPr lang="en-GB" dirty="0" err="1" smtClean="0">
                <a:solidFill>
                  <a:prstClr val="white"/>
                </a:solidFill>
              </a:rPr>
              <a:t>Gudkov</a:t>
            </a:r>
            <a:endParaRPr lang="en-GB" dirty="0" smtClean="0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3232715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Waiting for TD24_SiC experience</a:t>
            </a:r>
            <a:endParaRPr lang="en-GB" sz="2000" dirty="0">
              <a:solidFill>
                <a:srgbClr val="FF0000"/>
              </a:solidFill>
              <a:latin typeface="Buxton Sketch" panose="030805000005000000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27420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Needs for </a:t>
            </a:r>
            <a:r>
              <a:rPr lang="en-GB" dirty="0" err="1" smtClean="0"/>
              <a:t>SiC</a:t>
            </a:r>
            <a:r>
              <a:rPr lang="en-GB" dirty="0" smtClean="0"/>
              <a:t> to Cu joining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>
                <a:solidFill>
                  <a:prstClr val="white"/>
                </a:solidFill>
              </a:rPr>
              <a:t>SiC</a:t>
            </a:r>
            <a:r>
              <a:rPr lang="en-GB" dirty="0" smtClean="0">
                <a:solidFill>
                  <a:prstClr val="white"/>
                </a:solidFill>
              </a:rPr>
              <a:t> to Cu brazing. A. </a:t>
            </a:r>
            <a:r>
              <a:rPr lang="en-GB" dirty="0" err="1" smtClean="0">
                <a:solidFill>
                  <a:prstClr val="white"/>
                </a:solidFill>
              </a:rPr>
              <a:t>Solodko</a:t>
            </a:r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03" y="976844"/>
            <a:ext cx="3622517" cy="289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753" y="4863361"/>
            <a:ext cx="2482764" cy="1477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364088" y="4548689"/>
            <a:ext cx="33064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3368"/>
                </a:solidFill>
              </a:rPr>
              <a:t>AS with damping material</a:t>
            </a: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7477" y="1110889"/>
            <a:ext cx="1540791" cy="3246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755745" y="764704"/>
            <a:ext cx="2304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003368"/>
                </a:solidFill>
              </a:rPr>
              <a:t>RF GATE VALVE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220753"/>
            <a:ext cx="1832399" cy="1374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755576" y="4684227"/>
            <a:ext cx="2808312" cy="1223676"/>
            <a:chOff x="35496" y="4221548"/>
            <a:chExt cx="2808312" cy="1223676"/>
          </a:xfrm>
        </p:grpSpPr>
        <p:pic>
          <p:nvPicPr>
            <p:cNvPr id="15" name="Picture 14" descr="IMG_2919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13"/>
            <a:stretch/>
          </p:blipFill>
          <p:spPr bwMode="auto">
            <a:xfrm>
              <a:off x="35496" y="4290100"/>
              <a:ext cx="1370446" cy="11551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5" descr="IMG_292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5449" y="4272835"/>
              <a:ext cx="1558359" cy="1170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 Box 4"/>
            <p:cNvSpPr txBox="1">
              <a:spLocks noChangeArrowheads="1"/>
            </p:cNvSpPr>
            <p:nvPr/>
          </p:nvSpPr>
          <p:spPr bwMode="auto">
            <a:xfrm>
              <a:off x="1976170" y="4221548"/>
              <a:ext cx="745052" cy="219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27432" tIns="22860" rIns="0" bIns="0" anchor="t" upright="1"/>
            <a:lstStyle>
              <a:defPPr>
                <a:defRPr lang="en-US"/>
              </a:defPPr>
              <a:lvl1pPr indent="0">
                <a:defRPr sz="1200" b="1" i="1" u="none" strike="noStrike" baseline="0">
                  <a:solidFill>
                    <a:srgbClr val="000000"/>
                  </a:solidFill>
                  <a:latin typeface="+mj-lt"/>
                  <a:cs typeface="Arial"/>
                </a:defRPr>
              </a:lvl1pPr>
              <a:lvl2pPr indent="0">
                <a:defRPr sz="1100"/>
              </a:lvl2pPr>
              <a:lvl3pPr indent="0">
                <a:defRPr sz="1100"/>
              </a:lvl3pPr>
              <a:lvl4pPr indent="0">
                <a:defRPr sz="1100"/>
              </a:lvl4pPr>
              <a:lvl5pPr indent="0">
                <a:defRPr sz="1100"/>
              </a:lvl5pPr>
              <a:lvl6pPr indent="0">
                <a:defRPr sz="1100"/>
              </a:lvl6pPr>
              <a:lvl7pPr indent="0">
                <a:defRPr sz="1100"/>
              </a:lvl7pPr>
              <a:lvl8pPr indent="0">
                <a:defRPr sz="1100"/>
              </a:lvl8pPr>
              <a:lvl9pPr indent="0">
                <a:defRPr sz="1100"/>
              </a:lvl9pPr>
            </a:lstStyle>
            <a:p>
              <a:r>
                <a:rPr lang="en-GB" dirty="0"/>
                <a:t>Crack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 flipH="1">
              <a:off x="1907704" y="4435583"/>
              <a:ext cx="45260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1907704" y="4435583"/>
              <a:ext cx="0" cy="432079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1110960" y="3987624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Undergoing study by Igor and </a:t>
            </a:r>
            <a:r>
              <a:rPr lang="en-GB" dirty="0" err="1" smtClean="0">
                <a:solidFill>
                  <a:srgbClr val="FF0000"/>
                </a:solidFill>
                <a:latin typeface="Buxton Sketch" panose="03080500000500000004" pitchFamily="66" charset="0"/>
              </a:rPr>
              <a:t>Anastasiya</a:t>
            </a:r>
            <a:endParaRPr lang="en-GB" dirty="0">
              <a:solidFill>
                <a:srgbClr val="FF0000"/>
              </a:solidFill>
              <a:latin typeface="Buxton Sketch" panose="030805000005000000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7821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err="1" smtClean="0"/>
              <a:t>Conclusions</a:t>
            </a:r>
            <a:endParaRPr lang="es-ES_trad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err="1" smtClean="0"/>
              <a:t>Procedures</a:t>
            </a:r>
            <a:r>
              <a:rPr lang="es-ES" dirty="0" smtClean="0"/>
              <a:t> are </a:t>
            </a:r>
            <a:r>
              <a:rPr lang="es-ES" dirty="0" err="1" smtClean="0"/>
              <a:t>now</a:t>
            </a:r>
            <a:r>
              <a:rPr lang="es-ES" dirty="0" smtClean="0"/>
              <a:t> </a:t>
            </a:r>
            <a:r>
              <a:rPr lang="es-ES" dirty="0" err="1" smtClean="0"/>
              <a:t>fully</a:t>
            </a:r>
            <a:r>
              <a:rPr lang="es-ES" dirty="0" smtClean="0"/>
              <a:t> </a:t>
            </a:r>
            <a:r>
              <a:rPr lang="es-ES" dirty="0" err="1" smtClean="0"/>
              <a:t>known</a:t>
            </a:r>
            <a:r>
              <a:rPr lang="es-ES" dirty="0" smtClean="0"/>
              <a:t> and </a:t>
            </a:r>
            <a:r>
              <a:rPr lang="es-ES" dirty="0" err="1" smtClean="0"/>
              <a:t>justified</a:t>
            </a:r>
            <a:r>
              <a:rPr lang="es-ES" dirty="0" smtClean="0"/>
              <a:t>. </a:t>
            </a:r>
            <a:r>
              <a:rPr lang="es-ES" dirty="0" err="1" smtClean="0"/>
              <a:t>Ongoing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authors</a:t>
            </a:r>
            <a:r>
              <a:rPr lang="es-ES" dirty="0" smtClean="0"/>
              <a:t>. 	</a:t>
            </a:r>
          </a:p>
          <a:p>
            <a:r>
              <a:rPr lang="es-ES" dirty="0" err="1" smtClean="0"/>
              <a:t>Industry-ready</a:t>
            </a:r>
            <a:r>
              <a:rPr lang="es-ES" dirty="0" smtClean="0"/>
              <a:t> </a:t>
            </a:r>
            <a:r>
              <a:rPr lang="es-ES" dirty="0" err="1"/>
              <a:t>specs</a:t>
            </a:r>
            <a:r>
              <a:rPr lang="es-ES" dirty="0"/>
              <a:t> </a:t>
            </a:r>
            <a:r>
              <a:rPr lang="es-ES" dirty="0" err="1"/>
              <a:t>need</a:t>
            </a:r>
            <a:r>
              <a:rPr lang="es-ES" dirty="0"/>
              <a:t> to </a:t>
            </a:r>
            <a:r>
              <a:rPr lang="es-ES" dirty="0" err="1" smtClean="0"/>
              <a:t>include</a:t>
            </a:r>
            <a:r>
              <a:rPr lang="es-ES" dirty="0" smtClean="0"/>
              <a:t> a </a:t>
            </a:r>
            <a:r>
              <a:rPr lang="es-ES" dirty="0" err="1"/>
              <a:t>clear</a:t>
            </a:r>
            <a:r>
              <a:rPr lang="es-ES" dirty="0"/>
              <a:t> QA</a:t>
            </a:r>
          </a:p>
          <a:p>
            <a:r>
              <a:rPr lang="es-ES" u="sng" dirty="0" err="1" smtClean="0"/>
              <a:t>Some</a:t>
            </a:r>
            <a:r>
              <a:rPr lang="es-ES" u="sng" dirty="0" smtClean="0"/>
              <a:t> </a:t>
            </a:r>
            <a:r>
              <a:rPr lang="es-ES" u="sng" dirty="0" err="1" smtClean="0"/>
              <a:t>conslusions</a:t>
            </a:r>
            <a:r>
              <a:rPr lang="es-ES" u="sng" dirty="0" smtClean="0"/>
              <a:t> and </a:t>
            </a:r>
            <a:r>
              <a:rPr lang="es-ES" u="sng" dirty="0" err="1" smtClean="0"/>
              <a:t>follow</a:t>
            </a:r>
            <a:r>
              <a:rPr lang="es-ES" u="sng" dirty="0" smtClean="0"/>
              <a:t>-ups</a:t>
            </a:r>
          </a:p>
          <a:p>
            <a:pPr lvl="1"/>
            <a:r>
              <a:rPr lang="es-ES" dirty="0" err="1" smtClean="0"/>
              <a:t>Immediate</a:t>
            </a:r>
            <a:r>
              <a:rPr lang="es-ES" dirty="0" smtClean="0"/>
              <a:t> </a:t>
            </a:r>
            <a:r>
              <a:rPr lang="es-ES" dirty="0" err="1" smtClean="0"/>
              <a:t>changes</a:t>
            </a:r>
            <a:r>
              <a:rPr lang="es-ES" dirty="0" smtClean="0"/>
              <a:t>, to be </a:t>
            </a:r>
            <a:r>
              <a:rPr lang="es-ES" dirty="0" err="1" smtClean="0"/>
              <a:t>implemented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next</a:t>
            </a:r>
            <a:r>
              <a:rPr lang="es-ES" dirty="0" smtClean="0"/>
              <a:t> </a:t>
            </a:r>
            <a:r>
              <a:rPr lang="es-ES" dirty="0" err="1" smtClean="0"/>
              <a:t>year</a:t>
            </a:r>
            <a:endParaRPr lang="es-ES" dirty="0" smtClean="0"/>
          </a:p>
          <a:p>
            <a:pPr lvl="1"/>
            <a:r>
              <a:rPr lang="es-ES" dirty="0" err="1" smtClean="0"/>
              <a:t>Follow</a:t>
            </a:r>
            <a:r>
              <a:rPr lang="es-ES" dirty="0" smtClean="0"/>
              <a:t>-up </a:t>
            </a:r>
            <a:r>
              <a:rPr lang="es-ES" dirty="0" err="1" smtClean="0"/>
              <a:t>items</a:t>
            </a:r>
            <a:r>
              <a:rPr lang="es-ES" dirty="0" smtClean="0"/>
              <a:t> to be </a:t>
            </a:r>
            <a:r>
              <a:rPr lang="es-ES" dirty="0" err="1" smtClean="0"/>
              <a:t>defined</a:t>
            </a:r>
            <a:r>
              <a:rPr lang="es-ES" dirty="0" smtClean="0"/>
              <a:t> </a:t>
            </a:r>
            <a:r>
              <a:rPr lang="es-ES" dirty="0" err="1" smtClean="0"/>
              <a:t>during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following</a:t>
            </a:r>
            <a:r>
              <a:rPr lang="es-ES" dirty="0" smtClean="0"/>
              <a:t> </a:t>
            </a:r>
            <a:r>
              <a:rPr lang="es-ES" dirty="0" err="1" smtClean="0"/>
              <a:t>months</a:t>
            </a:r>
            <a:endParaRPr lang="es-ES" dirty="0" smtClean="0"/>
          </a:p>
          <a:p>
            <a:pPr lvl="1"/>
            <a:r>
              <a:rPr lang="es-ES" dirty="0" smtClean="0"/>
              <a:t>Long </a:t>
            </a:r>
            <a:r>
              <a:rPr lang="es-ES" dirty="0" err="1" smtClean="0"/>
              <a:t>term</a:t>
            </a:r>
            <a:r>
              <a:rPr lang="es-ES" dirty="0" smtClean="0"/>
              <a:t> </a:t>
            </a:r>
            <a:r>
              <a:rPr lang="es-ES" dirty="0" err="1" smtClean="0"/>
              <a:t>studies</a:t>
            </a:r>
            <a:r>
              <a:rPr lang="es-ES" dirty="0" smtClean="0"/>
              <a:t> </a:t>
            </a:r>
          </a:p>
          <a:p>
            <a:r>
              <a:rPr lang="es-ES" dirty="0" err="1" smtClean="0"/>
              <a:t>We</a:t>
            </a:r>
            <a:r>
              <a:rPr lang="es-ES" dirty="0" smtClean="0"/>
              <a:t> </a:t>
            </a:r>
            <a:r>
              <a:rPr lang="es-ES" dirty="0" err="1" smtClean="0"/>
              <a:t>make</a:t>
            </a:r>
            <a:r>
              <a:rPr lang="es-ES" dirty="0" smtClean="0"/>
              <a:t> </a:t>
            </a:r>
            <a:r>
              <a:rPr lang="es-ES" dirty="0" err="1" smtClean="0"/>
              <a:t>prototypes</a:t>
            </a:r>
            <a:r>
              <a:rPr lang="es-ES" dirty="0" smtClean="0"/>
              <a:t> to </a:t>
            </a:r>
            <a:r>
              <a:rPr lang="es-ES" dirty="0" err="1" smtClean="0"/>
              <a:t>prove</a:t>
            </a:r>
            <a:r>
              <a:rPr lang="es-ES" dirty="0" smtClean="0"/>
              <a:t> CLIC </a:t>
            </a:r>
            <a:r>
              <a:rPr lang="es-ES" dirty="0" err="1" smtClean="0"/>
              <a:t>baseline</a:t>
            </a:r>
            <a:endParaRPr lang="es-ES" dirty="0" smtClean="0"/>
          </a:p>
          <a:p>
            <a:pPr lvl="1"/>
            <a:r>
              <a:rPr lang="es-ES" dirty="0" smtClean="0"/>
              <a:t>No </a:t>
            </a:r>
            <a:r>
              <a:rPr lang="es-ES" dirty="0" err="1" smtClean="0"/>
              <a:t>compromises</a:t>
            </a:r>
            <a:endParaRPr lang="es-ES" dirty="0" smtClean="0"/>
          </a:p>
          <a:p>
            <a:pPr lvl="1"/>
            <a:r>
              <a:rPr lang="es-ES" dirty="0" err="1" smtClean="0"/>
              <a:t>Conditioning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dirty="0" smtClean="0"/>
              <a:t> as </a:t>
            </a:r>
            <a:r>
              <a:rPr lang="es-ES" dirty="0" err="1" smtClean="0"/>
              <a:t>important</a:t>
            </a:r>
            <a:r>
              <a:rPr lang="es-ES" dirty="0" smtClean="0"/>
              <a:t> as </a:t>
            </a:r>
            <a:r>
              <a:rPr lang="es-ES" dirty="0" err="1" smtClean="0"/>
              <a:t>hig</a:t>
            </a:r>
            <a:r>
              <a:rPr lang="es-ES" dirty="0" smtClean="0"/>
              <a:t> </a:t>
            </a:r>
            <a:r>
              <a:rPr lang="es-ES" dirty="0" err="1" smtClean="0"/>
              <a:t>gradient</a:t>
            </a:r>
            <a:endParaRPr lang="es-ES" dirty="0" smtClean="0"/>
          </a:p>
          <a:p>
            <a:r>
              <a:rPr lang="es-ES" dirty="0" err="1" smtClean="0"/>
              <a:t>Faster</a:t>
            </a:r>
            <a:r>
              <a:rPr lang="es-ES" dirty="0" smtClean="0"/>
              <a:t> </a:t>
            </a:r>
            <a:r>
              <a:rPr lang="es-ES" dirty="0" err="1" smtClean="0"/>
              <a:t>feedbak</a:t>
            </a:r>
            <a:r>
              <a:rPr lang="es-ES" dirty="0" smtClean="0"/>
              <a:t> </a:t>
            </a:r>
          </a:p>
          <a:p>
            <a:pPr lvl="1"/>
            <a:r>
              <a:rPr lang="es-ES" dirty="0" err="1" smtClean="0"/>
              <a:t>Changes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may</a:t>
            </a:r>
            <a:r>
              <a:rPr lang="es-ES" dirty="0" smtClean="0"/>
              <a:t> </a:t>
            </a:r>
            <a:r>
              <a:rPr lang="es-ES" dirty="0" err="1" smtClean="0"/>
              <a:t>impact</a:t>
            </a:r>
            <a:r>
              <a:rPr lang="es-ES" dirty="0" smtClean="0"/>
              <a:t> </a:t>
            </a:r>
            <a:r>
              <a:rPr lang="es-ES" dirty="0" err="1" smtClean="0"/>
              <a:t>bonding</a:t>
            </a:r>
            <a:r>
              <a:rPr lang="es-ES" dirty="0" smtClean="0"/>
              <a:t> </a:t>
            </a:r>
            <a:r>
              <a:rPr lang="es-ES" dirty="0" err="1" smtClean="0"/>
              <a:t>quality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be </a:t>
            </a:r>
            <a:r>
              <a:rPr lang="es-ES" dirty="0" err="1" smtClean="0"/>
              <a:t>tested</a:t>
            </a:r>
            <a:r>
              <a:rPr lang="es-ES" dirty="0" smtClean="0"/>
              <a:t> in simple disks in </a:t>
            </a:r>
            <a:r>
              <a:rPr lang="es-ES" dirty="0" err="1" smtClean="0"/>
              <a:t>the</a:t>
            </a:r>
            <a:r>
              <a:rPr lang="es-ES" dirty="0" smtClean="0"/>
              <a:t> oven.</a:t>
            </a:r>
          </a:p>
          <a:p>
            <a:pPr lvl="1"/>
            <a:r>
              <a:rPr lang="es-ES" dirty="0" err="1" smtClean="0"/>
              <a:t>Changes</a:t>
            </a:r>
            <a:r>
              <a:rPr lang="es-ES" dirty="0" smtClean="0"/>
              <a:t> </a:t>
            </a:r>
            <a:r>
              <a:rPr lang="es-ES" dirty="0" err="1" smtClean="0"/>
              <a:t>that</a:t>
            </a:r>
            <a:r>
              <a:rPr lang="es-ES" dirty="0" smtClean="0"/>
              <a:t> </a:t>
            </a:r>
            <a:r>
              <a:rPr lang="es-ES" dirty="0" err="1" smtClean="0"/>
              <a:t>may</a:t>
            </a:r>
            <a:r>
              <a:rPr lang="es-ES" dirty="0" smtClean="0"/>
              <a:t> </a:t>
            </a:r>
            <a:r>
              <a:rPr lang="es-ES" dirty="0" err="1" smtClean="0"/>
              <a:t>impact</a:t>
            </a:r>
            <a:r>
              <a:rPr lang="es-ES" dirty="0" smtClean="0"/>
              <a:t> </a:t>
            </a:r>
            <a:r>
              <a:rPr lang="es-ES" dirty="0" err="1" smtClean="0"/>
              <a:t>high</a:t>
            </a:r>
            <a:r>
              <a:rPr lang="es-ES" dirty="0" smtClean="0"/>
              <a:t> </a:t>
            </a:r>
            <a:r>
              <a:rPr lang="es-ES" dirty="0" err="1" smtClean="0"/>
              <a:t>gradient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be </a:t>
            </a:r>
            <a:r>
              <a:rPr lang="es-ES" dirty="0" err="1" smtClean="0"/>
              <a:t>first</a:t>
            </a:r>
            <a:r>
              <a:rPr lang="es-ES" dirty="0" smtClean="0"/>
              <a:t> </a:t>
            </a:r>
            <a:r>
              <a:rPr lang="es-ES" dirty="0" err="1" smtClean="0"/>
              <a:t>tested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electrodes</a:t>
            </a:r>
            <a:endParaRPr lang="es-ES" dirty="0" smtClean="0"/>
          </a:p>
          <a:p>
            <a:r>
              <a:rPr lang="es-ES" dirty="0" err="1" smtClean="0"/>
              <a:t>Larger</a:t>
            </a:r>
            <a:r>
              <a:rPr lang="es-ES" dirty="0" smtClean="0"/>
              <a:t> and </a:t>
            </a:r>
            <a:r>
              <a:rPr lang="es-ES" dirty="0" err="1" smtClean="0"/>
              <a:t>faster</a:t>
            </a:r>
            <a:r>
              <a:rPr lang="es-ES" dirty="0" smtClean="0"/>
              <a:t> </a:t>
            </a:r>
            <a:r>
              <a:rPr lang="es-ES" dirty="0" err="1" smtClean="0"/>
              <a:t>interaction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other</a:t>
            </a:r>
            <a:r>
              <a:rPr lang="es-ES" dirty="0" smtClean="0"/>
              <a:t> </a:t>
            </a:r>
            <a:r>
              <a:rPr lang="es-ES" dirty="0" err="1" smtClean="0"/>
              <a:t>work</a:t>
            </a:r>
            <a:r>
              <a:rPr lang="es-ES" dirty="0" smtClean="0"/>
              <a:t> </a:t>
            </a:r>
            <a:r>
              <a:rPr lang="es-ES" dirty="0" err="1" smtClean="0"/>
              <a:t>packages</a:t>
            </a:r>
            <a:endParaRPr lang="es-ES" dirty="0" smtClean="0"/>
          </a:p>
          <a:p>
            <a:endParaRPr lang="es-ES_trad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>
                <a:solidFill>
                  <a:prstClr val="white"/>
                </a:solidFill>
              </a:rPr>
              <a:t>N. Catalan Lasheras</a:t>
            </a:r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6279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4000" dirty="0" smtClean="0"/>
          </a:p>
          <a:p>
            <a:pPr marL="0" indent="0" algn="ctr">
              <a:buNone/>
            </a:pPr>
            <a:endParaRPr lang="en-GB" sz="4000" dirty="0" smtClean="0"/>
          </a:p>
          <a:p>
            <a:pPr marL="0" indent="0" algn="ctr">
              <a:buNone/>
            </a:pPr>
            <a:endParaRPr lang="en-GB" sz="4000" dirty="0" smtClean="0"/>
          </a:p>
          <a:p>
            <a:pPr marL="0" indent="0" algn="ctr">
              <a:buNone/>
            </a:pPr>
            <a:r>
              <a:rPr lang="en-GB" sz="4000" dirty="0" smtClean="0"/>
              <a:t>Thanks!</a:t>
            </a:r>
            <a:endParaRPr lang="es-ES_tradnl" sz="40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 rot="16200000">
            <a:off x="-1255049" y="5227637"/>
            <a:ext cx="2895600" cy="365125"/>
          </a:xfrm>
        </p:spPr>
        <p:txBody>
          <a:bodyPr/>
          <a:lstStyle/>
          <a:p>
            <a:pPr algn="l"/>
            <a:r>
              <a:rPr lang="en-GB" dirty="0" smtClean="0"/>
              <a:t>N. Catalan </a:t>
            </a:r>
            <a:r>
              <a:rPr lang="en-GB" dirty="0" err="1" smtClean="0"/>
              <a:t>Lasheras</a:t>
            </a:r>
            <a:endParaRPr lang="en-GB" dirty="0" smtClean="0"/>
          </a:p>
          <a:p>
            <a:pPr algn="l"/>
            <a:r>
              <a:rPr lang="en-GB" dirty="0" smtClean="0"/>
              <a:t>AS review 24.11.2014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6870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Program of the review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103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1200" b="1" dirty="0"/>
              <a:t>Introduction to the review. </a:t>
            </a:r>
            <a:r>
              <a:rPr lang="en-GB" sz="1200" dirty="0" smtClean="0"/>
              <a:t>N. Catalan </a:t>
            </a:r>
            <a:r>
              <a:rPr lang="en-GB" sz="1200" dirty="0" err="1" smtClean="0"/>
              <a:t>Lasheras</a:t>
            </a:r>
            <a:endParaRPr lang="en-GB" sz="1200" dirty="0" smtClean="0"/>
          </a:p>
          <a:p>
            <a:pPr marL="0" indent="0" algn="ctr">
              <a:buNone/>
            </a:pPr>
            <a:r>
              <a:rPr lang="en-GB" sz="1200" b="1" dirty="0"/>
              <a:t>Manufacturing workflow and status of the </a:t>
            </a:r>
            <a:r>
              <a:rPr lang="en-GB" sz="1200" b="1" dirty="0" smtClean="0"/>
              <a:t>procedures. </a:t>
            </a:r>
            <a:r>
              <a:rPr lang="en-GB" sz="1200" dirty="0" smtClean="0"/>
              <a:t>A. </a:t>
            </a:r>
            <a:r>
              <a:rPr lang="en-GB" sz="1200" dirty="0" err="1" smtClean="0"/>
              <a:t>Solodko</a:t>
            </a:r>
            <a:endParaRPr lang="en-GB" sz="1200" dirty="0" smtClean="0"/>
          </a:p>
          <a:p>
            <a:pPr marL="0" indent="0" algn="ctr">
              <a:buNone/>
            </a:pPr>
            <a:r>
              <a:rPr lang="en-GB" sz="900" dirty="0" smtClean="0"/>
              <a:t>…..</a:t>
            </a:r>
          </a:p>
          <a:p>
            <a:pPr marL="0" indent="0" algn="ctr">
              <a:buNone/>
            </a:pPr>
            <a:r>
              <a:rPr lang="en-GB" sz="1200" b="1" dirty="0"/>
              <a:t>Tolerances coming from </a:t>
            </a:r>
            <a:r>
              <a:rPr lang="en-GB" sz="1200" b="1" dirty="0" smtClean="0"/>
              <a:t>alignment. </a:t>
            </a:r>
            <a:r>
              <a:rPr lang="en-GB" sz="1200" dirty="0" smtClean="0"/>
              <a:t>D. Schulte</a:t>
            </a:r>
          </a:p>
          <a:p>
            <a:pPr marL="0" indent="0" algn="ctr">
              <a:buNone/>
            </a:pPr>
            <a:r>
              <a:rPr lang="en-GB" sz="1200" b="1" dirty="0"/>
              <a:t>Tolerances coming from </a:t>
            </a:r>
            <a:r>
              <a:rPr lang="en-GB" sz="1200" b="1" dirty="0" smtClean="0"/>
              <a:t>RF. </a:t>
            </a:r>
            <a:r>
              <a:rPr lang="en-GB" sz="1200" dirty="0" smtClean="0"/>
              <a:t>A. </a:t>
            </a:r>
            <a:r>
              <a:rPr lang="en-GB" sz="1200" dirty="0" err="1" smtClean="0"/>
              <a:t>Grudjev</a:t>
            </a:r>
            <a:endParaRPr lang="en-GB" sz="1200" dirty="0" smtClean="0"/>
          </a:p>
          <a:p>
            <a:pPr marL="0" indent="0" algn="ctr">
              <a:buNone/>
            </a:pPr>
            <a:r>
              <a:rPr lang="en-GB" sz="1200" b="1" dirty="0"/>
              <a:t>Manufacturing for </a:t>
            </a:r>
            <a:r>
              <a:rPr lang="en-GB" sz="1200" b="1" dirty="0" smtClean="0"/>
              <a:t>High-Gradient. </a:t>
            </a:r>
            <a:r>
              <a:rPr lang="en-GB" sz="1200" dirty="0" smtClean="0"/>
              <a:t>W. </a:t>
            </a:r>
            <a:r>
              <a:rPr lang="en-GB" sz="1200" dirty="0" err="1" smtClean="0"/>
              <a:t>Wuensch</a:t>
            </a:r>
            <a:endParaRPr lang="en-GB" sz="1200" dirty="0" smtClean="0"/>
          </a:p>
          <a:p>
            <a:pPr marL="0" indent="0" algn="ctr">
              <a:buNone/>
            </a:pPr>
            <a:r>
              <a:rPr lang="en-GB" sz="1200" b="1" dirty="0"/>
              <a:t>Ultra precision machining </a:t>
            </a:r>
            <a:r>
              <a:rPr lang="en-GB" sz="1200" b="1" dirty="0" smtClean="0"/>
              <a:t>and </a:t>
            </a:r>
            <a:r>
              <a:rPr lang="en-GB" sz="1200" b="1" dirty="0"/>
              <a:t>built to cost disk </a:t>
            </a:r>
            <a:r>
              <a:rPr lang="en-GB" sz="1200" b="1" dirty="0" smtClean="0"/>
              <a:t>optimization. </a:t>
            </a:r>
            <a:r>
              <a:rPr lang="en-GB" sz="1200" dirty="0" smtClean="0"/>
              <a:t>S. </a:t>
            </a:r>
            <a:r>
              <a:rPr lang="en-GB" sz="1200" dirty="0" err="1" smtClean="0"/>
              <a:t>Atieh</a:t>
            </a:r>
            <a:endParaRPr lang="en-GB" sz="1200" dirty="0" smtClean="0"/>
          </a:p>
          <a:p>
            <a:pPr marL="0" indent="0" algn="ctr">
              <a:buNone/>
            </a:pPr>
            <a:r>
              <a:rPr lang="en-GB" sz="1200" b="1" dirty="0"/>
              <a:t>How do we measure/accept the disks, shape. Roughness</a:t>
            </a:r>
            <a:r>
              <a:rPr lang="en-GB" sz="1200" b="1" dirty="0" smtClean="0"/>
              <a:t>. </a:t>
            </a:r>
            <a:r>
              <a:rPr lang="en-GB" sz="1200" dirty="0" smtClean="0"/>
              <a:t>A. </a:t>
            </a:r>
            <a:r>
              <a:rPr lang="en-GB" sz="1200" dirty="0" err="1" smtClean="0"/>
              <a:t>Cherif</a:t>
            </a:r>
            <a:endParaRPr lang="en-GB" sz="1200" dirty="0" smtClean="0"/>
          </a:p>
          <a:p>
            <a:pPr marL="0" indent="0" algn="ctr">
              <a:buNone/>
            </a:pPr>
            <a:r>
              <a:rPr lang="en-GB" sz="900" dirty="0" smtClean="0"/>
              <a:t>…..</a:t>
            </a:r>
          </a:p>
          <a:p>
            <a:pPr marL="0" indent="0" algn="ctr">
              <a:buNone/>
            </a:pPr>
            <a:r>
              <a:rPr lang="en-GB" sz="1200" b="1" dirty="0"/>
              <a:t>Review of SLAC and KEK etching </a:t>
            </a:r>
            <a:r>
              <a:rPr lang="en-GB" sz="1200" b="1" dirty="0" smtClean="0"/>
              <a:t>procedures. </a:t>
            </a:r>
            <a:r>
              <a:rPr lang="en-GB" sz="1200" dirty="0" smtClean="0"/>
              <a:t>J. Wang</a:t>
            </a:r>
          </a:p>
          <a:p>
            <a:pPr marL="0" indent="0" algn="ctr">
              <a:buNone/>
            </a:pPr>
            <a:r>
              <a:rPr lang="en-GB" sz="1200" b="1" dirty="0"/>
              <a:t>Current cleaning and etching procedures followed at </a:t>
            </a:r>
            <a:r>
              <a:rPr lang="en-GB" sz="1200" b="1" dirty="0" smtClean="0"/>
              <a:t>CERN. </a:t>
            </a:r>
            <a:r>
              <a:rPr lang="en-GB" sz="1200" dirty="0" smtClean="0"/>
              <a:t>M. </a:t>
            </a:r>
            <a:r>
              <a:rPr lang="en-GB" sz="1200" dirty="0" err="1" smtClean="0"/>
              <a:t>Taborelli</a:t>
            </a:r>
            <a:endParaRPr lang="en-GB" sz="1200" dirty="0" smtClean="0"/>
          </a:p>
          <a:p>
            <a:pPr marL="0" indent="0" algn="ctr">
              <a:buNone/>
            </a:pPr>
            <a:r>
              <a:rPr lang="en-GB" sz="1200" b="1" dirty="0"/>
              <a:t>Heat treatment study results, burrs and </a:t>
            </a:r>
            <a:r>
              <a:rPr lang="en-GB" sz="1200" b="1" dirty="0" smtClean="0"/>
              <a:t>roughness. </a:t>
            </a:r>
            <a:r>
              <a:rPr lang="en-GB" sz="1200" dirty="0" smtClean="0"/>
              <a:t>A. Perez </a:t>
            </a:r>
            <a:r>
              <a:rPr lang="en-GB" sz="1200" dirty="0" err="1" smtClean="0"/>
              <a:t>Fontenla</a:t>
            </a:r>
            <a:endParaRPr lang="en-GB" sz="1200" dirty="0" smtClean="0"/>
          </a:p>
          <a:p>
            <a:pPr marL="0" indent="0" algn="ctr">
              <a:buNone/>
            </a:pPr>
            <a:r>
              <a:rPr lang="en-GB" sz="1200" b="1" dirty="0"/>
              <a:t>Role of oxidation in bonding</a:t>
            </a:r>
            <a:r>
              <a:rPr lang="en-GB" sz="1200" dirty="0"/>
              <a:t> </a:t>
            </a:r>
            <a:r>
              <a:rPr lang="en-GB" sz="1200" dirty="0" smtClean="0"/>
              <a:t>. M. </a:t>
            </a:r>
            <a:r>
              <a:rPr lang="en-GB" sz="1200" dirty="0" err="1" smtClean="0"/>
              <a:t>Taborelli</a:t>
            </a:r>
            <a:endParaRPr lang="en-GB" sz="1200" dirty="0" smtClean="0"/>
          </a:p>
          <a:p>
            <a:pPr marL="0" indent="0" algn="ctr">
              <a:buNone/>
            </a:pPr>
            <a:r>
              <a:rPr lang="en-GB" sz="900" dirty="0" smtClean="0"/>
              <a:t>…..</a:t>
            </a:r>
          </a:p>
          <a:p>
            <a:pPr marL="0" indent="0" algn="ctr">
              <a:buNone/>
            </a:pPr>
            <a:r>
              <a:rPr lang="en-GB" sz="1200" b="1" dirty="0"/>
              <a:t>Assembly and alignment procedure</a:t>
            </a:r>
            <a:r>
              <a:rPr lang="en-GB" sz="1200" b="1" dirty="0" smtClean="0"/>
              <a:t>. </a:t>
            </a:r>
            <a:r>
              <a:rPr lang="en-GB" sz="1200" dirty="0" smtClean="0"/>
              <a:t>M. </a:t>
            </a:r>
            <a:r>
              <a:rPr lang="en-GB" sz="1200" dirty="0" err="1" smtClean="0"/>
              <a:t>Aicheler</a:t>
            </a:r>
            <a:endParaRPr lang="en-GB" sz="1200" dirty="0" smtClean="0"/>
          </a:p>
          <a:p>
            <a:pPr marL="0" indent="0" algn="ctr">
              <a:buNone/>
            </a:pPr>
            <a:r>
              <a:rPr lang="en-GB" sz="1200" b="1" dirty="0"/>
              <a:t>Cell to cell alignment on GLC </a:t>
            </a:r>
            <a:r>
              <a:rPr lang="en-GB" sz="1200" b="1" dirty="0" smtClean="0"/>
              <a:t>structures. </a:t>
            </a:r>
            <a:r>
              <a:rPr lang="en-GB" sz="1200" dirty="0" smtClean="0"/>
              <a:t>T. Higo</a:t>
            </a:r>
          </a:p>
          <a:p>
            <a:pPr marL="0" indent="0" algn="ctr">
              <a:buNone/>
            </a:pPr>
            <a:r>
              <a:rPr lang="en-GB" sz="1200" b="1" dirty="0"/>
              <a:t>Brazing/bonding </a:t>
            </a:r>
            <a:r>
              <a:rPr lang="en-GB" sz="1200" b="1" dirty="0" smtClean="0"/>
              <a:t>sequence. S. </a:t>
            </a:r>
            <a:r>
              <a:rPr lang="en-GB" sz="1200" b="1" dirty="0" err="1" smtClean="0"/>
              <a:t>Lebet</a:t>
            </a:r>
            <a:r>
              <a:rPr lang="en-GB" sz="1200" b="1" dirty="0" smtClean="0"/>
              <a:t>, </a:t>
            </a:r>
            <a:r>
              <a:rPr lang="en-GB" sz="1200" dirty="0" smtClean="0"/>
              <a:t>A. </a:t>
            </a:r>
            <a:r>
              <a:rPr lang="en-GB" sz="1200" dirty="0" err="1" smtClean="0"/>
              <a:t>Solodko</a:t>
            </a:r>
            <a:endParaRPr lang="en-GB" sz="1200" dirty="0" smtClean="0"/>
          </a:p>
          <a:p>
            <a:pPr marL="0" indent="0" algn="ctr">
              <a:buNone/>
            </a:pPr>
            <a:r>
              <a:rPr lang="en-GB" sz="1200" b="1" dirty="0"/>
              <a:t>Bonding dependence from weight and </a:t>
            </a:r>
            <a:r>
              <a:rPr lang="en-GB" sz="1200" b="1" dirty="0" smtClean="0"/>
              <a:t>roughness. </a:t>
            </a:r>
            <a:r>
              <a:rPr lang="en-GB" sz="1200" dirty="0" smtClean="0"/>
              <a:t>A. </a:t>
            </a:r>
            <a:r>
              <a:rPr lang="en-GB" sz="1200" dirty="0" err="1" smtClean="0"/>
              <a:t>Xydou</a:t>
            </a:r>
            <a:endParaRPr lang="en-GB" sz="1200" dirty="0" smtClean="0"/>
          </a:p>
          <a:p>
            <a:pPr marL="0" indent="0" algn="ctr">
              <a:buNone/>
            </a:pPr>
            <a:r>
              <a:rPr lang="en-GB" sz="1200" b="1" dirty="0"/>
              <a:t>H2 diffusion bonding against vacuum </a:t>
            </a:r>
            <a:r>
              <a:rPr lang="en-GB" sz="1200" b="1" dirty="0" smtClean="0"/>
              <a:t>brazing. </a:t>
            </a:r>
            <a:r>
              <a:rPr lang="en-GB" sz="1200" dirty="0" smtClean="0"/>
              <a:t>T. Higo</a:t>
            </a:r>
          </a:p>
          <a:p>
            <a:pPr marL="0" indent="0" algn="ctr">
              <a:buNone/>
            </a:pPr>
            <a:r>
              <a:rPr lang="en-GB" sz="900" dirty="0" smtClean="0"/>
              <a:t>…..</a:t>
            </a:r>
          </a:p>
          <a:p>
            <a:pPr marL="0" indent="0" algn="ctr">
              <a:buNone/>
            </a:pPr>
            <a:r>
              <a:rPr lang="en-GB" sz="1200" b="1" dirty="0"/>
              <a:t>TD26CC plans from </a:t>
            </a:r>
            <a:r>
              <a:rPr lang="en-GB" sz="1200" b="1" dirty="0" smtClean="0"/>
              <a:t>CIEMAT</a:t>
            </a:r>
            <a:r>
              <a:rPr lang="en-GB" sz="1200" dirty="0"/>
              <a:t>.</a:t>
            </a:r>
            <a:r>
              <a:rPr lang="en-GB" sz="1200" dirty="0" smtClean="0"/>
              <a:t> L. Sanchez</a:t>
            </a:r>
          </a:p>
          <a:p>
            <a:pPr marL="0" indent="0" algn="ctr">
              <a:buNone/>
            </a:pPr>
            <a:r>
              <a:rPr lang="en-GB" sz="1200" b="1" dirty="0" smtClean="0"/>
              <a:t>MTF. </a:t>
            </a:r>
            <a:r>
              <a:rPr lang="en-GB" sz="1200" dirty="0" smtClean="0"/>
              <a:t>M. </a:t>
            </a:r>
            <a:r>
              <a:rPr lang="en-GB" sz="1200" dirty="0" err="1" smtClean="0"/>
              <a:t>Filippova</a:t>
            </a:r>
            <a:endParaRPr lang="en-GB" sz="1200" dirty="0" smtClean="0"/>
          </a:p>
          <a:p>
            <a:pPr marL="0" indent="0" algn="ctr">
              <a:buNone/>
            </a:pPr>
            <a:r>
              <a:rPr lang="en-GB" sz="1200" b="1" dirty="0" smtClean="0"/>
              <a:t>RF measurements and tuning</a:t>
            </a:r>
            <a:r>
              <a:rPr lang="en-GB" sz="1200" b="1" dirty="0"/>
              <a:t>. </a:t>
            </a:r>
            <a:r>
              <a:rPr lang="en-GB" sz="1200" dirty="0"/>
              <a:t>R. Wolf, B. </a:t>
            </a:r>
            <a:r>
              <a:rPr lang="en-GB" sz="1200" dirty="0" err="1" smtClean="0"/>
              <a:t>Wooley</a:t>
            </a:r>
            <a:endParaRPr lang="en-GB" sz="1200" b="1" dirty="0" smtClean="0"/>
          </a:p>
          <a:p>
            <a:pPr marL="0" indent="0" algn="ctr">
              <a:buNone/>
            </a:pPr>
            <a:r>
              <a:rPr lang="en-GB" sz="1200" b="1" dirty="0" smtClean="0"/>
              <a:t>Baking requirements. </a:t>
            </a:r>
            <a:r>
              <a:rPr lang="en-GB" sz="1200" dirty="0"/>
              <a:t>M. </a:t>
            </a:r>
            <a:r>
              <a:rPr lang="en-GB" sz="1200" dirty="0" err="1" smtClean="0"/>
              <a:t>Taborelli</a:t>
            </a:r>
            <a:endParaRPr lang="en-GB" sz="1200" b="1" dirty="0" smtClean="0"/>
          </a:p>
          <a:p>
            <a:pPr marL="0" indent="0" algn="ctr">
              <a:buNone/>
            </a:pPr>
            <a:r>
              <a:rPr lang="en-GB" sz="1200" b="1" dirty="0"/>
              <a:t>Systematic analysis done on existing </a:t>
            </a:r>
            <a:r>
              <a:rPr lang="en-GB" sz="1200" b="1" dirty="0" smtClean="0"/>
              <a:t>samples. </a:t>
            </a:r>
            <a:r>
              <a:rPr lang="en-GB" sz="1200" dirty="0"/>
              <a:t>A. Perez </a:t>
            </a:r>
            <a:r>
              <a:rPr lang="en-GB" sz="1200" dirty="0" err="1" smtClean="0"/>
              <a:t>Fontenla</a:t>
            </a:r>
            <a:endParaRPr lang="en-GB" sz="1200" dirty="0" smtClean="0"/>
          </a:p>
          <a:p>
            <a:pPr marL="0" indent="0" algn="ctr">
              <a:buNone/>
            </a:pPr>
            <a:r>
              <a:rPr lang="en-GB" sz="900" b="1" dirty="0" smtClean="0"/>
              <a:t>…..</a:t>
            </a:r>
          </a:p>
          <a:p>
            <a:pPr marL="0" indent="0" algn="ctr">
              <a:buNone/>
            </a:pPr>
            <a:r>
              <a:rPr lang="en-GB" sz="1200" b="1" dirty="0"/>
              <a:t>Manifolds </a:t>
            </a:r>
            <a:r>
              <a:rPr lang="en-GB" sz="1200" b="1" dirty="0" smtClean="0"/>
              <a:t>assembly. </a:t>
            </a:r>
            <a:r>
              <a:rPr lang="en-GB" sz="1200" dirty="0" smtClean="0"/>
              <a:t>D. </a:t>
            </a:r>
            <a:r>
              <a:rPr lang="en-GB" sz="1200" dirty="0" err="1" smtClean="0"/>
              <a:t>Gudkov</a:t>
            </a:r>
            <a:endParaRPr lang="en-GB" sz="1200" dirty="0" smtClean="0"/>
          </a:p>
          <a:p>
            <a:pPr marL="0" indent="0" algn="ctr">
              <a:buNone/>
            </a:pPr>
            <a:r>
              <a:rPr lang="en-GB" sz="1200" b="1" dirty="0" err="1" smtClean="0"/>
              <a:t>SiC</a:t>
            </a:r>
            <a:r>
              <a:rPr lang="en-GB" sz="1200" b="1" dirty="0" smtClean="0"/>
              <a:t> to copper brazing. </a:t>
            </a:r>
            <a:r>
              <a:rPr lang="en-GB" sz="1200" dirty="0" smtClean="0"/>
              <a:t>A. </a:t>
            </a:r>
            <a:r>
              <a:rPr lang="en-GB" sz="1200" dirty="0" err="1" smtClean="0"/>
              <a:t>Solodko</a:t>
            </a:r>
            <a:endParaRPr lang="en-GB" sz="1200" dirty="0" smtClean="0"/>
          </a:p>
          <a:p>
            <a:pPr marL="0" indent="0" algn="ctr">
              <a:buNone/>
            </a:pPr>
            <a:endParaRPr lang="en-GB" sz="1200" b="1" dirty="0" smtClean="0"/>
          </a:p>
          <a:p>
            <a:pPr marL="0" indent="0" algn="ctr">
              <a:buNone/>
            </a:pPr>
            <a:endParaRPr lang="en-GB" sz="1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710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431719" y="908628"/>
            <a:ext cx="8244376" cy="5328600"/>
            <a:chOff x="-396552" y="-5716016"/>
            <a:chExt cx="8244376" cy="5328600"/>
          </a:xfrm>
        </p:grpSpPr>
        <p:sp>
          <p:nvSpPr>
            <p:cNvPr id="60" name="Rounded Rectangle 59"/>
            <p:cNvSpPr/>
            <p:nvPr/>
          </p:nvSpPr>
          <p:spPr>
            <a:xfrm>
              <a:off x="-396552" y="-5716016"/>
              <a:ext cx="1620000" cy="7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white">
                      <a:lumMod val="65000"/>
                    </a:prstClr>
                  </a:solidFill>
                </a:rPr>
                <a:t>RF DESIGN</a:t>
              </a:r>
              <a:endParaRPr lang="en-US" sz="1200" dirty="0">
                <a:solidFill>
                  <a:prstClr val="white">
                    <a:lumMod val="65000"/>
                  </a:prstClr>
                </a:solidFill>
              </a:endParaRPr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1727504" y="-5716016"/>
              <a:ext cx="1620000" cy="7200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white">
                      <a:lumMod val="65000"/>
                    </a:prstClr>
                  </a:solidFill>
                </a:rPr>
                <a:t>ENGINEERING DESIGN (3D models, 2D drawings)</a:t>
              </a:r>
              <a:endParaRPr lang="en-US" sz="1200" dirty="0">
                <a:solidFill>
                  <a:prstClr val="white">
                    <a:lumMod val="65000"/>
                  </a:prstClr>
                </a:solidFill>
              </a:endParaRPr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6143953" y="-5716016"/>
              <a:ext cx="1620000" cy="720000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white">
                      <a:lumMod val="65000"/>
                    </a:prstClr>
                  </a:solidFill>
                </a:rPr>
                <a:t>QUALITY CONTROL AT FACTORY</a:t>
              </a:r>
              <a:endParaRPr lang="en-US" sz="1200" dirty="0">
                <a:solidFill>
                  <a:prstClr val="white">
                    <a:lumMod val="65000"/>
                  </a:prstClr>
                </a:solidFill>
              </a:endParaRPr>
            </a:p>
          </p:txBody>
        </p:sp>
        <p:sp>
          <p:nvSpPr>
            <p:cNvPr id="66" name="Rounded Rectangle 65"/>
            <p:cNvSpPr/>
            <p:nvPr/>
          </p:nvSpPr>
          <p:spPr>
            <a:xfrm>
              <a:off x="6143953" y="-4431508"/>
              <a:ext cx="1620000" cy="432000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white">
                      <a:lumMod val="65000"/>
                    </a:prstClr>
                  </a:solidFill>
                </a:rPr>
                <a:t>CONFORM</a:t>
              </a:r>
              <a:endParaRPr lang="en-US" sz="1200" dirty="0">
                <a:solidFill>
                  <a:prstClr val="white">
                    <a:lumMod val="65000"/>
                  </a:prstClr>
                </a:solidFill>
              </a:endParaRPr>
            </a:p>
          </p:txBody>
        </p:sp>
        <p:sp>
          <p:nvSpPr>
            <p:cNvPr id="68" name="Rounded Rectangle 67"/>
            <p:cNvSpPr/>
            <p:nvPr/>
          </p:nvSpPr>
          <p:spPr>
            <a:xfrm>
              <a:off x="4247784" y="-4419816"/>
              <a:ext cx="1620000" cy="432000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white">
                      <a:lumMod val="65000"/>
                    </a:prstClr>
                  </a:solidFill>
                </a:rPr>
                <a:t>NOT CONFORM</a:t>
              </a:r>
              <a:endParaRPr lang="en-US" sz="1200" dirty="0">
                <a:solidFill>
                  <a:prstClr val="white">
                    <a:lumMod val="65000"/>
                  </a:prstClr>
                </a:solidFill>
              </a:endParaRPr>
            </a:p>
          </p:txBody>
        </p:sp>
        <p:sp>
          <p:nvSpPr>
            <p:cNvPr id="70" name="Rounded Rectangle 69"/>
            <p:cNvSpPr/>
            <p:nvPr/>
          </p:nvSpPr>
          <p:spPr>
            <a:xfrm>
              <a:off x="6156176" y="-3771720"/>
              <a:ext cx="1620000" cy="72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white">
                      <a:lumMod val="65000"/>
                    </a:prstClr>
                  </a:solidFill>
                </a:rPr>
                <a:t>QUALITY CONTROL AT CERN</a:t>
              </a:r>
              <a:endParaRPr lang="en-US" sz="1200" dirty="0">
                <a:solidFill>
                  <a:prstClr val="white">
                    <a:lumMod val="65000"/>
                  </a:prstClr>
                </a:solidFill>
              </a:endParaRPr>
            </a:p>
          </p:txBody>
        </p:sp>
        <p:sp>
          <p:nvSpPr>
            <p:cNvPr id="72" name="Rounded Rectangle 71"/>
            <p:cNvSpPr/>
            <p:nvPr/>
          </p:nvSpPr>
          <p:spPr>
            <a:xfrm>
              <a:off x="-396552" y="-3771800"/>
              <a:ext cx="1620000" cy="72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white">
                      <a:lumMod val="65000"/>
                    </a:prstClr>
                  </a:solidFill>
                </a:rPr>
                <a:t>PRELIMINARY RF CHECK</a:t>
              </a:r>
              <a:endParaRPr lang="en-US" sz="1200" dirty="0">
                <a:solidFill>
                  <a:prstClr val="white">
                    <a:lumMod val="65000"/>
                  </a:prstClr>
                </a:solidFill>
              </a:endParaRPr>
            </a:p>
          </p:txBody>
        </p:sp>
        <p:sp>
          <p:nvSpPr>
            <p:cNvPr id="74" name="Rounded Rectangle 73"/>
            <p:cNvSpPr/>
            <p:nvPr/>
          </p:nvSpPr>
          <p:spPr>
            <a:xfrm>
              <a:off x="3959752" y="-2691600"/>
              <a:ext cx="1620000" cy="72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white">
                      <a:lumMod val="65000"/>
                    </a:prstClr>
                  </a:solidFill>
                </a:rPr>
                <a:t>LEAK TIGHTNESS TEST</a:t>
              </a:r>
              <a:endParaRPr lang="en-US" sz="1200" dirty="0">
                <a:solidFill>
                  <a:prstClr val="white">
                    <a:lumMod val="65000"/>
                  </a:prstClr>
                </a:solidFill>
              </a:endParaRPr>
            </a:p>
          </p:txBody>
        </p:sp>
        <p:sp>
          <p:nvSpPr>
            <p:cNvPr id="75" name="Rounded Rectangle 74"/>
            <p:cNvSpPr/>
            <p:nvPr/>
          </p:nvSpPr>
          <p:spPr>
            <a:xfrm>
              <a:off x="6192000" y="-2691600"/>
              <a:ext cx="1620000" cy="72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white">
                      <a:lumMod val="65000"/>
                    </a:prstClr>
                  </a:solidFill>
                </a:rPr>
                <a:t>RF CHECK AND TUNING</a:t>
              </a:r>
              <a:endParaRPr lang="en-US" sz="1200" dirty="0">
                <a:solidFill>
                  <a:prstClr val="white">
                    <a:lumMod val="65000"/>
                  </a:prstClr>
                </a:solidFill>
              </a:endParaRPr>
            </a:p>
          </p:txBody>
        </p:sp>
        <p:sp>
          <p:nvSpPr>
            <p:cNvPr id="76" name="Rounded Rectangle 75"/>
            <p:cNvSpPr/>
            <p:nvPr/>
          </p:nvSpPr>
          <p:spPr>
            <a:xfrm>
              <a:off x="3959752" y="-1827512"/>
              <a:ext cx="1620000" cy="648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white">
                      <a:lumMod val="65000"/>
                    </a:prstClr>
                  </a:solidFill>
                </a:rPr>
                <a:t>INSTALLATION</a:t>
              </a:r>
              <a:endParaRPr lang="en-US" sz="1200" dirty="0">
                <a:solidFill>
                  <a:prstClr val="white">
                    <a:lumMod val="65000"/>
                  </a:prstClr>
                </a:solidFill>
              </a:endParaRP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3959752" y="-1035416"/>
              <a:ext cx="1620000" cy="648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white">
                      <a:lumMod val="65000"/>
                    </a:prstClr>
                  </a:solidFill>
                </a:rPr>
                <a:t>PACKAGING AND SHIPPING</a:t>
              </a:r>
              <a:endParaRPr lang="en-US" sz="1200" dirty="0">
                <a:solidFill>
                  <a:prstClr val="white">
                    <a:lumMod val="65000"/>
                  </a:prstClr>
                </a:solidFill>
              </a:endParaRPr>
            </a:p>
          </p:txBody>
        </p:sp>
        <p:cxnSp>
          <p:nvCxnSpPr>
            <p:cNvPr id="78" name="Straight Arrow Connector 77"/>
            <p:cNvCxnSpPr>
              <a:stCxn id="60" idx="3"/>
              <a:endCxn id="62" idx="1"/>
            </p:cNvCxnSpPr>
            <p:nvPr/>
          </p:nvCxnSpPr>
          <p:spPr>
            <a:xfrm>
              <a:off x="1223448" y="-5356016"/>
              <a:ext cx="504056" cy="0"/>
            </a:xfrm>
            <a:prstGeom prst="straightConnector1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>
              <a:stCxn id="62" idx="3"/>
            </p:cNvCxnSpPr>
            <p:nvPr/>
          </p:nvCxnSpPr>
          <p:spPr>
            <a:xfrm>
              <a:off x="3347504" y="-5356016"/>
              <a:ext cx="612248" cy="0"/>
            </a:xfrm>
            <a:prstGeom prst="straightConnector1">
              <a:avLst/>
            </a:prstGeom>
            <a:ln>
              <a:solidFill>
                <a:schemeClr val="tx2">
                  <a:lumMod val="40000"/>
                  <a:lumOff val="60000"/>
                </a:schemeClr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>
              <a:endCxn id="64" idx="1"/>
            </p:cNvCxnSpPr>
            <p:nvPr/>
          </p:nvCxnSpPr>
          <p:spPr>
            <a:xfrm>
              <a:off x="5579752" y="-5356016"/>
              <a:ext cx="564201" cy="0"/>
            </a:xfrm>
            <a:prstGeom prst="straightConnector1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tailEnd type="stealth" w="lg" len="lg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>
              <a:stCxn id="64" idx="2"/>
              <a:endCxn id="66" idx="0"/>
            </p:cNvCxnSpPr>
            <p:nvPr/>
          </p:nvCxnSpPr>
          <p:spPr>
            <a:xfrm>
              <a:off x="6953953" y="-4996016"/>
              <a:ext cx="0" cy="564508"/>
            </a:xfrm>
            <a:prstGeom prst="straightConnector1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tailEnd type="stealth" w="lg" len="lg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2" name="Elbow Connector 81"/>
            <p:cNvCxnSpPr>
              <a:stCxn id="64" idx="2"/>
              <a:endCxn id="68" idx="0"/>
            </p:cNvCxnSpPr>
            <p:nvPr/>
          </p:nvCxnSpPr>
          <p:spPr>
            <a:xfrm rot="5400000">
              <a:off x="5717769" y="-5656000"/>
              <a:ext cx="576200" cy="1896169"/>
            </a:xfrm>
            <a:prstGeom prst="bentConnector3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tailEnd type="stealth" w="lg" len="lg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3" name="Elbow Connector 82"/>
            <p:cNvCxnSpPr>
              <a:stCxn id="68" idx="1"/>
            </p:cNvCxnSpPr>
            <p:nvPr/>
          </p:nvCxnSpPr>
          <p:spPr>
            <a:xfrm rot="10800000">
              <a:off x="3959752" y="-5356016"/>
              <a:ext cx="288032" cy="1152200"/>
            </a:xfrm>
            <a:prstGeom prst="bentConnector3">
              <a:avLst>
                <a:gd name="adj1" fmla="val 179366"/>
              </a:avLst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tailEnd type="stealth" w="lg" len="lg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4" name="Elbow Connector 83"/>
            <p:cNvCxnSpPr>
              <a:stCxn id="66" idx="3"/>
              <a:endCxn id="70" idx="3"/>
            </p:cNvCxnSpPr>
            <p:nvPr/>
          </p:nvCxnSpPr>
          <p:spPr>
            <a:xfrm>
              <a:off x="7763953" y="-4215508"/>
              <a:ext cx="12223" cy="803788"/>
            </a:xfrm>
            <a:prstGeom prst="bentConnector3">
              <a:avLst>
                <a:gd name="adj1" fmla="val 1970245"/>
              </a:avLst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tailEnd type="stealth" w="lg" len="lg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>
              <a:stCxn id="70" idx="1"/>
            </p:cNvCxnSpPr>
            <p:nvPr/>
          </p:nvCxnSpPr>
          <p:spPr>
            <a:xfrm flipH="1" flipV="1">
              <a:off x="5579752" y="-3411800"/>
              <a:ext cx="576424" cy="80"/>
            </a:xfrm>
            <a:prstGeom prst="straightConnector1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  <a:tailEnd type="stealth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H="1">
              <a:off x="3347504" y="-3411800"/>
              <a:ext cx="612248" cy="0"/>
            </a:xfrm>
            <a:prstGeom prst="straightConnector1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  <a:tailEnd type="stealth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>
              <a:endCxn id="72" idx="3"/>
            </p:cNvCxnSpPr>
            <p:nvPr/>
          </p:nvCxnSpPr>
          <p:spPr>
            <a:xfrm flipH="1">
              <a:off x="1223448" y="-3411800"/>
              <a:ext cx="504056" cy="0"/>
            </a:xfrm>
            <a:prstGeom prst="straightConnector1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  <a:tailEnd type="stealth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8" name="Elbow Connector 87"/>
            <p:cNvCxnSpPr>
              <a:stCxn id="72" idx="1"/>
            </p:cNvCxnSpPr>
            <p:nvPr/>
          </p:nvCxnSpPr>
          <p:spPr>
            <a:xfrm rot="10800000" flipV="1">
              <a:off x="-396552" y="-3411800"/>
              <a:ext cx="12700" cy="1080200"/>
            </a:xfrm>
            <a:prstGeom prst="bentConnector3">
              <a:avLst>
                <a:gd name="adj1" fmla="val 1800000"/>
              </a:avLst>
            </a:prstGeom>
            <a:ln>
              <a:solidFill>
                <a:schemeClr val="accent4">
                  <a:lumMod val="60000"/>
                  <a:lumOff val="40000"/>
                </a:schemeClr>
              </a:solidFill>
              <a:tailEnd type="stealth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>
              <a:off x="1223448" y="-2331600"/>
              <a:ext cx="504056" cy="0"/>
            </a:xfrm>
            <a:prstGeom prst="straightConnector1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  <a:tailEnd type="stealth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>
              <a:endCxn id="74" idx="1"/>
            </p:cNvCxnSpPr>
            <p:nvPr/>
          </p:nvCxnSpPr>
          <p:spPr>
            <a:xfrm>
              <a:off x="3347504" y="-2331600"/>
              <a:ext cx="612248" cy="0"/>
            </a:xfrm>
            <a:prstGeom prst="straightConnector1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  <a:tailEnd type="stealth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>
              <a:stCxn id="74" idx="3"/>
              <a:endCxn id="75" idx="1"/>
            </p:cNvCxnSpPr>
            <p:nvPr/>
          </p:nvCxnSpPr>
          <p:spPr>
            <a:xfrm>
              <a:off x="5579752" y="-2331600"/>
              <a:ext cx="612248" cy="0"/>
            </a:xfrm>
            <a:prstGeom prst="straightConnector1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  <a:tailEnd type="stealth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2" name="Elbow Connector 91"/>
            <p:cNvCxnSpPr>
              <a:stCxn id="75" idx="3"/>
            </p:cNvCxnSpPr>
            <p:nvPr/>
          </p:nvCxnSpPr>
          <p:spPr>
            <a:xfrm>
              <a:off x="7812000" y="-2331600"/>
              <a:ext cx="35824" cy="1224136"/>
            </a:xfrm>
            <a:prstGeom prst="bentConnector3">
              <a:avLst>
                <a:gd name="adj1" fmla="val 977415"/>
              </a:avLst>
            </a:prstGeom>
            <a:ln>
              <a:solidFill>
                <a:schemeClr val="accent4">
                  <a:lumMod val="60000"/>
                  <a:lumOff val="40000"/>
                </a:schemeClr>
              </a:solidFill>
              <a:tailEnd type="stealth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3" name="Elbow Connector 92"/>
            <p:cNvCxnSpPr>
              <a:endCxn id="76" idx="3"/>
            </p:cNvCxnSpPr>
            <p:nvPr/>
          </p:nvCxnSpPr>
          <p:spPr>
            <a:xfrm rot="10800000">
              <a:off x="5579752" y="-1503512"/>
              <a:ext cx="648072" cy="396048"/>
            </a:xfrm>
            <a:prstGeom prst="bentConnector3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  <a:tailEnd type="stealth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94" name="Elbow Connector 93"/>
            <p:cNvCxnSpPr>
              <a:endCxn id="77" idx="3"/>
            </p:cNvCxnSpPr>
            <p:nvPr/>
          </p:nvCxnSpPr>
          <p:spPr>
            <a:xfrm rot="10800000" flipV="1">
              <a:off x="5579752" y="-1107464"/>
              <a:ext cx="648072" cy="396048"/>
            </a:xfrm>
            <a:prstGeom prst="bentConnector3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  <a:tailEnd type="stealth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19" name="Rounded Rectangle 18"/>
          <p:cNvSpPr/>
          <p:nvPr/>
        </p:nvSpPr>
        <p:spPr>
          <a:xfrm>
            <a:off x="2555776" y="3933128"/>
            <a:ext cx="1620000" cy="720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black"/>
                </a:solidFill>
              </a:rPr>
              <a:t>BRAZING OF COUPLERS, TUNING STUDS, COOLING CIRCUITS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034ED-392B-42A2-8939-5A95FD54CEFE}" type="slidenum">
              <a:rPr lang="en-US" smtClean="0">
                <a:solidFill>
                  <a:prstClr val="white"/>
                </a:solidFill>
              </a:rPr>
              <a:pPr/>
              <a:t>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Baseline manufacturing flow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4788024" y="908712"/>
            <a:ext cx="1620000" cy="720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black"/>
                </a:solidFill>
              </a:rPr>
              <a:t>ULTRA PRECISION MACHINING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555776" y="2852928"/>
            <a:ext cx="1620000" cy="720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black"/>
                </a:solidFill>
              </a:rPr>
              <a:t>ASSEMBLY OF COUPLERS (brazing, machining)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31720" y="3933128"/>
            <a:ext cx="1620000" cy="720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black"/>
                </a:solidFill>
              </a:rPr>
              <a:t>DIFFUSION BONDING </a:t>
            </a:r>
            <a:r>
              <a:rPr lang="en-US" sz="1200" smtClean="0">
                <a:solidFill>
                  <a:prstClr val="black"/>
                </a:solidFill>
              </a:rPr>
              <a:t>OF DISC </a:t>
            </a:r>
            <a:r>
              <a:rPr lang="en-US" sz="1200" dirty="0" smtClean="0">
                <a:solidFill>
                  <a:prstClr val="black"/>
                </a:solidFill>
              </a:rPr>
              <a:t>STACK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7056096" y="5157264"/>
            <a:ext cx="1620000" cy="720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black"/>
                </a:solidFill>
              </a:rPr>
              <a:t>BAKING </a:t>
            </a:r>
          </a:p>
          <a:p>
            <a:pPr algn="ctr"/>
            <a:r>
              <a:rPr lang="en-US" sz="1200" dirty="0" smtClean="0">
                <a:solidFill>
                  <a:prstClr val="black"/>
                </a:solidFill>
              </a:rPr>
              <a:t>(vacuum 650 °C,</a:t>
            </a:r>
          </a:p>
          <a:p>
            <a:pPr algn="ctr"/>
            <a:r>
              <a:rPr lang="en-US" sz="1200" dirty="0" smtClean="0">
                <a:solidFill>
                  <a:prstClr val="black"/>
                </a:solidFill>
              </a:rPr>
              <a:t> 10 days)</a:t>
            </a:r>
            <a:endParaRPr lang="en-US" sz="1200" dirty="0">
              <a:solidFill>
                <a:prstClr val="black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431720" y="908712"/>
            <a:ext cx="8244376" cy="5328600"/>
            <a:chOff x="431720" y="908712"/>
            <a:chExt cx="8244376" cy="5328600"/>
          </a:xfrm>
        </p:grpSpPr>
        <p:sp>
          <p:nvSpPr>
            <p:cNvPr id="4" name="Rounded Rectangle 3"/>
            <p:cNvSpPr/>
            <p:nvPr/>
          </p:nvSpPr>
          <p:spPr>
            <a:xfrm>
              <a:off x="431720" y="908712"/>
              <a:ext cx="1620000" cy="72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</a:rPr>
                <a:t>RF DESIGN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555776" y="908712"/>
              <a:ext cx="1620000" cy="7200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</a:rPr>
                <a:t>ENGINEERING DESIGN (3D models, 2D drawings)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972225" y="908712"/>
              <a:ext cx="1620000" cy="72000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</a:rPr>
                <a:t>QUALITY CONTROL AT FACTORY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6972225" y="2193220"/>
              <a:ext cx="1620000" cy="43200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</a:rPr>
                <a:t>CONFORM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076056" y="2204912"/>
              <a:ext cx="1620000" cy="432000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</a:rPr>
                <a:t>NOT CONFORM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6984448" y="2853008"/>
              <a:ext cx="1620000" cy="72000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</a:rPr>
                <a:t>QUALITY CONTROL AT CERN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431720" y="2852928"/>
              <a:ext cx="1620000" cy="72000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</a:rPr>
                <a:t>PRELIMINARY RF CHECK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4788024" y="3933128"/>
              <a:ext cx="1620000" cy="72000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</a:rPr>
                <a:t>LEAK TIGHTNESS TEST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7020272" y="3933128"/>
              <a:ext cx="1620000" cy="72000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</a:rPr>
                <a:t>RF CHECK AND TUNING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4788024" y="4797216"/>
              <a:ext cx="1620000" cy="64800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</a:rPr>
                <a:t>INSTALLATION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4788024" y="5589312"/>
              <a:ext cx="1620000" cy="648000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</a:rPr>
                <a:t>PACKAGING AND SHIPPING</a:t>
              </a:r>
              <a:endParaRPr lang="en-US" sz="1200" dirty="0">
                <a:solidFill>
                  <a:prstClr val="black"/>
                </a:solidFill>
              </a:endParaRPr>
            </a:p>
          </p:txBody>
        </p:sp>
        <p:cxnSp>
          <p:nvCxnSpPr>
            <p:cNvPr id="31" name="Straight Arrow Connector 30"/>
            <p:cNvCxnSpPr>
              <a:stCxn id="4" idx="3"/>
              <a:endCxn id="5" idx="1"/>
            </p:cNvCxnSpPr>
            <p:nvPr/>
          </p:nvCxnSpPr>
          <p:spPr>
            <a:xfrm>
              <a:off x="2051720" y="1268712"/>
              <a:ext cx="504056" cy="0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5" idx="3"/>
              <a:endCxn id="6" idx="1"/>
            </p:cNvCxnSpPr>
            <p:nvPr/>
          </p:nvCxnSpPr>
          <p:spPr>
            <a:xfrm>
              <a:off x="4175776" y="1268712"/>
              <a:ext cx="612248" cy="0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6" idx="3"/>
              <a:endCxn id="7" idx="1"/>
            </p:cNvCxnSpPr>
            <p:nvPr/>
          </p:nvCxnSpPr>
          <p:spPr>
            <a:xfrm>
              <a:off x="6408024" y="1268712"/>
              <a:ext cx="564201" cy="0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stCxn id="7" idx="2"/>
              <a:endCxn id="8" idx="0"/>
            </p:cNvCxnSpPr>
            <p:nvPr/>
          </p:nvCxnSpPr>
          <p:spPr>
            <a:xfrm>
              <a:off x="7782225" y="1628712"/>
              <a:ext cx="0" cy="564508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3" name="Elbow Connector 42"/>
            <p:cNvCxnSpPr>
              <a:stCxn id="7" idx="2"/>
              <a:endCxn id="9" idx="0"/>
            </p:cNvCxnSpPr>
            <p:nvPr/>
          </p:nvCxnSpPr>
          <p:spPr>
            <a:xfrm rot="5400000">
              <a:off x="6546041" y="968728"/>
              <a:ext cx="576200" cy="1896169"/>
            </a:xfrm>
            <a:prstGeom prst="bentConnector3">
              <a:avLst/>
            </a:prstGeom>
            <a:ln>
              <a:tailEnd type="stealth" w="lg" len="lg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7" name="Elbow Connector 46"/>
            <p:cNvCxnSpPr>
              <a:stCxn id="9" idx="1"/>
              <a:endCxn id="6" idx="1"/>
            </p:cNvCxnSpPr>
            <p:nvPr/>
          </p:nvCxnSpPr>
          <p:spPr>
            <a:xfrm rot="10800000">
              <a:off x="4788024" y="1268712"/>
              <a:ext cx="288032" cy="1152200"/>
            </a:xfrm>
            <a:prstGeom prst="bentConnector3">
              <a:avLst>
                <a:gd name="adj1" fmla="val 179366"/>
              </a:avLst>
            </a:prstGeom>
            <a:ln>
              <a:tailEnd type="stealth" w="lg" len="lg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1" name="Elbow Connector 50"/>
            <p:cNvCxnSpPr>
              <a:stCxn id="8" idx="3"/>
              <a:endCxn id="13" idx="3"/>
            </p:cNvCxnSpPr>
            <p:nvPr/>
          </p:nvCxnSpPr>
          <p:spPr>
            <a:xfrm>
              <a:off x="8592225" y="2409220"/>
              <a:ext cx="12223" cy="803788"/>
            </a:xfrm>
            <a:prstGeom prst="bentConnector3">
              <a:avLst>
                <a:gd name="adj1" fmla="val 1970245"/>
              </a:avLst>
            </a:prstGeom>
            <a:ln>
              <a:tailEnd type="stealth" w="lg" len="lg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>
              <a:stCxn id="13" idx="1"/>
              <a:endCxn id="15" idx="3"/>
            </p:cNvCxnSpPr>
            <p:nvPr/>
          </p:nvCxnSpPr>
          <p:spPr>
            <a:xfrm flipH="1" flipV="1">
              <a:off x="6408024" y="3212928"/>
              <a:ext cx="576424" cy="80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>
              <a:stCxn id="15" idx="1"/>
              <a:endCxn id="16" idx="3"/>
            </p:cNvCxnSpPr>
            <p:nvPr/>
          </p:nvCxnSpPr>
          <p:spPr>
            <a:xfrm flipH="1">
              <a:off x="4175776" y="3212928"/>
              <a:ext cx="612248" cy="0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>
              <a:stCxn id="16" idx="1"/>
              <a:endCxn id="17" idx="3"/>
            </p:cNvCxnSpPr>
            <p:nvPr/>
          </p:nvCxnSpPr>
          <p:spPr>
            <a:xfrm flipH="1">
              <a:off x="2051720" y="3212928"/>
              <a:ext cx="504056" cy="0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1" name="Elbow Connector 60"/>
            <p:cNvCxnSpPr>
              <a:stCxn id="17" idx="1"/>
              <a:endCxn id="18" idx="1"/>
            </p:cNvCxnSpPr>
            <p:nvPr/>
          </p:nvCxnSpPr>
          <p:spPr>
            <a:xfrm rot="10800000" flipV="1">
              <a:off x="431720" y="3212928"/>
              <a:ext cx="12700" cy="1080200"/>
            </a:xfrm>
            <a:prstGeom prst="bentConnector3">
              <a:avLst>
                <a:gd name="adj1" fmla="val 1800000"/>
              </a:avLst>
            </a:prstGeom>
            <a:ln>
              <a:tailEnd type="stealth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>
              <a:stCxn id="18" idx="3"/>
              <a:endCxn id="19" idx="1"/>
            </p:cNvCxnSpPr>
            <p:nvPr/>
          </p:nvCxnSpPr>
          <p:spPr>
            <a:xfrm>
              <a:off x="2051720" y="4293128"/>
              <a:ext cx="504056" cy="0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>
              <a:stCxn id="19" idx="3"/>
              <a:endCxn id="20" idx="1"/>
            </p:cNvCxnSpPr>
            <p:nvPr/>
          </p:nvCxnSpPr>
          <p:spPr>
            <a:xfrm>
              <a:off x="4175776" y="4293128"/>
              <a:ext cx="612248" cy="0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stCxn id="20" idx="3"/>
              <a:endCxn id="21" idx="1"/>
            </p:cNvCxnSpPr>
            <p:nvPr/>
          </p:nvCxnSpPr>
          <p:spPr>
            <a:xfrm>
              <a:off x="6408024" y="4293128"/>
              <a:ext cx="612248" cy="0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9" name="Elbow Connector 68"/>
            <p:cNvCxnSpPr>
              <a:stCxn id="21" idx="3"/>
              <a:endCxn id="24" idx="3"/>
            </p:cNvCxnSpPr>
            <p:nvPr/>
          </p:nvCxnSpPr>
          <p:spPr>
            <a:xfrm>
              <a:off x="8640272" y="4293128"/>
              <a:ext cx="35824" cy="1224136"/>
            </a:xfrm>
            <a:prstGeom prst="bentConnector3">
              <a:avLst>
                <a:gd name="adj1" fmla="val 977415"/>
              </a:avLst>
            </a:prstGeom>
            <a:ln>
              <a:tailEnd type="stealth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1" name="Elbow Connector 70"/>
            <p:cNvCxnSpPr>
              <a:stCxn id="24" idx="1"/>
              <a:endCxn id="25" idx="3"/>
            </p:cNvCxnSpPr>
            <p:nvPr/>
          </p:nvCxnSpPr>
          <p:spPr>
            <a:xfrm rot="10800000">
              <a:off x="6408024" y="5121216"/>
              <a:ext cx="648072" cy="396048"/>
            </a:xfrm>
            <a:prstGeom prst="bentConnector3">
              <a:avLst/>
            </a:prstGeom>
            <a:ln>
              <a:tailEnd type="stealth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3" name="Elbow Connector 72"/>
            <p:cNvCxnSpPr>
              <a:stCxn id="24" idx="1"/>
              <a:endCxn id="26" idx="3"/>
            </p:cNvCxnSpPr>
            <p:nvPr/>
          </p:nvCxnSpPr>
          <p:spPr>
            <a:xfrm rot="10800000" flipV="1">
              <a:off x="6408024" y="5517264"/>
              <a:ext cx="648072" cy="396048"/>
            </a:xfrm>
            <a:prstGeom prst="bentConnector3">
              <a:avLst/>
            </a:prstGeom>
            <a:ln>
              <a:tailEnd type="stealth" w="lg" len="lg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pic>
        <p:nvPicPr>
          <p:cNvPr id="2052" name="Picture 4" descr="G:\Departments\AB\Projects\RF-PM CLIC activities\Projects\RF structure development\photos\20120221 Stend Alone Test Stend T24 KEK sealed N2\DSC0506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05" t="31088" r="22937" b="32722"/>
          <a:stretch/>
        </p:blipFill>
        <p:spPr bwMode="auto">
          <a:xfrm>
            <a:off x="539552" y="4727115"/>
            <a:ext cx="3482379" cy="16280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ounded Rectangle 14"/>
          <p:cNvSpPr/>
          <p:nvPr/>
        </p:nvSpPr>
        <p:spPr>
          <a:xfrm>
            <a:off x="4788024" y="2852928"/>
            <a:ext cx="1620000" cy="720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prstClr val="black"/>
                </a:solidFill>
              </a:rPr>
              <a:t>CLEANING </a:t>
            </a:r>
          </a:p>
          <a:p>
            <a:pPr algn="ctr"/>
            <a:r>
              <a:rPr lang="en-US" sz="1200" dirty="0" smtClean="0">
                <a:solidFill>
                  <a:prstClr val="black"/>
                </a:solidFill>
              </a:rPr>
              <a:t>(LIGHT ETCHING)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71600" y="2008470"/>
            <a:ext cx="2653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Add a final dimensional control</a:t>
            </a:r>
            <a:endParaRPr lang="en-GB" dirty="0">
              <a:solidFill>
                <a:srgbClr val="FF0000"/>
              </a:solidFill>
              <a:latin typeface="Buxton Sketch" panose="03080500000500000004" pitchFamily="66" charset="0"/>
            </a:endParaRPr>
          </a:p>
        </p:txBody>
      </p:sp>
      <p:cxnSp>
        <p:nvCxnSpPr>
          <p:cNvPr id="11" name="Straight Arrow Connector 10"/>
          <p:cNvCxnSpPr>
            <a:stCxn id="95" idx="3"/>
          </p:cNvCxnSpPr>
          <p:nvPr/>
        </p:nvCxnSpPr>
        <p:spPr>
          <a:xfrm>
            <a:off x="3624890" y="2193136"/>
            <a:ext cx="3209251" cy="2099908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2868691"/>
      </p:ext>
    </p:extLst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68" y="836711"/>
            <a:ext cx="8311325" cy="5540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Requirements from luminosity. D. Schulte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681103" y="3475582"/>
            <a:ext cx="2409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See. N. Galindo Munoz talk</a:t>
            </a:r>
            <a:endParaRPr lang="en-GB" sz="2400" dirty="0">
              <a:solidFill>
                <a:srgbClr val="FF0000"/>
              </a:solidFill>
              <a:latin typeface="Buxton Sketch" panose="030805000005000000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81103" y="5085184"/>
            <a:ext cx="18309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See A. </a:t>
            </a:r>
            <a:r>
              <a:rPr lang="en-GB" sz="2400" dirty="0" err="1" smtClean="0">
                <a:solidFill>
                  <a:srgbClr val="FF0000"/>
                </a:solidFill>
                <a:latin typeface="Buxton Sketch" panose="03080500000500000004" pitchFamily="66" charset="0"/>
              </a:rPr>
              <a:t>Solodko</a:t>
            </a:r>
            <a:r>
              <a:rPr lang="en-GB" sz="2400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 talk</a:t>
            </a:r>
            <a:endParaRPr lang="en-GB" sz="2400" dirty="0">
              <a:solidFill>
                <a:srgbClr val="FF0000"/>
              </a:solidFill>
              <a:latin typeface="Buxton Sketch" panose="030805000005000000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524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Tolerances coming from RF. A. </a:t>
            </a:r>
            <a:r>
              <a:rPr lang="en-GB" dirty="0" err="1" smtClean="0"/>
              <a:t>Grudjev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N. Catalan Lasheras</a:t>
            </a:r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883952" y="1556661"/>
            <a:ext cx="3286102" cy="3582194"/>
            <a:chOff x="3048000" y="838200"/>
            <a:chExt cx="4963739" cy="5410994"/>
          </a:xfrm>
        </p:grpSpPr>
        <p:grpSp>
          <p:nvGrpSpPr>
            <p:cNvPr id="5" name="Group 4"/>
            <p:cNvGrpSpPr/>
            <p:nvPr/>
          </p:nvGrpSpPr>
          <p:grpSpPr>
            <a:xfrm rot="16200000">
              <a:off x="2743200" y="1143000"/>
              <a:ext cx="4038600" cy="3429000"/>
              <a:chOff x="1524000" y="1828800"/>
              <a:chExt cx="5410200" cy="3429000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1524000" y="3657600"/>
                <a:ext cx="5410200" cy="1600200"/>
                <a:chOff x="1524000" y="2590800"/>
                <a:chExt cx="3886200" cy="1600200"/>
              </a:xfrm>
            </p:grpSpPr>
            <p:sp>
              <p:nvSpPr>
                <p:cNvPr id="41" name="Oval 40"/>
                <p:cNvSpPr/>
                <p:nvPr/>
              </p:nvSpPr>
              <p:spPr>
                <a:xfrm>
                  <a:off x="1524000" y="2590800"/>
                  <a:ext cx="1905000" cy="121920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1524000" y="3200400"/>
                  <a:ext cx="914400" cy="3810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Rectangle 42"/>
                <p:cNvSpPr/>
                <p:nvPr/>
              </p:nvSpPr>
              <p:spPr>
                <a:xfrm>
                  <a:off x="2362200" y="2590800"/>
                  <a:ext cx="3048000" cy="16002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>
                  <a:off x="1524000" y="2971800"/>
                  <a:ext cx="1905000" cy="1219200"/>
                </a:xfrm>
                <a:prstGeom prst="ellipse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8" name="Rectangle 37"/>
              <p:cNvSpPr/>
              <p:nvPr/>
            </p:nvSpPr>
            <p:spPr>
              <a:xfrm>
                <a:off x="5791200" y="1828800"/>
                <a:ext cx="1143000" cy="18288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5198853" y="3200400"/>
                <a:ext cx="668547" cy="4572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4586378" y="2743200"/>
                <a:ext cx="1204823" cy="914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" name="Straight Arrow Connector 5"/>
            <p:cNvCxnSpPr/>
            <p:nvPr/>
          </p:nvCxnSpPr>
          <p:spPr>
            <a:xfrm rot="5400000" flipH="1" flipV="1">
              <a:off x="6401594" y="5561806"/>
              <a:ext cx="1371600" cy="1588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7010400" y="5486400"/>
              <a:ext cx="3113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70C0"/>
                  </a:solidFill>
                </a:rPr>
                <a:t>a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rot="5400000" flipH="1" flipV="1">
              <a:off x="1143000" y="3962400"/>
              <a:ext cx="45720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3429000" y="3657600"/>
              <a:ext cx="3225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b</a:t>
              </a:r>
              <a:endParaRPr lang="en-US" sz="2000" b="1" dirty="0"/>
            </a:p>
          </p:txBody>
        </p:sp>
        <p:cxnSp>
          <p:nvCxnSpPr>
            <p:cNvPr id="10" name="Straight Arrow Connector 9"/>
            <p:cNvCxnSpPr>
              <a:endCxn id="40" idx="5"/>
            </p:cNvCxnSpPr>
            <p:nvPr/>
          </p:nvCxnSpPr>
          <p:spPr>
            <a:xfrm rot="5400000" flipH="1" flipV="1">
              <a:off x="4387913" y="1854825"/>
              <a:ext cx="386664" cy="3232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4038600" y="2209800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038600" y="1905000"/>
              <a:ext cx="2760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r</a:t>
              </a:r>
              <a:endParaRPr lang="en-US" sz="2000" b="1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3048000" y="2971800"/>
              <a:ext cx="1828800" cy="1588"/>
              <a:chOff x="3048000" y="2971800"/>
              <a:chExt cx="1828800" cy="1588"/>
            </a:xfrm>
          </p:grpSpPr>
          <p:cxnSp>
            <p:nvCxnSpPr>
              <p:cNvPr id="35" name="Straight Arrow Connector 34"/>
              <p:cNvCxnSpPr/>
              <p:nvPr/>
            </p:nvCxnSpPr>
            <p:spPr>
              <a:xfrm>
                <a:off x="3962400" y="2971800"/>
                <a:ext cx="9144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 rot="10800000">
                <a:off x="3048000" y="2971800"/>
                <a:ext cx="10668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Straight Connector 13"/>
            <p:cNvCxnSpPr/>
            <p:nvPr/>
          </p:nvCxnSpPr>
          <p:spPr>
            <a:xfrm rot="5400000">
              <a:off x="762000" y="3962400"/>
              <a:ext cx="45720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3695700" y="5067300"/>
              <a:ext cx="23622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>
              <a:off x="5295900" y="5067300"/>
              <a:ext cx="23622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5715000" y="5257800"/>
              <a:ext cx="762000" cy="1588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10800000">
              <a:off x="4876800" y="5257800"/>
              <a:ext cx="977900" cy="1588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5867400" y="4953000"/>
              <a:ext cx="3225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70C0"/>
                  </a:solidFill>
                </a:rPr>
                <a:t>d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20" name="Straight Connector 19"/>
            <p:cNvCxnSpPr>
              <a:stCxn id="41" idx="2"/>
            </p:cNvCxnSpPr>
            <p:nvPr/>
          </p:nvCxnSpPr>
          <p:spPr>
            <a:xfrm rot="16200000" flipH="1">
              <a:off x="6553200" y="3810000"/>
              <a:ext cx="0" cy="21336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41" idx="2"/>
            </p:cNvCxnSpPr>
            <p:nvPr/>
          </p:nvCxnSpPr>
          <p:spPr>
            <a:xfrm rot="5400000">
              <a:off x="4800600" y="5562600"/>
              <a:ext cx="13716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44" idx="2"/>
            </p:cNvCxnSpPr>
            <p:nvPr/>
          </p:nvCxnSpPr>
          <p:spPr>
            <a:xfrm rot="5400000">
              <a:off x="5181600" y="5562600"/>
              <a:ext cx="13716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10800000">
              <a:off x="5867400" y="5638800"/>
              <a:ext cx="533400" cy="1588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5334000" y="5638800"/>
              <a:ext cx="152400" cy="1588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486400" y="5638800"/>
              <a:ext cx="4572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5562600" y="5334000"/>
              <a:ext cx="2872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70C0"/>
                  </a:solidFill>
                </a:rPr>
                <a:t>s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6324600" y="5638800"/>
              <a:ext cx="152400" cy="1588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5943600" y="5334000"/>
              <a:ext cx="457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0070C0"/>
                  </a:solidFill>
                </a:rPr>
                <a:t>be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6477000" y="3886200"/>
              <a:ext cx="10668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rot="5400000" flipH="1" flipV="1">
              <a:off x="6401594" y="4571206"/>
              <a:ext cx="1371600" cy="1588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5400000">
              <a:off x="6781800" y="4572000"/>
              <a:ext cx="609600" cy="1588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7086600" y="4191000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 smtClean="0">
                  <a:solidFill>
                    <a:srgbClr val="0070C0"/>
                  </a:solidFill>
                </a:rPr>
                <a:t>ae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886200" y="2667000"/>
              <a:ext cx="2471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/>
                <a:t>l</a:t>
              </a:r>
              <a:endParaRPr lang="en-US" sz="20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934200" y="2590800"/>
              <a:ext cx="10775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0070C0"/>
                  </a:solidFill>
                </a:rPr>
                <a:t>e=</a:t>
              </a:r>
              <a:r>
                <a:rPr lang="en-US" sz="2000" b="1" dirty="0" err="1" smtClean="0">
                  <a:solidFill>
                    <a:srgbClr val="0070C0"/>
                  </a:solidFill>
                </a:rPr>
                <a:t>ae</a:t>
              </a:r>
              <a:r>
                <a:rPr lang="en-US" sz="2000" b="1" dirty="0" smtClean="0">
                  <a:solidFill>
                    <a:srgbClr val="0070C0"/>
                  </a:solidFill>
                </a:rPr>
                <a:t>/be</a:t>
              </a:r>
              <a:endParaRPr lang="en-US" sz="20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45" name="Rectangle 44"/>
          <p:cNvSpPr/>
          <p:nvPr/>
        </p:nvSpPr>
        <p:spPr>
          <a:xfrm>
            <a:off x="4170054" y="95047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Sensitivity study for </a:t>
            </a:r>
            <a:r>
              <a:rPr lang="en-GB" dirty="0" err="1" smtClean="0"/>
              <a:t>undamped</a:t>
            </a:r>
            <a:r>
              <a:rPr lang="en-GB" dirty="0" smtClean="0"/>
              <a:t> cell.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Riccardo </a:t>
            </a:r>
            <a:r>
              <a:rPr lang="en-GB" dirty="0" err="1"/>
              <a:t>Zennaro</a:t>
            </a:r>
            <a:r>
              <a:rPr lang="en-GB" dirty="0"/>
              <a:t>, “Study of the machining and assembly tolerances for the CLIC accelerating structures”, EUROTeV-Report-2008-081, (2008)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/>
              <a:t>Jiaru</a:t>
            </a:r>
            <a:r>
              <a:rPr lang="en-GB" dirty="0"/>
              <a:t> Shi, </a:t>
            </a:r>
            <a:r>
              <a:rPr lang="en-GB" dirty="0" err="1"/>
              <a:t>Alexej</a:t>
            </a:r>
            <a:r>
              <a:rPr lang="en-GB" dirty="0"/>
              <a:t> </a:t>
            </a:r>
            <a:r>
              <a:rPr lang="en-GB" dirty="0" err="1"/>
              <a:t>Grudiev</a:t>
            </a:r>
            <a:r>
              <a:rPr lang="en-GB" dirty="0"/>
              <a:t>, Walter </a:t>
            </a:r>
            <a:r>
              <a:rPr lang="en-GB" dirty="0" err="1"/>
              <a:t>Wuensch</a:t>
            </a:r>
            <a:r>
              <a:rPr lang="en-GB" dirty="0"/>
              <a:t>, “Tuning of X-band traveling-wave accelerating structures”, NIMA 704 (2013)</a:t>
            </a:r>
          </a:p>
        </p:txBody>
      </p:sp>
      <p:pic>
        <p:nvPicPr>
          <p:cNvPr id="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84" t="39796" r="21578" b="-1891"/>
          <a:stretch/>
        </p:blipFill>
        <p:spPr bwMode="auto">
          <a:xfrm>
            <a:off x="4301021" y="3017049"/>
            <a:ext cx="4231419" cy="2853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Rectangle 48"/>
          <p:cNvSpPr/>
          <p:nvPr/>
        </p:nvSpPr>
        <p:spPr>
          <a:xfrm>
            <a:off x="671068" y="5877272"/>
            <a:ext cx="75313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u="sng" dirty="0"/>
              <a:t>Sub micron precision </a:t>
            </a:r>
            <a:r>
              <a:rPr lang="en-GB" b="1" dirty="0"/>
              <a:t>is required if no tuning is applied and no temperature correction is </a:t>
            </a:r>
            <a:r>
              <a:rPr lang="en-GB" b="1" dirty="0" smtClean="0"/>
              <a:t>allowed</a:t>
            </a:r>
            <a:endParaRPr lang="en-GB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2800901" y="6244773"/>
            <a:ext cx="61141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Only systematic errors considered. Random  errors </a:t>
            </a:r>
            <a:r>
              <a:rPr lang="en-GB" sz="2000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being studied</a:t>
            </a:r>
            <a:endParaRPr lang="en-GB" sz="2000" dirty="0">
              <a:solidFill>
                <a:srgbClr val="FF0000"/>
              </a:solidFill>
              <a:latin typeface="Buxton Sketch" panose="030805000005000000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426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from RF tolerances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GB" sz="2200" dirty="0" smtClean="0"/>
              <a:t>Sensitivity studies hints to sub-micron accuracy</a:t>
            </a:r>
          </a:p>
          <a:p>
            <a:pPr lvl="1"/>
            <a:r>
              <a:rPr lang="en-GB" sz="2200" dirty="0" smtClean="0"/>
              <a:t>Only systematic errors </a:t>
            </a:r>
          </a:p>
          <a:p>
            <a:pPr lvl="1"/>
            <a:r>
              <a:rPr lang="en-GB" sz="2200" dirty="0" smtClean="0"/>
              <a:t>Damping waveguides to be considered</a:t>
            </a:r>
          </a:p>
          <a:p>
            <a:pPr lvl="0"/>
            <a:r>
              <a:rPr lang="en-GB" sz="2200" dirty="0" smtClean="0"/>
              <a:t>2B </a:t>
            </a:r>
            <a:r>
              <a:rPr lang="en-GB" sz="2200" dirty="0"/>
              <a:t>is the parameter most critical </a:t>
            </a:r>
            <a:r>
              <a:rPr lang="en-GB" sz="2200" dirty="0" smtClean="0"/>
              <a:t>for input couplers</a:t>
            </a:r>
            <a:endParaRPr lang="en-GB" sz="2200" dirty="0"/>
          </a:p>
          <a:p>
            <a:pPr lvl="0"/>
            <a:r>
              <a:rPr lang="en-GB" sz="2200" dirty="0"/>
              <a:t>Tuning could correct 10 MHz but </a:t>
            </a:r>
            <a:r>
              <a:rPr lang="en-GB" sz="2200" dirty="0" smtClean="0"/>
              <a:t>is </a:t>
            </a:r>
            <a:r>
              <a:rPr lang="en-GB" sz="2200" dirty="0"/>
              <a:t>not the baseline of CLIC. </a:t>
            </a:r>
            <a:endParaRPr lang="en-GB" sz="2200" dirty="0" smtClean="0"/>
          </a:p>
          <a:p>
            <a:pPr lvl="1"/>
            <a:r>
              <a:rPr lang="en-GB" sz="2200" dirty="0" smtClean="0"/>
              <a:t>Prototypes </a:t>
            </a:r>
            <a:r>
              <a:rPr lang="en-GB" sz="2200" dirty="0"/>
              <a:t>need to be produced according to the </a:t>
            </a:r>
            <a:r>
              <a:rPr lang="en-GB" sz="2200" dirty="0" smtClean="0"/>
              <a:t>baseline aiming at no tuning. </a:t>
            </a:r>
          </a:p>
          <a:p>
            <a:pPr lvl="1"/>
            <a:r>
              <a:rPr lang="en-GB" sz="2200" dirty="0" smtClean="0"/>
              <a:t>Tuning </a:t>
            </a:r>
            <a:r>
              <a:rPr lang="en-GB" sz="2200" dirty="0"/>
              <a:t>will be used as a measure of accumulated errors </a:t>
            </a:r>
            <a:r>
              <a:rPr lang="en-GB" sz="2200" dirty="0" smtClean="0"/>
              <a:t>and assembly quality </a:t>
            </a:r>
          </a:p>
          <a:p>
            <a:pPr lvl="1"/>
            <a:r>
              <a:rPr lang="en-GB" sz="2200" dirty="0" smtClean="0"/>
              <a:t>eventual </a:t>
            </a:r>
            <a:r>
              <a:rPr lang="en-GB" sz="2200" dirty="0"/>
              <a:t>feedback to RF design and beam </a:t>
            </a:r>
            <a:r>
              <a:rPr lang="en-GB" sz="2200" dirty="0" smtClean="0"/>
              <a:t>dynamics if not achievable. </a:t>
            </a:r>
            <a:endParaRPr lang="en-GB" sz="2200" dirty="0"/>
          </a:p>
          <a:p>
            <a:pPr lvl="0"/>
            <a:r>
              <a:rPr lang="en-GB" sz="2200" dirty="0" smtClean="0"/>
              <a:t>We should try to correlate </a:t>
            </a:r>
            <a:r>
              <a:rPr lang="en-GB" sz="2200" dirty="0"/>
              <a:t>tuning to disk </a:t>
            </a:r>
            <a:r>
              <a:rPr lang="en-GB" sz="2200" dirty="0" smtClean="0"/>
              <a:t>geometry. </a:t>
            </a:r>
            <a:r>
              <a:rPr lang="en-GB" sz="2200" i="1" dirty="0" smtClean="0"/>
              <a:t>Action?</a:t>
            </a:r>
          </a:p>
          <a:p>
            <a:pPr lvl="1"/>
            <a:r>
              <a:rPr lang="en-GB" sz="2200" dirty="0" smtClean="0"/>
              <a:t>Not all data available for all disks</a:t>
            </a:r>
          </a:p>
          <a:p>
            <a:pPr lvl="1"/>
            <a:r>
              <a:rPr lang="en-GB" sz="2200" dirty="0" smtClean="0"/>
              <a:t>One attempt was done in the past without success. (</a:t>
            </a:r>
            <a:r>
              <a:rPr lang="en-US" sz="2200" dirty="0" smtClean="0"/>
              <a:t>EDMS1291907)</a:t>
            </a:r>
            <a:endParaRPr lang="en-GB" sz="2200" dirty="0"/>
          </a:p>
          <a:p>
            <a:pPr lvl="1"/>
            <a:endParaRPr lang="en-GB" sz="2200" dirty="0" smtClean="0"/>
          </a:p>
          <a:p>
            <a:pPr marL="0" indent="0">
              <a:buNone/>
            </a:pP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837106" y="3212976"/>
            <a:ext cx="39180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Stay at submicron tolerance in the shape</a:t>
            </a:r>
            <a:endParaRPr lang="en-GB" sz="2000" dirty="0">
              <a:solidFill>
                <a:srgbClr val="FF0000"/>
              </a:solidFill>
              <a:latin typeface="Buxton Sketch" panose="030805000005000000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1124744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Study random manufacturing errors. </a:t>
            </a:r>
          </a:p>
          <a:p>
            <a:r>
              <a:rPr lang="en-GB" sz="2000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Systematic deformations?</a:t>
            </a:r>
          </a:p>
        </p:txBody>
      </p:sp>
    </p:spTree>
    <p:extLst>
      <p:ext uri="{BB962C8B-B14F-4D97-AF65-F5344CB8AC3E}">
        <p14:creationId xmlns:p14="http://schemas.microsoft.com/office/powerpoint/2010/main" val="3247066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2215"/>
            <a:ext cx="7321550" cy="746176"/>
          </a:xfrm>
        </p:spPr>
        <p:txBody>
          <a:bodyPr/>
          <a:lstStyle/>
          <a:p>
            <a:r>
              <a:rPr lang="en-GB" dirty="0" smtClean="0"/>
              <a:t>Taking shortcuts. W. </a:t>
            </a:r>
            <a:r>
              <a:rPr lang="en-GB" dirty="0" err="1" smtClean="0"/>
              <a:t>Wuensch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GB" smtClean="0"/>
              <a:t>N. Catalan Lasheras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529208" y="836712"/>
            <a:ext cx="8229600" cy="15881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GB" sz="2700" dirty="0"/>
              <a:t>High power breakdown behaviour of a pair of electrodes seems to be similar to that of </a:t>
            </a:r>
            <a:r>
              <a:rPr lang="en-GB" sz="2700" dirty="0" smtClean="0"/>
              <a:t>an </a:t>
            </a:r>
            <a:r>
              <a:rPr lang="en-GB" sz="2700" dirty="0"/>
              <a:t>accelerating structure once the “appropriate” scaling laws are applied… work in progress</a:t>
            </a:r>
          </a:p>
        </p:txBody>
      </p:sp>
      <p:pic>
        <p:nvPicPr>
          <p:cNvPr id="11" name="Picture 2" descr="\\cern.ch\dfs\Users\j\jginerna\Documents\PhD\Structure Conditioning\Conditioning DC\Presentation DC Spark\Es_Es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8672"/>
            <a:ext cx="4960641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5148064" y="3861048"/>
            <a:ext cx="37660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latin typeface="Buxton Sketch" panose="03080500000500000004" pitchFamily="66" charset="0"/>
              </a:rPr>
              <a:t>We could “judge” changes or improvements in the current procedure using sample electrodes.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surface </a:t>
            </a:r>
            <a:r>
              <a:rPr lang="en-GB" sz="2400" dirty="0">
                <a:solidFill>
                  <a:srgbClr val="FF0000"/>
                </a:solidFill>
                <a:latin typeface="Buxton Sketch" panose="03080500000500000004" pitchFamily="66" charset="0"/>
              </a:rPr>
              <a:t>treatment, cleaning, etching, </a:t>
            </a:r>
            <a:r>
              <a:rPr lang="en-GB" sz="2400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degassing, </a:t>
            </a:r>
            <a:r>
              <a:rPr lang="en-GB" sz="2400" dirty="0" err="1" smtClean="0">
                <a:solidFill>
                  <a:srgbClr val="FF0000"/>
                </a:solidFill>
                <a:latin typeface="Buxton Sketch" panose="03080500000500000004" pitchFamily="66" charset="0"/>
              </a:rPr>
              <a:t>etc</a:t>
            </a:r>
            <a:endParaRPr lang="en-GB" sz="2400" dirty="0" smtClean="0">
              <a:solidFill>
                <a:srgbClr val="FF0000"/>
              </a:solidFill>
              <a:latin typeface="Buxton Sketch" panose="03080500000500000004" pitchFamily="66" charset="0"/>
            </a:endParaRPr>
          </a:p>
          <a:p>
            <a:r>
              <a:rPr lang="en-GB" sz="2400" dirty="0" smtClean="0">
                <a:solidFill>
                  <a:srgbClr val="FF0000"/>
                </a:solidFill>
                <a:latin typeface="Buxton Sketch" panose="03080500000500000004" pitchFamily="66" charset="0"/>
              </a:rPr>
              <a:t> </a:t>
            </a:r>
            <a:endParaRPr lang="en-GB" sz="2400" dirty="0">
              <a:solidFill>
                <a:srgbClr val="FF0000"/>
              </a:solidFill>
              <a:latin typeface="Buxton Sketch" panose="030805000005000000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989745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laridad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20231</TotalTime>
  <Words>2219</Words>
  <Application>Microsoft Office PowerPoint</Application>
  <PresentationFormat>On-screen Show (4:3)</PresentationFormat>
  <Paragraphs>432</Paragraphs>
  <Slides>38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52" baseType="lpstr">
      <vt:lpstr>Arial</vt:lpstr>
      <vt:lpstr>Buxton Sketch</vt:lpstr>
      <vt:lpstr>Calibri</vt:lpstr>
      <vt:lpstr>Candara</vt:lpstr>
      <vt:lpstr>Segoe Print</vt:lpstr>
      <vt:lpstr>Tahoma</vt:lpstr>
      <vt:lpstr>Times New Roman</vt:lpstr>
      <vt:lpstr>Verdana</vt:lpstr>
      <vt:lpstr>Wingdings</vt:lpstr>
      <vt:lpstr>Office Theme</vt:lpstr>
      <vt:lpstr>Claridad</vt:lpstr>
      <vt:lpstr>1_Office Theme</vt:lpstr>
      <vt:lpstr>3_Office Theme</vt:lpstr>
      <vt:lpstr>Worksheet</vt:lpstr>
      <vt:lpstr>Xband accelerating structures review 24-25.11.2014</vt:lpstr>
      <vt:lpstr>Goals of the review</vt:lpstr>
      <vt:lpstr>Participants</vt:lpstr>
      <vt:lpstr>Program of the review </vt:lpstr>
      <vt:lpstr>Baseline manufacturing flow</vt:lpstr>
      <vt:lpstr>Requirements from luminosity. D. Schulte</vt:lpstr>
      <vt:lpstr>Tolerances coming from RF. A. Grudjev</vt:lpstr>
      <vt:lpstr>Conclusions from RF tolerances</vt:lpstr>
      <vt:lpstr>Taking shortcuts. W. Wuensch </vt:lpstr>
      <vt:lpstr>Shape accuracy. S. Atieh</vt:lpstr>
      <vt:lpstr>Achieved Flatness. S. Atieh</vt:lpstr>
      <vt:lpstr>Achieved Flatness II</vt:lpstr>
      <vt:lpstr>How do we measure/accept the disks? A. Cherif</vt:lpstr>
      <vt:lpstr>How do we measure/accept the disks? A. Cherif</vt:lpstr>
      <vt:lpstr>Discussion on machining and acceptance</vt:lpstr>
      <vt:lpstr>Surface issues for RF structures in SLAC. J. Wang</vt:lpstr>
      <vt:lpstr>Study of heat and chemical treatments effects on the surface of ultra-precision machined discs for CLIC. A. Perez Fontenla</vt:lpstr>
      <vt:lpstr>Role of oxidation on bonding. M. Taborelli</vt:lpstr>
      <vt:lpstr>Discussion on surface treatment</vt:lpstr>
      <vt:lpstr>Assembly and alignment procedure. M. Aicheler</vt:lpstr>
      <vt:lpstr>Cell to cell alignment on GLC structures. T. Higo</vt:lpstr>
      <vt:lpstr>Some (really) typical results</vt:lpstr>
      <vt:lpstr>Discussion on bonding/brazing</vt:lpstr>
      <vt:lpstr>RF X-band previous projects @ CIEMAT</vt:lpstr>
      <vt:lpstr>PowerPoint Presentation</vt:lpstr>
      <vt:lpstr>New workflow steps. M. Filippova</vt:lpstr>
      <vt:lpstr>Responsibilities</vt:lpstr>
      <vt:lpstr>RF measurements. B. Woolley, R.Wegner</vt:lpstr>
      <vt:lpstr>Tuned structure and tuning record</vt:lpstr>
      <vt:lpstr>Discusion and Conclusions</vt:lpstr>
      <vt:lpstr>Baking requirements</vt:lpstr>
      <vt:lpstr>Degassing data from PSI structure</vt:lpstr>
      <vt:lpstr>Discussion on baking</vt:lpstr>
      <vt:lpstr>Manifolds assembly. D. Gudkov</vt:lpstr>
      <vt:lpstr>Alternatives to manifolds. Discussion</vt:lpstr>
      <vt:lpstr>Needs for SiC to Cu joining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Preparation for a test bench in Irfu Saclay</dc:title>
  <dc:creator>Nuria Catalan Lasheras</dc:creator>
  <cp:lastModifiedBy>Nuria Catalan Lasheras</cp:lastModifiedBy>
  <cp:revision>155</cp:revision>
  <cp:lastPrinted>2014-12-16T16:39:30Z</cp:lastPrinted>
  <dcterms:created xsi:type="dcterms:W3CDTF">2012-08-30T16:05:35Z</dcterms:created>
  <dcterms:modified xsi:type="dcterms:W3CDTF">2015-01-27T11:47:27Z</dcterms:modified>
</cp:coreProperties>
</file>