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5" r:id="rId3"/>
    <p:sldId id="266" r:id="rId4"/>
    <p:sldId id="267" r:id="rId5"/>
    <p:sldId id="274" r:id="rId6"/>
    <p:sldId id="269" r:id="rId7"/>
    <p:sldId id="270" r:id="rId8"/>
    <p:sldId id="271" r:id="rId9"/>
    <p:sldId id="272" r:id="rId10"/>
    <p:sldId id="273" r:id="rId11"/>
    <p:sldId id="276" r:id="rId12"/>
    <p:sldId id="268" r:id="rId13"/>
    <p:sldId id="275" r:id="rId14"/>
    <p:sldId id="259" r:id="rId15"/>
    <p:sldId id="258" r:id="rId16"/>
    <p:sldId id="277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7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12.wmf"/><Relationship Id="rId1" Type="http://schemas.openxmlformats.org/officeDocument/2006/relationships/image" Target="../media/image11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2472EF-F188-4A92-A495-B372075048C2}" type="datetimeFigureOut">
              <a:rPr lang="en-GB" smtClean="0"/>
              <a:pPr/>
              <a:t>28/01/2015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39AEE8-1F5D-4A27-88AD-F691D6E4E5D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2472EF-F188-4A92-A495-B372075048C2}" type="datetimeFigureOut">
              <a:rPr lang="en-GB" smtClean="0"/>
              <a:pPr/>
              <a:t>28/01/2015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39AEE8-1F5D-4A27-88AD-F691D6E4E5D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2472EF-F188-4A92-A495-B372075048C2}" type="datetimeFigureOut">
              <a:rPr lang="en-GB" smtClean="0"/>
              <a:pPr/>
              <a:t>28/01/2015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39AEE8-1F5D-4A27-88AD-F691D6E4E5D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2472EF-F188-4A92-A495-B372075048C2}" type="datetimeFigureOut">
              <a:rPr lang="en-GB" smtClean="0"/>
              <a:pPr/>
              <a:t>28/01/2015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39AEE8-1F5D-4A27-88AD-F691D6E4E5D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2472EF-F188-4A92-A495-B372075048C2}" type="datetimeFigureOut">
              <a:rPr lang="en-GB" smtClean="0"/>
              <a:pPr/>
              <a:t>28/01/2015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39AEE8-1F5D-4A27-88AD-F691D6E4E5D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2472EF-F188-4A92-A495-B372075048C2}" type="datetimeFigureOut">
              <a:rPr lang="en-GB" smtClean="0"/>
              <a:pPr/>
              <a:t>28/01/2015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39AEE8-1F5D-4A27-88AD-F691D6E4E5D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2472EF-F188-4A92-A495-B372075048C2}" type="datetimeFigureOut">
              <a:rPr lang="en-GB" smtClean="0"/>
              <a:pPr/>
              <a:t>28/01/2015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39AEE8-1F5D-4A27-88AD-F691D6E4E5D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2472EF-F188-4A92-A495-B372075048C2}" type="datetimeFigureOut">
              <a:rPr lang="en-GB" smtClean="0"/>
              <a:pPr/>
              <a:t>28/01/2015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39AEE8-1F5D-4A27-88AD-F691D6E4E5D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2472EF-F188-4A92-A495-B372075048C2}" type="datetimeFigureOut">
              <a:rPr lang="en-GB" smtClean="0"/>
              <a:pPr/>
              <a:t>28/01/2015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39AEE8-1F5D-4A27-88AD-F691D6E4E5D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2472EF-F188-4A92-A495-B372075048C2}" type="datetimeFigureOut">
              <a:rPr lang="en-GB" smtClean="0"/>
              <a:pPr/>
              <a:t>28/01/2015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39AEE8-1F5D-4A27-88AD-F691D6E4E5D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2472EF-F188-4A92-A495-B372075048C2}" type="datetimeFigureOut">
              <a:rPr lang="en-GB" smtClean="0"/>
              <a:pPr/>
              <a:t>28/01/2015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39AEE8-1F5D-4A27-88AD-F691D6E4E5D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2472EF-F188-4A92-A495-B372075048C2}" type="datetimeFigureOut">
              <a:rPr lang="en-GB" smtClean="0"/>
              <a:pPr/>
              <a:t>28/01/2015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39AEE8-1F5D-4A27-88AD-F691D6E4E5D8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7" name="Picture 2" descr="http://www.cockcroft.ac.uk/style/images/CI_logo_large.jpg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1" y="1"/>
            <a:ext cx="1115615" cy="6308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6" descr="uni-Lanc-[Converted]"/>
          <p:cNvPicPr>
            <a:picLocks noChangeAspect="1" noChangeArrowheads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8243888" y="0"/>
            <a:ext cx="900112" cy="55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7" Type="http://schemas.openxmlformats.org/officeDocument/2006/relationships/image" Target="../media/image23.jpe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0.jpeg"/><Relationship Id="rId4" Type="http://schemas.openxmlformats.org/officeDocument/2006/relationships/image" Target="../media/image27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jpeg"/><Relationship Id="rId4" Type="http://schemas.openxmlformats.org/officeDocument/2006/relationships/image" Target="../media/image30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emf"/><Relationship Id="rId2" Type="http://schemas.openxmlformats.org/officeDocument/2006/relationships/image" Target="../media/image31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3.png"/><Relationship Id="rId4" Type="http://schemas.openxmlformats.org/officeDocument/2006/relationships/oleObject" Target="../embeddings/oleObject2.bin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b="1" dirty="0" err="1" smtClean="0"/>
              <a:t>Linacs</a:t>
            </a:r>
            <a:r>
              <a:rPr lang="en-GB" b="1" dirty="0" smtClean="0"/>
              <a:t> for Cargo Screening</a:t>
            </a:r>
            <a:endParaRPr lang="en-GB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Dr Graeme Burt</a:t>
            </a:r>
          </a:p>
          <a:p>
            <a:r>
              <a:rPr lang="en-GB" dirty="0" smtClean="0"/>
              <a:t>Lancaster University, Cockcroft Institute</a:t>
            </a:r>
            <a:endParaRPr lang="en-GB" dirty="0"/>
          </a:p>
        </p:txBody>
      </p:sp>
      <p:pic>
        <p:nvPicPr>
          <p:cNvPr id="4" name="Picture 2" descr="http://www.cockcroft.ac.uk/style/images/CI_logo_larg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1861615" cy="10527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6" descr="uni-Lanc-[Converted]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24328" y="-1"/>
            <a:ext cx="1619672" cy="9940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3203848" y="6525344"/>
            <a:ext cx="29523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CERN High gradient Day 2015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Current/Future developments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GB" dirty="0" smtClean="0"/>
              <a:t>Time of flight Compton Backscatter</a:t>
            </a:r>
          </a:p>
          <a:p>
            <a:pPr lvl="1"/>
            <a:r>
              <a:rPr lang="en-GB" dirty="0" smtClean="0"/>
              <a:t>Alloys 3D images to be created with access to only one side. Handling distortion cased by intensity dropping with distance is a challenge. Improved resolution can be achieved with smaller pulse lengths with higher current. Needs a higher current due to low backscattered dose.</a:t>
            </a:r>
          </a:p>
          <a:p>
            <a:r>
              <a:rPr lang="en-GB" dirty="0" smtClean="0"/>
              <a:t>CW </a:t>
            </a:r>
            <a:r>
              <a:rPr lang="en-GB" dirty="0" err="1" smtClean="0"/>
              <a:t>linacs</a:t>
            </a:r>
            <a:endParaRPr lang="en-GB" dirty="0" smtClean="0"/>
          </a:p>
          <a:p>
            <a:pPr lvl="1"/>
            <a:r>
              <a:rPr lang="en-GB" dirty="0" smtClean="0"/>
              <a:t>Lower peak dose, and easier for detector to deal with temporally. </a:t>
            </a:r>
          </a:p>
          <a:p>
            <a:r>
              <a:rPr lang="en-GB" dirty="0" smtClean="0"/>
              <a:t>Phase contrast</a:t>
            </a:r>
          </a:p>
          <a:p>
            <a:pPr lvl="1"/>
            <a:r>
              <a:rPr lang="en-GB" dirty="0" smtClean="0"/>
              <a:t>Offers better contrast for low Z materials (a weakness in X-ray scanners). 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3412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Lancaster/STFC X-band structure</a:t>
            </a:r>
          </a:p>
        </p:txBody>
      </p:sp>
      <p:pic>
        <p:nvPicPr>
          <p:cNvPr id="39939" name="Picture 7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56100" y="980728"/>
            <a:ext cx="4545013" cy="1457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9944" name="TextBox 12"/>
          <p:cNvSpPr txBox="1">
            <a:spLocks noChangeArrowheads="1"/>
          </p:cNvSpPr>
          <p:nvPr/>
        </p:nvSpPr>
        <p:spPr bwMode="auto">
          <a:xfrm>
            <a:off x="2915816" y="4820959"/>
            <a:ext cx="6228184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GB" dirty="0"/>
              <a:t>We have developed a new X-band structure with much greater cell-to-cell coupling to increase tolerances.</a:t>
            </a:r>
          </a:p>
          <a:p>
            <a:r>
              <a:rPr lang="en-GB" dirty="0"/>
              <a:t>Simple structure design with no slots to help tolerances (low fields and low voltage make this acceptable)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79512" y="5661248"/>
            <a:ext cx="34627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Built by </a:t>
            </a:r>
            <a:r>
              <a:rPr lang="en-GB" b="1" dirty="0" err="1" smtClean="0"/>
              <a:t>Comeb</a:t>
            </a:r>
            <a:r>
              <a:rPr lang="en-GB" b="1" dirty="0" smtClean="0"/>
              <a:t>, Italy</a:t>
            </a:r>
            <a:endParaRPr lang="en-GB" b="1" dirty="0"/>
          </a:p>
        </p:txBody>
      </p:sp>
      <p:pic>
        <p:nvPicPr>
          <p:cNvPr id="14" name="Picture 10" descr="C:\Users\Graemeburt32\AppData\Local\Microsoft\Windows\Temporary Internet Files\Content.IE5\10WL23N5\photo.JPG"/>
          <p:cNvPicPr>
            <a:picLocks noChangeAspect="1" noChangeArrowheads="1"/>
          </p:cNvPicPr>
          <p:nvPr/>
        </p:nvPicPr>
        <p:blipFill>
          <a:blip r:embed="rId3" cstate="print"/>
          <a:srcRect l="20479" t="36613" r="27859" b="18500"/>
          <a:stretch>
            <a:fillRect/>
          </a:stretch>
        </p:blipFill>
        <p:spPr bwMode="auto">
          <a:xfrm rot="5400000">
            <a:off x="302185" y="3087509"/>
            <a:ext cx="2379058" cy="27684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Picture 7" descr="STFClogoconv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7504" y="6309320"/>
            <a:ext cx="2357474" cy="509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78" name="AutoShape 2" descr="https://webmail.stfc.ac.uk/OWA/attachment.ashx?id=RgAAAAC3Cw8ak5g8QZRknKqe6fTdBwCBqjnqzujVEbt3AANHwTXdAAAC61njAAA4SZmrkkl8QItunSMph06QAAB5RB9rAAAJ&amp;attcnt=1&amp;attid0=BAAAAAAA&amp;attcid0=ED929E2A-310E-40F1-8EF7-6271BE3B0C3A%40lan"/>
          <p:cNvSpPr>
            <a:spLocks noChangeAspect="1" noChangeArrowheads="1"/>
          </p:cNvSpPr>
          <p:nvPr/>
        </p:nvSpPr>
        <p:spPr bwMode="auto">
          <a:xfrm>
            <a:off x="155575" y="-808038"/>
            <a:ext cx="3048000" cy="168592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24579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108296" y="2492896"/>
            <a:ext cx="4035703" cy="2232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1052736"/>
            <a:ext cx="3984104" cy="2191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Content Placeholder 3"/>
          <p:cNvPicPr>
            <a:picLocks noGrp="1" noChangeAspect="1"/>
          </p:cNvPicPr>
          <p:nvPr>
            <p:ph idx="1"/>
          </p:nvPr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915816" y="2924944"/>
            <a:ext cx="2002850" cy="194421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Oval 9"/>
          <p:cNvSpPr/>
          <p:nvPr/>
        </p:nvSpPr>
        <p:spPr>
          <a:xfrm>
            <a:off x="5800725" y="3987800"/>
            <a:ext cx="3028950" cy="2870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9" name="Oval 8"/>
          <p:cNvSpPr/>
          <p:nvPr/>
        </p:nvSpPr>
        <p:spPr>
          <a:xfrm>
            <a:off x="4227513" y="4557713"/>
            <a:ext cx="1468437" cy="148272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6" name="Oval 5"/>
          <p:cNvSpPr/>
          <p:nvPr/>
        </p:nvSpPr>
        <p:spPr>
          <a:xfrm>
            <a:off x="6283325" y="4376738"/>
            <a:ext cx="2020888" cy="1981200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3174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Why X-band?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63" y="1673225"/>
            <a:ext cx="3709987" cy="4367213"/>
          </a:xfrm>
        </p:spPr>
        <p:txBody>
          <a:bodyPr>
            <a:normAutofit lnSpcReduction="10000"/>
          </a:bodyPr>
          <a:lstStyle/>
          <a:p>
            <a:pPr>
              <a:defRPr/>
            </a:pPr>
            <a:r>
              <a:rPr lang="en-GB" sz="2000" dirty="0" smtClean="0">
                <a:solidFill>
                  <a:schemeClr val="accent2">
                    <a:lumMod val="50000"/>
                  </a:schemeClr>
                </a:solidFill>
              </a:rPr>
              <a:t>For a mobile linac mounted on a robotic arm the weight of the linac is critical.</a:t>
            </a:r>
          </a:p>
          <a:p>
            <a:pPr>
              <a:defRPr/>
            </a:pPr>
            <a:r>
              <a:rPr lang="en-GB" sz="2000" dirty="0" smtClean="0">
                <a:solidFill>
                  <a:schemeClr val="accent2">
                    <a:lumMod val="50000"/>
                  </a:schemeClr>
                </a:solidFill>
              </a:rPr>
              <a:t>While the linac isn’t very big or heavy the shielding is.</a:t>
            </a:r>
          </a:p>
          <a:p>
            <a:pPr>
              <a:defRPr/>
            </a:pPr>
            <a:r>
              <a:rPr lang="en-GB" sz="2000" dirty="0" smtClean="0">
                <a:solidFill>
                  <a:schemeClr val="accent2">
                    <a:lumMod val="50000"/>
                  </a:schemeClr>
                </a:solidFill>
              </a:rPr>
              <a:t>X-band means that the shielding diameter is much less.</a:t>
            </a:r>
          </a:p>
          <a:p>
            <a:pPr>
              <a:defRPr/>
            </a:pPr>
            <a:r>
              <a:rPr lang="en-GB" sz="2000" dirty="0" smtClean="0">
                <a:solidFill>
                  <a:schemeClr val="accent2">
                    <a:lumMod val="50000"/>
                  </a:schemeClr>
                </a:solidFill>
              </a:rPr>
              <a:t>Area of shielding is given by </a:t>
            </a:r>
          </a:p>
          <a:p>
            <a:pPr>
              <a:defRPr/>
            </a:pPr>
            <a:r>
              <a:rPr lang="en-GB" sz="2400" dirty="0" smtClean="0">
                <a:solidFill>
                  <a:schemeClr val="accent2">
                    <a:lumMod val="50000"/>
                  </a:schemeClr>
                </a:solidFill>
              </a:rPr>
              <a:t>(2r</a:t>
            </a:r>
            <a:r>
              <a:rPr lang="en-GB" sz="2400" baseline="-25000" dirty="0" smtClean="0">
                <a:solidFill>
                  <a:schemeClr val="accent2">
                    <a:lumMod val="50000"/>
                  </a:schemeClr>
                </a:solidFill>
              </a:rPr>
              <a:t>cav</a:t>
            </a:r>
            <a:r>
              <a:rPr lang="en-GB" sz="2400" dirty="0" smtClean="0">
                <a:solidFill>
                  <a:schemeClr val="accent2">
                    <a:lumMod val="50000"/>
                  </a:schemeClr>
                </a:solidFill>
              </a:rPr>
              <a:t>t</a:t>
            </a:r>
            <a:r>
              <a:rPr lang="en-GB" sz="2400" baseline="-25000" dirty="0" smtClean="0">
                <a:solidFill>
                  <a:schemeClr val="accent2">
                    <a:lumMod val="50000"/>
                  </a:schemeClr>
                </a:solidFill>
              </a:rPr>
              <a:t>shield</a:t>
            </a:r>
            <a:r>
              <a:rPr lang="en-GB" sz="2400" dirty="0" smtClean="0">
                <a:solidFill>
                  <a:schemeClr val="accent2">
                    <a:lumMod val="50000"/>
                  </a:schemeClr>
                </a:solidFill>
              </a:rPr>
              <a:t> + t</a:t>
            </a:r>
            <a:r>
              <a:rPr lang="en-GB" sz="2400" baseline="-25000" dirty="0" smtClean="0">
                <a:solidFill>
                  <a:schemeClr val="accent2">
                    <a:lumMod val="50000"/>
                  </a:schemeClr>
                </a:solidFill>
              </a:rPr>
              <a:t>shield</a:t>
            </a:r>
            <a:r>
              <a:rPr lang="en-GB" sz="2400" baseline="30000" dirty="0" smtClean="0">
                <a:solidFill>
                  <a:schemeClr val="accent2">
                    <a:lumMod val="50000"/>
                  </a:schemeClr>
                </a:solidFill>
              </a:rPr>
              <a:t>2</a:t>
            </a:r>
            <a:r>
              <a:rPr lang="en-GB" sz="2400" dirty="0" smtClean="0">
                <a:solidFill>
                  <a:schemeClr val="accent2">
                    <a:lumMod val="50000"/>
                  </a:schemeClr>
                </a:solidFill>
              </a:rPr>
              <a:t>)</a:t>
            </a:r>
            <a:r>
              <a:rPr lang="en-GB" sz="2400" dirty="0" smtClean="0">
                <a:solidFill>
                  <a:schemeClr val="accent2">
                    <a:lumMod val="50000"/>
                  </a:schemeClr>
                </a:solidFill>
                <a:latin typeface="Symbol" pitchFamily="18" charset="2"/>
              </a:rPr>
              <a:t>p</a:t>
            </a:r>
          </a:p>
          <a:p>
            <a:pPr>
              <a:defRPr/>
            </a:pPr>
            <a:endParaRPr lang="en-GB" sz="2000" dirty="0" smtClean="0">
              <a:solidFill>
                <a:schemeClr val="accent2">
                  <a:lumMod val="50000"/>
                </a:schemeClr>
              </a:solidFill>
              <a:latin typeface="+mj-lt"/>
            </a:endParaRPr>
          </a:p>
          <a:p>
            <a:pPr>
              <a:defRPr/>
            </a:pPr>
            <a:r>
              <a:rPr lang="en-GB" sz="2000" dirty="0" smtClean="0">
                <a:solidFill>
                  <a:schemeClr val="accent2">
                    <a:lumMod val="50000"/>
                  </a:schemeClr>
                </a:solidFill>
                <a:latin typeface="+mj-lt"/>
              </a:rPr>
              <a:t>Availability of 9.3 GHz magnetrons</a:t>
            </a:r>
          </a:p>
          <a:p>
            <a:pPr>
              <a:buFontTx/>
              <a:buNone/>
              <a:defRPr/>
            </a:pPr>
            <a:endParaRPr lang="en-GB" sz="2000" dirty="0">
              <a:latin typeface="+mj-lt"/>
            </a:endParaRPr>
          </a:p>
        </p:txBody>
      </p:sp>
      <p:pic>
        <p:nvPicPr>
          <p:cNvPr id="31751" name="Picture 3" descr="Photo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97300" y="1603375"/>
            <a:ext cx="5211763" cy="2271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Oval 6"/>
          <p:cNvSpPr/>
          <p:nvPr/>
        </p:nvSpPr>
        <p:spPr>
          <a:xfrm>
            <a:off x="4679950" y="4994275"/>
            <a:ext cx="584200" cy="569913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>
          <a:xfrm>
            <a:off x="4828080" y="1135511"/>
            <a:ext cx="4038600" cy="2207302"/>
          </a:xfrm>
        </p:spPr>
        <p:txBody>
          <a:bodyPr>
            <a:normAutofit fontScale="92500"/>
          </a:bodyPr>
          <a:lstStyle/>
          <a:p>
            <a:r>
              <a:rPr lang="en-GB" sz="2000" dirty="0" smtClean="0"/>
              <a:t>In order to fully diagnose the beam from the linac we have a diagnostics line fitted to the output.</a:t>
            </a:r>
          </a:p>
          <a:p>
            <a:r>
              <a:rPr lang="en-GB" sz="2000" dirty="0" smtClean="0"/>
              <a:t>We have a motorised section which can either provide a slit, a screen, a tungsten target or vacuum.</a:t>
            </a:r>
            <a:endParaRPr lang="en-GB" sz="2000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Diagnostics Line</a:t>
            </a:r>
            <a:endParaRPr lang="en-GB" dirty="0"/>
          </a:p>
        </p:txBody>
      </p:sp>
      <p:pic>
        <p:nvPicPr>
          <p:cNvPr id="5" name="Picture 4"/>
          <p:cNvPicPr/>
          <p:nvPr/>
        </p:nvPicPr>
        <p:blipFill>
          <a:blip r:embed="rId2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wpc="http://schemas.microsoft.com/office/word/2010/wordprocessingCanvas" xmlns="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650093" y="1510647"/>
            <a:ext cx="3916392" cy="1947945"/>
          </a:xfrm>
          <a:prstGeom prst="rect">
            <a:avLst/>
          </a:prstGeom>
          <a:noFill/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661941" y="3779159"/>
            <a:ext cx="4452079" cy="3063851"/>
          </a:xfrm>
          <a:prstGeom prst="rect">
            <a:avLst/>
          </a:prstGeom>
        </p:spPr>
      </p:pic>
      <p:pic>
        <p:nvPicPr>
          <p:cNvPr id="7" name="Picture 2" descr="C:\Users\Graemeburt32\Downloads\P1000398.JPG"/>
          <p:cNvPicPr>
            <a:picLocks noChangeAspect="1" noChangeArrowheads="1"/>
          </p:cNvPicPr>
          <p:nvPr/>
        </p:nvPicPr>
        <p:blipFill>
          <a:blip r:embed="rId4" cstate="print"/>
          <a:srcRect t="27754" r="19772" b="5585"/>
          <a:stretch>
            <a:fillRect/>
          </a:stretch>
        </p:blipFill>
        <p:spPr bwMode="auto">
          <a:xfrm>
            <a:off x="523959" y="3491667"/>
            <a:ext cx="2807677" cy="311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7" descr="STFClogoconv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491880" y="3789040"/>
            <a:ext cx="1999826" cy="432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Spot Size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221088"/>
            <a:ext cx="4762872" cy="2160240"/>
          </a:xfrm>
        </p:spPr>
        <p:txBody>
          <a:bodyPr>
            <a:normAutofit fontScale="70000" lnSpcReduction="20000"/>
          </a:bodyPr>
          <a:lstStyle/>
          <a:p>
            <a:r>
              <a:rPr lang="en-GB" dirty="0" smtClean="0"/>
              <a:t>Spot size measured on phosphor screen at 3 mm.</a:t>
            </a:r>
          </a:p>
          <a:p>
            <a:r>
              <a:rPr lang="en-GB" dirty="0" smtClean="0"/>
              <a:t>This is a few cm away from the linac so we still need to work out the size at the linac exit.</a:t>
            </a:r>
          </a:p>
          <a:p>
            <a:r>
              <a:rPr lang="en-GB" dirty="0" smtClean="0"/>
              <a:t>We capture around 30-40% of the current emitted from the gun.</a:t>
            </a:r>
          </a:p>
          <a:p>
            <a:endParaRPr lang="en-GB" dirty="0"/>
          </a:p>
        </p:txBody>
      </p:sp>
      <p:pic>
        <p:nvPicPr>
          <p:cNvPr id="4" name="Picture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39552" y="1700808"/>
            <a:ext cx="4752528" cy="2232248"/>
          </a:xfrm>
          <a:prstGeom prst="rect">
            <a:avLst/>
          </a:prstGeom>
        </p:spPr>
      </p:pic>
      <p:pic>
        <p:nvPicPr>
          <p:cNvPr id="5" name="Picture 4" descr="\\dlfiles03\ASTeC\Projects\Compact Linac\Work\2014\11\13\1645 YAG-1 heater=1.20.jpg"/>
          <p:cNvPicPr/>
          <p:nvPr/>
        </p:nvPicPr>
        <p:blipFill>
          <a:blip r:embed="rId3" cstate="print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5940152" y="3933056"/>
            <a:ext cx="2808312" cy="2016224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5" descr="\\dlfiles03\ASTeC\Projects\Compact Linac\Work\2014\11\12\1140 YAG-01.jpg"/>
          <p:cNvPicPr/>
          <p:nvPr/>
        </p:nvPicPr>
        <p:blipFill>
          <a:blip r:embed="rId4" cstate="print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5940152" y="1628800"/>
            <a:ext cx="2780807" cy="2304256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7" descr="STFClogoconv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1893" y="6309320"/>
            <a:ext cx="1999827" cy="432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Energy spectrum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44008" y="1600201"/>
            <a:ext cx="4042792" cy="1108720"/>
          </a:xfrm>
        </p:spPr>
        <p:txBody>
          <a:bodyPr>
            <a:normAutofit fontScale="55000" lnSpcReduction="20000"/>
          </a:bodyPr>
          <a:lstStyle/>
          <a:p>
            <a:r>
              <a:rPr lang="en-GB" dirty="0" smtClean="0"/>
              <a:t>An energy up to 1.5 MeV has been produced.</a:t>
            </a:r>
          </a:p>
          <a:p>
            <a:r>
              <a:rPr lang="en-GB" dirty="0" smtClean="0"/>
              <a:t>The energy spread is strongly correlated with bunch charge.</a:t>
            </a:r>
            <a:endParaRPr lang="en-GB" dirty="0"/>
          </a:p>
        </p:txBody>
      </p:sp>
      <p:pic>
        <p:nvPicPr>
          <p:cNvPr id="5" name="Picture 4"/>
          <p:cNvPicPr/>
          <p:nvPr/>
        </p:nvPicPr>
        <p:blipFill>
          <a:blip r:embed="rId2" cstate="print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395536" y="1700808"/>
            <a:ext cx="4207743" cy="4176464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5"/>
          <p:cNvPicPr/>
          <p:nvPr/>
        </p:nvPicPr>
        <p:blipFill>
          <a:blip r:embed="rId3" cstate="print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5220072" y="2780928"/>
            <a:ext cx="3528204" cy="3608125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7" descr="STFClogoconv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351" y="6381328"/>
            <a:ext cx="1817617" cy="3926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Conclusion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 err="1" smtClean="0"/>
              <a:t>Linacs</a:t>
            </a:r>
            <a:r>
              <a:rPr lang="en-GB" dirty="0" smtClean="0"/>
              <a:t> are routinely used for cargo screening</a:t>
            </a:r>
          </a:p>
          <a:p>
            <a:r>
              <a:rPr lang="en-GB" dirty="0" smtClean="0"/>
              <a:t>New </a:t>
            </a:r>
            <a:r>
              <a:rPr lang="en-GB" dirty="0" err="1" smtClean="0"/>
              <a:t>linacs</a:t>
            </a:r>
            <a:r>
              <a:rPr lang="en-GB" dirty="0" smtClean="0"/>
              <a:t> are required for the next generation of scanning systems</a:t>
            </a:r>
          </a:p>
          <a:p>
            <a:r>
              <a:rPr lang="en-GB" dirty="0" smtClean="0"/>
              <a:t>X-band reduces the shielding weight and transverse size which is critical for mobile systems</a:t>
            </a:r>
          </a:p>
          <a:p>
            <a:r>
              <a:rPr lang="en-GB" dirty="0" smtClean="0"/>
              <a:t>This also means a bi-periodic on-axis coupled structure is </a:t>
            </a:r>
            <a:r>
              <a:rPr lang="en-GB" dirty="0" err="1" smtClean="0"/>
              <a:t>prefered</a:t>
            </a:r>
            <a:endParaRPr lang="en-GB" dirty="0" smtClean="0"/>
          </a:p>
          <a:p>
            <a:r>
              <a:rPr lang="en-GB" dirty="0" smtClean="0"/>
              <a:t>Lancaster and STFC have developed a 1 MeV system for aviation cargo (and possibly NDT) and are currently developing a 1-3 MeV system.</a:t>
            </a:r>
            <a:endParaRPr lang="en-GB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Cargo screening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4077072"/>
            <a:ext cx="3672408" cy="2592288"/>
          </a:xfrm>
        </p:spPr>
        <p:txBody>
          <a:bodyPr>
            <a:normAutofit fontScale="77500" lnSpcReduction="20000"/>
          </a:bodyPr>
          <a:lstStyle/>
          <a:p>
            <a:r>
              <a:rPr lang="en-GB" dirty="0" smtClean="0"/>
              <a:t>A major use is in cargo screening to ensure that what is in a shipping container is what is in the manifest and not cash, drugs, gold, uranium, cigarettes or cars.</a:t>
            </a:r>
            <a:endParaRPr lang="en-GB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95936" y="2060848"/>
            <a:ext cx="5106646" cy="4797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23528" y="1268760"/>
            <a:ext cx="5184576" cy="268894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Linac and Array set-up</a:t>
            </a:r>
            <a:endParaRPr lang="en-GB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/>
          <a:srcRect t="17773" b="9716"/>
          <a:stretch>
            <a:fillRect/>
          </a:stretch>
        </p:blipFill>
        <p:spPr bwMode="auto">
          <a:xfrm>
            <a:off x="358620" y="1556792"/>
            <a:ext cx="8245828" cy="44644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Horizontal Resolution</a:t>
            </a:r>
            <a:endParaRPr lang="en-GB" dirty="0"/>
          </a:p>
        </p:txBody>
      </p:sp>
      <p:pic>
        <p:nvPicPr>
          <p:cNvPr id="78850" name="Picture 2" descr="http://www.pimglobal.com/images/cargoscanne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268760"/>
            <a:ext cx="4524375" cy="3067050"/>
          </a:xfrm>
          <a:prstGeom prst="rect">
            <a:avLst/>
          </a:prstGeom>
          <a:noFill/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788024" y="1556792"/>
            <a:ext cx="3690967" cy="276822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11560" y="4653136"/>
            <a:ext cx="770485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/>
              <a:t>The horizontal resolution is created by moving the object or the linac in time.</a:t>
            </a:r>
          </a:p>
          <a:p>
            <a:pPr indent="360363">
              <a:buFont typeface="Arial" pitchFamily="34" charset="0"/>
              <a:buChar char="•"/>
            </a:pPr>
            <a:r>
              <a:rPr lang="en-GB" sz="2400" dirty="0" smtClean="0"/>
              <a:t>For trucks they go through the scanner at a few mph</a:t>
            </a:r>
          </a:p>
          <a:p>
            <a:pPr indent="360363">
              <a:buFont typeface="Arial" pitchFamily="34" charset="0"/>
              <a:buChar char="•"/>
            </a:pPr>
            <a:r>
              <a:rPr lang="en-GB" sz="2400" dirty="0" smtClean="0"/>
              <a:t>For air cargo they go on a conveyor</a:t>
            </a:r>
          </a:p>
          <a:p>
            <a:pPr indent="360363">
              <a:buFont typeface="Arial" pitchFamily="34" charset="0"/>
              <a:buChar char="•"/>
            </a:pPr>
            <a:r>
              <a:rPr lang="en-GB" sz="2400" dirty="0" smtClean="0"/>
              <a:t>For shipping containers the gantry moves</a:t>
            </a:r>
            <a:endParaRPr lang="en-GB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Linac Specifications</a:t>
            </a:r>
            <a:endParaRPr lang="en-GB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323528" y="1844824"/>
          <a:ext cx="8229599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75657"/>
                <a:gridCol w="1175657"/>
                <a:gridCol w="1175657"/>
                <a:gridCol w="1175657"/>
                <a:gridCol w="1175657"/>
                <a:gridCol w="1175657"/>
                <a:gridCol w="1175657"/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Energy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1.25 MeV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2 MeV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3</a:t>
                      </a:r>
                      <a:r>
                        <a:rPr lang="en-GB" baseline="0" dirty="0" smtClean="0"/>
                        <a:t> MeV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4 MeV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6 MeV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9 MeV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Steel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133 mm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205 mm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297 mm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352 mm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406 mm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430 mm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Water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880 mm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1370 mm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2050 mm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2530 mm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3160 mm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3640 mm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395536" y="3284984"/>
            <a:ext cx="756084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Below 2 MeV X-rays do not penetrate heavy cargo, and above 9 MeV requires shielding from neutrons produced. Typically systems operate 3-6 MeV.</a:t>
            </a:r>
          </a:p>
          <a:p>
            <a:endParaRPr lang="en-GB" dirty="0" smtClean="0"/>
          </a:p>
          <a:p>
            <a:r>
              <a:rPr lang="en-GB" dirty="0" smtClean="0"/>
              <a:t>For aviation cargo which are typically much smaller 1-3 MeV is used.</a:t>
            </a:r>
          </a:p>
          <a:p>
            <a:endParaRPr lang="en-GB" dirty="0"/>
          </a:p>
          <a:p>
            <a:r>
              <a:rPr lang="en-GB" dirty="0" err="1" smtClean="0"/>
              <a:t>Linacs</a:t>
            </a:r>
            <a:r>
              <a:rPr lang="en-GB" dirty="0" smtClean="0"/>
              <a:t> are typically pulse at 50-500 Hz with 4 </a:t>
            </a:r>
            <a:r>
              <a:rPr lang="en-GB" dirty="0">
                <a:latin typeface="Symbol" pitchFamily="18" charset="2"/>
              </a:rPr>
              <a:t>m</a:t>
            </a:r>
            <a:r>
              <a:rPr lang="en-GB" dirty="0" smtClean="0"/>
              <a:t>s pulses, and peak currents of 100 </a:t>
            </a:r>
            <a:r>
              <a:rPr lang="en-GB" dirty="0" err="1" smtClean="0"/>
              <a:t>mA</a:t>
            </a:r>
            <a:r>
              <a:rPr lang="en-GB" dirty="0" smtClean="0"/>
              <a:t>.</a:t>
            </a:r>
          </a:p>
          <a:p>
            <a:endParaRPr lang="en-GB" dirty="0"/>
          </a:p>
          <a:p>
            <a:r>
              <a:rPr lang="en-GB" dirty="0" smtClean="0"/>
              <a:t>Normally magnetron driven for size and cost but some high energy Klystron systems are available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323528" y="1475492"/>
            <a:ext cx="18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Penetration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Typical Systems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5148064" y="1340768"/>
            <a:ext cx="374441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Unlike medical </a:t>
            </a:r>
            <a:r>
              <a:rPr lang="en-GB" dirty="0" err="1" smtClean="0"/>
              <a:t>linacs</a:t>
            </a:r>
            <a:r>
              <a:rPr lang="en-GB" dirty="0" smtClean="0"/>
              <a:t> most security </a:t>
            </a:r>
            <a:r>
              <a:rPr lang="en-GB" dirty="0" err="1" smtClean="0"/>
              <a:t>linacs</a:t>
            </a:r>
            <a:r>
              <a:rPr lang="en-GB" dirty="0" smtClean="0"/>
              <a:t> are side-coupled standing wave </a:t>
            </a:r>
            <a:r>
              <a:rPr lang="en-GB" dirty="0" err="1" smtClean="0"/>
              <a:t>linacs</a:t>
            </a:r>
            <a:r>
              <a:rPr lang="en-GB" dirty="0" smtClean="0"/>
              <a:t>.</a:t>
            </a:r>
          </a:p>
          <a:p>
            <a:r>
              <a:rPr lang="en-GB" dirty="0" smtClean="0"/>
              <a:t>To improve reliability the gradient is only 10-20 MV/m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251520" y="4797152"/>
            <a:ext cx="446449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As well as the RF structure the unit also contains a magnetron (RF source), vacuum pumps, modulator (for the magnetron), HVDC power supply, an electron gun, a target and water cooling.</a:t>
            </a:r>
            <a:endParaRPr lang="en-GB" dirty="0"/>
          </a:p>
        </p:txBody>
      </p:sp>
      <p:pic>
        <p:nvPicPr>
          <p:cNvPr id="6150" name="Picture 6" descr="Linatron M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86752" y="2276872"/>
            <a:ext cx="2989304" cy="2304256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3635896" y="1988840"/>
            <a:ext cx="13316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err="1" smtClean="0"/>
              <a:t>Linatron</a:t>
            </a:r>
            <a:r>
              <a:rPr lang="en-GB" dirty="0" smtClean="0"/>
              <a:t> M9</a:t>
            </a:r>
            <a:endParaRPr lang="en-GB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9536" r="10269"/>
          <a:stretch/>
        </p:blipFill>
        <p:spPr>
          <a:xfrm>
            <a:off x="93645" y="1628800"/>
            <a:ext cx="1958075" cy="288032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8615"/>
          <a:stretch>
            <a:fillRect/>
          </a:stretch>
        </p:blipFill>
        <p:spPr>
          <a:xfrm>
            <a:off x="5146452" y="2996732"/>
            <a:ext cx="3997548" cy="3528612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2123728" y="1700808"/>
            <a:ext cx="13316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err="1" smtClean="0"/>
              <a:t>Silac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="" val="184116646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Material Separation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268760"/>
            <a:ext cx="4176464" cy="5256584"/>
          </a:xfrm>
        </p:spPr>
        <p:txBody>
          <a:bodyPr>
            <a:normAutofit fontScale="55000" lnSpcReduction="20000"/>
          </a:bodyPr>
          <a:lstStyle/>
          <a:p>
            <a:r>
              <a:rPr lang="en-GB" dirty="0" smtClean="0"/>
              <a:t>Different materials have slightly different attenuation coefficients.</a:t>
            </a:r>
          </a:p>
          <a:p>
            <a:r>
              <a:rPr lang="en-GB" dirty="0" smtClean="0"/>
              <a:t>If we do a measurement at a single energy we get the product of the attenuation coefficient and the path travelled, two unknowns.</a:t>
            </a:r>
          </a:p>
          <a:p>
            <a:r>
              <a:rPr lang="en-GB" dirty="0" smtClean="0"/>
              <a:t>Hence we need two different measurements to resolve both, this is normally done by using two different X-ray energies.</a:t>
            </a:r>
          </a:p>
          <a:p>
            <a:r>
              <a:rPr lang="en-GB" dirty="0" smtClean="0"/>
              <a:t>R is the ratio of mass attenuation coefficients, </a:t>
            </a:r>
            <a:r>
              <a:rPr lang="en-GB" dirty="0" smtClean="0">
                <a:latin typeface="Symbol" pitchFamily="18" charset="2"/>
              </a:rPr>
              <a:t>m</a:t>
            </a:r>
            <a:r>
              <a:rPr lang="en-GB" dirty="0" smtClean="0"/>
              <a:t>, given by</a:t>
            </a:r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r>
              <a:rPr lang="en-GB" dirty="0" smtClean="0"/>
              <a:t>Where I is the </a:t>
            </a:r>
            <a:r>
              <a:rPr lang="en-GB" dirty="0" err="1" smtClean="0"/>
              <a:t>intesity</a:t>
            </a:r>
            <a:r>
              <a:rPr lang="en-GB" dirty="0" smtClean="0"/>
              <a:t> with the cargo in place and I0 is the intensity with no cargo for energy 1 and 2.</a:t>
            </a:r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pPr>
              <a:buNone/>
            </a:pPr>
            <a:endParaRPr lang="en-GB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4114800" y="3328988"/>
          <a:ext cx="914400" cy="198437"/>
        </p:xfrm>
        <a:graphic>
          <a:graphicData uri="http://schemas.openxmlformats.org/presentationml/2006/ole">
            <p:oleObj spid="_x0000_s1026" name="Equation" r:id="rId3" imgW="914400" imgH="198720" progId="Equation.DSMT4">
              <p:embed/>
            </p:oleObj>
          </a:graphicData>
        </a:graphic>
      </p:graphicFrame>
      <p:graphicFrame>
        <p:nvGraphicFramePr>
          <p:cNvPr id="6" name="Object 5"/>
          <p:cNvGraphicFramePr>
            <a:graphicFrameLocks noChangeAspect="1"/>
          </p:cNvGraphicFramePr>
          <p:nvPr/>
        </p:nvGraphicFramePr>
        <p:xfrm>
          <a:off x="827584" y="4149080"/>
          <a:ext cx="2808311" cy="1167309"/>
        </p:xfrm>
        <a:graphic>
          <a:graphicData uri="http://schemas.openxmlformats.org/presentationml/2006/ole">
            <p:oleObj spid="_x0000_s1027" name="Equation" r:id="rId4" imgW="1346040" imgH="558720" progId="Equation.DSMT4">
              <p:embed/>
            </p:oleObj>
          </a:graphicData>
        </a:graphic>
      </p:graphicFrame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5" cstate="print"/>
          <a:srcRect b="13122"/>
          <a:stretch>
            <a:fillRect/>
          </a:stretch>
        </p:blipFill>
        <p:spPr bwMode="auto">
          <a:xfrm>
            <a:off x="4860032" y="1268760"/>
            <a:ext cx="3816424" cy="5533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5796136" y="1196752"/>
            <a:ext cx="25922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R for 5 and 9 MeV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5436096" y="4005064"/>
            <a:ext cx="37079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R for 5 and 9 MeV filtered with lead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Dual Energy</a:t>
            </a:r>
            <a:endParaRPr lang="en-GB" dirty="0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 cstate="print"/>
          <a:srcRect l="20079" t="28199" r="21690" b="16747"/>
          <a:stretch>
            <a:fillRect/>
          </a:stretch>
        </p:blipFill>
        <p:spPr bwMode="auto">
          <a:xfrm>
            <a:off x="2699792" y="1628799"/>
            <a:ext cx="6120680" cy="4326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251520" y="1508586"/>
            <a:ext cx="2520280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GB" sz="2000" dirty="0" smtClean="0"/>
              <a:t>Typically the linac will produce two interleaved energies. </a:t>
            </a:r>
          </a:p>
          <a:p>
            <a:pPr>
              <a:buFont typeface="Arial" pitchFamily="34" charset="0"/>
              <a:buChar char="•"/>
            </a:pPr>
            <a:r>
              <a:rPr lang="en-GB" sz="2000" dirty="0" smtClean="0"/>
              <a:t>The energy is varied by varying the power supplied from the magnetron.</a:t>
            </a:r>
          </a:p>
          <a:p>
            <a:pPr>
              <a:buFont typeface="Arial" pitchFamily="34" charset="0"/>
              <a:buChar char="•"/>
            </a:pPr>
            <a:r>
              <a:rPr lang="en-GB" sz="2000" dirty="0" smtClean="0"/>
              <a:t>This means the current from the modulator needs to vary, this takes time to switch so the pulses have to be at least 50 </a:t>
            </a:r>
            <a:r>
              <a:rPr lang="en-GB" sz="2000" dirty="0" smtClean="0">
                <a:latin typeface="Symbol" pitchFamily="18" charset="2"/>
              </a:rPr>
              <a:t>m</a:t>
            </a:r>
            <a:r>
              <a:rPr lang="en-GB" sz="2000" dirty="0" smtClean="0"/>
              <a:t>s apart.</a:t>
            </a:r>
            <a:endParaRPr lang="en-GB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Dual Energy Images</a:t>
            </a:r>
            <a:endParaRPr lang="en-GB" dirty="0"/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 cstate="print"/>
          <a:srcRect l="10064" t="56702" r="58213" b="11128"/>
          <a:stretch>
            <a:fillRect/>
          </a:stretch>
        </p:blipFill>
        <p:spPr bwMode="auto">
          <a:xfrm>
            <a:off x="4421132" y="3140968"/>
            <a:ext cx="4722868" cy="3573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18" descr="http://www.portstrategy.com/__data/assets/image/0008/237482/ps20040101_02_2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484784"/>
            <a:ext cx="5652120" cy="16230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5" descr="sample_filled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7544" y="3284984"/>
            <a:ext cx="3952106" cy="2968351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5796136" y="1412776"/>
            <a:ext cx="3168352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/>
              <a:t>The R value is dependant on Z so we can designate colour with Z on the images. High Z materials are red low Z is blue.</a:t>
            </a:r>
            <a:endParaRPr lang="en-GB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223</TotalTime>
  <Words>840</Words>
  <Application>Microsoft Office PowerPoint</Application>
  <PresentationFormat>On-screen Show (4:3)</PresentationFormat>
  <Paragraphs>105</Paragraphs>
  <Slides>16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8" baseType="lpstr">
      <vt:lpstr>Office Theme</vt:lpstr>
      <vt:lpstr>Equation</vt:lpstr>
      <vt:lpstr>Linacs for Cargo Screening</vt:lpstr>
      <vt:lpstr>Cargo screening</vt:lpstr>
      <vt:lpstr>Linac and Array set-up</vt:lpstr>
      <vt:lpstr>Horizontal Resolution</vt:lpstr>
      <vt:lpstr>Linac Specifications</vt:lpstr>
      <vt:lpstr>Typical Systems</vt:lpstr>
      <vt:lpstr>Material Separation</vt:lpstr>
      <vt:lpstr>Dual Energy</vt:lpstr>
      <vt:lpstr>Dual Energy Images</vt:lpstr>
      <vt:lpstr>Current/Future developments</vt:lpstr>
      <vt:lpstr>Lancaster/STFC X-band structure</vt:lpstr>
      <vt:lpstr>Why X-band?</vt:lpstr>
      <vt:lpstr>Diagnostics Line</vt:lpstr>
      <vt:lpstr>Spot Size</vt:lpstr>
      <vt:lpstr>Energy spectrum</vt:lpstr>
      <vt:lpstr>Conclusion</vt:lpstr>
    </vt:vector>
  </TitlesOfParts>
  <Company>Lancaster University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Graemeburt32</dc:creator>
  <cp:lastModifiedBy>Graemeburt32</cp:lastModifiedBy>
  <cp:revision>11</cp:revision>
  <dcterms:created xsi:type="dcterms:W3CDTF">2015-01-26T11:17:30Z</dcterms:created>
  <dcterms:modified xsi:type="dcterms:W3CDTF">2015-01-28T23:13:01Z</dcterms:modified>
</cp:coreProperties>
</file>