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8" r:id="rId2"/>
    <p:sldId id="334" r:id="rId3"/>
    <p:sldId id="335" r:id="rId4"/>
    <p:sldId id="336" r:id="rId5"/>
    <p:sldId id="260" r:id="rId6"/>
    <p:sldId id="291" r:id="rId7"/>
    <p:sldId id="322" r:id="rId8"/>
    <p:sldId id="324" r:id="rId9"/>
    <p:sldId id="325" r:id="rId10"/>
    <p:sldId id="326" r:id="rId11"/>
    <p:sldId id="328" r:id="rId12"/>
    <p:sldId id="349" r:id="rId13"/>
    <p:sldId id="327" r:id="rId14"/>
    <p:sldId id="298" r:id="rId15"/>
    <p:sldId id="343" r:id="rId16"/>
    <p:sldId id="314" r:id="rId17"/>
    <p:sldId id="332" r:id="rId18"/>
    <p:sldId id="344" r:id="rId19"/>
    <p:sldId id="345" r:id="rId20"/>
    <p:sldId id="348" r:id="rId21"/>
    <p:sldId id="347" r:id="rId22"/>
    <p:sldId id="318" r:id="rId23"/>
    <p:sldId id="337" r:id="rId24"/>
    <p:sldId id="272" r:id="rId25"/>
    <p:sldId id="339" r:id="rId26"/>
    <p:sldId id="321" r:id="rId27"/>
    <p:sldId id="341" r:id="rId28"/>
    <p:sldId id="342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A7"/>
    <a:srgbClr val="DDDDDD"/>
    <a:srgbClr val="076497"/>
    <a:srgbClr val="097BBA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6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D119C5-224C-4224-963C-8235DB0EC7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00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9BE25-5C7A-41BA-B021-6D29C0409F9D}" type="slidenum">
              <a:rPr lang="en-US"/>
              <a:pPr/>
              <a:t>1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119C5-224C-4224-963C-8235DB0EC75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119C5-224C-4224-963C-8235DB0EC75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119C5-224C-4224-963C-8235DB0EC75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119C5-224C-4224-963C-8235DB0EC75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119C5-224C-4224-963C-8235DB0EC75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119C5-224C-4224-963C-8235DB0EC75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0"/>
            <a:ext cx="8534400" cy="1905000"/>
          </a:xfrm>
          <a:noFill/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13322" name="Rectangle 10"/>
          <p:cNvSpPr>
            <a:spLocks noChangeArrowheads="1"/>
          </p:cNvSpPr>
          <p:nvPr userDrawn="1"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4000" b="1">
              <a:solidFill>
                <a:srgbClr val="076497"/>
              </a:solidFill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6F8193-4545-45B3-AD26-F351E80947D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3" name="Picture 12" descr="CLIC-Logo-Color-7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1143000" cy="1143000"/>
          </a:xfrm>
          <a:prstGeom prst="rect">
            <a:avLst/>
          </a:prstGeom>
        </p:spPr>
      </p:pic>
      <p:pic>
        <p:nvPicPr>
          <p:cNvPr id="14" name="Picture 13" descr="CLIC-imagetopmini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9144000" cy="389106"/>
          </a:xfrm>
          <a:prstGeom prst="rect">
            <a:avLst/>
          </a:prstGeom>
        </p:spPr>
      </p:pic>
      <p:pic>
        <p:nvPicPr>
          <p:cNvPr id="15" name="Picture 14" descr="CLIC-imagetopmini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638800"/>
            <a:ext cx="9144000" cy="389106"/>
          </a:xfrm>
          <a:prstGeom prst="rect">
            <a:avLst/>
          </a:prstGeom>
        </p:spPr>
      </p:pic>
      <p:pic>
        <p:nvPicPr>
          <p:cNvPr id="16" name="Picture 15" descr="phin_logo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43799" y="152400"/>
            <a:ext cx="1445895" cy="838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buClr>
                <a:srgbClr val="FF6600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BDF2-2FBB-4411-8964-5CD7680657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9243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Clr>
                <a:srgbClr val="FF6600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600200"/>
            <a:ext cx="39243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Clr>
                <a:srgbClr val="FF6600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A832B-14F5-45AB-9072-33FF407529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1F3E9-5B9C-4964-9365-4E6BC39350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E8CEA-88CA-4A09-B83C-8DBFB25883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16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8001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076497"/>
                </a:solidFill>
              </a:defRPr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52600" y="6553200"/>
            <a:ext cx="563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5532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3898D67-7532-4931-A8F2-97084381FA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LIC-Logo-Color-7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" y="1"/>
            <a:ext cx="761999" cy="761999"/>
          </a:xfrm>
          <a:prstGeom prst="rect">
            <a:avLst/>
          </a:prstGeom>
        </p:spPr>
      </p:pic>
      <p:pic>
        <p:nvPicPr>
          <p:cNvPr id="11" name="Picture 10" descr="CLIC-imagetopmin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762000"/>
            <a:ext cx="9144000" cy="389106"/>
          </a:xfrm>
          <a:prstGeom prst="rect">
            <a:avLst/>
          </a:prstGeom>
        </p:spPr>
      </p:pic>
      <p:pic>
        <p:nvPicPr>
          <p:cNvPr id="12" name="Picture 11" descr="phin_log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77200" y="88348"/>
            <a:ext cx="990600" cy="5742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7649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7649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7649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7649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7649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PHIN Results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429000"/>
            <a:ext cx="8382000" cy="2209800"/>
          </a:xfrm>
        </p:spPr>
        <p:txBody>
          <a:bodyPr/>
          <a:lstStyle/>
          <a:p>
            <a:r>
              <a:rPr lang="en-US" sz="2400" u="sng" dirty="0" err="1" smtClean="0"/>
              <a:t>Christoph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Hessler</a:t>
            </a:r>
            <a:r>
              <a:rPr lang="en-US" sz="2400" dirty="0"/>
              <a:t>, Eric Chevallay, </a:t>
            </a:r>
            <a:r>
              <a:rPr lang="en-US" sz="2400" dirty="0" smtClean="0"/>
              <a:t>Steffen </a:t>
            </a:r>
            <a:r>
              <a:rPr lang="en-US" sz="2400" dirty="0"/>
              <a:t>Doebert, Valentin </a:t>
            </a:r>
            <a:r>
              <a:rPr lang="en-US" sz="2400" dirty="0" smtClean="0"/>
              <a:t>Fedosseev</a:t>
            </a:r>
            <a:r>
              <a:rPr lang="en-US" sz="2400" dirty="0"/>
              <a:t>, Irene Martini, Mikhail </a:t>
            </a:r>
            <a:r>
              <a:rPr lang="en-US" sz="2400" dirty="0" smtClean="0"/>
              <a:t>Martyanov</a:t>
            </a:r>
          </a:p>
          <a:p>
            <a:endParaRPr lang="en-US" sz="2400" dirty="0"/>
          </a:p>
          <a:p>
            <a:r>
              <a:rPr lang="en-US" sz="2400" dirty="0" smtClean="0"/>
              <a:t>CLIC Workshop 2015, CERN</a:t>
            </a:r>
          </a:p>
          <a:p>
            <a:r>
              <a:rPr lang="en-US" sz="2400" dirty="0" smtClean="0"/>
              <a:t>27.01.2015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239000" cy="762000"/>
          </a:xfrm>
        </p:spPr>
        <p:txBody>
          <a:bodyPr/>
          <a:lstStyle/>
          <a:p>
            <a:r>
              <a:rPr lang="en-GB" sz="2800" dirty="0" smtClean="0"/>
              <a:t>Lifetime Measurement with Cs</a:t>
            </a:r>
            <a:r>
              <a:rPr lang="en-GB" sz="2800" baseline="-25000" dirty="0" smtClean="0"/>
              <a:t>3</a:t>
            </a:r>
            <a:r>
              <a:rPr lang="en-GB" sz="2800" dirty="0" smtClean="0"/>
              <a:t>Sb Cathodes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257800"/>
          </a:xfrm>
        </p:spPr>
        <p:txBody>
          <a:bodyPr/>
          <a:lstStyle/>
          <a:p>
            <a:r>
              <a:rPr lang="en-US" sz="2000" dirty="0"/>
              <a:t>U</a:t>
            </a:r>
            <a:r>
              <a:rPr lang="en-US" sz="2000" dirty="0" smtClean="0"/>
              <a:t>nder improved vacuum conditions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Data can be partially fitted with a double exponential curve, with similar lifetime as 2012, however, measurement time is too short for reliable fit.</a:t>
            </a:r>
          </a:p>
          <a:p>
            <a:r>
              <a:rPr lang="en-GB" sz="2000" dirty="0" smtClean="0"/>
              <a:t>Klystron trip and phase jump changed slope drastically.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800" y="1676400"/>
            <a:ext cx="7372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Dynamic pressure: </a:t>
            </a:r>
            <a:r>
              <a:rPr lang="en-GB" dirty="0" smtClean="0">
                <a:solidFill>
                  <a:srgbClr val="FF0000"/>
                </a:solidFill>
              </a:rPr>
              <a:t>2.5 - 5e-10 mbar                                  ~9e-10 mbar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5" b="4370"/>
          <a:stretch/>
        </p:blipFill>
        <p:spPr>
          <a:xfrm>
            <a:off x="609600" y="2227064"/>
            <a:ext cx="3980329" cy="2651760"/>
          </a:xfrm>
          <a:prstGeom prst="rect">
            <a:avLst/>
          </a:prstGeom>
        </p:spPr>
      </p:pic>
      <p:pic>
        <p:nvPicPr>
          <p:cNvPr id="15" name="Picture 2" descr="http://elogbook/eLogbook/attach_reader?attach_id=1229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7290" y="2091690"/>
            <a:ext cx="4004310" cy="308991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791200" y="4193023"/>
            <a:ext cx="2396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2.3 </a:t>
            </a:r>
            <a:r>
              <a:rPr lang="en-US" sz="1400" dirty="0" err="1" smtClean="0">
                <a:solidFill>
                  <a:srgbClr val="FF0000"/>
                </a:solidFill>
              </a:rPr>
              <a:t>nC</a:t>
            </a:r>
            <a:r>
              <a:rPr lang="en-US" sz="1400" dirty="0" smtClean="0">
                <a:solidFill>
                  <a:srgbClr val="FF0000"/>
                </a:solidFill>
              </a:rPr>
              <a:t>, 350 ns,</a:t>
            </a:r>
            <a:r>
              <a:rPr lang="en-US" sz="1400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1400" dirty="0" smtClean="0"/>
              <a:t>Cs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Sb #189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77582" y="3345354"/>
            <a:ext cx="154721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1/e lifetime 168 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13190" y="4191000"/>
            <a:ext cx="2396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2.3 </a:t>
            </a:r>
            <a:r>
              <a:rPr lang="en-US" sz="1400" dirty="0" err="1" smtClean="0">
                <a:solidFill>
                  <a:srgbClr val="FF0000"/>
                </a:solidFill>
              </a:rPr>
              <a:t>nC</a:t>
            </a:r>
            <a:r>
              <a:rPr lang="en-US" sz="1400" dirty="0" smtClean="0">
                <a:solidFill>
                  <a:srgbClr val="FF0000"/>
                </a:solidFill>
              </a:rPr>
              <a:t>, 350 ns,</a:t>
            </a:r>
            <a:r>
              <a:rPr lang="en-US" sz="1400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1400" dirty="0" smtClean="0"/>
              <a:t>Cs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Sb #199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4613" y="244464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2014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22255" y="244464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2012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62200" y="3581400"/>
            <a:ext cx="98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Symbol" panose="05050102010706020507" pitchFamily="18" charset="2"/>
              </a:rPr>
              <a:t>t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 = 154 h</a:t>
            </a:r>
            <a:endParaRPr lang="en-GB" sz="1400" dirty="0"/>
          </a:p>
        </p:txBody>
      </p:sp>
      <p:sp>
        <p:nvSpPr>
          <p:cNvPr id="22" name="Oval 21"/>
          <p:cNvSpPr/>
          <p:nvPr/>
        </p:nvSpPr>
        <p:spPr>
          <a:xfrm>
            <a:off x="3185652" y="3462683"/>
            <a:ext cx="548148" cy="1904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1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239000" cy="762000"/>
          </a:xfrm>
        </p:spPr>
        <p:txBody>
          <a:bodyPr/>
          <a:lstStyle/>
          <a:p>
            <a:r>
              <a:rPr lang="en-GB" sz="2800" dirty="0" smtClean="0"/>
              <a:t>Lifetime Measurement with Cs</a:t>
            </a:r>
            <a:r>
              <a:rPr lang="en-GB" sz="2800" baseline="-25000" dirty="0" smtClean="0"/>
              <a:t>3</a:t>
            </a:r>
            <a:r>
              <a:rPr lang="en-GB" sz="2800" dirty="0" smtClean="0"/>
              <a:t>Sb Cathodes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4953000"/>
          </a:xfrm>
        </p:spPr>
        <p:txBody>
          <a:bodyPr/>
          <a:lstStyle/>
          <a:p>
            <a:r>
              <a:rPr lang="en-US" sz="2000" dirty="0"/>
              <a:t>U</a:t>
            </a:r>
            <a:r>
              <a:rPr lang="en-US" sz="2000" dirty="0" smtClean="0"/>
              <a:t>nder improved vacuum conditions: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Despite better vacuum level the lifetime is significantly shorter.</a:t>
            </a:r>
          </a:p>
          <a:p>
            <a:r>
              <a:rPr lang="en-US" sz="2000" dirty="0" smtClean="0"/>
              <a:t>Strong QE decrease started after a phase jump.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1906435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Dynamic pressure: 2.3e-10 mbar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" name="Picture 8" descr="http://elogbook/eLogbook/attach_reader?attach_id=12295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4468" y="2264733"/>
            <a:ext cx="3977132" cy="306926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313842" y="3614700"/>
            <a:ext cx="19415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1/e lifetime 185 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2382" y="1906435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7e-10 mbar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3" b="2380"/>
          <a:stretch/>
        </p:blipFill>
        <p:spPr>
          <a:xfrm>
            <a:off x="533400" y="2461069"/>
            <a:ext cx="4023368" cy="26649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35625" y="4396032"/>
            <a:ext cx="2247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 </a:t>
            </a:r>
            <a:r>
              <a:rPr lang="en-US" sz="1400" dirty="0" err="1" smtClean="0">
                <a:solidFill>
                  <a:srgbClr val="FF0000"/>
                </a:solidFill>
              </a:rPr>
              <a:t>nC</a:t>
            </a:r>
            <a:r>
              <a:rPr lang="en-US" sz="1400" dirty="0" smtClean="0">
                <a:solidFill>
                  <a:srgbClr val="FF0000"/>
                </a:solidFill>
              </a:rPr>
              <a:t>, 800 ns,</a:t>
            </a:r>
            <a:r>
              <a:rPr lang="en-US" sz="1400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1400" dirty="0" smtClean="0"/>
              <a:t>Cs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Sb #200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29469" y="4396032"/>
            <a:ext cx="2247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 </a:t>
            </a:r>
            <a:r>
              <a:rPr lang="en-US" sz="1400" dirty="0" err="1" smtClean="0">
                <a:solidFill>
                  <a:srgbClr val="FF0000"/>
                </a:solidFill>
              </a:rPr>
              <a:t>nC</a:t>
            </a:r>
            <a:r>
              <a:rPr lang="en-US" sz="1400" dirty="0" smtClean="0">
                <a:solidFill>
                  <a:srgbClr val="FF0000"/>
                </a:solidFill>
              </a:rPr>
              <a:t>, 800 ns,</a:t>
            </a:r>
            <a:r>
              <a:rPr lang="en-US" sz="1400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1400" dirty="0" smtClean="0"/>
              <a:t>Cs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Sb #189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4613" y="259502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2014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53400" y="259502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2012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59949" y="3246722"/>
            <a:ext cx="963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Symbol" panose="05050102010706020507" pitchFamily="18" charset="2"/>
              </a:rPr>
              <a:t>t</a:t>
            </a:r>
            <a:r>
              <a:rPr lang="en-GB" sz="1400" dirty="0" smtClean="0"/>
              <a:t> = 47.6 h</a:t>
            </a:r>
            <a:endParaRPr lang="en-GB" sz="1400" dirty="0"/>
          </a:p>
        </p:txBody>
      </p:sp>
      <p:sp>
        <p:nvSpPr>
          <p:cNvPr id="17" name="Oval 16"/>
          <p:cNvSpPr/>
          <p:nvPr/>
        </p:nvSpPr>
        <p:spPr>
          <a:xfrm>
            <a:off x="2600632" y="3298722"/>
            <a:ext cx="609600" cy="2037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81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Lifetime Dependence on Vacuum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876800"/>
            <a:ext cx="8534400" cy="1600200"/>
          </a:xfrm>
        </p:spPr>
        <p:txBody>
          <a:bodyPr/>
          <a:lstStyle/>
          <a:p>
            <a:r>
              <a:rPr lang="en-GB" sz="2000" dirty="0" smtClean="0"/>
              <a:t>Cs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Te yields better than Cs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Sb, but not drastically better.</a:t>
            </a:r>
          </a:p>
          <a:p>
            <a:r>
              <a:rPr lang="en-GB" sz="2000" dirty="0" smtClean="0"/>
              <a:t>Measurements with different beam parameters but similar vacuum conditions yielded similar lifetimes.</a:t>
            </a:r>
            <a:br>
              <a:rPr lang="en-GB" sz="2000" dirty="0" smtClean="0"/>
            </a:br>
            <a:r>
              <a:rPr lang="en-GB" sz="2000" dirty="0" smtClean="0"/>
              <a:t>→ It seems that lifetime is mainly determined by vacuum level. But the </a:t>
            </a:r>
            <a:br>
              <a:rPr lang="en-GB" sz="2000" dirty="0" smtClean="0"/>
            </a:br>
            <a:r>
              <a:rPr lang="en-GB" sz="2000" dirty="0" smtClean="0"/>
              <a:t>    vacuum level is also a function of beam parameters.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" t="12364" r="9802" b="2545"/>
          <a:stretch/>
        </p:blipFill>
        <p:spPr>
          <a:xfrm>
            <a:off x="2011680" y="1219200"/>
            <a:ext cx="4846320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90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239000" cy="762000"/>
          </a:xfrm>
        </p:spPr>
        <p:txBody>
          <a:bodyPr/>
          <a:lstStyle/>
          <a:p>
            <a:r>
              <a:rPr lang="en-GB" sz="2800" dirty="0" smtClean="0"/>
              <a:t>RF Lifetime of Cs</a:t>
            </a:r>
            <a:r>
              <a:rPr lang="en-GB" sz="2800" baseline="-25000" dirty="0" smtClean="0"/>
              <a:t>3</a:t>
            </a:r>
            <a:r>
              <a:rPr lang="en-GB" sz="2800" dirty="0" smtClean="0"/>
              <a:t>Sb Cathodes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5" descr="\\cern.ch\dfs\Users\i\imartini\Desktop\PHIN\PHIN RUN August 2014\Cathode 200\RF lifetime\RF Lifetime_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25" y="1638768"/>
            <a:ext cx="3645715" cy="224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62434" y="3048001"/>
            <a:ext cx="2185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Fresh cathode</a:t>
            </a:r>
          </a:p>
          <a:p>
            <a:r>
              <a:rPr lang="en-GB" sz="1400" dirty="0" smtClean="0"/>
              <a:t>Cathode #200 </a:t>
            </a:r>
            <a:r>
              <a:rPr lang="en-GB" sz="1400" dirty="0"/>
              <a:t>(Cs</a:t>
            </a:r>
            <a:r>
              <a:rPr lang="en-GB" sz="1400" baseline="-25000" dirty="0"/>
              <a:t>3</a:t>
            </a:r>
            <a:r>
              <a:rPr lang="en-GB" sz="1400" dirty="0"/>
              <a:t>Sb</a:t>
            </a:r>
            <a:r>
              <a:rPr lang="en-GB" sz="1400" dirty="0" smtClean="0"/>
              <a:t>) </a:t>
            </a:r>
          </a:p>
        </p:txBody>
      </p:sp>
      <p:pic>
        <p:nvPicPr>
          <p:cNvPr id="11" name="Picture 10" descr="\\cern.ch\dfs\Users\i\imartini\Desktop\PHIN\PHIN RUN August 2014\Cathode 199\RF Lifetime\RF_Lifetime_19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943" y="1634400"/>
            <a:ext cx="3645715" cy="224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15328" y="3048001"/>
            <a:ext cx="230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Used cathode</a:t>
            </a:r>
          </a:p>
          <a:p>
            <a:r>
              <a:rPr lang="en-GB" sz="1400" dirty="0" smtClean="0"/>
              <a:t>Cathode #199 (Cs</a:t>
            </a:r>
            <a:r>
              <a:rPr lang="en-GB" sz="1400" baseline="-25000" dirty="0" smtClean="0"/>
              <a:t>3</a:t>
            </a:r>
            <a:r>
              <a:rPr lang="en-GB" sz="1400" dirty="0" smtClean="0"/>
              <a:t>Sb)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04800" y="4191000"/>
            <a:ext cx="8610600" cy="2133600"/>
          </a:xfrm>
        </p:spPr>
        <p:txBody>
          <a:bodyPr/>
          <a:lstStyle/>
          <a:p>
            <a:r>
              <a:rPr lang="en-GB" sz="2000" dirty="0" smtClean="0"/>
              <a:t>Fast and slow decay visible as during beam operation.</a:t>
            </a:r>
          </a:p>
          <a:p>
            <a:r>
              <a:rPr lang="en-GB" sz="2000" dirty="0" smtClean="0"/>
              <a:t>In both cases longer lifetimes as during beam operation.</a:t>
            </a:r>
          </a:p>
          <a:p>
            <a:r>
              <a:rPr lang="en-GB" sz="2000" dirty="0" smtClean="0"/>
              <a:t>Lower vacuum level than during beam operation.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1295401"/>
            <a:ext cx="31390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Dynamic vacuum level: 2.5e-10 mbar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1295400"/>
            <a:ext cx="2989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Dynamic vacuum level: 3e-10 mbar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99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52401" y="4419600"/>
            <a:ext cx="8763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/>
              <a:t>Field </a:t>
            </a:r>
            <a:r>
              <a:rPr lang="en-GB" sz="1800" kern="0" dirty="0"/>
              <a:t>emission contribution from </a:t>
            </a:r>
            <a:r>
              <a:rPr lang="en-GB" sz="1800" kern="0" dirty="0" smtClean="0"/>
              <a:t>gun cavity (Cu) </a:t>
            </a:r>
            <a:r>
              <a:rPr lang="en-GB" sz="1800" kern="0" dirty="0"/>
              <a:t>and </a:t>
            </a:r>
            <a:r>
              <a:rPr lang="en-GB" sz="1800" kern="0" dirty="0" smtClean="0"/>
              <a:t>cathode</a:t>
            </a:r>
            <a:r>
              <a:rPr lang="en-GB" sz="1800" kern="0" dirty="0"/>
              <a:t>.</a:t>
            </a:r>
          </a:p>
          <a:p>
            <a:r>
              <a:rPr lang="en-GB" sz="1800" kern="0" dirty="0"/>
              <a:t>Cs</a:t>
            </a:r>
            <a:r>
              <a:rPr lang="en-GB" sz="1800" kern="0" baseline="-25000" dirty="0"/>
              <a:t>3</a:t>
            </a:r>
            <a:r>
              <a:rPr lang="en-GB" sz="1800" kern="0" dirty="0"/>
              <a:t>Sb cathodes (</a:t>
            </a:r>
            <a:r>
              <a:rPr lang="en-GB" sz="1800" kern="0" dirty="0">
                <a:latin typeface="Symbol" panose="05050102010706020507" pitchFamily="18" charset="2"/>
              </a:rPr>
              <a:t>F</a:t>
            </a:r>
            <a:r>
              <a:rPr lang="en-GB" sz="1800" kern="0" dirty="0"/>
              <a:t>~2 eV) produce higher dark current than Cs</a:t>
            </a:r>
            <a:r>
              <a:rPr lang="en-GB" sz="1800" kern="0" baseline="-25000" dirty="0"/>
              <a:t>2</a:t>
            </a:r>
            <a:r>
              <a:rPr lang="en-GB" sz="1800" kern="0" dirty="0"/>
              <a:t>Te (</a:t>
            </a:r>
            <a:r>
              <a:rPr lang="en-GB" sz="1800" kern="0" dirty="0">
                <a:latin typeface="Symbol" panose="05050102010706020507" pitchFamily="18" charset="2"/>
              </a:rPr>
              <a:t>F</a:t>
            </a:r>
            <a:r>
              <a:rPr lang="en-GB" sz="1800" kern="0" dirty="0"/>
              <a:t>~3.5 eV</a:t>
            </a:r>
            <a:r>
              <a:rPr lang="en-GB" sz="1800" kern="0" dirty="0" smtClean="0"/>
              <a:t>) and copper (</a:t>
            </a:r>
            <a:r>
              <a:rPr lang="en-GB" sz="1800" kern="0" dirty="0" smtClean="0">
                <a:latin typeface="Symbol" panose="05050102010706020507" pitchFamily="18" charset="2"/>
              </a:rPr>
              <a:t>F</a:t>
            </a:r>
            <a:r>
              <a:rPr lang="en-GB" sz="1800" kern="0" dirty="0" smtClean="0"/>
              <a:t>~4.5 </a:t>
            </a:r>
            <a:r>
              <a:rPr lang="en-GB" sz="1800" kern="0" dirty="0"/>
              <a:t>eV</a:t>
            </a:r>
            <a:r>
              <a:rPr lang="en-GB" sz="1800" kern="0" dirty="0" smtClean="0"/>
              <a:t>).</a:t>
            </a:r>
            <a:br>
              <a:rPr lang="en-GB" sz="1800" kern="0" dirty="0" smtClean="0"/>
            </a:br>
            <a:r>
              <a:rPr lang="en-GB" sz="1800" kern="0" dirty="0" smtClean="0"/>
              <a:t>→ Higher vacuum level for Cs</a:t>
            </a:r>
            <a:r>
              <a:rPr lang="en-GB" sz="1800" kern="0" baseline="-25000" dirty="0" smtClean="0"/>
              <a:t>3</a:t>
            </a:r>
            <a:r>
              <a:rPr lang="en-GB" sz="1800" kern="0" dirty="0" smtClean="0"/>
              <a:t>Sb than Cs</a:t>
            </a:r>
            <a:r>
              <a:rPr lang="en-GB" sz="1800" kern="0" baseline="-25000" dirty="0" smtClean="0"/>
              <a:t>2</a:t>
            </a:r>
            <a:r>
              <a:rPr lang="en-GB" sz="1800" kern="0" dirty="0" smtClean="0"/>
              <a:t>Te under same beam conditions.</a:t>
            </a:r>
          </a:p>
          <a:p>
            <a:r>
              <a:rPr lang="en-GB" sz="1800" kern="0" dirty="0" smtClean="0"/>
              <a:t>The </a:t>
            </a:r>
            <a:r>
              <a:rPr lang="en-GB" sz="1800" kern="0" dirty="0"/>
              <a:t>low dark current measured with copper </a:t>
            </a:r>
            <a:r>
              <a:rPr lang="en-GB" sz="1800" kern="0" dirty="0" smtClean="0"/>
              <a:t>confirms that the </a:t>
            </a:r>
            <a:r>
              <a:rPr lang="en-GB" sz="1800" kern="0" dirty="0"/>
              <a:t>major contribution is coming </a:t>
            </a:r>
            <a:r>
              <a:rPr lang="en-GB" sz="1800" kern="0" dirty="0" smtClean="0"/>
              <a:t>from </a:t>
            </a:r>
            <a:r>
              <a:rPr lang="en-GB" sz="1800" kern="0" dirty="0"/>
              <a:t>the cathode</a:t>
            </a:r>
            <a:r>
              <a:rPr lang="en-GB" sz="1800" kern="0" dirty="0" smtClean="0"/>
              <a:t>.</a:t>
            </a:r>
            <a:br>
              <a:rPr lang="en-GB" sz="1800" kern="0" dirty="0" smtClean="0"/>
            </a:br>
            <a:endParaRPr lang="en-GB" sz="1800" kern="0" dirty="0" smtClean="0"/>
          </a:p>
          <a:p>
            <a:pPr marL="0" indent="0">
              <a:buFont typeface="Wingdings" pitchFamily="2" charset="2"/>
              <a:buNone/>
            </a:pPr>
            <a:endParaRPr lang="en-GB" sz="1800" kern="0" dirty="0" smtClean="0"/>
          </a:p>
          <a:p>
            <a:endParaRPr lang="en-GB" sz="1800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Dark Current Measurements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" name="Picture 2" descr="\\cern.ch\dfs\Users\i\imartini\Desktop\PHIN\PHIN RUN August 2014\Dark current_Summary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7" t="5359" r="7158" b="1423"/>
          <a:stretch/>
        </p:blipFill>
        <p:spPr bwMode="auto">
          <a:xfrm>
            <a:off x="309294" y="1371601"/>
            <a:ext cx="3830303" cy="273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\\cern.ch\dfs\Users\i\imartini\Desktop\PHIN\PHIN RUN August 2014\F-N_summary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2" r="6816"/>
          <a:stretch/>
        </p:blipFill>
        <p:spPr bwMode="auto">
          <a:xfrm>
            <a:off x="4646696" y="1371600"/>
            <a:ext cx="4040104" cy="279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49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Cathode Surface Studies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28599" y="1190861"/>
            <a:ext cx="8382001" cy="532447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Surface analysis of photocathode materials with XPS and their impact on the cathode performance in collaboration with TE/VSC has started.</a:t>
            </a:r>
          </a:p>
          <a:p>
            <a:pPr lvl="1"/>
            <a:r>
              <a:rPr lang="en-US" sz="1600" kern="0" dirty="0" smtClean="0"/>
              <a:t>New </a:t>
            </a:r>
            <a:r>
              <a:rPr lang="en-US" sz="1600" dirty="0" smtClean="0"/>
              <a:t>UHV </a:t>
            </a:r>
            <a:r>
              <a:rPr lang="en-US" sz="1600" dirty="0"/>
              <a:t>carrier vessel was commissioned to transfer cathode from production laboratory to the XPS set-up:</a:t>
            </a:r>
          </a:p>
          <a:p>
            <a:pPr lvl="1"/>
            <a:endParaRPr lang="en-US" sz="1800" kern="0" dirty="0" smtClean="0"/>
          </a:p>
          <a:p>
            <a:pPr lvl="1"/>
            <a:endParaRPr lang="en-US" sz="1800" kern="0" dirty="0" smtClean="0"/>
          </a:p>
          <a:p>
            <a:pPr lvl="1"/>
            <a:endParaRPr lang="en-US" sz="1800" kern="0" dirty="0"/>
          </a:p>
          <a:p>
            <a:pPr lvl="1"/>
            <a:endParaRPr lang="en-US" sz="1000" kern="0" dirty="0"/>
          </a:p>
          <a:p>
            <a:pPr lvl="1"/>
            <a:endParaRPr lang="en-US" sz="1800" kern="0" dirty="0" smtClean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12948" y="2106394"/>
            <a:ext cx="2514600" cy="1885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93618" y="2510579"/>
            <a:ext cx="51354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n-lt"/>
              </a:rPr>
              <a:t>XPS </a:t>
            </a:r>
            <a:r>
              <a:rPr lang="en-US" sz="1600" dirty="0">
                <a:latin typeface="+mn-lt"/>
              </a:rPr>
              <a:t>measurement allows material characterization of the surface. Together with qualitative elemental composition also chemical and quantitative information can be obtained (not straightforward</a:t>
            </a:r>
            <a:r>
              <a:rPr lang="en-US" sz="1600" dirty="0" smtClean="0">
                <a:latin typeface="+mn-lt"/>
              </a:rPr>
              <a:t>):</a:t>
            </a:r>
            <a:endParaRPr lang="en-US" sz="1600" dirty="0">
              <a:latin typeface="+mn-lt"/>
            </a:endParaRPr>
          </a:p>
        </p:txBody>
      </p:sp>
      <p:pic>
        <p:nvPicPr>
          <p:cNvPr id="12" name="Picture 7" descr="\\cern.ch\dfs\Users\i\imartini\Desktop\Copper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76" y="4124293"/>
            <a:ext cx="3031214" cy="2505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81000" y="3810000"/>
            <a:ext cx="346621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 algn="ctr">
              <a:buClr>
                <a:srgbClr val="FF6600"/>
              </a:buClr>
            </a:pPr>
            <a:r>
              <a:rPr lang="en-US" sz="1600" b="1" dirty="0" smtClean="0"/>
              <a:t>Easy case: Cu </a:t>
            </a:r>
            <a:r>
              <a:rPr lang="en-US" sz="1400" dirty="0" smtClean="0"/>
              <a:t>(slightly oxidized)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956713" y="3810000"/>
            <a:ext cx="23610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 algn="ctr">
              <a:buClr>
                <a:srgbClr val="FF6600"/>
              </a:buClr>
            </a:pPr>
            <a:r>
              <a:rPr lang="en-US" sz="1600" b="1" dirty="0" smtClean="0"/>
              <a:t>Complex case: Cs</a:t>
            </a:r>
            <a:r>
              <a:rPr lang="en-US" sz="1600" b="1" baseline="-25000" dirty="0" smtClean="0"/>
              <a:t>3</a:t>
            </a:r>
            <a:r>
              <a:rPr lang="en-US" sz="1600" b="1" dirty="0" smtClean="0"/>
              <a:t>Sb</a:t>
            </a:r>
            <a:endParaRPr lang="en-US" sz="1600" b="1" dirty="0"/>
          </a:p>
        </p:txBody>
      </p:sp>
      <p:sp>
        <p:nvSpPr>
          <p:cNvPr id="20" name="Rectangle 19"/>
          <p:cNvSpPr/>
          <p:nvPr/>
        </p:nvSpPr>
        <p:spPr>
          <a:xfrm>
            <a:off x="6624851" y="4082405"/>
            <a:ext cx="2313531" cy="2039906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" descr="\\cern.ch\dfs\Users\i\imartini\Desktop\Cs3Sb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727" y="4109400"/>
            <a:ext cx="286576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\\cern.ch\dfs\Users\i\imartini\Desktop\Sb_3d.EM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0"/>
          <a:stretch/>
        </p:blipFill>
        <p:spPr bwMode="auto">
          <a:xfrm>
            <a:off x="6691286" y="4156294"/>
            <a:ext cx="2194544" cy="188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Connector 22"/>
          <p:cNvCxnSpPr>
            <a:endCxn id="26" idx="0"/>
          </p:cNvCxnSpPr>
          <p:nvPr/>
        </p:nvCxnSpPr>
        <p:spPr>
          <a:xfrm flipH="1">
            <a:off x="5468680" y="4082405"/>
            <a:ext cx="1156172" cy="1480247"/>
          </a:xfrm>
          <a:prstGeom prst="line">
            <a:avLst/>
          </a:prstGeom>
          <a:ln w="9525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622852" y="6122311"/>
            <a:ext cx="1002000" cy="265146"/>
          </a:xfrm>
          <a:prstGeom prst="line">
            <a:avLst/>
          </a:prstGeom>
          <a:ln w="63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87515" y="6218180"/>
            <a:ext cx="20508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Peaks overlap!</a:t>
            </a:r>
            <a:endParaRPr lang="en-GB" sz="1600" dirty="0"/>
          </a:p>
        </p:txBody>
      </p:sp>
      <p:sp>
        <p:nvSpPr>
          <p:cNvPr id="26" name="Rectangle 25"/>
          <p:cNvSpPr/>
          <p:nvPr/>
        </p:nvSpPr>
        <p:spPr>
          <a:xfrm>
            <a:off x="5314508" y="5562652"/>
            <a:ext cx="308344" cy="824805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6563116"/>
            <a:ext cx="1944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Courtesy Irene Martini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964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of Laser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86000"/>
            <a:ext cx="6096000" cy="2485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5181600"/>
          </a:xfrm>
        </p:spPr>
        <p:txBody>
          <a:bodyPr/>
          <a:lstStyle/>
          <a:p>
            <a:r>
              <a:rPr lang="en-US" sz="1800" dirty="0" smtClean="0"/>
              <a:t>Installation of new 500 MHz fiber front end with </a:t>
            </a:r>
            <a:r>
              <a:rPr lang="en-US" sz="1800" dirty="0"/>
              <a:t>CLIC specs </a:t>
            </a:r>
            <a:r>
              <a:rPr lang="en-US" sz="1800" dirty="0" smtClean="0"/>
              <a:t>for PHIN. Decoupling PHIN and CALIFES laser systems, but keeping the possibility to switch back to the old front end for PHIN.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Delivery of new front end delayed, </a:t>
            </a:r>
            <a:br>
              <a:rPr lang="en-US" sz="1800" dirty="0" smtClean="0"/>
            </a:br>
            <a:r>
              <a:rPr lang="en-US" sz="1800" dirty="0" smtClean="0"/>
              <a:t>but expected in the coming weeks.</a:t>
            </a:r>
          </a:p>
          <a:p>
            <a:r>
              <a:rPr lang="en-US" sz="1800" dirty="0" smtClean="0"/>
              <a:t>Preparation work (re-arrangement of current laser system) has started.</a:t>
            </a:r>
            <a:endParaRPr lang="en-US" sz="1800" dirty="0"/>
          </a:p>
          <a:p>
            <a:r>
              <a:rPr lang="en-US" sz="1800" dirty="0" smtClean="0"/>
              <a:t>Planned studies:</a:t>
            </a:r>
          </a:p>
          <a:p>
            <a:pPr lvl="1"/>
            <a:r>
              <a:rPr lang="en-US" sz="1400" dirty="0" smtClean="0"/>
              <a:t>Stability </a:t>
            </a:r>
            <a:r>
              <a:rPr lang="en-US" sz="1400" dirty="0"/>
              <a:t>studies with new front </a:t>
            </a:r>
            <a:r>
              <a:rPr lang="en-US" sz="1400" dirty="0" smtClean="0"/>
              <a:t>end with improved stability.</a:t>
            </a:r>
          </a:p>
          <a:p>
            <a:pPr lvl="1"/>
            <a:r>
              <a:rPr lang="en-GB" sz="1400" dirty="0" smtClean="0"/>
              <a:t>Studies </a:t>
            </a:r>
            <a:r>
              <a:rPr lang="en-GB" sz="1400" dirty="0"/>
              <a:t>of heat-load effects and thermal lensing in laser rods at 50 Hz rep rate.</a:t>
            </a:r>
          </a:p>
          <a:p>
            <a:pPr lvl="1"/>
            <a:r>
              <a:rPr lang="en-US" sz="1400" dirty="0" smtClean="0"/>
              <a:t>In parallel further studies on new harmonics generation schemes with multiple crystals to solve problem with UV generation for 140 µs long trains.</a:t>
            </a:r>
            <a:endParaRPr lang="en-US" sz="1400" dirty="0"/>
          </a:p>
          <a:p>
            <a:pPr marL="0" indent="0">
              <a:buNone/>
            </a:pPr>
            <a:endParaRPr lang="en-US" sz="18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657600" y="2514600"/>
            <a:ext cx="988142" cy="820994"/>
          </a:xfrm>
          <a:prstGeom prst="line">
            <a:avLst/>
          </a:prstGeom>
          <a:ln w="158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02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Outlook: Plans and Ideas for PHIN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5257800"/>
          </a:xfrm>
        </p:spPr>
        <p:txBody>
          <a:bodyPr/>
          <a:lstStyle/>
          <a:p>
            <a:r>
              <a:rPr lang="en-US" sz="1800" dirty="0" smtClean="0"/>
              <a:t>Cathode lifetime studies </a:t>
            </a:r>
            <a:r>
              <a:rPr lang="en-US" sz="1800" dirty="0"/>
              <a:t>with </a:t>
            </a:r>
            <a:r>
              <a:rPr lang="en-US" sz="1800" dirty="0" smtClean="0"/>
              <a:t>2.5 </a:t>
            </a:r>
            <a:r>
              <a:rPr lang="en-US" sz="1800" dirty="0"/>
              <a:t>µs long pulse </a:t>
            </a:r>
            <a:r>
              <a:rPr lang="en-US" sz="1800" dirty="0" smtClean="0"/>
              <a:t>trains (double of nominal PHIN train length) </a:t>
            </a:r>
            <a:r>
              <a:rPr lang="en-US" sz="1800" dirty="0"/>
              <a:t>and </a:t>
            </a:r>
            <a:r>
              <a:rPr lang="en-US" sz="1800" dirty="0" smtClean="0"/>
              <a:t>tentatively 5 </a:t>
            </a:r>
            <a:r>
              <a:rPr lang="en-US" sz="1800" dirty="0"/>
              <a:t>Hz repetition </a:t>
            </a:r>
            <a:r>
              <a:rPr lang="en-US" sz="1800" dirty="0" smtClean="0"/>
              <a:t>rate</a:t>
            </a:r>
            <a:r>
              <a:rPr lang="en-US" sz="1800" dirty="0"/>
              <a:t>:</a:t>
            </a:r>
            <a:br>
              <a:rPr lang="en-US" sz="1800" dirty="0"/>
            </a:br>
            <a:r>
              <a:rPr lang="en-US" sz="1800" dirty="0" smtClean="0"/>
              <a:t>→ “old” 1.5 GHz time structure needed for obtaining conclusive results.</a:t>
            </a:r>
            <a:br>
              <a:rPr lang="en-US" sz="1800" dirty="0" smtClean="0"/>
            </a:br>
            <a:r>
              <a:rPr lang="en-US" sz="1800" dirty="0"/>
              <a:t>→ Vacuum window </a:t>
            </a:r>
            <a:r>
              <a:rPr lang="en-US" sz="1800" dirty="0" smtClean="0"/>
              <a:t>needed.</a:t>
            </a:r>
            <a:br>
              <a:rPr lang="en-US" sz="1800" dirty="0" smtClean="0"/>
            </a:br>
            <a:r>
              <a:rPr lang="en-US" sz="1800" dirty="0" smtClean="0"/>
              <a:t>→ Long and probably painful RF conditioning required.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→ </a:t>
            </a:r>
            <a:r>
              <a:rPr lang="en-US" sz="1800" dirty="0" smtClean="0"/>
              <a:t>Using Cs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Te cathodes.</a:t>
            </a:r>
          </a:p>
          <a:p>
            <a:r>
              <a:rPr lang="en-US" sz="1800" dirty="0" smtClean="0"/>
              <a:t>Measurement of RF lifetime of Cs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Te cathode</a:t>
            </a:r>
            <a:endParaRPr lang="en-US" sz="1800" dirty="0"/>
          </a:p>
          <a:p>
            <a:r>
              <a:rPr lang="en-US" sz="1800" dirty="0" smtClean="0"/>
              <a:t>Study of impact of the longer bunch spacing with new laser front end on the photocathode lifetime.</a:t>
            </a:r>
            <a:br>
              <a:rPr lang="en-US" sz="1800" dirty="0" smtClean="0"/>
            </a:br>
            <a:r>
              <a:rPr lang="en-US" sz="1800" dirty="0" smtClean="0"/>
              <a:t>→ Measurements with 1.05 µs (=3*350 ns) and 2.3 </a:t>
            </a:r>
            <a:r>
              <a:rPr lang="en-US" sz="1800" dirty="0" err="1" smtClean="0"/>
              <a:t>nC</a:t>
            </a:r>
            <a:r>
              <a:rPr lang="en-US" sz="1800" dirty="0" smtClean="0"/>
              <a:t> with Cs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Te</a:t>
            </a:r>
          </a:p>
          <a:p>
            <a:r>
              <a:rPr lang="en-US" sz="1800" dirty="0" smtClean="0"/>
              <a:t>Study of charge stability with the new laser system. </a:t>
            </a:r>
          </a:p>
          <a:p>
            <a:r>
              <a:rPr lang="en-US" sz="1800" dirty="0"/>
              <a:t>Study the effect of surface roughness on cathode lifetime (Electro-polished cathode plugs</a:t>
            </a:r>
            <a:r>
              <a:rPr lang="en-US" sz="1800" dirty="0" smtClean="0"/>
              <a:t>).</a:t>
            </a:r>
          </a:p>
          <a:p>
            <a:r>
              <a:rPr lang="en-US" sz="1800" dirty="0" smtClean="0"/>
              <a:t>Study the performance of three components cathodes in PHIN (e.g. K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CsSb).</a:t>
            </a:r>
          </a:p>
          <a:p>
            <a:r>
              <a:rPr lang="en-US" sz="1800" dirty="0" smtClean="0"/>
              <a:t>Re-measure QE of uncontaminated copper cathode for AWAKE.</a:t>
            </a:r>
            <a:br>
              <a:rPr lang="en-US" sz="1800" dirty="0" smtClean="0"/>
            </a:b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  <a:sym typeface="Symbol"/>
              </a:rPr>
              <a:t>  Many interesting ideas for a further PHIN run in 2015!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82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Ideas for Future CLIC </a:t>
            </a:r>
            <a:r>
              <a:rPr lang="en-GB" sz="2400" dirty="0" err="1" smtClean="0"/>
              <a:t>Photoinjector</a:t>
            </a:r>
            <a:r>
              <a:rPr lang="en-GB" sz="2400" dirty="0" smtClean="0"/>
              <a:t> Developments</a:t>
            </a:r>
            <a:endParaRPr lang="en-GB" sz="2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" t="13129" r="7457" b="4039"/>
          <a:stretch/>
        </p:blipFill>
        <p:spPr>
          <a:xfrm>
            <a:off x="685800" y="1295400"/>
            <a:ext cx="3886200" cy="279533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28600" y="4114800"/>
            <a:ext cx="8686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kern="0" dirty="0" smtClean="0"/>
              <a:t>It is clear that this question cannot be answered alone by extrapolating from PHIN experiments.</a:t>
            </a:r>
          </a:p>
          <a:p>
            <a:r>
              <a:rPr lang="en-GB" sz="2000" kern="0" dirty="0" smtClean="0"/>
              <a:t>To verify feasibility of photocathodes for CLIC specifications, at some point a RF gun with full CLIC specs must be built.</a:t>
            </a:r>
          </a:p>
          <a:p>
            <a:r>
              <a:rPr lang="en-GB" sz="2000" kern="0" dirty="0" smtClean="0"/>
              <a:t>If the environment will be not suitable for standard photocathodes, are there any fundamentally new ideas which could  potentially solve the problem?</a:t>
            </a:r>
            <a:endParaRPr lang="en-GB" sz="2000" kern="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724400" y="1600200"/>
            <a:ext cx="434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kern="0" dirty="0" smtClean="0"/>
              <a:t>The main concern about a </a:t>
            </a:r>
            <a:r>
              <a:rPr lang="en-GB" sz="2000" kern="0" dirty="0"/>
              <a:t>CLIC drive beam </a:t>
            </a:r>
            <a:r>
              <a:rPr lang="en-GB" sz="2000" kern="0" dirty="0" err="1" smtClean="0"/>
              <a:t>photoinjector</a:t>
            </a:r>
            <a:r>
              <a:rPr lang="en-GB" sz="2000" kern="0" dirty="0" smtClean="0"/>
              <a:t> is: </a:t>
            </a:r>
            <a:br>
              <a:rPr lang="en-GB" sz="2000" kern="0" dirty="0" smtClean="0"/>
            </a:br>
            <a:r>
              <a:rPr lang="en-GB" sz="2000" kern="0" dirty="0" smtClean="0"/>
              <a:t/>
            </a:r>
            <a:br>
              <a:rPr lang="en-GB" sz="2000" kern="0" dirty="0" smtClean="0"/>
            </a:br>
            <a:r>
              <a:rPr lang="en-GB" sz="2000" i="1" kern="0" dirty="0" smtClean="0"/>
              <a:t>Will the high bunch charge and average current create conditions (e.g. vacuum level), which are deadly for the photocathode?</a:t>
            </a:r>
          </a:p>
        </p:txBody>
      </p:sp>
    </p:spTree>
    <p:extLst>
      <p:ext uri="{BB962C8B-B14F-4D97-AF65-F5344CB8AC3E}">
        <p14:creationId xmlns:p14="http://schemas.microsoft.com/office/powerpoint/2010/main" val="85313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Protective Layers for Photocathodes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3886200" cy="4525963"/>
          </a:xfrm>
        </p:spPr>
        <p:txBody>
          <a:bodyPr/>
          <a:lstStyle/>
          <a:p>
            <a:r>
              <a:rPr lang="en-GB" sz="1800" dirty="0" smtClean="0"/>
              <a:t>Protective layer of alkali-halides (</a:t>
            </a:r>
            <a:r>
              <a:rPr lang="en-GB" sz="1800" dirty="0" err="1" smtClean="0"/>
              <a:t>NaI</a:t>
            </a:r>
            <a:r>
              <a:rPr lang="en-GB" sz="1800" dirty="0" smtClean="0"/>
              <a:t>, </a:t>
            </a:r>
            <a:r>
              <a:rPr lang="en-GB" sz="1800" dirty="0" err="1" smtClean="0"/>
              <a:t>CsI</a:t>
            </a:r>
            <a:r>
              <a:rPr lang="en-GB" sz="1800" dirty="0" smtClean="0"/>
              <a:t>, </a:t>
            </a:r>
            <a:r>
              <a:rPr lang="en-GB" sz="1800" dirty="0" err="1" smtClean="0"/>
              <a:t>CsBr</a:t>
            </a:r>
            <a:r>
              <a:rPr lang="en-GB" sz="1800" dirty="0" smtClean="0"/>
              <a:t>) can increase resistivity against oxidation:</a:t>
            </a:r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32289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5800" y="5257800"/>
            <a:ext cx="3202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lphaUcPeriod"/>
            </a:pPr>
            <a:r>
              <a:rPr lang="en-GB" sz="1200" dirty="0" err="1" smtClean="0">
                <a:solidFill>
                  <a:srgbClr val="FF0000"/>
                </a:solidFill>
              </a:rPr>
              <a:t>Buzulutskov</a:t>
            </a:r>
            <a:r>
              <a:rPr lang="en-GB" sz="1200" dirty="0" smtClean="0">
                <a:solidFill>
                  <a:srgbClr val="FF0000"/>
                </a:solidFill>
              </a:rPr>
              <a:t> et al., </a:t>
            </a:r>
            <a:r>
              <a:rPr lang="en-GB" sz="1200" dirty="0" err="1" smtClean="0">
                <a:solidFill>
                  <a:srgbClr val="FF0000"/>
                </a:solidFill>
              </a:rPr>
              <a:t>Nucl</a:t>
            </a:r>
            <a:r>
              <a:rPr lang="en-GB" sz="1200" dirty="0" smtClean="0">
                <a:solidFill>
                  <a:srgbClr val="FF0000"/>
                </a:solidFill>
              </a:rPr>
              <a:t>. Instr. and Meth. 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A 387 (1997) 176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648200" y="1295400"/>
            <a:ext cx="434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/>
              <a:t>Graphene (2D material, monolayer) as a chemically inert diffusion barrier to prevent oxidation:</a:t>
            </a:r>
          </a:p>
          <a:p>
            <a:endParaRPr lang="en-GB" sz="1800" kern="0" dirty="0" smtClean="0"/>
          </a:p>
          <a:p>
            <a:endParaRPr lang="en-GB" sz="1800" kern="0" dirty="0" smtClean="0"/>
          </a:p>
          <a:p>
            <a:endParaRPr lang="en-GB" sz="1800" kern="0" dirty="0" smtClean="0"/>
          </a:p>
          <a:p>
            <a:endParaRPr lang="en-GB" sz="1800" kern="0" dirty="0" smtClean="0"/>
          </a:p>
          <a:p>
            <a:endParaRPr lang="en-GB" sz="1800" kern="0" dirty="0" smtClean="0"/>
          </a:p>
          <a:p>
            <a:endParaRPr lang="en-GB" sz="1800" kern="0" dirty="0" smtClean="0"/>
          </a:p>
          <a:p>
            <a:endParaRPr lang="en-GB" sz="1800" kern="0" dirty="0"/>
          </a:p>
          <a:p>
            <a:endParaRPr lang="en-GB" sz="1800" kern="0" dirty="0" smtClean="0"/>
          </a:p>
          <a:p>
            <a:endParaRPr lang="en-GB" sz="1800" kern="0" dirty="0"/>
          </a:p>
          <a:p>
            <a:endParaRPr lang="en-GB" sz="800" kern="0" dirty="0" smtClean="0"/>
          </a:p>
          <a:p>
            <a:endParaRPr lang="en-GB" sz="1800" kern="0" dirty="0" smtClean="0"/>
          </a:p>
          <a:p>
            <a:endParaRPr lang="en-GB" sz="1800" kern="0" dirty="0" smtClean="0"/>
          </a:p>
          <a:p>
            <a:r>
              <a:rPr lang="en-GB" sz="1800" kern="0" dirty="0" smtClean="0"/>
              <a:t>Works for metals. Is it also suitable for photocathodes?</a:t>
            </a:r>
            <a:endParaRPr lang="en-GB" sz="1800" kern="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946" y="2242991"/>
            <a:ext cx="2909054" cy="35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477679" y="5742801"/>
            <a:ext cx="29043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S. Chen et al., ACS </a:t>
            </a:r>
            <a:r>
              <a:rPr lang="en-GB" sz="1200" dirty="0" err="1" smtClean="0">
                <a:solidFill>
                  <a:srgbClr val="FF0000"/>
                </a:solidFill>
              </a:rPr>
              <a:t>Nano</a:t>
            </a:r>
            <a:r>
              <a:rPr lang="en-GB" sz="1200" dirty="0" smtClean="0">
                <a:solidFill>
                  <a:srgbClr val="FF0000"/>
                </a:solidFill>
              </a:rPr>
              <a:t> 5 (2011) 1321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48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Motivation for a CLIC Drive-Beam </a:t>
            </a:r>
            <a:r>
              <a:rPr lang="en-US" sz="2600" dirty="0" err="1" smtClean="0"/>
              <a:t>Photoinjector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105400"/>
          </a:xfrm>
        </p:spPr>
        <p:txBody>
          <a:bodyPr/>
          <a:lstStyle/>
          <a:p>
            <a:r>
              <a:rPr lang="en-US" sz="2000" dirty="0" smtClean="0"/>
              <a:t>A conventional system (thermionic gun, sub-harmonic </a:t>
            </a:r>
            <a:r>
              <a:rPr lang="en-US" sz="2000" dirty="0" err="1" smtClean="0"/>
              <a:t>buncher</a:t>
            </a:r>
            <a:r>
              <a:rPr lang="en-US" sz="2000" dirty="0" smtClean="0"/>
              <a:t>, RF power sources) is not necessarily more reliable than a </a:t>
            </a:r>
            <a:r>
              <a:rPr lang="en-US" sz="2000" dirty="0" err="1" smtClean="0"/>
              <a:t>photoinjector</a:t>
            </a:r>
            <a:r>
              <a:rPr lang="en-US" sz="2000" dirty="0" smtClean="0"/>
              <a:t>. At CTF3 e.g. the availability of the CALIFES </a:t>
            </a:r>
            <a:r>
              <a:rPr lang="en-US" sz="2000" dirty="0" err="1" smtClean="0"/>
              <a:t>photoinjector</a:t>
            </a:r>
            <a:r>
              <a:rPr lang="en-US" sz="2000" dirty="0" smtClean="0"/>
              <a:t> is high.</a:t>
            </a:r>
            <a:br>
              <a:rPr lang="en-US" sz="2000" dirty="0" smtClean="0"/>
            </a:br>
            <a:endParaRPr lang="en-US" sz="800" dirty="0" smtClean="0"/>
          </a:p>
          <a:p>
            <a:r>
              <a:rPr lang="en-US" sz="2000" dirty="0" smtClean="0"/>
              <a:t>With a </a:t>
            </a:r>
            <a:r>
              <a:rPr lang="en-US" sz="2000" dirty="0" err="1" smtClean="0"/>
              <a:t>photoinjector</a:t>
            </a:r>
            <a:r>
              <a:rPr lang="en-US" sz="2000" dirty="0" smtClean="0"/>
              <a:t> in general a better beam quality can be achieved than with a conventional system.</a:t>
            </a:r>
          </a:p>
          <a:p>
            <a:pPr marL="0" indent="0">
              <a:buNone/>
            </a:pPr>
            <a:endParaRPr lang="en-US" sz="800" dirty="0" smtClean="0"/>
          </a:p>
          <a:p>
            <a:r>
              <a:rPr lang="en-US" sz="2000" dirty="0" smtClean="0"/>
              <a:t>Conventional system (thermionic gun, sub-harmonic </a:t>
            </a:r>
            <a:r>
              <a:rPr lang="en-US" sz="2000" dirty="0" err="1" smtClean="0"/>
              <a:t>buncher</a:t>
            </a:r>
            <a:r>
              <a:rPr lang="en-US" sz="2000" dirty="0" smtClean="0"/>
              <a:t>) generates parasitic satellite pulses, which produce beam losses.</a:t>
            </a:r>
          </a:p>
          <a:p>
            <a:pPr lvl="1"/>
            <a:r>
              <a:rPr lang="en-US" sz="1800" dirty="0" smtClean="0"/>
              <a:t>Reduced system power efficiency</a:t>
            </a:r>
          </a:p>
          <a:p>
            <a:pPr lvl="1"/>
            <a:r>
              <a:rPr lang="en-US" sz="1800" dirty="0" smtClean="0"/>
              <a:t>Radiation issues 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800" dirty="0" smtClean="0"/>
          </a:p>
          <a:p>
            <a:r>
              <a:rPr lang="en-US" sz="2000" dirty="0" smtClean="0"/>
              <a:t>These problems can be avoided using a </a:t>
            </a:r>
            <a:r>
              <a:rPr lang="en-US" sz="2000" dirty="0" err="1" smtClean="0"/>
              <a:t>photoinjector</a:t>
            </a:r>
            <a:r>
              <a:rPr lang="en-US" sz="2000" dirty="0" smtClean="0"/>
              <a:t>, where only the needed electron bunches are produced with the needed time structure.</a:t>
            </a:r>
            <a:br>
              <a:rPr lang="en-US" sz="2000" dirty="0" smtClean="0"/>
            </a:br>
            <a:r>
              <a:rPr lang="en-US" sz="2000" dirty="0" smtClean="0"/>
              <a:t>→ Has been demonstrated for the phase-coding in 2011.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9912" y="6019800"/>
            <a:ext cx="8844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M.Csatari</a:t>
            </a:r>
            <a:r>
              <a:rPr lang="en-US" sz="1400" dirty="0" smtClean="0"/>
              <a:t> Divall et al., “Fast phase switching within the bunch train of the PHIN photo-injector at CERN using </a:t>
            </a:r>
            <a:br>
              <a:rPr lang="en-US" sz="1400" dirty="0" smtClean="0"/>
            </a:br>
            <a:r>
              <a:rPr lang="en-US" sz="1400" dirty="0" smtClean="0"/>
              <a:t>fiber-optic modulators on the drive laser”, </a:t>
            </a:r>
            <a:r>
              <a:rPr lang="en-US" sz="1400" dirty="0" err="1" smtClean="0"/>
              <a:t>Nucl</a:t>
            </a:r>
            <a:r>
              <a:rPr lang="en-US" sz="1400" dirty="0" smtClean="0"/>
              <a:t>. Instr. And Meth. A 659 (2011) p. 1.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912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Diamond Photocathodes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954" y="1219200"/>
            <a:ext cx="4094446" cy="1524000"/>
          </a:xfrm>
        </p:spPr>
        <p:txBody>
          <a:bodyPr/>
          <a:lstStyle/>
          <a:p>
            <a:r>
              <a:rPr lang="en-GB" sz="1800" dirty="0" smtClean="0"/>
              <a:t>Chemical stable photocathode</a:t>
            </a:r>
          </a:p>
          <a:p>
            <a:r>
              <a:rPr lang="en-GB" sz="1800" dirty="0" smtClean="0"/>
              <a:t>Survives air-exposure</a:t>
            </a:r>
          </a:p>
          <a:p>
            <a:r>
              <a:rPr lang="en-GB" sz="1800" dirty="0" smtClean="0"/>
              <a:t>High QE, however in the deep UV (&lt;190 nm), not achievable with conventional laser sources.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28" y="2819400"/>
            <a:ext cx="3339472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9600" y="5848350"/>
            <a:ext cx="3345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A.S. </a:t>
            </a:r>
            <a:r>
              <a:rPr lang="en-GB" sz="1200" dirty="0" err="1">
                <a:solidFill>
                  <a:srgbClr val="FF0000"/>
                </a:solidFill>
              </a:rPr>
              <a:t>Tremsin</a:t>
            </a:r>
            <a:r>
              <a:rPr lang="en-GB" sz="1200" dirty="0">
                <a:solidFill>
                  <a:srgbClr val="FF0000"/>
                </a:solidFill>
              </a:rPr>
              <a:t>, O.H.W. </a:t>
            </a:r>
            <a:r>
              <a:rPr lang="en-GB" sz="1200" dirty="0" err="1" smtClean="0">
                <a:solidFill>
                  <a:srgbClr val="FF0000"/>
                </a:solidFill>
              </a:rPr>
              <a:t>Siegmund</a:t>
            </a:r>
            <a:r>
              <a:rPr lang="en-GB" sz="1200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Diamond </a:t>
            </a:r>
            <a:r>
              <a:rPr lang="en-GB" sz="1200" dirty="0">
                <a:solidFill>
                  <a:srgbClr val="FF0000"/>
                </a:solidFill>
              </a:rPr>
              <a:t>&amp; Related Materials 14 (2005) 48–53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635910" y="1219200"/>
            <a:ext cx="427949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/>
              <a:t>Potential solution (first proposed by H. </a:t>
            </a:r>
            <a:r>
              <a:rPr lang="en-GB" sz="1800" kern="0" dirty="0" err="1" smtClean="0"/>
              <a:t>Tomizawa</a:t>
            </a:r>
            <a:r>
              <a:rPr lang="en-GB" sz="1800" kern="0" dirty="0"/>
              <a:t> et al (JASRI/SPring-8</a:t>
            </a:r>
            <a:r>
              <a:rPr lang="en-GB" sz="1800" kern="0" dirty="0" smtClean="0"/>
              <a:t>)): Z-polarized laser beam:</a:t>
            </a:r>
          </a:p>
          <a:p>
            <a:endParaRPr lang="en-GB" sz="1800" kern="0" dirty="0"/>
          </a:p>
          <a:p>
            <a:endParaRPr lang="en-GB" sz="1800" kern="0" dirty="0" smtClean="0"/>
          </a:p>
          <a:p>
            <a:endParaRPr lang="en-GB" sz="1800" kern="0" dirty="0"/>
          </a:p>
          <a:p>
            <a:endParaRPr lang="en-GB" sz="1800" kern="0" dirty="0" smtClean="0"/>
          </a:p>
          <a:p>
            <a:endParaRPr lang="en-GB" sz="1800" kern="0" dirty="0"/>
          </a:p>
          <a:p>
            <a:endParaRPr lang="en-GB" sz="1800" kern="0" dirty="0" smtClean="0"/>
          </a:p>
          <a:p>
            <a:endParaRPr lang="en-GB" sz="1800" kern="0" dirty="0" smtClean="0"/>
          </a:p>
          <a:p>
            <a:endParaRPr lang="en-GB" sz="1800" kern="0" dirty="0"/>
          </a:p>
          <a:p>
            <a:r>
              <a:rPr lang="en-GB" sz="1800" kern="0" dirty="0" smtClean="0"/>
              <a:t>High Z-field (few GV/m) reduces work function due to </a:t>
            </a:r>
            <a:r>
              <a:rPr lang="en-GB" sz="1800" kern="0" dirty="0" err="1" smtClean="0"/>
              <a:t>Schottky</a:t>
            </a:r>
            <a:r>
              <a:rPr lang="en-GB" sz="1800" kern="0" dirty="0" smtClean="0"/>
              <a:t> effect.</a:t>
            </a:r>
          </a:p>
          <a:p>
            <a:r>
              <a:rPr lang="en-GB" sz="1800" kern="0" dirty="0" smtClean="0"/>
              <a:t>Excitation with longer wavelength could be possible.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782" y="2133600"/>
            <a:ext cx="2408018" cy="231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131554" y="4419600"/>
            <a:ext cx="3103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H. </a:t>
            </a:r>
            <a:r>
              <a:rPr lang="en-GB" sz="1200" dirty="0" err="1" smtClean="0">
                <a:solidFill>
                  <a:srgbClr val="FF0000"/>
                </a:solidFill>
              </a:rPr>
              <a:t>Tomizawa</a:t>
            </a:r>
            <a:r>
              <a:rPr lang="en-GB" sz="1200" dirty="0" smtClean="0">
                <a:solidFill>
                  <a:srgbClr val="FF0000"/>
                </a:solidFill>
              </a:rPr>
              <a:t> et al., Proc. LINAC2012, 996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1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Diamond-Amplified Photocathodes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800600" cy="4724400"/>
          </a:xfrm>
        </p:spPr>
        <p:txBody>
          <a:bodyPr/>
          <a:lstStyle/>
          <a:p>
            <a:r>
              <a:rPr lang="en-GB" sz="2000" dirty="0" smtClean="0"/>
              <a:t>Concept developed at BNL:</a:t>
            </a:r>
            <a:br>
              <a:rPr lang="en-GB" sz="2000" dirty="0" smtClean="0"/>
            </a:br>
            <a:r>
              <a:rPr lang="en-GB" sz="2000" dirty="0" smtClean="0"/>
              <a:t>Diamond as a secondary electron emitter.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Due to robustness of diamond long lifetimes with high current seems to be reachable.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67000"/>
            <a:ext cx="3962400" cy="248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14400" y="5169767"/>
            <a:ext cx="31749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[1] X. Chang et al., PRL 105, 164801 (2010)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800600" y="1600200"/>
            <a:ext cx="4267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kern="0" dirty="0" smtClean="0"/>
              <a:t>In test setup at BNL a 35% </a:t>
            </a:r>
            <a:r>
              <a:rPr lang="en-GB" sz="2000" kern="0" dirty="0"/>
              <a:t>probability </a:t>
            </a:r>
            <a:r>
              <a:rPr lang="en-GB" sz="2000" kern="0" dirty="0" smtClean="0"/>
              <a:t>of electron emission from the hydrogenated diamond surface was measured with an emission gain of 40 [1].</a:t>
            </a:r>
          </a:p>
          <a:p>
            <a:r>
              <a:rPr lang="en-GB" sz="2000" kern="0" dirty="0" smtClean="0"/>
              <a:t>However, slow charging of the diamond due to thermal ionization of surface states cancels the applied field within it.</a:t>
            </a:r>
            <a:br>
              <a:rPr lang="en-GB" sz="2000" kern="0" dirty="0" smtClean="0"/>
            </a:br>
            <a:r>
              <a:rPr lang="en-GB" sz="2000" kern="0" dirty="0" smtClean="0"/>
              <a:t>→ Generation of long pulses </a:t>
            </a:r>
            <a:br>
              <a:rPr lang="en-GB" sz="2000" kern="0" dirty="0" smtClean="0"/>
            </a:br>
            <a:r>
              <a:rPr lang="en-GB" sz="2000" kern="0" dirty="0" smtClean="0"/>
              <a:t>    might be problematic.</a:t>
            </a:r>
          </a:p>
          <a:p>
            <a:r>
              <a:rPr lang="en-GB" sz="2000" kern="0" dirty="0" smtClean="0"/>
              <a:t>Complicated setup (DC and RF acceleration)</a:t>
            </a:r>
            <a:endParaRPr lang="en-GB" sz="2000" kern="0" dirty="0"/>
          </a:p>
        </p:txBody>
      </p:sp>
    </p:spTree>
    <p:extLst>
      <p:ext uri="{BB962C8B-B14F-4D97-AF65-F5344CB8AC3E}">
        <p14:creationId xmlns:p14="http://schemas.microsoft.com/office/powerpoint/2010/main" val="156361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334000"/>
          </a:xfrm>
        </p:spPr>
        <p:txBody>
          <a:bodyPr/>
          <a:lstStyle/>
          <a:p>
            <a:r>
              <a:rPr lang="en-US" sz="2400" dirty="0" smtClean="0"/>
              <a:t>Controls: Mark Butcher, Mathieu Donze, Alessandro Masi, Christophe Mitifiot</a:t>
            </a:r>
          </a:p>
          <a:p>
            <a:r>
              <a:rPr lang="en-US" sz="2400" dirty="0" smtClean="0"/>
              <a:t>Beam instrumentation: Thibaut Lefevre, Stephane Burger </a:t>
            </a:r>
          </a:p>
          <a:p>
            <a:r>
              <a:rPr lang="en-US" sz="2400" dirty="0" smtClean="0"/>
              <a:t>Vacuum: Berthold Jenninger, Esa Paju</a:t>
            </a:r>
          </a:p>
          <a:p>
            <a:r>
              <a:rPr lang="en-US" sz="2400" dirty="0" smtClean="0"/>
              <a:t>RF: Stephane Curt, Luca </a:t>
            </a:r>
            <a:r>
              <a:rPr lang="en-US" sz="2400" dirty="0" err="1" smtClean="0"/>
              <a:t>Timeo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Wilfrid Farabolini</a:t>
            </a:r>
          </a:p>
          <a:p>
            <a:r>
              <a:rPr lang="en-US" sz="2400" dirty="0" smtClean="0"/>
              <a:t>CTF3 operators</a:t>
            </a:r>
          </a:p>
          <a:p>
            <a:r>
              <a:rPr lang="en-US" sz="2400" dirty="0" smtClean="0"/>
              <a:t>XPS studies: </a:t>
            </a:r>
            <a:r>
              <a:rPr lang="en-US" sz="2400" dirty="0" err="1" smtClean="0"/>
              <a:t>Holger</a:t>
            </a:r>
            <a:r>
              <a:rPr lang="en-US" sz="2400" dirty="0" smtClean="0"/>
              <a:t> </a:t>
            </a:r>
            <a:r>
              <a:rPr lang="en-US" sz="2400" dirty="0" err="1" smtClean="0"/>
              <a:t>Neupert</a:t>
            </a:r>
            <a:r>
              <a:rPr lang="en-US" sz="2400" dirty="0"/>
              <a:t>, Valentin </a:t>
            </a:r>
            <a:r>
              <a:rPr lang="en-US" sz="2400" dirty="0" err="1" smtClean="0"/>
              <a:t>Nistor</a:t>
            </a:r>
            <a:r>
              <a:rPr lang="en-US" sz="2400" dirty="0" smtClean="0"/>
              <a:t>, </a:t>
            </a:r>
            <a:r>
              <a:rPr lang="en-US" sz="2400" dirty="0"/>
              <a:t>Mauro </a:t>
            </a:r>
            <a:r>
              <a:rPr lang="en-US" sz="2400" dirty="0" err="1" smtClean="0"/>
              <a:t>Taborelli</a:t>
            </a:r>
            <a:r>
              <a:rPr lang="en-US" sz="2400" dirty="0" smtClean="0"/>
              <a:t>, Elise </a:t>
            </a:r>
            <a:r>
              <a:rPr lang="en-US" sz="2400" dirty="0" err="1" smtClean="0"/>
              <a:t>Usureau</a:t>
            </a:r>
            <a:endParaRPr lang="en-US" sz="2400" dirty="0" smtClean="0"/>
          </a:p>
          <a:p>
            <a:r>
              <a:rPr lang="en-US" sz="2400" dirty="0" smtClean="0"/>
              <a:t>Collaborators at LAL and IAP-RAS</a:t>
            </a:r>
          </a:p>
          <a:p>
            <a:r>
              <a:rPr lang="en-US" sz="2400" dirty="0" smtClean="0"/>
              <a:t>… and many others</a:t>
            </a:r>
          </a:p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	… and thank you for your attention!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0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71600" y="2590800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Backup Slides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01544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of PHIN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191000"/>
            <a:ext cx="75152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57200" y="1295400"/>
            <a:ext cx="5638800" cy="2895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28800" y="5334000"/>
            <a:ext cx="45720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" y="4191000"/>
            <a:ext cx="1371600" cy="1295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286000" y="4191000"/>
            <a:ext cx="3810000" cy="1295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48400" y="1295401"/>
            <a:ext cx="2895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FCT: Fast current transformer</a:t>
            </a:r>
            <a:br>
              <a:rPr lang="en-US" sz="1600" dirty="0" smtClean="0"/>
            </a:br>
            <a:r>
              <a:rPr lang="en-US" sz="1600" dirty="0" smtClean="0"/>
              <a:t>VM: Vacuum mirror </a:t>
            </a:r>
            <a:br>
              <a:rPr lang="en-US" sz="1600" dirty="0" smtClean="0"/>
            </a:br>
            <a:r>
              <a:rPr lang="en-US" sz="1600" dirty="0" smtClean="0"/>
              <a:t>SM: Steering magnet </a:t>
            </a:r>
            <a:br>
              <a:rPr lang="en-US" sz="1600" dirty="0" smtClean="0"/>
            </a:br>
            <a:r>
              <a:rPr lang="en-US" sz="1600" dirty="0" smtClean="0"/>
              <a:t>BPM: Beam position monitor</a:t>
            </a:r>
            <a:br>
              <a:rPr lang="en-US" sz="1600" dirty="0" smtClean="0"/>
            </a:br>
            <a:r>
              <a:rPr lang="en-US" sz="1600" dirty="0" smtClean="0"/>
              <a:t>MSM: Multi-slit Mask </a:t>
            </a:r>
            <a:br>
              <a:rPr lang="en-US" sz="1600" dirty="0" smtClean="0"/>
            </a:br>
            <a:r>
              <a:rPr lang="en-US" sz="1600" dirty="0" smtClean="0"/>
              <a:t>OTR: Optical transition radiation screen</a:t>
            </a:r>
          </a:p>
          <a:p>
            <a:r>
              <a:rPr lang="en-US" sz="1600" dirty="0" smtClean="0"/>
              <a:t>MTV: Gated cameras </a:t>
            </a:r>
            <a:br>
              <a:rPr lang="en-US" sz="1600" dirty="0" smtClean="0"/>
            </a:br>
            <a:r>
              <a:rPr lang="en-US" sz="1600" dirty="0" smtClean="0"/>
              <a:t>SD: Segmented dump </a:t>
            </a:r>
            <a:br>
              <a:rPr lang="en-US" sz="1600" dirty="0" smtClean="0"/>
            </a:br>
            <a:r>
              <a:rPr lang="en-US" sz="1600" dirty="0" smtClean="0"/>
              <a:t>FC: Faraday cup</a:t>
            </a:r>
          </a:p>
          <a:p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5473052" cy="2605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26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PHIN and CLIC Parameters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Hessler, E. Chevallay, S. Doebert, V. Fedosseev, I. Martini, M. Martyanov</a:t>
            </a:r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923288"/>
              </p:ext>
            </p:extLst>
          </p:nvPr>
        </p:nvGraphicFramePr>
        <p:xfrm>
          <a:off x="381000" y="1524000"/>
          <a:ext cx="84582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2057400"/>
                <a:gridCol w="2133600"/>
              </a:tblGrid>
              <a:tr h="3165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PHIN</a:t>
                      </a:r>
                      <a:endParaRPr lang="en-US" sz="16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CLIC</a:t>
                      </a:r>
                      <a:endParaRPr lang="en-US" sz="16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Charge / bunch (</a:t>
                      </a:r>
                      <a:r>
                        <a:rPr lang="en-US" sz="1600" dirty="0" err="1" smtClean="0"/>
                        <a:t>nC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2.3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8.4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Macro pulse length (</a:t>
                      </a:r>
                      <a:r>
                        <a:rPr lang="el-G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140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spacing (ns)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0.66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rep. rate (GHz)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0.5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bunches / macro pulse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1800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70000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Macro pulse rep. rate (Hz)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Charge / macro pulse (</a:t>
                      </a:r>
                      <a:r>
                        <a:rPr lang="el-G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4.1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590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Beam current / macro pulse (A)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3.4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4.2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length (</a:t>
                      </a:r>
                      <a:r>
                        <a:rPr lang="en-U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Charge stability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&lt;0.25%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&lt;0.1%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Cathode lifetime (h) at QE &gt; 3% (Cs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&gt;50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&gt;150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Norm. emittance (μm)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&lt;25</a:t>
                      </a:r>
                      <a:endParaRPr lang="en-US" sz="16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&lt;100</a:t>
                      </a:r>
                      <a:endParaRPr lang="en-US" sz="16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Photocathode Lifetime </a:t>
            </a:r>
            <a:r>
              <a:rPr lang="en-GB" dirty="0"/>
              <a:t>S</a:t>
            </a:r>
            <a:r>
              <a:rPr lang="en-GB" dirty="0" smtClean="0"/>
              <a:t>tudies 2013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158264"/>
          </a:xfrm>
        </p:spPr>
        <p:txBody>
          <a:bodyPr/>
          <a:lstStyle/>
          <a:p>
            <a:r>
              <a:rPr lang="en-GB" sz="1800" dirty="0" smtClean="0"/>
              <a:t>Lifetime studies under improved vacuum conditions were already planned for 2013, however </a:t>
            </a:r>
            <a:r>
              <a:rPr lang="en-US" sz="1800" dirty="0" smtClean="0"/>
              <a:t>due </a:t>
            </a:r>
            <a:r>
              <a:rPr lang="en-US" sz="1800" dirty="0"/>
              <a:t>to many </a:t>
            </a:r>
            <a:r>
              <a:rPr lang="en-US" sz="1800" dirty="0" smtClean="0"/>
              <a:t>problems no </a:t>
            </a:r>
            <a:r>
              <a:rPr lang="en-US" sz="1800" dirty="0"/>
              <a:t>comparable lifetime measurement could be </a:t>
            </a:r>
            <a:r>
              <a:rPr lang="en-US" sz="1800" dirty="0" smtClean="0"/>
              <a:t>performed at that time.</a:t>
            </a:r>
          </a:p>
          <a:p>
            <a:r>
              <a:rPr lang="en-US" sz="1800" dirty="0" smtClean="0"/>
              <a:t>Problems in 2013 among others: “</a:t>
            </a:r>
            <a:r>
              <a:rPr lang="en-US" sz="1800" dirty="0"/>
              <a:t>unknown” beam instrumentation, low initial QE, fast QE decrease, QE jumps, 24h </a:t>
            </a:r>
            <a:r>
              <a:rPr lang="en-US" sz="1800" dirty="0" smtClean="0"/>
              <a:t>drifts.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Problems with photocathodes could be </a:t>
            </a:r>
            <a:br>
              <a:rPr lang="en-US" sz="1800" dirty="0" smtClean="0"/>
            </a:br>
            <a:r>
              <a:rPr lang="en-US" sz="1800" dirty="0" smtClean="0"/>
              <a:t>potentially traced back to a wrong surface</a:t>
            </a:r>
            <a:br>
              <a:rPr lang="en-US" sz="1800" dirty="0" smtClean="0"/>
            </a:br>
            <a:r>
              <a:rPr lang="en-US" sz="1800" dirty="0" smtClean="0"/>
              <a:t>finishing of the cathode substrates and </a:t>
            </a:r>
            <a:br>
              <a:rPr lang="en-US" sz="1800" dirty="0" smtClean="0"/>
            </a:br>
            <a:r>
              <a:rPr lang="en-US" sz="1800" dirty="0" smtClean="0"/>
              <a:t>have been solved in 2014.</a:t>
            </a:r>
            <a:endParaRPr lang="en-US" sz="1800" dirty="0"/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96" y="2819400"/>
            <a:ext cx="3772227" cy="209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5095036"/>
            <a:ext cx="1828800" cy="13716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743200"/>
            <a:ext cx="3112620" cy="223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162800" y="5715000"/>
            <a:ext cx="144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Photocathode surface after usage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800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Emittance</a:t>
            </a:r>
            <a:r>
              <a:rPr lang="en-GB" dirty="0" smtClean="0"/>
              <a:t> </a:t>
            </a:r>
            <a:r>
              <a:rPr lang="en-GB" dirty="0"/>
              <a:t>M</a:t>
            </a:r>
            <a:r>
              <a:rPr lang="en-GB" dirty="0" smtClean="0"/>
              <a:t>easurements for AWAKE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915400" cy="53340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Laser beam size: ~ 1 mm sigma, charge 0.2, 0.7, 1.0 </a:t>
            </a:r>
            <a:r>
              <a:rPr lang="en-GB" sz="1800" dirty="0" err="1" smtClean="0"/>
              <a:t>nC</a:t>
            </a:r>
            <a:r>
              <a:rPr lang="en-GB" sz="1800" dirty="0" smtClean="0"/>
              <a:t>, energy 5.5 – 6 MeV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22" y="1824553"/>
            <a:ext cx="2848478" cy="213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824554"/>
            <a:ext cx="2848478" cy="213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5"/>
          <p:cNvSpPr txBox="1"/>
          <p:nvPr/>
        </p:nvSpPr>
        <p:spPr>
          <a:xfrm>
            <a:off x="6248400" y="2292886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Normalized </a:t>
            </a:r>
            <a:r>
              <a:rPr lang="en-GB" dirty="0" err="1" smtClean="0"/>
              <a:t>emittance</a:t>
            </a:r>
            <a:r>
              <a:rPr lang="en-GB" dirty="0" smtClean="0"/>
              <a:t> for </a:t>
            </a:r>
            <a:r>
              <a:rPr lang="en-GB" dirty="0" smtClean="0">
                <a:solidFill>
                  <a:srgbClr val="FF0000"/>
                </a:solidFill>
              </a:rPr>
              <a:t>0.2 </a:t>
            </a:r>
            <a:r>
              <a:rPr lang="en-GB" dirty="0" err="1" smtClean="0">
                <a:solidFill>
                  <a:srgbClr val="FF0000"/>
                </a:solidFill>
              </a:rPr>
              <a:t>nC</a:t>
            </a:r>
            <a:r>
              <a:rPr lang="en-GB" dirty="0" smtClean="0">
                <a:solidFill>
                  <a:srgbClr val="FF0000"/>
                </a:solidFill>
              </a:rPr>
              <a:t>: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3.2 mm </a:t>
            </a:r>
            <a:r>
              <a:rPr lang="en-GB" dirty="0" err="1" smtClean="0">
                <a:solidFill>
                  <a:srgbClr val="FF0000"/>
                </a:solidFill>
              </a:rPr>
              <a:t>mrad</a:t>
            </a:r>
            <a:r>
              <a:rPr lang="en-GB" dirty="0" smtClean="0">
                <a:solidFill>
                  <a:srgbClr val="FF0000"/>
                </a:solidFill>
              </a:rPr>
              <a:t> 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/>
              <a:t>( big errors !)</a:t>
            </a:r>
            <a:endParaRPr lang="en-GB" dirty="0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722" y="4114800"/>
            <a:ext cx="2848478" cy="213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"/>
          <p:cNvSpPr txBox="1"/>
          <p:nvPr/>
        </p:nvSpPr>
        <p:spPr>
          <a:xfrm>
            <a:off x="6257365" y="4721633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Charge dependence is roughly </a:t>
            </a:r>
            <a:r>
              <a:rPr lang="en-GB" dirty="0" err="1" smtClean="0"/>
              <a:t>sqrt</a:t>
            </a:r>
            <a:r>
              <a:rPr lang="en-GB" dirty="0" smtClean="0"/>
              <a:t> as it should be</a:t>
            </a:r>
            <a:endParaRPr lang="en-GB" dirty="0"/>
          </a:p>
        </p:txBody>
      </p:sp>
      <p:sp>
        <p:nvSpPr>
          <p:cNvPr id="13" name="TextBox 6"/>
          <p:cNvSpPr txBox="1"/>
          <p:nvPr/>
        </p:nvSpPr>
        <p:spPr>
          <a:xfrm>
            <a:off x="228600" y="4721633"/>
            <a:ext cx="2848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E</a:t>
            </a:r>
            <a:r>
              <a:rPr lang="en-GB" baseline="-25000" dirty="0" err="1" smtClean="0"/>
              <a:t>n</a:t>
            </a:r>
            <a:r>
              <a:rPr lang="en-GB" dirty="0" smtClean="0"/>
              <a:t>(0.2 </a:t>
            </a:r>
            <a:r>
              <a:rPr lang="en-GB" dirty="0" err="1"/>
              <a:t>nC</a:t>
            </a:r>
            <a:r>
              <a:rPr lang="en-GB" dirty="0"/>
              <a:t>): </a:t>
            </a:r>
            <a:r>
              <a:rPr lang="en-GB" dirty="0" smtClean="0"/>
              <a:t>3.2 </a:t>
            </a:r>
            <a:r>
              <a:rPr lang="en-GB" dirty="0"/>
              <a:t>mm </a:t>
            </a:r>
            <a:r>
              <a:rPr lang="en-GB" dirty="0" err="1"/>
              <a:t>mrad</a:t>
            </a:r>
            <a:endParaRPr lang="en-GB" dirty="0"/>
          </a:p>
          <a:p>
            <a:r>
              <a:rPr lang="en-GB" dirty="0" err="1"/>
              <a:t>E</a:t>
            </a:r>
            <a:r>
              <a:rPr lang="en-GB" baseline="-25000" dirty="0" err="1"/>
              <a:t>n</a:t>
            </a:r>
            <a:r>
              <a:rPr lang="en-GB" dirty="0"/>
              <a:t>(0.7 </a:t>
            </a:r>
            <a:r>
              <a:rPr lang="en-GB" dirty="0" err="1"/>
              <a:t>nC</a:t>
            </a:r>
            <a:r>
              <a:rPr lang="en-GB" dirty="0"/>
              <a:t>): 4.6 mm </a:t>
            </a:r>
            <a:r>
              <a:rPr lang="en-GB" dirty="0" err="1"/>
              <a:t>mrad</a:t>
            </a:r>
            <a:endParaRPr lang="en-GB" dirty="0"/>
          </a:p>
          <a:p>
            <a:r>
              <a:rPr lang="en-GB" dirty="0" err="1" smtClean="0"/>
              <a:t>E</a:t>
            </a:r>
            <a:r>
              <a:rPr lang="en-GB" baseline="-25000" dirty="0" err="1" smtClean="0"/>
              <a:t>n</a:t>
            </a:r>
            <a:r>
              <a:rPr lang="en-GB" dirty="0" smtClean="0"/>
              <a:t>(1 </a:t>
            </a:r>
            <a:r>
              <a:rPr lang="en-GB" dirty="0" err="1" smtClean="0"/>
              <a:t>nC</a:t>
            </a:r>
            <a:r>
              <a:rPr lang="en-GB" dirty="0" smtClean="0"/>
              <a:t>): 5.5 mm </a:t>
            </a:r>
            <a:r>
              <a:rPr lang="en-GB" dirty="0" err="1" smtClean="0"/>
              <a:t>mrad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3741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QE Measurement for AWAKE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4876800"/>
          </a:xfrm>
        </p:spPr>
        <p:txBody>
          <a:bodyPr/>
          <a:lstStyle/>
          <a:p>
            <a:r>
              <a:rPr lang="en-GB" sz="2400" dirty="0" smtClean="0"/>
              <a:t>Copper plug 6A56: </a:t>
            </a:r>
          </a:p>
          <a:p>
            <a:pPr lvl="1"/>
            <a:r>
              <a:rPr lang="en-GB" sz="2000" dirty="0" smtClean="0"/>
              <a:t>QE(DC-gun) = 2e-4</a:t>
            </a:r>
          </a:p>
          <a:p>
            <a:pPr lvl="1"/>
            <a:r>
              <a:rPr lang="en-GB" sz="2000" dirty="0" smtClean="0"/>
              <a:t>QE(PHIN) = 3e-4</a:t>
            </a:r>
          </a:p>
          <a:p>
            <a:r>
              <a:rPr lang="en-GB" sz="2400" dirty="0"/>
              <a:t>QE of Cu cathode was too high compared with best literature values (1.4e-4</a:t>
            </a:r>
            <a:r>
              <a:rPr lang="en-GB" sz="2400" dirty="0" smtClean="0"/>
              <a:t>). </a:t>
            </a:r>
          </a:p>
          <a:p>
            <a:r>
              <a:rPr lang="en-GB" sz="2400" dirty="0" smtClean="0"/>
              <a:t>Possible explanation: Contamination </a:t>
            </a:r>
            <a:r>
              <a:rPr lang="en-GB" sz="2400" dirty="0"/>
              <a:t>with Cs</a:t>
            </a:r>
            <a:r>
              <a:rPr lang="en-GB" sz="2400" dirty="0" smtClean="0"/>
              <a:t>. The plug was located in photocathode preparation chamber during a bake-out.</a:t>
            </a:r>
          </a:p>
          <a:p>
            <a:r>
              <a:rPr lang="en-GB" sz="2400" dirty="0" smtClean="0"/>
              <a:t>Copper plug </a:t>
            </a:r>
            <a:r>
              <a:rPr lang="en-GB" sz="2400" dirty="0"/>
              <a:t>6A46 </a:t>
            </a:r>
            <a:r>
              <a:rPr lang="en-GB" sz="2400" dirty="0" smtClean="0"/>
              <a:t>has not been in preparation chamber during bake-out and has a QE (DC gun) = 3e-5.</a:t>
            </a:r>
          </a:p>
          <a:p>
            <a:r>
              <a:rPr lang="en-GB" sz="2400" dirty="0" smtClean="0"/>
              <a:t>It is planned to test </a:t>
            </a:r>
            <a:r>
              <a:rPr lang="en-GB" sz="2400" dirty="0"/>
              <a:t>6A46 </a:t>
            </a:r>
            <a:r>
              <a:rPr lang="en-GB" sz="2400" dirty="0" smtClean="0"/>
              <a:t>also in PHIN.</a:t>
            </a:r>
            <a:endParaRPr lang="en-GB" sz="2400" dirty="0"/>
          </a:p>
          <a:p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315200" cy="762000"/>
          </a:xfrm>
        </p:spPr>
        <p:txBody>
          <a:bodyPr/>
          <a:lstStyle/>
          <a:p>
            <a:r>
              <a:rPr lang="en-US" sz="2600" dirty="0" smtClean="0"/>
              <a:t>Challenges for </a:t>
            </a:r>
            <a:r>
              <a:rPr lang="en-US" sz="2600" dirty="0"/>
              <a:t>a CLIC </a:t>
            </a:r>
            <a:r>
              <a:rPr lang="en-US" sz="2600" dirty="0" smtClean="0"/>
              <a:t>Drive-Beam </a:t>
            </a:r>
            <a:r>
              <a:rPr lang="en-US" sz="2600" dirty="0" err="1" smtClean="0"/>
              <a:t>Photoinjector</a:t>
            </a:r>
            <a:endParaRPr lang="en-GB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265237"/>
            <a:ext cx="8686800" cy="4525963"/>
          </a:xfrm>
        </p:spPr>
        <p:txBody>
          <a:bodyPr/>
          <a:lstStyle/>
          <a:p>
            <a:r>
              <a:rPr lang="en-GB" sz="2400" dirty="0" smtClean="0"/>
              <a:t>Achieve long cathode lifetimes (&gt;150 h) together with high bunch charge (8.4 </a:t>
            </a:r>
            <a:r>
              <a:rPr lang="en-GB" sz="2400" dirty="0" err="1" smtClean="0"/>
              <a:t>nC</a:t>
            </a:r>
            <a:r>
              <a:rPr lang="en-GB" sz="2400" dirty="0" smtClean="0"/>
              <a:t>) and high average current (30 mA)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  <a:p>
            <a:r>
              <a:rPr lang="en-GB" sz="2400" dirty="0" smtClean="0"/>
              <a:t>Produce ultra-violet (UV) laser beam with high power and long train lengths (140 µs)</a:t>
            </a:r>
          </a:p>
          <a:p>
            <a:pPr lvl="1"/>
            <a:r>
              <a:rPr lang="en-GB" sz="2000" dirty="0" smtClean="0"/>
              <a:t>UV beam degradation in long trains</a:t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pPr lvl="1"/>
            <a:r>
              <a:rPr lang="en-GB" sz="2000" dirty="0" smtClean="0"/>
              <a:t>Thermal lensing and heat load effects?</a:t>
            </a:r>
            <a:br>
              <a:rPr lang="en-GB" sz="2000" dirty="0" smtClean="0"/>
            </a:br>
            <a:endParaRPr lang="en-GB" sz="2000" dirty="0"/>
          </a:p>
          <a:p>
            <a:r>
              <a:rPr lang="en-GB" sz="2400" dirty="0" smtClean="0"/>
              <a:t>High charge stability (&lt;0,1%)</a:t>
            </a:r>
            <a:endParaRPr lang="en-GB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09600" y="2057401"/>
            <a:ext cx="8686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400" kern="0" dirty="0" smtClean="0">
                <a:solidFill>
                  <a:srgbClr val="00B050"/>
                </a:solidFill>
              </a:rPr>
              <a:t>→ Vacuum improvement, new </a:t>
            </a:r>
            <a:r>
              <a:rPr lang="en-GB" sz="2400" kern="0" dirty="0" err="1" smtClean="0">
                <a:solidFill>
                  <a:srgbClr val="00B050"/>
                </a:solidFill>
              </a:rPr>
              <a:t>photoemissive</a:t>
            </a:r>
            <a:r>
              <a:rPr lang="en-GB" sz="2400" kern="0" dirty="0" smtClean="0">
                <a:solidFill>
                  <a:srgbClr val="00B050"/>
                </a:solidFill>
              </a:rPr>
              <a:t> materials,</a:t>
            </a:r>
            <a:br>
              <a:rPr lang="en-GB" sz="2400" kern="0" dirty="0" smtClean="0">
                <a:solidFill>
                  <a:srgbClr val="00B050"/>
                </a:solidFill>
              </a:rPr>
            </a:br>
            <a:r>
              <a:rPr lang="en-GB" sz="2400" kern="0" dirty="0" smtClean="0">
                <a:solidFill>
                  <a:srgbClr val="00B050"/>
                </a:solidFill>
              </a:rPr>
              <a:t>     new cathode substrate surface treatment</a:t>
            </a:r>
            <a:r>
              <a:rPr lang="en-GB" sz="2400" kern="0" dirty="0">
                <a:solidFill>
                  <a:srgbClr val="00B050"/>
                </a:solidFill>
              </a:rPr>
              <a:t/>
            </a:r>
            <a:br>
              <a:rPr lang="en-GB" sz="2400" kern="0" dirty="0">
                <a:solidFill>
                  <a:srgbClr val="00B050"/>
                </a:solidFill>
              </a:rPr>
            </a:br>
            <a:endParaRPr lang="en-GB" sz="2000" kern="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2400" kern="0" dirty="0" smtClean="0">
                <a:solidFill>
                  <a:srgbClr val="00B050"/>
                </a:solidFill>
              </a:rPr>
              <a:t/>
            </a:r>
            <a:br>
              <a:rPr lang="en-GB" sz="2400" kern="0" dirty="0" smtClean="0">
                <a:solidFill>
                  <a:srgbClr val="00B050"/>
                </a:solidFill>
              </a:rPr>
            </a:br>
            <a:r>
              <a:rPr lang="en-GB" sz="2400" kern="0" dirty="0" smtClean="0">
                <a:solidFill>
                  <a:srgbClr val="00B050"/>
                </a:solidFill>
              </a:rPr>
              <a:t/>
            </a:r>
            <a:br>
              <a:rPr lang="en-GB" sz="2400" kern="0" dirty="0" smtClean="0">
                <a:solidFill>
                  <a:srgbClr val="00B050"/>
                </a:solidFill>
              </a:rPr>
            </a:br>
            <a:r>
              <a:rPr lang="en-GB" sz="2400" kern="0" dirty="0" smtClean="0">
                <a:solidFill>
                  <a:srgbClr val="00B050"/>
                </a:solidFill>
              </a:rPr>
              <a:t>    </a:t>
            </a:r>
            <a:r>
              <a:rPr lang="en-GB" sz="2000" kern="0" dirty="0" smtClean="0">
                <a:solidFill>
                  <a:srgbClr val="00B050"/>
                </a:solidFill>
              </a:rPr>
              <a:t>→ Usage of Cs</a:t>
            </a:r>
            <a:r>
              <a:rPr lang="en-GB" sz="2000" kern="0" baseline="-25000" dirty="0" smtClean="0">
                <a:solidFill>
                  <a:srgbClr val="00B050"/>
                </a:solidFill>
              </a:rPr>
              <a:t>3</a:t>
            </a:r>
            <a:r>
              <a:rPr lang="en-GB" sz="2000" kern="0" dirty="0" smtClean="0">
                <a:solidFill>
                  <a:srgbClr val="00B050"/>
                </a:solidFill>
              </a:rPr>
              <a:t>Sb cathodes sensitive to green light</a:t>
            </a:r>
            <a:br>
              <a:rPr lang="en-GB" sz="2000" kern="0" dirty="0" smtClean="0">
                <a:solidFill>
                  <a:srgbClr val="00B050"/>
                </a:solidFill>
              </a:rPr>
            </a:br>
            <a:r>
              <a:rPr lang="en-GB" sz="2000" kern="0" dirty="0">
                <a:solidFill>
                  <a:srgbClr val="00B050"/>
                </a:solidFill>
              </a:rPr>
              <a:t> </a:t>
            </a:r>
            <a:r>
              <a:rPr lang="en-GB" sz="2000" kern="0" dirty="0" smtClean="0">
                <a:solidFill>
                  <a:srgbClr val="00B050"/>
                </a:solidFill>
              </a:rPr>
              <a:t>    → New UV conversion schemes with multiple crystals</a:t>
            </a:r>
          </a:p>
          <a:p>
            <a:pPr marL="0" indent="0">
              <a:buNone/>
            </a:pPr>
            <a:r>
              <a:rPr lang="en-GB" sz="2000" kern="0" dirty="0" smtClean="0">
                <a:solidFill>
                  <a:srgbClr val="00B050"/>
                </a:solidFill>
              </a:rPr>
              <a:t/>
            </a:r>
            <a:br>
              <a:rPr lang="en-GB" sz="2000" kern="0" dirty="0" smtClean="0">
                <a:solidFill>
                  <a:srgbClr val="00B050"/>
                </a:solidFill>
              </a:rPr>
            </a:br>
            <a:r>
              <a:rPr lang="en-GB" sz="2000" kern="0" dirty="0" smtClean="0">
                <a:solidFill>
                  <a:srgbClr val="00B050"/>
                </a:solidFill>
              </a:rPr>
              <a:t>     → Study the dynamics of laser system with full CLIC specs</a:t>
            </a:r>
          </a:p>
          <a:p>
            <a:pPr marL="0" indent="0">
              <a:buNone/>
            </a:pPr>
            <a:endParaRPr lang="en-GB" sz="2000" kern="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2400" kern="0" dirty="0" smtClean="0">
                <a:solidFill>
                  <a:srgbClr val="00B050"/>
                </a:solidFill>
              </a:rPr>
              <a:t>→ Feedback stabilisation, new laser front end</a:t>
            </a:r>
          </a:p>
        </p:txBody>
      </p:sp>
      <p:sp>
        <p:nvSpPr>
          <p:cNvPr id="9" name="Rectangle 8"/>
          <p:cNvSpPr/>
          <p:nvPr/>
        </p:nvSpPr>
        <p:spPr>
          <a:xfrm rot="-5400000">
            <a:off x="7429500" y="2552700"/>
            <a:ext cx="3124200" cy="304800"/>
          </a:xfrm>
          <a:prstGeom prst="rect">
            <a:avLst/>
          </a:prstGeom>
          <a:solidFill>
            <a:srgbClr val="FFD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Photocathode R&amp;D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-5400000">
            <a:off x="7962900" y="5143500"/>
            <a:ext cx="2057400" cy="3048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Laser R&amp;D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-5400000">
            <a:off x="6096000" y="3581400"/>
            <a:ext cx="5181600" cy="304800"/>
          </a:xfrm>
          <a:prstGeom prst="rect">
            <a:avLst/>
          </a:prstGeom>
          <a:solidFill>
            <a:srgbClr val="A0C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Photoinjector</a:t>
            </a:r>
            <a:r>
              <a:rPr lang="en-GB" dirty="0" smtClean="0">
                <a:solidFill>
                  <a:schemeClr val="tx1"/>
                </a:solidFill>
              </a:rPr>
              <a:t> optimization and beam studies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56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Challenge to Verify Feasibility of Drive-Beam </a:t>
            </a:r>
            <a:r>
              <a:rPr lang="en-GB" sz="2400" dirty="0" err="1" smtClean="0"/>
              <a:t>Photoinjector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534400" cy="5105400"/>
          </a:xfrm>
        </p:spPr>
        <p:txBody>
          <a:bodyPr/>
          <a:lstStyle/>
          <a:p>
            <a:r>
              <a:rPr lang="en-GB" sz="1800" dirty="0" smtClean="0"/>
              <a:t>CLIC requirements far beyond PHIN specs:</a:t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smtClean="0"/>
              <a:t>One PHIN run per year with 3 cathodes to test.</a:t>
            </a:r>
            <a:br>
              <a:rPr lang="en-GB" sz="1800" dirty="0" smtClean="0"/>
            </a:br>
            <a:r>
              <a:rPr lang="en-GB" sz="1800" dirty="0" smtClean="0"/>
              <a:t>→ No statistics possible under these conditions!</a:t>
            </a:r>
          </a:p>
          <a:p>
            <a:r>
              <a:rPr lang="en-GB" sz="1800" dirty="0" smtClean="0"/>
              <a:t>Photocathode lifetime measurements require long measurement periods, which are in general not available to the extend as needed.</a:t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" t="12502" r="8534" b="4674"/>
          <a:stretch/>
        </p:blipFill>
        <p:spPr>
          <a:xfrm>
            <a:off x="838200" y="1600200"/>
            <a:ext cx="5105400" cy="37130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00800" y="289560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Different macro-pulse repetition </a:t>
            </a:r>
            <a:r>
              <a:rPr lang="en-GB" dirty="0" smtClean="0"/>
              <a:t>rates: </a:t>
            </a:r>
            <a:br>
              <a:rPr lang="en-GB" dirty="0" smtClean="0"/>
            </a:br>
            <a:r>
              <a:rPr lang="en-GB" dirty="0" smtClean="0"/>
              <a:t>0.8 </a:t>
            </a:r>
            <a:r>
              <a:rPr lang="en-GB" dirty="0"/>
              <a:t>– 5 Hz (PHIN)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50 </a:t>
            </a:r>
            <a:r>
              <a:rPr lang="en-GB" dirty="0"/>
              <a:t>Hz (CLIC)</a:t>
            </a:r>
          </a:p>
        </p:txBody>
      </p:sp>
    </p:spTree>
    <p:extLst>
      <p:ext uri="{BB962C8B-B14F-4D97-AF65-F5344CB8AC3E}">
        <p14:creationId xmlns:p14="http://schemas.microsoft.com/office/powerpoint/2010/main" val="48095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R&amp;D Activities at PHIN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029200"/>
          </a:xfrm>
        </p:spPr>
        <p:txBody>
          <a:bodyPr/>
          <a:lstStyle/>
          <a:p>
            <a:r>
              <a:rPr lang="en-US" sz="2000" dirty="0" smtClean="0"/>
              <a:t>Since a strong negative impact on vacuum level is expected for CLIC parameters, the vacuum level in PHIN has been improved and its impact on photocathode performance studied: </a:t>
            </a:r>
          </a:p>
          <a:p>
            <a:pPr lvl="1"/>
            <a:r>
              <a:rPr lang="en-US" sz="1600" dirty="0" smtClean="0"/>
              <a:t>Lifetime studies with Cs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Te cathode under improved vacuum conditions.</a:t>
            </a:r>
          </a:p>
          <a:p>
            <a:pPr lvl="1"/>
            <a:r>
              <a:rPr lang="en-US" sz="1600" dirty="0"/>
              <a:t>Lifetime studies with Cs</a:t>
            </a:r>
            <a:r>
              <a:rPr lang="en-US" sz="1600" baseline="-25000" dirty="0"/>
              <a:t>3</a:t>
            </a:r>
            <a:r>
              <a:rPr lang="en-US" sz="1600" dirty="0"/>
              <a:t>Sb cathodes and green laser light under improved vacuum conditions. </a:t>
            </a:r>
          </a:p>
          <a:p>
            <a:r>
              <a:rPr lang="en-US" sz="2000" dirty="0" smtClean="0"/>
              <a:t>Focus </a:t>
            </a:r>
            <a:r>
              <a:rPr lang="en-US" sz="2000" dirty="0"/>
              <a:t>on Cs</a:t>
            </a:r>
            <a:r>
              <a:rPr lang="en-US" sz="2000" baseline="-25000" dirty="0"/>
              <a:t>3</a:t>
            </a:r>
            <a:r>
              <a:rPr lang="en-US" sz="2000" dirty="0"/>
              <a:t>Sb </a:t>
            </a:r>
            <a:r>
              <a:rPr lang="en-US" sz="2000" dirty="0" smtClean="0"/>
              <a:t>cathodes sensitive to green light:</a:t>
            </a:r>
          </a:p>
          <a:p>
            <a:pPr lvl="1"/>
            <a:r>
              <a:rPr lang="en-US" sz="1600" dirty="0" smtClean="0"/>
              <a:t>Lifetime measurements.</a:t>
            </a:r>
          </a:p>
          <a:p>
            <a:pPr lvl="1"/>
            <a:r>
              <a:rPr lang="en-US" sz="1600" dirty="0"/>
              <a:t>RF lifetime </a:t>
            </a:r>
            <a:r>
              <a:rPr lang="en-US" sz="1600" dirty="0" smtClean="0"/>
              <a:t>measurements.</a:t>
            </a:r>
          </a:p>
          <a:p>
            <a:pPr lvl="1"/>
            <a:r>
              <a:rPr lang="en-US" sz="1600" dirty="0"/>
              <a:t>Dark current </a:t>
            </a:r>
            <a:r>
              <a:rPr lang="en-US" sz="1600" dirty="0" smtClean="0"/>
              <a:t>studies.</a:t>
            </a:r>
            <a:endParaRPr lang="en-US" sz="1600" dirty="0"/>
          </a:p>
          <a:p>
            <a:r>
              <a:rPr lang="en-US" sz="2000" dirty="0" smtClean="0"/>
              <a:t>Long-term measurement with Cs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Te under nominal operating conditions (2.3 </a:t>
            </a:r>
            <a:r>
              <a:rPr lang="en-US" sz="2000" dirty="0" err="1" smtClean="0"/>
              <a:t>nC</a:t>
            </a:r>
            <a:r>
              <a:rPr lang="en-US" sz="2000" dirty="0" smtClean="0"/>
              <a:t>, 1.2 µs)</a:t>
            </a:r>
          </a:p>
          <a:p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Studies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for 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AWAKE project:</a:t>
            </a:r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</a:rPr>
              <a:t>Emittance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 measurement with low intensity beam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to investigate PHIN’s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suitability for AWAKE.</a:t>
            </a:r>
          </a:p>
          <a:p>
            <a:pPr lvl="1"/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QE measurement of copper cathode for defining QE requirements for AWAKE.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9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Improvement of Vacuum in PHIN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http://elogbook/eLogbook/attach_reader?attach_id=12295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706071"/>
            <a:ext cx="3429000" cy="2646258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76200" y="3852000"/>
            <a:ext cx="3169920" cy="2279966"/>
            <a:chOff x="76200" y="3852000"/>
            <a:chExt cx="3169920" cy="2279966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5615" t="21203" r="35734" b="20098"/>
            <a:stretch/>
          </p:blipFill>
          <p:spPr bwMode="auto">
            <a:xfrm>
              <a:off x="249326" y="3852000"/>
              <a:ext cx="2988000" cy="12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 l="6447" t="21873" r="37676" b="5219"/>
            <a:stretch>
              <a:fillRect/>
            </a:stretch>
          </p:blipFill>
          <p:spPr bwMode="auto">
            <a:xfrm>
              <a:off x="76200" y="4912766"/>
              <a:ext cx="316992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4248805" y="3276600"/>
            <a:ext cx="19415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1/e lifetime 185 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7425" y="5129642"/>
            <a:ext cx="2698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 </a:t>
            </a:r>
            <a:r>
              <a:rPr lang="en-US" sz="1400" dirty="0" err="1" smtClean="0">
                <a:solidFill>
                  <a:srgbClr val="FF0000"/>
                </a:solidFill>
              </a:rPr>
              <a:t>nC</a:t>
            </a:r>
            <a:r>
              <a:rPr lang="en-US" sz="1400" dirty="0" smtClean="0">
                <a:solidFill>
                  <a:srgbClr val="FF0000"/>
                </a:solidFill>
              </a:rPr>
              <a:t>, 800 ns,</a:t>
            </a:r>
            <a:r>
              <a:rPr lang="en-US" sz="1400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1400" dirty="0" smtClean="0">
                <a:solidFill>
                  <a:srgbClr val="00B050"/>
                </a:solidFill>
                <a:latin typeface="Symbol" pitchFamily="18" charset="2"/>
              </a:rPr>
              <a:t>l</a:t>
            </a:r>
            <a:r>
              <a:rPr lang="en-US" sz="1400" dirty="0" smtClean="0">
                <a:solidFill>
                  <a:srgbClr val="00B050"/>
                </a:solidFill>
              </a:rPr>
              <a:t>=524 nm, </a:t>
            </a:r>
            <a:r>
              <a:rPr lang="en-US" sz="1400" dirty="0"/>
              <a:t>Cs</a:t>
            </a:r>
            <a:r>
              <a:rPr lang="en-US" sz="1400" baseline="-25000" dirty="0"/>
              <a:t>3</a:t>
            </a:r>
            <a:r>
              <a:rPr lang="en-US" sz="1400" dirty="0"/>
              <a:t>Sb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750446" y="3941440"/>
            <a:ext cx="864096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41399" y="3276600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1/e lifetime 26 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" y="4800600"/>
            <a:ext cx="2780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 </a:t>
            </a:r>
            <a:r>
              <a:rPr lang="en-US" sz="1400" dirty="0" err="1" smtClean="0">
                <a:solidFill>
                  <a:srgbClr val="FF0000"/>
                </a:solidFill>
              </a:rPr>
              <a:t>nC</a:t>
            </a:r>
            <a:r>
              <a:rPr lang="en-US" sz="1400" dirty="0" smtClean="0">
                <a:solidFill>
                  <a:srgbClr val="FF0000"/>
                </a:solidFill>
              </a:rPr>
              <a:t>, 800 ns, </a:t>
            </a:r>
            <a:r>
              <a:rPr lang="en-US" sz="1400" dirty="0" smtClean="0">
                <a:solidFill>
                  <a:srgbClr val="7030A0"/>
                </a:solidFill>
                <a:latin typeface="Symbol" pitchFamily="18" charset="2"/>
              </a:rPr>
              <a:t>l</a:t>
            </a:r>
            <a:r>
              <a:rPr lang="en-US" sz="1400" dirty="0" smtClean="0">
                <a:solidFill>
                  <a:srgbClr val="7030A0"/>
                </a:solidFill>
              </a:rPr>
              <a:t>=262 nm, </a:t>
            </a:r>
            <a:r>
              <a:rPr lang="en-US" sz="1400" dirty="0" smtClean="0"/>
              <a:t>Cs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Sb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267200" y="2027952"/>
            <a:ext cx="15568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7e-10 mbar</a:t>
            </a:r>
          </a:p>
          <a:p>
            <a:pPr algn="r"/>
            <a:endParaRPr lang="en-US" dirty="0" smtClean="0">
              <a:solidFill>
                <a:srgbClr val="FF0000"/>
              </a:solidFill>
            </a:endParaRPr>
          </a:p>
          <a:p>
            <a:pPr algn="r"/>
            <a:r>
              <a:rPr lang="en-US" dirty="0" smtClean="0">
                <a:solidFill>
                  <a:srgbClr val="0070C0"/>
                </a:solidFill>
              </a:rPr>
              <a:t>1.3e-10 mbar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1847420"/>
            <a:ext cx="2536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Dynamic vacuum level: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4e-9 mbar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Static vacuum level: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2.2e-10 mbar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5800" y="1383268"/>
            <a:ext cx="1335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March 2012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66800" y="1383268"/>
            <a:ext cx="1335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March 2011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2590800" y="1752600"/>
            <a:ext cx="1853159" cy="1424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Activation of NEG chamber around gun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5827134" y="1777462"/>
            <a:ext cx="1869066" cy="1424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Installation of additional NEG pump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04220" y="2027952"/>
            <a:ext cx="15397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&lt;2e-10 mbar</a:t>
            </a:r>
          </a:p>
          <a:p>
            <a:pPr algn="r"/>
            <a:endParaRPr lang="en-US" dirty="0">
              <a:solidFill>
                <a:srgbClr val="FF0000"/>
              </a:solidFill>
            </a:endParaRPr>
          </a:p>
          <a:p>
            <a:pPr algn="r"/>
            <a:r>
              <a:rPr lang="en-US" dirty="0" smtClean="0">
                <a:solidFill>
                  <a:srgbClr val="0070C0"/>
                </a:solidFill>
              </a:rPr>
              <a:t>2.4e-11 mbar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72400" y="138326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July 2013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75084" y="3276600"/>
            <a:ext cx="1492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1/e lifetime 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26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/>
      <p:bldP spid="16" grpId="0"/>
      <p:bldP spid="18" grpId="0"/>
      <p:bldP spid="20" grpId="0" animBg="1"/>
      <p:bldP spid="21" grpId="0" animBg="1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208334" cy="762000"/>
          </a:xfrm>
        </p:spPr>
        <p:txBody>
          <a:bodyPr/>
          <a:lstStyle/>
          <a:p>
            <a:r>
              <a:rPr lang="en-GB" sz="2800" dirty="0"/>
              <a:t>Photocathodes Used during PHIN </a:t>
            </a:r>
            <a:r>
              <a:rPr lang="en-GB" sz="2800" dirty="0" smtClean="0"/>
              <a:t>Run 2014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011983"/>
              </p:ext>
            </p:extLst>
          </p:nvPr>
        </p:nvGraphicFramePr>
        <p:xfrm>
          <a:off x="838200" y="1447800"/>
          <a:ext cx="63246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90600"/>
                <a:gridCol w="2209800"/>
                <a:gridCol w="1295400"/>
                <a:gridCol w="838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Number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Material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Age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QE in </a:t>
                      </a:r>
                      <a:br>
                        <a:rPr lang="en-GB" sz="1600" b="1" dirty="0" smtClean="0"/>
                      </a:br>
                      <a:r>
                        <a:rPr lang="en-GB" sz="1600" b="1" dirty="0" smtClean="0"/>
                        <a:t>DC gun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QE in PHIN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#198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Te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05.03.2014</a:t>
                      </a:r>
                      <a:endParaRPr lang="en-GB" sz="1600" dirty="0" smtClean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14.8% after production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~10%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#199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27.5.2014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5.2% after production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4.9%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#200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 produced 7.8.2014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5.5% after production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3.9%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6A56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Cu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Copper plug (Diamond powder polished) used for RF conditioning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2e-4</a:t>
                      </a:r>
                      <a:r>
                        <a:rPr lang="en-GB" sz="1600" baseline="0" dirty="0" smtClean="0"/>
                        <a:t> after PHIN run</a:t>
                      </a:r>
                      <a:endParaRPr lang="en-GB" sz="16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3e-4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1000" y="5105400"/>
            <a:ext cx="8534400" cy="1371600"/>
          </a:xfrm>
        </p:spPr>
        <p:txBody>
          <a:bodyPr/>
          <a:lstStyle/>
          <a:p>
            <a:r>
              <a:rPr lang="en-GB" sz="2000" dirty="0" smtClean="0"/>
              <a:t>In 2014 the initial QE of Cs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Te and Cs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Sb cathodes in PHIN was in reasonable agreement with the measurements in the DC gun.</a:t>
            </a:r>
          </a:p>
          <a:p>
            <a:r>
              <a:rPr lang="en-GB" sz="2000" dirty="0" smtClean="0"/>
              <a:t>QE of Cu cathode was too high compared with best literature values (1.4e-4) . Maybe contaminated with Cs.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7970334" y="3886200"/>
            <a:ext cx="1005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Test for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AWAKE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3" idx="1"/>
          </p:cNvCxnSpPr>
          <p:nvPr/>
        </p:nvCxnSpPr>
        <p:spPr>
          <a:xfrm flipH="1" flipV="1">
            <a:off x="6934200" y="4015753"/>
            <a:ext cx="1036134" cy="193613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98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Lifetime Measurement with Cs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Te Cathode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181600"/>
          </a:xfrm>
        </p:spPr>
        <p:txBody>
          <a:bodyPr/>
          <a:lstStyle/>
          <a:p>
            <a:r>
              <a:rPr lang="en-GB" sz="2000" dirty="0" smtClean="0"/>
              <a:t>Under improved vacuum conditions: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Double exponential fit represents well the data</a:t>
            </a:r>
          </a:p>
          <a:p>
            <a:r>
              <a:rPr lang="en-GB" sz="2000" dirty="0" smtClean="0"/>
              <a:t>Lifetime similar to previous measurement.</a:t>
            </a:r>
          </a:p>
          <a:p>
            <a:r>
              <a:rPr lang="en-GB" sz="2000" dirty="0" smtClean="0"/>
              <a:t>Cs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Te is not ultra-sensitive against non-optimal vacuum conditions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285" y="1684457"/>
            <a:ext cx="4525715" cy="34971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014"/>
            <a:ext cx="4495800" cy="34740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16764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Dynamic pressure: 3e-10 mbar                                       1.5e-9 mbar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240291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2014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22173" y="2402914"/>
            <a:ext cx="680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2011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60141" y="4311134"/>
            <a:ext cx="2370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2.3 </a:t>
            </a:r>
            <a:r>
              <a:rPr lang="en-GB" sz="1400" dirty="0" err="1" smtClean="0"/>
              <a:t>nC</a:t>
            </a:r>
            <a:r>
              <a:rPr lang="en-GB" sz="1400" dirty="0" smtClean="0"/>
              <a:t>, 350 </a:t>
            </a:r>
            <a:r>
              <a:rPr lang="en-GB" sz="1400" dirty="0"/>
              <a:t>ns, Cs</a:t>
            </a:r>
            <a:r>
              <a:rPr lang="en-GB" sz="1400" baseline="-25000" dirty="0"/>
              <a:t>2</a:t>
            </a:r>
            <a:r>
              <a:rPr lang="en-GB" sz="1400" dirty="0"/>
              <a:t>Te #</a:t>
            </a:r>
            <a:r>
              <a:rPr lang="en-GB" sz="1400" dirty="0" smtClean="0"/>
              <a:t>185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24723" y="4318578"/>
            <a:ext cx="2370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2.3 </a:t>
            </a:r>
            <a:r>
              <a:rPr lang="en-GB" sz="1400" dirty="0" err="1" smtClean="0"/>
              <a:t>nC</a:t>
            </a:r>
            <a:r>
              <a:rPr lang="en-GB" sz="1400" dirty="0" smtClean="0"/>
              <a:t>, 350 ns, Cs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Te #198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625213" y="4062800"/>
            <a:ext cx="98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Symbol" panose="05050102010706020507" pitchFamily="18" charset="2"/>
              </a:rPr>
              <a:t>t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 = 300 h</a:t>
            </a:r>
            <a:endParaRPr lang="en-GB" sz="1400" dirty="0"/>
          </a:p>
        </p:txBody>
      </p:sp>
      <p:sp>
        <p:nvSpPr>
          <p:cNvPr id="15" name="Oval 14"/>
          <p:cNvSpPr/>
          <p:nvPr/>
        </p:nvSpPr>
        <p:spPr>
          <a:xfrm>
            <a:off x="1981200" y="4114800"/>
            <a:ext cx="609600" cy="2037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73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Lifetime Measurement with Cs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Te Cathode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876800"/>
          </a:xfrm>
        </p:spPr>
        <p:txBody>
          <a:bodyPr/>
          <a:lstStyle/>
          <a:p>
            <a:r>
              <a:rPr lang="en-US" sz="2000" dirty="0" smtClean="0"/>
              <a:t>Under nominal operation conditions (2.3 </a:t>
            </a:r>
            <a:r>
              <a:rPr lang="en-US" sz="2000" dirty="0" err="1" smtClean="0"/>
              <a:t>nC</a:t>
            </a:r>
            <a:r>
              <a:rPr lang="en-US" sz="2000" dirty="0" smtClean="0"/>
              <a:t>, 1.2 µs)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Strong pressure increase. Heating of (uncooled) Faraday cup?</a:t>
            </a:r>
          </a:p>
          <a:p>
            <a:r>
              <a:rPr lang="en-GB" sz="2000" dirty="0" smtClean="0"/>
              <a:t>1/e lifetime still 55 h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27.01.2015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1" b="3282"/>
          <a:stretch/>
        </p:blipFill>
        <p:spPr>
          <a:xfrm>
            <a:off x="1463899" y="1752600"/>
            <a:ext cx="5285620" cy="3505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70363" y="4416623"/>
            <a:ext cx="2325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2.3 </a:t>
            </a:r>
            <a:r>
              <a:rPr lang="en-GB" sz="1400" dirty="0" err="1" smtClean="0"/>
              <a:t>nC</a:t>
            </a:r>
            <a:r>
              <a:rPr lang="en-GB" sz="1400" dirty="0" smtClean="0"/>
              <a:t>, 1.2 </a:t>
            </a:r>
            <a:r>
              <a:rPr lang="en-GB" sz="1400" dirty="0"/>
              <a:t>µ</a:t>
            </a:r>
            <a:r>
              <a:rPr lang="en-GB" sz="1400" dirty="0" smtClean="0"/>
              <a:t>s, Cs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Te #198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9611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in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phin-template</Template>
  <TotalTime>61773</TotalTime>
  <Words>2401</Words>
  <Application>Microsoft Office PowerPoint</Application>
  <PresentationFormat>On-screen Show (4:3)</PresentationFormat>
  <Paragraphs>457</Paragraphs>
  <Slides>28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phin-template</vt:lpstr>
      <vt:lpstr>PHIN Results</vt:lpstr>
      <vt:lpstr>Motivation for a CLIC Drive-Beam Photoinjector</vt:lpstr>
      <vt:lpstr>Challenges for a CLIC Drive-Beam Photoinjector</vt:lpstr>
      <vt:lpstr>Challenge to Verify Feasibility of Drive-Beam Photoinjector</vt:lpstr>
      <vt:lpstr>Recent R&amp;D Activities at PHIN</vt:lpstr>
      <vt:lpstr>Improvement of Vacuum in PHIN</vt:lpstr>
      <vt:lpstr>Photocathodes Used during PHIN Run 2014</vt:lpstr>
      <vt:lpstr>Lifetime Measurement with Cs2Te Cathode</vt:lpstr>
      <vt:lpstr>Lifetime Measurement with Cs2Te Cathode</vt:lpstr>
      <vt:lpstr>Lifetime Measurement with Cs3Sb Cathodes</vt:lpstr>
      <vt:lpstr>Lifetime Measurement with Cs3Sb Cathodes</vt:lpstr>
      <vt:lpstr>Lifetime Dependence on Vacuum</vt:lpstr>
      <vt:lpstr>RF Lifetime of Cs3Sb Cathodes</vt:lpstr>
      <vt:lpstr>Dark Current Measurements</vt:lpstr>
      <vt:lpstr>Cathode Surface Studies</vt:lpstr>
      <vt:lpstr>Upgrade of Laser System</vt:lpstr>
      <vt:lpstr>Outlook: Plans and Ideas for PHIN</vt:lpstr>
      <vt:lpstr>Ideas for Future CLIC Photoinjector Developments</vt:lpstr>
      <vt:lpstr>Protective Layers for Photocathodes</vt:lpstr>
      <vt:lpstr>Diamond Photocathodes</vt:lpstr>
      <vt:lpstr>Diamond-Amplified Photocathodes</vt:lpstr>
      <vt:lpstr>Acknowledgement</vt:lpstr>
      <vt:lpstr>   </vt:lpstr>
      <vt:lpstr>Layout of PHIN</vt:lpstr>
      <vt:lpstr>PHIN and CLIC Parameters</vt:lpstr>
      <vt:lpstr>Photocathode Lifetime Studies 2013</vt:lpstr>
      <vt:lpstr>Emittance Measurements for AWAKE</vt:lpstr>
      <vt:lpstr>QE Measurement for AWAKE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(and Problems) of PHIN Run Summer 2013</dc:title>
  <dc:creator>Christoph Hessler</dc:creator>
  <cp:lastModifiedBy>Christoph Hessler</cp:lastModifiedBy>
  <cp:revision>222</cp:revision>
  <dcterms:created xsi:type="dcterms:W3CDTF">2013-12-11T09:44:07Z</dcterms:created>
  <dcterms:modified xsi:type="dcterms:W3CDTF">2015-01-27T08:18:01Z</dcterms:modified>
</cp:coreProperties>
</file>