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303" r:id="rId3"/>
    <p:sldId id="265" r:id="rId4"/>
    <p:sldId id="324" r:id="rId5"/>
    <p:sldId id="315" r:id="rId6"/>
    <p:sldId id="260" r:id="rId7"/>
    <p:sldId id="339" r:id="rId8"/>
    <p:sldId id="327" r:id="rId9"/>
    <p:sldId id="318" r:id="rId10"/>
    <p:sldId id="319" r:id="rId11"/>
    <p:sldId id="325" r:id="rId12"/>
    <p:sldId id="326" r:id="rId13"/>
    <p:sldId id="320" r:id="rId14"/>
    <p:sldId id="323" r:id="rId15"/>
    <p:sldId id="340" r:id="rId16"/>
    <p:sldId id="341" r:id="rId17"/>
    <p:sldId id="304" r:id="rId18"/>
    <p:sldId id="335" r:id="rId19"/>
    <p:sldId id="338" r:id="rId20"/>
    <p:sldId id="334" r:id="rId21"/>
    <p:sldId id="331" r:id="rId22"/>
  </p:sldIdLst>
  <p:sldSz cx="9144000" cy="6858000" type="screen4x3"/>
  <p:notesSz cx="6788150" cy="99234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94" autoAdjust="0"/>
    <p:restoredTop sz="99882" autoAdjust="0"/>
  </p:normalViewPr>
  <p:slideViewPr>
    <p:cSldViewPr>
      <p:cViewPr varScale="1">
        <p:scale>
          <a:sx n="92" d="100"/>
          <a:sy n="92" d="100"/>
        </p:scale>
        <p:origin x="-94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1532" cy="496173"/>
          </a:xfrm>
          <a:prstGeom prst="rect">
            <a:avLst/>
          </a:prstGeom>
        </p:spPr>
        <p:txBody>
          <a:bodyPr vert="horz" lIns="91437" tIns="45718" rIns="91437" bIns="45718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5047" y="1"/>
            <a:ext cx="2941532" cy="496173"/>
          </a:xfrm>
          <a:prstGeom prst="rect">
            <a:avLst/>
          </a:prstGeom>
        </p:spPr>
        <p:txBody>
          <a:bodyPr vert="horz" lIns="91437" tIns="45718" rIns="91437" bIns="45718" rtlCol="0"/>
          <a:lstStyle>
            <a:lvl1pPr algn="r">
              <a:defRPr sz="1200"/>
            </a:lvl1pPr>
          </a:lstStyle>
          <a:p>
            <a:fld id="{CC288E38-48BB-4161-B471-820E8442BD27}" type="datetimeFigureOut">
              <a:rPr lang="en-GB" smtClean="0"/>
              <a:t>29/01/2015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5569"/>
            <a:ext cx="2941532" cy="496173"/>
          </a:xfrm>
          <a:prstGeom prst="rect">
            <a:avLst/>
          </a:prstGeom>
        </p:spPr>
        <p:txBody>
          <a:bodyPr vert="horz" lIns="91437" tIns="45718" rIns="91437" bIns="45718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5047" y="9425569"/>
            <a:ext cx="2941532" cy="496173"/>
          </a:xfrm>
          <a:prstGeom prst="rect">
            <a:avLst/>
          </a:prstGeom>
        </p:spPr>
        <p:txBody>
          <a:bodyPr vert="horz" lIns="91437" tIns="45718" rIns="91437" bIns="45718" rtlCol="0" anchor="b"/>
          <a:lstStyle>
            <a:lvl1pPr algn="r">
              <a:defRPr sz="1200"/>
            </a:lvl1pPr>
          </a:lstStyle>
          <a:p>
            <a:fld id="{F14C2FB5-E55C-4775-88EF-44D53D3E83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51904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163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4925" y="0"/>
            <a:ext cx="294163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B0F7E5-A9B8-4BB3-BA41-2B02AF10B71D}" type="datetimeFigureOut">
              <a:rPr lang="en-GB" smtClean="0"/>
              <a:t>29/01/2015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3288"/>
            <a:ext cx="5429250" cy="44656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4988"/>
            <a:ext cx="2941638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4925" y="9424988"/>
            <a:ext cx="2941638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BBA1AD-A3B5-4E94-A15B-75051E053F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86752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0B0EC7-18C8-4D51-B514-6741E022197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87604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0B0EC7-18C8-4D51-B514-6741E022197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17572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0B0EC7-18C8-4D51-B514-6741E022197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5188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0B0EC7-18C8-4D51-B514-6741E022197C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00247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0B0EC7-18C8-4D51-B514-6741E022197C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16095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0B0EC7-18C8-4D51-B514-6741E022197C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34774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0B0EC7-18C8-4D51-B514-6741E022197C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60174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25240-2B7E-4DB5-8B5F-71F40E109E5F}" type="datetimeFigureOut">
              <a:rPr lang="en-GB" smtClean="0"/>
              <a:t>29/01/2015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F3979-1A91-416C-96EF-229B81E959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569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25240-2B7E-4DB5-8B5F-71F40E109E5F}" type="datetimeFigureOut">
              <a:rPr lang="en-GB" smtClean="0"/>
              <a:t>29/01/2015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F3979-1A91-416C-96EF-229B81E959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4384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25240-2B7E-4DB5-8B5F-71F40E109E5F}" type="datetimeFigureOut">
              <a:rPr lang="en-GB" smtClean="0"/>
              <a:t>29/01/2015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F3979-1A91-416C-96EF-229B81E959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5228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3693D-FAEF-4A38-8563-DA97771DD32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6391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25240-2B7E-4DB5-8B5F-71F40E109E5F}" type="datetimeFigureOut">
              <a:rPr lang="en-GB" smtClean="0"/>
              <a:t>29/01/2015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F3979-1A91-416C-96EF-229B81E959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6917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25240-2B7E-4DB5-8B5F-71F40E109E5F}" type="datetimeFigureOut">
              <a:rPr lang="en-GB" smtClean="0"/>
              <a:t>29/01/2015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F3979-1A91-416C-96EF-229B81E959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2239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25240-2B7E-4DB5-8B5F-71F40E109E5F}" type="datetimeFigureOut">
              <a:rPr lang="en-GB" smtClean="0"/>
              <a:t>29/01/2015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F3979-1A91-416C-96EF-229B81E959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9907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25240-2B7E-4DB5-8B5F-71F40E109E5F}" type="datetimeFigureOut">
              <a:rPr lang="en-GB" smtClean="0"/>
              <a:t>29/01/2015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F3979-1A91-416C-96EF-229B81E959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3698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25240-2B7E-4DB5-8B5F-71F40E109E5F}" type="datetimeFigureOut">
              <a:rPr lang="en-GB" smtClean="0"/>
              <a:t>29/01/2015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F3979-1A91-416C-96EF-229B81E959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5732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25240-2B7E-4DB5-8B5F-71F40E109E5F}" type="datetimeFigureOut">
              <a:rPr lang="en-GB" smtClean="0"/>
              <a:t>29/01/2015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F3979-1A91-416C-96EF-229B81E959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4486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25240-2B7E-4DB5-8B5F-71F40E109E5F}" type="datetimeFigureOut">
              <a:rPr lang="en-GB" smtClean="0"/>
              <a:t>29/01/2015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F3979-1A91-416C-96EF-229B81E959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5740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gi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925240-2B7E-4DB5-8B5F-71F40E109E5F}" type="datetimeFigureOut">
              <a:rPr lang="en-GB" smtClean="0"/>
              <a:t>29/01/2015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48264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1</a:t>
            </a:r>
            <a:endParaRPr lang="en-GB" dirty="0"/>
          </a:p>
        </p:txBody>
      </p:sp>
      <p:pic>
        <p:nvPicPr>
          <p:cNvPr id="8" name="Picture 14" descr="ASTeC_PPT_Footer"/>
          <p:cNvPicPr>
            <a:picLocks noChangeAspect="1" noChangeArrowheads="1"/>
          </p:cNvPicPr>
          <p:nvPr/>
        </p:nvPicPr>
        <p:blipFill rotWithShape="1">
          <a:blip r:embed="rId13" cstate="print"/>
          <a:srcRect t="-3157" r="80309"/>
          <a:stretch/>
        </p:blipFill>
        <p:spPr bwMode="auto">
          <a:xfrm>
            <a:off x="-451" y="6453336"/>
            <a:ext cx="1800509" cy="417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6" descr="STFClogo_white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37660" y="6480403"/>
            <a:ext cx="1403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7" descr="astec-presentation-banner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619672" y="6466113"/>
            <a:ext cx="1290100" cy="423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 userDrawn="1"/>
        </p:nvSpPr>
        <p:spPr>
          <a:xfrm>
            <a:off x="6906221" y="6525344"/>
            <a:ext cx="13381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David </a:t>
            </a:r>
            <a:r>
              <a:rPr lang="en-GB" dirty="0" smtClean="0">
                <a:solidFill>
                  <a:schemeClr val="tx1"/>
                </a:solidFill>
              </a:rPr>
              <a:t>Walsh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 descr="D:\My Documents\Word templates, logos &amp; slide masters\Logos\UoD-logo.gif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4877" y="6205038"/>
            <a:ext cx="902337" cy="637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0229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0.png"/><Relationship Id="rId2" Type="http://schemas.openxmlformats.org/officeDocument/2006/relationships/image" Target="../media/image3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0.png"/><Relationship Id="rId5" Type="http://schemas.openxmlformats.org/officeDocument/2006/relationships/image" Target="../media/image37.png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3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6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hyperlink" Target="http://arxiv.org/abs/1501.04864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1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44.wmf"/><Relationship Id="rId4" Type="http://schemas.openxmlformats.org/officeDocument/2006/relationships/oleObject" Target="../embeddings/oleObject5.bin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7.jpeg"/><Relationship Id="rId7" Type="http://schemas.openxmlformats.org/officeDocument/2006/relationships/image" Target="../media/image5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9.jpe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wmf"/><Relationship Id="rId5" Type="http://schemas.openxmlformats.org/officeDocument/2006/relationships/image" Target="../media/image7.emf"/><Relationship Id="rId10" Type="http://schemas.openxmlformats.org/officeDocument/2006/relationships/image" Target="../media/image12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wmf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7" Type="http://schemas.openxmlformats.org/officeDocument/2006/relationships/image" Target="../media/image20.jpe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em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emf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04864"/>
            <a:ext cx="7772400" cy="1470025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Electro-Optic development for short bunch length monitoring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4437112"/>
            <a:ext cx="7776864" cy="175260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David Walsh, </a:t>
            </a:r>
            <a:r>
              <a:rPr lang="en-GB" dirty="0" err="1" smtClean="0">
                <a:solidFill>
                  <a:schemeClr val="tx1"/>
                </a:solidFill>
              </a:rPr>
              <a:t>ASTeC</a:t>
            </a:r>
            <a:endParaRPr lang="en-GB" dirty="0" smtClean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Steven Jamison, Edward Snedden</a:t>
            </a:r>
            <a:r>
              <a:rPr lang="en-GB" dirty="0" smtClean="0">
                <a:solidFill>
                  <a:schemeClr val="tx1"/>
                </a:solidFill>
              </a:rPr>
              <a:t>,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Allan </a:t>
            </a:r>
            <a:r>
              <a:rPr lang="en-GB" dirty="0" smtClean="0">
                <a:solidFill>
                  <a:schemeClr val="tx1"/>
                </a:solidFill>
              </a:rPr>
              <a:t>Gillespie, Thibaut Lefevre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4" name="Picture 3" descr="D:\My Documents\Word templates, logos &amp; slide masters\Logos\UoD-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116631"/>
            <a:ext cx="1223425" cy="864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AutoShape 2" descr="data:image/jpeg;base64,/9j/4AAQSkZJRgABAQAAAQABAAD/2wCEAAkGBhIODxQQEBASDxEQEBYQEg8QEA4SDRAQExAWFBQXFRMXHCYeGCUjGRQVHy8gIycpLDgsFR4xNTQrNSkrLCoBCQoKDgwOGg8PGiwkHyMqMjUwNTU1LTU1KjI1Li81NSwsLSkpKSwpMjQsLCksLCwtNCopLSwuLCksLSwsLCktLP/AABEIAKgAqAMBIgACEQEDEQH/xAAcAAEAAgMBAQEAAAAAAAAAAAAABQYDBAcCAQj/xABJEAACAQICBAgJCAgFBQAAAAAAAQIDEQQSBQYhMQcTIkFRYXOyFCMkUnFygZGxFjIzkqGzwdElQlNUYqPS4pPCw+HwF0NjdIL/xAAaAQEAAgMBAAAAAAAAAAAAAAAAAwQCBQYB/8QANREAAgECAgYJAgUFAAAAAAAAAAECAxEEEgUhMUFRcRMiIyRhgcHR8DKxcnORofElNGLC4f/aAAwDAQACEQMRAD8A7iAAAAAAAAAAAAAAAAAAAAAAAAAAAAAAAAAAAAAAAAAAAAADC8ZT4xUuMhxjTkqeaPGOK3vLvt1lf0zwhYTB1ZUZupKpTaUowpyaV4qS5T2bmjxyS2k9LD1a0stOLb2+XEswKJ/1ew37viPdQ/rNrDcKmCn87jaXrU27e2N0Y9JHiWpaLxkVfo385FxBF6O1nwmJeWjiaU5P9RTiqn1XtJQyTvsKM6c6btNNPxAAPTAAAAAAAAAAAAAAAAAFb1w1wjgIZIZZ4icbwg9sYJ7FOaXNsdlz2MZSUVdk1GjOvNU6au2b+n9ZqGAhmrT5TTyUo2dWpbzY/juOYad4RcXim4034LSexRp/TNfxVP6bEHjcTOvUlVqydSpPfKW/qS6F1GHIUZ4hy2HbYHRNDDpSms0vHYuS9fsWTgw26Tu3duhUbk23Ju8Nrb3mjr4v0pifXh9xTJLg0jbSUf8A16vxgaevMP0liOucPuKZ5m7K/iSwl/Upfl/7FbynQNUODalicNDEYmdTxqzQpU5KCUG+S5O13dbebeUfIdI1M15oU8NDD4mXFyox4uM3GThKnH5m1Xs0rL2CjKLl1j3S1TEKh3e9767bbFX141JWjnCdOcqlGpJxWezqU5pXtdJXVtz3+kw6D17xmDsuM4+mv+3Wbk7fw1PnL239BK6/a108c4UqN3Tpyc3Nq2eVrJJPm2sqGQ8nNRl1DLCwlXwsY4uN34/NT/c7Tq3rjh9IK0JZKqV5UJtKoulrzl1onT890pShJTg3CUXmjKLtKLXOmdS1J138Kth8Q0q6XJna0ayXwl1c+9dCsUq6lqe05zSWh+gTq0dcd63r3RcgAWjngAAAAAAAAAAACM1i03HBYeVV2crZacG7Z6jWxejp6kcaxmInXqSq1ZZ5zd5S6+pcy6iya9aX8JxTgnenQ5EUtzn+u/fs/wDkrmU0+Jr5pWWxHbaKwqw9LO11pfbgYOLHFmfKMpWzm3zE/wAHELaQXYVPjA1dd4fpGv60PuYEhweR8vXY1PjE1NdI/pCv60fuoFhy7C/+XoauMv6g/wAv1K9xZlw+AqVW1TpzqNbWoQlJpddkespc+DFeOr9lDvSI6XXmo8S3isS6FGVRK9vco06Di2pJpp2aas01zNHziyV07Hyuv28++zRymLlZ2J4VM0U+KMHFnqneMlKLcZRd1JbGmtzRlyjKeZzLMdZ1P1jWNocprjqdo1Utl3zTS6HZ+1MnjjurGlvA8TCo3aD5FTo4uTV37Gk/YdhTNvhq3SR17UcNpTCLD1rx+mWtex9ABZNWAAAAAADT0zjfB8PVq88Kba9a3J+2xuFb1+r5cHl8+pGPsTzP4EVaWSDl4FjDU+krRg97RzJq+1u7e1t72+dnzKZcoynOZjvrmLKMplyjKMwzE/wfry5djP4xNXXKPl9f1o/dQN3UJeXLsp/GJra3x8vretH7qJZb7uvxehrYvv7/AAepA5S48Gi8dW7OPeZU8pb+DheOrdnHvM8wr7aPzczPST7rPl6orOnI+VVu2n32aOUktNR8qrdtPvM0spDOXWfMt0n1I8kYsoymXKMpjmJMxiynWdUMdx2CpNu8oR4t9N4cn4JHK8pe+Dev4utT82cZ+jPFr/IXcFUtVtxNRpiCnh83B/8AC5AA3ZyAAAAAAAKnwifQUu3/ANOZbCua90c2FUvMqRfvvH8Sti12MuRcwDtiIcznWUZTJlJjVbRCxOISmrwgs8l523Yn7fgc5BOclFbWdjVqqnBzlsRHYXQ1esr06M5rzlHk+97DY+S2L/d5++H5lk07rjOjVdHDxglT5LlJNq/OopNWsRny4xXTT/w3+ZalHDweVyk2uFvUoRrYuazRjFJ8WyN0XSxNHEONCLVeMWnG0G0tl9+zoNfSkqsq03X2VW1nVop3UUlsWzdYn9U8TKtpB1J2zTpzbsrK/J5iO1nXltb113ERyXY5k3bNa3lt5ksKreIytK+Xbv27ORD5S2cHS8dW7OPeZV8pa+D1eOq9nHvM9wj7ePzcxpB92n83ormmY+U1u2n3mfMLoavWV6dGc15yXJ972E5o3RKxOkaqmr04VJzkuaVp2S9rf2MkNOa5To1ZUcPGCVN5HKSb5S3qKTVrbvYZqlGzqVHZXsuLI3iaicaVGN3ZN32IrfyWxf7vP3w/Mj6+GlTk4TWWUXaUXvTLD8uMV00/8N/mQmLxEq1SVSds03mdlZX6kQVHSS7Nvzt6FijKu32qVvC/qa2Ut/Bz9JX9Sn8Z/wC5VMpdODyhaNafTKEPqpv/ADkuC114+f2ZDpKXdpeX3RcAAdIccAAAAAADR05g+Ow1SCV24NxX8S2r7UbwMZRUouL3mUJOElJbjj6RatQPpKvTkj7szI3WXRng+IkkrQn4yHRZvavY/ijHoHSfgtdVHdxayzS35Xzr0HL0ZdBiFn3PWdbX7xhnk3o1NJwar1b7+Nn33Y1spesfq3RxsuPo1lFz2yypSi3023pmr8gH+3/l/wBxLPBVnJuKuuN17kVPSNFRSk7PhZkZqTsxi7Of4GtrPC2MrX85P3wi0eoN4HGbHn4mdnstmi1Z7PQy0Y7ROH0klWp1Ms7WzKzbS5pR6Ue04OrRdKP1Rle3lYxqVVSrqs/plG1/3KDlLTqAvG1ezj3mZ/kB/wCf+X/cedSaWTEV478sVG/TabR7h6FSlXhnVrt8ODPMTiqdbDzUHeyX3NjVa3huL6c2z0cZO/4FR0jBqtUT38bO/pzMl8NpPwXH1KjvldScJpb8rlv9jSZN4/VqjjZcfRqqLntlltKLdrXtfYzJxdelkh9UZPV4NmKqLD1s8/plFa+SKLlGUuHyAf7f+X/cVrH4Pias6d82SWW9rX9hTq0KtFXmrfoXqWLpVnaDv+pqZTo2qOD4rCQvvqXqP0S3fZYpGitHPEVo0luk7yfRBfOf/Ok6fCCikkrJKyXMktxsNF025Oo+RrNLVuqqa5noAG9OfAAAAAAAAAIvWHRHhVFpfSQ5UH19F+s53Om4tpqzTs096aOsFd1l1b469WkvGJcqO5VEvxNRpHBuoulht3+Jt9H4xU+zns3eBSYya3Nr0Nr4HrjZefL60vzEoWdmrNbGnsaYsc5mOg1M8Pbv29b3n2La3NrrTsz1YWPMx7ccbLz5fWl+ZY9RfpavqR7zK5Ysuoy8bV9SPeZdwMr4iHP0ZSx39vP5vIHSy8oq9rLvM1oya3Nr0Nr4G5pVeUVe1l3matitUfXfNlmm+ouQ42Xny+tL8zw9u/a/ez3YterWrLTVasuuFN70+aUl8ESUKM688sf4MK9eFCOaX8m7qpoXwenxk1apUXtjDel+LJ4A66jSjSgoR3HJ1asqs3OW8AAlIgAAAAAAAAAAACJ0xq7TxPK+ZUt89Lf6y5yn6Q0NVw/z48nz47Ye/m9p0Y+NXNdidHU67zLU/m1F/D46pR1PWjllj7Yv+K1bw9Tbxag+mHJ+xbCMq6kR/UrSXrQUvg0aWpovER+mz8/extYaSoy23XzwKnYsepH0tT1I95nv5ES/bR+o/wAyV0Hq+8LKUnUz5opWUMtrO/SyTBYLEQrxlKNkvFcH4keLxlGdGUYy1vn7FN0ovH1e1l3mMDoypXdqcHLplugvSy7x1doZ3OUM8pScnnd43bvu3EjCCirJJJbklZL2E8NEylNyqS1X3fPcilpNRiowWvxIXQ2q8KFp1LVKno5EX/Cnv9LJwA3dKjCjHLBWRqKtWdWWabuAASkYAAAAAAAAAAAAAAAAAAAAAAAAAAAAAAAAAAAAAAAAAAAAAAAAAAAAAAAAAAAAAAAAAAAAAAAB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3928" y="0"/>
            <a:ext cx="1196752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22" y="1"/>
            <a:ext cx="2999902" cy="1052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9409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185" y="34006"/>
            <a:ext cx="8229600" cy="1143000"/>
          </a:xfrm>
        </p:spPr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</a:rPr>
              <a:t>Experimental System</a:t>
            </a:r>
            <a:endParaRPr lang="en-GB" b="1" dirty="0">
              <a:solidFill>
                <a:srgbClr val="FF0000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" y="3215610"/>
            <a:ext cx="6932059" cy="3450889"/>
            <a:chOff x="201392" y="1682806"/>
            <a:chExt cx="8942608" cy="4765074"/>
          </a:xfrm>
        </p:grpSpPr>
        <p:pic>
          <p:nvPicPr>
            <p:cNvPr id="3074" name="Picture 2" descr="C:\Users\Dave\Desktop\LATTE LAB\117_0107\IMGP1724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9672" y="1682806"/>
              <a:ext cx="5904656" cy="44284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201392" y="2474613"/>
              <a:ext cx="1420129" cy="89247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Balanced</a:t>
              </a:r>
            </a:p>
            <a:p>
              <a:r>
                <a:rPr lang="en-GB" dirty="0" smtClean="0"/>
                <a:t>detectors</a:t>
              </a:r>
              <a:endParaRPr lang="en-GB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066779" y="6078548"/>
              <a:ext cx="15645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Autocorrelator</a:t>
              </a:r>
              <a:endParaRPr lang="en-GB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674752" y="3191934"/>
              <a:ext cx="1469248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Crossed</a:t>
              </a:r>
            </a:p>
            <a:p>
              <a:r>
                <a:rPr lang="en-GB" dirty="0" smtClean="0"/>
                <a:t>Polariser</a:t>
              </a:r>
            </a:p>
            <a:p>
              <a:r>
                <a:rPr lang="en-GB" dirty="0" smtClean="0"/>
                <a:t>And</a:t>
              </a:r>
            </a:p>
            <a:p>
              <a:r>
                <a:rPr lang="en-GB" dirty="0" smtClean="0"/>
                <a:t>Spectrometer</a:t>
              </a:r>
              <a:endParaRPr lang="en-GB" dirty="0"/>
            </a:p>
          </p:txBody>
        </p:sp>
        <p:cxnSp>
          <p:nvCxnSpPr>
            <p:cNvPr id="8" name="Straight Connector 7"/>
            <p:cNvCxnSpPr/>
            <p:nvPr/>
          </p:nvCxnSpPr>
          <p:spPr>
            <a:xfrm flipV="1">
              <a:off x="3851920" y="2980267"/>
              <a:ext cx="2091680" cy="16685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4572000" y="2980267"/>
              <a:ext cx="1371600" cy="50800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4572000" y="3488267"/>
              <a:ext cx="2743200" cy="16933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H="1">
              <a:off x="3784600" y="2996952"/>
              <a:ext cx="67320" cy="679698"/>
            </a:xfrm>
            <a:prstGeom prst="lin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3563888" y="3460750"/>
              <a:ext cx="258812" cy="27517"/>
            </a:xfrm>
            <a:prstGeom prst="lin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3530600" y="3486150"/>
              <a:ext cx="25400" cy="190500"/>
            </a:xfrm>
            <a:prstGeom prst="lin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3851920" y="1682806"/>
              <a:ext cx="134499" cy="1357971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8" name="Group 37"/>
            <p:cNvGrpSpPr/>
            <p:nvPr/>
          </p:nvGrpSpPr>
          <p:grpSpPr>
            <a:xfrm>
              <a:off x="3747276" y="2987675"/>
              <a:ext cx="2428099" cy="2222500"/>
              <a:chOff x="3747276" y="2987675"/>
              <a:chExt cx="2428099" cy="2222500"/>
            </a:xfrm>
          </p:grpSpPr>
          <p:cxnSp>
            <p:nvCxnSpPr>
              <p:cNvPr id="28" name="Straight Connector 27"/>
              <p:cNvCxnSpPr/>
              <p:nvPr/>
            </p:nvCxnSpPr>
            <p:spPr>
              <a:xfrm>
                <a:off x="5454650" y="2987675"/>
                <a:ext cx="244475" cy="2216150"/>
              </a:xfrm>
              <a:prstGeom prst="line">
                <a:avLst/>
              </a:prstGeom>
              <a:ln w="38100">
                <a:solidFill>
                  <a:srgbClr val="00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73" name="Straight Connector 3072"/>
              <p:cNvCxnSpPr/>
              <p:nvPr/>
            </p:nvCxnSpPr>
            <p:spPr>
              <a:xfrm>
                <a:off x="5652120" y="4505325"/>
                <a:ext cx="523255" cy="0"/>
              </a:xfrm>
              <a:prstGeom prst="line">
                <a:avLst/>
              </a:prstGeom>
              <a:ln w="38100">
                <a:solidFill>
                  <a:srgbClr val="00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 flipV="1">
                <a:off x="4569619" y="4697413"/>
                <a:ext cx="1605756" cy="6350"/>
              </a:xfrm>
              <a:prstGeom prst="line">
                <a:avLst/>
              </a:prstGeom>
              <a:ln w="38100">
                <a:solidFill>
                  <a:srgbClr val="00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>
                <a:off x="4569619" y="4610100"/>
                <a:ext cx="566539" cy="0"/>
              </a:xfrm>
              <a:prstGeom prst="line">
                <a:avLst/>
              </a:prstGeom>
              <a:ln w="38100">
                <a:solidFill>
                  <a:srgbClr val="00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82" name="Straight Connector 3081"/>
              <p:cNvCxnSpPr/>
              <p:nvPr/>
            </p:nvCxnSpPr>
            <p:spPr>
              <a:xfrm>
                <a:off x="5150644" y="4605338"/>
                <a:ext cx="33337" cy="600075"/>
              </a:xfrm>
              <a:prstGeom prst="line">
                <a:avLst/>
              </a:prstGeom>
              <a:ln w="38100">
                <a:solidFill>
                  <a:srgbClr val="00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84" name="Straight Connector 3083"/>
              <p:cNvCxnSpPr/>
              <p:nvPr/>
            </p:nvCxnSpPr>
            <p:spPr>
              <a:xfrm>
                <a:off x="5184775" y="5197475"/>
                <a:ext cx="520700" cy="12700"/>
              </a:xfrm>
              <a:prstGeom prst="line">
                <a:avLst/>
              </a:prstGeom>
              <a:ln w="38100">
                <a:solidFill>
                  <a:srgbClr val="00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88" name="Straight Connector 3087"/>
              <p:cNvCxnSpPr/>
              <p:nvPr/>
            </p:nvCxnSpPr>
            <p:spPr>
              <a:xfrm flipH="1">
                <a:off x="3749416" y="4610100"/>
                <a:ext cx="820203" cy="115044"/>
              </a:xfrm>
              <a:prstGeom prst="line">
                <a:avLst/>
              </a:prstGeom>
              <a:ln w="38100">
                <a:solidFill>
                  <a:srgbClr val="00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91" name="Straight Connector 3090"/>
              <p:cNvCxnSpPr/>
              <p:nvPr/>
            </p:nvCxnSpPr>
            <p:spPr>
              <a:xfrm flipH="1" flipV="1">
                <a:off x="3747276" y="4637262"/>
                <a:ext cx="824724" cy="64939"/>
              </a:xfrm>
              <a:prstGeom prst="line">
                <a:avLst/>
              </a:prstGeom>
              <a:ln w="38100">
                <a:solidFill>
                  <a:srgbClr val="00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>
                <a:off x="6156325" y="4520170"/>
                <a:ext cx="16668" cy="170335"/>
              </a:xfrm>
              <a:prstGeom prst="line">
                <a:avLst/>
              </a:prstGeom>
              <a:ln w="38100">
                <a:solidFill>
                  <a:srgbClr val="00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6" name="Straight Connector 35"/>
            <p:cNvCxnSpPr/>
            <p:nvPr/>
          </p:nvCxnSpPr>
          <p:spPr>
            <a:xfrm flipH="1">
              <a:off x="2311400" y="4667622"/>
              <a:ext cx="1848238" cy="37728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/>
            <p:cNvSpPr txBox="1"/>
            <p:nvPr/>
          </p:nvSpPr>
          <p:spPr>
            <a:xfrm>
              <a:off x="449198" y="4450359"/>
              <a:ext cx="1098485" cy="8924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err="1" smtClean="0"/>
                <a:t>Pmt</a:t>
              </a:r>
              <a:r>
                <a:rPr lang="en-GB" dirty="0" smtClean="0"/>
                <a:t> &amp;</a:t>
              </a:r>
            </a:p>
            <a:p>
              <a:r>
                <a:rPr lang="en-GB" dirty="0" smtClean="0"/>
                <a:t>Lock-in</a:t>
              </a:r>
              <a:endParaRPr lang="en-GB" dirty="0"/>
            </a:p>
          </p:txBody>
        </p:sp>
      </p:grpSp>
      <p:pic>
        <p:nvPicPr>
          <p:cNvPr id="56" name="Picture 3" descr="C:\Users\Dave\Desktop\LATTE LAB\IMG_20140701_14272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9872" y="1169052"/>
            <a:ext cx="3384376" cy="2538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Dave\Desktop\LATTE LAB\117_0107\IMGP1718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23" t="26241" b="8156"/>
          <a:stretch/>
        </p:blipFill>
        <p:spPr bwMode="auto">
          <a:xfrm>
            <a:off x="583126" y="1146603"/>
            <a:ext cx="3772850" cy="1850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37981" y="811447"/>
            <a:ext cx="941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4-f filter</a:t>
            </a:r>
            <a:endParaRPr lang="en-GB" dirty="0"/>
          </a:p>
        </p:txBody>
      </p:sp>
      <p:sp>
        <p:nvSpPr>
          <p:cNvPr id="58" name="TextBox 57"/>
          <p:cNvSpPr txBox="1"/>
          <p:nvPr/>
        </p:nvSpPr>
        <p:spPr>
          <a:xfrm>
            <a:off x="5868144" y="3707740"/>
            <a:ext cx="3250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THz Source and interaction point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03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>
          <a:xfrm>
            <a:off x="1187624" y="1213426"/>
            <a:ext cx="3384376" cy="9914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b="1" dirty="0" smtClean="0">
                <a:solidFill>
                  <a:srgbClr val="FF0000"/>
                </a:solidFill>
              </a:rPr>
              <a:t>Input pulses</a:t>
            </a:r>
          </a:p>
          <a:p>
            <a:pPr marL="0" indent="0">
              <a:buNone/>
            </a:pPr>
            <a:r>
              <a:rPr lang="en-GB" sz="1600" dirty="0" smtClean="0">
                <a:solidFill>
                  <a:srgbClr val="0070C0"/>
                </a:solidFill>
              </a:rPr>
              <a:t>Optical probe length	</a:t>
            </a:r>
            <a:r>
              <a:rPr lang="en-GB" sz="1600" dirty="0" err="1" smtClean="0">
                <a:solidFill>
                  <a:srgbClr val="0070C0"/>
                </a:solidFill>
              </a:rPr>
              <a:t>Δt</a:t>
            </a:r>
            <a:r>
              <a:rPr lang="en-GB" sz="1600" dirty="0" smtClean="0">
                <a:solidFill>
                  <a:srgbClr val="0070C0"/>
                </a:solidFill>
              </a:rPr>
              <a:t> ~ 10 </a:t>
            </a:r>
            <a:r>
              <a:rPr lang="en-GB" sz="1600" dirty="0" err="1" smtClean="0">
                <a:solidFill>
                  <a:srgbClr val="0070C0"/>
                </a:solidFill>
              </a:rPr>
              <a:t>ps</a:t>
            </a:r>
            <a:endParaRPr lang="en-GB" sz="16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GB" sz="1600" dirty="0">
                <a:solidFill>
                  <a:srgbClr val="0070C0"/>
                </a:solidFill>
              </a:rPr>
              <a:t>Optical probe energy	S   ~ 28 </a:t>
            </a:r>
            <a:r>
              <a:rPr lang="en-GB" sz="1600" dirty="0" err="1">
                <a:solidFill>
                  <a:srgbClr val="0070C0"/>
                </a:solidFill>
              </a:rPr>
              <a:t>nJ</a:t>
            </a:r>
            <a:endParaRPr lang="en-GB" sz="16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GB" sz="1600" dirty="0" smtClean="0">
                <a:solidFill>
                  <a:srgbClr val="0070C0"/>
                </a:solidFill>
              </a:rPr>
              <a:t>THz field strength	E   ~ 132 kV/m</a:t>
            </a:r>
            <a:endParaRPr lang="en-GB" sz="1600" dirty="0">
              <a:solidFill>
                <a:srgbClr val="0070C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13374548" y="1360350"/>
            <a:ext cx="1354989" cy="1063341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ontent Placeholder 2"/>
          <p:cNvSpPr txBox="1">
            <a:spLocks/>
          </p:cNvSpPr>
          <p:nvPr/>
        </p:nvSpPr>
        <p:spPr>
          <a:xfrm>
            <a:off x="13398865" y="2423691"/>
            <a:ext cx="1827386" cy="3157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 smtClean="0">
                <a:solidFill>
                  <a:srgbClr val="0070C0"/>
                </a:solidFill>
              </a:rPr>
              <a:t>Leaking probe</a:t>
            </a:r>
            <a:endParaRPr lang="en-GB" sz="2000" dirty="0">
              <a:solidFill>
                <a:srgbClr val="0070C0"/>
              </a:solidFill>
            </a:endParaRPr>
          </a:p>
          <a:p>
            <a:pPr marL="0" indent="0">
              <a:buFont typeface="Arial" pitchFamily="34" charset="0"/>
              <a:buNone/>
            </a:pPr>
            <a:endParaRPr lang="en-GB" sz="2800" b="1" dirty="0">
              <a:solidFill>
                <a:srgbClr val="0070C0"/>
              </a:solidFill>
            </a:endParaRPr>
          </a:p>
        </p:txBody>
      </p:sp>
      <p:pic>
        <p:nvPicPr>
          <p:cNvPr id="1045" name="Picture 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152401"/>
            <a:ext cx="3240360" cy="1844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827584" y="3341625"/>
            <a:ext cx="3168352" cy="3111711"/>
            <a:chOff x="4739776" y="1402143"/>
            <a:chExt cx="3955523" cy="4021545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835" r="3451"/>
            <a:stretch/>
          </p:blipFill>
          <p:spPr bwMode="auto">
            <a:xfrm>
              <a:off x="4739776" y="1402143"/>
              <a:ext cx="3955523" cy="40215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44" name="Straight Arrow Connector 43"/>
            <p:cNvCxnSpPr/>
            <p:nvPr/>
          </p:nvCxnSpPr>
          <p:spPr>
            <a:xfrm flipH="1">
              <a:off x="7980973" y="2780928"/>
              <a:ext cx="180020" cy="762475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3"/>
            <p:cNvSpPr txBox="1"/>
            <p:nvPr/>
          </p:nvSpPr>
          <p:spPr>
            <a:xfrm>
              <a:off x="5784163" y="1786561"/>
              <a:ext cx="97334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|              |</a:t>
              </a:r>
              <a:r>
                <a:rPr lang="en-GB" sz="1400" baseline="30000" dirty="0" smtClean="0"/>
                <a:t>2</a:t>
              </a:r>
              <a:endParaRPr lang="en-GB" sz="1400" baseline="30000" dirty="0"/>
            </a:p>
          </p:txBody>
        </p:sp>
      </p:grpSp>
      <p:sp>
        <p:nvSpPr>
          <p:cNvPr id="13" name="Title 1"/>
          <p:cNvSpPr txBox="1">
            <a:spLocks/>
          </p:cNvSpPr>
          <p:nvPr/>
        </p:nvSpPr>
        <p:spPr>
          <a:xfrm>
            <a:off x="1115616" y="44624"/>
            <a:ext cx="6912768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>
                <a:solidFill>
                  <a:srgbClr val="FF0000"/>
                </a:solidFill>
              </a:rPr>
              <a:t>Transposed Pulse Measurements</a:t>
            </a:r>
            <a:endParaRPr lang="en-GB" sz="4000" b="1" dirty="0">
              <a:solidFill>
                <a:srgbClr val="FF0000"/>
              </a:solidFill>
            </a:endParaRPr>
          </a:p>
        </p:txBody>
      </p:sp>
      <p:pic>
        <p:nvPicPr>
          <p:cNvPr id="17" name="Picture 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81"/>
          <a:stretch/>
        </p:blipFill>
        <p:spPr bwMode="auto">
          <a:xfrm>
            <a:off x="4671514" y="3637825"/>
            <a:ext cx="3716910" cy="2599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Content Placeholder 2"/>
          <p:cNvSpPr txBox="1">
            <a:spLocks/>
          </p:cNvSpPr>
          <p:nvPr/>
        </p:nvSpPr>
        <p:spPr>
          <a:xfrm>
            <a:off x="1259632" y="3068960"/>
            <a:ext cx="2592288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b="1" dirty="0" smtClean="0">
                <a:solidFill>
                  <a:srgbClr val="FF0000"/>
                </a:solidFill>
              </a:rPr>
              <a:t>Spectral Measurement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5652120" y="3068960"/>
            <a:ext cx="1908720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b="1" dirty="0" smtClean="0">
                <a:solidFill>
                  <a:srgbClr val="FF0000"/>
                </a:solidFill>
              </a:rPr>
              <a:t>Autocorrelation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734657" y="6224418"/>
            <a:ext cx="9813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(&lt;0.5 </a:t>
            </a:r>
            <a:r>
              <a:rPr lang="en-GB" dirty="0" err="1" smtClean="0">
                <a:solidFill>
                  <a:srgbClr val="0070C0"/>
                </a:solidFill>
              </a:rPr>
              <a:t>nJ</a:t>
            </a:r>
            <a:r>
              <a:rPr lang="en-GB" dirty="0" smtClean="0">
                <a:solidFill>
                  <a:srgbClr val="0070C0"/>
                </a:solidFill>
              </a:rPr>
              <a:t>)</a:t>
            </a:r>
            <a:endParaRPr lang="en-GB" dirty="0">
              <a:solidFill>
                <a:srgbClr val="0070C0"/>
              </a:solidFill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H="1" flipV="1">
            <a:off x="3059832" y="5445224"/>
            <a:ext cx="674825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353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467544" y="908720"/>
            <a:ext cx="1836204" cy="4561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b="1" dirty="0" smtClean="0">
                <a:solidFill>
                  <a:srgbClr val="FF0000"/>
                </a:solidFill>
              </a:rPr>
              <a:t>Scaling factors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339752" y="933395"/>
                <a:ext cx="5245988" cy="40677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1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1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𝑬𝒏𝒆𝒓𝒈𝒚</m:t>
                          </m:r>
                        </m:e>
                        <m:sub>
                          <m:r>
                            <a:rPr lang="en-GB" b="1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𝒖𝒑𝒄𝒐𝒏𝒗</m:t>
                          </m:r>
                        </m:sub>
                      </m:sSub>
                      <m:r>
                        <a:rPr lang="en-GB" b="1" i="1" smtClean="0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</a:rPr>
                        <m:t>∝</m:t>
                      </m:r>
                      <m:sSub>
                        <m:sSubPr>
                          <m:ctrlPr>
                            <a:rPr lang="en-GB" b="1" i="1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b="1" i="1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𝑷𝒐𝒘𝒆𝒓</m:t>
                          </m:r>
                        </m:e>
                        <m:sub>
                          <m:r>
                            <a:rPr lang="en-GB" b="1" i="1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𝒑𝒓𝒐𝒃𝒆</m:t>
                          </m:r>
                        </m:sub>
                      </m:sSub>
                      <m:r>
                        <a:rPr lang="en-GB" b="1" i="1" smtClean="0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sSup>
                        <m:sSupPr>
                          <m:ctrlPr>
                            <a:rPr lang="en-GB" b="1" i="1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b="1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GB" b="1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𝑬𝒇𝒊𝒆𝒍𝒅</m:t>
                              </m:r>
                              <m:r>
                                <a:rPr lang="en-GB" b="1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×</m:t>
                              </m:r>
                              <m:r>
                                <a:rPr lang="en-GB" b="1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𝒍</m:t>
                              </m:r>
                              <m:r>
                                <a:rPr lang="en-GB" b="1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×</m:t>
                              </m:r>
                              <m:r>
                                <a:rPr lang="en-GB" b="1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𝒓</m:t>
                              </m:r>
                            </m:e>
                          </m:d>
                        </m:e>
                        <m:sup>
                          <m:r>
                            <a:rPr lang="en-GB" b="1" i="1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n-GB" b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9752" y="933395"/>
                <a:ext cx="5245988" cy="406778"/>
              </a:xfrm>
              <a:prstGeom prst="rect">
                <a:avLst/>
              </a:prstGeom>
              <a:blipFill rotWithShape="1">
                <a:blip r:embed="rId2"/>
                <a:stretch>
                  <a:fillRect b="-7246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ontent Placeholder 2"/>
          <p:cNvSpPr txBox="1">
            <a:spLocks/>
          </p:cNvSpPr>
          <p:nvPr/>
        </p:nvSpPr>
        <p:spPr>
          <a:xfrm>
            <a:off x="5868145" y="3933669"/>
            <a:ext cx="3036780" cy="13681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 smtClean="0">
                <a:solidFill>
                  <a:srgbClr val="0000FF"/>
                </a:solidFill>
              </a:rPr>
              <a:t>Pulse energy of ~</a:t>
            </a:r>
            <a:r>
              <a:rPr lang="en-GB" sz="1600" dirty="0" smtClean="0">
                <a:solidFill>
                  <a:srgbClr val="FF0000"/>
                </a:solidFill>
              </a:rPr>
              <a:t>15nJ</a:t>
            </a:r>
            <a:r>
              <a:rPr lang="en-GB" sz="1600" dirty="0" smtClean="0">
                <a:solidFill>
                  <a:srgbClr val="0070C0"/>
                </a:solidFill>
              </a:rPr>
              <a:t> </a:t>
            </a:r>
            <a:r>
              <a:rPr lang="en-GB" sz="1600" dirty="0" smtClean="0">
                <a:solidFill>
                  <a:srgbClr val="0000FF"/>
                </a:solidFill>
              </a:rPr>
              <a:t>is predicted</a:t>
            </a:r>
            <a:r>
              <a:rPr lang="en-GB" sz="1600" dirty="0" smtClean="0">
                <a:solidFill>
                  <a:srgbClr val="0070C0"/>
                </a:solidFill>
              </a:rPr>
              <a:t>.</a:t>
            </a:r>
          </a:p>
          <a:p>
            <a:pPr marL="0" indent="0">
              <a:buNone/>
            </a:pPr>
            <a:r>
              <a:rPr lang="en-GB" sz="1600" dirty="0" smtClean="0">
                <a:solidFill>
                  <a:srgbClr val="FF0000"/>
                </a:solidFill>
              </a:rPr>
              <a:t>1</a:t>
            </a:r>
            <a:r>
              <a:rPr lang="el-GR" sz="1600" dirty="0" smtClean="0">
                <a:solidFill>
                  <a:srgbClr val="FF0000"/>
                </a:solidFill>
              </a:rPr>
              <a:t>μ</a:t>
            </a:r>
            <a:r>
              <a:rPr lang="en-GB" sz="1600" dirty="0" smtClean="0">
                <a:solidFill>
                  <a:srgbClr val="FF0000"/>
                </a:solidFill>
              </a:rPr>
              <a:t>J</a:t>
            </a:r>
            <a:r>
              <a:rPr lang="en-GB" sz="1600" dirty="0" smtClean="0">
                <a:solidFill>
                  <a:srgbClr val="0070C0"/>
                </a:solidFill>
              </a:rPr>
              <a:t> </a:t>
            </a:r>
            <a:r>
              <a:rPr lang="en-GB" sz="1600" dirty="0" smtClean="0">
                <a:solidFill>
                  <a:srgbClr val="0000FF"/>
                </a:solidFill>
              </a:rPr>
              <a:t>required for the commercial single-shot FROG, “</a:t>
            </a:r>
            <a:r>
              <a:rPr lang="en-GB" sz="1600" dirty="0" err="1" smtClean="0">
                <a:solidFill>
                  <a:srgbClr val="0000FF"/>
                </a:solidFill>
              </a:rPr>
              <a:t>Grenouille</a:t>
            </a:r>
            <a:r>
              <a:rPr lang="en-GB" sz="1600" dirty="0" smtClean="0">
                <a:solidFill>
                  <a:srgbClr val="0000FF"/>
                </a:solidFill>
              </a:rPr>
              <a:t>”.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/>
              <p:cNvSpPr txBox="1">
                <a:spLocks/>
              </p:cNvSpPr>
              <p:nvPr/>
            </p:nvSpPr>
            <p:spPr>
              <a:xfrm>
                <a:off x="2802506" y="1364849"/>
                <a:ext cx="4433790" cy="37383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GB" sz="1600" b="1" i="1" smtClean="0">
                        <a:solidFill>
                          <a:srgbClr val="0000FF"/>
                        </a:solidFill>
                        <a:latin typeface="Cambria Math"/>
                      </a:rPr>
                      <m:t>𝒍</m:t>
                    </m:r>
                  </m:oMath>
                </a14:m>
                <a:r>
                  <a:rPr lang="en-GB" sz="1600" dirty="0" smtClean="0">
                    <a:solidFill>
                      <a:srgbClr val="0000FF"/>
                    </a:solidFill>
                  </a:rPr>
                  <a:t> is the EO crystal length, </a:t>
                </a:r>
                <a14:m>
                  <m:oMath xmlns:m="http://schemas.openxmlformats.org/officeDocument/2006/math">
                    <m:r>
                      <a:rPr lang="en-GB" sz="1600" b="1" i="1" smtClean="0">
                        <a:solidFill>
                          <a:srgbClr val="0000FF"/>
                        </a:solidFill>
                        <a:latin typeface="Cambria Math"/>
                      </a:rPr>
                      <m:t>𝒓</m:t>
                    </m:r>
                  </m:oMath>
                </a14:m>
                <a:r>
                  <a:rPr lang="en-GB" sz="1600" dirty="0" smtClean="0">
                    <a:solidFill>
                      <a:srgbClr val="0000FF"/>
                    </a:solidFill>
                  </a:rPr>
                  <a:t> is the nonlinear coefficient</a:t>
                </a:r>
              </a:p>
            </p:txBody>
          </p:sp>
        </mc:Choice>
        <mc:Fallback xmlns="">
          <p:sp>
            <p:nvSpPr>
              <p:cNvPr id="7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506" y="1364849"/>
                <a:ext cx="4433790" cy="373837"/>
              </a:xfrm>
              <a:prstGeom prst="rect">
                <a:avLst/>
              </a:prstGeom>
              <a:blipFill rotWithShape="1">
                <a:blip r:embed="rId3"/>
                <a:stretch>
                  <a:fillRect t="-3279" b="-32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ontent Placeholder 2"/>
          <p:cNvSpPr txBox="1">
            <a:spLocks/>
          </p:cNvSpPr>
          <p:nvPr/>
        </p:nvSpPr>
        <p:spPr>
          <a:xfrm>
            <a:off x="467544" y="1556792"/>
            <a:ext cx="5832648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b="1" dirty="0" smtClean="0">
                <a:solidFill>
                  <a:srgbClr val="FF0000"/>
                </a:solidFill>
              </a:rPr>
              <a:t>CLIC Example: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983087" y="2216294"/>
            <a:ext cx="2663854" cy="59549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 smtClean="0">
                <a:solidFill>
                  <a:srgbClr val="0000FF"/>
                </a:solidFill>
              </a:rPr>
              <a:t>Pulse energy     1mJ</a:t>
            </a:r>
            <a:endParaRPr lang="en-GB" sz="1600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GB" sz="1600" dirty="0" smtClean="0">
                <a:solidFill>
                  <a:srgbClr val="0000FF"/>
                </a:solidFill>
              </a:rPr>
              <a:t>Pulse duration  10ns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755576" y="2204864"/>
            <a:ext cx="4765377" cy="8640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 smtClean="0">
                <a:solidFill>
                  <a:srgbClr val="0000FF"/>
                </a:solidFill>
              </a:rPr>
              <a:t>“</a:t>
            </a:r>
            <a:r>
              <a:rPr lang="en-GB" sz="1800" dirty="0">
                <a:solidFill>
                  <a:srgbClr val="0000FF"/>
                </a:solidFill>
              </a:rPr>
              <a:t>T</a:t>
            </a:r>
            <a:r>
              <a:rPr lang="en-GB" sz="1800" dirty="0" smtClean="0">
                <a:solidFill>
                  <a:srgbClr val="0000FF"/>
                </a:solidFill>
              </a:rPr>
              <a:t>ypical” nanosecond pulse</a:t>
            </a:r>
          </a:p>
          <a:p>
            <a:pPr marL="0" indent="0">
              <a:buNone/>
            </a:pPr>
            <a:r>
              <a:rPr lang="en-GB" sz="1800" dirty="0" smtClean="0">
                <a:solidFill>
                  <a:srgbClr val="0000FF"/>
                </a:solidFill>
              </a:rPr>
              <a:t>laser as probe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755576" y="2944377"/>
            <a:ext cx="5789777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>
                <a:solidFill>
                  <a:srgbClr val="0000FF"/>
                </a:solidFill>
              </a:rPr>
              <a:t>Coulomb field for target </a:t>
            </a:r>
            <a:r>
              <a:rPr lang="en-GB" sz="1800" dirty="0" smtClean="0">
                <a:solidFill>
                  <a:srgbClr val="0000FF"/>
                </a:solidFill>
              </a:rPr>
              <a:t>CLIC</a:t>
            </a:r>
          </a:p>
          <a:p>
            <a:pPr marL="0" indent="0">
              <a:buNone/>
            </a:pPr>
            <a:r>
              <a:rPr lang="en-GB" sz="1800" dirty="0" smtClean="0">
                <a:solidFill>
                  <a:srgbClr val="0000FF"/>
                </a:solidFill>
              </a:rPr>
              <a:t>bunch </a:t>
            </a:r>
            <a:r>
              <a:rPr lang="en-GB" sz="1800" dirty="0">
                <a:solidFill>
                  <a:srgbClr val="0000FF"/>
                </a:solidFill>
              </a:rPr>
              <a:t>parameters (CDR)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3983087" y="3068960"/>
            <a:ext cx="2231806" cy="5760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 smtClean="0">
                <a:solidFill>
                  <a:srgbClr val="0000FF"/>
                </a:solidFill>
              </a:rPr>
              <a:t>Bunch length    44</a:t>
            </a:r>
            <a:r>
              <a:rPr lang="el-GR" sz="1600" dirty="0" smtClean="0">
                <a:solidFill>
                  <a:srgbClr val="0000FF"/>
                </a:solidFill>
              </a:rPr>
              <a:t>μ</a:t>
            </a:r>
            <a:r>
              <a:rPr lang="en-GB" sz="1600" dirty="0" smtClean="0">
                <a:solidFill>
                  <a:srgbClr val="0000FF"/>
                </a:solidFill>
              </a:rPr>
              <a:t>m</a:t>
            </a:r>
            <a:endParaRPr lang="en-GB" sz="1600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GB" sz="1600" dirty="0" smtClean="0">
                <a:solidFill>
                  <a:srgbClr val="0000FF"/>
                </a:solidFill>
              </a:rPr>
              <a:t>Bunch charge    0.6pC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8" name="Table 1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26231733"/>
                  </p:ext>
                </p:extLst>
              </p:nvPr>
            </p:nvGraphicFramePr>
            <p:xfrm>
              <a:off x="400746" y="3861661"/>
              <a:ext cx="5260086" cy="2231635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630043"/>
                    <a:gridCol w="2630043"/>
                  </a:tblGrid>
                  <a:tr h="38162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 smtClean="0">
                              <a:solidFill>
                                <a:srgbClr val="FF0000"/>
                              </a:solidFill>
                            </a:rPr>
                            <a:t>Property</a:t>
                          </a:r>
                          <a:endParaRPr lang="en-GB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 smtClean="0">
                              <a:solidFill>
                                <a:srgbClr val="FF0000"/>
                              </a:solidFill>
                            </a:rPr>
                            <a:t>Factor of improvement</a:t>
                          </a:r>
                          <a:endParaRPr lang="en-GB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</a:tr>
                  <a:tr h="273031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800" b="0" i="1" smtClean="0">
                                        <a:solidFill>
                                          <a:srgbClr val="0000FF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800" b="0" i="1">
                                        <a:solidFill>
                                          <a:srgbClr val="0000FF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𝑃𝑜𝑤𝑒𝑟</m:t>
                                    </m:r>
                                  </m:e>
                                  <m:sub>
                                    <m:r>
                                      <a:rPr lang="en-GB" sz="1800" b="0" i="1">
                                        <a:solidFill>
                                          <a:srgbClr val="0000FF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𝑝𝑟𝑜𝑏𝑒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b="0" dirty="0">
                            <a:solidFill>
                              <a:srgbClr val="0000FF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rgbClr val="0000FF"/>
                              </a:solidFill>
                            </a:rPr>
                            <a:t>x36</a:t>
                          </a:r>
                          <a:endParaRPr lang="en-GB" b="0" dirty="0">
                            <a:solidFill>
                              <a:srgbClr val="0000FF"/>
                            </a:solidFill>
                          </a:endParaRPr>
                        </a:p>
                      </a:txBody>
                      <a:tcPr/>
                    </a:tc>
                  </a:tr>
                  <a:tr h="258067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b="0" i="1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</a:rPr>
                                  <m:t>𝑙</m:t>
                                </m:r>
                              </m:oMath>
                            </m:oMathPara>
                          </a14:m>
                          <a:endParaRPr lang="en-GB" b="0" dirty="0">
                            <a:solidFill>
                              <a:srgbClr val="0000FF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rgbClr val="0000FF"/>
                              </a:solidFill>
                            </a:rPr>
                            <a:t>÷100</a:t>
                          </a:r>
                          <a:r>
                            <a:rPr lang="en-GB" b="0" baseline="30000" dirty="0" smtClean="0">
                              <a:solidFill>
                                <a:srgbClr val="0000FF"/>
                              </a:solidFill>
                            </a:rPr>
                            <a:t>2</a:t>
                          </a:r>
                          <a:endParaRPr lang="en-GB" b="0" dirty="0">
                            <a:solidFill>
                              <a:srgbClr val="0000FF"/>
                            </a:solidFill>
                          </a:endParaRPr>
                        </a:p>
                      </a:txBody>
                      <a:tcPr/>
                    </a:tc>
                  </a:tr>
                  <a:tr h="258067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b="0" i="1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</a:rPr>
                                  <m:t>𝑟</m:t>
                                </m:r>
                              </m:oMath>
                            </m:oMathPara>
                          </a14:m>
                          <a:endParaRPr lang="en-GB" b="0" dirty="0">
                            <a:solidFill>
                              <a:srgbClr val="0000FF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rgbClr val="0000FF"/>
                              </a:solidFill>
                            </a:rPr>
                            <a:t>÷2</a:t>
                          </a:r>
                          <a:r>
                            <a:rPr lang="en-GB" b="0" baseline="30000" dirty="0" smtClean="0">
                              <a:solidFill>
                                <a:srgbClr val="0000FF"/>
                              </a:solidFill>
                            </a:rPr>
                            <a:t>2</a:t>
                          </a:r>
                          <a:endParaRPr lang="en-GB" b="0" dirty="0">
                            <a:solidFill>
                              <a:srgbClr val="0000FF"/>
                            </a:solidFill>
                          </a:endParaRPr>
                        </a:p>
                      </a:txBody>
                      <a:tcPr/>
                    </a:tc>
                  </a:tr>
                  <a:tr h="258067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/>
                                  </a:rPr>
                                  <m:t>𝐸𝑓𝑖𝑒𝑙𝑑</m:t>
                                </m:r>
                              </m:oMath>
                            </m:oMathPara>
                          </a14:m>
                          <a:endParaRPr lang="en-GB" b="0" dirty="0">
                            <a:solidFill>
                              <a:srgbClr val="0000FF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rgbClr val="0000FF"/>
                              </a:solidFill>
                            </a:rPr>
                            <a:t>x186</a:t>
                          </a:r>
                          <a:r>
                            <a:rPr lang="en-GB" b="0" baseline="30000" dirty="0" smtClean="0">
                              <a:solidFill>
                                <a:srgbClr val="0000FF"/>
                              </a:solidFill>
                            </a:rPr>
                            <a:t>2</a:t>
                          </a:r>
                          <a:endParaRPr lang="en-GB" b="0" baseline="30000" dirty="0">
                            <a:solidFill>
                              <a:srgbClr val="0000FF"/>
                            </a:solidFill>
                          </a:endParaRPr>
                        </a:p>
                      </a:txBody>
                      <a:tcPr/>
                    </a:tc>
                  </a:tr>
                  <a:tr h="25806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 smtClean="0">
                              <a:solidFill>
                                <a:srgbClr val="0000FF"/>
                              </a:solidFill>
                            </a:rPr>
                            <a:t>Overall</a:t>
                          </a:r>
                          <a:endParaRPr lang="en-GB" b="1" dirty="0">
                            <a:solidFill>
                              <a:srgbClr val="0000FF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 smtClean="0">
                              <a:solidFill>
                                <a:srgbClr val="0000FF"/>
                              </a:solidFill>
                            </a:rPr>
                            <a:t>x31</a:t>
                          </a:r>
                          <a:endParaRPr lang="en-GB" b="1" dirty="0">
                            <a:solidFill>
                              <a:srgbClr val="0000FF"/>
                            </a:solidFill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8" name="Table 1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26231733"/>
                  </p:ext>
                </p:extLst>
              </p:nvPr>
            </p:nvGraphicFramePr>
            <p:xfrm>
              <a:off x="400746" y="3861661"/>
              <a:ext cx="5260086" cy="2231635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630043"/>
                    <a:gridCol w="2630043"/>
                  </a:tblGrid>
                  <a:tr h="38162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 smtClean="0">
                              <a:solidFill>
                                <a:srgbClr val="FF0000"/>
                              </a:solidFill>
                            </a:rPr>
                            <a:t>Property</a:t>
                          </a:r>
                          <a:endParaRPr lang="en-GB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 smtClean="0">
                              <a:solidFill>
                                <a:srgbClr val="FF0000"/>
                              </a:solidFill>
                            </a:rPr>
                            <a:t>Factor of improvement</a:t>
                          </a:r>
                          <a:endParaRPr lang="en-GB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</a:tr>
                  <a:tr h="38696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231" t="-107937" r="-99769" b="-4079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rgbClr val="0000FF"/>
                              </a:solidFill>
                            </a:rPr>
                            <a:t>x36</a:t>
                          </a:r>
                          <a:endParaRPr lang="en-GB" b="0" dirty="0">
                            <a:solidFill>
                              <a:srgbClr val="0000FF"/>
                            </a:solidFill>
                          </a:endParaRPr>
                        </a:p>
                      </a:txBody>
                      <a:tcPr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231" t="-214754" r="-99769" b="-3213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rgbClr val="0000FF"/>
                              </a:solidFill>
                            </a:rPr>
                            <a:t>÷100</a:t>
                          </a:r>
                          <a:r>
                            <a:rPr lang="en-GB" b="0" baseline="30000" dirty="0" smtClean="0">
                              <a:solidFill>
                                <a:srgbClr val="0000FF"/>
                              </a:solidFill>
                            </a:rPr>
                            <a:t>2</a:t>
                          </a:r>
                          <a:endParaRPr lang="en-GB" b="0" dirty="0">
                            <a:solidFill>
                              <a:srgbClr val="0000FF"/>
                            </a:solidFill>
                          </a:endParaRPr>
                        </a:p>
                      </a:txBody>
                      <a:tcPr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231" t="-320000" r="-99769" b="-2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rgbClr val="0000FF"/>
                              </a:solidFill>
                            </a:rPr>
                            <a:t>÷2</a:t>
                          </a:r>
                          <a:r>
                            <a:rPr lang="en-GB" b="0" baseline="30000" dirty="0" smtClean="0">
                              <a:solidFill>
                                <a:srgbClr val="0000FF"/>
                              </a:solidFill>
                            </a:rPr>
                            <a:t>2</a:t>
                          </a:r>
                          <a:endParaRPr lang="en-GB" b="0" dirty="0">
                            <a:solidFill>
                              <a:srgbClr val="0000FF"/>
                            </a:solidFill>
                          </a:endParaRPr>
                        </a:p>
                      </a:txBody>
                      <a:tcPr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231" t="-420000" r="-99769" b="-1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rgbClr val="0000FF"/>
                              </a:solidFill>
                            </a:rPr>
                            <a:t>x186</a:t>
                          </a:r>
                          <a:r>
                            <a:rPr lang="en-GB" b="0" baseline="30000" dirty="0" smtClean="0">
                              <a:solidFill>
                                <a:srgbClr val="0000FF"/>
                              </a:solidFill>
                            </a:rPr>
                            <a:t>2</a:t>
                          </a:r>
                          <a:endParaRPr lang="en-GB" b="0" baseline="30000" dirty="0">
                            <a:solidFill>
                              <a:srgbClr val="0000FF"/>
                            </a:solidFill>
                          </a:endParaRPr>
                        </a:p>
                      </a:txBody>
                      <a:tcPr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 smtClean="0">
                              <a:solidFill>
                                <a:srgbClr val="0000FF"/>
                              </a:solidFill>
                            </a:rPr>
                            <a:t>Overall</a:t>
                          </a:r>
                          <a:endParaRPr lang="en-GB" b="1" dirty="0">
                            <a:solidFill>
                              <a:srgbClr val="0000FF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 smtClean="0">
                              <a:solidFill>
                                <a:srgbClr val="0000FF"/>
                              </a:solidFill>
                            </a:rPr>
                            <a:t>x31</a:t>
                          </a:r>
                          <a:endParaRPr lang="en-GB" b="1" dirty="0">
                            <a:solidFill>
                              <a:srgbClr val="0000FF"/>
                            </a:solidFill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19" name="Left Brace 18"/>
          <p:cNvSpPr/>
          <p:nvPr/>
        </p:nvSpPr>
        <p:spPr>
          <a:xfrm>
            <a:off x="3851920" y="2318017"/>
            <a:ext cx="144458" cy="36004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FF"/>
              </a:solidFill>
            </a:endParaRPr>
          </a:p>
        </p:txBody>
      </p:sp>
      <p:sp>
        <p:nvSpPr>
          <p:cNvPr id="20" name="Left Brace 19"/>
          <p:cNvSpPr/>
          <p:nvPr/>
        </p:nvSpPr>
        <p:spPr>
          <a:xfrm>
            <a:off x="3851920" y="3158687"/>
            <a:ext cx="144458" cy="36004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6214893" y="3139148"/>
                <a:ext cx="211788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1600" b="0" i="1" smtClean="0">
                        <a:solidFill>
                          <a:srgbClr val="0000FF"/>
                        </a:solidFill>
                        <a:latin typeface="Cambria Math"/>
                      </a:rPr>
                      <m:t>𝐸𝑓𝑖𝑒𝑙𝑑</m:t>
                    </m:r>
                    <m:r>
                      <a:rPr lang="en-GB" sz="1600" b="0" i="1" smtClean="0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~= </m:t>
                    </m:r>
                  </m:oMath>
                </a14:m>
                <a:r>
                  <a:rPr lang="en-GB" sz="1600" u="sng" dirty="0" smtClean="0">
                    <a:solidFill>
                      <a:srgbClr val="0000FF"/>
                    </a:solidFill>
                  </a:rPr>
                  <a:t>24.5 MV/m</a:t>
                </a:r>
                <a:endParaRPr lang="en-GB" sz="1600" u="sng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4893" y="3139148"/>
                <a:ext cx="2117887" cy="338554"/>
              </a:xfrm>
              <a:prstGeom prst="rect">
                <a:avLst/>
              </a:prstGeom>
              <a:blipFill rotWithShape="1">
                <a:blip r:embed="rId5"/>
                <a:stretch>
                  <a:fillRect l="-288" t="-5455" r="-288" b="-236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6214893" y="2260760"/>
                <a:ext cx="2033442" cy="3606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𝑃𝑜𝑤𝑒𝑟</m:t>
                        </m:r>
                      </m:e>
                      <m:sub>
                        <m:r>
                          <a:rPr lang="en-GB" sz="1600" b="0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𝑝𝑟𝑜𝑏𝑒</m:t>
                        </m:r>
                      </m:sub>
                    </m:sSub>
                    <m:r>
                      <a:rPr lang="en-GB" sz="1400" b="0" i="1" smtClean="0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~</m:t>
                    </m:r>
                  </m:oMath>
                </a14:m>
                <a:r>
                  <a:rPr lang="en-GB" sz="1600" dirty="0" smtClean="0">
                    <a:solidFill>
                      <a:srgbClr val="0000FF"/>
                    </a:solidFill>
                  </a:rPr>
                  <a:t> </a:t>
                </a:r>
                <a:r>
                  <a:rPr lang="en-GB" sz="1600" u="sng" dirty="0" smtClean="0">
                    <a:solidFill>
                      <a:srgbClr val="0000FF"/>
                    </a:solidFill>
                  </a:rPr>
                  <a:t>100 kW</a:t>
                </a:r>
                <a:endParaRPr lang="en-GB" sz="1600" u="sng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4893" y="2260760"/>
                <a:ext cx="2033442" cy="360612"/>
              </a:xfrm>
              <a:prstGeom prst="rect">
                <a:avLst/>
              </a:prstGeom>
              <a:blipFill rotWithShape="1">
                <a:blip r:embed="rId6"/>
                <a:stretch>
                  <a:fillRect t="-3390" b="-1694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755576" y="44624"/>
            <a:ext cx="7632848" cy="864096"/>
          </a:xfrm>
        </p:spPr>
        <p:txBody>
          <a:bodyPr>
            <a:normAutofit/>
          </a:bodyPr>
          <a:lstStyle/>
          <a:p>
            <a:r>
              <a:rPr lang="en-GB" sz="3600" b="1" dirty="0" smtClean="0">
                <a:solidFill>
                  <a:srgbClr val="FF0000"/>
                </a:solidFill>
              </a:rPr>
              <a:t>Extrapolation to bunch parameters</a:t>
            </a:r>
            <a:endParaRPr lang="en-GB" sz="3600" dirty="0"/>
          </a:p>
        </p:txBody>
      </p:sp>
      <p:sp>
        <p:nvSpPr>
          <p:cNvPr id="2" name="TextBox 1"/>
          <p:cNvSpPr txBox="1"/>
          <p:nvPr/>
        </p:nvSpPr>
        <p:spPr>
          <a:xfrm>
            <a:off x="5891855" y="5013176"/>
            <a:ext cx="242257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Method can be used to estimate applicability to other beams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– left as an exercise for the listener!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755576" y="1849444"/>
            <a:ext cx="5143274" cy="4228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 smtClean="0">
                <a:solidFill>
                  <a:srgbClr val="0000FF"/>
                </a:solidFill>
              </a:rPr>
              <a:t>Total energy in EOT Pulse              ~</a:t>
            </a:r>
            <a:r>
              <a:rPr lang="en-GB" sz="1800" u="sng" dirty="0" smtClean="0">
                <a:solidFill>
                  <a:srgbClr val="0000FF"/>
                </a:solidFill>
              </a:rPr>
              <a:t>470pJ</a:t>
            </a:r>
            <a:endParaRPr lang="en-GB" sz="1800" u="sng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410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49" name="Picture 5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471" y="3563223"/>
            <a:ext cx="2628900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4036860"/>
              </p:ext>
            </p:extLst>
          </p:nvPr>
        </p:nvGraphicFramePr>
        <p:xfrm>
          <a:off x="3635896" y="3775882"/>
          <a:ext cx="5400600" cy="24366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67" name="SPW 10.0 Graph" r:id="rId5" imgW="5446800" imgH="2457720" progId="SigmaPlotGraphicObject.9">
                  <p:embed/>
                </p:oleObj>
              </mc:Choice>
              <mc:Fallback>
                <p:oleObj name="SPW 10.0 Graph" r:id="rId5" imgW="5446800" imgH="2457720" progId="SigmaPlotGraphicObject.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635896" y="3775882"/>
                        <a:ext cx="5400600" cy="24366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FROG Measurement</a:t>
            </a:r>
            <a:endParaRPr lang="en-GB" b="1" dirty="0">
              <a:solidFill>
                <a:srgbClr val="FF0000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139952" y="1160211"/>
            <a:ext cx="3969006" cy="2628829"/>
            <a:chOff x="1020189" y="952255"/>
            <a:chExt cx="6000598" cy="3974434"/>
          </a:xfrm>
        </p:grpSpPr>
        <p:pic>
          <p:nvPicPr>
            <p:cNvPr id="10" name="Picture 9" descr="C:\Users\Dave\Desktop\Copy of FROG3 Output - Copy\FROGS.bmp"/>
            <p:cNvPicPr/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4227" y="1628800"/>
              <a:ext cx="5426560" cy="2720199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1" name="Straight Arrow Connector 10"/>
            <p:cNvCxnSpPr/>
            <p:nvPr/>
          </p:nvCxnSpPr>
          <p:spPr bwMode="auto">
            <a:xfrm flipV="1">
              <a:off x="1489702" y="1654396"/>
              <a:ext cx="0" cy="253438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2" name="Straight Arrow Connector 11"/>
            <p:cNvCxnSpPr/>
            <p:nvPr/>
          </p:nvCxnSpPr>
          <p:spPr bwMode="auto">
            <a:xfrm>
              <a:off x="1802156" y="4483816"/>
              <a:ext cx="2382227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3" name="TextBox 12"/>
            <p:cNvSpPr txBox="1"/>
            <p:nvPr/>
          </p:nvSpPr>
          <p:spPr>
            <a:xfrm>
              <a:off x="2073241" y="4531170"/>
              <a:ext cx="1773455" cy="3955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Delay</a:t>
              </a:r>
              <a:endParaRPr lang="en-GB" sz="10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 rot="16200000">
              <a:off x="331222" y="2719601"/>
              <a:ext cx="1773454" cy="3955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Frequency</a:t>
              </a:r>
              <a:endParaRPr lang="en-GB" sz="10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769089" y="952255"/>
              <a:ext cx="2415294" cy="6979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u="sng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Experimental Spectrogram</a:t>
              </a:r>
              <a:endParaRPr lang="en-GB" sz="1200" b="1" u="sng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601968" y="952255"/>
              <a:ext cx="2032488" cy="6979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u="sng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Recovered Spectrogram</a:t>
              </a:r>
              <a:endParaRPr lang="en-GB" sz="1200" b="1" u="sng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1547664" y="3501008"/>
            <a:ext cx="7211416" cy="2961620"/>
            <a:chOff x="1547664" y="3501008"/>
            <a:chExt cx="7211416" cy="2961620"/>
          </a:xfrm>
        </p:grpSpPr>
        <p:sp>
          <p:nvSpPr>
            <p:cNvPr id="7" name="TextBox 6"/>
            <p:cNvSpPr txBox="1"/>
            <p:nvPr/>
          </p:nvSpPr>
          <p:spPr>
            <a:xfrm>
              <a:off x="1547664" y="6093296"/>
              <a:ext cx="6264697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b="1" u="sng" dirty="0" smtClean="0">
                  <a:solidFill>
                    <a:srgbClr val="FF0000"/>
                  </a:solidFill>
                </a:rPr>
                <a:t>0.55 </a:t>
              </a:r>
              <a:r>
                <a:rPr lang="en-GB" b="1" u="sng" dirty="0" err="1" smtClean="0">
                  <a:solidFill>
                    <a:srgbClr val="FF0000"/>
                  </a:solidFill>
                </a:rPr>
                <a:t>ps</a:t>
              </a:r>
              <a:r>
                <a:rPr lang="en-GB" b="1" u="sng" dirty="0" smtClean="0">
                  <a:solidFill>
                    <a:srgbClr val="FF0000"/>
                  </a:solidFill>
                </a:rPr>
                <a:t> </a:t>
              </a:r>
              <a:r>
                <a:rPr lang="en-GB" b="1" dirty="0" smtClean="0">
                  <a:solidFill>
                    <a:srgbClr val="FF0000"/>
                  </a:solidFill>
                </a:rPr>
                <a:t>pulse measured with a </a:t>
              </a:r>
              <a:r>
                <a:rPr lang="en-GB" b="1" u="sng" dirty="0" smtClean="0">
                  <a:solidFill>
                    <a:srgbClr val="FF0000"/>
                  </a:solidFill>
                </a:rPr>
                <a:t>10 </a:t>
              </a:r>
              <a:r>
                <a:rPr lang="en-GB" b="1" u="sng" dirty="0" err="1" smtClean="0">
                  <a:solidFill>
                    <a:srgbClr val="FF0000"/>
                  </a:solidFill>
                </a:rPr>
                <a:t>ps</a:t>
              </a:r>
              <a:r>
                <a:rPr lang="en-GB" b="1" dirty="0" smtClean="0">
                  <a:solidFill>
                    <a:srgbClr val="FF0000"/>
                  </a:solidFill>
                </a:rPr>
                <a:t>, transform limited, probe!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sp>
          <p:nvSpPr>
            <p:cNvPr id="3" name="Oval 2"/>
            <p:cNvSpPr/>
            <p:nvPr/>
          </p:nvSpPr>
          <p:spPr>
            <a:xfrm>
              <a:off x="6324915" y="3501008"/>
              <a:ext cx="2434165" cy="2434165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22061" y="1485704"/>
            <a:ext cx="2881787" cy="2375344"/>
            <a:chOff x="1619672" y="1682806"/>
            <a:chExt cx="5904656" cy="4428492"/>
          </a:xfrm>
        </p:grpSpPr>
        <p:pic>
          <p:nvPicPr>
            <p:cNvPr id="19" name="Picture 2" descr="C:\Users\Dave\Desktop\LATTE LAB\117_0107\IMGP1724.JP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9672" y="1682806"/>
              <a:ext cx="5904656" cy="44284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3" name="Straight Connector 22"/>
            <p:cNvCxnSpPr/>
            <p:nvPr/>
          </p:nvCxnSpPr>
          <p:spPr>
            <a:xfrm flipV="1">
              <a:off x="3851920" y="2980267"/>
              <a:ext cx="1593203" cy="1668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3784600" y="2996952"/>
              <a:ext cx="67320" cy="679698"/>
            </a:xfrm>
            <a:prstGeom prst="lin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3563888" y="3460750"/>
              <a:ext cx="258812" cy="27517"/>
            </a:xfrm>
            <a:prstGeom prst="lin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H="1">
              <a:off x="3530600" y="3486150"/>
              <a:ext cx="25400" cy="190500"/>
            </a:xfrm>
            <a:prstGeom prst="lin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>
              <a:off x="3851920" y="1682806"/>
              <a:ext cx="134499" cy="1357971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" name="Group 29"/>
            <p:cNvGrpSpPr/>
            <p:nvPr/>
          </p:nvGrpSpPr>
          <p:grpSpPr>
            <a:xfrm>
              <a:off x="3747276" y="2987675"/>
              <a:ext cx="2428099" cy="2222500"/>
              <a:chOff x="3747276" y="2987675"/>
              <a:chExt cx="2428099" cy="2222500"/>
            </a:xfrm>
          </p:grpSpPr>
          <p:cxnSp>
            <p:nvCxnSpPr>
              <p:cNvPr id="33" name="Straight Connector 32"/>
              <p:cNvCxnSpPr/>
              <p:nvPr/>
            </p:nvCxnSpPr>
            <p:spPr>
              <a:xfrm>
                <a:off x="5454650" y="2987675"/>
                <a:ext cx="244475" cy="2216150"/>
              </a:xfrm>
              <a:prstGeom prst="line">
                <a:avLst/>
              </a:prstGeom>
              <a:ln w="38100">
                <a:solidFill>
                  <a:srgbClr val="00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>
                <a:off x="5652120" y="4505325"/>
                <a:ext cx="523255" cy="0"/>
              </a:xfrm>
              <a:prstGeom prst="line">
                <a:avLst/>
              </a:prstGeom>
              <a:ln w="38100">
                <a:solidFill>
                  <a:srgbClr val="00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 flipV="1">
                <a:off x="4569619" y="4697413"/>
                <a:ext cx="1605756" cy="6350"/>
              </a:xfrm>
              <a:prstGeom prst="line">
                <a:avLst/>
              </a:prstGeom>
              <a:ln w="38100">
                <a:solidFill>
                  <a:srgbClr val="00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>
                <a:off x="4569619" y="4610100"/>
                <a:ext cx="566539" cy="0"/>
              </a:xfrm>
              <a:prstGeom prst="line">
                <a:avLst/>
              </a:prstGeom>
              <a:ln w="38100">
                <a:solidFill>
                  <a:srgbClr val="00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>
                <a:off x="5150644" y="4605338"/>
                <a:ext cx="33337" cy="600075"/>
              </a:xfrm>
              <a:prstGeom prst="line">
                <a:avLst/>
              </a:prstGeom>
              <a:ln w="38100">
                <a:solidFill>
                  <a:srgbClr val="00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>
                <a:off x="5184775" y="5197475"/>
                <a:ext cx="520700" cy="12700"/>
              </a:xfrm>
              <a:prstGeom prst="line">
                <a:avLst/>
              </a:prstGeom>
              <a:ln w="38100">
                <a:solidFill>
                  <a:srgbClr val="00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flipH="1">
                <a:off x="3749416" y="4610100"/>
                <a:ext cx="820203" cy="115044"/>
              </a:xfrm>
              <a:prstGeom prst="line">
                <a:avLst/>
              </a:prstGeom>
              <a:ln w="38100">
                <a:solidFill>
                  <a:srgbClr val="00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 flipH="1" flipV="1">
                <a:off x="3747276" y="4637262"/>
                <a:ext cx="824724" cy="64939"/>
              </a:xfrm>
              <a:prstGeom prst="line">
                <a:avLst/>
              </a:prstGeom>
              <a:ln w="38100">
                <a:solidFill>
                  <a:srgbClr val="00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>
                <a:off x="6156325" y="4520170"/>
                <a:ext cx="16668" cy="170335"/>
              </a:xfrm>
              <a:prstGeom prst="line">
                <a:avLst/>
              </a:prstGeom>
              <a:ln w="38100">
                <a:solidFill>
                  <a:srgbClr val="00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1" name="Straight Connector 30"/>
            <p:cNvCxnSpPr/>
            <p:nvPr/>
          </p:nvCxnSpPr>
          <p:spPr>
            <a:xfrm flipH="1">
              <a:off x="2311400" y="4667622"/>
              <a:ext cx="1848238" cy="37728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2" name="Straight Connector 41"/>
          <p:cNvCxnSpPr/>
          <p:nvPr/>
        </p:nvCxnSpPr>
        <p:spPr>
          <a:xfrm flipH="1">
            <a:off x="910471" y="3311082"/>
            <a:ext cx="1553269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H="1">
            <a:off x="2417799" y="2448536"/>
            <a:ext cx="677978" cy="14261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H="1" flipV="1">
            <a:off x="2432369" y="2458654"/>
            <a:ext cx="31371" cy="847369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V="1">
            <a:off x="910471" y="3105241"/>
            <a:ext cx="0" cy="200782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268567" y="5077633"/>
            <a:ext cx="215700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0000FF"/>
                </a:solidFill>
              </a:rPr>
              <a:t>PCO </a:t>
            </a:r>
            <a:r>
              <a:rPr lang="en-GB" sz="1600" b="1" dirty="0" err="1" smtClean="0">
                <a:solidFill>
                  <a:srgbClr val="0000FF"/>
                </a:solidFill>
              </a:rPr>
              <a:t>dicam</a:t>
            </a:r>
            <a:r>
              <a:rPr lang="en-GB" sz="1600" b="1" dirty="0" smtClean="0">
                <a:solidFill>
                  <a:srgbClr val="0000FF"/>
                </a:solidFill>
              </a:rPr>
              <a:t> pro</a:t>
            </a:r>
          </a:p>
          <a:p>
            <a:r>
              <a:rPr lang="en-GB" sz="1600" b="1" dirty="0" smtClean="0">
                <a:solidFill>
                  <a:srgbClr val="0000FF"/>
                </a:solidFill>
              </a:rPr>
              <a:t>ICCD camera</a:t>
            </a:r>
          </a:p>
          <a:p>
            <a:r>
              <a:rPr lang="en-GB" sz="1600" b="1" dirty="0" smtClean="0">
                <a:solidFill>
                  <a:srgbClr val="0000FF"/>
                </a:solidFill>
              </a:rPr>
              <a:t>256x frame integration</a:t>
            </a:r>
          </a:p>
          <a:p>
            <a:r>
              <a:rPr lang="en-GB" sz="1600" b="1" dirty="0">
                <a:solidFill>
                  <a:srgbClr val="0000FF"/>
                </a:solidFill>
              </a:rPr>
              <a:t>3</a:t>
            </a:r>
            <a:r>
              <a:rPr lang="en-GB" sz="1600" b="1" dirty="0" smtClean="0">
                <a:solidFill>
                  <a:srgbClr val="0000FF"/>
                </a:solidFill>
              </a:rPr>
              <a:t>0x software averaging</a:t>
            </a:r>
            <a:endParaRPr lang="en-GB" sz="1600" b="1" dirty="0">
              <a:solidFill>
                <a:srgbClr val="0000FF"/>
              </a:solidFill>
            </a:endParaRPr>
          </a:p>
        </p:txBody>
      </p:sp>
      <p:sp>
        <p:nvSpPr>
          <p:cNvPr id="56" name="Cross 55"/>
          <p:cNvSpPr/>
          <p:nvPr/>
        </p:nvSpPr>
        <p:spPr>
          <a:xfrm>
            <a:off x="659661" y="4254740"/>
            <a:ext cx="337600" cy="360040"/>
          </a:xfrm>
          <a:prstGeom prst="plus">
            <a:avLst>
              <a:gd name="adj" fmla="val 3628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8081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607292"/>
            <a:ext cx="4067944" cy="3075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 descr="C:\Users\Dave\Pictures\THz XFROG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99" r="9192"/>
          <a:stretch/>
        </p:blipFill>
        <p:spPr bwMode="auto">
          <a:xfrm rot="16200000">
            <a:off x="474774" y="2963431"/>
            <a:ext cx="2924695" cy="2363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6706525"/>
              </p:ext>
            </p:extLst>
          </p:nvPr>
        </p:nvGraphicFramePr>
        <p:xfrm>
          <a:off x="395536" y="980728"/>
          <a:ext cx="2757980" cy="16161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0" name="SPW 10.0 Graph" r:id="rId5" imgW="5510880" imgH="3228480" progId="SigmaPlotGraphicObject.9">
                  <p:embed/>
                </p:oleObj>
              </mc:Choice>
              <mc:Fallback>
                <p:oleObj name="SPW 10.0 Graph" r:id="rId5" imgW="5510880" imgH="3228480" progId="SigmaPlotGraphicObject.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95536" y="980728"/>
                        <a:ext cx="2757980" cy="16161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 rot="16200000">
            <a:off x="-719769" y="3839329"/>
            <a:ext cx="2198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Delay (60 </a:t>
            </a:r>
            <a:r>
              <a:rPr lang="en-GB" dirty="0" err="1" smtClean="0">
                <a:solidFill>
                  <a:srgbClr val="0000FF"/>
                </a:solidFill>
              </a:rPr>
              <a:t>ps</a:t>
            </a:r>
            <a:r>
              <a:rPr lang="en-GB" dirty="0" smtClean="0">
                <a:solidFill>
                  <a:srgbClr val="0000FF"/>
                </a:solidFill>
              </a:rPr>
              <a:t> window)</a:t>
            </a:r>
            <a:endParaRPr lang="en-GB" dirty="0">
              <a:solidFill>
                <a:srgbClr val="0000FF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63948" y="2682627"/>
            <a:ext cx="0" cy="29246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New THz Measurement Scheme</a:t>
            </a:r>
            <a:br>
              <a:rPr lang="en-GB" b="1" dirty="0" smtClean="0">
                <a:solidFill>
                  <a:srgbClr val="FF0000"/>
                </a:solidFill>
              </a:rPr>
            </a:b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9282" y="5636603"/>
            <a:ext cx="2944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This looks like a spectrogram!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55776" y="764704"/>
            <a:ext cx="41764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>
                <a:solidFill>
                  <a:srgbClr val="FF0000"/>
                </a:solidFill>
              </a:rPr>
              <a:t>(an absolute phase FROG!)</a:t>
            </a:r>
            <a:endParaRPr lang="en-GB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3779912" y="1268760"/>
            <a:ext cx="50405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00FF"/>
                </a:solidFill>
              </a:rPr>
              <a:t>This is a FROG where </a:t>
            </a:r>
            <a:r>
              <a:rPr lang="en-GB" sz="1600" u="sng" dirty="0" smtClean="0">
                <a:solidFill>
                  <a:srgbClr val="0000FF"/>
                </a:solidFill>
              </a:rPr>
              <a:t>both SFG and DFG </a:t>
            </a:r>
            <a:r>
              <a:rPr lang="en-GB" sz="1600" dirty="0" smtClean="0">
                <a:solidFill>
                  <a:srgbClr val="0000FF"/>
                </a:solidFill>
              </a:rPr>
              <a:t>mechanisms are present and spectrally overlap, a FROG algorithm was modified to account for this.</a:t>
            </a:r>
          </a:p>
          <a:p>
            <a:r>
              <a:rPr lang="en-GB" sz="1600" dirty="0">
                <a:solidFill>
                  <a:srgbClr val="0000FF"/>
                </a:solidFill>
              </a:rPr>
              <a:t>E</a:t>
            </a:r>
            <a:r>
              <a:rPr lang="en-GB" sz="1600" dirty="0" smtClean="0">
                <a:solidFill>
                  <a:srgbClr val="0000FF"/>
                </a:solidFill>
              </a:rPr>
              <a:t>ssentially, the interference pattern between SFG and DFG  in the trace reveals the absolute phase.</a:t>
            </a:r>
            <a:endParaRPr lang="en-GB" sz="1600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99992" y="5636603"/>
            <a:ext cx="37023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Theory extended to optical pulses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and is being published (on </a:t>
            </a:r>
            <a:r>
              <a:rPr lang="en-GB" dirty="0" err="1" smtClean="0">
                <a:solidFill>
                  <a:srgbClr val="FF0000"/>
                </a:solidFill>
              </a:rPr>
              <a:t>Arxiv</a:t>
            </a:r>
            <a:r>
              <a:rPr lang="en-GB" dirty="0" smtClean="0">
                <a:solidFill>
                  <a:srgbClr val="FF0000"/>
                </a:solidFill>
              </a:rPr>
              <a:t> now)</a:t>
            </a:r>
          </a:p>
          <a:p>
            <a:r>
              <a:rPr lang="en-GB" b="1" dirty="0">
                <a:hlinkClick r:id="rId7"/>
              </a:rPr>
              <a:t>arXiv:1501.04864</a:t>
            </a:r>
            <a:r>
              <a:rPr lang="en-GB" b="1" dirty="0"/>
              <a:t> [</a:t>
            </a:r>
            <a:r>
              <a:rPr lang="en-GB" b="1" dirty="0" err="1"/>
              <a:t>physics.optics</a:t>
            </a:r>
            <a:r>
              <a:rPr lang="en-GB" b="1" dirty="0"/>
              <a:t>]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2713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</a:rPr>
              <a:t>Temporal Resolution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b="1" dirty="0" smtClean="0">
                <a:solidFill>
                  <a:srgbClr val="0070C0"/>
                </a:solidFill>
              </a:rPr>
              <a:t>EO transposition scheme is now </a:t>
            </a:r>
            <a:r>
              <a:rPr lang="en-GB" sz="2000" b="1" dirty="0" smtClean="0">
                <a:solidFill>
                  <a:srgbClr val="FF0000"/>
                </a:solidFill>
              </a:rPr>
              <a:t>limited by materials</a:t>
            </a:r>
            <a:r>
              <a:rPr lang="en-GB" sz="2000" b="1" dirty="0" smtClean="0">
                <a:solidFill>
                  <a:srgbClr val="0070C0"/>
                </a:solidFill>
              </a:rPr>
              <a:t>:</a:t>
            </a:r>
          </a:p>
          <a:p>
            <a:r>
              <a:rPr lang="en-GB" sz="1600" b="1" dirty="0" smtClean="0">
                <a:solidFill>
                  <a:srgbClr val="0070C0"/>
                </a:solidFill>
              </a:rPr>
              <a:t>Phase matching and absorption bands in </a:t>
            </a:r>
            <a:r>
              <a:rPr lang="en-GB" sz="1600" b="1" dirty="0" err="1" smtClean="0">
                <a:solidFill>
                  <a:srgbClr val="0070C0"/>
                </a:solidFill>
              </a:rPr>
              <a:t>ZnTe</a:t>
            </a:r>
            <a:r>
              <a:rPr lang="en-GB" sz="1600" b="1" dirty="0" smtClean="0">
                <a:solidFill>
                  <a:srgbClr val="0070C0"/>
                </a:solidFill>
              </a:rPr>
              <a:t>/</a:t>
            </a:r>
            <a:r>
              <a:rPr lang="en-GB" sz="1600" b="1" dirty="0" err="1" smtClean="0">
                <a:solidFill>
                  <a:srgbClr val="0070C0"/>
                </a:solidFill>
              </a:rPr>
              <a:t>GaP</a:t>
            </a:r>
            <a:r>
              <a:rPr lang="en-GB" sz="1600" b="1" dirty="0" smtClean="0">
                <a:solidFill>
                  <a:srgbClr val="0070C0"/>
                </a:solidFill>
              </a:rPr>
              <a:t>.</a:t>
            </a:r>
          </a:p>
          <a:p>
            <a:r>
              <a:rPr lang="en-GB" sz="1600" b="1" dirty="0" smtClean="0">
                <a:solidFill>
                  <a:srgbClr val="0070C0"/>
                </a:solidFill>
              </a:rPr>
              <a:t>Other materials are of interest, such as </a:t>
            </a:r>
            <a:r>
              <a:rPr lang="en-GB" sz="1600" b="1" dirty="0" smtClean="0">
                <a:solidFill>
                  <a:srgbClr val="FF0000"/>
                </a:solidFill>
              </a:rPr>
              <a:t>DAST or poled polymers</a:t>
            </a:r>
            <a:r>
              <a:rPr lang="en-GB" sz="1600" b="1" dirty="0" smtClean="0">
                <a:solidFill>
                  <a:srgbClr val="0070C0"/>
                </a:solidFill>
              </a:rPr>
              <a:t>, but there are questions over the </a:t>
            </a:r>
            <a:r>
              <a:rPr lang="en-GB" sz="1600" b="1" dirty="0" smtClean="0">
                <a:solidFill>
                  <a:srgbClr val="FF0000"/>
                </a:solidFill>
              </a:rPr>
              <a:t>lifetime</a:t>
            </a:r>
            <a:r>
              <a:rPr lang="en-GB" sz="1600" b="1" dirty="0" smtClean="0">
                <a:solidFill>
                  <a:srgbClr val="0070C0"/>
                </a:solidFill>
              </a:rPr>
              <a:t> in accelerator environments.</a:t>
            </a:r>
            <a:endParaRPr lang="en-GB" sz="2000" b="1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GB" sz="2000" b="1" dirty="0" smtClean="0">
                <a:solidFill>
                  <a:srgbClr val="0070C0"/>
                </a:solidFill>
              </a:rPr>
              <a:t>Collaborative effort with MAPS group at the University of Dundee on development of </a:t>
            </a:r>
            <a:r>
              <a:rPr lang="en-GB" sz="2000" b="1" dirty="0" smtClean="0">
                <a:solidFill>
                  <a:srgbClr val="FF0000"/>
                </a:solidFill>
              </a:rPr>
              <a:t>novel EO materials</a:t>
            </a:r>
          </a:p>
          <a:p>
            <a:r>
              <a:rPr lang="en-GB" sz="1600" b="1" dirty="0" smtClean="0">
                <a:solidFill>
                  <a:srgbClr val="0070C0"/>
                </a:solidFill>
              </a:rPr>
              <a:t>Potential to produce an enhancement of nonlinear processes through </a:t>
            </a:r>
            <a:r>
              <a:rPr lang="en-GB" sz="1600" b="1" dirty="0" smtClean="0">
                <a:solidFill>
                  <a:srgbClr val="FF0000"/>
                </a:solidFill>
              </a:rPr>
              <a:t>metallic nanoparticles.</a:t>
            </a:r>
          </a:p>
          <a:p>
            <a:r>
              <a:rPr lang="en-GB" sz="1600" b="1" dirty="0" smtClean="0">
                <a:solidFill>
                  <a:srgbClr val="0070C0"/>
                </a:solidFill>
              </a:rPr>
              <a:t>THz field induced second harmonic </a:t>
            </a:r>
            <a:r>
              <a:rPr lang="en-GB" sz="1600" b="1" dirty="0" smtClean="0">
                <a:solidFill>
                  <a:srgbClr val="FF0000"/>
                </a:solidFill>
              </a:rPr>
              <a:t>TFISH</a:t>
            </a:r>
            <a:r>
              <a:rPr lang="en-GB" sz="1600" b="1" dirty="0" smtClean="0">
                <a:solidFill>
                  <a:srgbClr val="0070C0"/>
                </a:solidFill>
              </a:rPr>
              <a:t> enhancement being investigated.</a:t>
            </a:r>
          </a:p>
          <a:p>
            <a:r>
              <a:rPr lang="en-GB" sz="1600" b="1" dirty="0" smtClean="0">
                <a:solidFill>
                  <a:srgbClr val="FF0000"/>
                </a:solidFill>
              </a:rPr>
              <a:t>Surface nonlinear effects</a:t>
            </a:r>
            <a:r>
              <a:rPr lang="en-GB" sz="1600" b="1" dirty="0" smtClean="0">
                <a:solidFill>
                  <a:srgbClr val="0070C0"/>
                </a:solidFill>
              </a:rPr>
              <a:t>…</a:t>
            </a:r>
            <a:endParaRPr lang="en-GB" sz="2000" b="1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GB" sz="2000" b="1" dirty="0" smtClean="0">
                <a:solidFill>
                  <a:srgbClr val="0070C0"/>
                </a:solidFill>
              </a:rPr>
              <a:t>A key property of the EO Transposition scheme may be exploited</a:t>
            </a:r>
          </a:p>
          <a:p>
            <a:r>
              <a:rPr lang="en-GB" sz="1600" b="1" dirty="0" smtClean="0">
                <a:solidFill>
                  <a:srgbClr val="0070C0"/>
                </a:solidFill>
              </a:rPr>
              <a:t>FROG (</a:t>
            </a:r>
            <a:r>
              <a:rPr lang="en-GB" sz="1600" b="1" dirty="0" err="1" smtClean="0">
                <a:solidFill>
                  <a:srgbClr val="0070C0"/>
                </a:solidFill>
              </a:rPr>
              <a:t>Grenouille</a:t>
            </a:r>
            <a:r>
              <a:rPr lang="en-GB" sz="1600" b="1" dirty="0" smtClean="0">
                <a:solidFill>
                  <a:srgbClr val="0070C0"/>
                </a:solidFill>
              </a:rPr>
              <a:t>) retrieves the </a:t>
            </a:r>
            <a:r>
              <a:rPr lang="en-GB" sz="1600" b="1" dirty="0" smtClean="0">
                <a:solidFill>
                  <a:srgbClr val="FF0000"/>
                </a:solidFill>
              </a:rPr>
              <a:t>spectral amplitude and phase</a:t>
            </a:r>
          </a:p>
          <a:p>
            <a:r>
              <a:rPr lang="en-GB" sz="1600" b="1" dirty="0" smtClean="0">
                <a:solidFill>
                  <a:srgbClr val="0070C0"/>
                </a:solidFill>
              </a:rPr>
              <a:t>At frequencies away from absorptions etc. the spectrum should still be faithfully retrieved</a:t>
            </a:r>
          </a:p>
          <a:p>
            <a:r>
              <a:rPr lang="en-GB" sz="1600" b="1" dirty="0" smtClean="0">
                <a:solidFill>
                  <a:srgbClr val="0070C0"/>
                </a:solidFill>
              </a:rPr>
              <a:t>Potential to </a:t>
            </a:r>
            <a:r>
              <a:rPr lang="en-GB" sz="1600" b="1" dirty="0" smtClean="0">
                <a:solidFill>
                  <a:srgbClr val="FF0000"/>
                </a:solidFill>
              </a:rPr>
              <a:t>run two, “tried and tested”, crystals </a:t>
            </a:r>
            <a:r>
              <a:rPr lang="en-GB" sz="1600" b="1" dirty="0" smtClean="0">
                <a:solidFill>
                  <a:srgbClr val="0070C0"/>
                </a:solidFill>
              </a:rPr>
              <a:t>with complementary response functions side by side to </a:t>
            </a:r>
            <a:r>
              <a:rPr lang="en-GB" sz="1600" b="1" dirty="0" smtClean="0">
                <a:solidFill>
                  <a:srgbClr val="FF0000"/>
                </a:solidFill>
              </a:rPr>
              <a:t>record FULL spectral information</a:t>
            </a:r>
            <a:r>
              <a:rPr lang="en-GB" sz="1600" b="1" dirty="0" smtClean="0">
                <a:solidFill>
                  <a:srgbClr val="0070C0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843647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b="1" dirty="0" smtClean="0">
                <a:solidFill>
                  <a:srgbClr val="FF0000"/>
                </a:solidFill>
              </a:rPr>
              <a:t>Spectral Compositing of Multiple Crystals</a:t>
            </a:r>
            <a:endParaRPr lang="en-GB" sz="36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8311888"/>
              </p:ext>
            </p:extLst>
          </p:nvPr>
        </p:nvGraphicFramePr>
        <p:xfrm>
          <a:off x="4211960" y="1196754"/>
          <a:ext cx="4722907" cy="49612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21" name="SPW 10.0 Graph" r:id="rId4" imgW="6691320" imgH="7029720" progId="SigmaPlotGraphicObject.9">
                  <p:embed/>
                </p:oleObj>
              </mc:Choice>
              <mc:Fallback>
                <p:oleObj name="SPW 10.0 Graph" r:id="rId4" imgW="6691320" imgH="7029720" progId="SigmaPlotGraphicObject.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211960" y="1196754"/>
                        <a:ext cx="4722907" cy="49612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07504" y="1268760"/>
            <a:ext cx="3816424" cy="5040560"/>
          </a:xfrm>
        </p:spPr>
        <p:txBody>
          <a:bodyPr>
            <a:normAutofit/>
          </a:bodyPr>
          <a:lstStyle/>
          <a:p>
            <a:r>
              <a:rPr lang="en-GB" sz="1800" dirty="0" smtClean="0"/>
              <a:t>Phasematching not the whole story</a:t>
            </a:r>
          </a:p>
          <a:p>
            <a:pPr lvl="1"/>
            <a:r>
              <a:rPr lang="en-GB" sz="1600" dirty="0" smtClean="0"/>
              <a:t>Dips caused by absorption near phonons</a:t>
            </a:r>
          </a:p>
          <a:p>
            <a:pPr lvl="1"/>
            <a:r>
              <a:rPr lang="en-GB" sz="1600" dirty="0" smtClean="0"/>
              <a:t>Phase distortion near absorptions become very large</a:t>
            </a:r>
          </a:p>
          <a:p>
            <a:pPr lvl="1"/>
            <a:r>
              <a:rPr lang="en-GB" sz="1600" dirty="0" smtClean="0"/>
              <a:t>Distortions in </a:t>
            </a:r>
            <a:r>
              <a:rPr lang="en-GB" sz="1600" dirty="0" smtClean="0">
                <a:latin typeface="Symbol" panose="05050102010706020507" pitchFamily="18" charset="2"/>
              </a:rPr>
              <a:t>c</a:t>
            </a:r>
            <a:r>
              <a:rPr lang="en-GB" sz="1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en-GB" sz="1600" dirty="0" smtClean="0"/>
              <a:t> near absorptions</a:t>
            </a:r>
          </a:p>
          <a:p>
            <a:r>
              <a:rPr lang="en-GB" sz="1800" dirty="0" smtClean="0"/>
              <a:t>Discard data around the absorption lines</a:t>
            </a:r>
          </a:p>
          <a:p>
            <a:r>
              <a:rPr lang="en-GB" sz="1800" dirty="0" smtClean="0"/>
              <a:t>Fill in the blanks with different crystals</a:t>
            </a:r>
            <a:endParaRPr lang="en-GB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7380312" y="1300504"/>
            <a:ext cx="14366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(10 </a:t>
            </a:r>
            <a:r>
              <a:rPr lang="en-GB" sz="1200" dirty="0" smtClean="0">
                <a:latin typeface="Symbol" panose="05050102010706020507" pitchFamily="18" charset="2"/>
              </a:rPr>
              <a:t>m</a:t>
            </a:r>
            <a:r>
              <a:rPr lang="en-GB" sz="1200" dirty="0" smtClean="0"/>
              <a:t>m thicknesses)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5077633"/>
            <a:ext cx="3817584" cy="1015663"/>
          </a:xfrm>
          <a:prstGeom prst="rect">
            <a:avLst/>
          </a:prstGeom>
          <a:noFill/>
          <a:ln w="12700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GB" altLang="en-US" sz="2000" dirty="0" smtClean="0">
                <a:solidFill>
                  <a:srgbClr val="FF0000"/>
                </a:solidFill>
              </a:rPr>
              <a:t>Basic numerical study is promising.</a:t>
            </a:r>
          </a:p>
          <a:p>
            <a:pPr eaLnBrk="0" hangingPunct="0"/>
            <a:r>
              <a:rPr lang="en-US" altLang="en-US" sz="2000" dirty="0" smtClean="0">
                <a:solidFill>
                  <a:srgbClr val="FF0000"/>
                </a:solidFill>
              </a:rPr>
              <a:t>Not yet demonstrated for THz…</a:t>
            </a:r>
          </a:p>
          <a:p>
            <a:pPr eaLnBrk="0" hangingPunct="0"/>
            <a:r>
              <a:rPr lang="en-US" altLang="en-US" sz="2000" dirty="0" smtClean="0">
                <a:solidFill>
                  <a:srgbClr val="FF0000"/>
                </a:solidFill>
              </a:rPr>
              <a:t>(insufficient bandwidth)</a:t>
            </a:r>
            <a:endParaRPr lang="en-GB" alt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36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2420888"/>
            <a:ext cx="5400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b="1" dirty="0" smtClean="0">
                <a:solidFill>
                  <a:srgbClr val="FF0000"/>
                </a:solidFill>
              </a:rPr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541870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1" y="44624"/>
            <a:ext cx="5302952" cy="936104"/>
          </a:xfrm>
        </p:spPr>
        <p:txBody>
          <a:bodyPr>
            <a:noAutofit/>
          </a:bodyPr>
          <a:lstStyle/>
          <a:p>
            <a:r>
              <a:rPr lang="en-GB" sz="3600" b="1" dirty="0" smtClean="0">
                <a:solidFill>
                  <a:srgbClr val="FF0000"/>
                </a:solidFill>
              </a:rPr>
              <a:t>Chirped Pulse Optical </a:t>
            </a:r>
            <a:r>
              <a:rPr lang="en-GB" sz="3600" b="1" dirty="0">
                <a:solidFill>
                  <a:srgbClr val="FF0000"/>
                </a:solidFill>
              </a:rPr>
              <a:t>Parametric Amplification</a:t>
            </a:r>
          </a:p>
        </p:txBody>
      </p:sp>
      <p:pic>
        <p:nvPicPr>
          <p:cNvPr id="24" name="Picture 3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06" r="10590"/>
          <a:stretch/>
        </p:blipFill>
        <p:spPr bwMode="auto">
          <a:xfrm>
            <a:off x="5148064" y="2619834"/>
            <a:ext cx="4004060" cy="35509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99663" y="1124744"/>
            <a:ext cx="911382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Very small Phase and Amplitude distortions can be calculated (and so can be removed)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Bandwidth very broad &gt;50THz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Tested using stand-ins for </a:t>
            </a:r>
            <a:r>
              <a:rPr lang="en-GB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pump and signal – picosecond laser system and </a:t>
            </a:r>
            <a:r>
              <a:rPr lang="en-GB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Ti:Sapphire</a:t>
            </a:r>
            <a:r>
              <a:rPr lang="en-GB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laser</a:t>
            </a:r>
            <a:endParaRPr lang="en-GB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652120" y="2356690"/>
            <a:ext cx="31854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Pulse spectrum maintained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EFEFEF"/>
              </a:clrFrom>
              <a:clrTo>
                <a:srgbClr val="EFEFE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98509">
            <a:off x="739185" y="3520059"/>
            <a:ext cx="3630000" cy="1680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9" name="Group 28"/>
          <p:cNvGrpSpPr/>
          <p:nvPr/>
        </p:nvGrpSpPr>
        <p:grpSpPr>
          <a:xfrm rot="798509" flipV="1">
            <a:off x="1687427" y="4070872"/>
            <a:ext cx="2417835" cy="556781"/>
            <a:chOff x="4608004" y="2852936"/>
            <a:chExt cx="3528392" cy="1039243"/>
          </a:xfrm>
        </p:grpSpPr>
        <p:cxnSp>
          <p:nvCxnSpPr>
            <p:cNvPr id="30" name="Straight Arrow Connector 29"/>
            <p:cNvCxnSpPr/>
            <p:nvPr/>
          </p:nvCxnSpPr>
          <p:spPr>
            <a:xfrm>
              <a:off x="4608004" y="2924944"/>
              <a:ext cx="3095152" cy="967235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>
              <a:off x="4608004" y="2852936"/>
              <a:ext cx="3528392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>
              <a:off x="4608004" y="2924944"/>
              <a:ext cx="2304256" cy="720080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flipV="1">
              <a:off x="6912260" y="2924944"/>
              <a:ext cx="1224136" cy="720080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>
              <a:off x="4608004" y="2924944"/>
              <a:ext cx="1482173" cy="463179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flipV="1">
              <a:off x="6012059" y="2924944"/>
              <a:ext cx="2124337" cy="463179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flipV="1">
              <a:off x="7703156" y="2924944"/>
              <a:ext cx="433240" cy="967235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/>
          <p:cNvGrpSpPr/>
          <p:nvPr/>
        </p:nvGrpSpPr>
        <p:grpSpPr>
          <a:xfrm>
            <a:off x="12989" y="2780928"/>
            <a:ext cx="5063067" cy="3655306"/>
            <a:chOff x="22652" y="2789397"/>
            <a:chExt cx="5063067" cy="3655306"/>
          </a:xfrm>
        </p:grpSpPr>
        <p:sp>
          <p:nvSpPr>
            <p:cNvPr id="37" name="Rectangle 36"/>
            <p:cNvSpPr/>
            <p:nvPr/>
          </p:nvSpPr>
          <p:spPr>
            <a:xfrm>
              <a:off x="22652" y="2789397"/>
              <a:ext cx="5063067" cy="365530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84997" y="3599066"/>
              <a:ext cx="5000722" cy="1953998"/>
              <a:chOff x="6066122" y="32631500"/>
              <a:chExt cx="8981321" cy="3509390"/>
            </a:xfrm>
          </p:grpSpPr>
          <p:sp>
            <p:nvSpPr>
              <p:cNvPr id="5" name="Rectangle 4"/>
              <p:cNvSpPr/>
              <p:nvPr/>
            </p:nvSpPr>
            <p:spPr bwMode="auto">
              <a:xfrm>
                <a:off x="8879713" y="33008552"/>
                <a:ext cx="3044728" cy="168855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cxnSp>
            <p:nvCxnSpPr>
              <p:cNvPr id="6" name="Straight Arrow Connector 5"/>
              <p:cNvCxnSpPr/>
              <p:nvPr/>
            </p:nvCxnSpPr>
            <p:spPr bwMode="auto">
              <a:xfrm>
                <a:off x="7248246" y="33852827"/>
                <a:ext cx="1631467" cy="0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7" name="Straight Arrow Connector 6"/>
              <p:cNvCxnSpPr/>
              <p:nvPr/>
            </p:nvCxnSpPr>
            <p:spPr bwMode="auto">
              <a:xfrm>
                <a:off x="6910438" y="33211193"/>
                <a:ext cx="6417196" cy="1185691"/>
              </a:xfrm>
              <a:prstGeom prst="straightConnector1">
                <a:avLst/>
              </a:prstGeom>
              <a:solidFill>
                <a:schemeClr val="accent1"/>
              </a:solidFill>
              <a:ln w="266700" cap="flat" cmpd="sng" algn="ctr">
                <a:solidFill>
                  <a:srgbClr val="00FF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sp>
            <p:nvSpPr>
              <p:cNvPr id="8" name="TextBox 7"/>
              <p:cNvSpPr txBox="1"/>
              <p:nvPr/>
            </p:nvSpPr>
            <p:spPr>
              <a:xfrm>
                <a:off x="6066122" y="34000900"/>
                <a:ext cx="2813591" cy="9397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/>
                  <a:t>Heavily attenuated</a:t>
                </a:r>
              </a:p>
              <a:p>
                <a:r>
                  <a:rPr lang="en-GB" sz="1400" dirty="0" smtClean="0"/>
                  <a:t>800nm, 50fs pulse</a:t>
                </a:r>
                <a:endParaRPr lang="en-GB" sz="1400" dirty="0"/>
              </a:p>
            </p:txBody>
          </p:sp>
          <p:cxnSp>
            <p:nvCxnSpPr>
              <p:cNvPr id="9" name="Straight Arrow Connector 8"/>
              <p:cNvCxnSpPr/>
              <p:nvPr/>
            </p:nvCxnSpPr>
            <p:spPr bwMode="auto">
              <a:xfrm>
                <a:off x="8916944" y="33871965"/>
                <a:ext cx="4410690" cy="0"/>
              </a:xfrm>
              <a:prstGeom prst="straightConnector1">
                <a:avLst/>
              </a:prstGeom>
              <a:solidFill>
                <a:schemeClr val="accent1"/>
              </a:solidFill>
              <a:ln w="762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10" name="TextBox 9"/>
              <p:cNvSpPr txBox="1"/>
              <p:nvPr/>
            </p:nvSpPr>
            <p:spPr>
              <a:xfrm>
                <a:off x="9527259" y="34814246"/>
                <a:ext cx="1808589" cy="13266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400" dirty="0" smtClean="0"/>
                  <a:t>20mm BBO</a:t>
                </a:r>
              </a:p>
              <a:p>
                <a:pPr algn="ctr"/>
                <a:r>
                  <a:rPr lang="el-GR" sz="1400" dirty="0" smtClean="0"/>
                  <a:t>θ</a:t>
                </a:r>
                <a:r>
                  <a:rPr lang="en-GB" sz="1400" dirty="0" smtClean="0"/>
                  <a:t> = 23.81</a:t>
                </a:r>
              </a:p>
              <a:p>
                <a:pPr algn="ctr"/>
                <a:r>
                  <a:rPr lang="el-GR" sz="1400" dirty="0" smtClean="0"/>
                  <a:t>α</a:t>
                </a:r>
                <a:r>
                  <a:rPr lang="en-GB" sz="1400" dirty="0" smtClean="0"/>
                  <a:t> = 2.25</a:t>
                </a:r>
                <a:endParaRPr lang="en-GB" sz="1400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 rot="620498">
                <a:off x="6153402" y="32732168"/>
                <a:ext cx="3239337" cy="5527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/>
                  <a:t>532nm, ~300MW/cm</a:t>
                </a:r>
                <a:r>
                  <a:rPr lang="en-GB" sz="1400" baseline="30000" dirty="0" smtClean="0"/>
                  <a:t>2</a:t>
                </a:r>
                <a:endParaRPr lang="en-GB" sz="1400" baseline="30000" dirty="0"/>
              </a:p>
            </p:txBody>
          </p:sp>
          <p:cxnSp>
            <p:nvCxnSpPr>
              <p:cNvPr id="12" name="Straight Arrow Connector 11"/>
              <p:cNvCxnSpPr/>
              <p:nvPr/>
            </p:nvCxnSpPr>
            <p:spPr bwMode="auto">
              <a:xfrm>
                <a:off x="8916944" y="33888589"/>
                <a:ext cx="985458" cy="546740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lg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3" name="Straight Arrow Connector 12"/>
              <p:cNvCxnSpPr/>
              <p:nvPr/>
            </p:nvCxnSpPr>
            <p:spPr bwMode="auto">
              <a:xfrm>
                <a:off x="10633037" y="33893568"/>
                <a:ext cx="1173945" cy="213819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lgDash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4" name="Arc 13"/>
              <p:cNvSpPr/>
              <p:nvPr/>
            </p:nvSpPr>
            <p:spPr bwMode="auto">
              <a:xfrm>
                <a:off x="8476658" y="33395627"/>
                <a:ext cx="914400" cy="914400"/>
              </a:xfrm>
              <a:prstGeom prst="arc">
                <a:avLst>
                  <a:gd name="adj1" fmla="val 131934"/>
                  <a:gd name="adj2" fmla="val 2075537"/>
                </a:avLst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9857019" y="34183421"/>
                <a:ext cx="1556619" cy="5527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/>
                  <a:t>optic axis</a:t>
                </a:r>
                <a:endParaRPr lang="en-GB" sz="1400" dirty="0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8951732" y="34147959"/>
                <a:ext cx="504401" cy="5527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400" dirty="0" smtClean="0"/>
                  <a:t>θ</a:t>
                </a:r>
                <a:endParaRPr lang="en-GB" sz="1400" dirty="0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11455904" y="33278134"/>
                <a:ext cx="515917" cy="5527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400" dirty="0" smtClean="0"/>
                  <a:t>α</a:t>
                </a:r>
                <a:endParaRPr lang="en-GB" sz="1400" dirty="0"/>
              </a:p>
            </p:txBody>
          </p:sp>
          <p:sp>
            <p:nvSpPr>
              <p:cNvPr id="18" name="Arc 17"/>
              <p:cNvSpPr/>
              <p:nvPr/>
            </p:nvSpPr>
            <p:spPr bwMode="auto">
              <a:xfrm>
                <a:off x="9675116" y="32894906"/>
                <a:ext cx="1915842" cy="1915842"/>
              </a:xfrm>
              <a:prstGeom prst="arc">
                <a:avLst>
                  <a:gd name="adj1" fmla="val 46016"/>
                  <a:gd name="adj2" fmla="val 734078"/>
                </a:avLst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grpSp>
            <p:nvGrpSpPr>
              <p:cNvPr id="19" name="Group 18"/>
              <p:cNvGrpSpPr/>
              <p:nvPr/>
            </p:nvGrpSpPr>
            <p:grpSpPr>
              <a:xfrm>
                <a:off x="13562784" y="33564479"/>
                <a:ext cx="566607" cy="617970"/>
                <a:chOff x="13562784" y="33564479"/>
                <a:chExt cx="566607" cy="617970"/>
              </a:xfrm>
            </p:grpSpPr>
            <p:sp>
              <p:nvSpPr>
                <p:cNvPr id="21" name="Rectangle 20"/>
                <p:cNvSpPr/>
                <p:nvPr/>
              </p:nvSpPr>
              <p:spPr bwMode="auto">
                <a:xfrm>
                  <a:off x="13751198" y="33564479"/>
                  <a:ext cx="378193" cy="617970"/>
                </a:xfrm>
                <a:prstGeom prst="rect">
                  <a:avLst/>
                </a:prstGeom>
                <a:solidFill>
                  <a:schemeClr val="tx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" pitchFamily="18" charset="0"/>
                  </a:endParaRPr>
                </a:p>
              </p:txBody>
            </p:sp>
            <p:sp>
              <p:nvSpPr>
                <p:cNvPr id="22" name="Isosceles Triangle 21"/>
                <p:cNvSpPr/>
                <p:nvPr/>
              </p:nvSpPr>
              <p:spPr bwMode="auto">
                <a:xfrm rot="5400000">
                  <a:off x="13565260" y="33615926"/>
                  <a:ext cx="512540" cy="517492"/>
                </a:xfrm>
                <a:prstGeom prst="triangle">
                  <a:avLst/>
                </a:prstGeom>
                <a:solidFill>
                  <a:schemeClr val="tx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" pitchFamily="18" charset="0"/>
                  </a:endParaRPr>
                </a:p>
              </p:txBody>
            </p:sp>
          </p:grpSp>
          <p:sp>
            <p:nvSpPr>
              <p:cNvPr id="20" name="TextBox 19"/>
              <p:cNvSpPr txBox="1"/>
              <p:nvPr/>
            </p:nvSpPr>
            <p:spPr>
              <a:xfrm>
                <a:off x="12833145" y="32631500"/>
                <a:ext cx="2214298" cy="9397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/>
                  <a:t>Photodiode or</a:t>
                </a:r>
              </a:p>
              <a:p>
                <a:r>
                  <a:rPr lang="en-GB" sz="1400" dirty="0" smtClean="0"/>
                  <a:t>Spectrometer</a:t>
                </a:r>
                <a:endParaRPr lang="en-GB" sz="1400" dirty="0"/>
              </a:p>
            </p:txBody>
          </p:sp>
        </p:grpSp>
        <p:sp>
          <p:nvSpPr>
            <p:cNvPr id="23" name="Rectangle 22"/>
            <p:cNvSpPr/>
            <p:nvPr/>
          </p:nvSpPr>
          <p:spPr>
            <a:xfrm>
              <a:off x="941180" y="5620598"/>
              <a:ext cx="270458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Gain of &gt;1000x </a:t>
              </a:r>
              <a:r>
                <a:rPr lang="en-GB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verified</a:t>
              </a:r>
              <a:endParaRPr lang="en-GB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20618" y="3182438"/>
              <a:ext cx="280326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400" dirty="0" smtClean="0"/>
                <a:t>Pump derived from 50ps pulse laser</a:t>
              </a:r>
              <a:endParaRPr lang="en-GB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563446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690" name="Picture 2" descr="CoulombFig2Dplot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195" r="4597"/>
          <a:stretch>
            <a:fillRect/>
          </a:stretch>
        </p:blipFill>
        <p:spPr bwMode="auto">
          <a:xfrm>
            <a:off x="495842" y="2449615"/>
            <a:ext cx="4419600" cy="2563562"/>
          </a:xfrm>
          <a:prstGeom prst="rect">
            <a:avLst/>
          </a:prstGeom>
          <a:noFill/>
        </p:spPr>
      </p:pic>
      <p:sp>
        <p:nvSpPr>
          <p:cNvPr id="114691" name="Text Box 3"/>
          <p:cNvSpPr txBox="1">
            <a:spLocks noChangeArrowheads="1"/>
          </p:cNvSpPr>
          <p:nvPr/>
        </p:nvSpPr>
        <p:spPr bwMode="auto">
          <a:xfrm>
            <a:off x="611560" y="5229200"/>
            <a:ext cx="7866384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GB" sz="2000" dirty="0" smtClean="0">
                <a:solidFill>
                  <a:srgbClr val="006600"/>
                </a:solidFill>
              </a:rPr>
              <a:t>Time response &amp; spectrum </a:t>
            </a:r>
            <a:r>
              <a:rPr lang="en-GB" sz="2000" dirty="0">
                <a:solidFill>
                  <a:srgbClr val="006600"/>
                </a:solidFill>
              </a:rPr>
              <a:t>of field dependent on spatial </a:t>
            </a:r>
            <a:r>
              <a:rPr lang="en-GB" sz="2000" dirty="0" smtClean="0">
                <a:solidFill>
                  <a:srgbClr val="006600"/>
                </a:solidFill>
              </a:rPr>
              <a:t>position, R:</a:t>
            </a:r>
            <a:r>
              <a:rPr lang="en-GB" sz="2000" dirty="0">
                <a:solidFill>
                  <a:srgbClr val="006600"/>
                </a:solidFill>
              </a:rPr>
              <a:t/>
            </a:r>
            <a:br>
              <a:rPr lang="en-GB" sz="2000" dirty="0">
                <a:solidFill>
                  <a:srgbClr val="006600"/>
                </a:solidFill>
              </a:rPr>
            </a:br>
            <a:r>
              <a:rPr lang="en-GB" sz="2000" dirty="0" err="1">
                <a:solidFill>
                  <a:srgbClr val="006600"/>
                </a:solidFill>
                <a:latin typeface="Symbol" pitchFamily="18" charset="2"/>
              </a:rPr>
              <a:t>d</a:t>
            </a:r>
            <a:r>
              <a:rPr lang="en-GB" sz="2000" dirty="0" err="1">
                <a:solidFill>
                  <a:srgbClr val="006600"/>
                </a:solidFill>
              </a:rPr>
              <a:t>t</a:t>
            </a:r>
            <a:r>
              <a:rPr lang="en-GB" sz="2000" dirty="0">
                <a:solidFill>
                  <a:srgbClr val="006600"/>
                </a:solidFill>
              </a:rPr>
              <a:t> ~ 2R</a:t>
            </a:r>
            <a:r>
              <a:rPr lang="en-GB" sz="2000" dirty="0" smtClean="0">
                <a:solidFill>
                  <a:srgbClr val="006600"/>
                </a:solidFill>
              </a:rPr>
              <a:t>/c</a:t>
            </a:r>
            <a:r>
              <a:rPr lang="en-GB" sz="2000" dirty="0" smtClean="0">
                <a:solidFill>
                  <a:srgbClr val="006600"/>
                </a:solidFill>
                <a:latin typeface="Symbol" pitchFamily="18" charset="2"/>
              </a:rPr>
              <a:t>g</a:t>
            </a:r>
            <a:endParaRPr lang="en-US" sz="2000" dirty="0">
              <a:solidFill>
                <a:srgbClr val="006600"/>
              </a:solidFill>
              <a:latin typeface="Symbol" pitchFamily="18" charset="2"/>
            </a:endParaRPr>
          </a:p>
        </p:txBody>
      </p:sp>
      <p:sp>
        <p:nvSpPr>
          <p:cNvPr id="114692" name="Text Box 4"/>
          <p:cNvSpPr txBox="1">
            <a:spLocks noChangeArrowheads="1"/>
          </p:cNvSpPr>
          <p:nvPr/>
        </p:nvSpPr>
        <p:spPr bwMode="auto">
          <a:xfrm>
            <a:off x="1023455" y="5920824"/>
            <a:ext cx="6991594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buFont typeface="Symbol" pitchFamily="18" charset="2"/>
              <a:buNone/>
            </a:pPr>
            <a:r>
              <a:rPr lang="en-GB" sz="2000" dirty="0" smtClean="0">
                <a:solidFill>
                  <a:srgbClr val="000099"/>
                </a:solidFill>
                <a:sym typeface="Symbol"/>
              </a:rPr>
              <a:t> u</a:t>
            </a:r>
            <a:r>
              <a:rPr lang="en-GB" sz="2000" dirty="0" smtClean="0">
                <a:solidFill>
                  <a:srgbClr val="000099"/>
                </a:solidFill>
              </a:rPr>
              <a:t>ltrafast </a:t>
            </a:r>
            <a:r>
              <a:rPr lang="en-GB" sz="2000" dirty="0">
                <a:solidFill>
                  <a:srgbClr val="000099"/>
                </a:solidFill>
              </a:rPr>
              <a:t>time resolution needs close proximity to </a:t>
            </a:r>
            <a:r>
              <a:rPr lang="en-GB" sz="2000" dirty="0" smtClean="0">
                <a:solidFill>
                  <a:srgbClr val="000099"/>
                </a:solidFill>
              </a:rPr>
              <a:t>bunch</a:t>
            </a:r>
            <a:endParaRPr lang="en-GB" sz="2000" dirty="0">
              <a:solidFill>
                <a:srgbClr val="000099"/>
              </a:solidFill>
            </a:endParaRPr>
          </a:p>
          <a:p>
            <a:pPr algn="ctr">
              <a:lnSpc>
                <a:spcPct val="130000"/>
              </a:lnSpc>
              <a:buFont typeface="Symbol" pitchFamily="18" charset="2"/>
              <a:buNone/>
            </a:pPr>
            <a:r>
              <a:rPr lang="en-GB" sz="2000" dirty="0">
                <a:solidFill>
                  <a:srgbClr val="FF0000"/>
                </a:solidFill>
              </a:rPr>
              <a:t> </a:t>
            </a:r>
            <a:r>
              <a:rPr lang="en-GB" sz="2000" dirty="0" smtClean="0">
                <a:solidFill>
                  <a:srgbClr val="FF0000"/>
                </a:solidFill>
              </a:rPr>
              <a:t>(N.B.  equally </a:t>
            </a:r>
            <a:r>
              <a:rPr lang="en-GB" sz="2000" dirty="0">
                <a:solidFill>
                  <a:srgbClr val="FF0000"/>
                </a:solidFill>
              </a:rPr>
              <a:t>true of </a:t>
            </a:r>
            <a:r>
              <a:rPr lang="en-GB" sz="2000" dirty="0" smtClean="0">
                <a:solidFill>
                  <a:srgbClr val="FF0000"/>
                </a:solidFill>
              </a:rPr>
              <a:t>CTR, CDR</a:t>
            </a:r>
            <a:r>
              <a:rPr lang="en-GB" sz="2000" dirty="0">
                <a:solidFill>
                  <a:srgbClr val="FF0000"/>
                </a:solidFill>
              </a:rPr>
              <a:t>, Smith-Purcell, </a:t>
            </a:r>
            <a:r>
              <a:rPr lang="en-GB" sz="2000" dirty="0" smtClean="0">
                <a:solidFill>
                  <a:srgbClr val="FF0000"/>
                </a:solidFill>
              </a:rPr>
              <a:t>Electro-Optic, etc.)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14693" name="Text Box 5"/>
          <p:cNvSpPr txBox="1">
            <a:spLocks noChangeArrowheads="1"/>
          </p:cNvSpPr>
          <p:nvPr/>
        </p:nvSpPr>
        <p:spPr bwMode="auto">
          <a:xfrm>
            <a:off x="939949" y="126966"/>
            <a:ext cx="740811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4000" dirty="0" smtClean="0">
                <a:solidFill>
                  <a:srgbClr val="FF0000"/>
                </a:solidFill>
              </a:rPr>
              <a:t>Common Problem - Field </a:t>
            </a:r>
            <a:r>
              <a:rPr lang="en-GB" sz="4000" dirty="0">
                <a:solidFill>
                  <a:srgbClr val="FF0000"/>
                </a:solidFill>
              </a:rPr>
              <a:t>at Source</a:t>
            </a:r>
          </a:p>
        </p:txBody>
      </p:sp>
      <p:sp>
        <p:nvSpPr>
          <p:cNvPr id="114694" name="Line 6"/>
          <p:cNvSpPr>
            <a:spLocks noChangeShapeType="1"/>
          </p:cNvSpPr>
          <p:nvPr/>
        </p:nvSpPr>
        <p:spPr bwMode="auto">
          <a:xfrm flipV="1">
            <a:off x="1181880" y="2783489"/>
            <a:ext cx="288029" cy="51383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14695" name="Line 7"/>
          <p:cNvSpPr>
            <a:spLocks noChangeShapeType="1"/>
          </p:cNvSpPr>
          <p:nvPr/>
        </p:nvSpPr>
        <p:spPr bwMode="auto">
          <a:xfrm flipH="1">
            <a:off x="1547616" y="2715862"/>
            <a:ext cx="243927" cy="52537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14696" name="Text Box 8"/>
          <p:cNvSpPr txBox="1">
            <a:spLocks noChangeArrowheads="1"/>
          </p:cNvSpPr>
          <p:nvPr/>
        </p:nvSpPr>
        <p:spPr bwMode="auto">
          <a:xfrm rot="-272121">
            <a:off x="697083" y="2824861"/>
            <a:ext cx="65274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b="1" dirty="0"/>
              <a:t>20 </a:t>
            </a:r>
            <a:r>
              <a:rPr lang="en-GB" b="1" dirty="0" err="1"/>
              <a:t>fs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827585" y="836712"/>
            <a:ext cx="7468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Field radiated or probed is related to Coulomb field near electron bunch</a:t>
            </a:r>
          </a:p>
        </p:txBody>
      </p:sp>
      <p:sp useBgFill="1">
        <p:nvSpPr>
          <p:cNvPr id="2" name="TextBox 1"/>
          <p:cNvSpPr txBox="1"/>
          <p:nvPr/>
        </p:nvSpPr>
        <p:spPr>
          <a:xfrm>
            <a:off x="939949" y="2095723"/>
            <a:ext cx="3168352" cy="58477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20fs electron bunches, 200fs separation, </a:t>
            </a:r>
            <a:r>
              <a:rPr lang="en-GB" sz="1600" dirty="0" smtClean="0">
                <a:latin typeface="Symbol" pitchFamily="18" charset="2"/>
              </a:rPr>
              <a:t>g =1000</a:t>
            </a:r>
            <a:endParaRPr lang="en-US" sz="3600" dirty="0"/>
          </a:p>
        </p:txBody>
      </p:sp>
      <p:grpSp>
        <p:nvGrpSpPr>
          <p:cNvPr id="20" name="Group 19"/>
          <p:cNvGrpSpPr/>
          <p:nvPr/>
        </p:nvGrpSpPr>
        <p:grpSpPr>
          <a:xfrm>
            <a:off x="1906584" y="1286568"/>
            <a:ext cx="1481952" cy="819401"/>
            <a:chOff x="1567849" y="1229615"/>
            <a:chExt cx="1481952" cy="819401"/>
          </a:xfrm>
        </p:grpSpPr>
        <p:sp>
          <p:nvSpPr>
            <p:cNvPr id="4" name="Oval 3"/>
            <p:cNvSpPr/>
            <p:nvPr/>
          </p:nvSpPr>
          <p:spPr>
            <a:xfrm>
              <a:off x="1567849" y="1556792"/>
              <a:ext cx="1481952" cy="144016"/>
            </a:xfrm>
            <a:prstGeom prst="ellipse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1567849" y="1808126"/>
              <a:ext cx="1439496" cy="240890"/>
              <a:chOff x="1968823" y="1664110"/>
              <a:chExt cx="1439496" cy="240890"/>
            </a:xfrm>
          </p:grpSpPr>
          <p:cxnSp>
            <p:nvCxnSpPr>
              <p:cNvPr id="6" name="Straight Connector 5"/>
              <p:cNvCxnSpPr/>
              <p:nvPr/>
            </p:nvCxnSpPr>
            <p:spPr>
              <a:xfrm flipH="1">
                <a:off x="1968823" y="1682924"/>
                <a:ext cx="82897" cy="216024"/>
              </a:xfrm>
              <a:prstGeom prst="line">
                <a:avLst/>
              </a:prstGeom>
              <a:ln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flipH="1">
                <a:off x="2171700" y="1682924"/>
                <a:ext cx="34927" cy="222076"/>
              </a:xfrm>
              <a:prstGeom prst="line">
                <a:avLst/>
              </a:prstGeom>
              <a:ln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flipH="1">
                <a:off x="2372420" y="1664110"/>
                <a:ext cx="1" cy="234838"/>
              </a:xfrm>
              <a:prstGeom prst="line">
                <a:avLst/>
              </a:prstGeom>
              <a:ln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flipH="1">
                <a:off x="2545421" y="1664110"/>
                <a:ext cx="1" cy="234838"/>
              </a:xfrm>
              <a:prstGeom prst="line">
                <a:avLst/>
              </a:prstGeom>
              <a:ln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flipH="1">
                <a:off x="2721569" y="1664110"/>
                <a:ext cx="1" cy="234838"/>
              </a:xfrm>
              <a:prstGeom prst="line">
                <a:avLst/>
              </a:prstGeom>
              <a:ln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flipH="1">
                <a:off x="2884156" y="1664110"/>
                <a:ext cx="1" cy="234838"/>
              </a:xfrm>
              <a:prstGeom prst="line">
                <a:avLst/>
              </a:prstGeom>
              <a:ln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 flipH="1">
                <a:off x="3057259" y="1664110"/>
                <a:ext cx="1" cy="234838"/>
              </a:xfrm>
              <a:prstGeom prst="line">
                <a:avLst/>
              </a:prstGeom>
              <a:ln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>
                <a:off x="3181181" y="1664110"/>
                <a:ext cx="41712" cy="234838"/>
              </a:xfrm>
              <a:prstGeom prst="line">
                <a:avLst/>
              </a:prstGeom>
              <a:ln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>
                <a:off x="3330612" y="1664110"/>
                <a:ext cx="77707" cy="234838"/>
              </a:xfrm>
              <a:prstGeom prst="line">
                <a:avLst/>
              </a:prstGeom>
              <a:ln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/>
            <p:cNvGrpSpPr/>
            <p:nvPr/>
          </p:nvGrpSpPr>
          <p:grpSpPr>
            <a:xfrm rot="10800000">
              <a:off x="1600847" y="1229615"/>
              <a:ext cx="1439496" cy="240890"/>
              <a:chOff x="2121223" y="1816510"/>
              <a:chExt cx="1439496" cy="240890"/>
            </a:xfrm>
          </p:grpSpPr>
          <p:cxnSp>
            <p:nvCxnSpPr>
              <p:cNvPr id="32" name="Straight Connector 31"/>
              <p:cNvCxnSpPr/>
              <p:nvPr/>
            </p:nvCxnSpPr>
            <p:spPr>
              <a:xfrm flipH="1">
                <a:off x="2121223" y="1835324"/>
                <a:ext cx="82897" cy="216024"/>
              </a:xfrm>
              <a:prstGeom prst="line">
                <a:avLst/>
              </a:prstGeom>
              <a:ln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 flipH="1">
                <a:off x="2324100" y="1835324"/>
                <a:ext cx="34927" cy="222076"/>
              </a:xfrm>
              <a:prstGeom prst="line">
                <a:avLst/>
              </a:prstGeom>
              <a:ln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flipH="1">
                <a:off x="2524820" y="1816510"/>
                <a:ext cx="1" cy="234838"/>
              </a:xfrm>
              <a:prstGeom prst="line">
                <a:avLst/>
              </a:prstGeom>
              <a:ln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 flipH="1">
                <a:off x="2697821" y="1816510"/>
                <a:ext cx="1" cy="234838"/>
              </a:xfrm>
              <a:prstGeom prst="line">
                <a:avLst/>
              </a:prstGeom>
              <a:ln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 flipH="1">
                <a:off x="2873969" y="1816510"/>
                <a:ext cx="1" cy="234838"/>
              </a:xfrm>
              <a:prstGeom prst="line">
                <a:avLst/>
              </a:prstGeom>
              <a:ln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 flipH="1">
                <a:off x="3036556" y="1816510"/>
                <a:ext cx="1" cy="234838"/>
              </a:xfrm>
              <a:prstGeom prst="line">
                <a:avLst/>
              </a:prstGeom>
              <a:ln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 flipH="1">
                <a:off x="3209659" y="1816510"/>
                <a:ext cx="1" cy="234838"/>
              </a:xfrm>
              <a:prstGeom prst="line">
                <a:avLst/>
              </a:prstGeom>
              <a:ln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>
                <a:off x="3333581" y="1816510"/>
                <a:ext cx="41712" cy="234838"/>
              </a:xfrm>
              <a:prstGeom prst="line">
                <a:avLst/>
              </a:prstGeom>
              <a:ln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>
                <a:off x="3483012" y="1816510"/>
                <a:ext cx="77707" cy="234838"/>
              </a:xfrm>
              <a:prstGeom prst="line">
                <a:avLst/>
              </a:prstGeom>
              <a:ln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28" name="Straight Connector 27"/>
          <p:cNvCxnSpPr/>
          <p:nvPr/>
        </p:nvCxnSpPr>
        <p:spPr>
          <a:xfrm>
            <a:off x="4395310" y="1314535"/>
            <a:ext cx="0" cy="360155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4395310" y="1674690"/>
            <a:ext cx="2304256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Freeform 30"/>
          <p:cNvSpPr/>
          <p:nvPr/>
        </p:nvSpPr>
        <p:spPr>
          <a:xfrm>
            <a:off x="4405207" y="1383543"/>
            <a:ext cx="2247900" cy="286608"/>
          </a:xfrm>
          <a:custGeom>
            <a:avLst/>
            <a:gdLst>
              <a:gd name="connsiteX0" fmla="*/ 0 w 2247900"/>
              <a:gd name="connsiteY0" fmla="*/ 285789 h 286608"/>
              <a:gd name="connsiteX1" fmla="*/ 504825 w 2247900"/>
              <a:gd name="connsiteY1" fmla="*/ 228639 h 286608"/>
              <a:gd name="connsiteX2" fmla="*/ 942975 w 2247900"/>
              <a:gd name="connsiteY2" fmla="*/ 39 h 286608"/>
              <a:gd name="connsiteX3" fmla="*/ 1466850 w 2247900"/>
              <a:gd name="connsiteY3" fmla="*/ 209589 h 286608"/>
              <a:gd name="connsiteX4" fmla="*/ 1781175 w 2247900"/>
              <a:gd name="connsiteY4" fmla="*/ 152439 h 286608"/>
              <a:gd name="connsiteX5" fmla="*/ 2028825 w 2247900"/>
              <a:gd name="connsiteY5" fmla="*/ 266739 h 286608"/>
              <a:gd name="connsiteX6" fmla="*/ 2247900 w 2247900"/>
              <a:gd name="connsiteY6" fmla="*/ 285789 h 28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47900" h="286608">
                <a:moveTo>
                  <a:pt x="0" y="285789"/>
                </a:moveTo>
                <a:cubicBezTo>
                  <a:pt x="173831" y="281026"/>
                  <a:pt x="347663" y="276264"/>
                  <a:pt x="504825" y="228639"/>
                </a:cubicBezTo>
                <a:cubicBezTo>
                  <a:pt x="661987" y="181014"/>
                  <a:pt x="782638" y="3214"/>
                  <a:pt x="942975" y="39"/>
                </a:cubicBezTo>
                <a:cubicBezTo>
                  <a:pt x="1103312" y="-3136"/>
                  <a:pt x="1327150" y="184189"/>
                  <a:pt x="1466850" y="209589"/>
                </a:cubicBezTo>
                <a:cubicBezTo>
                  <a:pt x="1606550" y="234989"/>
                  <a:pt x="1687513" y="142914"/>
                  <a:pt x="1781175" y="152439"/>
                </a:cubicBezTo>
                <a:cubicBezTo>
                  <a:pt x="1874837" y="161964"/>
                  <a:pt x="1951038" y="244514"/>
                  <a:pt x="2028825" y="266739"/>
                </a:cubicBezTo>
                <a:cubicBezTo>
                  <a:pt x="2106612" y="288964"/>
                  <a:pt x="2177256" y="287376"/>
                  <a:pt x="2247900" y="285789"/>
                </a:cubicBezTo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9" name="Straight Connector 48"/>
          <p:cNvCxnSpPr/>
          <p:nvPr/>
        </p:nvCxnSpPr>
        <p:spPr>
          <a:xfrm>
            <a:off x="4385413" y="1761208"/>
            <a:ext cx="0" cy="360155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4385413" y="2121363"/>
            <a:ext cx="2304256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4688" name="TextBox 114687"/>
              <p:cNvSpPr txBox="1"/>
              <p:nvPr/>
            </p:nvSpPr>
            <p:spPr>
              <a:xfrm>
                <a:off x="3981301" y="1215966"/>
                <a:ext cx="3702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/>
                          <a:ea typeface="Cambria Math"/>
                        </a:rPr>
                        <m:t>𝜌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14688" name="TextBox 11468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1301" y="1215966"/>
                <a:ext cx="370230" cy="369332"/>
              </a:xfrm>
              <a:prstGeom prst="rect">
                <a:avLst/>
              </a:prstGeom>
              <a:blipFill rotWithShape="1">
                <a:blip r:embed="rId4"/>
                <a:stretch>
                  <a:fillRect b="-49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/>
              <p:cNvSpPr txBox="1"/>
              <p:nvPr/>
            </p:nvSpPr>
            <p:spPr>
              <a:xfrm>
                <a:off x="3938513" y="1674690"/>
                <a:ext cx="39087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𝐸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8513" y="1674690"/>
                <a:ext cx="390876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/>
              <p:cNvSpPr txBox="1"/>
              <p:nvPr/>
            </p:nvSpPr>
            <p:spPr>
              <a:xfrm>
                <a:off x="5685682" y="1714761"/>
                <a:ext cx="33534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?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4" name="TextBox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5682" y="1714761"/>
                <a:ext cx="335348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Freeform 54"/>
          <p:cNvSpPr/>
          <p:nvPr/>
        </p:nvSpPr>
        <p:spPr>
          <a:xfrm>
            <a:off x="4405207" y="1819361"/>
            <a:ext cx="2247900" cy="286608"/>
          </a:xfrm>
          <a:custGeom>
            <a:avLst/>
            <a:gdLst>
              <a:gd name="connsiteX0" fmla="*/ 0 w 2247900"/>
              <a:gd name="connsiteY0" fmla="*/ 285789 h 286608"/>
              <a:gd name="connsiteX1" fmla="*/ 504825 w 2247900"/>
              <a:gd name="connsiteY1" fmla="*/ 228639 h 286608"/>
              <a:gd name="connsiteX2" fmla="*/ 942975 w 2247900"/>
              <a:gd name="connsiteY2" fmla="*/ 39 h 286608"/>
              <a:gd name="connsiteX3" fmla="*/ 1466850 w 2247900"/>
              <a:gd name="connsiteY3" fmla="*/ 209589 h 286608"/>
              <a:gd name="connsiteX4" fmla="*/ 1781175 w 2247900"/>
              <a:gd name="connsiteY4" fmla="*/ 152439 h 286608"/>
              <a:gd name="connsiteX5" fmla="*/ 2028825 w 2247900"/>
              <a:gd name="connsiteY5" fmla="*/ 266739 h 286608"/>
              <a:gd name="connsiteX6" fmla="*/ 2247900 w 2247900"/>
              <a:gd name="connsiteY6" fmla="*/ 285789 h 28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47900" h="286608">
                <a:moveTo>
                  <a:pt x="0" y="285789"/>
                </a:moveTo>
                <a:cubicBezTo>
                  <a:pt x="173831" y="281026"/>
                  <a:pt x="347663" y="276264"/>
                  <a:pt x="504825" y="228639"/>
                </a:cubicBezTo>
                <a:cubicBezTo>
                  <a:pt x="661987" y="181014"/>
                  <a:pt x="782638" y="3214"/>
                  <a:pt x="942975" y="39"/>
                </a:cubicBezTo>
                <a:cubicBezTo>
                  <a:pt x="1103312" y="-3136"/>
                  <a:pt x="1327150" y="184189"/>
                  <a:pt x="1466850" y="209589"/>
                </a:cubicBezTo>
                <a:cubicBezTo>
                  <a:pt x="1606550" y="234989"/>
                  <a:pt x="1687513" y="142914"/>
                  <a:pt x="1781175" y="152439"/>
                </a:cubicBezTo>
                <a:cubicBezTo>
                  <a:pt x="1874837" y="161964"/>
                  <a:pt x="1951038" y="244514"/>
                  <a:pt x="2028825" y="266739"/>
                </a:cubicBezTo>
                <a:cubicBezTo>
                  <a:pt x="2106612" y="288964"/>
                  <a:pt x="2177256" y="287376"/>
                  <a:pt x="2247900" y="285789"/>
                </a:cubicBezTo>
              </a:path>
            </a:pathLst>
          </a:custGeom>
          <a:noFill/>
          <a:ln>
            <a:solidFill>
              <a:schemeClr val="accent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/>
              <p:cNvSpPr txBox="1"/>
              <p:nvPr/>
            </p:nvSpPr>
            <p:spPr>
              <a:xfrm>
                <a:off x="6298793" y="2127035"/>
                <a:ext cx="5373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𝑧</m:t>
                      </m:r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𝑡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7" name="TextBox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8793" y="2127035"/>
                <a:ext cx="537327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4699" name="Straight Arrow Connector 114698"/>
          <p:cNvCxnSpPr>
            <a:endCxn id="4" idx="6"/>
          </p:cNvCxnSpPr>
          <p:nvPr/>
        </p:nvCxnSpPr>
        <p:spPr>
          <a:xfrm flipH="1">
            <a:off x="3388536" y="1484915"/>
            <a:ext cx="719765" cy="2008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4702" name="Group 114701"/>
          <p:cNvGrpSpPr/>
          <p:nvPr/>
        </p:nvGrpSpPr>
        <p:grpSpPr>
          <a:xfrm>
            <a:off x="5666510" y="2449615"/>
            <a:ext cx="3422283" cy="2842890"/>
            <a:chOff x="5666510" y="2449615"/>
            <a:chExt cx="3422283" cy="2842890"/>
          </a:xfrm>
        </p:grpSpPr>
        <p:sp>
          <p:nvSpPr>
            <p:cNvPr id="114689" name="TextBox 114688"/>
            <p:cNvSpPr txBox="1"/>
            <p:nvPr/>
          </p:nvSpPr>
          <p:spPr>
            <a:xfrm>
              <a:off x="5721587" y="4830840"/>
              <a:ext cx="3049937" cy="46166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2400" dirty="0" smtClean="0">
                  <a:solidFill>
                    <a:srgbClr val="FF0000"/>
                  </a:solidFill>
                </a:rPr>
                <a:t>High </a:t>
              </a:r>
              <a:r>
                <a:rPr lang="en-GB" sz="2400" dirty="0" smtClean="0">
                  <a:solidFill>
                    <a:srgbClr val="FF0000"/>
                  </a:solidFill>
                  <a:latin typeface="Symbol" pitchFamily="18" charset="2"/>
                </a:rPr>
                <a:t>g</a:t>
              </a:r>
              <a:r>
                <a:rPr lang="en-GB" sz="2400" dirty="0" smtClean="0">
                  <a:solidFill>
                    <a:srgbClr val="FF0000"/>
                  </a:solidFill>
                </a:rPr>
                <a:t> is an advantage!</a:t>
              </a:r>
              <a:endParaRPr lang="en-GB" sz="2400" dirty="0">
                <a:solidFill>
                  <a:srgbClr val="FF0000"/>
                </a:solidFill>
              </a:endParaRPr>
            </a:p>
          </p:txBody>
        </p:sp>
        <p:grpSp>
          <p:nvGrpSpPr>
            <p:cNvPr id="60" name="Group 59"/>
            <p:cNvGrpSpPr/>
            <p:nvPr/>
          </p:nvGrpSpPr>
          <p:grpSpPr>
            <a:xfrm>
              <a:off x="5666510" y="2449615"/>
              <a:ext cx="3422283" cy="2371725"/>
              <a:chOff x="3429000" y="1447800"/>
              <a:chExt cx="4100325" cy="2841625"/>
            </a:xfrm>
          </p:grpSpPr>
          <p:pic>
            <p:nvPicPr>
              <p:cNvPr id="61" name="Picture 11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29000" y="1447800"/>
                <a:ext cx="3581400" cy="28416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2" name="TextBox 61"/>
              <p:cNvSpPr txBox="1"/>
              <p:nvPr/>
            </p:nvSpPr>
            <p:spPr>
              <a:xfrm>
                <a:off x="5322095" y="2135524"/>
                <a:ext cx="2207230" cy="1106266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GB" dirty="0">
                    <a:solidFill>
                      <a:srgbClr val="FF0000"/>
                    </a:solidFill>
                  </a:rPr>
                  <a:t>20fs resolution </a:t>
                </a:r>
                <a:br>
                  <a:rPr lang="en-GB" dirty="0">
                    <a:solidFill>
                      <a:srgbClr val="FF0000"/>
                    </a:solidFill>
                  </a:rPr>
                </a:br>
                <a:r>
                  <a:rPr lang="en-GB" dirty="0">
                    <a:solidFill>
                      <a:srgbClr val="FF0000"/>
                    </a:solidFill>
                  </a:rPr>
                  <a:t>only obtainable </a:t>
                </a:r>
              </a:p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GB" dirty="0">
                    <a:solidFill>
                      <a:srgbClr val="FF0000"/>
                    </a:solidFill>
                  </a:rPr>
                  <a:t>For &gt;1GeV beams</a:t>
                </a:r>
              </a:p>
            </p:txBody>
          </p:sp>
          <p:cxnSp>
            <p:nvCxnSpPr>
              <p:cNvPr id="63" name="Straight Connector 62"/>
              <p:cNvCxnSpPr/>
              <p:nvPr/>
            </p:nvCxnSpPr>
            <p:spPr>
              <a:xfrm flipV="1">
                <a:off x="5886280" y="3225149"/>
                <a:ext cx="356565" cy="261002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5" name="Oval 64"/>
          <p:cNvSpPr/>
          <p:nvPr/>
        </p:nvSpPr>
        <p:spPr>
          <a:xfrm>
            <a:off x="7444931" y="4150898"/>
            <a:ext cx="398083" cy="4867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prstClr val="white"/>
              </a:solidFill>
            </a:endParaRPr>
          </a:p>
        </p:txBody>
      </p:sp>
      <p:cxnSp>
        <p:nvCxnSpPr>
          <p:cNvPr id="69" name="Straight Arrow Connector 68"/>
          <p:cNvCxnSpPr/>
          <p:nvPr/>
        </p:nvCxnSpPr>
        <p:spPr>
          <a:xfrm flipH="1">
            <a:off x="3491880" y="1839963"/>
            <a:ext cx="578860" cy="1227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7396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9792" y="116632"/>
            <a:ext cx="3672408" cy="922114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Outline of Talk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3317"/>
            <a:ext cx="8229600" cy="4525963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Requirement/Aims</a:t>
            </a:r>
            <a:endParaRPr lang="en-GB" dirty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0000FF"/>
                </a:solidFill>
              </a:rPr>
              <a:t>EO Techniques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Our new technique: EO Transposition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System Design and Testing</a:t>
            </a:r>
          </a:p>
          <a:p>
            <a:pPr lvl="1"/>
            <a:r>
              <a:rPr lang="en-GB" dirty="0" smtClean="0">
                <a:solidFill>
                  <a:srgbClr val="0000FF"/>
                </a:solidFill>
              </a:rPr>
              <a:t>Predicting EOT signal level</a:t>
            </a:r>
          </a:p>
          <a:p>
            <a:pPr lvl="1"/>
            <a:r>
              <a:rPr lang="en-GB" dirty="0" smtClean="0">
                <a:solidFill>
                  <a:srgbClr val="0000FF"/>
                </a:solidFill>
              </a:rPr>
              <a:t>Status of EOT monitor construction</a:t>
            </a:r>
          </a:p>
          <a:p>
            <a:pPr lvl="1"/>
            <a:r>
              <a:rPr lang="en-GB" dirty="0" smtClean="0">
                <a:solidFill>
                  <a:srgbClr val="0000FF"/>
                </a:solidFill>
              </a:rPr>
              <a:t>EOT + FROG results!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Resolution (Materials)</a:t>
            </a:r>
          </a:p>
        </p:txBody>
      </p:sp>
    </p:spTree>
    <p:extLst>
      <p:ext uri="{BB962C8B-B14F-4D97-AF65-F5344CB8AC3E}">
        <p14:creationId xmlns:p14="http://schemas.microsoft.com/office/powerpoint/2010/main" val="156302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Dave\Downloads\2014-07-01 11.21.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2710661"/>
            <a:ext cx="8746727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3"/>
          <p:cNvSpPr txBox="1">
            <a:spLocks/>
          </p:cNvSpPr>
          <p:nvPr/>
        </p:nvSpPr>
        <p:spPr>
          <a:xfrm>
            <a:off x="457200" y="44624"/>
            <a:ext cx="548295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rgbClr val="FF0000"/>
                </a:solidFill>
              </a:rPr>
              <a:t>LATTE Lab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>
          <a:xfrm>
            <a:off x="4716016" y="174650"/>
            <a:ext cx="4608512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1600" dirty="0" smtClean="0"/>
              <a:t>The Laboratory for</a:t>
            </a:r>
          </a:p>
          <a:p>
            <a:pPr algn="l"/>
            <a:r>
              <a:rPr lang="en-GB" sz="1600" dirty="0" smtClean="0">
                <a:solidFill>
                  <a:srgbClr val="FF0000"/>
                </a:solidFill>
              </a:rPr>
              <a:t>La</a:t>
            </a:r>
            <a:r>
              <a:rPr lang="en-GB" sz="1600" dirty="0" smtClean="0"/>
              <a:t>ser, </a:t>
            </a:r>
            <a:r>
              <a:rPr lang="en-GB" sz="1600" dirty="0" smtClean="0">
                <a:solidFill>
                  <a:srgbClr val="FF0000"/>
                </a:solidFill>
              </a:rPr>
              <a:t>T</a:t>
            </a:r>
            <a:r>
              <a:rPr lang="en-GB" sz="1600" dirty="0" smtClean="0"/>
              <a:t>erahertz and </a:t>
            </a:r>
            <a:r>
              <a:rPr lang="en-GB" sz="1600" dirty="0" smtClean="0">
                <a:solidFill>
                  <a:srgbClr val="FF0000"/>
                </a:solidFill>
              </a:rPr>
              <a:t>T</a:t>
            </a:r>
            <a:r>
              <a:rPr lang="en-GB" sz="1600" dirty="0" smtClean="0"/>
              <a:t>erawatt </a:t>
            </a:r>
            <a:r>
              <a:rPr lang="en-GB" sz="1600" dirty="0" smtClean="0">
                <a:solidFill>
                  <a:srgbClr val="FF0000"/>
                </a:solidFill>
              </a:rPr>
              <a:t>E</a:t>
            </a:r>
            <a:r>
              <a:rPr lang="en-GB" sz="1600" dirty="0" smtClean="0"/>
              <a:t>xperiments</a:t>
            </a:r>
          </a:p>
          <a:p>
            <a:pPr algn="l"/>
            <a:r>
              <a:rPr lang="en-GB" sz="1600" dirty="0" smtClean="0"/>
              <a:t>in accelerator applications</a:t>
            </a:r>
            <a:endParaRPr lang="en-GB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376858" y="1124744"/>
            <a:ext cx="18796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Lab overview</a:t>
            </a:r>
            <a:endParaRPr lang="en-GB" sz="2400" b="1" dirty="0"/>
          </a:p>
        </p:txBody>
      </p:sp>
      <p:sp>
        <p:nvSpPr>
          <p:cNvPr id="7" name="Oval 6"/>
          <p:cNvSpPr/>
          <p:nvPr/>
        </p:nvSpPr>
        <p:spPr>
          <a:xfrm>
            <a:off x="457200" y="3646765"/>
            <a:ext cx="1872208" cy="79208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13" name="Oval 12"/>
          <p:cNvSpPr/>
          <p:nvPr/>
        </p:nvSpPr>
        <p:spPr>
          <a:xfrm>
            <a:off x="2483768" y="3718773"/>
            <a:ext cx="1368152" cy="814933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14" name="Oval 13"/>
          <p:cNvSpPr/>
          <p:nvPr/>
        </p:nvSpPr>
        <p:spPr>
          <a:xfrm>
            <a:off x="3851920" y="3862789"/>
            <a:ext cx="1008112" cy="79208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15" name="Oval 14"/>
          <p:cNvSpPr/>
          <p:nvPr/>
        </p:nvSpPr>
        <p:spPr>
          <a:xfrm>
            <a:off x="4818944" y="3646765"/>
            <a:ext cx="761168" cy="72008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16" name="Oval 15"/>
          <p:cNvSpPr/>
          <p:nvPr/>
        </p:nvSpPr>
        <p:spPr>
          <a:xfrm>
            <a:off x="5580112" y="3646764"/>
            <a:ext cx="2664297" cy="886941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8" name="TextBox 7"/>
          <p:cNvSpPr txBox="1"/>
          <p:nvPr/>
        </p:nvSpPr>
        <p:spPr>
          <a:xfrm>
            <a:off x="323528" y="1721108"/>
            <a:ext cx="21602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Longitudinal Profile Monitor CLIC-UK project</a:t>
            </a:r>
            <a:endParaRPr lang="en-GB" sz="1600" u="sng" dirty="0"/>
          </a:p>
        </p:txBody>
      </p:sp>
      <p:sp>
        <p:nvSpPr>
          <p:cNvPr id="18" name="TextBox 17"/>
          <p:cNvSpPr txBox="1"/>
          <p:nvPr/>
        </p:nvSpPr>
        <p:spPr>
          <a:xfrm>
            <a:off x="3167844" y="1715323"/>
            <a:ext cx="24122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UV diagnostics and novel EO materials </a:t>
            </a:r>
            <a:endParaRPr lang="en-GB" sz="1600" u="sng" dirty="0"/>
          </a:p>
        </p:txBody>
      </p:sp>
      <p:sp>
        <p:nvSpPr>
          <p:cNvPr id="19" name="TextBox 18"/>
          <p:cNvSpPr txBox="1"/>
          <p:nvPr/>
        </p:nvSpPr>
        <p:spPr>
          <a:xfrm>
            <a:off x="5940152" y="1700808"/>
            <a:ext cx="30243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TW laser system: to be commissioned.  Output available in lab</a:t>
            </a:r>
            <a:endParaRPr lang="en-GB" sz="1600" dirty="0"/>
          </a:p>
        </p:txBody>
      </p:sp>
      <p:cxnSp>
        <p:nvCxnSpPr>
          <p:cNvPr id="10" name="Straight Connector 9"/>
          <p:cNvCxnSpPr>
            <a:stCxn id="8" idx="2"/>
            <a:endCxn id="7" idx="0"/>
          </p:cNvCxnSpPr>
          <p:nvPr/>
        </p:nvCxnSpPr>
        <p:spPr>
          <a:xfrm flipH="1">
            <a:off x="1393304" y="2552105"/>
            <a:ext cx="10344" cy="109466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14" idx="0"/>
            <a:endCxn id="18" idx="2"/>
          </p:cNvCxnSpPr>
          <p:nvPr/>
        </p:nvCxnSpPr>
        <p:spPr>
          <a:xfrm flipV="1">
            <a:off x="4355976" y="2300098"/>
            <a:ext cx="18002" cy="156269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19" idx="2"/>
            <a:endCxn id="16" idx="0"/>
          </p:cNvCxnSpPr>
          <p:nvPr/>
        </p:nvCxnSpPr>
        <p:spPr>
          <a:xfrm flipH="1">
            <a:off x="6912261" y="2531805"/>
            <a:ext cx="540059" cy="111495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683568" y="5301208"/>
            <a:ext cx="30404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H</a:t>
            </a:r>
            <a:r>
              <a:rPr lang="en-GB" sz="1600" dirty="0" smtClean="0"/>
              <a:t>igh power, adjustable temporal profile and polarisation state THz sources &gt;1 MV/m</a:t>
            </a:r>
            <a:endParaRPr lang="en-GB" sz="1600" u="sng" dirty="0"/>
          </a:p>
        </p:txBody>
      </p:sp>
      <p:sp>
        <p:nvSpPr>
          <p:cNvPr id="41" name="TextBox 40"/>
          <p:cNvSpPr txBox="1"/>
          <p:nvPr/>
        </p:nvSpPr>
        <p:spPr>
          <a:xfrm>
            <a:off x="3796062" y="5301208"/>
            <a:ext cx="53844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Core laser sources (lockable to RF):</a:t>
            </a:r>
          </a:p>
          <a:p>
            <a:r>
              <a:rPr lang="en-GB" sz="1600" dirty="0" err="1" smtClean="0"/>
              <a:t>Ti:Sapphire</a:t>
            </a:r>
            <a:r>
              <a:rPr lang="en-GB" sz="1600" dirty="0" smtClean="0"/>
              <a:t> - </a:t>
            </a:r>
            <a:r>
              <a:rPr lang="en-GB" sz="1600" b="1" dirty="0" smtClean="0"/>
              <a:t>81 MHz, &lt;50 fs, 400 </a:t>
            </a:r>
            <a:r>
              <a:rPr lang="en-GB" sz="1600" b="1" dirty="0" err="1" smtClean="0"/>
              <a:t>mW</a:t>
            </a:r>
            <a:r>
              <a:rPr lang="en-GB" sz="1600" b="1" dirty="0" smtClean="0"/>
              <a:t> </a:t>
            </a:r>
            <a:r>
              <a:rPr lang="en-GB" sz="1600" dirty="0" smtClean="0"/>
              <a:t>or </a:t>
            </a:r>
            <a:r>
              <a:rPr lang="en-GB" sz="1600" b="1" dirty="0" smtClean="0"/>
              <a:t>1 kHz, &lt;50 fs, &gt;1 </a:t>
            </a:r>
            <a:r>
              <a:rPr lang="en-GB" sz="1600" b="1" dirty="0" err="1" smtClean="0"/>
              <a:t>mJ</a:t>
            </a:r>
            <a:endParaRPr lang="en-GB" sz="1600" b="1" dirty="0" smtClean="0"/>
          </a:p>
          <a:p>
            <a:r>
              <a:rPr lang="en-GB" sz="1600" dirty="0" smtClean="0"/>
              <a:t>OPA - </a:t>
            </a:r>
            <a:r>
              <a:rPr lang="en-GB" sz="1600" b="1" dirty="0" smtClean="0"/>
              <a:t>1 kHz, 570 nm to 12 µm, 1 µJ to 270µJ </a:t>
            </a:r>
            <a:r>
              <a:rPr lang="en-GB" sz="1600" dirty="0" smtClean="0"/>
              <a:t>(</a:t>
            </a:r>
            <a:r>
              <a:rPr lang="el-GR" sz="1600" dirty="0" smtClean="0"/>
              <a:t>λ</a:t>
            </a:r>
            <a:r>
              <a:rPr lang="en-GB" sz="1600" dirty="0" smtClean="0"/>
              <a:t> dependent)</a:t>
            </a:r>
          </a:p>
        </p:txBody>
      </p:sp>
      <p:cxnSp>
        <p:nvCxnSpPr>
          <p:cNvPr id="2057" name="Straight Connector 2056"/>
          <p:cNvCxnSpPr>
            <a:stCxn id="15" idx="4"/>
          </p:cNvCxnSpPr>
          <p:nvPr/>
        </p:nvCxnSpPr>
        <p:spPr>
          <a:xfrm>
            <a:off x="5199528" y="4366845"/>
            <a:ext cx="190292" cy="7920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0" name="Straight Connector 2059"/>
          <p:cNvCxnSpPr>
            <a:stCxn id="13" idx="4"/>
            <a:endCxn id="40" idx="0"/>
          </p:cNvCxnSpPr>
          <p:nvPr/>
        </p:nvCxnSpPr>
        <p:spPr>
          <a:xfrm flipH="1">
            <a:off x="2203811" y="4533706"/>
            <a:ext cx="964033" cy="76750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213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44624"/>
            <a:ext cx="6370714" cy="720080"/>
          </a:xfrm>
        </p:spPr>
        <p:txBody>
          <a:bodyPr>
            <a:normAutofit/>
          </a:bodyPr>
          <a:lstStyle/>
          <a:p>
            <a:r>
              <a:rPr lang="en-GB" sz="3200" b="1" dirty="0" smtClean="0">
                <a:solidFill>
                  <a:srgbClr val="FF0000"/>
                </a:solidFill>
              </a:rPr>
              <a:t>Stretcher and Compressor Design</a:t>
            </a:r>
            <a:endParaRPr lang="en-GB" sz="32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  <a:p>
            <a:endParaRPr lang="en-GB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3203848" y="4459784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GVD = 5.6x10</a:t>
            </a:r>
            <a:r>
              <a:rPr lang="en-GB" baseline="30000" dirty="0" smtClean="0"/>
              <a:t>6</a:t>
            </a:r>
            <a:r>
              <a:rPr lang="en-GB" dirty="0" smtClean="0"/>
              <a:t> fs</a:t>
            </a:r>
            <a:r>
              <a:rPr lang="en-GB" baseline="30000" dirty="0" smtClean="0"/>
              <a:t>2</a:t>
            </a:r>
            <a:endParaRPr lang="en-GB" baseline="30000" dirty="0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6161" y="3356992"/>
            <a:ext cx="3528392" cy="2300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782787" y="5589240"/>
            <a:ext cx="33977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Calculations indicate nanosecond</a:t>
            </a:r>
          </a:p>
          <a:p>
            <a:r>
              <a:rPr lang="en-GB" dirty="0" smtClean="0"/>
              <a:t>level jitter has </a:t>
            </a:r>
            <a:r>
              <a:rPr lang="en-GB" u="sng" dirty="0" smtClean="0"/>
              <a:t>negligible effect</a:t>
            </a:r>
            <a:endParaRPr lang="en-GB" u="sng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2026940"/>
              </p:ext>
            </p:extLst>
          </p:nvPr>
        </p:nvGraphicFramePr>
        <p:xfrm>
          <a:off x="323528" y="980728"/>
          <a:ext cx="6600057" cy="2341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00019"/>
                <a:gridCol w="2200019"/>
                <a:gridCol w="2200019"/>
              </a:tblGrid>
              <a:tr h="3600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rgbClr val="FF0000"/>
                          </a:solidFill>
                        </a:rPr>
                        <a:t>Pulse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rgbClr val="FF0000"/>
                          </a:solidFill>
                        </a:rPr>
                        <a:t>Properties</a:t>
                      </a:r>
                      <a:endParaRPr lang="en-GB" sz="16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rgbClr val="FF0000"/>
                          </a:solidFill>
                        </a:rPr>
                        <a:t>Peak Power</a:t>
                      </a:r>
                      <a:endParaRPr lang="en-GB" sz="16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rgbClr val="0070C0"/>
                          </a:solidFill>
                        </a:rPr>
                        <a:t>532</a:t>
                      </a:r>
                      <a:r>
                        <a:rPr lang="en-GB" sz="1600" baseline="0" dirty="0" smtClean="0">
                          <a:solidFill>
                            <a:srgbClr val="0070C0"/>
                          </a:solidFill>
                        </a:rPr>
                        <a:t>nm </a:t>
                      </a:r>
                      <a:r>
                        <a:rPr lang="en-GB" sz="1600" dirty="0" smtClean="0">
                          <a:solidFill>
                            <a:srgbClr val="0070C0"/>
                          </a:solidFill>
                        </a:rPr>
                        <a:t>Pump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rgbClr val="0070C0"/>
                          </a:solidFill>
                        </a:rPr>
                        <a:t>10mJ,</a:t>
                      </a:r>
                      <a:r>
                        <a:rPr lang="en-GB" sz="1600" baseline="0" dirty="0" smtClean="0">
                          <a:solidFill>
                            <a:srgbClr val="0070C0"/>
                          </a:solidFill>
                        </a:rPr>
                        <a:t> 10ns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rgbClr val="0070C0"/>
                          </a:solidFill>
                        </a:rPr>
                        <a:t>Gaussian temporal profile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rgbClr val="0070C0"/>
                          </a:solidFill>
                        </a:rPr>
                        <a:t>1x10</a:t>
                      </a:r>
                      <a:r>
                        <a:rPr lang="en-GB" sz="1600" baseline="30000" dirty="0" smtClean="0">
                          <a:solidFill>
                            <a:srgbClr val="0070C0"/>
                          </a:solidFill>
                        </a:rPr>
                        <a:t>6</a:t>
                      </a:r>
                      <a:r>
                        <a:rPr lang="en-GB" sz="1600" dirty="0" smtClean="0">
                          <a:solidFill>
                            <a:srgbClr val="0070C0"/>
                          </a:solidFill>
                        </a:rPr>
                        <a:t> W</a:t>
                      </a:r>
                      <a:endParaRPr lang="en-GB" sz="1600" baseline="30000" dirty="0" smtClean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rgbClr val="0070C0"/>
                          </a:solidFill>
                        </a:rPr>
                        <a:t>800nm EO</a:t>
                      </a:r>
                      <a:r>
                        <a:rPr lang="en-GB" sz="1600" baseline="0" dirty="0" smtClean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en-GB" sz="1600" baseline="0" dirty="0" err="1" smtClean="0">
                          <a:solidFill>
                            <a:srgbClr val="0070C0"/>
                          </a:solidFill>
                        </a:rPr>
                        <a:t>Transpostion</a:t>
                      </a:r>
                      <a:endParaRPr lang="en-GB" sz="1600" baseline="0" dirty="0" smtClean="0">
                        <a:solidFill>
                          <a:srgbClr val="0070C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 smtClean="0">
                          <a:solidFill>
                            <a:srgbClr val="0070C0"/>
                          </a:solidFill>
                        </a:rPr>
                        <a:t>Signal</a:t>
                      </a:r>
                      <a:endParaRPr lang="en-GB" sz="1600" dirty="0" smtClean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rgbClr val="0070C0"/>
                          </a:solidFill>
                        </a:rPr>
                        <a:t>Amplified signal energy &gt; 1 </a:t>
                      </a:r>
                      <a:r>
                        <a:rPr lang="el-GR" sz="1600" dirty="0" smtClean="0">
                          <a:solidFill>
                            <a:srgbClr val="0070C0"/>
                          </a:solidFill>
                        </a:rPr>
                        <a:t>μ</a:t>
                      </a:r>
                      <a:r>
                        <a:rPr lang="en-GB" sz="1600" dirty="0" smtClean="0">
                          <a:solidFill>
                            <a:srgbClr val="0070C0"/>
                          </a:solidFill>
                        </a:rPr>
                        <a:t>J, ~50 fs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rgbClr val="0070C0"/>
                          </a:solidFill>
                        </a:rPr>
                        <a:t>20x10</a:t>
                      </a:r>
                      <a:r>
                        <a:rPr lang="en-GB" sz="1600" baseline="30000" dirty="0" smtClean="0">
                          <a:solidFill>
                            <a:srgbClr val="0070C0"/>
                          </a:solidFill>
                        </a:rPr>
                        <a:t>6</a:t>
                      </a:r>
                      <a:r>
                        <a:rPr lang="en-GB" sz="1600" dirty="0" smtClean="0">
                          <a:solidFill>
                            <a:srgbClr val="0070C0"/>
                          </a:solidFill>
                        </a:rPr>
                        <a:t> W</a:t>
                      </a:r>
                      <a:endParaRPr lang="en-GB" sz="1600" baseline="30000" dirty="0" smtClean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rgbClr val="0070C0"/>
                          </a:solidFill>
                        </a:rPr>
                        <a:t>As above but</a:t>
                      </a:r>
                      <a:r>
                        <a:rPr lang="en-GB" sz="1600" baseline="0" dirty="0" smtClean="0">
                          <a:solidFill>
                            <a:srgbClr val="0070C0"/>
                          </a:solidFill>
                        </a:rPr>
                        <a:t> s</a:t>
                      </a:r>
                      <a:r>
                        <a:rPr lang="en-GB" sz="1600" dirty="0" smtClean="0">
                          <a:solidFill>
                            <a:srgbClr val="0070C0"/>
                          </a:solidFill>
                        </a:rPr>
                        <a:t>tretched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rgbClr val="0070C0"/>
                          </a:solidFill>
                        </a:rPr>
                        <a:t>GVD = 5.6x10</a:t>
                      </a:r>
                      <a:r>
                        <a:rPr lang="en-GB" sz="1600" baseline="30000" dirty="0" smtClean="0">
                          <a:solidFill>
                            <a:srgbClr val="0070C0"/>
                          </a:solidFill>
                        </a:rPr>
                        <a:t>6</a:t>
                      </a:r>
                      <a:r>
                        <a:rPr lang="en-GB" sz="1600" dirty="0" smtClean="0">
                          <a:solidFill>
                            <a:srgbClr val="0070C0"/>
                          </a:solidFill>
                        </a:rPr>
                        <a:t> fs</a:t>
                      </a:r>
                      <a:r>
                        <a:rPr lang="en-GB" sz="1600" baseline="30000" dirty="0" smtClean="0">
                          <a:solidFill>
                            <a:srgbClr val="0070C0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rgbClr val="0070C0"/>
                          </a:solidFill>
                        </a:rPr>
                        <a:t>&gt; 1 </a:t>
                      </a:r>
                      <a:r>
                        <a:rPr lang="el-GR" sz="1600" dirty="0" smtClean="0">
                          <a:solidFill>
                            <a:srgbClr val="0070C0"/>
                          </a:solidFill>
                        </a:rPr>
                        <a:t>μ</a:t>
                      </a:r>
                      <a:r>
                        <a:rPr lang="en-GB" sz="1600" dirty="0" smtClean="0">
                          <a:solidFill>
                            <a:srgbClr val="0070C0"/>
                          </a:solidFill>
                        </a:rPr>
                        <a:t>J, ~310 </a:t>
                      </a:r>
                      <a:r>
                        <a:rPr lang="en-GB" sz="1600" dirty="0" err="1" smtClean="0">
                          <a:solidFill>
                            <a:srgbClr val="0070C0"/>
                          </a:solidFill>
                        </a:rPr>
                        <a:t>ps</a:t>
                      </a:r>
                      <a:endParaRPr lang="en-GB" sz="1600" dirty="0" smtClean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rgbClr val="0070C0"/>
                          </a:solidFill>
                        </a:rPr>
                        <a:t>3.2x10</a:t>
                      </a:r>
                      <a:r>
                        <a:rPr lang="en-GB" sz="1600" baseline="30000" dirty="0" smtClean="0">
                          <a:solidFill>
                            <a:srgbClr val="0070C0"/>
                          </a:solidFill>
                        </a:rPr>
                        <a:t>3</a:t>
                      </a:r>
                      <a:r>
                        <a:rPr lang="en-GB" sz="1600" dirty="0" smtClean="0">
                          <a:solidFill>
                            <a:srgbClr val="0070C0"/>
                          </a:solidFill>
                        </a:rPr>
                        <a:t> W</a:t>
                      </a:r>
                      <a:endParaRPr lang="en-GB" sz="1600" baseline="30000" dirty="0" smtClean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6948264" y="2274074"/>
            <a:ext cx="2141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&gt;Pump! Not possible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84708" y="3501008"/>
            <a:ext cx="4700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Conjugate Stretcher and Compressor designs</a:t>
            </a:r>
            <a:endParaRPr lang="en-GB" baseline="30000" dirty="0">
              <a:solidFill>
                <a:srgbClr val="0070C0"/>
              </a:solidFill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098"/>
          <a:stretch/>
        </p:blipFill>
        <p:spPr bwMode="auto">
          <a:xfrm>
            <a:off x="210230" y="4357024"/>
            <a:ext cx="2846561" cy="944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652"/>
          <a:stretch/>
        </p:blipFill>
        <p:spPr bwMode="auto">
          <a:xfrm>
            <a:off x="411690" y="5650942"/>
            <a:ext cx="2648142" cy="776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7" name="Straight Arrow Connector 16"/>
          <p:cNvCxnSpPr/>
          <p:nvPr/>
        </p:nvCxnSpPr>
        <p:spPr>
          <a:xfrm>
            <a:off x="543256" y="4067780"/>
            <a:ext cx="2365437" cy="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543256" y="5606944"/>
            <a:ext cx="2365437" cy="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459672" y="3779748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1m</a:t>
            </a:r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1459672" y="5301208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1m</a:t>
            </a:r>
            <a:endParaRPr lang="en-GB" dirty="0"/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543256" y="4293096"/>
            <a:ext cx="1755206" cy="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147480" y="4005064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0.5m</a:t>
            </a:r>
            <a:endParaRPr lang="en-GB" dirty="0"/>
          </a:p>
        </p:txBody>
      </p:sp>
      <p:sp>
        <p:nvSpPr>
          <p:cNvPr id="36" name="TextBox 35"/>
          <p:cNvSpPr txBox="1"/>
          <p:nvPr/>
        </p:nvSpPr>
        <p:spPr>
          <a:xfrm>
            <a:off x="3208040" y="4937933"/>
            <a:ext cx="18582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All gratings</a:t>
            </a:r>
          </a:p>
          <a:p>
            <a:r>
              <a:rPr lang="en-GB" dirty="0" smtClean="0"/>
              <a:t>G=1200 lines/mm</a:t>
            </a:r>
          </a:p>
          <a:p>
            <a:r>
              <a:rPr lang="el-GR" dirty="0" smtClean="0"/>
              <a:t>Θ</a:t>
            </a:r>
            <a:r>
              <a:rPr lang="en-GB" baseline="-25000" dirty="0" smtClean="0"/>
              <a:t>deviation</a:t>
            </a:r>
            <a:r>
              <a:rPr lang="en-GB" dirty="0"/>
              <a:t>~</a:t>
            </a:r>
            <a:r>
              <a:rPr lang="en-GB" dirty="0" smtClean="0"/>
              <a:t>15°</a:t>
            </a:r>
            <a:endParaRPr lang="en-GB" dirty="0"/>
          </a:p>
        </p:txBody>
      </p:sp>
      <p:sp>
        <p:nvSpPr>
          <p:cNvPr id="37" name="TextBox 36"/>
          <p:cNvSpPr txBox="1"/>
          <p:nvPr/>
        </p:nvSpPr>
        <p:spPr>
          <a:xfrm>
            <a:off x="6948264" y="2850138"/>
            <a:ext cx="1933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OK, will not distort</a:t>
            </a:r>
          </a:p>
        </p:txBody>
      </p:sp>
    </p:spTree>
    <p:extLst>
      <p:ext uri="{BB962C8B-B14F-4D97-AF65-F5344CB8AC3E}">
        <p14:creationId xmlns:p14="http://schemas.microsoft.com/office/powerpoint/2010/main" val="459994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656" y="202630"/>
            <a:ext cx="6192688" cy="850106"/>
          </a:xfrm>
        </p:spPr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</a:rPr>
              <a:t>Requirement and Aims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0" y="1484784"/>
            <a:ext cx="8460432" cy="447402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sz="3400" b="1" dirty="0">
                <a:solidFill>
                  <a:srgbClr val="FF0000"/>
                </a:solidFill>
              </a:rPr>
              <a:t>CLIC project </a:t>
            </a:r>
            <a:r>
              <a:rPr lang="en-GB" sz="3400" b="1" dirty="0" smtClean="0">
                <a:solidFill>
                  <a:srgbClr val="FF0000"/>
                </a:solidFill>
              </a:rPr>
              <a:t>targets</a:t>
            </a:r>
          </a:p>
          <a:p>
            <a:r>
              <a:rPr lang="en-GB" sz="2500" b="1" dirty="0" smtClean="0">
                <a:solidFill>
                  <a:srgbClr val="0070C0"/>
                </a:solidFill>
              </a:rPr>
              <a:t>Non-invasive</a:t>
            </a:r>
          </a:p>
          <a:p>
            <a:r>
              <a:rPr lang="en-GB" sz="2500" b="1" dirty="0" smtClean="0">
                <a:solidFill>
                  <a:srgbClr val="0070C0"/>
                </a:solidFill>
              </a:rPr>
              <a:t>Single shot</a:t>
            </a:r>
            <a:endParaRPr lang="en-GB" sz="2500" b="1" dirty="0">
              <a:solidFill>
                <a:srgbClr val="0070C0"/>
              </a:solidFill>
            </a:endParaRPr>
          </a:p>
          <a:p>
            <a:r>
              <a:rPr lang="en-GB" sz="2400" b="1" dirty="0" smtClean="0">
                <a:solidFill>
                  <a:srgbClr val="0070C0"/>
                </a:solidFill>
              </a:rPr>
              <a:t>Diagnostic </a:t>
            </a:r>
            <a:r>
              <a:rPr lang="en-GB" sz="2400" b="1" dirty="0">
                <a:solidFill>
                  <a:srgbClr val="0070C0"/>
                </a:solidFill>
              </a:rPr>
              <a:t>target  </a:t>
            </a:r>
            <a:r>
              <a:rPr lang="en-GB" sz="2400" b="1" dirty="0" smtClean="0">
                <a:solidFill>
                  <a:srgbClr val="0070C0"/>
                </a:solidFill>
              </a:rPr>
              <a:t>resolution ~20fs </a:t>
            </a:r>
            <a:r>
              <a:rPr lang="en-GB" sz="2400" b="1" dirty="0" err="1" smtClean="0">
                <a:solidFill>
                  <a:srgbClr val="0070C0"/>
                </a:solidFill>
              </a:rPr>
              <a:t>rms</a:t>
            </a:r>
            <a:r>
              <a:rPr lang="en-GB" sz="2400" b="1" dirty="0" smtClean="0">
                <a:solidFill>
                  <a:srgbClr val="0070C0"/>
                </a:solidFill>
              </a:rPr>
              <a:t> (Bunches </a:t>
            </a:r>
            <a:r>
              <a:rPr lang="en-GB" sz="2400" b="1" dirty="0">
                <a:solidFill>
                  <a:srgbClr val="0070C0"/>
                </a:solidFill>
              </a:rPr>
              <a:t>~150fs </a:t>
            </a:r>
            <a:r>
              <a:rPr lang="en-GB" sz="2400" b="1" dirty="0" err="1">
                <a:solidFill>
                  <a:srgbClr val="0070C0"/>
                </a:solidFill>
              </a:rPr>
              <a:t>rms</a:t>
            </a:r>
            <a:r>
              <a:rPr lang="en-GB" sz="2400" b="1" dirty="0" smtClean="0">
                <a:solidFill>
                  <a:srgbClr val="0070C0"/>
                </a:solidFill>
              </a:rPr>
              <a:t>)</a:t>
            </a:r>
            <a:endParaRPr lang="en-GB" sz="24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GB" sz="33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sz="3400" b="1" dirty="0" smtClean="0">
                <a:solidFill>
                  <a:srgbClr val="FF0000"/>
                </a:solidFill>
              </a:rPr>
              <a:t>EO diagnostics: </a:t>
            </a:r>
            <a:r>
              <a:rPr lang="en-GB" sz="3400" b="1" dirty="0" smtClean="0">
                <a:solidFill>
                  <a:srgbClr val="0070C0"/>
                </a:solidFill>
              </a:rPr>
              <a:t>(encoding of Coulomb field into a laser </a:t>
            </a:r>
            <a:r>
              <a:rPr lang="en-GB" sz="3400" b="1" dirty="0" smtClean="0">
                <a:solidFill>
                  <a:srgbClr val="0070C0"/>
                </a:solidFill>
              </a:rPr>
              <a:t>field)</a:t>
            </a:r>
            <a:endParaRPr lang="en-GB" sz="3400" b="1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GB" sz="3300" b="1" dirty="0" smtClean="0">
                <a:solidFill>
                  <a:srgbClr val="0070C0"/>
                </a:solidFill>
              </a:rPr>
              <a:t>Advantages</a:t>
            </a:r>
          </a:p>
          <a:p>
            <a:r>
              <a:rPr lang="en-GB" sz="2400" b="1" dirty="0" smtClean="0">
                <a:solidFill>
                  <a:srgbClr val="0070C0"/>
                </a:solidFill>
              </a:rPr>
              <a:t>Scales well with high beam energy</a:t>
            </a:r>
          </a:p>
          <a:p>
            <a:pPr lvl="1"/>
            <a:r>
              <a:rPr lang="en-GB" sz="2000" b="1" dirty="0" smtClean="0">
                <a:solidFill>
                  <a:srgbClr val="0070C0"/>
                </a:solidFill>
              </a:rPr>
              <a:t>Particle methods get impractical (size, beam dumps)</a:t>
            </a:r>
          </a:p>
          <a:p>
            <a:r>
              <a:rPr lang="en-GB" sz="2400" b="1" dirty="0" smtClean="0">
                <a:solidFill>
                  <a:srgbClr val="0070C0"/>
                </a:solidFill>
              </a:rPr>
              <a:t>Non-destructive</a:t>
            </a:r>
          </a:p>
          <a:p>
            <a:pPr lvl="1"/>
            <a:r>
              <a:rPr lang="en-GB" sz="2000" b="1" dirty="0" smtClean="0">
                <a:solidFill>
                  <a:srgbClr val="0070C0"/>
                </a:solidFill>
              </a:rPr>
              <a:t>Bunches can still be used</a:t>
            </a:r>
          </a:p>
          <a:p>
            <a:pPr lvl="1"/>
            <a:r>
              <a:rPr lang="en-GB" sz="2000" b="1" dirty="0" smtClean="0">
                <a:solidFill>
                  <a:srgbClr val="0070C0"/>
                </a:solidFill>
              </a:rPr>
              <a:t>Live feedback</a:t>
            </a:r>
          </a:p>
          <a:p>
            <a:pPr marL="0" indent="0">
              <a:buNone/>
            </a:pPr>
            <a:r>
              <a:rPr lang="en-GB" sz="3300" b="1" dirty="0" smtClean="0">
                <a:solidFill>
                  <a:srgbClr val="0070C0"/>
                </a:solidFill>
              </a:rPr>
              <a:t>Challenges</a:t>
            </a:r>
          </a:p>
          <a:p>
            <a:r>
              <a:rPr lang="en-GB" sz="2400" b="1" dirty="0" smtClean="0">
                <a:solidFill>
                  <a:srgbClr val="0070C0"/>
                </a:solidFill>
              </a:rPr>
              <a:t>Unreliability, maintenance and cost of suitable ultrashort pulse laser systems</a:t>
            </a:r>
          </a:p>
          <a:p>
            <a:r>
              <a:rPr lang="en-GB" sz="2400" b="1" dirty="0" smtClean="0">
                <a:solidFill>
                  <a:srgbClr val="0070C0"/>
                </a:solidFill>
              </a:rPr>
              <a:t>Temporal resolution</a:t>
            </a:r>
          </a:p>
        </p:txBody>
      </p:sp>
      <p:sp>
        <p:nvSpPr>
          <p:cNvPr id="31" name="Content Placeholder 19"/>
          <p:cNvSpPr txBox="1">
            <a:spLocks/>
          </p:cNvSpPr>
          <p:nvPr/>
        </p:nvSpPr>
        <p:spPr>
          <a:xfrm>
            <a:off x="4788024" y="5484529"/>
            <a:ext cx="3456384" cy="1015663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GB" sz="2000" dirty="0" smtClean="0">
                <a:solidFill>
                  <a:srgbClr val="FF0000"/>
                </a:solidFill>
              </a:rPr>
              <a:t>We aim to improve on the </a:t>
            </a:r>
            <a:r>
              <a:rPr lang="en-GB" sz="2000" b="1" dirty="0" smtClean="0">
                <a:solidFill>
                  <a:srgbClr val="FF0000"/>
                </a:solidFill>
              </a:rPr>
              <a:t>resolution</a:t>
            </a:r>
            <a:r>
              <a:rPr lang="en-GB" sz="2000" dirty="0" smtClean="0">
                <a:solidFill>
                  <a:srgbClr val="FF0000"/>
                </a:solidFill>
              </a:rPr>
              <a:t> and the </a:t>
            </a:r>
            <a:r>
              <a:rPr lang="en-GB" sz="2000" b="1" dirty="0" smtClean="0">
                <a:solidFill>
                  <a:srgbClr val="FF0000"/>
                </a:solidFill>
              </a:rPr>
              <a:t>robustness</a:t>
            </a:r>
            <a:r>
              <a:rPr lang="en-GB" sz="2000" dirty="0" smtClean="0">
                <a:solidFill>
                  <a:srgbClr val="FF0000"/>
                </a:solidFill>
              </a:rPr>
              <a:t> of EO diagnostics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91827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044" y="-27384"/>
            <a:ext cx="6217300" cy="864096"/>
          </a:xfrm>
        </p:spPr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</a:rPr>
              <a:t>Current EO Techniques</a:t>
            </a:r>
            <a:endParaRPr lang="en-GB" b="1" dirty="0">
              <a:solidFill>
                <a:srgbClr val="FF0000"/>
              </a:solidFill>
            </a:endParaRPr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84211" y="776481"/>
            <a:ext cx="4550669" cy="2536200"/>
            <a:chOff x="177" y="709"/>
            <a:chExt cx="4200" cy="1822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445" y="709"/>
              <a:ext cx="3932" cy="1579"/>
              <a:chOff x="625" y="383"/>
              <a:chExt cx="4362" cy="2304"/>
            </a:xfrm>
          </p:grpSpPr>
          <p:pic>
            <p:nvPicPr>
              <p:cNvPr id="11" name="Picture 4" descr="EOconcept1-notext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73" y="383"/>
                <a:ext cx="1926" cy="23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12" name="Group 5"/>
              <p:cNvGrpSpPr>
                <a:grpSpLocks/>
              </p:cNvGrpSpPr>
              <p:nvPr/>
            </p:nvGrpSpPr>
            <p:grpSpPr bwMode="auto">
              <a:xfrm>
                <a:off x="3762" y="1972"/>
                <a:ext cx="1225" cy="552"/>
                <a:chOff x="3764" y="2304"/>
                <a:chExt cx="1948" cy="672"/>
              </a:xfrm>
            </p:grpSpPr>
            <p:sp>
              <p:nvSpPr>
                <p:cNvPr id="16" name="Rectangle 6"/>
                <p:cNvSpPr>
                  <a:spLocks noChangeArrowheads="1"/>
                </p:cNvSpPr>
                <p:nvPr/>
              </p:nvSpPr>
              <p:spPr bwMode="auto">
                <a:xfrm>
                  <a:off x="3792" y="2304"/>
                  <a:ext cx="528" cy="67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1800" b="1" i="1"/>
                </a:p>
              </p:txBody>
            </p:sp>
            <p:graphicFrame>
              <p:nvGraphicFramePr>
                <p:cNvPr id="17" name="Object 7"/>
                <p:cNvGraphicFramePr>
                  <a:graphicFrameLocks noChangeAspect="1"/>
                </p:cNvGraphicFramePr>
                <p:nvPr/>
              </p:nvGraphicFramePr>
              <p:xfrm>
                <a:off x="3936" y="2448"/>
                <a:ext cx="1680" cy="171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7474" name="CorelDRAW" r:id="rId4" imgW="9244013" imgH="2338864" progId="CorelDRAW.Graphic.11">
                        <p:embed/>
                      </p:oleObj>
                    </mc:Choice>
                    <mc:Fallback>
                      <p:oleObj name="CorelDRAW" r:id="rId4" imgW="9244013" imgH="2338864" progId="CorelDRAW.Graphic.11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 b="49536"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936" y="2448"/>
                              <a:ext cx="1680" cy="171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pic>
              <p:nvPicPr>
                <p:cNvPr id="18" name="Picture 8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905" b="50000"/>
                <a:stretch>
                  <a:fillRect/>
                </a:stretch>
              </p:blipFill>
              <p:spPr bwMode="auto">
                <a:xfrm>
                  <a:off x="3764" y="2669"/>
                  <a:ext cx="1948" cy="11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13" name="Group 9"/>
              <p:cNvGrpSpPr>
                <a:grpSpLocks/>
              </p:cNvGrpSpPr>
              <p:nvPr/>
            </p:nvGrpSpPr>
            <p:grpSpPr bwMode="auto">
              <a:xfrm>
                <a:off x="625" y="2064"/>
                <a:ext cx="1534" cy="414"/>
                <a:chOff x="576" y="1152"/>
                <a:chExt cx="1200" cy="288"/>
              </a:xfrm>
            </p:grpSpPr>
            <p:sp>
              <p:nvSpPr>
                <p:cNvPr id="14" name="Rectangle 10"/>
                <p:cNvSpPr>
                  <a:spLocks noChangeArrowheads="1"/>
                </p:cNvSpPr>
                <p:nvPr/>
              </p:nvSpPr>
              <p:spPr bwMode="auto">
                <a:xfrm>
                  <a:off x="1392" y="1152"/>
                  <a:ext cx="284" cy="28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1800" b="1" i="1"/>
                </a:p>
              </p:txBody>
            </p:sp>
            <p:graphicFrame>
              <p:nvGraphicFramePr>
                <p:cNvPr id="15" name="Object 11"/>
                <p:cNvGraphicFramePr>
                  <a:graphicFrameLocks noChangeAspect="1"/>
                </p:cNvGraphicFramePr>
                <p:nvPr/>
              </p:nvGraphicFramePr>
              <p:xfrm>
                <a:off x="576" y="1210"/>
                <a:ext cx="1200" cy="109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7475" name="CorelDRAW" r:id="rId7" imgW="9244013" imgH="2392204" progId="CorelDRAW.Graphic.11">
                        <p:embed/>
                      </p:oleObj>
                    </mc:Choice>
                    <mc:Fallback>
                      <p:oleObj name="CorelDRAW" r:id="rId7" imgW="9244013" imgH="2392204" progId="CorelDRAW.Graphic.11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8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 b="52272"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576" y="1210"/>
                              <a:ext cx="1200" cy="109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</p:grpSp>
        <p:sp>
          <p:nvSpPr>
            <p:cNvPr id="6" name="Text Box 12"/>
            <p:cNvSpPr txBox="1">
              <a:spLocks noChangeArrowheads="1"/>
            </p:cNvSpPr>
            <p:nvPr/>
          </p:nvSpPr>
          <p:spPr bwMode="auto">
            <a:xfrm>
              <a:off x="679" y="1005"/>
              <a:ext cx="1410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r>
                <a:rPr lang="en-GB" sz="1400" dirty="0">
                  <a:solidFill>
                    <a:srgbClr val="0070C0"/>
                  </a:solidFill>
                </a:rPr>
                <a:t>Coulomb field of </a:t>
              </a:r>
              <a:br>
                <a:rPr lang="en-GB" sz="1400" dirty="0">
                  <a:solidFill>
                    <a:srgbClr val="0070C0"/>
                  </a:solidFill>
                </a:rPr>
              </a:br>
              <a:r>
                <a:rPr lang="en-GB" sz="1400" dirty="0">
                  <a:solidFill>
                    <a:srgbClr val="0070C0"/>
                  </a:solidFill>
                </a:rPr>
                <a:t>relativistic bunch</a:t>
              </a:r>
            </a:p>
          </p:txBody>
        </p:sp>
        <p:sp>
          <p:nvSpPr>
            <p:cNvPr id="7" name="Line 13"/>
            <p:cNvSpPr>
              <a:spLocks noChangeShapeType="1"/>
            </p:cNvSpPr>
            <p:nvPr/>
          </p:nvSpPr>
          <p:spPr bwMode="auto">
            <a:xfrm>
              <a:off x="2604" y="1484"/>
              <a:ext cx="720" cy="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" name="Line 14"/>
            <p:cNvSpPr>
              <a:spLocks noChangeShapeType="1"/>
            </p:cNvSpPr>
            <p:nvPr/>
          </p:nvSpPr>
          <p:spPr bwMode="auto">
            <a:xfrm>
              <a:off x="1116" y="1796"/>
              <a:ext cx="720" cy="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" name="Text Box 15"/>
            <p:cNvSpPr txBox="1">
              <a:spLocks noChangeArrowheads="1"/>
            </p:cNvSpPr>
            <p:nvPr/>
          </p:nvSpPr>
          <p:spPr bwMode="auto">
            <a:xfrm>
              <a:off x="177" y="1574"/>
              <a:ext cx="944" cy="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r>
                <a:rPr lang="en-GB" sz="1800" dirty="0">
                  <a:solidFill>
                    <a:srgbClr val="0070C0"/>
                  </a:solidFill>
                </a:rPr>
                <a:t>probe laser</a:t>
              </a:r>
            </a:p>
          </p:txBody>
        </p:sp>
        <p:sp>
          <p:nvSpPr>
            <p:cNvPr id="10" name="Text Box 17"/>
            <p:cNvSpPr txBox="1">
              <a:spLocks noChangeArrowheads="1"/>
            </p:cNvSpPr>
            <p:nvPr/>
          </p:nvSpPr>
          <p:spPr bwMode="auto">
            <a:xfrm>
              <a:off x="1721" y="2288"/>
              <a:ext cx="1220" cy="2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/>
              <a:r>
                <a:rPr lang="en-GB" dirty="0">
                  <a:solidFill>
                    <a:srgbClr val="0070C0"/>
                  </a:solidFill>
                </a:rPr>
                <a:t>non-linear </a:t>
              </a:r>
              <a:r>
                <a:rPr lang="en-GB" dirty="0" smtClean="0">
                  <a:solidFill>
                    <a:srgbClr val="0070C0"/>
                  </a:solidFill>
                </a:rPr>
                <a:t>crystal</a:t>
              </a:r>
              <a:endParaRPr lang="en-GB" dirty="0">
                <a:solidFill>
                  <a:srgbClr val="0070C0"/>
                </a:solidFill>
              </a:endParaRPr>
            </a:p>
          </p:txBody>
        </p:sp>
      </p:grpSp>
      <p:sp>
        <p:nvSpPr>
          <p:cNvPr id="19" name="Content Placeholder 19"/>
          <p:cNvSpPr txBox="1">
            <a:spLocks/>
          </p:cNvSpPr>
          <p:nvPr/>
        </p:nvSpPr>
        <p:spPr>
          <a:xfrm>
            <a:off x="4932040" y="878255"/>
            <a:ext cx="4186759" cy="1778949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GB" sz="2000" b="1" dirty="0" smtClean="0">
                <a:solidFill>
                  <a:srgbClr val="FF0000"/>
                </a:solidFill>
              </a:rPr>
              <a:t>Standard Description</a:t>
            </a:r>
          </a:p>
          <a:p>
            <a:r>
              <a:rPr lang="en-GB" sz="1600" dirty="0" smtClean="0">
                <a:solidFill>
                  <a:srgbClr val="0070C0"/>
                </a:solidFill>
              </a:rPr>
              <a:t>Coulomb field flattens transversely, and defines charge distribution</a:t>
            </a:r>
          </a:p>
          <a:p>
            <a:r>
              <a:rPr lang="en-US" sz="1600" dirty="0" err="1" smtClean="0">
                <a:solidFill>
                  <a:srgbClr val="0070C0"/>
                </a:solidFill>
              </a:rPr>
              <a:t>Pockels</a:t>
            </a:r>
            <a:r>
              <a:rPr lang="en-US" sz="1600" dirty="0" smtClean="0">
                <a:solidFill>
                  <a:srgbClr val="0070C0"/>
                </a:solidFill>
              </a:rPr>
              <a:t> effect induces polarization ellipticity</a:t>
            </a:r>
          </a:p>
          <a:p>
            <a:r>
              <a:rPr lang="en-GB" sz="1600" dirty="0">
                <a:solidFill>
                  <a:srgbClr val="0070C0"/>
                </a:solidFill>
              </a:rPr>
              <a:t>Technique borrowed from THz </a:t>
            </a:r>
            <a:r>
              <a:rPr lang="en-GB" sz="1600" dirty="0" smtClean="0">
                <a:solidFill>
                  <a:srgbClr val="0070C0"/>
                </a:solidFill>
              </a:rPr>
              <a:t>electro-optic sampling where </a:t>
            </a:r>
            <a:r>
              <a:rPr lang="en-GB" sz="1200" dirty="0" smtClean="0">
                <a:solidFill>
                  <a:srgbClr val="0070C0"/>
                </a:solidFill>
              </a:rPr>
              <a:t>(</a:t>
            </a:r>
            <a:r>
              <a:rPr lang="en-GB" sz="1200" dirty="0" err="1" smtClean="0">
                <a:solidFill>
                  <a:srgbClr val="0070C0"/>
                </a:solidFill>
              </a:rPr>
              <a:t>t</a:t>
            </a:r>
            <a:r>
              <a:rPr lang="en-GB" sz="1200" baseline="-25000" dirty="0" err="1" smtClean="0">
                <a:solidFill>
                  <a:srgbClr val="0070C0"/>
                </a:solidFill>
              </a:rPr>
              <a:t>probe</a:t>
            </a:r>
            <a:r>
              <a:rPr lang="en-GB" sz="1200" baseline="-25000" dirty="0" smtClean="0">
                <a:solidFill>
                  <a:srgbClr val="0070C0"/>
                </a:solidFill>
              </a:rPr>
              <a:t> </a:t>
            </a:r>
            <a:r>
              <a:rPr lang="en-GB" sz="1200" dirty="0">
                <a:solidFill>
                  <a:srgbClr val="0070C0"/>
                </a:solidFill>
              </a:rPr>
              <a:t>&lt;&lt;  </a:t>
            </a:r>
            <a:r>
              <a:rPr lang="en-GB" sz="1200" dirty="0" err="1" smtClean="0">
                <a:solidFill>
                  <a:srgbClr val="0070C0"/>
                </a:solidFill>
              </a:rPr>
              <a:t>t</a:t>
            </a:r>
            <a:r>
              <a:rPr lang="en-GB" sz="1200" baseline="-25000" dirty="0" err="1" smtClean="0">
                <a:solidFill>
                  <a:srgbClr val="0070C0"/>
                </a:solidFill>
              </a:rPr>
              <a:t>THz</a:t>
            </a:r>
            <a:r>
              <a:rPr lang="en-GB" sz="1200" dirty="0" smtClean="0">
                <a:solidFill>
                  <a:srgbClr val="0070C0"/>
                </a:solidFill>
              </a:rPr>
              <a:t>)</a:t>
            </a:r>
            <a:endParaRPr lang="en-GB" sz="1200" dirty="0">
              <a:solidFill>
                <a:srgbClr val="0070C0"/>
              </a:solidFill>
            </a:endParaRPr>
          </a:p>
        </p:txBody>
      </p:sp>
      <p:grpSp>
        <p:nvGrpSpPr>
          <p:cNvPr id="21" name="Group 36"/>
          <p:cNvGrpSpPr>
            <a:grpSpLocks/>
          </p:cNvGrpSpPr>
          <p:nvPr/>
        </p:nvGrpSpPr>
        <p:grpSpPr bwMode="auto">
          <a:xfrm>
            <a:off x="-40283" y="3104523"/>
            <a:ext cx="5353284" cy="1869401"/>
            <a:chOff x="113" y="431"/>
            <a:chExt cx="2585" cy="1049"/>
          </a:xfrm>
        </p:grpSpPr>
        <p:pic>
          <p:nvPicPr>
            <p:cNvPr id="22" name="Picture 7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" y="431"/>
              <a:ext cx="2585" cy="10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Rectangle 8"/>
            <p:cNvSpPr>
              <a:spLocks noChangeArrowheads="1"/>
            </p:cNvSpPr>
            <p:nvPr/>
          </p:nvSpPr>
          <p:spPr bwMode="auto">
            <a:xfrm>
              <a:off x="113" y="1162"/>
              <a:ext cx="1089" cy="182"/>
            </a:xfrm>
            <a:prstGeom prst="rect">
              <a:avLst/>
            </a:prstGeom>
            <a:solidFill>
              <a:schemeClr val="bg1"/>
            </a:solidFill>
            <a:ln w="12700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800" b="1" i="1"/>
            </a:p>
          </p:txBody>
        </p:sp>
      </p:grpSp>
      <p:sp>
        <p:nvSpPr>
          <p:cNvPr id="24" name="Text Box 15"/>
          <p:cNvSpPr txBox="1">
            <a:spLocks noChangeArrowheads="1"/>
          </p:cNvSpPr>
          <p:nvPr/>
        </p:nvSpPr>
        <p:spPr bwMode="auto">
          <a:xfrm>
            <a:off x="18177" y="3215461"/>
            <a:ext cx="2177559" cy="36933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GB" dirty="0">
                <a:solidFill>
                  <a:srgbClr val="FF0000"/>
                </a:solidFill>
              </a:rPr>
              <a:t>Spectral Decoding</a:t>
            </a:r>
          </a:p>
        </p:txBody>
      </p:sp>
      <p:sp>
        <p:nvSpPr>
          <p:cNvPr id="25" name="TextBox 25"/>
          <p:cNvSpPr txBox="1">
            <a:spLocks noChangeArrowheads="1"/>
          </p:cNvSpPr>
          <p:nvPr/>
        </p:nvSpPr>
        <p:spPr bwMode="auto">
          <a:xfrm>
            <a:off x="5320582" y="3177449"/>
            <a:ext cx="41656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1900"/>
              </a:lnSpc>
              <a:buFont typeface="Courier New" pitchFamily="49" charset="0"/>
              <a:buChar char="o"/>
            </a:pPr>
            <a:r>
              <a:rPr lang="en-GB" sz="1400" dirty="0"/>
              <a:t> </a:t>
            </a:r>
            <a:r>
              <a:rPr lang="en-GB" sz="1400" dirty="0" smtClean="0"/>
              <a:t>  Chirped </a:t>
            </a:r>
            <a:r>
              <a:rPr lang="en-GB" sz="1400" dirty="0"/>
              <a:t>optical input </a:t>
            </a:r>
          </a:p>
          <a:p>
            <a:pPr>
              <a:lnSpc>
                <a:spcPts val="2200"/>
              </a:lnSpc>
              <a:buFont typeface="Courier New" pitchFamily="49" charset="0"/>
              <a:buChar char="o"/>
            </a:pPr>
            <a:r>
              <a:rPr lang="en-GB" sz="1400" dirty="0"/>
              <a:t> </a:t>
            </a:r>
            <a:r>
              <a:rPr lang="en-GB" sz="1400" dirty="0" smtClean="0"/>
              <a:t>  Spectral </a:t>
            </a:r>
            <a:r>
              <a:rPr lang="en-GB" sz="1400" dirty="0"/>
              <a:t>readout</a:t>
            </a:r>
          </a:p>
          <a:p>
            <a:pPr>
              <a:lnSpc>
                <a:spcPts val="1900"/>
              </a:lnSpc>
              <a:buFont typeface="Courier New" pitchFamily="49" charset="0"/>
              <a:buChar char="o"/>
            </a:pPr>
            <a:r>
              <a:rPr lang="en-GB" sz="1400" dirty="0"/>
              <a:t> </a:t>
            </a:r>
            <a:r>
              <a:rPr lang="en-GB" sz="1400" dirty="0" smtClean="0"/>
              <a:t>  Uses </a:t>
            </a:r>
            <a:r>
              <a:rPr lang="en-GB" sz="1400" dirty="0"/>
              <a:t>time-wavelength </a:t>
            </a:r>
            <a:r>
              <a:rPr lang="en-GB" sz="1400" dirty="0" smtClean="0"/>
              <a:t>relationship</a:t>
            </a:r>
            <a:endParaRPr lang="en-GB" sz="1400" dirty="0"/>
          </a:p>
        </p:txBody>
      </p:sp>
      <p:sp>
        <p:nvSpPr>
          <p:cNvPr id="26" name="Text Box 17"/>
          <p:cNvSpPr txBox="1">
            <a:spLocks noChangeArrowheads="1"/>
          </p:cNvSpPr>
          <p:nvPr/>
        </p:nvSpPr>
        <p:spPr bwMode="auto">
          <a:xfrm>
            <a:off x="4287183" y="3080737"/>
            <a:ext cx="944177" cy="36933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GB" dirty="0" smtClean="0">
                <a:solidFill>
                  <a:srgbClr val="0070C0"/>
                </a:solidFill>
              </a:rPr>
              <a:t>~1ps</a:t>
            </a:r>
            <a:endParaRPr lang="en-GB" dirty="0">
              <a:solidFill>
                <a:srgbClr val="0070C0"/>
              </a:solidFill>
            </a:endParaRPr>
          </a:p>
        </p:txBody>
      </p:sp>
      <p:grpSp>
        <p:nvGrpSpPr>
          <p:cNvPr id="27" name="Group 12"/>
          <p:cNvGrpSpPr>
            <a:grpSpLocks/>
          </p:cNvGrpSpPr>
          <p:nvPr/>
        </p:nvGrpSpPr>
        <p:grpSpPr bwMode="auto">
          <a:xfrm>
            <a:off x="107504" y="4808929"/>
            <a:ext cx="5163716" cy="1788423"/>
            <a:chOff x="731" y="2559"/>
            <a:chExt cx="2609" cy="1067"/>
          </a:xfrm>
        </p:grpSpPr>
        <p:pic>
          <p:nvPicPr>
            <p:cNvPr id="28" name="Picture 13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1" y="2559"/>
              <a:ext cx="2609" cy="10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" name="Rectangle 14"/>
            <p:cNvSpPr>
              <a:spLocks noChangeArrowheads="1"/>
            </p:cNvSpPr>
            <p:nvPr/>
          </p:nvSpPr>
          <p:spPr bwMode="auto">
            <a:xfrm>
              <a:off x="731" y="3371"/>
              <a:ext cx="891" cy="91"/>
            </a:xfrm>
            <a:prstGeom prst="rect">
              <a:avLst/>
            </a:prstGeom>
            <a:solidFill>
              <a:schemeClr val="bg1"/>
            </a:solidFill>
            <a:ln w="12700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800" b="1" i="1"/>
            </a:p>
          </p:txBody>
        </p:sp>
      </p:grpSp>
      <p:sp>
        <p:nvSpPr>
          <p:cNvPr id="30" name="Text Box 17"/>
          <p:cNvSpPr txBox="1">
            <a:spLocks noChangeArrowheads="1"/>
          </p:cNvSpPr>
          <p:nvPr/>
        </p:nvSpPr>
        <p:spPr bwMode="auto">
          <a:xfrm>
            <a:off x="35496" y="4655621"/>
            <a:ext cx="2344760" cy="36933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GB" dirty="0">
                <a:solidFill>
                  <a:srgbClr val="FF0000"/>
                </a:solidFill>
              </a:rPr>
              <a:t>Temporal Decoding</a:t>
            </a:r>
          </a:p>
        </p:txBody>
      </p:sp>
      <p:sp>
        <p:nvSpPr>
          <p:cNvPr id="31" name="TextBox 27"/>
          <p:cNvSpPr txBox="1">
            <a:spLocks noChangeArrowheads="1"/>
          </p:cNvSpPr>
          <p:nvPr/>
        </p:nvSpPr>
        <p:spPr bwMode="auto">
          <a:xfrm>
            <a:off x="5360442" y="4899358"/>
            <a:ext cx="3676054" cy="93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  <a:buFont typeface="Courier New" pitchFamily="49" charset="0"/>
              <a:buChar char="o"/>
            </a:pPr>
            <a:r>
              <a:rPr lang="en-GB" sz="1400" dirty="0"/>
              <a:t> </a:t>
            </a:r>
            <a:r>
              <a:rPr lang="en-GB" sz="1400" dirty="0" smtClean="0"/>
              <a:t>  Long </a:t>
            </a:r>
            <a:r>
              <a:rPr lang="en-GB" sz="1400" dirty="0"/>
              <a:t>pulse + ultrashort pulse </a:t>
            </a:r>
            <a:r>
              <a:rPr lang="en-GB" sz="1400" dirty="0" smtClean="0"/>
              <a:t>as gate</a:t>
            </a:r>
            <a:endParaRPr lang="en-GB" sz="1400" dirty="0"/>
          </a:p>
          <a:p>
            <a:pPr>
              <a:lnSpc>
                <a:spcPts val="2200"/>
              </a:lnSpc>
              <a:buFont typeface="Courier New" pitchFamily="49" charset="0"/>
              <a:buChar char="o"/>
            </a:pPr>
            <a:r>
              <a:rPr lang="en-GB" sz="1400" dirty="0"/>
              <a:t> </a:t>
            </a:r>
            <a:r>
              <a:rPr lang="en-GB" sz="1400" dirty="0" smtClean="0"/>
              <a:t>  Spatial </a:t>
            </a:r>
            <a:r>
              <a:rPr lang="en-GB" sz="1400" dirty="0"/>
              <a:t>readout (cross-</a:t>
            </a:r>
            <a:r>
              <a:rPr lang="en-GB" sz="1400" dirty="0" err="1"/>
              <a:t>correlator</a:t>
            </a:r>
            <a:r>
              <a:rPr lang="en-GB" sz="1400" dirty="0"/>
              <a:t> crystal)</a:t>
            </a:r>
          </a:p>
          <a:p>
            <a:pPr>
              <a:lnSpc>
                <a:spcPts val="2200"/>
              </a:lnSpc>
              <a:buFont typeface="Courier New" pitchFamily="49" charset="0"/>
              <a:buChar char="o"/>
            </a:pPr>
            <a:r>
              <a:rPr lang="en-GB" sz="1400" dirty="0"/>
              <a:t> </a:t>
            </a:r>
            <a:r>
              <a:rPr lang="en-GB" sz="1400" dirty="0" smtClean="0"/>
              <a:t>  Uses </a:t>
            </a:r>
            <a:r>
              <a:rPr lang="en-GB" sz="1400" dirty="0"/>
              <a:t>time-space </a:t>
            </a:r>
            <a:r>
              <a:rPr lang="en-GB" sz="1400" dirty="0" smtClean="0"/>
              <a:t>relationship</a:t>
            </a:r>
            <a:endParaRPr lang="en-GB" sz="1400" dirty="0"/>
          </a:p>
        </p:txBody>
      </p:sp>
      <p:sp>
        <p:nvSpPr>
          <p:cNvPr id="32" name="Text Box 17"/>
          <p:cNvSpPr txBox="1">
            <a:spLocks noChangeArrowheads="1"/>
          </p:cNvSpPr>
          <p:nvPr/>
        </p:nvSpPr>
        <p:spPr bwMode="auto">
          <a:xfrm>
            <a:off x="4327043" y="4714692"/>
            <a:ext cx="944177" cy="36933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GB" dirty="0" smtClean="0">
                <a:solidFill>
                  <a:srgbClr val="0070C0"/>
                </a:solidFill>
              </a:rPr>
              <a:t>~150fs</a:t>
            </a: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271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5681" y="-27384"/>
            <a:ext cx="6313444" cy="710952"/>
          </a:xfrm>
        </p:spPr>
        <p:txBody>
          <a:bodyPr>
            <a:noAutofit/>
          </a:bodyPr>
          <a:lstStyle/>
          <a:p>
            <a:r>
              <a:rPr lang="en-GB" sz="4000" b="1" dirty="0" smtClean="0">
                <a:solidFill>
                  <a:srgbClr val="FF0000"/>
                </a:solidFill>
              </a:rPr>
              <a:t>Physics of EO Transposition</a:t>
            </a:r>
            <a:endParaRPr lang="en-GB" sz="4000" dirty="0"/>
          </a:p>
        </p:txBody>
      </p:sp>
      <p:sp>
        <p:nvSpPr>
          <p:cNvPr id="21" name="Content Placeholder 19"/>
          <p:cNvSpPr txBox="1">
            <a:spLocks/>
          </p:cNvSpPr>
          <p:nvPr/>
        </p:nvSpPr>
        <p:spPr>
          <a:xfrm>
            <a:off x="323528" y="707685"/>
            <a:ext cx="6912768" cy="400110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GB" sz="2000" b="1" dirty="0" smtClean="0">
                <a:solidFill>
                  <a:srgbClr val="FF0000"/>
                </a:solidFill>
              </a:rPr>
              <a:t>More Rigorous Description – nonlinear frequency mixing</a:t>
            </a:r>
          </a:p>
        </p:txBody>
      </p:sp>
      <p:sp>
        <p:nvSpPr>
          <p:cNvPr id="32" name="Text Box 24"/>
          <p:cNvSpPr txBox="1">
            <a:spLocks noChangeArrowheads="1"/>
          </p:cNvSpPr>
          <p:nvPr/>
        </p:nvSpPr>
        <p:spPr bwMode="auto">
          <a:xfrm>
            <a:off x="5798927" y="1135777"/>
            <a:ext cx="2661505" cy="27699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200" dirty="0" smtClean="0">
                <a:solidFill>
                  <a:srgbClr val="006600"/>
                </a:solidFill>
              </a:rPr>
              <a:t>S.P. Jamison Opt. </a:t>
            </a:r>
            <a:r>
              <a:rPr lang="en-GB" sz="1200" dirty="0" err="1" smtClean="0">
                <a:solidFill>
                  <a:srgbClr val="006600"/>
                </a:solidFill>
              </a:rPr>
              <a:t>Lett</a:t>
            </a:r>
            <a:r>
              <a:rPr lang="en-GB" sz="1200" dirty="0" smtClean="0">
                <a:solidFill>
                  <a:srgbClr val="006600"/>
                </a:solidFill>
              </a:rPr>
              <a:t>. v</a:t>
            </a:r>
            <a:r>
              <a:rPr lang="en-GB" sz="1200" b="1" dirty="0" smtClean="0">
                <a:solidFill>
                  <a:srgbClr val="006600"/>
                </a:solidFill>
              </a:rPr>
              <a:t>31</a:t>
            </a:r>
            <a:r>
              <a:rPr lang="en-GB" sz="1200" dirty="0" smtClean="0">
                <a:solidFill>
                  <a:srgbClr val="006600"/>
                </a:solidFill>
              </a:rPr>
              <a:t> no.11 p1753</a:t>
            </a:r>
            <a:endParaRPr lang="en-GB" sz="1200" dirty="0">
              <a:solidFill>
                <a:srgbClr val="006600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212912" y="4005064"/>
            <a:ext cx="7772261" cy="2160240"/>
            <a:chOff x="212912" y="1484784"/>
            <a:chExt cx="7772261" cy="2160240"/>
          </a:xfrm>
        </p:grpSpPr>
        <p:grpSp>
          <p:nvGrpSpPr>
            <p:cNvPr id="8" name="Group 7"/>
            <p:cNvGrpSpPr/>
            <p:nvPr/>
          </p:nvGrpSpPr>
          <p:grpSpPr>
            <a:xfrm>
              <a:off x="729898" y="1484784"/>
              <a:ext cx="7255275" cy="2160240"/>
              <a:chOff x="729898" y="1484784"/>
              <a:chExt cx="7255275" cy="2160240"/>
            </a:xfrm>
          </p:grpSpPr>
          <p:pic>
            <p:nvPicPr>
              <p:cNvPr id="27" name="Picture 22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lum bright="-20000" contras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2028" b="8844"/>
              <a:stretch/>
            </p:blipFill>
            <p:spPr bwMode="auto">
              <a:xfrm>
                <a:off x="745393" y="1484784"/>
                <a:ext cx="4497727" cy="5204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6" name="TextBox 45"/>
              <p:cNvSpPr txBox="1"/>
              <p:nvPr/>
            </p:nvSpPr>
            <p:spPr>
              <a:xfrm>
                <a:off x="6589752" y="2065482"/>
                <a:ext cx="1006922" cy="3321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 smtClean="0">
                    <a:solidFill>
                      <a:srgbClr val="0070C0"/>
                    </a:solidFill>
                  </a:rPr>
                  <a:t>EOT pulse</a:t>
                </a:r>
                <a:endParaRPr lang="en-GB" b="1" dirty="0">
                  <a:solidFill>
                    <a:srgbClr val="0070C0"/>
                  </a:solidFill>
                </a:endParaRPr>
              </a:p>
            </p:txBody>
          </p:sp>
          <p:pic>
            <p:nvPicPr>
              <p:cNvPr id="47" name="Picture 11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14133" y="2368684"/>
                <a:ext cx="1688945" cy="12469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48" name="TextBox 47"/>
              <p:cNvSpPr txBox="1"/>
              <p:nvPr/>
            </p:nvSpPr>
            <p:spPr>
              <a:xfrm>
                <a:off x="7710744" y="3268510"/>
                <a:ext cx="274429" cy="3321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t</a:t>
                </a:r>
                <a:endParaRPr lang="en-GB" dirty="0"/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5973176" y="2368683"/>
                <a:ext cx="266952" cy="3321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E</a:t>
                </a:r>
                <a:endParaRPr lang="en-GB" dirty="0"/>
              </a:p>
            </p:txBody>
          </p:sp>
          <p:sp>
            <p:nvSpPr>
              <p:cNvPr id="50" name="Right Arrow 49"/>
              <p:cNvSpPr/>
              <p:nvPr/>
            </p:nvSpPr>
            <p:spPr>
              <a:xfrm>
                <a:off x="5243120" y="2809389"/>
                <a:ext cx="346310" cy="453746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1099327" y="2065964"/>
                <a:ext cx="1343692" cy="3321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 smtClean="0">
                    <a:solidFill>
                      <a:srgbClr val="0070C0"/>
                    </a:solidFill>
                  </a:rPr>
                  <a:t>Coulomb field</a:t>
                </a:r>
                <a:endParaRPr lang="en-GB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3308232" y="2065964"/>
                <a:ext cx="1415191" cy="3321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 smtClean="0">
                    <a:solidFill>
                      <a:srgbClr val="0070C0"/>
                    </a:solidFill>
                  </a:rPr>
                  <a:t>Optical field in</a:t>
                </a:r>
                <a:endParaRPr lang="en-GB" b="1" dirty="0">
                  <a:solidFill>
                    <a:srgbClr val="0070C0"/>
                  </a:solidFill>
                </a:endParaRPr>
              </a:p>
            </p:txBody>
          </p:sp>
          <p:pic>
            <p:nvPicPr>
              <p:cNvPr id="54" name="Picture 9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45640" y="2398069"/>
                <a:ext cx="1684845" cy="12469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55" name="Picture 10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82476" y="2398069"/>
                <a:ext cx="1684845" cy="12469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56" name="TextBox 55"/>
              <p:cNvSpPr txBox="1"/>
              <p:nvPr/>
            </p:nvSpPr>
            <p:spPr>
              <a:xfrm>
                <a:off x="2361495" y="3283534"/>
                <a:ext cx="274429" cy="3321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t</a:t>
                </a:r>
                <a:endParaRPr lang="en-GB" dirty="0"/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4732253" y="3268510"/>
                <a:ext cx="274429" cy="3321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t</a:t>
                </a:r>
                <a:endParaRPr lang="en-GB" dirty="0"/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729898" y="2368683"/>
                <a:ext cx="266952" cy="3321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E</a:t>
                </a:r>
                <a:endParaRPr lang="en-GB" dirty="0"/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3021594" y="2368683"/>
                <a:ext cx="266952" cy="3321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E</a:t>
                </a:r>
                <a:endParaRPr lang="en-GB" dirty="0"/>
              </a:p>
            </p:txBody>
          </p:sp>
          <p:sp>
            <p:nvSpPr>
              <p:cNvPr id="60" name="Plus 59"/>
              <p:cNvSpPr/>
              <p:nvPr/>
            </p:nvSpPr>
            <p:spPr>
              <a:xfrm rot="2700000">
                <a:off x="2614806" y="2779000"/>
                <a:ext cx="507033" cy="489349"/>
              </a:xfrm>
              <a:prstGeom prst="mathPlus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99" name="Straight Arrow Connector 98"/>
              <p:cNvCxnSpPr/>
              <p:nvPr/>
            </p:nvCxnSpPr>
            <p:spPr>
              <a:xfrm>
                <a:off x="1414377" y="2755219"/>
                <a:ext cx="206193" cy="2307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Arrow Connector 99"/>
              <p:cNvCxnSpPr/>
              <p:nvPr/>
            </p:nvCxnSpPr>
            <p:spPr>
              <a:xfrm flipH="1">
                <a:off x="1995655" y="2755219"/>
                <a:ext cx="206193" cy="2307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1" name="TextBox 100"/>
              <p:cNvSpPr txBox="1"/>
              <p:nvPr/>
            </p:nvSpPr>
            <p:spPr>
              <a:xfrm>
                <a:off x="2025645" y="2449193"/>
                <a:ext cx="512054" cy="2515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/>
                  <a:t>~50fs</a:t>
                </a:r>
                <a:endParaRPr lang="en-GB" sz="1400" dirty="0"/>
              </a:p>
            </p:txBody>
          </p:sp>
        </p:grpSp>
        <p:sp>
          <p:nvSpPr>
            <p:cNvPr id="123" name="Content Placeholder 19"/>
            <p:cNvSpPr txBox="1">
              <a:spLocks/>
            </p:cNvSpPr>
            <p:nvPr/>
          </p:nvSpPr>
          <p:spPr>
            <a:xfrm rot="16200000">
              <a:off x="-430123" y="2298571"/>
              <a:ext cx="1686179" cy="400110"/>
            </a:xfrm>
            <a:prstGeom prst="rect">
              <a:avLst/>
            </a:prstGeom>
          </p:spPr>
          <p:txBody>
            <a:bodyPr vert="horz" wrap="square" lIns="91440" tIns="45720" rIns="91440" bIns="45720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itchFamily="34" charset="0"/>
                <a:buNone/>
              </a:pPr>
              <a:r>
                <a:rPr lang="en-GB" sz="2000" b="1" dirty="0" smtClean="0">
                  <a:solidFill>
                    <a:srgbClr val="FF0000"/>
                  </a:solidFill>
                </a:rPr>
                <a:t>Time Domain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12912" y="1465856"/>
            <a:ext cx="8103504" cy="2445347"/>
            <a:chOff x="212912" y="3986136"/>
            <a:chExt cx="8103504" cy="2445347"/>
          </a:xfrm>
        </p:grpSpPr>
        <p:grpSp>
          <p:nvGrpSpPr>
            <p:cNvPr id="9" name="Group 8"/>
            <p:cNvGrpSpPr/>
            <p:nvPr/>
          </p:nvGrpSpPr>
          <p:grpSpPr>
            <a:xfrm>
              <a:off x="658031" y="4005064"/>
              <a:ext cx="7658385" cy="2426419"/>
              <a:chOff x="658031" y="4005064"/>
              <a:chExt cx="7658385" cy="2426419"/>
            </a:xfrm>
          </p:grpSpPr>
          <p:pic>
            <p:nvPicPr>
              <p:cNvPr id="24" name="Picture 19"/>
              <p:cNvPicPr>
                <a:picLocks noChangeAspect="1" noChangeArrowheads="1"/>
              </p:cNvPicPr>
              <p:nvPr/>
            </p:nvPicPr>
            <p:blipFill rotWithShape="1">
              <a:blip r:embed="rId6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lum bright="-20000" contras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1205" b="7227"/>
              <a:stretch/>
            </p:blipFill>
            <p:spPr bwMode="auto">
              <a:xfrm>
                <a:off x="701861" y="4005064"/>
                <a:ext cx="4806243" cy="5416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61" name="Straight Connector 60"/>
              <p:cNvCxnSpPr/>
              <p:nvPr/>
            </p:nvCxnSpPr>
            <p:spPr>
              <a:xfrm>
                <a:off x="992897" y="5938782"/>
                <a:ext cx="1279673" cy="0"/>
              </a:xfrm>
              <a:prstGeom prst="line">
                <a:avLst/>
              </a:prstGeom>
              <a:ln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Freeform 61"/>
              <p:cNvSpPr/>
              <p:nvPr/>
            </p:nvSpPr>
            <p:spPr>
              <a:xfrm>
                <a:off x="992897" y="5057546"/>
                <a:ext cx="740533" cy="839274"/>
              </a:xfrm>
              <a:custGeom>
                <a:avLst/>
                <a:gdLst>
                  <a:gd name="connsiteX0" fmla="*/ 0 w 2588964"/>
                  <a:gd name="connsiteY0" fmla="*/ 2119 h 1026688"/>
                  <a:gd name="connsiteX1" fmla="*/ 297456 w 2588964"/>
                  <a:gd name="connsiteY1" fmla="*/ 35170 h 1026688"/>
                  <a:gd name="connsiteX2" fmla="*/ 616945 w 2588964"/>
                  <a:gd name="connsiteY2" fmla="*/ 244490 h 1026688"/>
                  <a:gd name="connsiteX3" fmla="*/ 870333 w 2588964"/>
                  <a:gd name="connsiteY3" fmla="*/ 519912 h 1026688"/>
                  <a:gd name="connsiteX4" fmla="*/ 1156771 w 2588964"/>
                  <a:gd name="connsiteY4" fmla="*/ 784317 h 1026688"/>
                  <a:gd name="connsiteX5" fmla="*/ 1641513 w 2588964"/>
                  <a:gd name="connsiteY5" fmla="*/ 960587 h 1026688"/>
                  <a:gd name="connsiteX6" fmla="*/ 2148289 w 2588964"/>
                  <a:gd name="connsiteY6" fmla="*/ 1015671 h 1026688"/>
                  <a:gd name="connsiteX7" fmla="*/ 2588964 w 2588964"/>
                  <a:gd name="connsiteY7" fmla="*/ 1026688 h 1026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88964" h="1026688">
                    <a:moveTo>
                      <a:pt x="0" y="2119"/>
                    </a:moveTo>
                    <a:cubicBezTo>
                      <a:pt x="97316" y="-1553"/>
                      <a:pt x="194632" y="-5225"/>
                      <a:pt x="297456" y="35170"/>
                    </a:cubicBezTo>
                    <a:cubicBezTo>
                      <a:pt x="400280" y="75565"/>
                      <a:pt x="521466" y="163700"/>
                      <a:pt x="616945" y="244490"/>
                    </a:cubicBezTo>
                    <a:cubicBezTo>
                      <a:pt x="712425" y="325280"/>
                      <a:pt x="780362" y="429941"/>
                      <a:pt x="870333" y="519912"/>
                    </a:cubicBezTo>
                    <a:cubicBezTo>
                      <a:pt x="960304" y="609883"/>
                      <a:pt x="1028241" y="710871"/>
                      <a:pt x="1156771" y="784317"/>
                    </a:cubicBezTo>
                    <a:cubicBezTo>
                      <a:pt x="1285301" y="857763"/>
                      <a:pt x="1476260" y="922028"/>
                      <a:pt x="1641513" y="960587"/>
                    </a:cubicBezTo>
                    <a:cubicBezTo>
                      <a:pt x="1806766" y="999146"/>
                      <a:pt x="1990380" y="1004654"/>
                      <a:pt x="2148289" y="1015671"/>
                    </a:cubicBezTo>
                    <a:cubicBezTo>
                      <a:pt x="2306198" y="1026688"/>
                      <a:pt x="2515518" y="1026688"/>
                      <a:pt x="2588964" y="1026688"/>
                    </a:cubicBezTo>
                  </a:path>
                </a:pathLst>
              </a:cu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64" name="Straight Connector 63"/>
              <p:cNvCxnSpPr/>
              <p:nvPr/>
            </p:nvCxnSpPr>
            <p:spPr>
              <a:xfrm>
                <a:off x="6338360" y="6056577"/>
                <a:ext cx="1706481" cy="0"/>
              </a:xfrm>
              <a:prstGeom prst="line">
                <a:avLst/>
              </a:prstGeom>
              <a:ln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>
                <a:off x="5905914" y="6056693"/>
                <a:ext cx="24885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 flipV="1">
                <a:off x="6154767" y="5959251"/>
                <a:ext cx="105661" cy="9280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>
              <a:xfrm>
                <a:off x="6260427" y="5963441"/>
                <a:ext cx="0" cy="17659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 flipV="1">
                <a:off x="6260427" y="6056150"/>
                <a:ext cx="113495" cy="8829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>
                <a:off x="992897" y="4899311"/>
                <a:ext cx="0" cy="1041287"/>
              </a:xfrm>
              <a:prstGeom prst="line">
                <a:avLst/>
              </a:prstGeom>
              <a:ln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/>
            </p:nvCxnSpPr>
            <p:spPr>
              <a:xfrm>
                <a:off x="5905914" y="5010061"/>
                <a:ext cx="0" cy="1041287"/>
              </a:xfrm>
              <a:prstGeom prst="line">
                <a:avLst/>
              </a:prstGeom>
              <a:ln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7" name="TextBox 76"/>
              <p:cNvSpPr txBox="1"/>
              <p:nvPr/>
            </p:nvSpPr>
            <p:spPr>
              <a:xfrm rot="16200000">
                <a:off x="357770" y="5185899"/>
                <a:ext cx="897028" cy="2965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Intensity</a:t>
                </a:r>
                <a:endParaRPr lang="en-GB" dirty="0"/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 rot="16200000">
                <a:off x="5274168" y="5281552"/>
                <a:ext cx="897028" cy="2965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Intensity</a:t>
                </a:r>
                <a:endParaRPr lang="en-GB" dirty="0"/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2109038" y="5988746"/>
                <a:ext cx="274429" cy="3019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dirty="0" smtClean="0"/>
                  <a:t>ν</a:t>
                </a:r>
                <a:endParaRPr lang="en-GB" dirty="0"/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1289562" y="4833189"/>
                <a:ext cx="686343" cy="2515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/>
                  <a:t>few mm</a:t>
                </a:r>
                <a:endParaRPr lang="en-GB" sz="1400" dirty="0"/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1694066" y="5477554"/>
                <a:ext cx="689401" cy="2515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t</a:t>
                </a:r>
                <a:r>
                  <a:rPr lang="en-GB" sz="1400" dirty="0" smtClean="0"/>
                  <a:t>ens </a:t>
                </a:r>
                <a:r>
                  <a:rPr lang="el-GR" sz="1400" dirty="0" smtClean="0"/>
                  <a:t>μ</a:t>
                </a:r>
                <a:r>
                  <a:rPr lang="en-GB" sz="1400" dirty="0" smtClean="0"/>
                  <a:t>m</a:t>
                </a:r>
                <a:endParaRPr lang="en-GB" sz="1400" dirty="0"/>
              </a:p>
            </p:txBody>
          </p:sp>
          <p:sp>
            <p:nvSpPr>
              <p:cNvPr id="84" name="TextBox 83"/>
              <p:cNvSpPr txBox="1"/>
              <p:nvPr/>
            </p:nvSpPr>
            <p:spPr>
              <a:xfrm>
                <a:off x="6771565" y="6123706"/>
                <a:ext cx="69602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/>
                  <a:t>820nm</a:t>
                </a:r>
                <a:endParaRPr lang="en-GB" sz="1400" dirty="0"/>
              </a:p>
            </p:txBody>
          </p:sp>
          <p:sp>
            <p:nvSpPr>
              <p:cNvPr id="85" name="TextBox 84"/>
              <p:cNvSpPr txBox="1"/>
              <p:nvPr/>
            </p:nvSpPr>
            <p:spPr>
              <a:xfrm>
                <a:off x="895798" y="4565834"/>
                <a:ext cx="1343692" cy="3019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 smtClean="0">
                    <a:solidFill>
                      <a:srgbClr val="0070C0"/>
                    </a:solidFill>
                  </a:rPr>
                  <a:t>Coulomb field</a:t>
                </a:r>
                <a:endParaRPr lang="en-GB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86" name="TextBox 85"/>
              <p:cNvSpPr txBox="1"/>
              <p:nvPr/>
            </p:nvSpPr>
            <p:spPr>
              <a:xfrm>
                <a:off x="6337785" y="4565834"/>
                <a:ext cx="1357188" cy="3321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 smtClean="0">
                    <a:solidFill>
                      <a:srgbClr val="0070C0"/>
                    </a:solidFill>
                  </a:rPr>
                  <a:t>EOT spectrum</a:t>
                </a:r>
                <a:endParaRPr lang="en-GB" b="1" dirty="0">
                  <a:solidFill>
                    <a:srgbClr val="0070C0"/>
                  </a:solidFill>
                </a:endParaRPr>
              </a:p>
            </p:txBody>
          </p:sp>
          <p:grpSp>
            <p:nvGrpSpPr>
              <p:cNvPr id="90" name="Group 89"/>
              <p:cNvGrpSpPr/>
              <p:nvPr/>
            </p:nvGrpSpPr>
            <p:grpSpPr>
              <a:xfrm>
                <a:off x="6338360" y="5173034"/>
                <a:ext cx="1978056" cy="841581"/>
                <a:chOff x="6300842" y="3263585"/>
                <a:chExt cx="2239911" cy="1029511"/>
              </a:xfrm>
            </p:grpSpPr>
            <p:grpSp>
              <p:nvGrpSpPr>
                <p:cNvPr id="91" name="Group 90"/>
                <p:cNvGrpSpPr/>
                <p:nvPr/>
              </p:nvGrpSpPr>
              <p:grpSpPr>
                <a:xfrm>
                  <a:off x="6300842" y="3263585"/>
                  <a:ext cx="1677130" cy="1029511"/>
                  <a:chOff x="6300842" y="3641810"/>
                  <a:chExt cx="1677130" cy="1029511"/>
                </a:xfrm>
              </p:grpSpPr>
              <p:sp>
                <p:nvSpPr>
                  <p:cNvPr id="95" name="Freeform 94"/>
                  <p:cNvSpPr/>
                  <p:nvPr/>
                </p:nvSpPr>
                <p:spPr>
                  <a:xfrm>
                    <a:off x="7139407" y="3644633"/>
                    <a:ext cx="838565" cy="1026688"/>
                  </a:xfrm>
                  <a:custGeom>
                    <a:avLst/>
                    <a:gdLst>
                      <a:gd name="connsiteX0" fmla="*/ 0 w 2588964"/>
                      <a:gd name="connsiteY0" fmla="*/ 2119 h 1026688"/>
                      <a:gd name="connsiteX1" fmla="*/ 297456 w 2588964"/>
                      <a:gd name="connsiteY1" fmla="*/ 35170 h 1026688"/>
                      <a:gd name="connsiteX2" fmla="*/ 616945 w 2588964"/>
                      <a:gd name="connsiteY2" fmla="*/ 244490 h 1026688"/>
                      <a:gd name="connsiteX3" fmla="*/ 870333 w 2588964"/>
                      <a:gd name="connsiteY3" fmla="*/ 519912 h 1026688"/>
                      <a:gd name="connsiteX4" fmla="*/ 1156771 w 2588964"/>
                      <a:gd name="connsiteY4" fmla="*/ 784317 h 1026688"/>
                      <a:gd name="connsiteX5" fmla="*/ 1641513 w 2588964"/>
                      <a:gd name="connsiteY5" fmla="*/ 960587 h 1026688"/>
                      <a:gd name="connsiteX6" fmla="*/ 2148289 w 2588964"/>
                      <a:gd name="connsiteY6" fmla="*/ 1015671 h 1026688"/>
                      <a:gd name="connsiteX7" fmla="*/ 2588964 w 2588964"/>
                      <a:gd name="connsiteY7" fmla="*/ 1026688 h 10266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588964" h="1026688">
                        <a:moveTo>
                          <a:pt x="0" y="2119"/>
                        </a:moveTo>
                        <a:cubicBezTo>
                          <a:pt x="97316" y="-1553"/>
                          <a:pt x="194632" y="-5225"/>
                          <a:pt x="297456" y="35170"/>
                        </a:cubicBezTo>
                        <a:cubicBezTo>
                          <a:pt x="400280" y="75565"/>
                          <a:pt x="521466" y="163700"/>
                          <a:pt x="616945" y="244490"/>
                        </a:cubicBezTo>
                        <a:cubicBezTo>
                          <a:pt x="712425" y="325280"/>
                          <a:pt x="780362" y="429941"/>
                          <a:pt x="870333" y="519912"/>
                        </a:cubicBezTo>
                        <a:cubicBezTo>
                          <a:pt x="960304" y="609883"/>
                          <a:pt x="1028241" y="710871"/>
                          <a:pt x="1156771" y="784317"/>
                        </a:cubicBezTo>
                        <a:cubicBezTo>
                          <a:pt x="1285301" y="857763"/>
                          <a:pt x="1476260" y="922028"/>
                          <a:pt x="1641513" y="960587"/>
                        </a:cubicBezTo>
                        <a:cubicBezTo>
                          <a:pt x="1806766" y="999146"/>
                          <a:pt x="1990380" y="1004654"/>
                          <a:pt x="2148289" y="1015671"/>
                        </a:cubicBezTo>
                        <a:cubicBezTo>
                          <a:pt x="2306198" y="1026688"/>
                          <a:pt x="2515518" y="1026688"/>
                          <a:pt x="2588964" y="1026688"/>
                        </a:cubicBezTo>
                      </a:path>
                    </a:pathLst>
                  </a:custGeom>
                  <a:noFill/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96" name="Freeform 95"/>
                  <p:cNvSpPr/>
                  <p:nvPr/>
                </p:nvSpPr>
                <p:spPr>
                  <a:xfrm flipH="1">
                    <a:off x="6300842" y="3641810"/>
                    <a:ext cx="838565" cy="1026688"/>
                  </a:xfrm>
                  <a:custGeom>
                    <a:avLst/>
                    <a:gdLst>
                      <a:gd name="connsiteX0" fmla="*/ 0 w 2588964"/>
                      <a:gd name="connsiteY0" fmla="*/ 2119 h 1026688"/>
                      <a:gd name="connsiteX1" fmla="*/ 297456 w 2588964"/>
                      <a:gd name="connsiteY1" fmla="*/ 35170 h 1026688"/>
                      <a:gd name="connsiteX2" fmla="*/ 616945 w 2588964"/>
                      <a:gd name="connsiteY2" fmla="*/ 244490 h 1026688"/>
                      <a:gd name="connsiteX3" fmla="*/ 870333 w 2588964"/>
                      <a:gd name="connsiteY3" fmla="*/ 519912 h 1026688"/>
                      <a:gd name="connsiteX4" fmla="*/ 1156771 w 2588964"/>
                      <a:gd name="connsiteY4" fmla="*/ 784317 h 1026688"/>
                      <a:gd name="connsiteX5" fmla="*/ 1641513 w 2588964"/>
                      <a:gd name="connsiteY5" fmla="*/ 960587 h 1026688"/>
                      <a:gd name="connsiteX6" fmla="*/ 2148289 w 2588964"/>
                      <a:gd name="connsiteY6" fmla="*/ 1015671 h 1026688"/>
                      <a:gd name="connsiteX7" fmla="*/ 2588964 w 2588964"/>
                      <a:gd name="connsiteY7" fmla="*/ 1026688 h 10266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588964" h="1026688">
                        <a:moveTo>
                          <a:pt x="0" y="2119"/>
                        </a:moveTo>
                        <a:cubicBezTo>
                          <a:pt x="97316" y="-1553"/>
                          <a:pt x="194632" y="-5225"/>
                          <a:pt x="297456" y="35170"/>
                        </a:cubicBezTo>
                        <a:cubicBezTo>
                          <a:pt x="400280" y="75565"/>
                          <a:pt x="521466" y="163700"/>
                          <a:pt x="616945" y="244490"/>
                        </a:cubicBezTo>
                        <a:cubicBezTo>
                          <a:pt x="712425" y="325280"/>
                          <a:pt x="780362" y="429941"/>
                          <a:pt x="870333" y="519912"/>
                        </a:cubicBezTo>
                        <a:cubicBezTo>
                          <a:pt x="960304" y="609883"/>
                          <a:pt x="1028241" y="710871"/>
                          <a:pt x="1156771" y="784317"/>
                        </a:cubicBezTo>
                        <a:cubicBezTo>
                          <a:pt x="1285301" y="857763"/>
                          <a:pt x="1476260" y="922028"/>
                          <a:pt x="1641513" y="960587"/>
                        </a:cubicBezTo>
                        <a:cubicBezTo>
                          <a:pt x="1806766" y="999146"/>
                          <a:pt x="1990380" y="1004654"/>
                          <a:pt x="2148289" y="1015671"/>
                        </a:cubicBezTo>
                        <a:cubicBezTo>
                          <a:pt x="2306198" y="1026688"/>
                          <a:pt x="2515518" y="1026688"/>
                          <a:pt x="2588964" y="1026688"/>
                        </a:cubicBezTo>
                      </a:path>
                    </a:pathLst>
                  </a:custGeom>
                  <a:noFill/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cxnSp>
              <p:nvCxnSpPr>
                <p:cNvPr id="92" name="Straight Arrow Connector 91"/>
                <p:cNvCxnSpPr/>
                <p:nvPr/>
              </p:nvCxnSpPr>
              <p:spPr>
                <a:xfrm>
                  <a:off x="6603380" y="3782296"/>
                  <a:ext cx="233488" cy="2823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Arrow Connector 92"/>
                <p:cNvCxnSpPr/>
                <p:nvPr/>
              </p:nvCxnSpPr>
              <p:spPr>
                <a:xfrm flipH="1">
                  <a:off x="7441945" y="3782296"/>
                  <a:ext cx="233488" cy="2823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4" name="TextBox 93"/>
                <p:cNvSpPr txBox="1"/>
                <p:nvPr/>
              </p:nvSpPr>
              <p:spPr>
                <a:xfrm>
                  <a:off x="7558689" y="3428103"/>
                  <a:ext cx="982064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/>
                    <a:t>c</a:t>
                  </a:r>
                  <a:r>
                    <a:rPr lang="en-GB" sz="1400" dirty="0" smtClean="0"/>
                    <a:t>irca 20nm</a:t>
                  </a:r>
                  <a:endParaRPr lang="en-GB" sz="1400" dirty="0"/>
                </a:p>
              </p:txBody>
            </p:sp>
          </p:grpSp>
          <p:cxnSp>
            <p:nvCxnSpPr>
              <p:cNvPr id="97" name="Straight Arrow Connector 96"/>
              <p:cNvCxnSpPr>
                <a:stCxn id="80" idx="1"/>
                <a:endCxn id="62" idx="1"/>
              </p:cNvCxnSpPr>
              <p:nvPr/>
            </p:nvCxnSpPr>
            <p:spPr>
              <a:xfrm flipH="1">
                <a:off x="1077980" y="4964772"/>
                <a:ext cx="211582" cy="115736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Arrow Connector 97"/>
              <p:cNvCxnSpPr>
                <a:stCxn id="81" idx="1"/>
              </p:cNvCxnSpPr>
              <p:nvPr/>
            </p:nvCxnSpPr>
            <p:spPr>
              <a:xfrm flipH="1">
                <a:off x="1519366" y="5615196"/>
                <a:ext cx="174700" cy="236899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/>
              <p:cNvCxnSpPr/>
              <p:nvPr/>
            </p:nvCxnSpPr>
            <p:spPr>
              <a:xfrm>
                <a:off x="4301929" y="4927947"/>
                <a:ext cx="0" cy="1059541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/>
              <p:cNvCxnSpPr/>
              <p:nvPr/>
            </p:nvCxnSpPr>
            <p:spPr>
              <a:xfrm>
                <a:off x="3589681" y="5966511"/>
                <a:ext cx="1505952" cy="0"/>
              </a:xfrm>
              <a:prstGeom prst="line">
                <a:avLst/>
              </a:prstGeom>
              <a:ln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/>
              <p:cNvCxnSpPr/>
              <p:nvPr/>
            </p:nvCxnSpPr>
            <p:spPr>
              <a:xfrm>
                <a:off x="3144168" y="5966627"/>
                <a:ext cx="24885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/>
              <p:cNvCxnSpPr/>
              <p:nvPr/>
            </p:nvCxnSpPr>
            <p:spPr>
              <a:xfrm flipV="1">
                <a:off x="3393021" y="5869185"/>
                <a:ext cx="105661" cy="9280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/>
              <p:cNvCxnSpPr/>
              <p:nvPr/>
            </p:nvCxnSpPr>
            <p:spPr>
              <a:xfrm>
                <a:off x="3498682" y="5873375"/>
                <a:ext cx="0" cy="17659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Connector 106"/>
              <p:cNvCxnSpPr/>
              <p:nvPr/>
            </p:nvCxnSpPr>
            <p:spPr>
              <a:xfrm flipV="1">
                <a:off x="3498682" y="5966084"/>
                <a:ext cx="113495" cy="8829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Connector 107"/>
              <p:cNvCxnSpPr/>
              <p:nvPr/>
            </p:nvCxnSpPr>
            <p:spPr>
              <a:xfrm>
                <a:off x="3144168" y="4935313"/>
                <a:ext cx="0" cy="1041287"/>
              </a:xfrm>
              <a:prstGeom prst="line">
                <a:avLst/>
              </a:prstGeom>
              <a:ln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9" name="TextBox 108"/>
              <p:cNvSpPr txBox="1"/>
              <p:nvPr/>
            </p:nvSpPr>
            <p:spPr>
              <a:xfrm rot="16200000">
                <a:off x="2512423" y="5265325"/>
                <a:ext cx="897028" cy="2965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Intensity</a:t>
                </a:r>
                <a:endParaRPr lang="en-GB" dirty="0"/>
              </a:p>
            </p:txBody>
          </p:sp>
          <p:sp>
            <p:nvSpPr>
              <p:cNvPr id="111" name="TextBox 110"/>
              <p:cNvSpPr txBox="1"/>
              <p:nvPr/>
            </p:nvSpPr>
            <p:spPr>
              <a:xfrm>
                <a:off x="4342656" y="4859699"/>
                <a:ext cx="706587" cy="2767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/>
                  <a:t>~820nm</a:t>
                </a:r>
                <a:endParaRPr lang="en-GB" sz="1400" dirty="0"/>
              </a:p>
            </p:txBody>
          </p:sp>
          <p:sp>
            <p:nvSpPr>
              <p:cNvPr id="112" name="TextBox 111"/>
              <p:cNvSpPr txBox="1"/>
              <p:nvPr/>
            </p:nvSpPr>
            <p:spPr>
              <a:xfrm>
                <a:off x="3388577" y="4565834"/>
                <a:ext cx="1184579" cy="3019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 smtClean="0">
                    <a:solidFill>
                      <a:srgbClr val="0070C0"/>
                    </a:solidFill>
                  </a:rPr>
                  <a:t>Optical field</a:t>
                </a:r>
                <a:endParaRPr lang="en-GB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120" name="TextBox 119"/>
              <p:cNvSpPr txBox="1"/>
              <p:nvPr/>
            </p:nvSpPr>
            <p:spPr>
              <a:xfrm>
                <a:off x="4958418" y="6005576"/>
                <a:ext cx="274429" cy="3019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dirty="0" smtClean="0"/>
                  <a:t>ν</a:t>
                </a:r>
                <a:endParaRPr lang="en-GB" dirty="0"/>
              </a:p>
            </p:txBody>
          </p:sp>
          <p:sp>
            <p:nvSpPr>
              <p:cNvPr id="121" name="TextBox 120"/>
              <p:cNvSpPr txBox="1"/>
              <p:nvPr/>
            </p:nvSpPr>
            <p:spPr>
              <a:xfrm>
                <a:off x="7653489" y="6079415"/>
                <a:ext cx="274429" cy="3019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dirty="0" smtClean="0"/>
                  <a:t>ν</a:t>
                </a:r>
                <a:endParaRPr lang="en-GB" dirty="0"/>
              </a:p>
            </p:txBody>
          </p:sp>
          <p:cxnSp>
            <p:nvCxnSpPr>
              <p:cNvPr id="70" name="Straight Connector 69"/>
              <p:cNvCxnSpPr/>
              <p:nvPr/>
            </p:nvCxnSpPr>
            <p:spPr>
              <a:xfrm>
                <a:off x="7068595" y="4965063"/>
                <a:ext cx="0" cy="1200241"/>
              </a:xfrm>
              <a:prstGeom prst="line">
                <a:avLst/>
              </a:prstGeom>
              <a:ln w="28575">
                <a:solidFill>
                  <a:srgbClr val="FF00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4" name="Content Placeholder 19"/>
            <p:cNvSpPr txBox="1">
              <a:spLocks/>
            </p:cNvSpPr>
            <p:nvPr/>
          </p:nvSpPr>
          <p:spPr>
            <a:xfrm rot="16200000">
              <a:off x="-676617" y="4875665"/>
              <a:ext cx="2179168" cy="400110"/>
            </a:xfrm>
            <a:prstGeom prst="rect">
              <a:avLst/>
            </a:prstGeom>
          </p:spPr>
          <p:txBody>
            <a:bodyPr vert="horz" wrap="square" lIns="91440" tIns="45720" rIns="91440" bIns="45720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itchFamily="34" charset="0"/>
                <a:buNone/>
              </a:pPr>
              <a:r>
                <a:rPr lang="en-GB" sz="2000" b="1" dirty="0" smtClean="0">
                  <a:solidFill>
                    <a:srgbClr val="FF0000"/>
                  </a:solidFill>
                </a:rPr>
                <a:t>Frequency Domain</a:t>
              </a:r>
            </a:p>
          </p:txBody>
        </p:sp>
      </p:grpSp>
      <p:sp>
        <p:nvSpPr>
          <p:cNvPr id="69" name="Right Arrow 68"/>
          <p:cNvSpPr/>
          <p:nvPr/>
        </p:nvSpPr>
        <p:spPr>
          <a:xfrm>
            <a:off x="5243120" y="2686164"/>
            <a:ext cx="346310" cy="4537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6-Point Star 2"/>
          <p:cNvSpPr/>
          <p:nvPr/>
        </p:nvSpPr>
        <p:spPr>
          <a:xfrm>
            <a:off x="2443019" y="2686164"/>
            <a:ext cx="369665" cy="388534"/>
          </a:xfrm>
          <a:prstGeom prst="star6">
            <a:avLst>
              <a:gd name="adj" fmla="val 15496"/>
              <a:gd name="hf" fmla="val 1154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5725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-18256"/>
            <a:ext cx="8474366" cy="710952"/>
          </a:xfrm>
        </p:spPr>
        <p:txBody>
          <a:bodyPr>
            <a:normAutofit/>
          </a:bodyPr>
          <a:lstStyle/>
          <a:p>
            <a:r>
              <a:rPr lang="en-GB" sz="3200" b="1" dirty="0" smtClean="0">
                <a:solidFill>
                  <a:srgbClr val="FF0000"/>
                </a:solidFill>
              </a:rPr>
              <a:t>Characterisation of Transposed Pulse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20688"/>
            <a:ext cx="9144000" cy="52576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900" dirty="0" smtClean="0">
                <a:solidFill>
                  <a:srgbClr val="FF0000"/>
                </a:solidFill>
              </a:rPr>
              <a:t>Considerations:	</a:t>
            </a:r>
            <a:r>
              <a:rPr lang="en-GB" sz="1600" dirty="0" smtClean="0">
                <a:solidFill>
                  <a:srgbClr val="0070C0"/>
                </a:solidFill>
              </a:rPr>
              <a:t>* needs to be single shot</a:t>
            </a:r>
          </a:p>
          <a:p>
            <a:pPr marL="0" indent="0">
              <a:buNone/>
            </a:pPr>
            <a:r>
              <a:rPr lang="en-GB" sz="1600" dirty="0" smtClean="0">
                <a:solidFill>
                  <a:srgbClr val="0070C0"/>
                </a:solidFill>
              </a:rPr>
              <a:t>		* autocorrelation not unambiguous – no shorter reference pulse available</a:t>
            </a:r>
          </a:p>
          <a:p>
            <a:pPr marL="0" indent="0">
              <a:buNone/>
            </a:pPr>
            <a:r>
              <a:rPr lang="en-GB" sz="1600" dirty="0">
                <a:solidFill>
                  <a:srgbClr val="0070C0"/>
                </a:solidFill>
              </a:rPr>
              <a:t>	</a:t>
            </a:r>
            <a:r>
              <a:rPr lang="en-GB" sz="1600" dirty="0" smtClean="0">
                <a:solidFill>
                  <a:srgbClr val="0070C0"/>
                </a:solidFill>
              </a:rPr>
              <a:t>	* low pulse energy</a:t>
            </a:r>
            <a:endParaRPr lang="en-GB" sz="19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GB" sz="1900" dirty="0">
                <a:solidFill>
                  <a:srgbClr val="FF0000"/>
                </a:solidFill>
              </a:rPr>
              <a:t>Solution</a:t>
            </a:r>
            <a:r>
              <a:rPr lang="en-GB" sz="1900" dirty="0" smtClean="0">
                <a:solidFill>
                  <a:srgbClr val="FF0000"/>
                </a:solidFill>
              </a:rPr>
              <a:t>: </a:t>
            </a:r>
            <a:r>
              <a:rPr lang="en-GB" sz="1900" dirty="0" err="1" smtClean="0">
                <a:solidFill>
                  <a:srgbClr val="FF0000"/>
                </a:solidFill>
              </a:rPr>
              <a:t>Grenouille</a:t>
            </a:r>
            <a:r>
              <a:rPr lang="en-GB" sz="1900" dirty="0" smtClean="0">
                <a:solidFill>
                  <a:srgbClr val="FF0000"/>
                </a:solidFill>
              </a:rPr>
              <a:t> </a:t>
            </a:r>
            <a:r>
              <a:rPr lang="en-GB" sz="1600" dirty="0" smtClean="0">
                <a:solidFill>
                  <a:srgbClr val="0070C0"/>
                </a:solidFill>
              </a:rPr>
              <a:t>(</a:t>
            </a:r>
            <a:r>
              <a:rPr lang="en-GB" sz="1600" dirty="0">
                <a:solidFill>
                  <a:srgbClr val="0070C0"/>
                </a:solidFill>
              </a:rPr>
              <a:t>f</a:t>
            </a:r>
            <a:r>
              <a:rPr lang="en-GB" sz="1600" dirty="0" smtClean="0">
                <a:solidFill>
                  <a:srgbClr val="0070C0"/>
                </a:solidFill>
              </a:rPr>
              <a:t>requency resolved optical gating), a</a:t>
            </a:r>
            <a:r>
              <a:rPr lang="en-GB" sz="1900" dirty="0" smtClean="0">
                <a:solidFill>
                  <a:srgbClr val="0070C0"/>
                </a:solidFill>
              </a:rPr>
              <a:t> </a:t>
            </a:r>
            <a:r>
              <a:rPr lang="en-GB" sz="1900" b="1" dirty="0">
                <a:solidFill>
                  <a:srgbClr val="0070C0"/>
                </a:solidFill>
              </a:rPr>
              <a:t>s</a:t>
            </a:r>
            <a:r>
              <a:rPr lang="en-GB" sz="1600" b="1" dirty="0" smtClean="0">
                <a:solidFill>
                  <a:srgbClr val="0070C0"/>
                </a:solidFill>
              </a:rPr>
              <a:t>tandard </a:t>
            </a:r>
            <a:r>
              <a:rPr lang="en-GB" sz="1600" b="1" dirty="0">
                <a:solidFill>
                  <a:srgbClr val="0070C0"/>
                </a:solidFill>
              </a:rPr>
              <a:t>and </a:t>
            </a:r>
            <a:r>
              <a:rPr lang="en-GB" sz="1600" b="1" dirty="0" smtClean="0">
                <a:solidFill>
                  <a:srgbClr val="0070C0"/>
                </a:solidFill>
              </a:rPr>
              <a:t>robust </a:t>
            </a:r>
            <a:r>
              <a:rPr lang="en-GB" sz="1600" dirty="0" smtClean="0">
                <a:solidFill>
                  <a:srgbClr val="0070C0"/>
                </a:solidFill>
              </a:rPr>
              <a:t>optical diagnostic.</a:t>
            </a:r>
          </a:p>
          <a:p>
            <a:pPr marL="0" indent="0">
              <a:buNone/>
            </a:pPr>
            <a:r>
              <a:rPr lang="en-GB" sz="1600" dirty="0" smtClean="0">
                <a:solidFill>
                  <a:srgbClr val="0070C0"/>
                </a:solidFill>
              </a:rPr>
              <a:t>                    </a:t>
            </a:r>
            <a:r>
              <a:rPr lang="en-GB" sz="1600" u="sng" dirty="0" smtClean="0">
                <a:solidFill>
                  <a:srgbClr val="0070C0"/>
                </a:solidFill>
              </a:rPr>
              <a:t> Retrieves </a:t>
            </a:r>
            <a:r>
              <a:rPr lang="en-GB" sz="1600" u="sng" dirty="0">
                <a:solidFill>
                  <a:srgbClr val="0070C0"/>
                </a:solidFill>
              </a:rPr>
              <a:t>spectral intensity and </a:t>
            </a:r>
            <a:r>
              <a:rPr lang="en-GB" sz="1600" u="sng" dirty="0" smtClean="0">
                <a:solidFill>
                  <a:srgbClr val="0070C0"/>
                </a:solidFill>
              </a:rPr>
              <a:t>phase from spectrally resolved autocorrelation</a:t>
            </a:r>
            <a:r>
              <a:rPr lang="en-GB" sz="1600" b="1" u="sng" dirty="0" smtClean="0">
                <a:solidFill>
                  <a:srgbClr val="0070C0"/>
                </a:solidFill>
              </a:rPr>
              <a:t>.</a:t>
            </a:r>
            <a:endParaRPr lang="en-GB" sz="16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sz="20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GB" sz="2000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GB" sz="2000" dirty="0">
              <a:solidFill>
                <a:srgbClr val="0070C0"/>
              </a:solidFill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5995048" y="2204864"/>
            <a:ext cx="3332692" cy="915212"/>
            <a:chOff x="2627784" y="2708920"/>
            <a:chExt cx="3332692" cy="91521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Rectangle 21"/>
                <p:cNvSpPr/>
                <p:nvPr/>
              </p:nvSpPr>
              <p:spPr>
                <a:xfrm>
                  <a:off x="2627784" y="2708920"/>
                  <a:ext cx="2840357" cy="42774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n-GB" i="1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GB" i="1">
                              <a:latin typeface="Cambria Math"/>
                            </a:rPr>
                            <m:t>𝐸</m:t>
                          </m:r>
                        </m:e>
                      </m:acc>
                      <m:d>
                        <m:dPr>
                          <m:ctrlPr>
                            <a:rPr lang="en-GB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𝜔</m:t>
                          </m:r>
                        </m:e>
                      </m:d>
                    </m:oMath>
                  </a14:m>
                  <a:r>
                    <a:rPr lang="en-GB" dirty="0"/>
                    <a:t>=</a:t>
                  </a:r>
                  <a14:m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GB" i="1" dirty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GB" i="1" dirty="0">
                              <a:latin typeface="Cambria Math"/>
                            </a:rPr>
                            <m:t>𝑆</m:t>
                          </m:r>
                          <m:d>
                            <m:dPr>
                              <m:ctrlPr>
                                <a:rPr lang="en-GB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𝜔</m:t>
                              </m:r>
                            </m:e>
                          </m:d>
                        </m:e>
                      </m:rad>
                      <m:sSup>
                        <m:sSupPr>
                          <m:ctrlPr>
                            <a:rPr lang="en-GB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GB" i="1" dirty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GB" i="1" dirty="0">
                              <a:latin typeface="Cambria Math"/>
                            </a:rPr>
                            <m:t>−</m:t>
                          </m:r>
                          <m:r>
                            <a:rPr lang="en-GB" i="1" dirty="0">
                              <a:latin typeface="Cambria Math"/>
                            </a:rPr>
                            <m:t>𝑖</m:t>
                          </m:r>
                          <m:r>
                            <a:rPr lang="en-GB" i="1" dirty="0">
                              <a:latin typeface="Cambria Math"/>
                              <a:ea typeface="Cambria Math"/>
                            </a:rPr>
                            <m:t>𝜑</m:t>
                          </m:r>
                          <m:d>
                            <m:dPr>
                              <m:ctrlPr>
                                <a:rPr lang="en-GB" i="1" dirty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𝜔</m:t>
                              </m:r>
                            </m:e>
                          </m:d>
                        </m:sup>
                      </m:sSup>
                    </m:oMath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22" name="Rectangle 2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27784" y="2708920"/>
                  <a:ext cx="2840357" cy="427746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 b="-2142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3" name="TextBox 22"/>
            <p:cNvSpPr txBox="1"/>
            <p:nvPr/>
          </p:nvSpPr>
          <p:spPr>
            <a:xfrm>
              <a:off x="2879217" y="3254800"/>
              <a:ext cx="12618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+mj-lt"/>
                </a:rPr>
                <a:t>Spectrum</a:t>
              </a:r>
              <a:endParaRPr lang="en-GB" dirty="0">
                <a:latin typeface="+mj-lt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113496" y="3254800"/>
              <a:ext cx="18469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+mj-lt"/>
                </a:rPr>
                <a:t>Spectral Phase</a:t>
              </a:r>
              <a:endParaRPr lang="en-GB" dirty="0">
                <a:latin typeface="+mj-lt"/>
              </a:endParaRPr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V="1">
              <a:off x="3658691" y="3046853"/>
              <a:ext cx="0" cy="24738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H="1" flipV="1">
              <a:off x="4307909" y="3076892"/>
              <a:ext cx="288032" cy="24738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53"/>
          <p:cNvSpPr txBox="1">
            <a:spLocks noChangeArrowheads="1"/>
          </p:cNvSpPr>
          <p:nvPr/>
        </p:nvSpPr>
        <p:spPr bwMode="auto">
          <a:xfrm>
            <a:off x="4695056" y="5201905"/>
            <a:ext cx="448545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The most sensitive “auto gating” measurement</a:t>
            </a:r>
            <a:endParaRPr lang="en-GB" sz="1600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Self-gating avoids timing issues (no need for a fs laser)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Requires minimum pulse </a:t>
            </a:r>
            <a:r>
              <a:rPr lang="en-GB" sz="1600" dirty="0">
                <a:solidFill>
                  <a:srgbClr val="0070C0"/>
                </a:solidFill>
              </a:rPr>
              <a:t>energy </a:t>
            </a:r>
            <a:r>
              <a:rPr lang="en-GB" sz="1600" dirty="0" smtClean="0">
                <a:solidFill>
                  <a:srgbClr val="0070C0"/>
                </a:solidFill>
              </a:rPr>
              <a:t>of </a:t>
            </a:r>
            <a:r>
              <a:rPr lang="en-GB" sz="1600" i="0" u="sng" dirty="0" smtClean="0">
                <a:solidFill>
                  <a:srgbClr val="FF0000"/>
                </a:solidFill>
              </a:rPr>
              <a:t>~1 </a:t>
            </a:r>
            <a:r>
              <a:rPr lang="el-GR" sz="1600" i="0" u="sng" dirty="0" smtClean="0">
                <a:solidFill>
                  <a:srgbClr val="FF0000"/>
                </a:solidFill>
              </a:rPr>
              <a:t>μ</a:t>
            </a:r>
            <a:r>
              <a:rPr lang="en-GB" sz="1600" i="0" u="sng" dirty="0" smtClean="0">
                <a:solidFill>
                  <a:srgbClr val="FF0000"/>
                </a:solidFill>
              </a:rPr>
              <a:t>J</a:t>
            </a:r>
            <a:endParaRPr lang="en-GB" sz="1600" i="0" u="sng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039029" y="2204864"/>
                <a:ext cx="3188117" cy="5068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</a:rPr>
                        <m:t>𝐸</m:t>
                      </m:r>
                      <m:d>
                        <m:dPr>
                          <m:ctrlPr>
                            <a:rPr lang="en-GB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GB" i="1">
                          <a:latin typeface="Cambria Math"/>
                        </a:rPr>
                        <m:t>=</m:t>
                      </m:r>
                      <m:r>
                        <a:rPr lang="en-GB" i="1">
                          <a:latin typeface="Cambria Math"/>
                        </a:rPr>
                        <m:t>𝑅𝑒</m:t>
                      </m:r>
                      <m:d>
                        <m:dPr>
                          <m:ctrlPr>
                            <a:rPr lang="en-GB" i="1">
                              <a:latin typeface="Cambria Math"/>
                            </a:rPr>
                          </m:ctrlPr>
                        </m:dPr>
                        <m:e>
                          <m:rad>
                            <m:radPr>
                              <m:degHide m:val="on"/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𝐼</m:t>
                              </m:r>
                              <m:d>
                                <m:d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GB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rad>
                          <m:sSup>
                            <m:sSup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GB" i="1">
                                  <a:latin typeface="Cambria Math"/>
                                </a:rPr>
                                <m:t>𝑖</m:t>
                              </m:r>
                              <m:d>
                                <m:d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latin typeface="Cambria Math"/>
                                          <a:ea typeface="Cambria Math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latin typeface="Cambria Math"/>
                                        </a:rPr>
                                        <m:t>𝑜</m:t>
                                      </m:r>
                                    </m:sub>
                                  </m:sSub>
                                  <m:r>
                                    <a:rPr lang="en-GB" i="1">
                                      <a:latin typeface="Cambria Math"/>
                                    </a:rPr>
                                    <m:t>𝑡</m:t>
                                  </m:r>
                                  <m:r>
                                    <a:rPr lang="en-GB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GB" i="1">
                                      <a:latin typeface="Cambria Math"/>
                                      <a:ea typeface="Cambria Math"/>
                                    </a:rPr>
                                    <m:t>𝜙</m:t>
                                  </m:r>
                                  <m:d>
                                    <m:dPr>
                                      <m:ctrlPr>
                                        <a:rPr lang="en-GB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i="1">
                                          <a:latin typeface="Cambria Math"/>
                                          <a:ea typeface="Cambria Math"/>
                                        </a:rPr>
                                        <m:t>𝑡</m:t>
                                      </m:r>
                                    </m:e>
                                  </m:d>
                                </m:e>
                              </m:d>
                            </m:sup>
                          </m:sSup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9029" y="2204864"/>
                <a:ext cx="3188117" cy="50687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/>
          <p:cNvSpPr txBox="1"/>
          <p:nvPr/>
        </p:nvSpPr>
        <p:spPr>
          <a:xfrm>
            <a:off x="1214336" y="2800008"/>
            <a:ext cx="2379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+mj-lt"/>
              </a:rPr>
              <a:t>“Carrier” frequency</a:t>
            </a:r>
            <a:endParaRPr lang="en-GB" dirty="0">
              <a:latin typeface="+mj-lt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 flipV="1">
            <a:off x="3732225" y="2531307"/>
            <a:ext cx="319871" cy="31408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446584" y="2800008"/>
            <a:ext cx="1790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j-lt"/>
              </a:rPr>
              <a:t>Can’t measure</a:t>
            </a:r>
            <a:endParaRPr lang="en-GB" dirty="0">
              <a:latin typeface="+mj-lt"/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 flipV="1">
            <a:off x="3014536" y="2458299"/>
            <a:ext cx="221066" cy="3870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242323"/>
            <a:ext cx="2942547" cy="20106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TextBox 53"/>
          <p:cNvSpPr txBox="1">
            <a:spLocks noChangeArrowheads="1"/>
          </p:cNvSpPr>
          <p:nvPr/>
        </p:nvSpPr>
        <p:spPr bwMode="auto">
          <a:xfrm>
            <a:off x="-1" y="2263278"/>
            <a:ext cx="103902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600" i="0" dirty="0" smtClean="0">
                <a:solidFill>
                  <a:srgbClr val="0070C0"/>
                </a:solidFill>
              </a:rPr>
              <a:t>What we want to know</a:t>
            </a:r>
            <a:endParaRPr lang="en-GB" sz="1600" i="0" dirty="0">
              <a:solidFill>
                <a:srgbClr val="0070C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755576" y="2572836"/>
            <a:ext cx="458760" cy="2173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514513" y="2265936"/>
            <a:ext cx="13536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  <a:latin typeface="+mj-lt"/>
              </a:rPr>
              <a:t>&lt;-Fourier-&gt;</a:t>
            </a:r>
            <a:endParaRPr lang="en-GB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475288" y="2996952"/>
            <a:ext cx="1879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+mj-lt"/>
              </a:rPr>
              <a:t>Can be retrieved!</a:t>
            </a:r>
          </a:p>
        </p:txBody>
      </p:sp>
      <p:pic>
        <p:nvPicPr>
          <p:cNvPr id="29" name="Picture 28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5496" y="4365104"/>
            <a:ext cx="1592012" cy="1506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/>
              <p:cNvSpPr/>
              <p:nvPr/>
            </p:nvSpPr>
            <p:spPr>
              <a:xfrm>
                <a:off x="179512" y="3329497"/>
                <a:ext cx="2938753" cy="8195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i="1" smtClean="0">
                          <a:latin typeface="Cambria Math"/>
                        </a:rPr>
                        <m:t>𝐼</m:t>
                      </m:r>
                      <m:d>
                        <m:dPr>
                          <m:ctrlPr>
                            <a:rPr lang="en-GB" sz="1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GB" sz="1400" i="1">
                              <a:latin typeface="Cambria Math"/>
                              <a:ea typeface="Cambria Math"/>
                            </a:rPr>
                            <m:t>𝜔</m:t>
                          </m:r>
                          <m:r>
                            <a:rPr lang="en-GB" sz="1400" i="1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en-GB" sz="1400" i="1">
                              <a:latin typeface="Cambria Math"/>
                              <a:ea typeface="Cambria Math"/>
                            </a:rPr>
                            <m:t>𝑡</m:t>
                          </m:r>
                        </m:e>
                      </m:d>
                      <m:r>
                        <a:rPr lang="en-GB" sz="1400" i="1">
                          <a:latin typeface="Cambria Math"/>
                          <a:ea typeface="Cambria Math"/>
                        </a:rPr>
                        <m:t>∝</m:t>
                      </m:r>
                      <m:sSup>
                        <m:sSupPr>
                          <m:ctrlPr>
                            <a:rPr lang="en-GB" sz="1400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GB" sz="1400" i="1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nary>
                                <m:naryPr>
                                  <m:limLoc m:val="undOvr"/>
                                  <m:subHide m:val="on"/>
                                  <m:supHide m:val="on"/>
                                  <m:ctrlPr>
                                    <a:rPr lang="en-GB" sz="14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r>
                                    <a:rPr lang="en-GB" sz="1400" i="1">
                                      <a:latin typeface="Cambria Math"/>
                                      <a:ea typeface="Cambria Math"/>
                                    </a:rPr>
                                    <m:t>𝐸</m:t>
                                  </m:r>
                                  <m:d>
                                    <m:dPr>
                                      <m:ctrlPr>
                                        <a:rPr lang="en-GB" sz="1400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sz="1400" i="1">
                                          <a:latin typeface="Cambria Math"/>
                                          <a:ea typeface="Cambria Math"/>
                                        </a:rPr>
                                        <m:t>𝑡</m:t>
                                      </m:r>
                                    </m:e>
                                  </m:d>
                                </m:e>
                              </m:nary>
                              <m:r>
                                <a:rPr lang="en-GB" sz="1400" b="0" i="1" smtClean="0">
                                  <a:latin typeface="Cambria Math"/>
                                  <a:ea typeface="Cambria Math"/>
                                </a:rPr>
                                <m:t>𝐸</m:t>
                              </m:r>
                              <m:d>
                                <m:dPr>
                                  <m:ctrlPr>
                                    <a:rPr lang="en-GB" sz="14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GB" sz="1400" i="1">
                                      <a:latin typeface="Cambria Math"/>
                                      <a:ea typeface="Cambria Math"/>
                                    </a:rPr>
                                    <m:t>𝑡</m:t>
                                  </m:r>
                                  <m:r>
                                    <a:rPr lang="en-GB" sz="1400" i="1">
                                      <a:latin typeface="Cambria Math"/>
                                      <a:ea typeface="Cambria Math"/>
                                    </a:rPr>
                                    <m:t>−</m:t>
                                  </m:r>
                                  <m:r>
                                    <a:rPr lang="en-GB" sz="1400" i="1">
                                      <a:latin typeface="Cambria Math"/>
                                      <a:ea typeface="Cambria Math"/>
                                    </a:rPr>
                                    <m:t>𝜏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en-GB" sz="14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sz="1400" i="1">
                                      <a:latin typeface="Cambria Math"/>
                                      <a:ea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GB" sz="1400" i="1">
                                      <a:latin typeface="Cambria Math"/>
                                      <a:ea typeface="Cambria Math"/>
                                    </a:rPr>
                                    <m:t>−</m:t>
                                  </m:r>
                                  <m:r>
                                    <a:rPr lang="en-GB" sz="1400" i="1">
                                      <a:latin typeface="Cambria Math"/>
                                      <a:ea typeface="Cambria Math"/>
                                    </a:rPr>
                                    <m:t>𝑖</m:t>
                                  </m:r>
                                  <m:r>
                                    <a:rPr lang="en-GB" sz="1400" i="1">
                                      <a:latin typeface="Cambria Math"/>
                                      <a:ea typeface="Cambria Math"/>
                                    </a:rPr>
                                    <m:t>𝜔</m:t>
                                  </m:r>
                                  <m:r>
                                    <a:rPr lang="en-GB" sz="1400" i="1">
                                      <a:latin typeface="Cambria Math"/>
                                      <a:ea typeface="Cambria Math"/>
                                    </a:rPr>
                                    <m:t>𝑡</m:t>
                                  </m:r>
                                </m:sup>
                              </m:sSup>
                              <m:r>
                                <a:rPr lang="en-GB" sz="1400" i="1">
                                  <a:latin typeface="Cambria Math"/>
                                  <a:ea typeface="Cambria Math"/>
                                </a:rPr>
                                <m:t>𝑑𝑡</m:t>
                              </m:r>
                            </m:e>
                          </m:d>
                        </m:e>
                        <m:sup>
                          <m:r>
                            <a:rPr lang="en-GB" sz="1400" i="1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31" name="Rectangle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3329497"/>
                <a:ext cx="2938753" cy="819583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2" name="Picture 31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614138" y="4365104"/>
            <a:ext cx="3200168" cy="1484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Text Box 4"/>
          <p:cNvSpPr txBox="1">
            <a:spLocks noChangeArrowheads="1"/>
          </p:cNvSpPr>
          <p:nvPr/>
        </p:nvSpPr>
        <p:spPr bwMode="auto">
          <a:xfrm>
            <a:off x="2627784" y="4584806"/>
            <a:ext cx="525206" cy="46166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+mj-lt"/>
              </a:rPr>
              <a:t>4.5 </a:t>
            </a:r>
            <a:r>
              <a:rPr lang="en-US" sz="1200" b="1" dirty="0" err="1" smtClean="0">
                <a:latin typeface="+mj-lt"/>
              </a:rPr>
              <a:t>fs</a:t>
            </a:r>
            <a:endParaRPr lang="en-US" sz="1200" b="1" dirty="0">
              <a:latin typeface="+mj-lt"/>
            </a:endParaRPr>
          </a:p>
          <a:p>
            <a:r>
              <a:rPr lang="en-US" sz="1200" b="1" dirty="0" smtClean="0">
                <a:latin typeface="+mj-lt"/>
              </a:rPr>
              <a:t>pulse</a:t>
            </a:r>
            <a:endParaRPr lang="en-US" sz="1200" b="1" dirty="0">
              <a:latin typeface="+mj-lt"/>
            </a:endParaRPr>
          </a:p>
        </p:txBody>
      </p:sp>
      <p:sp>
        <p:nvSpPr>
          <p:cNvPr id="37" name="Text Box 4"/>
          <p:cNvSpPr txBox="1">
            <a:spLocks noChangeArrowheads="1"/>
          </p:cNvSpPr>
          <p:nvPr/>
        </p:nvSpPr>
        <p:spPr bwMode="auto">
          <a:xfrm>
            <a:off x="4326" y="5961051"/>
            <a:ext cx="5148635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1100" dirty="0" err="1">
                <a:latin typeface="+mj-lt"/>
              </a:rPr>
              <a:t>Baltuska</a:t>
            </a:r>
            <a:r>
              <a:rPr lang="en-US" sz="1100" dirty="0">
                <a:latin typeface="+mj-lt"/>
              </a:rPr>
              <a:t>, </a:t>
            </a:r>
            <a:r>
              <a:rPr lang="en-US" sz="1100" dirty="0" err="1" smtClean="0">
                <a:latin typeface="+mj-lt"/>
              </a:rPr>
              <a:t>Pshenichnikov</a:t>
            </a:r>
            <a:r>
              <a:rPr lang="en-US" sz="1100" dirty="0">
                <a:latin typeface="+mj-lt"/>
              </a:rPr>
              <a:t>, </a:t>
            </a:r>
            <a:r>
              <a:rPr lang="en-US" sz="1100" dirty="0" smtClean="0">
                <a:latin typeface="+mj-lt"/>
              </a:rPr>
              <a:t>and </a:t>
            </a:r>
            <a:r>
              <a:rPr lang="en-US" sz="1100" dirty="0" err="1" smtClean="0">
                <a:latin typeface="+mj-lt"/>
              </a:rPr>
              <a:t>Weirsma</a:t>
            </a:r>
            <a:r>
              <a:rPr lang="en-US" sz="1100" dirty="0" smtClean="0">
                <a:latin typeface="+mj-lt"/>
              </a:rPr>
              <a:t>, J</a:t>
            </a:r>
            <a:r>
              <a:rPr lang="en-US" sz="1100" dirty="0">
                <a:latin typeface="+mj-lt"/>
              </a:rPr>
              <a:t>. Quant. Electron., </a:t>
            </a:r>
            <a:r>
              <a:rPr lang="en-US" sz="1100" dirty="0" smtClean="0">
                <a:latin typeface="+mj-lt"/>
              </a:rPr>
              <a:t>35</a:t>
            </a:r>
            <a:r>
              <a:rPr lang="en-US" sz="1100" dirty="0">
                <a:latin typeface="+mj-lt"/>
              </a:rPr>
              <a:t>, 459 (1999).</a:t>
            </a:r>
          </a:p>
        </p:txBody>
      </p:sp>
      <p:cxnSp>
        <p:nvCxnSpPr>
          <p:cNvPr id="40" name="Straight Arrow Connector 39"/>
          <p:cNvCxnSpPr/>
          <p:nvPr/>
        </p:nvCxnSpPr>
        <p:spPr>
          <a:xfrm flipH="1" flipV="1">
            <a:off x="2771885" y="2593703"/>
            <a:ext cx="1280211" cy="2265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519513" y="3861048"/>
            <a:ext cx="92047" cy="3866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7651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2835" y="608958"/>
            <a:ext cx="9098099" cy="4188194"/>
            <a:chOff x="72835" y="411046"/>
            <a:chExt cx="9098099" cy="4188194"/>
          </a:xfrm>
        </p:grpSpPr>
        <p:cxnSp>
          <p:nvCxnSpPr>
            <p:cNvPr id="3" name="Straight Connector 2"/>
            <p:cNvCxnSpPr/>
            <p:nvPr/>
          </p:nvCxnSpPr>
          <p:spPr>
            <a:xfrm>
              <a:off x="5486059" y="2104261"/>
              <a:ext cx="2482846" cy="3839"/>
            </a:xfrm>
            <a:prstGeom prst="line">
              <a:avLst/>
            </a:prstGeom>
            <a:ln w="1905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Rectangle 3"/>
            <p:cNvSpPr/>
            <p:nvPr/>
          </p:nvSpPr>
          <p:spPr>
            <a:xfrm flipH="1">
              <a:off x="4991110" y="1988816"/>
              <a:ext cx="480071" cy="22757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5" name="Straight Connector 4"/>
            <p:cNvCxnSpPr/>
            <p:nvPr/>
          </p:nvCxnSpPr>
          <p:spPr>
            <a:xfrm flipH="1" flipV="1">
              <a:off x="4090533" y="1839939"/>
              <a:ext cx="1868195" cy="419917"/>
            </a:xfrm>
            <a:prstGeom prst="line">
              <a:avLst/>
            </a:prstGeom>
            <a:ln w="28575" cap="rnd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 flipH="1">
              <a:off x="1775089" y="1373262"/>
              <a:ext cx="3" cy="615553"/>
            </a:xfrm>
            <a:prstGeom prst="line">
              <a:avLst/>
            </a:prstGeom>
            <a:ln w="28575" cap="rnd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775092" y="1371934"/>
              <a:ext cx="952894" cy="0"/>
            </a:xfrm>
            <a:prstGeom prst="line">
              <a:avLst/>
            </a:prstGeom>
            <a:ln w="28575" cap="rnd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1210757" y="869122"/>
              <a:ext cx="5002695" cy="0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  <a:prstDash val="sysDot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2727986" y="1371934"/>
              <a:ext cx="0" cy="730666"/>
            </a:xfrm>
            <a:prstGeom prst="line">
              <a:avLst/>
            </a:prstGeom>
            <a:ln w="28575" cap="rnd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>
              <a:endCxn id="4" idx="1"/>
            </p:cNvCxnSpPr>
            <p:nvPr/>
          </p:nvCxnSpPr>
          <p:spPr>
            <a:xfrm flipV="1">
              <a:off x="3323543" y="2102601"/>
              <a:ext cx="2147638" cy="1660"/>
            </a:xfrm>
            <a:prstGeom prst="line">
              <a:avLst/>
            </a:prstGeom>
            <a:ln w="635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Group 10"/>
            <p:cNvGrpSpPr/>
            <p:nvPr/>
          </p:nvGrpSpPr>
          <p:grpSpPr>
            <a:xfrm>
              <a:off x="2335957" y="470220"/>
              <a:ext cx="198160" cy="801563"/>
              <a:chOff x="382090" y="36339"/>
              <a:chExt cx="153758" cy="652885"/>
            </a:xfrm>
            <a:solidFill>
              <a:srgbClr val="0070C0"/>
            </a:solidFill>
          </p:grpSpPr>
          <p:sp>
            <p:nvSpPr>
              <p:cNvPr id="69" name="Oval 68"/>
              <p:cNvSpPr/>
              <p:nvPr/>
            </p:nvSpPr>
            <p:spPr>
              <a:xfrm>
                <a:off x="387044" y="338742"/>
                <a:ext cx="144016" cy="45719"/>
              </a:xfrm>
              <a:prstGeom prst="ellipse">
                <a:avLst/>
              </a:prstGeom>
              <a:grpFill/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6000"/>
              </a:p>
            </p:txBody>
          </p:sp>
          <p:grpSp>
            <p:nvGrpSpPr>
              <p:cNvPr id="70" name="Group 69"/>
              <p:cNvGrpSpPr/>
              <p:nvPr/>
            </p:nvGrpSpPr>
            <p:grpSpPr>
              <a:xfrm>
                <a:off x="387044" y="36339"/>
                <a:ext cx="148804" cy="292845"/>
                <a:chOff x="387044" y="36339"/>
                <a:chExt cx="148804" cy="292845"/>
              </a:xfrm>
              <a:grpFill/>
            </p:grpSpPr>
            <p:cxnSp>
              <p:nvCxnSpPr>
                <p:cNvPr id="75" name="Straight Arrow Connector 74"/>
                <p:cNvCxnSpPr/>
                <p:nvPr/>
              </p:nvCxnSpPr>
              <p:spPr>
                <a:xfrm flipH="1" flipV="1">
                  <a:off x="459052" y="36339"/>
                  <a:ext cx="2068" cy="288032"/>
                </a:xfrm>
                <a:prstGeom prst="straightConnector1">
                  <a:avLst/>
                </a:prstGeom>
                <a:grpFill/>
                <a:ln w="6350">
                  <a:solidFill>
                    <a:srgbClr val="0070C0"/>
                  </a:solidFill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Straight Arrow Connector 75"/>
                <p:cNvCxnSpPr/>
                <p:nvPr/>
              </p:nvCxnSpPr>
              <p:spPr>
                <a:xfrm flipV="1">
                  <a:off x="504825" y="108348"/>
                  <a:ext cx="31023" cy="215502"/>
                </a:xfrm>
                <a:prstGeom prst="straightConnector1">
                  <a:avLst/>
                </a:prstGeom>
                <a:grpFill/>
                <a:ln w="6350">
                  <a:solidFill>
                    <a:srgbClr val="0070C0"/>
                  </a:solidFill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Straight Arrow Connector 76"/>
                <p:cNvCxnSpPr/>
                <p:nvPr/>
              </p:nvCxnSpPr>
              <p:spPr>
                <a:xfrm flipH="1" flipV="1">
                  <a:off x="387044" y="108347"/>
                  <a:ext cx="29008" cy="220837"/>
                </a:xfrm>
                <a:prstGeom prst="straightConnector1">
                  <a:avLst/>
                </a:prstGeom>
                <a:grpFill/>
                <a:ln w="6350">
                  <a:solidFill>
                    <a:srgbClr val="0070C0"/>
                  </a:solidFill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1" name="Group 70"/>
              <p:cNvGrpSpPr/>
              <p:nvPr/>
            </p:nvGrpSpPr>
            <p:grpSpPr>
              <a:xfrm rot="10800000">
                <a:off x="382090" y="396379"/>
                <a:ext cx="148804" cy="292845"/>
                <a:chOff x="387044" y="36339"/>
                <a:chExt cx="148804" cy="292845"/>
              </a:xfrm>
              <a:grpFill/>
            </p:grpSpPr>
            <p:cxnSp>
              <p:nvCxnSpPr>
                <p:cNvPr id="72" name="Straight Arrow Connector 71"/>
                <p:cNvCxnSpPr/>
                <p:nvPr/>
              </p:nvCxnSpPr>
              <p:spPr>
                <a:xfrm flipH="1" flipV="1">
                  <a:off x="459052" y="36339"/>
                  <a:ext cx="2068" cy="288032"/>
                </a:xfrm>
                <a:prstGeom prst="straightConnector1">
                  <a:avLst/>
                </a:prstGeom>
                <a:grpFill/>
                <a:ln w="6350">
                  <a:solidFill>
                    <a:srgbClr val="0070C0"/>
                  </a:solidFill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Arrow Connector 72"/>
                <p:cNvCxnSpPr/>
                <p:nvPr/>
              </p:nvCxnSpPr>
              <p:spPr>
                <a:xfrm flipV="1">
                  <a:off x="504825" y="108348"/>
                  <a:ext cx="31023" cy="215502"/>
                </a:xfrm>
                <a:prstGeom prst="straightConnector1">
                  <a:avLst/>
                </a:prstGeom>
                <a:grpFill/>
                <a:ln w="6350">
                  <a:solidFill>
                    <a:srgbClr val="0070C0"/>
                  </a:solidFill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Arrow Connector 73"/>
                <p:cNvCxnSpPr/>
                <p:nvPr/>
              </p:nvCxnSpPr>
              <p:spPr>
                <a:xfrm flipH="1" flipV="1">
                  <a:off x="387044" y="108347"/>
                  <a:ext cx="29008" cy="220837"/>
                </a:xfrm>
                <a:prstGeom prst="straightConnector1">
                  <a:avLst/>
                </a:prstGeom>
                <a:grpFill/>
                <a:ln w="6350">
                  <a:solidFill>
                    <a:srgbClr val="0070C0"/>
                  </a:solidFill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2" name="Rectangle 11"/>
            <p:cNvSpPr/>
            <p:nvPr/>
          </p:nvSpPr>
          <p:spPr>
            <a:xfrm>
              <a:off x="2377972" y="1302128"/>
              <a:ext cx="116346" cy="142268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0"/>
            </a:p>
          </p:txBody>
        </p:sp>
        <p:sp>
          <p:nvSpPr>
            <p:cNvPr id="13" name="Rectangle 12"/>
            <p:cNvSpPr/>
            <p:nvPr/>
          </p:nvSpPr>
          <p:spPr>
            <a:xfrm flipH="1">
              <a:off x="3820211" y="1988816"/>
              <a:ext cx="540645" cy="2330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 flipH="1">
              <a:off x="6488628" y="1988814"/>
              <a:ext cx="611799" cy="23857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2342342" y="1836553"/>
              <a:ext cx="1748195" cy="0"/>
            </a:xfrm>
            <a:prstGeom prst="line">
              <a:avLst/>
            </a:prstGeom>
            <a:ln w="28575" cap="rnd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85901" y="2304026"/>
              <a:ext cx="143500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Nanosecond</a:t>
              </a:r>
            </a:p>
            <a:p>
              <a:pPr algn="ctr"/>
              <a:r>
                <a:rPr lang="en-GB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Laser System</a:t>
              </a:r>
              <a:endParaRPr lang="en-GB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 flipH="1">
              <a:off x="2854054" y="1983606"/>
              <a:ext cx="75626" cy="23811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 flipH="1">
              <a:off x="3085320" y="1983606"/>
              <a:ext cx="238224" cy="23811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9" name="Straight Connector 18"/>
            <p:cNvCxnSpPr/>
            <p:nvPr/>
          </p:nvCxnSpPr>
          <p:spPr>
            <a:xfrm flipH="1" flipV="1">
              <a:off x="3085321" y="1988816"/>
              <a:ext cx="234980" cy="22757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3202810" y="2227385"/>
              <a:ext cx="0" cy="231945"/>
            </a:xfrm>
            <a:prstGeom prst="line">
              <a:avLst/>
            </a:prstGeom>
            <a:ln w="28575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0"/>
            <p:cNvSpPr/>
            <p:nvPr/>
          </p:nvSpPr>
          <p:spPr>
            <a:xfrm flipH="1" flipV="1">
              <a:off x="3097206" y="2459331"/>
              <a:ext cx="218461" cy="9576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2" name="Straight Connector 21"/>
            <p:cNvCxnSpPr>
              <a:endCxn id="18" idx="3"/>
            </p:cNvCxnSpPr>
            <p:nvPr/>
          </p:nvCxnSpPr>
          <p:spPr>
            <a:xfrm>
              <a:off x="2727986" y="2102662"/>
              <a:ext cx="357334" cy="0"/>
            </a:xfrm>
            <a:prstGeom prst="line">
              <a:avLst/>
            </a:prstGeom>
            <a:ln w="28575" cap="rnd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3581422" y="2308693"/>
              <a:ext cx="10182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Stretcher</a:t>
              </a:r>
              <a:endParaRPr lang="en-GB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398007" y="2308693"/>
              <a:ext cx="82586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Comp-</a:t>
              </a:r>
            </a:p>
            <a:p>
              <a:pPr algn="ctr"/>
              <a:r>
                <a:rPr lang="en-GB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ressor</a:t>
              </a:r>
              <a:endPara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870161" y="2308693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BBO</a:t>
              </a:r>
              <a:endParaRPr lang="en-GB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6" name="Straight Connector 25"/>
            <p:cNvCxnSpPr/>
            <p:nvPr/>
          </p:nvCxnSpPr>
          <p:spPr>
            <a:xfrm flipV="1">
              <a:off x="2342345" y="1836557"/>
              <a:ext cx="0" cy="255772"/>
            </a:xfrm>
            <a:prstGeom prst="line">
              <a:avLst/>
            </a:prstGeom>
            <a:ln w="28575" cap="rnd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Rectangle 26"/>
            <p:cNvSpPr/>
            <p:nvPr/>
          </p:nvSpPr>
          <p:spPr>
            <a:xfrm rot="16900943" flipH="1">
              <a:off x="5864703" y="2222042"/>
              <a:ext cx="210358" cy="7562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 flipH="1">
              <a:off x="7968904" y="1873212"/>
              <a:ext cx="882517" cy="4697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524328" y="2308693"/>
              <a:ext cx="164660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DIY</a:t>
              </a:r>
            </a:p>
            <a:p>
              <a:pPr algn="ctr"/>
              <a:r>
                <a:rPr lang="en-GB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GRENOUILLE</a:t>
              </a:r>
              <a:endParaRPr lang="en-GB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1320408" y="1988816"/>
              <a:ext cx="454684" cy="0"/>
            </a:xfrm>
            <a:prstGeom prst="line">
              <a:avLst/>
            </a:prstGeom>
            <a:ln w="28575" cap="rnd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1303367" y="2092329"/>
              <a:ext cx="1032589" cy="0"/>
            </a:xfrm>
            <a:prstGeom prst="line">
              <a:avLst/>
            </a:prstGeom>
            <a:ln w="28575" cap="rnd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ounded Rectangle 31"/>
            <p:cNvSpPr/>
            <p:nvPr/>
          </p:nvSpPr>
          <p:spPr>
            <a:xfrm>
              <a:off x="72835" y="411046"/>
              <a:ext cx="3406648" cy="2618662"/>
            </a:xfrm>
            <a:prstGeom prst="roundRect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600"/>
            </a:p>
          </p:txBody>
        </p:sp>
        <p:sp>
          <p:nvSpPr>
            <p:cNvPr id="33" name="Rounded Rectangle 32"/>
            <p:cNvSpPr/>
            <p:nvPr/>
          </p:nvSpPr>
          <p:spPr>
            <a:xfrm>
              <a:off x="3566612" y="1271782"/>
              <a:ext cx="3772038" cy="1757925"/>
            </a:xfrm>
            <a:prstGeom prst="roundRect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0"/>
            </a:p>
          </p:txBody>
        </p:sp>
        <p:sp>
          <p:nvSpPr>
            <p:cNvPr id="34" name="Rounded Rectangle 33"/>
            <p:cNvSpPr/>
            <p:nvPr/>
          </p:nvSpPr>
          <p:spPr>
            <a:xfrm>
              <a:off x="7576877" y="1271782"/>
              <a:ext cx="1567123" cy="1757925"/>
            </a:xfrm>
            <a:prstGeom prst="roundRect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022173" y="435129"/>
              <a:ext cx="12618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Generation</a:t>
              </a:r>
              <a:endParaRPr lang="en-GB" b="1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393175" y="1309315"/>
              <a:ext cx="211891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1000x Amplification</a:t>
              </a:r>
            </a:p>
            <a:p>
              <a:pPr algn="ctr"/>
              <a:r>
                <a:rPr lang="en-GB" b="1" dirty="0" smtClean="0">
                  <a:solidFill>
                    <a:schemeClr val="bg1">
                      <a:lumMod val="6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(NCOPCPA)</a:t>
              </a:r>
              <a:endParaRPr lang="en-GB" b="1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7583629" y="1318472"/>
              <a:ext cx="1492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Measurement</a:t>
              </a:r>
              <a:endParaRPr lang="en-GB" b="1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592544" y="542267"/>
              <a:ext cx="12266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Coulomb field</a:t>
              </a:r>
              <a:endParaRPr lang="en-GB" sz="1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777483" y="1053288"/>
              <a:ext cx="5229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b="1" dirty="0" err="1" smtClean="0">
                  <a:solidFill>
                    <a:srgbClr val="FFC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GaP</a:t>
              </a:r>
              <a:endParaRPr lang="en-GB" sz="14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075486" y="2210478"/>
              <a:ext cx="99738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¼</a:t>
              </a:r>
              <a:r>
                <a:rPr lang="el-GR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λ</a:t>
              </a:r>
              <a:r>
                <a:rPr lang="en-GB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plate</a:t>
              </a:r>
            </a:p>
            <a:p>
              <a:pPr algn="ctr"/>
              <a:r>
                <a:rPr lang="en-GB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&amp; polariser</a:t>
              </a:r>
              <a:endParaRPr lang="en-GB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905581" y="2533413"/>
              <a:ext cx="60465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Beam</a:t>
              </a:r>
            </a:p>
            <a:p>
              <a:pPr algn="ctr"/>
              <a:r>
                <a:rPr lang="en-GB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dump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680375" y="2331817"/>
              <a:ext cx="60465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Beam</a:t>
              </a:r>
            </a:p>
            <a:p>
              <a:pPr algn="ctr"/>
              <a:r>
                <a:rPr lang="en-GB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dump</a:t>
              </a:r>
            </a:p>
          </p:txBody>
        </p:sp>
        <p:sp>
          <p:nvSpPr>
            <p:cNvPr id="43" name="Rectangle 42"/>
            <p:cNvSpPr/>
            <p:nvPr/>
          </p:nvSpPr>
          <p:spPr>
            <a:xfrm rot="5400000" flipH="1">
              <a:off x="534498" y="1575723"/>
              <a:ext cx="458776" cy="105375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599464" y="3388488"/>
              <a:ext cx="129301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Pulse </a:t>
              </a:r>
              <a:r>
                <a:rPr lang="en-GB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Evolution</a:t>
              </a:r>
            </a:p>
          </p:txBody>
        </p:sp>
        <p:pic>
          <p:nvPicPr>
            <p:cNvPr id="45" name="Picture 5" descr="http://upload.wikimedia.org/wikipedia/en/thumb/a/ae/Chirped_pulse_amplification.png/1280px-Chirped_pulse_amplification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3846434" y="4044646"/>
              <a:ext cx="1082521" cy="2334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6" name="Group 45"/>
            <p:cNvGrpSpPr/>
            <p:nvPr/>
          </p:nvGrpSpPr>
          <p:grpSpPr>
            <a:xfrm>
              <a:off x="5124962" y="3276471"/>
              <a:ext cx="1057597" cy="986463"/>
              <a:chOff x="5382151" y="2529755"/>
              <a:chExt cx="1600201" cy="1185444"/>
            </a:xfrm>
          </p:grpSpPr>
          <p:pic>
            <p:nvPicPr>
              <p:cNvPr id="67" name="Picture 5" descr="http://upload.wikimedia.org/wikipedia/en/thumb/a/ae/Chirped_pulse_amplification.png/1280px-Chirped_pulse_amplification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 flipH="1">
                <a:off x="5382151" y="2529755"/>
                <a:ext cx="1600201" cy="11854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8" name="Rectangle 67"/>
              <p:cNvSpPr/>
              <p:nvPr/>
            </p:nvSpPr>
            <p:spPr>
              <a:xfrm>
                <a:off x="5382151" y="2529755"/>
                <a:ext cx="476005" cy="66323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6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804503" y="3449813"/>
              <a:ext cx="1428695" cy="771163"/>
              <a:chOff x="854964" y="1027082"/>
              <a:chExt cx="1229723" cy="568546"/>
            </a:xfrm>
          </p:grpSpPr>
          <p:sp>
            <p:nvSpPr>
              <p:cNvPr id="65" name="Freeform 64"/>
              <p:cNvSpPr/>
              <p:nvPr/>
            </p:nvSpPr>
            <p:spPr>
              <a:xfrm>
                <a:off x="854964" y="1027083"/>
                <a:ext cx="630936" cy="568545"/>
              </a:xfrm>
              <a:custGeom>
                <a:avLst/>
                <a:gdLst>
                  <a:gd name="connsiteX0" fmla="*/ 0 w 630936"/>
                  <a:gd name="connsiteY0" fmla="*/ 568545 h 568545"/>
                  <a:gd name="connsiteX1" fmla="*/ 246888 w 630936"/>
                  <a:gd name="connsiteY1" fmla="*/ 486249 h 568545"/>
                  <a:gd name="connsiteX2" fmla="*/ 502920 w 630936"/>
                  <a:gd name="connsiteY2" fmla="*/ 74769 h 568545"/>
                  <a:gd name="connsiteX3" fmla="*/ 630936 w 630936"/>
                  <a:gd name="connsiteY3" fmla="*/ 1617 h 568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0936" h="568545">
                    <a:moveTo>
                      <a:pt x="0" y="568545"/>
                    </a:moveTo>
                    <a:cubicBezTo>
                      <a:pt x="81534" y="568545"/>
                      <a:pt x="163068" y="568545"/>
                      <a:pt x="246888" y="486249"/>
                    </a:cubicBezTo>
                    <a:cubicBezTo>
                      <a:pt x="330708" y="403953"/>
                      <a:pt x="438912" y="155541"/>
                      <a:pt x="502920" y="74769"/>
                    </a:cubicBezTo>
                    <a:cubicBezTo>
                      <a:pt x="566928" y="-6003"/>
                      <a:pt x="598932" y="-2193"/>
                      <a:pt x="630936" y="1617"/>
                    </a:cubicBezTo>
                  </a:path>
                </a:pathLst>
              </a:custGeom>
              <a:noFill/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6000"/>
              </a:p>
            </p:txBody>
          </p:sp>
          <p:sp>
            <p:nvSpPr>
              <p:cNvPr id="66" name="Freeform 65"/>
              <p:cNvSpPr/>
              <p:nvPr/>
            </p:nvSpPr>
            <p:spPr>
              <a:xfrm flipH="1">
                <a:off x="1453751" y="1027082"/>
                <a:ext cx="630936" cy="568545"/>
              </a:xfrm>
              <a:custGeom>
                <a:avLst/>
                <a:gdLst>
                  <a:gd name="connsiteX0" fmla="*/ 0 w 630936"/>
                  <a:gd name="connsiteY0" fmla="*/ 568545 h 568545"/>
                  <a:gd name="connsiteX1" fmla="*/ 246888 w 630936"/>
                  <a:gd name="connsiteY1" fmla="*/ 486249 h 568545"/>
                  <a:gd name="connsiteX2" fmla="*/ 502920 w 630936"/>
                  <a:gd name="connsiteY2" fmla="*/ 74769 h 568545"/>
                  <a:gd name="connsiteX3" fmla="*/ 630936 w 630936"/>
                  <a:gd name="connsiteY3" fmla="*/ 1617 h 568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0936" h="568545">
                    <a:moveTo>
                      <a:pt x="0" y="568545"/>
                    </a:moveTo>
                    <a:cubicBezTo>
                      <a:pt x="81534" y="568545"/>
                      <a:pt x="163068" y="568545"/>
                      <a:pt x="246888" y="486249"/>
                    </a:cubicBezTo>
                    <a:cubicBezTo>
                      <a:pt x="330708" y="403953"/>
                      <a:pt x="438912" y="155541"/>
                      <a:pt x="502920" y="74769"/>
                    </a:cubicBezTo>
                    <a:cubicBezTo>
                      <a:pt x="566928" y="-6003"/>
                      <a:pt x="598932" y="-2193"/>
                      <a:pt x="630936" y="1617"/>
                    </a:cubicBezTo>
                  </a:path>
                </a:pathLst>
              </a:custGeom>
              <a:noFill/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6000"/>
              </a:p>
            </p:txBody>
          </p:sp>
        </p:grpSp>
        <p:grpSp>
          <p:nvGrpSpPr>
            <p:cNvPr id="48" name="Group 47"/>
            <p:cNvGrpSpPr/>
            <p:nvPr/>
          </p:nvGrpSpPr>
          <p:grpSpPr>
            <a:xfrm>
              <a:off x="3129136" y="4044646"/>
              <a:ext cx="75626" cy="187943"/>
              <a:chOff x="854964" y="1027082"/>
              <a:chExt cx="1229723" cy="568546"/>
            </a:xfrm>
          </p:grpSpPr>
          <p:sp>
            <p:nvSpPr>
              <p:cNvPr id="63" name="Freeform 62"/>
              <p:cNvSpPr/>
              <p:nvPr/>
            </p:nvSpPr>
            <p:spPr>
              <a:xfrm>
                <a:off x="854964" y="1027083"/>
                <a:ext cx="630936" cy="568545"/>
              </a:xfrm>
              <a:custGeom>
                <a:avLst/>
                <a:gdLst>
                  <a:gd name="connsiteX0" fmla="*/ 0 w 630936"/>
                  <a:gd name="connsiteY0" fmla="*/ 568545 h 568545"/>
                  <a:gd name="connsiteX1" fmla="*/ 246888 w 630936"/>
                  <a:gd name="connsiteY1" fmla="*/ 486249 h 568545"/>
                  <a:gd name="connsiteX2" fmla="*/ 502920 w 630936"/>
                  <a:gd name="connsiteY2" fmla="*/ 74769 h 568545"/>
                  <a:gd name="connsiteX3" fmla="*/ 630936 w 630936"/>
                  <a:gd name="connsiteY3" fmla="*/ 1617 h 568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0936" h="568545">
                    <a:moveTo>
                      <a:pt x="0" y="568545"/>
                    </a:moveTo>
                    <a:cubicBezTo>
                      <a:pt x="81534" y="568545"/>
                      <a:pt x="163068" y="568545"/>
                      <a:pt x="246888" y="486249"/>
                    </a:cubicBezTo>
                    <a:cubicBezTo>
                      <a:pt x="330708" y="403953"/>
                      <a:pt x="438912" y="155541"/>
                      <a:pt x="502920" y="74769"/>
                    </a:cubicBezTo>
                    <a:cubicBezTo>
                      <a:pt x="566928" y="-6003"/>
                      <a:pt x="598932" y="-2193"/>
                      <a:pt x="630936" y="1617"/>
                    </a:cubicBezTo>
                  </a:path>
                </a:pathLst>
              </a:custGeom>
              <a:noFill/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6000"/>
              </a:p>
            </p:txBody>
          </p:sp>
          <p:sp>
            <p:nvSpPr>
              <p:cNvPr id="64" name="Freeform 63"/>
              <p:cNvSpPr/>
              <p:nvPr/>
            </p:nvSpPr>
            <p:spPr>
              <a:xfrm flipH="1">
                <a:off x="1453741" y="1027082"/>
                <a:ext cx="630946" cy="568546"/>
              </a:xfrm>
              <a:custGeom>
                <a:avLst/>
                <a:gdLst>
                  <a:gd name="connsiteX0" fmla="*/ 0 w 630936"/>
                  <a:gd name="connsiteY0" fmla="*/ 568545 h 568545"/>
                  <a:gd name="connsiteX1" fmla="*/ 246888 w 630936"/>
                  <a:gd name="connsiteY1" fmla="*/ 486249 h 568545"/>
                  <a:gd name="connsiteX2" fmla="*/ 502920 w 630936"/>
                  <a:gd name="connsiteY2" fmla="*/ 74769 h 568545"/>
                  <a:gd name="connsiteX3" fmla="*/ 630936 w 630936"/>
                  <a:gd name="connsiteY3" fmla="*/ 1617 h 568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0936" h="568545">
                    <a:moveTo>
                      <a:pt x="0" y="568545"/>
                    </a:moveTo>
                    <a:cubicBezTo>
                      <a:pt x="81534" y="568545"/>
                      <a:pt x="163068" y="568545"/>
                      <a:pt x="246888" y="486249"/>
                    </a:cubicBezTo>
                    <a:cubicBezTo>
                      <a:pt x="330708" y="403953"/>
                      <a:pt x="438912" y="155541"/>
                      <a:pt x="502920" y="74769"/>
                    </a:cubicBezTo>
                    <a:cubicBezTo>
                      <a:pt x="566928" y="-6003"/>
                      <a:pt x="598932" y="-2193"/>
                      <a:pt x="630936" y="1617"/>
                    </a:cubicBezTo>
                  </a:path>
                </a:pathLst>
              </a:custGeom>
              <a:noFill/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6000"/>
              </a:p>
            </p:txBody>
          </p:sp>
        </p:grpSp>
        <p:grpSp>
          <p:nvGrpSpPr>
            <p:cNvPr id="49" name="Group 48"/>
            <p:cNvGrpSpPr/>
            <p:nvPr/>
          </p:nvGrpSpPr>
          <p:grpSpPr>
            <a:xfrm>
              <a:off x="7037923" y="3420789"/>
              <a:ext cx="75628" cy="811799"/>
              <a:chOff x="854964" y="1027082"/>
              <a:chExt cx="1229723" cy="568546"/>
            </a:xfrm>
          </p:grpSpPr>
          <p:sp>
            <p:nvSpPr>
              <p:cNvPr id="61" name="Freeform 60"/>
              <p:cNvSpPr/>
              <p:nvPr/>
            </p:nvSpPr>
            <p:spPr>
              <a:xfrm>
                <a:off x="854964" y="1027083"/>
                <a:ext cx="630936" cy="568545"/>
              </a:xfrm>
              <a:custGeom>
                <a:avLst/>
                <a:gdLst>
                  <a:gd name="connsiteX0" fmla="*/ 0 w 630936"/>
                  <a:gd name="connsiteY0" fmla="*/ 568545 h 568545"/>
                  <a:gd name="connsiteX1" fmla="*/ 246888 w 630936"/>
                  <a:gd name="connsiteY1" fmla="*/ 486249 h 568545"/>
                  <a:gd name="connsiteX2" fmla="*/ 502920 w 630936"/>
                  <a:gd name="connsiteY2" fmla="*/ 74769 h 568545"/>
                  <a:gd name="connsiteX3" fmla="*/ 630936 w 630936"/>
                  <a:gd name="connsiteY3" fmla="*/ 1617 h 568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0936" h="568545">
                    <a:moveTo>
                      <a:pt x="0" y="568545"/>
                    </a:moveTo>
                    <a:cubicBezTo>
                      <a:pt x="81534" y="568545"/>
                      <a:pt x="163068" y="568545"/>
                      <a:pt x="246888" y="486249"/>
                    </a:cubicBezTo>
                    <a:cubicBezTo>
                      <a:pt x="330708" y="403953"/>
                      <a:pt x="438912" y="155541"/>
                      <a:pt x="502920" y="74769"/>
                    </a:cubicBezTo>
                    <a:cubicBezTo>
                      <a:pt x="566928" y="-6003"/>
                      <a:pt x="598932" y="-2193"/>
                      <a:pt x="630936" y="1617"/>
                    </a:cubicBezTo>
                  </a:path>
                </a:pathLst>
              </a:custGeom>
              <a:noFill/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6000"/>
              </a:p>
            </p:txBody>
          </p:sp>
          <p:sp>
            <p:nvSpPr>
              <p:cNvPr id="62" name="Freeform 61"/>
              <p:cNvSpPr/>
              <p:nvPr/>
            </p:nvSpPr>
            <p:spPr>
              <a:xfrm flipH="1">
                <a:off x="1453751" y="1027082"/>
                <a:ext cx="630936" cy="568545"/>
              </a:xfrm>
              <a:custGeom>
                <a:avLst/>
                <a:gdLst>
                  <a:gd name="connsiteX0" fmla="*/ 0 w 630936"/>
                  <a:gd name="connsiteY0" fmla="*/ 568545 h 568545"/>
                  <a:gd name="connsiteX1" fmla="*/ 246888 w 630936"/>
                  <a:gd name="connsiteY1" fmla="*/ 486249 h 568545"/>
                  <a:gd name="connsiteX2" fmla="*/ 502920 w 630936"/>
                  <a:gd name="connsiteY2" fmla="*/ 74769 h 568545"/>
                  <a:gd name="connsiteX3" fmla="*/ 630936 w 630936"/>
                  <a:gd name="connsiteY3" fmla="*/ 1617 h 568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0936" h="568545">
                    <a:moveTo>
                      <a:pt x="0" y="568545"/>
                    </a:moveTo>
                    <a:cubicBezTo>
                      <a:pt x="81534" y="568545"/>
                      <a:pt x="163068" y="568545"/>
                      <a:pt x="246888" y="486249"/>
                    </a:cubicBezTo>
                    <a:cubicBezTo>
                      <a:pt x="330708" y="403953"/>
                      <a:pt x="438912" y="155541"/>
                      <a:pt x="502920" y="74769"/>
                    </a:cubicBezTo>
                    <a:cubicBezTo>
                      <a:pt x="566928" y="-6003"/>
                      <a:pt x="598932" y="-2193"/>
                      <a:pt x="630936" y="1617"/>
                    </a:cubicBezTo>
                  </a:path>
                </a:pathLst>
              </a:custGeom>
              <a:noFill/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6000"/>
              </a:p>
            </p:txBody>
          </p:sp>
        </p:grpSp>
        <p:cxnSp>
          <p:nvCxnSpPr>
            <p:cNvPr id="50" name="Straight Connector 49"/>
            <p:cNvCxnSpPr/>
            <p:nvPr/>
          </p:nvCxnSpPr>
          <p:spPr>
            <a:xfrm>
              <a:off x="565633" y="4278108"/>
              <a:ext cx="7062289" cy="0"/>
            </a:xfrm>
            <a:prstGeom prst="line">
              <a:avLst/>
            </a:prstGeom>
            <a:ln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3381883" y="4260686"/>
              <a:ext cx="55175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time</a:t>
              </a:r>
              <a:endParaRPr lang="en-GB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 rot="16200000">
              <a:off x="-174902" y="3687101"/>
              <a:ext cx="100861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amplitude</a:t>
              </a:r>
              <a:endParaRPr lang="en-GB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53" name="Straight Arrow Connector 52"/>
            <p:cNvCxnSpPr/>
            <p:nvPr/>
          </p:nvCxnSpPr>
          <p:spPr>
            <a:xfrm flipV="1">
              <a:off x="565633" y="3449815"/>
              <a:ext cx="0" cy="81312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 rot="17989865">
              <a:off x="224180" y="3492984"/>
              <a:ext cx="14879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</a:t>
              </a:r>
              <a:r>
                <a:rPr lang="en-GB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anosecond probe</a:t>
              </a:r>
              <a:endParaRPr lang="en-GB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 rot="17989865">
              <a:off x="2222470" y="3547815"/>
              <a:ext cx="153920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“transposed pulse”</a:t>
              </a:r>
              <a:endParaRPr lang="en-GB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 rot="17989865">
              <a:off x="3721692" y="3552488"/>
              <a:ext cx="83388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stretched</a:t>
              </a:r>
              <a:endParaRPr lang="en-GB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 rot="17989865">
              <a:off x="4902412" y="3552488"/>
              <a:ext cx="87235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amplified</a:t>
              </a:r>
              <a:endParaRPr lang="en-GB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 rot="17989865">
              <a:off x="6240983" y="3492984"/>
              <a:ext cx="11737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recompressed</a:t>
              </a:r>
              <a:endParaRPr lang="en-GB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1368272" y="2112789"/>
              <a:ext cx="683200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 smtClean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532nm</a:t>
              </a:r>
            </a:p>
            <a:p>
              <a:pPr algn="ctr"/>
              <a:r>
                <a:rPr lang="en-GB" sz="1400" dirty="0" smtClean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10mJ</a:t>
              </a:r>
            </a:p>
            <a:p>
              <a:pPr algn="ctr"/>
              <a:r>
                <a:rPr lang="en-GB" sz="1400" dirty="0" smtClean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10ns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1054713" y="1142856"/>
              <a:ext cx="780983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~800nm</a:t>
              </a:r>
            </a:p>
            <a:p>
              <a:pPr algn="ctr"/>
              <a:r>
                <a:rPr lang="en-GB" sz="14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10ns</a:t>
              </a:r>
            </a:p>
            <a:p>
              <a:pPr algn="ctr"/>
              <a:r>
                <a:rPr lang="en-GB" sz="14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1mJ</a:t>
              </a:r>
            </a:p>
          </p:txBody>
        </p:sp>
      </p:grpSp>
      <p:sp>
        <p:nvSpPr>
          <p:cNvPr id="79" name="TextBox 78"/>
          <p:cNvSpPr txBox="1"/>
          <p:nvPr/>
        </p:nvSpPr>
        <p:spPr>
          <a:xfrm>
            <a:off x="285959" y="4653136"/>
            <a:ext cx="836285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eaLnBrk="1" fontAlgn="auto" hangingPunct="1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+mj-lt"/>
              <a:buAutoNum type="arabicPeriod"/>
            </a:pPr>
            <a:r>
              <a:rPr lang="en-GB" sz="1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Nanosecond laser derived single frequency probe brings </a:t>
            </a:r>
            <a:r>
              <a:rPr lang="en-GB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reliability</a:t>
            </a:r>
          </a:p>
          <a:p>
            <a:pPr marL="514350" indent="-514350" eaLnBrk="1" fontAlgn="auto" hangingPunct="1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+mj-lt"/>
              <a:buAutoNum type="arabicPeriod"/>
            </a:pPr>
            <a:r>
              <a:rPr lang="en-GB" sz="1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“Electro-Optic Transposition” of probe </a:t>
            </a:r>
            <a:r>
              <a:rPr lang="en-GB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encodes temporal profile</a:t>
            </a:r>
          </a:p>
          <a:p>
            <a:pPr marL="514350" indent="-514350" eaLnBrk="1" fontAlgn="auto" hangingPunct="1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+mj-lt"/>
              <a:buAutoNum type="arabicPeriod"/>
            </a:pPr>
            <a:r>
              <a:rPr lang="en-GB" sz="1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Non-collinear optical parametric chirped pulse amplification (NCOPCPA) </a:t>
            </a:r>
            <a:r>
              <a:rPr lang="en-GB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amplifies signal</a:t>
            </a:r>
          </a:p>
          <a:p>
            <a:pPr marL="514350" indent="-514350" eaLnBrk="1" fontAlgn="auto" hangingPunct="1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+mj-lt"/>
              <a:buAutoNum type="arabicPeriod"/>
            </a:pPr>
            <a:r>
              <a:rPr lang="en-GB" sz="1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Full spectral amplitude and phase </a:t>
            </a:r>
            <a:r>
              <a:rPr lang="en-GB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measured via FROG</a:t>
            </a:r>
          </a:p>
          <a:p>
            <a:pPr marL="514350" indent="-514350" eaLnBrk="1" fontAlgn="auto" hangingPunct="1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+mj-lt"/>
              <a:buAutoNum type="arabicPeriod"/>
            </a:pPr>
            <a:r>
              <a:rPr lang="en-GB" sz="1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Coulomb field, and hence </a:t>
            </a:r>
            <a:r>
              <a:rPr lang="en-GB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bunch profile, calculated </a:t>
            </a:r>
            <a:r>
              <a:rPr lang="en-GB" sz="1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via time-reversed propagation of pulse</a:t>
            </a:r>
            <a:endParaRPr lang="en-GB" sz="16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Title 1"/>
          <p:cNvSpPr txBox="1">
            <a:spLocks/>
          </p:cNvSpPr>
          <p:nvPr/>
        </p:nvSpPr>
        <p:spPr>
          <a:xfrm>
            <a:off x="457200" y="-27384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rgbClr val="FF0000"/>
                </a:solidFill>
              </a:rPr>
              <a:t>EO Transposition System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929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EOT System Build Status</a:t>
            </a:r>
            <a:endParaRPr lang="en-GB" dirty="0"/>
          </a:p>
        </p:txBody>
      </p:sp>
      <p:pic>
        <p:nvPicPr>
          <p:cNvPr id="2050" name="Picture 2" descr="F:\Dropbox\Camera Uploads\2014-11-04 14.02.0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656"/>
          <a:stretch/>
        </p:blipFill>
        <p:spPr bwMode="auto">
          <a:xfrm>
            <a:off x="2411760" y="2230894"/>
            <a:ext cx="2341600" cy="1463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F:\Dropbox\Camera Uploads\2014-11-04 14.01.5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75" b="17890"/>
          <a:stretch/>
        </p:blipFill>
        <p:spPr bwMode="auto">
          <a:xfrm>
            <a:off x="324933" y="2222882"/>
            <a:ext cx="1884144" cy="2286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979712" y="1681098"/>
            <a:ext cx="2827003" cy="37413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1400" b="1" dirty="0" err="1" smtClean="0">
                <a:solidFill>
                  <a:srgbClr val="0000FF"/>
                </a:solidFill>
              </a:rPr>
              <a:t>Sirah</a:t>
            </a:r>
            <a:r>
              <a:rPr lang="en-GB" sz="1400" b="1" dirty="0" smtClean="0">
                <a:solidFill>
                  <a:srgbClr val="0000FF"/>
                </a:solidFill>
              </a:rPr>
              <a:t> Cobra Dye laser</a:t>
            </a:r>
          </a:p>
          <a:p>
            <a:pPr marL="0" indent="0" algn="ctr">
              <a:buNone/>
            </a:pPr>
            <a:r>
              <a:rPr lang="en-GB" sz="1400" b="1" dirty="0" smtClean="0">
                <a:solidFill>
                  <a:srgbClr val="0000FF"/>
                </a:solidFill>
              </a:rPr>
              <a:t>6 ns, 3 </a:t>
            </a:r>
            <a:r>
              <a:rPr lang="en-GB" sz="1400" b="1" dirty="0" err="1" smtClean="0">
                <a:solidFill>
                  <a:srgbClr val="0000FF"/>
                </a:solidFill>
              </a:rPr>
              <a:t>mJ</a:t>
            </a:r>
            <a:r>
              <a:rPr lang="en-GB" sz="1400" b="1" dirty="0" smtClean="0">
                <a:solidFill>
                  <a:srgbClr val="0000FF"/>
                </a:solidFill>
              </a:rPr>
              <a:t>, linewidth </a:t>
            </a:r>
            <a:r>
              <a:rPr lang="en-GB" sz="1400" b="1" dirty="0" smtClean="0">
                <a:solidFill>
                  <a:srgbClr val="0000FF"/>
                </a:solidFill>
              </a:rPr>
              <a:t>&lt; 2 </a:t>
            </a:r>
            <a:r>
              <a:rPr lang="en-GB" sz="1400" b="1" dirty="0" smtClean="0">
                <a:solidFill>
                  <a:srgbClr val="0000FF"/>
                </a:solidFill>
              </a:rPr>
              <a:t>GHz</a:t>
            </a:r>
            <a:endParaRPr lang="en-GB" sz="1400" b="1" dirty="0">
              <a:solidFill>
                <a:srgbClr val="0000FF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2730" y="1671991"/>
            <a:ext cx="2485747" cy="4606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1400" b="1" dirty="0" smtClean="0">
                <a:solidFill>
                  <a:srgbClr val="0000FF"/>
                </a:solidFill>
              </a:rPr>
              <a:t>Continuum </a:t>
            </a:r>
            <a:r>
              <a:rPr lang="en-GB" sz="1400" b="1" dirty="0" err="1" smtClean="0">
                <a:solidFill>
                  <a:srgbClr val="0000FF"/>
                </a:solidFill>
              </a:rPr>
              <a:t>Surelite</a:t>
            </a:r>
            <a:r>
              <a:rPr lang="en-GB" sz="1400" b="1" dirty="0" smtClean="0">
                <a:solidFill>
                  <a:srgbClr val="0000FF"/>
                </a:solidFill>
              </a:rPr>
              <a:t> YAG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GB" sz="1400" b="1" dirty="0" smtClean="0">
                <a:solidFill>
                  <a:srgbClr val="0000FF"/>
                </a:solidFill>
              </a:rPr>
              <a:t>~ 4.5 </a:t>
            </a:r>
            <a:r>
              <a:rPr lang="en-GB" sz="1400" b="1" dirty="0" smtClean="0">
                <a:solidFill>
                  <a:srgbClr val="0000FF"/>
                </a:solidFill>
              </a:rPr>
              <a:t>ns, 150 </a:t>
            </a:r>
            <a:r>
              <a:rPr lang="en-GB" sz="1400" b="1" dirty="0" err="1" smtClean="0">
                <a:solidFill>
                  <a:srgbClr val="0000FF"/>
                </a:solidFill>
              </a:rPr>
              <a:t>mJ</a:t>
            </a:r>
            <a:r>
              <a:rPr lang="en-GB" sz="1400" b="1" dirty="0" smtClean="0">
                <a:solidFill>
                  <a:srgbClr val="0000FF"/>
                </a:solidFill>
              </a:rPr>
              <a:t>, seeded</a:t>
            </a:r>
            <a:endParaRPr lang="en-GB" sz="1400" b="1" dirty="0">
              <a:solidFill>
                <a:srgbClr val="0000FF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967938"/>
            <a:ext cx="1760537" cy="1348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345" y="4653136"/>
            <a:ext cx="2502944" cy="1508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093201" y="3316345"/>
            <a:ext cx="16233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0000FF"/>
                </a:solidFill>
              </a:rPr>
              <a:t>Jitter </a:t>
            </a:r>
            <a:r>
              <a:rPr lang="en-GB" sz="1400" b="1" dirty="0" smtClean="0">
                <a:solidFill>
                  <a:srgbClr val="0000FF"/>
                </a:solidFill>
              </a:rPr>
              <a:t>&lt; 0.3 </a:t>
            </a:r>
            <a:r>
              <a:rPr lang="en-GB" sz="1400" b="1" dirty="0" smtClean="0">
                <a:solidFill>
                  <a:srgbClr val="0000FF"/>
                </a:solidFill>
              </a:rPr>
              <a:t>ns </a:t>
            </a:r>
            <a:r>
              <a:rPr lang="en-GB" sz="1400" b="1" dirty="0" err="1" smtClean="0">
                <a:solidFill>
                  <a:srgbClr val="0000FF"/>
                </a:solidFill>
              </a:rPr>
              <a:t>r.m.s</a:t>
            </a:r>
            <a:r>
              <a:rPr lang="en-GB" sz="1400" b="1" dirty="0" smtClean="0">
                <a:solidFill>
                  <a:srgbClr val="0000FF"/>
                </a:solidFill>
              </a:rPr>
              <a:t>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046795" y="5513291"/>
            <a:ext cx="7970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0000FF"/>
                </a:solidFill>
              </a:rPr>
              <a:t>M</a:t>
            </a:r>
            <a:r>
              <a:rPr lang="en-GB" sz="1400" b="1" baseline="30000" dirty="0" smtClean="0">
                <a:solidFill>
                  <a:srgbClr val="0000FF"/>
                </a:solidFill>
              </a:rPr>
              <a:t>2</a:t>
            </a:r>
            <a:r>
              <a:rPr lang="en-GB" sz="1400" b="1" dirty="0" smtClean="0">
                <a:solidFill>
                  <a:srgbClr val="0000FF"/>
                </a:solidFill>
              </a:rPr>
              <a:t> = 1.6</a:t>
            </a:r>
            <a:endParaRPr lang="en-GB" sz="1400" b="1" dirty="0">
              <a:solidFill>
                <a:srgbClr val="0000FF"/>
              </a:solidFill>
            </a:endParaRPr>
          </a:p>
        </p:txBody>
      </p:sp>
      <p:pic>
        <p:nvPicPr>
          <p:cNvPr id="22" name="Picture 2" descr="C:\Users\Dave\Documents\EO detection\Full System - Surelight and Cobra.emf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140"/>
          <a:stretch/>
        </p:blipFill>
        <p:spPr bwMode="auto">
          <a:xfrm>
            <a:off x="3275856" y="3627263"/>
            <a:ext cx="5112568" cy="3024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ontent Placeholder 2"/>
          <p:cNvSpPr txBox="1">
            <a:spLocks/>
          </p:cNvSpPr>
          <p:nvPr/>
        </p:nvSpPr>
        <p:spPr>
          <a:xfrm>
            <a:off x="134792" y="952129"/>
            <a:ext cx="8757688" cy="7486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400" b="1" dirty="0" smtClean="0">
                <a:solidFill>
                  <a:srgbClr val="FF0000"/>
                </a:solidFill>
              </a:rPr>
              <a:t>Primary laser systems finally delivered end of Nov 2014– Characterisation largely complete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400" b="1" dirty="0" smtClean="0">
                <a:solidFill>
                  <a:srgbClr val="FF0000"/>
                </a:solidFill>
              </a:rPr>
              <a:t>All other components ready </a:t>
            </a:r>
            <a:r>
              <a:rPr lang="en-GB" sz="1400" b="1" dirty="0" smtClean="0">
                <a:solidFill>
                  <a:srgbClr val="FF0000"/>
                </a:solidFill>
              </a:rPr>
              <a:t>(except camera </a:t>
            </a:r>
            <a:r>
              <a:rPr lang="en-GB" sz="1400" b="1" dirty="0" smtClean="0">
                <a:solidFill>
                  <a:srgbClr val="FF0000"/>
                </a:solidFill>
              </a:rPr>
              <a:t>for FROG) and can now be integrated, characterised, and made robust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400" b="1" dirty="0" smtClean="0">
                <a:solidFill>
                  <a:srgbClr val="FF0000"/>
                </a:solidFill>
              </a:rPr>
              <a:t>Dye laser not proposed for the final design – possibility of building a seeded OPO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833659"/>
            <a:ext cx="1899741" cy="1883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4054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8" descr="C:\Users\Dave\Documents\Papers\In Preparation\EOT FROG\experimental diagram BOLD.em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52" b="60036"/>
          <a:stretch/>
        </p:blipFill>
        <p:spPr bwMode="auto">
          <a:xfrm>
            <a:off x="107504" y="1340768"/>
            <a:ext cx="8693929" cy="4204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4624"/>
            <a:ext cx="8640960" cy="864096"/>
          </a:xfrm>
        </p:spPr>
        <p:txBody>
          <a:bodyPr>
            <a:noAutofit/>
          </a:bodyPr>
          <a:lstStyle/>
          <a:p>
            <a:r>
              <a:rPr lang="en-GB" sz="4000" b="1" dirty="0" smtClean="0">
                <a:solidFill>
                  <a:srgbClr val="FF0000"/>
                </a:solidFill>
              </a:rPr>
              <a:t>Characterisation of EO Transposition</a:t>
            </a:r>
            <a:endParaRPr lang="en-GB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2843808" y="4525331"/>
            <a:ext cx="14276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Δ</a:t>
            </a:r>
            <a:r>
              <a:rPr lang="el-GR" sz="1400" b="1" dirty="0" smtClean="0">
                <a:solidFill>
                  <a:srgbClr val="FF0000"/>
                </a:solidFill>
              </a:rPr>
              <a:t>ν</a:t>
            </a:r>
            <a:r>
              <a:rPr lang="en-GB" sz="1400" b="1" dirty="0" smtClean="0">
                <a:solidFill>
                  <a:srgbClr val="FF0000"/>
                </a:solidFill>
              </a:rPr>
              <a:t> ~44GHz</a:t>
            </a:r>
          </a:p>
          <a:p>
            <a:r>
              <a:rPr lang="en-GB" sz="1400" b="1" dirty="0" smtClean="0">
                <a:solidFill>
                  <a:srgbClr val="FF0000"/>
                </a:solidFill>
              </a:rPr>
              <a:t>Δ t </a:t>
            </a:r>
            <a:r>
              <a:rPr lang="en-GB" sz="1400" b="1" dirty="0">
                <a:solidFill>
                  <a:srgbClr val="FF0000"/>
                </a:solidFill>
              </a:rPr>
              <a:t>~</a:t>
            </a:r>
            <a:r>
              <a:rPr lang="en-GB" sz="1400" b="1" dirty="0" smtClean="0">
                <a:solidFill>
                  <a:srgbClr val="FF0000"/>
                </a:solidFill>
              </a:rPr>
              <a:t>10ps FWHM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24" name="Content Placeholder 2"/>
          <p:cNvSpPr>
            <a:spLocks noGrp="1"/>
          </p:cNvSpPr>
          <p:nvPr>
            <p:ph idx="1"/>
          </p:nvPr>
        </p:nvSpPr>
        <p:spPr>
          <a:xfrm>
            <a:off x="251520" y="836712"/>
            <a:ext cx="3744416" cy="46064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b="1" dirty="0" smtClean="0">
                <a:solidFill>
                  <a:srgbClr val="FF0000"/>
                </a:solidFill>
              </a:rPr>
              <a:t>Femtosecond laser-based test bed</a:t>
            </a:r>
            <a:endParaRPr lang="en-GB" sz="1800" b="1" dirty="0">
              <a:solidFill>
                <a:srgbClr val="FF0000"/>
              </a:solidFill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323528" y="5635924"/>
            <a:ext cx="4320481" cy="5736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GB" sz="1600" dirty="0" smtClean="0">
                <a:solidFill>
                  <a:srgbClr val="0070C0"/>
                </a:solidFill>
              </a:rPr>
              <a:t>Femtosecond laser pulse spectrally filtered to produce narrow bandwidth probe</a:t>
            </a:r>
            <a:endParaRPr lang="en-GB" sz="1600" dirty="0">
              <a:solidFill>
                <a:srgbClr val="0070C0"/>
              </a:solidFill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5220072" y="872748"/>
            <a:ext cx="3334343" cy="9361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 err="1" smtClean="0">
                <a:solidFill>
                  <a:srgbClr val="0070C0"/>
                </a:solidFill>
              </a:rPr>
              <a:t>Auston</a:t>
            </a:r>
            <a:r>
              <a:rPr lang="en-GB" sz="1600" dirty="0" smtClean="0">
                <a:solidFill>
                  <a:srgbClr val="0070C0"/>
                </a:solidFill>
              </a:rPr>
              <a:t> </a:t>
            </a:r>
            <a:r>
              <a:rPr lang="en-GB" sz="1600" dirty="0">
                <a:solidFill>
                  <a:srgbClr val="0070C0"/>
                </a:solidFill>
              </a:rPr>
              <a:t>switch THz source mimics </a:t>
            </a:r>
            <a:r>
              <a:rPr lang="en-GB" sz="1600" dirty="0" smtClean="0">
                <a:solidFill>
                  <a:srgbClr val="0070C0"/>
                </a:solidFill>
              </a:rPr>
              <a:t>Coulomb field.</a:t>
            </a:r>
          </a:p>
          <a:p>
            <a:pPr marL="0" indent="0">
              <a:buNone/>
            </a:pPr>
            <a:r>
              <a:rPr lang="en-GB" sz="1600" dirty="0" smtClean="0">
                <a:solidFill>
                  <a:srgbClr val="0070C0"/>
                </a:solidFill>
              </a:rPr>
              <a:t>Well-characterised </a:t>
            </a:r>
            <a:r>
              <a:rPr lang="en-GB" sz="1600" dirty="0">
                <a:solidFill>
                  <a:srgbClr val="0070C0"/>
                </a:solidFill>
              </a:rPr>
              <a:t>spectral and temporal profile.</a:t>
            </a:r>
          </a:p>
          <a:p>
            <a:pPr marL="0" indent="0">
              <a:buNone/>
            </a:pPr>
            <a:endParaRPr lang="en-GB" sz="700" b="1" dirty="0" smtClean="0">
              <a:solidFill>
                <a:srgbClr val="0070C0"/>
              </a:solidFill>
            </a:endParaRPr>
          </a:p>
          <a:p>
            <a:pPr marL="0" indent="0">
              <a:buFont typeface="Arial" pitchFamily="34" charset="0"/>
              <a:buNone/>
            </a:pPr>
            <a:endParaRPr lang="en-GB" sz="700" b="1" dirty="0">
              <a:solidFill>
                <a:srgbClr val="0070C0"/>
              </a:solidFill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863909" y="4870356"/>
            <a:ext cx="2588163" cy="50405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501792" y="5635924"/>
            <a:ext cx="4675414" cy="5736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 smtClean="0">
                <a:solidFill>
                  <a:srgbClr val="0070C0"/>
                </a:solidFill>
              </a:rPr>
              <a:t>Switchable diagnostics – Balanced sampling, Crossed Sampling, and </a:t>
            </a:r>
            <a:r>
              <a:rPr lang="en-GB" sz="1600" b="1" dirty="0" smtClean="0">
                <a:solidFill>
                  <a:srgbClr val="0070C0"/>
                </a:solidFill>
              </a:rPr>
              <a:t>Autocorrelation </a:t>
            </a:r>
            <a:r>
              <a:rPr lang="en-GB" sz="1600" dirty="0">
                <a:solidFill>
                  <a:srgbClr val="0070C0"/>
                </a:solidFill>
              </a:rPr>
              <a:t>(spectrally resolved</a:t>
            </a:r>
            <a:r>
              <a:rPr lang="en-GB" sz="1600" dirty="0" smtClean="0">
                <a:solidFill>
                  <a:srgbClr val="0070C0"/>
                </a:solidFill>
              </a:rPr>
              <a:t>!)</a:t>
            </a:r>
            <a:endParaRPr lang="en-GB" sz="1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3184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28.9|3.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14212</TotalTime>
  <Words>1544</Words>
  <Application>Microsoft Office PowerPoint</Application>
  <PresentationFormat>On-screen Show (4:3)</PresentationFormat>
  <Paragraphs>336</Paragraphs>
  <Slides>21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Office Theme</vt:lpstr>
      <vt:lpstr>CorelDRAW</vt:lpstr>
      <vt:lpstr>SPW 10.0 Graph</vt:lpstr>
      <vt:lpstr>Electro-Optic development for short bunch length monitoring</vt:lpstr>
      <vt:lpstr>Outline of Talk</vt:lpstr>
      <vt:lpstr>Requirement and Aims</vt:lpstr>
      <vt:lpstr>Current EO Techniques</vt:lpstr>
      <vt:lpstr>Physics of EO Transposition</vt:lpstr>
      <vt:lpstr>Characterisation of Transposed Pulse</vt:lpstr>
      <vt:lpstr>PowerPoint Presentation</vt:lpstr>
      <vt:lpstr>EOT System Build Status</vt:lpstr>
      <vt:lpstr>Characterisation of EO Transposition</vt:lpstr>
      <vt:lpstr>Experimental System</vt:lpstr>
      <vt:lpstr>PowerPoint Presentation</vt:lpstr>
      <vt:lpstr>Extrapolation to bunch parameters</vt:lpstr>
      <vt:lpstr>FROG Measurement</vt:lpstr>
      <vt:lpstr>New THz Measurement Scheme </vt:lpstr>
      <vt:lpstr>Temporal Resolution</vt:lpstr>
      <vt:lpstr>Spectral Compositing of Multiple Crystals</vt:lpstr>
      <vt:lpstr>PowerPoint Presentation</vt:lpstr>
      <vt:lpstr>Chirped Pulse Optical Parametric Amplification</vt:lpstr>
      <vt:lpstr>PowerPoint Presentation</vt:lpstr>
      <vt:lpstr>PowerPoint Presentation</vt:lpstr>
      <vt:lpstr>Stretcher and Compressor Design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Dave</dc:creator>
  <cp:lastModifiedBy>Dave</cp:lastModifiedBy>
  <cp:revision>525</cp:revision>
  <cp:lastPrinted>2014-01-29T16:23:26Z</cp:lastPrinted>
  <dcterms:created xsi:type="dcterms:W3CDTF">2013-01-24T12:20:17Z</dcterms:created>
  <dcterms:modified xsi:type="dcterms:W3CDTF">2015-01-29T12:08:12Z</dcterms:modified>
</cp:coreProperties>
</file>