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customXml/itemProps4.xml" ContentType="application/vnd.openxmlformats-officedocument.customXml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5"/>
    <p:sldMasterId id="2147483684" r:id="rId6"/>
    <p:sldMasterId id="2147484528" r:id="rId7"/>
    <p:sldMasterId id="2147484535" r:id="rId8"/>
    <p:sldMasterId id="2147484541" r:id="rId9"/>
    <p:sldMasterId id="2147484547" r:id="rId10"/>
    <p:sldMasterId id="2147484559" r:id="rId11"/>
    <p:sldMasterId id="2147484571" r:id="rId12"/>
  </p:sldMasterIdLst>
  <p:notesMasterIdLst>
    <p:notesMasterId r:id="rId35"/>
  </p:notesMasterIdLst>
  <p:handoutMasterIdLst>
    <p:handoutMasterId r:id="rId36"/>
  </p:handoutMasterIdLst>
  <p:sldIdLst>
    <p:sldId id="405" r:id="rId13"/>
    <p:sldId id="442" r:id="rId14"/>
    <p:sldId id="507" r:id="rId15"/>
    <p:sldId id="516" r:id="rId16"/>
    <p:sldId id="416" r:id="rId17"/>
    <p:sldId id="511" r:id="rId18"/>
    <p:sldId id="445" r:id="rId19"/>
    <p:sldId id="428" r:id="rId20"/>
    <p:sldId id="509" r:id="rId21"/>
    <p:sldId id="467" r:id="rId22"/>
    <p:sldId id="521" r:id="rId23"/>
    <p:sldId id="523" r:id="rId24"/>
    <p:sldId id="524" r:id="rId25"/>
    <p:sldId id="449" r:id="rId26"/>
    <p:sldId id="477" r:id="rId27"/>
    <p:sldId id="503" r:id="rId28"/>
    <p:sldId id="500" r:id="rId29"/>
    <p:sldId id="502" r:id="rId30"/>
    <p:sldId id="528" r:id="rId31"/>
    <p:sldId id="526" r:id="rId32"/>
    <p:sldId id="529" r:id="rId33"/>
    <p:sldId id="490" r:id="rId34"/>
  </p:sldIdLst>
  <p:sldSz cx="9144000" cy="6858000" type="screen4x3"/>
  <p:notesSz cx="6648450" cy="9774238"/>
  <p:embeddedFontLst>
    <p:embeddedFont>
      <p:font typeface="Calibri" pitchFamily="34" charset="0"/>
      <p:regular r:id="rId37"/>
      <p:bold r:id="rId38"/>
      <p:italic r:id="rId39"/>
      <p:boldItalic r:id="rId40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6600"/>
    <a:srgbClr val="0000FF"/>
    <a:srgbClr val="1D853D"/>
    <a:srgbClr val="88E0A5"/>
    <a:srgbClr val="FFCC99"/>
    <a:srgbClr val="FFFFCC"/>
    <a:srgbClr val="E1E1FF"/>
    <a:srgbClr val="FF6600"/>
    <a:srgbClr val="F4625E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86607" autoAdjust="0"/>
  </p:normalViewPr>
  <p:slideViewPr>
    <p:cSldViewPr>
      <p:cViewPr varScale="1">
        <p:scale>
          <a:sx n="69" d="100"/>
          <a:sy n="69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Master" Target="slideMasters/slideMaster8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notesMaster" Target="notesMasters/notesMaster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5E62445-0A01-45E4-BED7-27FCBBE7996C}" type="datetimeFigureOut">
              <a:rPr lang="en-GB"/>
              <a:pPr>
                <a:defRPr/>
              </a:pPr>
              <a:t>29/01/2015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370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550" y="928370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AF9D0FD-158B-4546-B1BD-015EE6F2F3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08767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96" tIns="45098" rIns="90196" bIns="4509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96" tIns="45098" rIns="90196" bIns="4509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1063" y="731838"/>
            <a:ext cx="4886325" cy="3665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3438"/>
            <a:ext cx="487680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96" tIns="45098" rIns="90196" bIns="450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96" tIns="45098" rIns="90196" bIns="4509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285288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96" tIns="45098" rIns="90196" bIns="4509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E46242A1-D505-4C03-8BDF-F815EE6114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69853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EAC3F7-2638-4977-9BDE-A3B4B9604A31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79456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0398E2-4D4D-4859-85E1-B611DD4A2BB3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05D768-3015-46B8-AC78-390058B3AE73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1BE2-059E-4BDA-A021-41DDC42E6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2982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038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621953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7743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811131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7979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56463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106727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68443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2052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26117-730A-408B-89C5-1FD5CBBA10F8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29/01/2015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173E9-58DB-4A96-B7D8-5F011892BF6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109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34841-2416-4F37-BF60-044768AFCA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561482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14BBF-FBFF-4081-84F3-4846B4E3F2F2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29/01/2015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BF6C3-F62E-4721-AE45-03E8C72526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3814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ED8C7-0423-4C09-9F36-1D0CA2E981BA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29/01/2015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E300E-5AC4-4AFD-BDA0-FBEC414D47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67939"/>
            <a:ext cx="8229600" cy="77778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23011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D47A0-3AFE-4592-A5BD-57924A8724B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3" descr="Uni Base Spread copy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88000"/>
            <a:ext cx="91440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61138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7939"/>
            <a:ext cx="8229600" cy="77778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1986"/>
            <a:ext cx="8229600" cy="469417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2297-DF11-4986-B664-58862EFF451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5723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FCB0-06D7-4311-94C2-5F083C5030E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11766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9238"/>
            <a:ext cx="4038600" cy="4676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9238"/>
            <a:ext cx="4038600" cy="4676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8ADB4-2EDE-49BB-A84B-802A2882EAC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567939"/>
            <a:ext cx="8229600" cy="77778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544171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B2C13-A408-45D9-9256-E8005E91C53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5969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F3F61-EFFE-4C8A-BDC4-3E0D74268071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67939"/>
            <a:ext cx="8229600" cy="77778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757244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ECA3-3E66-4892-9066-EEBD8EC8E62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28565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3B2D-42C4-49A6-A783-0F4F22359C2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7549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516ED-DF89-424D-849F-91757AEBB6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993337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3F4B9-603F-4031-ACE4-954843ACBBB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89524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2D0E-8F4E-4FDB-B9F2-37B206A3782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7177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4D27-ABB9-4541-8258-2151E44F218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35284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2E1DF-06CD-4203-9CFD-64736A38D924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24CDF-109B-4335-A1E6-B753F32CB85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01797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CE6B6-F04D-4706-B855-D983D547E9B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3DC7-DD15-479E-94E7-CA34B1D930A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34950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C406-2FD4-4CD3-8F6C-24C56E267B7A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73CE8-A029-43D2-8086-DED4F3D8DFC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54173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0137B-315E-4870-B7A9-B5FEE444FE9B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2990D-FDFF-4038-B110-75BE51C6788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93325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B44CC-A6B1-41BD-A5A1-466703BE6DD8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0A0ED-6302-4353-8B11-5B0958E0C08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68172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4A314-FD82-4332-BFF7-EB3772EE38C6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7B39E-BB9E-4E24-BD8B-3F674557D1A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01228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82C50-8CB6-4693-8282-C21964ED24C0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D2003-1D08-43E6-85A7-2A77C14BE39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9440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515412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E973B-5400-4A33-8602-344D96CCFFDE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BC5DF-A96F-47DA-A26C-8540563448A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86092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FCF3B-07E0-4751-B494-2962A610BC39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BD2AA-ACCA-4BC9-97A8-C3555B985FB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80335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CB22E-9B1D-49A7-A2F5-5D6A4B911C3E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83846-3420-460D-88E8-D5FD4B60C4A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68799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74F0C-97DE-4668-85A6-276331A95613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13D51-D64E-4569-86C1-FBB536B96BEA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06303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329894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862244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965607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2690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5785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7095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99356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2641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20924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4096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.jpe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4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BE4CA1B-167F-4700-8F4C-580F083737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3" r:id="rId1"/>
    <p:sldLayoutId id="2147484524" r:id="rId2"/>
    <p:sldLayoutId id="2147484525" r:id="rId3"/>
    <p:sldLayoutId id="2147484526" r:id="rId4"/>
    <p:sldLayoutId id="214748452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8754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29" r:id="rId1"/>
    <p:sldLayoutId id="2147484530" r:id="rId2"/>
    <p:sldLayoutId id="2147484531" r:id="rId3"/>
    <p:sldLayoutId id="2147484532" r:id="rId4"/>
    <p:sldLayoutId id="214748453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3010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6" r:id="rId1"/>
    <p:sldLayoutId id="2147484537" r:id="rId2"/>
    <p:sldLayoutId id="2147484538" r:id="rId3"/>
    <p:sldLayoutId id="2147484539" r:id="rId4"/>
    <p:sldLayoutId id="2147484540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9D2D427-7AED-44F4-8C34-CEF0A27C60F3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29/01/2015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3504" y="6500192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FD8CCD5-518B-4AAF-9908-C1A657CC99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2989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2" r:id="rId1"/>
    <p:sldLayoutId id="2147484543" r:id="rId2"/>
    <p:sldLayoutId id="214748454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6A8DA-F1DB-4CF3-A715-611132A8FA9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4" descr="CI_logo_small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688" y="261938"/>
            <a:ext cx="13985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STFClogo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261938"/>
            <a:ext cx="2160588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1327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56" r:id="rId9"/>
    <p:sldLayoutId id="2147484557" r:id="rId10"/>
    <p:sldLayoutId id="214748455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F95FE4-99A5-4BB0-86BA-928E3505AF4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D68047-680C-4133-9BFA-C64B4894AF6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085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0" r:id="rId1"/>
    <p:sldLayoutId id="2147484561" r:id="rId2"/>
    <p:sldLayoutId id="2147484562" r:id="rId3"/>
    <p:sldLayoutId id="2147484563" r:id="rId4"/>
    <p:sldLayoutId id="2147484564" r:id="rId5"/>
    <p:sldLayoutId id="2147484565" r:id="rId6"/>
    <p:sldLayoutId id="2147484566" r:id="rId7"/>
    <p:sldLayoutId id="2147484567" r:id="rId8"/>
    <p:sldLayoutId id="2147484568" r:id="rId9"/>
    <p:sldLayoutId id="2147484569" r:id="rId10"/>
    <p:sldLayoutId id="21474845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66879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2" r:id="rId1"/>
    <p:sldLayoutId id="2147484573" r:id="rId2"/>
    <p:sldLayoutId id="2147484574" r:id="rId3"/>
    <p:sldLayoutId id="2147484575" r:id="rId4"/>
    <p:sldLayoutId id="2147484576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jpeg"/><Relationship Id="rId21" Type="http://schemas.openxmlformats.org/officeDocument/2006/relationships/image" Target="../media/image25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jpeg"/><Relationship Id="rId2" Type="http://schemas.openxmlformats.org/officeDocument/2006/relationships/image" Target="../media/image6.jpeg"/><Relationship Id="rId16" Type="http://schemas.openxmlformats.org/officeDocument/2006/relationships/image" Target="../media/image20.jpe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jpeg"/><Relationship Id="rId22" Type="http://schemas.openxmlformats.org/officeDocument/2006/relationships/image" Target="../media/image2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ubtitle 2"/>
          <p:cNvSpPr>
            <a:spLocks noGrp="1"/>
          </p:cNvSpPr>
          <p:nvPr>
            <p:ph type="subTitle" idx="1"/>
          </p:nvPr>
        </p:nvSpPr>
        <p:spPr>
          <a:xfrm>
            <a:off x="1670843" y="2300462"/>
            <a:ext cx="6015037" cy="1512168"/>
          </a:xfrm>
        </p:spPr>
        <p:txBody>
          <a:bodyPr/>
          <a:lstStyle/>
          <a:p>
            <a:pPr eaLnBrk="1" hangingPunct="1"/>
            <a:r>
              <a:rPr lang="en-US" altLang="en-US" sz="1800" b="1" i="1" dirty="0" smtClean="0">
                <a:solidFill>
                  <a:srgbClr val="0000FF"/>
                </a:solidFill>
              </a:rPr>
              <a:t>Graeme Burt</a:t>
            </a:r>
          </a:p>
          <a:p>
            <a:pPr eaLnBrk="1" hangingPunct="1"/>
            <a:r>
              <a:rPr lang="en-US" altLang="en-US" sz="1600" dirty="0" smtClean="0"/>
              <a:t>Lancaster University and The Cockcroft Institute</a:t>
            </a: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600" b="1" i="1" dirty="0" smtClean="0"/>
              <a:t>on behalf of the CLARA &amp; VELA Project Teams</a:t>
            </a:r>
          </a:p>
          <a:p>
            <a:pPr eaLnBrk="1" hangingPunct="1"/>
            <a:endParaRPr lang="en-US" altLang="en-US" sz="1400" b="1" i="1" dirty="0"/>
          </a:p>
          <a:p>
            <a:pPr eaLnBrk="1" hangingPunct="1"/>
            <a:r>
              <a:rPr lang="en-US" altLang="en-US" sz="1600" b="1" i="1" dirty="0" smtClean="0">
                <a:solidFill>
                  <a:srgbClr val="0000FF"/>
                </a:solidFill>
              </a:rPr>
              <a:t>CLIC Workshop 2015</a:t>
            </a:r>
            <a:endParaRPr lang="en-US" altLang="en-US" sz="2000" b="1" i="1" dirty="0" smtClean="0">
              <a:solidFill>
                <a:srgbClr val="0000FF"/>
              </a:solidFill>
            </a:endParaRPr>
          </a:p>
        </p:txBody>
      </p:sp>
      <p:sp>
        <p:nvSpPr>
          <p:cNvPr id="17" name="TextBox 10"/>
          <p:cNvSpPr txBox="1">
            <a:spLocks noChangeArrowheads="1"/>
          </p:cNvSpPr>
          <p:nvPr/>
        </p:nvSpPr>
        <p:spPr bwMode="auto">
          <a:xfrm>
            <a:off x="107504" y="1340768"/>
            <a:ext cx="88569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spcBef>
                <a:spcPct val="20000"/>
              </a:spcBef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2800" b="1">
                <a:cs typeface="Arial" panose="020B0604020202020204" pitchFamily="34" charset="0"/>
              </a:rPr>
              <a:t>The CLARA Project - Rationale and </a:t>
            </a:r>
            <a:r>
              <a:rPr lang="en-GB" sz="2800" b="1" smtClean="0">
                <a:cs typeface="Arial" panose="020B0604020202020204" pitchFamily="34" charset="0"/>
              </a:rPr>
              <a:t>Experimental Program </a:t>
            </a:r>
            <a:r>
              <a:rPr lang="en-GB" sz="2800" b="1">
                <a:cs typeface="Arial" panose="020B0604020202020204" pitchFamily="34" charset="0"/>
              </a:rPr>
              <a:t>of an </a:t>
            </a:r>
            <a:r>
              <a:rPr lang="en-GB" sz="2800" b="1" smtClean="0">
                <a:cs typeface="Arial" panose="020B0604020202020204" pitchFamily="34" charset="0"/>
              </a:rPr>
              <a:t>X-Ray FEL Test Facility</a:t>
            </a:r>
            <a:endParaRPr lang="en-GB" altLang="en-US" sz="4000" dirty="0"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89205" y="4149080"/>
            <a:ext cx="6381758" cy="602273"/>
            <a:chOff x="1286586" y="4806691"/>
            <a:chExt cx="6381758" cy="602273"/>
          </a:xfrm>
        </p:grpSpPr>
        <p:pic>
          <p:nvPicPr>
            <p:cNvPr id="8200" name="Picture 9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8511" y="4806691"/>
              <a:ext cx="1065172" cy="602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1" name="Picture 7" descr="Diamond_logo_col2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6865" y="4949111"/>
              <a:ext cx="1105510" cy="317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3" name="Picture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9818" y="4958316"/>
              <a:ext cx="1318526" cy="29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86586" y="4842537"/>
              <a:ext cx="1644143" cy="530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AutoShape 8" descr="Image result for infn frascati logo"/>
          <p:cNvSpPr>
            <a:spLocks noChangeAspect="1" noChangeArrowheads="1"/>
          </p:cNvSpPr>
          <p:nvPr/>
        </p:nvSpPr>
        <p:spPr bwMode="auto">
          <a:xfrm>
            <a:off x="0" y="-136525"/>
            <a:ext cx="1647825" cy="1181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10" descr="Image result for infn frascati logo"/>
          <p:cNvSpPr>
            <a:spLocks noChangeAspect="1" noChangeArrowheads="1"/>
          </p:cNvSpPr>
          <p:nvPr/>
        </p:nvSpPr>
        <p:spPr bwMode="auto">
          <a:xfrm>
            <a:off x="152400" y="15875"/>
            <a:ext cx="1647825" cy="1181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2059938" y="6104840"/>
            <a:ext cx="4840293" cy="604066"/>
            <a:chOff x="2107971" y="6104840"/>
            <a:chExt cx="4840293" cy="604066"/>
          </a:xfrm>
        </p:grpSpPr>
        <p:pic>
          <p:nvPicPr>
            <p:cNvPr id="8202" name="Picture 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2307" y="6255566"/>
              <a:ext cx="435957" cy="436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 descr="Paul Scherrer Institut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7971" y="6218939"/>
              <a:ext cx="1361942" cy="48996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design-guidelines.web.cern.ch/sites/design-guidelines.web.cern.ch/files/u6/CERN-logo.jp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878" y="6163690"/>
              <a:ext cx="532586" cy="5317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6429" y="6104840"/>
              <a:ext cx="823913" cy="590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AutoShape 13" descr="Image result for oxford university logo"/>
          <p:cNvSpPr>
            <a:spLocks noChangeAspect="1" noChangeArrowheads="1"/>
          </p:cNvSpPr>
          <p:nvPr/>
        </p:nvSpPr>
        <p:spPr bwMode="auto">
          <a:xfrm>
            <a:off x="0" y="-136525"/>
            <a:ext cx="1028700" cy="1228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859777" y="4683281"/>
            <a:ext cx="7240615" cy="721358"/>
            <a:chOff x="859777" y="4683281"/>
            <a:chExt cx="7240615" cy="721358"/>
          </a:xfrm>
        </p:grpSpPr>
        <p:pic>
          <p:nvPicPr>
            <p:cNvPr id="8199" name="Picture 5" descr="newStrathLogo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1563" y="4816596"/>
              <a:ext cx="768829" cy="454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4" name="Picture 1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8990" y="4693130"/>
              <a:ext cx="1715977" cy="701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5" name="Picture 11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922" y="4683281"/>
              <a:ext cx="1073952" cy="721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6" name="Picture 1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777" y="4862499"/>
              <a:ext cx="1268154" cy="36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8" name="Picture 14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6083" y="4879994"/>
              <a:ext cx="774364" cy="327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9047" y="4725187"/>
              <a:ext cx="533759" cy="637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AutoShape 16" descr="Image result for imperial college logo"/>
          <p:cNvSpPr>
            <a:spLocks noChangeAspect="1" noChangeArrowheads="1"/>
          </p:cNvSpPr>
          <p:nvPr/>
        </p:nvSpPr>
        <p:spPr bwMode="auto">
          <a:xfrm>
            <a:off x="0" y="-136525"/>
            <a:ext cx="1438275" cy="1314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187042" y="5436034"/>
            <a:ext cx="6586084" cy="612835"/>
            <a:chOff x="1082260" y="5436034"/>
            <a:chExt cx="6586084" cy="612835"/>
          </a:xfrm>
        </p:grpSpPr>
        <p:pic>
          <p:nvPicPr>
            <p:cNvPr id="8207" name="Picture 1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260" y="5436034"/>
              <a:ext cx="1106139" cy="612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4" descr="http://www.ucl.ac.uk/cpc/wp-content/uploads/ucl-logo.jpg"/>
            <p:cNvPicPr>
              <a:picLocks noChangeAspect="1" noChangeArrowheads="1"/>
            </p:cNvPicPr>
            <p:nvPr/>
          </p:nvPicPr>
          <p:blipFill rotWithShape="1">
            <a:blip r:embed="rId17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353585" y="5518821"/>
              <a:ext cx="1243923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" descr="http://www.autoclavesgroup.com/wp-content/uploads/2011/05/Swansea-uni-logo-300x190.png"/>
            <p:cNvPicPr>
              <a:picLocks noChangeAspect="1" noChangeArrowheads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7891" y="5518821"/>
              <a:ext cx="70620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6" descr="https://www.york.ac.uk/np/images/home_logo_screen.gif"/>
            <p:cNvPicPr>
              <a:picLocks noChangeAspect="1" noChangeArrowheads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000" y="5575866"/>
              <a:ext cx="1502967" cy="33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1" name="Picture 17"/>
            <p:cNvPicPr>
              <a:picLocks noChangeAspect="1" noChangeArrowheads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59460" y="5520821"/>
              <a:ext cx="1108884" cy="443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5987" b="85724"/>
          <a:stretch>
            <a:fillRect/>
          </a:stretch>
        </p:blipFill>
        <p:spPr bwMode="auto">
          <a:xfrm>
            <a:off x="6948264" y="1101"/>
            <a:ext cx="2195735" cy="979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5987" b="85724"/>
          <a:stretch>
            <a:fillRect/>
          </a:stretch>
        </p:blipFill>
        <p:spPr bwMode="auto">
          <a:xfrm>
            <a:off x="2987824" y="4653136"/>
            <a:ext cx="1512168" cy="674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dirty="0" smtClean="0"/>
              <a:t>FEL Layout + Operating Modes</a:t>
            </a:r>
            <a:endParaRPr lang="en-GB" sz="2400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341688"/>
            <a:ext cx="6296025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195513" y="3284984"/>
            <a:ext cx="6697662" cy="2554288"/>
            <a:chOff x="2195513" y="3284984"/>
            <a:chExt cx="6697662" cy="2554288"/>
          </a:xfrm>
        </p:grpSpPr>
        <p:sp>
          <p:nvSpPr>
            <p:cNvPr id="3" name="TextBox 2"/>
            <p:cNvSpPr txBox="1"/>
            <p:nvPr/>
          </p:nvSpPr>
          <p:spPr bwMode="auto">
            <a:xfrm>
              <a:off x="6311900" y="3284984"/>
              <a:ext cx="2581275" cy="255428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38100"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600" b="1" i="1" dirty="0"/>
                <a:t>Seeding Mode </a:t>
              </a:r>
              <a:r>
                <a:rPr lang="en-GB" sz="1600" dirty="0"/>
                <a:t>is for</a:t>
              </a:r>
              <a:br>
                <a:rPr lang="en-GB" sz="1600" dirty="0"/>
              </a:br>
              <a:r>
                <a:rPr lang="en-GB" sz="1600" dirty="0"/>
                <a:t/>
              </a:r>
              <a:br>
                <a:rPr lang="en-GB" sz="1600" dirty="0"/>
              </a:br>
              <a:r>
                <a:rPr lang="en-GB" sz="1600" dirty="0"/>
                <a:t> </a:t>
              </a:r>
              <a:r>
                <a:rPr lang="en-GB" sz="1600" b="1" i="1" dirty="0">
                  <a:solidFill>
                    <a:srgbClr val="FF0000"/>
                  </a:solidFill>
                </a:rPr>
                <a:t>Short Pulse Schemes</a:t>
              </a:r>
            </a:p>
            <a:p>
              <a:pPr algn="ctr">
                <a:defRPr/>
              </a:pPr>
              <a:r>
                <a:rPr lang="en-GB" sz="1600" dirty="0"/>
                <a:t>FEL lasing: 400-250nm</a:t>
              </a:r>
            </a:p>
            <a:p>
              <a:pPr algn="ctr">
                <a:defRPr/>
              </a:pPr>
              <a:r>
                <a:rPr lang="en-GB" sz="1600" dirty="0">
                  <a:solidFill>
                    <a:schemeClr val="bg2">
                      <a:lumMod val="75000"/>
                    </a:schemeClr>
                  </a:solidFill>
                </a:rPr>
                <a:t>(Seed: 30-120µm)</a:t>
              </a:r>
            </a:p>
            <a:p>
              <a:pPr algn="ctr">
                <a:defRPr/>
              </a:pPr>
              <a:r>
                <a:rPr lang="en-GB" sz="1600" dirty="0"/>
                <a:t> + </a:t>
              </a:r>
            </a:p>
            <a:p>
              <a:pPr algn="ctr">
                <a:defRPr/>
              </a:pPr>
              <a:r>
                <a:rPr lang="en-GB" sz="1600" b="1" i="1" dirty="0">
                  <a:solidFill>
                    <a:srgbClr val="7030A0"/>
                  </a:solidFill>
                </a:rPr>
                <a:t>Temporal Coherence Schemes</a:t>
              </a:r>
            </a:p>
            <a:p>
              <a:pPr algn="ctr">
                <a:defRPr/>
              </a:pPr>
              <a:r>
                <a:rPr lang="en-GB" sz="1600" dirty="0"/>
                <a:t>FEL lasing: 266-100nm</a:t>
              </a:r>
            </a:p>
            <a:p>
              <a:pPr algn="ctr">
                <a:defRPr/>
              </a:pPr>
              <a:r>
                <a:rPr lang="en-GB" sz="1600" dirty="0">
                  <a:solidFill>
                    <a:schemeClr val="bg2">
                      <a:lumMod val="75000"/>
                    </a:schemeClr>
                  </a:solidFill>
                </a:rPr>
                <a:t>(Seed: 800nm)</a:t>
              </a: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2195513" y="3465959"/>
              <a:ext cx="1368425" cy="2160588"/>
            </a:xfrm>
            <a:prstGeom prst="rect">
              <a:avLst/>
            </a:prstGeom>
            <a:noFill/>
            <a:ln w="381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7504" y="981075"/>
            <a:ext cx="8875228" cy="2159893"/>
            <a:chOff x="73025" y="981075"/>
            <a:chExt cx="8875228" cy="2159893"/>
          </a:xfrm>
        </p:grpSpPr>
        <p:pic>
          <p:nvPicPr>
            <p:cNvPr id="14340" name="Picture 3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025" y="981075"/>
              <a:ext cx="8853488" cy="1439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 bwMode="auto">
            <a:xfrm>
              <a:off x="4896011" y="1247854"/>
              <a:ext cx="684101" cy="6754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59832" y="2420308"/>
              <a:ext cx="4176464" cy="230832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 x 1.5m RADIATORS, 27mm PERIOD, ON-AXIS FIELD HORIZONTAL</a:t>
              </a:r>
              <a:endParaRPr lang="en-GB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4765" y="2690903"/>
              <a:ext cx="8853488" cy="450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3275856" y="1386851"/>
              <a:ext cx="3476848" cy="538565"/>
              <a:chOff x="3275856" y="1386851"/>
              <a:chExt cx="3476848" cy="538565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275856" y="1386851"/>
                <a:ext cx="3476848" cy="23083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1.1m GAPS, with QUAD, BPM, SCREEN + DELAY CHICANE</a:t>
                </a:r>
                <a:endParaRPr lang="en-GB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Down Arrow 8"/>
              <p:cNvSpPr/>
              <p:nvPr/>
            </p:nvSpPr>
            <p:spPr bwMode="auto">
              <a:xfrm>
                <a:off x="3419872" y="1637267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4" name="Down Arrow 13"/>
              <p:cNvSpPr/>
              <p:nvPr/>
            </p:nvSpPr>
            <p:spPr bwMode="auto">
              <a:xfrm>
                <a:off x="4067944" y="1636498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5" name="Down Arrow 14"/>
              <p:cNvSpPr/>
              <p:nvPr/>
            </p:nvSpPr>
            <p:spPr bwMode="auto">
              <a:xfrm>
                <a:off x="4644008" y="1635107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6" name="Down Arrow 15"/>
              <p:cNvSpPr/>
              <p:nvPr/>
            </p:nvSpPr>
            <p:spPr bwMode="auto">
              <a:xfrm>
                <a:off x="5292080" y="1632995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7" name="Down Arrow 16"/>
              <p:cNvSpPr/>
              <p:nvPr/>
            </p:nvSpPr>
            <p:spPr bwMode="auto">
              <a:xfrm>
                <a:off x="5940152" y="1633998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8" name="Down Arrow 17"/>
              <p:cNvSpPr/>
              <p:nvPr/>
            </p:nvSpPr>
            <p:spPr bwMode="auto">
              <a:xfrm>
                <a:off x="6505964" y="1635107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  <p:cxnSp>
          <p:nvCxnSpPr>
            <p:cNvPr id="19" name="Straight Connector 18"/>
            <p:cNvCxnSpPr/>
            <p:nvPr/>
          </p:nvCxnSpPr>
          <p:spPr bwMode="auto">
            <a:xfrm flipV="1">
              <a:off x="395536" y="2132856"/>
              <a:ext cx="0" cy="55804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="" xmlns:p14="http://schemas.microsoft.com/office/powerpoint/2010/main" val="2027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2807804" y="6430436"/>
            <a:ext cx="352839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Slide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courtesy 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Martin, DLS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964996" cy="648072"/>
          </a:xfrm>
        </p:spPr>
        <p:txBody>
          <a:bodyPr/>
          <a:lstStyle/>
          <a:p>
            <a:r>
              <a:rPr lang="en-GB" sz="2400" i="1" baseline="0" dirty="0" smtClean="0">
                <a:solidFill>
                  <a:srgbClr val="FF0000"/>
                </a:solidFill>
              </a:rPr>
              <a:t>Short </a:t>
            </a:r>
            <a:r>
              <a:rPr lang="en-GB" sz="2400" i="1" baseline="0" smtClean="0">
                <a:solidFill>
                  <a:srgbClr val="FF0000"/>
                </a:solidFill>
              </a:rPr>
              <a:t>Pulse</a:t>
            </a:r>
            <a:r>
              <a:rPr lang="en-GB" sz="2400" i="1" smtClean="0">
                <a:solidFill>
                  <a:srgbClr val="FF0000"/>
                </a:solidFill>
              </a:rPr>
              <a:t> Scheme Example</a:t>
            </a:r>
            <a:r>
              <a:rPr lang="en-GB" sz="2400" i="1" smtClean="0">
                <a:solidFill>
                  <a:schemeClr val="bg2">
                    <a:lumMod val="75000"/>
                  </a:schemeClr>
                </a:solidFill>
              </a:rPr>
              <a:t>:</a:t>
            </a:r>
            <a:br>
              <a:rPr lang="en-GB" sz="2400" i="1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GB" sz="2400" i="1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GB" sz="2400" i="1" dirty="0"/>
              <a:t>Sliced Chirped </a:t>
            </a:r>
            <a:r>
              <a:rPr lang="en-GB" sz="2400" i="1" dirty="0" smtClean="0"/>
              <a:t>Beam + </a:t>
            </a:r>
            <a:r>
              <a:rPr lang="en-GB" sz="2400" i="1" baseline="0" dirty="0" smtClean="0"/>
              <a:t>Taper*</a:t>
            </a:r>
            <a:endParaRPr lang="en-GB" sz="2400" i="1" baseline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405" y="3356992"/>
            <a:ext cx="7277512" cy="230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" name="TextBox 102"/>
          <p:cNvSpPr txBox="1"/>
          <p:nvPr/>
        </p:nvSpPr>
        <p:spPr>
          <a:xfrm>
            <a:off x="295174" y="836712"/>
            <a:ext cx="882047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Principle of scheme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Few-cycle laser interacts with electron beam to generate strong energy chirp in short region of bunch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Radiator taper is matched to energy chirp to maintain resonance as FEL pulse slips forwards to electrons with different energies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FEL gain strongly suppressed in remainder of bunch</a:t>
            </a:r>
          </a:p>
          <a:p>
            <a:pPr>
              <a:spcBef>
                <a:spcPts val="1200"/>
              </a:spcBef>
            </a:pPr>
            <a:r>
              <a:rPr lang="en-GB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Constraints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Length of chirp needs to match cooperation length for single SASE spike to grow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Amplitude of chirp needs to be greater than natural bandwidth of FEL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2028" y="6006879"/>
            <a:ext cx="4572000" cy="261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E. Saldin et al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PRST-AB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9, 050702, (2006)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6988" t="4467" r="51950" b="51543"/>
          <a:stretch/>
        </p:blipFill>
        <p:spPr bwMode="auto">
          <a:xfrm>
            <a:off x="5724128" y="4161079"/>
            <a:ext cx="3276405" cy="25350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4454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smtClean="0">
                <a:solidFill>
                  <a:srgbClr val="7030A0"/>
                </a:solidFill>
              </a:rPr>
              <a:t>Temporal Coherence Scheme Example</a:t>
            </a:r>
            <a:r>
              <a:rPr lang="en-GB" sz="2400" smtClean="0"/>
              <a:t>:</a:t>
            </a:r>
            <a:br>
              <a:rPr lang="en-GB" sz="2400" smtClean="0"/>
            </a:br>
            <a:r>
              <a:rPr lang="en-GB" sz="2400" smtClean="0"/>
              <a:t> </a:t>
            </a:r>
            <a:r>
              <a:rPr lang="en-GB" sz="2400" dirty="0" smtClean="0"/>
              <a:t>High-Brightness (HB) SASE*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908273"/>
            <a:ext cx="8640763" cy="4752975"/>
          </a:xfrm>
        </p:spPr>
        <p:txBody>
          <a:bodyPr/>
          <a:lstStyle/>
          <a:p>
            <a:pPr>
              <a:defRPr/>
            </a:pPr>
            <a:r>
              <a:rPr lang="en-GB" sz="1600" dirty="0" smtClean="0"/>
              <a:t>As in the mode-coupled FEL, delays are used between undulator modules</a:t>
            </a:r>
          </a:p>
          <a:p>
            <a:pPr>
              <a:defRPr/>
            </a:pPr>
            <a:endParaRPr lang="en-GB" sz="1600" dirty="0"/>
          </a:p>
          <a:p>
            <a:pPr>
              <a:defRPr/>
            </a:pPr>
            <a:endParaRPr lang="en-GB" sz="1600" dirty="0" smtClean="0"/>
          </a:p>
          <a:p>
            <a:pPr>
              <a:defRPr/>
            </a:pPr>
            <a:endParaRPr lang="en-GB" sz="1600" dirty="0" smtClean="0"/>
          </a:p>
          <a:p>
            <a:pPr>
              <a:defRPr/>
            </a:pPr>
            <a:endParaRPr lang="en-GB" sz="1600" dirty="0"/>
          </a:p>
          <a:p>
            <a:pPr>
              <a:defRPr/>
            </a:pPr>
            <a:endParaRPr lang="en-GB" sz="1600" dirty="0" smtClean="0"/>
          </a:p>
          <a:p>
            <a:pPr>
              <a:defRPr/>
            </a:pPr>
            <a:r>
              <a:rPr lang="en-GB" sz="1600" dirty="0" smtClean="0"/>
              <a:t>Each delay is </a:t>
            </a:r>
            <a:r>
              <a:rPr lang="en-GB" sz="1600" b="1" i="1" dirty="0" smtClean="0"/>
              <a:t>different</a:t>
            </a:r>
            <a:r>
              <a:rPr lang="en-GB" sz="1600" dirty="0" smtClean="0"/>
              <a:t> to prohibit growth of modes </a:t>
            </a:r>
          </a:p>
          <a:p>
            <a:pPr>
              <a:defRPr/>
            </a:pPr>
            <a:r>
              <a:rPr lang="en-GB" sz="1600" b="1" i="1" dirty="0" smtClean="0"/>
              <a:t>Increased slippage gives increased communication length </a:t>
            </a:r>
            <a:r>
              <a:rPr lang="en-GB" sz="1600" dirty="0" smtClean="0"/>
              <a:t>between radiation and electrons, delocalising the collective FEL interaction and allowing </a:t>
            </a:r>
            <a:r>
              <a:rPr lang="en-GB" sz="1600" b="1" i="1" dirty="0" smtClean="0"/>
              <a:t>coherence length to grow exponentially </a:t>
            </a:r>
            <a:r>
              <a:rPr lang="en-GB" sz="1600" dirty="0" smtClean="0"/>
              <a:t>by up to 2 orders of magnitude (compared to SASE)</a:t>
            </a:r>
          </a:p>
          <a:p>
            <a:pPr>
              <a:defRPr/>
            </a:pPr>
            <a:r>
              <a:rPr lang="en-GB" sz="1600" dirty="0" smtClean="0"/>
              <a:t>In contrast to other schemes for improving temporal coherence:</a:t>
            </a:r>
          </a:p>
          <a:p>
            <a:pPr lvl="1">
              <a:defRPr/>
            </a:pPr>
            <a:r>
              <a:rPr lang="en-GB" sz="1600" dirty="0" smtClean="0">
                <a:solidFill>
                  <a:srgbClr val="FF0000"/>
                </a:solidFill>
              </a:rPr>
              <a:t>No seed laser or photon optics are required</a:t>
            </a:r>
          </a:p>
          <a:p>
            <a:pPr lvl="1">
              <a:defRPr/>
            </a:pPr>
            <a:r>
              <a:rPr lang="en-GB" sz="1600" dirty="0" smtClean="0">
                <a:solidFill>
                  <a:srgbClr val="FF0000"/>
                </a:solidFill>
              </a:rPr>
              <a:t>It’s all done with magnets, and is thus applicable at </a:t>
            </a:r>
            <a:r>
              <a:rPr lang="en-GB" sz="1600" b="1" i="1" dirty="0">
                <a:solidFill>
                  <a:srgbClr val="FF0000"/>
                </a:solidFill>
              </a:rPr>
              <a:t>A</a:t>
            </a:r>
            <a:r>
              <a:rPr lang="en-GB" sz="1600" b="1" i="1" dirty="0" smtClean="0">
                <a:solidFill>
                  <a:srgbClr val="FF0000"/>
                </a:solidFill>
              </a:rPr>
              <a:t>ny </a:t>
            </a:r>
            <a:r>
              <a:rPr lang="en-GB" sz="1600" b="1" i="1" dirty="0">
                <a:solidFill>
                  <a:srgbClr val="FF0000"/>
                </a:solidFill>
              </a:rPr>
              <a:t>R</a:t>
            </a:r>
            <a:r>
              <a:rPr lang="en-GB" sz="1600" b="1" i="1" dirty="0" smtClean="0">
                <a:solidFill>
                  <a:srgbClr val="FF0000"/>
                </a:solidFill>
              </a:rPr>
              <a:t>epetition </a:t>
            </a:r>
            <a:r>
              <a:rPr lang="en-GB" sz="1600" b="1" i="1" dirty="0">
                <a:solidFill>
                  <a:srgbClr val="FF0000"/>
                </a:solidFill>
              </a:rPr>
              <a:t>R</a:t>
            </a:r>
            <a:r>
              <a:rPr lang="en-GB" sz="1600" b="1" i="1" dirty="0" smtClean="0">
                <a:solidFill>
                  <a:srgbClr val="FF0000"/>
                </a:solidFill>
              </a:rPr>
              <a:t>ate </a:t>
            </a:r>
            <a:r>
              <a:rPr lang="en-GB" sz="1600" dirty="0" smtClean="0">
                <a:solidFill>
                  <a:srgbClr val="FF0000"/>
                </a:solidFill>
              </a:rPr>
              <a:t>and </a:t>
            </a:r>
            <a:r>
              <a:rPr lang="en-GB" sz="1600" b="1" i="1" dirty="0">
                <a:solidFill>
                  <a:srgbClr val="FF0000"/>
                </a:solidFill>
              </a:rPr>
              <a:t>A</a:t>
            </a:r>
            <a:r>
              <a:rPr lang="en-GB" sz="1600" b="1" i="1" dirty="0" smtClean="0">
                <a:solidFill>
                  <a:srgbClr val="FF0000"/>
                </a:solidFill>
              </a:rPr>
              <a:t>ny </a:t>
            </a:r>
            <a:r>
              <a:rPr lang="en-GB" sz="1600" b="1" i="1" dirty="0">
                <a:solidFill>
                  <a:srgbClr val="FF0000"/>
                </a:solidFill>
              </a:rPr>
              <a:t>W</a:t>
            </a:r>
            <a:r>
              <a:rPr lang="en-GB" sz="1600" b="1" i="1" dirty="0" smtClean="0">
                <a:solidFill>
                  <a:srgbClr val="FF0000"/>
                </a:solidFill>
              </a:rPr>
              <a:t>avelength</a:t>
            </a:r>
            <a:r>
              <a:rPr lang="en-GB" sz="1600" dirty="0" smtClean="0">
                <a:solidFill>
                  <a:srgbClr val="FF0000"/>
                </a:solidFill>
              </a:rPr>
              <a:t>. </a:t>
            </a:r>
          </a:p>
          <a:p>
            <a:pPr>
              <a:defRPr/>
            </a:pPr>
            <a:r>
              <a:rPr lang="en-GB" sz="1600" dirty="0" smtClean="0"/>
              <a:t>Was demonstrated (over a limited parameter range) on LCLS, using detuned undulators as delays, and shown to reduce linewidth in inverse proportion to the increased slippage – can’t test optimum scheme</a:t>
            </a:r>
            <a:endParaRPr lang="en-GB" dirty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42070"/>
            <a:ext cx="676275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5880" y="6021288"/>
            <a:ext cx="8301930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 B. W. J. McNeil,  N. R. Thompson &amp;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D. J. Dunning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Transform-Limited X-Ray Pulse Generation from a High-Brightness SASE FEL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PRL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110, 134802 (2013)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915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dirty="0" smtClean="0">
                <a:solidFill>
                  <a:srgbClr val="7030A0"/>
                </a:solidFill>
              </a:rPr>
              <a:t>Temporal Coherence</a:t>
            </a:r>
            <a:r>
              <a:rPr lang="en-GB" sz="2400" dirty="0" smtClean="0"/>
              <a:t>: HB-SASE</a:t>
            </a:r>
            <a:endParaRPr lang="en-GB" sz="2400" dirty="0"/>
          </a:p>
        </p:txBody>
      </p:sp>
      <p:grpSp>
        <p:nvGrpSpPr>
          <p:cNvPr id="3" name="Group 2"/>
          <p:cNvGrpSpPr/>
          <p:nvPr/>
        </p:nvGrpSpPr>
        <p:grpSpPr>
          <a:xfrm>
            <a:off x="-26963" y="1268760"/>
            <a:ext cx="8925884" cy="2813322"/>
            <a:chOff x="-26963" y="3856038"/>
            <a:chExt cx="8925884" cy="2813322"/>
          </a:xfrm>
        </p:grpSpPr>
        <p:pic>
          <p:nvPicPr>
            <p:cNvPr id="23558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963" y="4301923"/>
              <a:ext cx="7407275" cy="236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 bwMode="auto">
            <a:xfrm>
              <a:off x="539551" y="3856038"/>
              <a:ext cx="8271073" cy="33855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100nm HB-SASE on CLARA, CDR lattice</a:t>
              </a:r>
            </a:p>
          </p:txBody>
        </p:sp>
        <p:sp>
          <p:nvSpPr>
            <p:cNvPr id="12" name="TextBox 37"/>
            <p:cNvSpPr txBox="1">
              <a:spLocks noChangeArrowheads="1"/>
            </p:cNvSpPr>
            <p:nvPr/>
          </p:nvSpPr>
          <p:spPr bwMode="auto">
            <a:xfrm>
              <a:off x="7380312" y="4725144"/>
              <a:ext cx="1504132" cy="33855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>
                  <a:cs typeface="Arial" panose="020B0604020202020204" pitchFamily="34" charset="0"/>
                </a:rPr>
                <a:t>SASE</a:t>
              </a:r>
              <a:endParaRPr lang="en-GB" altLang="en-US" sz="1800" b="1" i="1" dirty="0">
                <a:cs typeface="Arial" panose="020B0604020202020204" pitchFamily="34" charset="0"/>
              </a:endParaRPr>
            </a:p>
          </p:txBody>
        </p:sp>
        <p:sp>
          <p:nvSpPr>
            <p:cNvPr id="13" name="TextBox 37"/>
            <p:cNvSpPr txBox="1">
              <a:spLocks noChangeArrowheads="1"/>
            </p:cNvSpPr>
            <p:nvPr/>
          </p:nvSpPr>
          <p:spPr bwMode="auto">
            <a:xfrm>
              <a:off x="7394789" y="5661248"/>
              <a:ext cx="1504132" cy="338554"/>
            </a:xfrm>
            <a:prstGeom prst="rect">
              <a:avLst/>
            </a:prstGeom>
            <a:solidFill>
              <a:srgbClr val="88E0A5"/>
            </a:solidFill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 smtClean="0">
                  <a:cs typeface="Arial" panose="020B0604020202020204" pitchFamily="34" charset="0"/>
                </a:rPr>
                <a:t>HB-SASE</a:t>
              </a:r>
              <a:endParaRPr lang="en-GB" altLang="en-US" sz="1800" b="1" i="1" dirty="0"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54391" y="4581128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Four different shots on CLARA demonstrate variability of SASE &amp; advantage of HB-SASE</a:t>
            </a:r>
            <a:endParaRPr lang="en-GB" sz="1800" dirty="0"/>
          </a:p>
        </p:txBody>
      </p:sp>
    </p:spTree>
    <p:extLst>
      <p:ext uri="{BB962C8B-B14F-4D97-AF65-F5344CB8AC3E}">
        <p14:creationId xmlns="" xmlns:p14="http://schemas.microsoft.com/office/powerpoint/2010/main" val="190003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CLARA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1052736"/>
            <a:ext cx="6552728" cy="5472608"/>
          </a:xfrm>
        </p:spPr>
        <p:txBody>
          <a:bodyPr/>
          <a:lstStyle/>
          <a:p>
            <a:r>
              <a:rPr lang="en-GB" sz="1600" dirty="0" smtClean="0"/>
              <a:t>The CDR was published in </a:t>
            </a:r>
            <a:r>
              <a:rPr lang="en-GB" sz="1600" smtClean="0"/>
              <a:t>July 2013</a:t>
            </a:r>
          </a:p>
          <a:p>
            <a:pPr marL="342900" lvl="1" indent="-342900">
              <a:buFontTx/>
              <a:buChar char="•"/>
            </a:pPr>
            <a:r>
              <a:rPr lang="en-GB" sz="1600">
                <a:solidFill>
                  <a:srgbClr val="0000FF"/>
                </a:solidFill>
              </a:rPr>
              <a:t>SwissFEL are providing </a:t>
            </a:r>
            <a:r>
              <a:rPr lang="en-GB" sz="1600" smtClean="0">
                <a:solidFill>
                  <a:srgbClr val="0000FF"/>
                </a:solidFill>
              </a:rPr>
              <a:t>required 3 </a:t>
            </a:r>
            <a:r>
              <a:rPr lang="en-GB" sz="1600">
                <a:solidFill>
                  <a:srgbClr val="0000FF"/>
                </a:solidFill>
              </a:rPr>
              <a:t>linacs, together with a number of quadrupoles and solenoids (available Q4 2014)</a:t>
            </a:r>
          </a:p>
          <a:p>
            <a:r>
              <a:rPr lang="en-GB" sz="1600" smtClean="0"/>
              <a:t>The </a:t>
            </a:r>
            <a:r>
              <a:rPr lang="en-GB" sz="1600" dirty="0" smtClean="0"/>
              <a:t>project has now been split into </a:t>
            </a:r>
            <a:r>
              <a:rPr lang="en-GB" sz="1600" b="1" i="1" dirty="0" smtClean="0"/>
              <a:t>Two </a:t>
            </a:r>
            <a:r>
              <a:rPr lang="en-GB" sz="1600" b="1" i="1" dirty="0"/>
              <a:t>P</a:t>
            </a:r>
            <a:r>
              <a:rPr lang="en-GB" sz="1600" b="1" i="1" dirty="0" smtClean="0"/>
              <a:t>hases</a:t>
            </a:r>
          </a:p>
          <a:p>
            <a:r>
              <a:rPr lang="en-GB" sz="1600" b="1" i="1" dirty="0" smtClean="0"/>
              <a:t>PHASE 1 – Front End, 50 MeV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This is happening now, with procurement progressing, and installation in 2015.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Will </a:t>
            </a:r>
            <a:r>
              <a:rPr lang="en-GB" sz="1600" dirty="0">
                <a:solidFill>
                  <a:srgbClr val="0000FF"/>
                </a:solidFill>
              </a:rPr>
              <a:t>enable access to bright, short, up to ~50 MeV electron bunches for UK accelerator science and technology community 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Will </a:t>
            </a:r>
            <a:r>
              <a:rPr lang="en-GB" sz="1600" dirty="0">
                <a:solidFill>
                  <a:srgbClr val="0000FF"/>
                </a:solidFill>
              </a:rPr>
              <a:t>enable new high rep rate photoinjector to be characterised with beam whilst VELA/CLARA </a:t>
            </a:r>
            <a:r>
              <a:rPr lang="en-GB" sz="1600" b="1" i="1" dirty="0">
                <a:solidFill>
                  <a:srgbClr val="0000FF"/>
                </a:solidFill>
              </a:rPr>
              <a:t>Phase 1 </a:t>
            </a:r>
            <a:r>
              <a:rPr lang="en-GB" sz="1600" dirty="0">
                <a:solidFill>
                  <a:srgbClr val="0000FF"/>
                </a:solidFill>
              </a:rPr>
              <a:t>still operational (i.e. two guns) 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Potential </a:t>
            </a:r>
            <a:r>
              <a:rPr lang="en-GB" sz="1600" dirty="0">
                <a:solidFill>
                  <a:srgbClr val="0000FF"/>
                </a:solidFill>
              </a:rPr>
              <a:t>for early exploitation of 20 TW laser </a:t>
            </a:r>
          </a:p>
          <a:p>
            <a:r>
              <a:rPr lang="en-GB" sz="1600" b="1" i="1" dirty="0" smtClean="0"/>
              <a:t>PHASE 2a – </a:t>
            </a:r>
            <a:r>
              <a:rPr lang="en-GB" sz="1600" b="1" i="1" smtClean="0"/>
              <a:t>150 MeV, up to bunch compression </a:t>
            </a:r>
            <a:r>
              <a:rPr lang="en-GB" sz="1600" b="1" i="1" dirty="0" smtClean="0"/>
              <a:t>section</a:t>
            </a:r>
          </a:p>
          <a:p>
            <a:pPr lvl="1"/>
            <a:r>
              <a:rPr lang="en-GB" sz="1600" b="1" i="1" dirty="0" smtClean="0">
                <a:solidFill>
                  <a:srgbClr val="0000FF"/>
                </a:solidFill>
              </a:rPr>
              <a:t>Funded, procurement starting this year</a:t>
            </a:r>
          </a:p>
          <a:p>
            <a:pPr lvl="0"/>
            <a:r>
              <a:rPr lang="en-GB" sz="1600" b="1" i="1" smtClean="0">
                <a:solidFill>
                  <a:srgbClr val="000000"/>
                </a:solidFill>
              </a:rPr>
              <a:t>PHASE </a:t>
            </a:r>
            <a:r>
              <a:rPr lang="en-GB" sz="1600" b="1" i="1" dirty="0" smtClean="0">
                <a:solidFill>
                  <a:srgbClr val="000000"/>
                </a:solidFill>
              </a:rPr>
              <a:t>2b – 250 MeV FEL Test Facility</a:t>
            </a:r>
          </a:p>
          <a:p>
            <a:pPr lvl="1"/>
            <a:r>
              <a:rPr lang="en-GB" sz="1600" b="1" i="1" dirty="0" smtClean="0">
                <a:solidFill>
                  <a:srgbClr val="0000FF"/>
                </a:solidFill>
              </a:rPr>
              <a:t>Not Yet Funded – </a:t>
            </a:r>
            <a:r>
              <a:rPr lang="en-GB" sz="1600" dirty="0" smtClean="0">
                <a:solidFill>
                  <a:srgbClr val="0000FF"/>
                </a:solidFill>
              </a:rPr>
              <a:t>Part of Ongoing UK Capital </a:t>
            </a:r>
            <a:r>
              <a:rPr lang="en-GB" sz="1600" smtClean="0">
                <a:solidFill>
                  <a:srgbClr val="0000FF"/>
                </a:solidFill>
              </a:rPr>
              <a:t>Consultation Exercise – CLARA is a priority for STFC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5415">
            <a:off x="371480" y="990279"/>
            <a:ext cx="1709096" cy="2418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3717032"/>
            <a:ext cx="1949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JINST 9 (2014) T05001</a:t>
            </a:r>
            <a:endParaRPr lang="en-GB" sz="1200"/>
          </a:p>
        </p:txBody>
      </p:sp>
    </p:spTree>
    <p:extLst>
      <p:ext uri="{BB962C8B-B14F-4D97-AF65-F5344CB8AC3E}">
        <p14:creationId xmlns="" xmlns:p14="http://schemas.microsoft.com/office/powerpoint/2010/main" val="314758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1" y="943850"/>
            <a:ext cx="9144000" cy="5914150"/>
          </a:xfrm>
          <a:prstGeom prst="rect">
            <a:avLst/>
          </a:prstGeom>
        </p:spPr>
      </p:pic>
      <p:sp>
        <p:nvSpPr>
          <p:cNvPr id="4099" name="Title 1"/>
          <p:cNvSpPr txBox="1">
            <a:spLocks/>
          </p:cNvSpPr>
          <p:nvPr/>
        </p:nvSpPr>
        <p:spPr bwMode="auto">
          <a:xfrm>
            <a:off x="2633663" y="188640"/>
            <a:ext cx="35321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4000" smtClean="0">
                <a:solidFill>
                  <a:prstClr val="black"/>
                </a:solidFill>
                <a:cs typeface="Arial" charset="0"/>
              </a:rPr>
              <a:t>VELA</a:t>
            </a:r>
            <a:endParaRPr lang="en-GB" altLang="en-US" sz="4000" dirty="0" smtClean="0">
              <a:solidFill>
                <a:prstClr val="black"/>
              </a:solidFill>
              <a:cs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73885236"/>
              </p:ext>
            </p:extLst>
          </p:nvPr>
        </p:nvGraphicFramePr>
        <p:xfrm>
          <a:off x="107504" y="1052736"/>
          <a:ext cx="2880320" cy="2163992"/>
        </p:xfrm>
        <a:graphic>
          <a:graphicData uri="http://schemas.openxmlformats.org/drawingml/2006/table">
            <a:tbl>
              <a:tblPr firstCol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{7E9639D4-E3E2-4D34-9284-5A2195B3D0D7}</a:tableStyleId>
              </a:tblPr>
              <a:tblGrid>
                <a:gridCol w="1852624"/>
                <a:gridCol w="1027696"/>
              </a:tblGrid>
              <a:tr h="12131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VELA Specification</a:t>
                      </a:r>
                      <a:endParaRPr lang="en-GB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D5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>
                        <a:latin typeface="Corisande" pitchFamily="2" charset="0"/>
                        <a:ea typeface="Calibri"/>
                        <a:cs typeface="Times New Roman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235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Beam Energy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4 - 6 MeV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Bunch Charge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10 - 250 pC</a:t>
                      </a:r>
                      <a:endParaRPr lang="en-GB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Bunch length (σ</a:t>
                      </a:r>
                      <a:r>
                        <a:rPr lang="en-GB" sz="1200" baseline="-25000" dirty="0">
                          <a:latin typeface="Arial" pitchFamily="34" charset="0"/>
                          <a:cs typeface="Arial" pitchFamily="34" charset="0"/>
                        </a:rPr>
                        <a:t>t,rms</a:t>
                      </a: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GB" sz="1200" baseline="0" dirty="0" smtClean="0">
                          <a:latin typeface="Arial" pitchFamily="34" charset="0"/>
                          <a:cs typeface="Arial" pitchFamily="34" charset="0"/>
                        </a:rPr>
                        <a:t> – 10 p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en-GB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Normalised emittance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GB" sz="1200" baseline="0" dirty="0" smtClean="0">
                          <a:latin typeface="Arial" pitchFamily="34" charset="0"/>
                          <a:cs typeface="Arial" pitchFamily="34" charset="0"/>
                        </a:rPr>
                        <a:t> - 4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  <a:sym typeface="Symbol"/>
                        </a:rPr>
                        <a:t>µ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Beam size (σ</a:t>
                      </a:r>
                      <a:r>
                        <a:rPr lang="en-GB" sz="1200" baseline="-25000" dirty="0">
                          <a:latin typeface="Arial" pitchFamily="34" charset="0"/>
                          <a:cs typeface="Arial" pitchFamily="34" charset="0"/>
                        </a:rPr>
                        <a:t>x,y,rms</a:t>
                      </a: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r>
                        <a:rPr lang="en-GB" sz="1200" baseline="0" dirty="0" smtClean="0">
                          <a:latin typeface="Arial" pitchFamily="34" charset="0"/>
                          <a:cs typeface="Arial" pitchFamily="34" charset="0"/>
                        </a:rPr>
                        <a:t> - 5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mm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Energy spread (σ</a:t>
                      </a:r>
                      <a:r>
                        <a:rPr lang="en-GB" sz="1200" baseline="-25000" dirty="0">
                          <a:latin typeface="Arial" pitchFamily="34" charset="0"/>
                          <a:cs typeface="Arial" pitchFamily="34" charset="0"/>
                        </a:rPr>
                        <a:t>e,rms</a:t>
                      </a: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GB" sz="1200" baseline="0" dirty="0" smtClean="0">
                          <a:latin typeface="Arial" pitchFamily="34" charset="0"/>
                          <a:cs typeface="Arial" pitchFamily="34" charset="0"/>
                        </a:rPr>
                        <a:t> – 5 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Bunch repetition rate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 – 10 Hz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08506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latin typeface="Arial" pitchFamily="34" charset="0"/>
                          <a:cs typeface="Arial" pitchFamily="34" charset="0"/>
                        </a:rPr>
                        <a:t>*Not all parameters</a:t>
                      </a:r>
                      <a:r>
                        <a:rPr lang="en-GB" sz="1000" b="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000" b="0" dirty="0" smtClean="0">
                          <a:latin typeface="Arial" pitchFamily="34" charset="0"/>
                          <a:cs typeface="Arial" pitchFamily="34" charset="0"/>
                        </a:rPr>
                        <a:t>achievable simultaneously</a:t>
                      </a:r>
                      <a:endParaRPr lang="en-GB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>
                        <a:latin typeface="Corisande" pitchFamily="2" charset="0"/>
                        <a:ea typeface="Calibri"/>
                        <a:cs typeface="Times New Roman"/>
                      </a:endParaRPr>
                    </a:p>
                  </a:txBody>
                  <a:tcPr marL="62847" marR="62847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23528" y="5509681"/>
            <a:ext cx="3672408" cy="10156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Notes:</a:t>
            </a:r>
            <a:b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1. VELA gun is from Strathclyde (ALPHA-X)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2. Max rep rate is 10 Hz but laser and RF capable of 400 Hz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3. 400 Hz gun under development at Daresbury</a:t>
            </a:r>
            <a:endParaRPr lang="en-GB" altLang="en-US" sz="1200" b="1" i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26140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solidFill>
                  <a:prstClr val="black"/>
                </a:solidFill>
                <a:cs typeface="Arial" charset="0"/>
              </a:rPr>
              <a:t>VELA + CLARA Phase 1 (2015)</a:t>
            </a:r>
            <a:endParaRPr lang="en-GB"/>
          </a:p>
        </p:txBody>
      </p:sp>
      <p:pic>
        <p:nvPicPr>
          <p:cNvPr id="4" name="Picture 2" descr="\\ENGSERVE\Projects\tdl-1168 CLARA\meng - Mechanical Engineering\Drawings (drg)\2014-09-03   CLARA dxf section &amp; pvz\256-10030 04-09-14(2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1206935"/>
            <a:ext cx="8179157" cy="56064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1"/>
          <p:cNvSpPr txBox="1">
            <a:spLocks noChangeArrowheads="1"/>
          </p:cNvSpPr>
          <p:nvPr/>
        </p:nvSpPr>
        <p:spPr bwMode="auto">
          <a:xfrm>
            <a:off x="581805" y="3543427"/>
            <a:ext cx="7200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smtClean="0">
                <a:solidFill>
                  <a:srgbClr val="FF0000"/>
                </a:solidFill>
                <a:cs typeface="Arial" charset="0"/>
              </a:rPr>
              <a:t>~5 MeV</a:t>
            </a:r>
            <a:endParaRPr lang="en-GB" altLang="en-US" sz="120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8" name="TextBox 37"/>
          <p:cNvSpPr txBox="1">
            <a:spLocks noChangeArrowheads="1"/>
          </p:cNvSpPr>
          <p:nvPr/>
        </p:nvSpPr>
        <p:spPr bwMode="auto">
          <a:xfrm>
            <a:off x="7710597" y="908720"/>
            <a:ext cx="91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FF0000"/>
                </a:solidFill>
                <a:cs typeface="Arial" charset="0"/>
              </a:rPr>
              <a:t>~50MeV</a:t>
            </a:r>
          </a:p>
        </p:txBody>
      </p:sp>
      <p:sp>
        <p:nvSpPr>
          <p:cNvPr id="9" name="TextBox 37"/>
          <p:cNvSpPr txBox="1">
            <a:spLocks noChangeArrowheads="1"/>
          </p:cNvSpPr>
          <p:nvPr/>
        </p:nvSpPr>
        <p:spPr bwMode="auto">
          <a:xfrm>
            <a:off x="5910397" y="908720"/>
            <a:ext cx="91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FF0000"/>
                </a:solidFill>
                <a:cs typeface="Arial" charset="0"/>
              </a:rPr>
              <a:t>~50MeV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504" y="861680"/>
            <a:ext cx="3024336" cy="163121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1 parameters: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Energy	~50 MeV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Charge	250 pC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Norm. Emitt.	&lt;1 mm mrad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 Bunch Length 	50fs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(rms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(10 MeV)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Peak Current	2kA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Bunches/RF pulse	1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 Rep Rate	10 Hz (400Hz later)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421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s48\AppData\Local\Microsoft\Windows\Temporary Internet Files\Content.Outlook\WDG9AA0I\256-101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97023">
            <a:off x="293688" y="639763"/>
            <a:ext cx="8523287" cy="545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908595" y="4223593"/>
            <a:ext cx="5535613" cy="2517775"/>
            <a:chOff x="5026025" y="3459163"/>
            <a:chExt cx="5535613" cy="2517775"/>
          </a:xfrm>
        </p:grpSpPr>
        <p:pic>
          <p:nvPicPr>
            <p:cNvPr id="8202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815423">
              <a:off x="5026025" y="3459163"/>
              <a:ext cx="5535613" cy="2303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Box 1"/>
            <p:cNvSpPr txBox="1">
              <a:spLocks noChangeArrowheads="1"/>
            </p:cNvSpPr>
            <p:nvPr/>
          </p:nvSpPr>
          <p:spPr bwMode="auto">
            <a:xfrm>
              <a:off x="5156200" y="4652963"/>
              <a:ext cx="1360488" cy="132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0000"/>
                  </a:solidFill>
                  <a:cs typeface="Arial" charset="0"/>
                </a:rPr>
                <a:t>Structure at t=0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 smtClean="0">
                  <a:solidFill>
                    <a:srgbClr val="FF0000"/>
                  </a:solidFill>
                  <a:cs typeface="Arial" charset="0"/>
                </a:rPr>
                <a:t>Pre-pump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400" smtClean="0">
                <a:solidFill>
                  <a:srgbClr val="FF0000"/>
                </a:solidFill>
                <a:cs typeface="Arial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0000"/>
                  </a:solidFill>
                  <a:cs typeface="Arial" charset="0"/>
                </a:rPr>
                <a:t>Structure at t=t</a:t>
              </a:r>
              <a:r>
                <a:rPr lang="en-GB" altLang="en-US" sz="900" smtClean="0">
                  <a:solidFill>
                    <a:srgbClr val="FF0000"/>
                  </a:solidFill>
                  <a:cs typeface="Arial" charset="0"/>
                </a:rPr>
                <a:t>1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 smtClean="0">
                  <a:solidFill>
                    <a:srgbClr val="FF0000"/>
                  </a:solidFill>
                  <a:cs typeface="Arial" charset="0"/>
                </a:rPr>
                <a:t>Post pump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400" smtClean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8206" name="TextBox 19"/>
            <p:cNvSpPr txBox="1">
              <a:spLocks noChangeArrowheads="1"/>
            </p:cNvSpPr>
            <p:nvPr/>
          </p:nvSpPr>
          <p:spPr bwMode="auto">
            <a:xfrm>
              <a:off x="6948488" y="4489450"/>
              <a:ext cx="2087562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0000"/>
                  </a:solidFill>
                  <a:cs typeface="Arial" charset="0"/>
                </a:rPr>
                <a:t>Monitor change to single shot diffraction pattern</a:t>
              </a:r>
            </a:p>
          </p:txBody>
        </p:sp>
        <p:pic>
          <p:nvPicPr>
            <p:cNvPr id="8209" name="Picture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68257">
              <a:off x="5530850" y="3963988"/>
              <a:ext cx="577850" cy="433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0" name="Picture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380329">
              <a:off x="7212013" y="5411788"/>
              <a:ext cx="577850" cy="4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1044650" y="1938318"/>
            <a:ext cx="27352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smtClean="0">
                <a:solidFill>
                  <a:prstClr val="black"/>
                </a:solidFill>
                <a:cs typeface="Arial" charset="0"/>
              </a:rPr>
              <a:t>Sample Chamber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5148064" y="3734198"/>
            <a:ext cx="391720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 smtClean="0">
                <a:solidFill>
                  <a:prstClr val="black"/>
                </a:solidFill>
                <a:cs typeface="Arial" charset="0"/>
              </a:rPr>
              <a:t>Image intensifying  camera with single photon sensitivity to capture diffraction </a:t>
            </a:r>
            <a:r>
              <a:rPr lang="en-GB" altLang="en-US" sz="1600" dirty="0" smtClean="0">
                <a:solidFill>
                  <a:prstClr val="black"/>
                </a:solidFill>
                <a:cs typeface="Arial" charset="0"/>
              </a:rPr>
              <a:t>pattern</a:t>
            </a:r>
            <a:r>
              <a:rPr lang="en-GB" altLang="en-US" sz="1600" dirty="0" smtClean="0">
                <a:solidFill>
                  <a:srgbClr val="FF0000"/>
                </a:solidFill>
                <a:cs typeface="Arial" charset="0"/>
              </a:rPr>
              <a:t>. </a:t>
            </a:r>
            <a:r>
              <a:rPr lang="en-GB" altLang="en-US" sz="1600" b="1" dirty="0" smtClean="0">
                <a:solidFill>
                  <a:prstClr val="black"/>
                </a:solidFill>
                <a:cs typeface="Arial" charset="0"/>
              </a:rPr>
              <a:t>This </a:t>
            </a:r>
            <a:r>
              <a:rPr lang="en-GB" altLang="en-US" sz="1600" b="1" dirty="0" smtClean="0">
                <a:solidFill>
                  <a:prstClr val="black"/>
                </a:solidFill>
                <a:cs typeface="Arial" charset="0"/>
              </a:rPr>
              <a:t>sensitivity will allow </a:t>
            </a:r>
            <a:r>
              <a:rPr lang="en-GB" altLang="en-US" sz="1600" b="1" dirty="0" smtClean="0">
                <a:solidFill>
                  <a:srgbClr val="FF0000"/>
                </a:solidFill>
                <a:cs typeface="Arial" charset="0"/>
              </a:rPr>
              <a:t>single shot diffraction </a:t>
            </a:r>
            <a:r>
              <a:rPr lang="en-GB" altLang="en-US" sz="1600" b="1" dirty="0" smtClean="0">
                <a:solidFill>
                  <a:prstClr val="black"/>
                </a:solidFill>
                <a:cs typeface="Arial" charset="0"/>
              </a:rPr>
              <a:t>pattern to be recorded with a 1 </a:t>
            </a:r>
            <a:r>
              <a:rPr lang="en-GB" altLang="en-US" sz="1600" b="1" dirty="0" err="1" smtClean="0">
                <a:solidFill>
                  <a:prstClr val="black"/>
                </a:solidFill>
                <a:cs typeface="Arial" charset="0"/>
              </a:rPr>
              <a:t>pC</a:t>
            </a:r>
            <a:r>
              <a:rPr lang="en-GB" altLang="en-US" sz="1600" b="1" dirty="0" smtClean="0">
                <a:solidFill>
                  <a:prstClr val="black"/>
                </a:solidFill>
                <a:cs typeface="Arial" charset="0"/>
              </a:rPr>
              <a:t>  </a:t>
            </a:r>
            <a:r>
              <a:rPr lang="en-GB" altLang="en-US" sz="1600" b="1" dirty="0" err="1" smtClean="0">
                <a:solidFill>
                  <a:prstClr val="black"/>
                </a:solidFill>
                <a:cs typeface="Arial" charset="0"/>
              </a:rPr>
              <a:t>ultrashort</a:t>
            </a:r>
            <a:r>
              <a:rPr lang="en-GB" altLang="en-US" sz="1600" b="1" dirty="0" smtClean="0">
                <a:solidFill>
                  <a:prstClr val="black"/>
                </a:solidFill>
                <a:cs typeface="Arial" charset="0"/>
              </a:rPr>
              <a:t> bunch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6300192" y="1700808"/>
            <a:ext cx="1151533" cy="50423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203575" y="2133600"/>
            <a:ext cx="2160588" cy="4159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4932040" y="1556792"/>
            <a:ext cx="14049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 smtClean="0">
                <a:solidFill>
                  <a:prstClr val="black"/>
                </a:solidFill>
                <a:cs typeface="Arial" charset="0"/>
              </a:rPr>
              <a:t>Faraday  Cup</a:t>
            </a:r>
          </a:p>
        </p:txBody>
      </p:sp>
      <p:sp>
        <p:nvSpPr>
          <p:cNvPr id="8200" name="TextBox 4"/>
          <p:cNvSpPr txBox="1">
            <a:spLocks noChangeArrowheads="1"/>
          </p:cNvSpPr>
          <p:nvPr/>
        </p:nvSpPr>
        <p:spPr bwMode="auto">
          <a:xfrm>
            <a:off x="755576" y="910461"/>
            <a:ext cx="41764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 smtClean="0">
                <a:solidFill>
                  <a:prstClr val="black"/>
                </a:solidFill>
                <a:cs typeface="Arial" charset="0"/>
              </a:rPr>
              <a:t>Studying structural evolution in </a:t>
            </a:r>
            <a:r>
              <a:rPr lang="en-GB" altLang="en-US" sz="1800" b="1" dirty="0" err="1" smtClean="0">
                <a:solidFill>
                  <a:prstClr val="black"/>
                </a:solidFill>
                <a:cs typeface="Arial" charset="0"/>
              </a:rPr>
              <a:t>fs</a:t>
            </a:r>
            <a:r>
              <a:rPr lang="en-GB" altLang="en-US" sz="1800" b="1" dirty="0" smtClean="0">
                <a:solidFill>
                  <a:prstClr val="black"/>
                </a:solidFill>
                <a:cs typeface="Arial" charset="0"/>
              </a:rPr>
              <a:t> regime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 smtClean="0">
                <a:solidFill>
                  <a:prstClr val="black"/>
                </a:solidFill>
                <a:cs typeface="Arial" charset="0"/>
              </a:rPr>
              <a:t>Synergy with XFEL Structural Science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740650" y="2133601"/>
            <a:ext cx="1" cy="151142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>
          <a:xfrm>
            <a:off x="0" y="116632"/>
            <a:ext cx="9144000" cy="71936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mtClean="0"/>
              <a:t>Ultrafast Electron Diffraction</a:t>
            </a:r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51520" y="2996952"/>
            <a:ext cx="1800200" cy="406937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 rot="20826097">
            <a:off x="306636" y="288949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Electron beam</a:t>
            </a:r>
            <a:endParaRPr lang="en-GB" sz="1600"/>
          </a:p>
        </p:txBody>
      </p:sp>
      <p:pic>
        <p:nvPicPr>
          <p:cNvPr id="21" name="Content Placeholder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860032" y="4941168"/>
            <a:ext cx="1112839" cy="160943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300192" y="5157192"/>
            <a:ext cx="1830822" cy="13486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8097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s48\Downloads\WP_20140813_009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836613"/>
            <a:ext cx="538480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5940425" y="1125538"/>
            <a:ext cx="26638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Faraday Cup chamber and Lanex screen detection chamber. Screen located 3.4 m downstream of sample</a:t>
            </a: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250825" y="4221163"/>
            <a:ext cx="19319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First Results: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September 2014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smtClean="0">
              <a:solidFill>
                <a:prstClr val="black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Charge at detector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&lt;&lt;1 pC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smtClean="0">
              <a:solidFill>
                <a:prstClr val="black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smtClean="0">
              <a:solidFill>
                <a:prstClr val="black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smtClean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10246" name="Picture 7" descr="C:\Users\ms48\Google Drive\work\Electron Diffraction\commissioning\JPEGs\24-9-14-14-35 Post-Degaus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4005263"/>
            <a:ext cx="1462088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Box 4"/>
          <p:cNvSpPr txBox="1">
            <a:spLocks noChangeArrowheads="1"/>
          </p:cNvSpPr>
          <p:nvPr/>
        </p:nvSpPr>
        <p:spPr bwMode="auto">
          <a:xfrm>
            <a:off x="6227763" y="4233863"/>
            <a:ext cx="25209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srgbClr val="FF0000"/>
                </a:solidFill>
                <a:cs typeface="Arial" charset="0"/>
              </a:rPr>
              <a:t>Reconfiguring VELA in future  will allow &lt;100 fs time resolution.</a:t>
            </a:r>
          </a:p>
        </p:txBody>
      </p:sp>
      <p:sp>
        <p:nvSpPr>
          <p:cNvPr id="10248" name="TextBox 6"/>
          <p:cNvSpPr txBox="1">
            <a:spLocks noChangeArrowheads="1"/>
          </p:cNvSpPr>
          <p:nvPr/>
        </p:nvSpPr>
        <p:spPr bwMode="auto">
          <a:xfrm>
            <a:off x="2450604" y="5516563"/>
            <a:ext cx="1257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Au sample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1000 shots </a:t>
            </a:r>
          </a:p>
        </p:txBody>
      </p:sp>
      <p:sp>
        <p:nvSpPr>
          <p:cNvPr id="10249" name="TextBox 12"/>
          <p:cNvSpPr txBox="1">
            <a:spLocks noChangeArrowheads="1"/>
          </p:cNvSpPr>
          <p:nvPr/>
        </p:nvSpPr>
        <p:spPr bwMode="auto">
          <a:xfrm>
            <a:off x="4257675" y="5529263"/>
            <a:ext cx="12588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Pt sample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Single shot </a:t>
            </a:r>
          </a:p>
        </p:txBody>
      </p:sp>
      <p:sp>
        <p:nvSpPr>
          <p:cNvPr id="10250" name="TextBox 7"/>
          <p:cNvSpPr txBox="1">
            <a:spLocks noChangeArrowheads="1"/>
          </p:cNvSpPr>
          <p:nvPr/>
        </p:nvSpPr>
        <p:spPr bwMode="auto">
          <a:xfrm>
            <a:off x="622300" y="6165850"/>
            <a:ext cx="5173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srgbClr val="FF0000"/>
                </a:solidFill>
                <a:cs typeface="Arial" charset="0"/>
              </a:rPr>
              <a:t>Already have sufficient information in single shot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srgbClr val="FF0000"/>
                </a:solidFill>
                <a:cs typeface="Arial" charset="0"/>
              </a:rPr>
              <a:t>to follow sample melting (order – disorder transition)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5048" y="4003675"/>
            <a:ext cx="1463675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6470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TDC @ VELA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1340768"/>
            <a:ext cx="3312368" cy="2484276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923928" y="1268760"/>
            <a:ext cx="4896544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ヒラギノ角ゴ Pro W3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000" kern="0" dirty="0" smtClean="0"/>
              <a:t>S-band Transverse Deflecting Cavity designed by Lancaster University and ASTeC installed at VELA.</a:t>
            </a:r>
          </a:p>
          <a:p>
            <a:r>
              <a:rPr lang="en-GB" sz="2000" kern="0" dirty="0" smtClean="0"/>
              <a:t>Will allow much more detailed diagnosis of bunches (slice properties, bunch length with </a:t>
            </a:r>
            <a:r>
              <a:rPr lang="en-GB" sz="2000" kern="0" dirty="0" err="1" smtClean="0"/>
              <a:t>fs</a:t>
            </a:r>
            <a:r>
              <a:rPr lang="en-GB" sz="2000" kern="0" dirty="0" smtClean="0"/>
              <a:t> resolution)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 t="35063" r="42724" b="14735"/>
          <a:stretch>
            <a:fillRect/>
          </a:stretch>
        </p:blipFill>
        <p:spPr bwMode="auto">
          <a:xfrm>
            <a:off x="1691680" y="3859800"/>
            <a:ext cx="6084168" cy="299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4236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9048"/>
            <a:ext cx="8229600" cy="637664"/>
          </a:xfrm>
        </p:spPr>
        <p:txBody>
          <a:bodyPr/>
          <a:lstStyle/>
          <a:p>
            <a:r>
              <a:rPr lang="en-GB" sz="2400" dirty="0" smtClean="0"/>
              <a:t>The ‘FEL Case’ for an FEL Test Facility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44008" y="1196752"/>
            <a:ext cx="4392488" cy="2952328"/>
          </a:xfrm>
        </p:spPr>
        <p:txBody>
          <a:bodyPr/>
          <a:lstStyle/>
          <a:p>
            <a:r>
              <a:rPr lang="en-GB" sz="1600" dirty="0" smtClean="0">
                <a:latin typeface="Arial" panose="020B0604020202020204" pitchFamily="34" charset="0"/>
              </a:rPr>
              <a:t>Free-Electron Lasers (FELs) are remarkable scientific tools</a:t>
            </a:r>
          </a:p>
          <a:p>
            <a:r>
              <a:rPr lang="en-GB" sz="1600" dirty="0" smtClean="0">
                <a:latin typeface="Arial" panose="020B0604020202020204" pitchFamily="34" charset="0"/>
              </a:rPr>
              <a:t>Short-wavelength FELs are operating for users around the world, for example LCLS (USA), SACLA (Japan), FLASH (Germany) and FERMI@Elettra (Italy).</a:t>
            </a:r>
          </a:p>
          <a:p>
            <a:r>
              <a:rPr lang="en-GB" sz="1600" dirty="0" smtClean="0">
                <a:latin typeface="Arial" panose="020B0604020202020204" pitchFamily="34" charset="0"/>
              </a:rPr>
              <a:t>There are still many ways their output could be improved:</a:t>
            </a:r>
          </a:p>
          <a:p>
            <a:pPr lvl="1"/>
            <a:r>
              <a:rPr lang="en-GB" sz="1600" b="1" i="1" dirty="0" smtClean="0">
                <a:solidFill>
                  <a:srgbClr val="C00000"/>
                </a:solidFill>
                <a:latin typeface="Arial" panose="020B0604020202020204" pitchFamily="34" charset="0"/>
              </a:rPr>
              <a:t>Shorter Pulses</a:t>
            </a:r>
            <a:r>
              <a:rPr lang="en-GB" sz="1600" dirty="0" smtClean="0"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GB" sz="1600" b="1" i="1" dirty="0">
                <a:solidFill>
                  <a:srgbClr val="0070C0"/>
                </a:solidFill>
                <a:latin typeface="Arial" panose="020B0604020202020204" pitchFamily="34" charset="0"/>
              </a:rPr>
              <a:t>I</a:t>
            </a:r>
            <a:r>
              <a:rPr lang="en-GB" sz="16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mproved </a:t>
            </a:r>
            <a:r>
              <a:rPr lang="en-GB" sz="1600" b="1" i="1" dirty="0">
                <a:solidFill>
                  <a:srgbClr val="0070C0"/>
                </a:solidFill>
                <a:latin typeface="Arial" panose="020B0604020202020204" pitchFamily="34" charset="0"/>
              </a:rPr>
              <a:t>T</a:t>
            </a:r>
            <a:r>
              <a:rPr lang="en-GB" sz="16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emporal Coherence</a:t>
            </a:r>
            <a:r>
              <a:rPr lang="en-GB" sz="1600" dirty="0" smtClean="0"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GB" sz="1600" b="1" i="1" dirty="0">
                <a:solidFill>
                  <a:srgbClr val="7030A0"/>
                </a:solidFill>
                <a:latin typeface="Arial" panose="020B0604020202020204" pitchFamily="34" charset="0"/>
              </a:rPr>
              <a:t>T</a:t>
            </a:r>
            <a:r>
              <a:rPr lang="en-GB" sz="1600" b="1" i="1" dirty="0" smtClean="0">
                <a:solidFill>
                  <a:srgbClr val="7030A0"/>
                </a:solidFill>
                <a:latin typeface="Arial" panose="020B0604020202020204" pitchFamily="34" charset="0"/>
              </a:rPr>
              <a:t>ailored </a:t>
            </a:r>
            <a:r>
              <a:rPr lang="en-GB" sz="1600" b="1" i="1" dirty="0">
                <a:solidFill>
                  <a:srgbClr val="7030A0"/>
                </a:solidFill>
                <a:latin typeface="Arial" panose="020B0604020202020204" pitchFamily="34" charset="0"/>
              </a:rPr>
              <a:t>P</a:t>
            </a:r>
            <a:r>
              <a:rPr lang="en-GB" sz="1600" b="1" i="1" dirty="0" smtClean="0">
                <a:solidFill>
                  <a:srgbClr val="7030A0"/>
                </a:solidFill>
                <a:latin typeface="Arial" panose="020B0604020202020204" pitchFamily="34" charset="0"/>
              </a:rPr>
              <a:t>ulse Structures</a:t>
            </a:r>
            <a:r>
              <a:rPr lang="en-GB" sz="1600" dirty="0" smtClean="0"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GB" sz="1600" b="1" i="1" dirty="0">
                <a:solidFill>
                  <a:srgbClr val="339966"/>
                </a:solidFill>
                <a:latin typeface="Arial" panose="020B0604020202020204" pitchFamily="34" charset="0"/>
              </a:rPr>
              <a:t>S</a:t>
            </a:r>
            <a:r>
              <a:rPr lang="en-GB" sz="1600" b="1" i="1" dirty="0" smtClean="0">
                <a:solidFill>
                  <a:srgbClr val="339966"/>
                </a:solidFill>
                <a:latin typeface="Arial" panose="020B0604020202020204" pitchFamily="34" charset="0"/>
              </a:rPr>
              <a:t>tability </a:t>
            </a:r>
            <a:r>
              <a:rPr lang="en-GB" sz="1600" b="1" i="1" dirty="0">
                <a:solidFill>
                  <a:srgbClr val="339966"/>
                </a:solidFill>
                <a:latin typeface="Arial" panose="020B0604020202020204" pitchFamily="34" charset="0"/>
              </a:rPr>
              <a:t>&amp;</a:t>
            </a:r>
            <a:r>
              <a:rPr lang="en-GB" sz="1600" b="1" i="1" dirty="0" smtClean="0">
                <a:solidFill>
                  <a:srgbClr val="339966"/>
                </a:solidFill>
                <a:latin typeface="Arial" panose="020B0604020202020204" pitchFamily="34" charset="0"/>
              </a:rPr>
              <a:t> Power</a:t>
            </a:r>
          </a:p>
          <a:p>
            <a:r>
              <a:rPr lang="en-GB" sz="1600" dirty="0" smtClean="0">
                <a:latin typeface="Arial" panose="020B0604020202020204" pitchFamily="34" charset="0"/>
              </a:rPr>
              <a:t>There are many ideas for achieving these aims, </a:t>
            </a:r>
            <a:r>
              <a:rPr lang="en-GB" sz="1600" b="1" i="1" dirty="0" smtClean="0">
                <a:latin typeface="Arial" panose="020B0604020202020204" pitchFamily="34" charset="0"/>
              </a:rPr>
              <a:t>but many of these ideas are untested</a:t>
            </a:r>
            <a:r>
              <a:rPr lang="en-GB" sz="1600" dirty="0" smtClean="0">
                <a:latin typeface="Arial" panose="020B0604020202020204" pitchFamily="34" charset="0"/>
              </a:rPr>
              <a:t> </a:t>
            </a:r>
          </a:p>
          <a:p>
            <a:r>
              <a:rPr lang="en-GB" sz="1600" b="1" i="1" dirty="0" smtClean="0">
                <a:solidFill>
                  <a:srgbClr val="0000FF"/>
                </a:solidFill>
                <a:latin typeface="Arial" panose="020B0604020202020204" pitchFamily="34" charset="0"/>
              </a:rPr>
              <a:t>Beamtime on FELs is over subscribed by users and so little time for R&amp;D</a:t>
            </a:r>
          </a:p>
          <a:p>
            <a:pPr marL="0" indent="0">
              <a:buNone/>
            </a:pPr>
            <a:endParaRPr lang="en-GB" sz="1800" dirty="0"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052736"/>
            <a:ext cx="4183962" cy="4896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385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UK FEL Aspirations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688632"/>
          </a:xfrm>
        </p:spPr>
        <p:txBody>
          <a:bodyPr/>
          <a:lstStyle/>
          <a:p>
            <a:r>
              <a:rPr lang="en-GB" smtClean="0"/>
              <a:t>Two FEL facility proposals in the UK have been generated</a:t>
            </a:r>
          </a:p>
          <a:p>
            <a:pPr lvl="1"/>
            <a:r>
              <a:rPr lang="en-GB" sz="2000" b="1" smtClean="0">
                <a:solidFill>
                  <a:srgbClr val="0000FF"/>
                </a:solidFill>
              </a:rPr>
              <a:t>4GLS</a:t>
            </a:r>
            <a:r>
              <a:rPr lang="en-GB" sz="2000" smtClean="0">
                <a:solidFill>
                  <a:srgbClr val="0000FF"/>
                </a:solidFill>
              </a:rPr>
              <a:t> (2006), ERL-based accelerator incorporating single pass, seeded, FEL (8 to 100 eV, 1 kHz, 600 MeV electrons)</a:t>
            </a:r>
          </a:p>
          <a:p>
            <a:pPr lvl="1"/>
            <a:r>
              <a:rPr lang="en-GB" sz="2000" b="1" smtClean="0">
                <a:solidFill>
                  <a:srgbClr val="0000FF"/>
                </a:solidFill>
              </a:rPr>
              <a:t>NLS</a:t>
            </a:r>
            <a:r>
              <a:rPr lang="en-GB" sz="2000" smtClean="0">
                <a:solidFill>
                  <a:srgbClr val="0000FF"/>
                </a:solidFill>
              </a:rPr>
              <a:t> (2010), SC Linac-based accelerator with 3 single pass seeded and upconverted FELs after beam spreader (50 to 1000 eV, </a:t>
            </a:r>
            <a:r>
              <a:rPr lang="en-GB" sz="2000">
                <a:solidFill>
                  <a:srgbClr val="0000FF"/>
                </a:solidFill>
              </a:rPr>
              <a:t>1MHz, </a:t>
            </a:r>
            <a:r>
              <a:rPr lang="en-GB" sz="2000" smtClean="0">
                <a:solidFill>
                  <a:srgbClr val="0000FF"/>
                </a:solidFill>
              </a:rPr>
              <a:t>2.25 GeV </a:t>
            </a:r>
            <a:r>
              <a:rPr lang="en-GB" sz="2000">
                <a:solidFill>
                  <a:srgbClr val="0000FF"/>
                </a:solidFill>
              </a:rPr>
              <a:t>electrons)</a:t>
            </a:r>
            <a:endParaRPr lang="en-GB" sz="2000" smtClean="0">
              <a:solidFill>
                <a:srgbClr val="0000FF"/>
              </a:solidFill>
            </a:endParaRPr>
          </a:p>
          <a:p>
            <a:r>
              <a:rPr lang="en-GB" smtClean="0"/>
              <a:t>A third proposal is now deing actively discussed </a:t>
            </a:r>
          </a:p>
          <a:p>
            <a:pPr lvl="1"/>
            <a:r>
              <a:rPr lang="en-GB" sz="2000" smtClean="0">
                <a:solidFill>
                  <a:srgbClr val="0000FF"/>
                </a:solidFill>
              </a:rPr>
              <a:t>Results from LCLS especially seem to have convinced the UK life science community that FELs offer new capabilities</a:t>
            </a:r>
          </a:p>
          <a:p>
            <a:pPr lvl="1"/>
            <a:r>
              <a:rPr lang="en-GB" sz="2000" smtClean="0">
                <a:solidFill>
                  <a:srgbClr val="006600"/>
                </a:solidFill>
              </a:rPr>
              <a:t>Implications are that higher photon energies will be required (&lt;100eV to &gt;15 keV) and so higher electron energies (~6 to ~9 GeV)</a:t>
            </a:r>
          </a:p>
          <a:p>
            <a:pPr lvl="1"/>
            <a:r>
              <a:rPr lang="en-GB" sz="2000" smtClean="0">
                <a:solidFill>
                  <a:srgbClr val="0000FF"/>
                </a:solidFill>
              </a:rPr>
              <a:t>To keep costs manageable this is likely to mean that NC RF will be selected (users will compromise on repetition rate)</a:t>
            </a:r>
          </a:p>
          <a:p>
            <a:pPr lvl="1"/>
            <a:r>
              <a:rPr lang="en-GB" sz="2000" smtClean="0">
                <a:solidFill>
                  <a:schemeClr val="tx1"/>
                </a:solidFill>
              </a:rPr>
              <a:t>Hence our interest in the application of X-band accelerating technology</a:t>
            </a:r>
            <a:endParaRPr lang="en-GB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780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X Band Technology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040560"/>
          </a:xfrm>
        </p:spPr>
        <p:txBody>
          <a:bodyPr/>
          <a:lstStyle/>
          <a:p>
            <a:r>
              <a:rPr lang="en-GB" sz="1800" dirty="0" smtClean="0">
                <a:solidFill>
                  <a:srgbClr val="006600"/>
                </a:solidFill>
              </a:rPr>
              <a:t>We </a:t>
            </a:r>
            <a:r>
              <a:rPr lang="en-GB" sz="1800" dirty="0" smtClean="0">
                <a:solidFill>
                  <a:srgbClr val="006600"/>
                </a:solidFill>
              </a:rPr>
              <a:t>are </a:t>
            </a:r>
            <a:r>
              <a:rPr lang="en-GB" sz="1800" dirty="0" smtClean="0">
                <a:solidFill>
                  <a:srgbClr val="006600"/>
                </a:solidFill>
              </a:rPr>
              <a:t>very </a:t>
            </a:r>
            <a:r>
              <a:rPr lang="en-GB" sz="1800" dirty="0" smtClean="0">
                <a:solidFill>
                  <a:srgbClr val="006600"/>
                </a:solidFill>
              </a:rPr>
              <a:t>interested in the development of X-band accelerating structures &amp; sources by CERN &amp; others for the potential application towards a UK X-ray </a:t>
            </a:r>
            <a:r>
              <a:rPr lang="en-GB" sz="1800" dirty="0" smtClean="0">
                <a:solidFill>
                  <a:srgbClr val="006600"/>
                </a:solidFill>
              </a:rPr>
              <a:t>FEL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Development of accelerating structures (and </a:t>
            </a:r>
            <a:r>
              <a:rPr lang="en-GB" sz="1800" dirty="0" err="1" smtClean="0">
                <a:solidFill>
                  <a:srgbClr val="0000FF"/>
                </a:solidFill>
              </a:rPr>
              <a:t>linearising</a:t>
            </a:r>
            <a:r>
              <a:rPr lang="en-GB" sz="1800" dirty="0" smtClean="0">
                <a:solidFill>
                  <a:srgbClr val="0000FF"/>
                </a:solidFill>
              </a:rPr>
              <a:t> structures) applicable to FELs is </a:t>
            </a:r>
            <a:r>
              <a:rPr lang="en-GB" sz="1800" dirty="0" smtClean="0">
                <a:solidFill>
                  <a:srgbClr val="0000FF"/>
                </a:solidFill>
              </a:rPr>
              <a:t>crucial</a:t>
            </a:r>
          </a:p>
          <a:p>
            <a:r>
              <a:rPr lang="en-GB" sz="1800" dirty="0" smtClean="0"/>
              <a:t>In the UK (and elsewhere), the operating costs of new facilities are very important – </a:t>
            </a:r>
            <a:r>
              <a:rPr lang="en-GB" sz="1800" dirty="0" smtClean="0">
                <a:solidFill>
                  <a:srgbClr val="FF0000"/>
                </a:solidFill>
              </a:rPr>
              <a:t>energy consumption costs money but is also politically sensitive </a:t>
            </a:r>
            <a:r>
              <a:rPr lang="en-GB" sz="1800" dirty="0" smtClean="0"/>
              <a:t>– increasing the advantage of X-band technology in this area would be very </a:t>
            </a:r>
            <a:r>
              <a:rPr lang="en-GB" sz="1800" dirty="0" smtClean="0"/>
              <a:t>beneficial</a:t>
            </a:r>
            <a:endParaRPr lang="en-GB" sz="1800" dirty="0" smtClean="0">
              <a:solidFill>
                <a:srgbClr val="006600"/>
              </a:solidFill>
            </a:endParaRPr>
          </a:p>
          <a:p>
            <a:r>
              <a:rPr lang="en-GB" sz="1800" dirty="0" smtClean="0"/>
              <a:t>A major issue for the application of X-band for FELs currently appears to be the capital </a:t>
            </a:r>
            <a:r>
              <a:rPr lang="en-GB" sz="1800" dirty="0" smtClean="0"/>
              <a:t>cost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 lvl="1"/>
            <a:r>
              <a:rPr lang="en-GB" sz="1800" dirty="0" smtClean="0">
                <a:solidFill>
                  <a:srgbClr val="0000FF"/>
                </a:solidFill>
              </a:rPr>
              <a:t>“Comparing </a:t>
            </a:r>
            <a:r>
              <a:rPr lang="en-GB" sz="1800" dirty="0">
                <a:solidFill>
                  <a:srgbClr val="0000FF"/>
                </a:solidFill>
              </a:rPr>
              <a:t>S-band and X-band solutions for </a:t>
            </a:r>
            <a:r>
              <a:rPr lang="en-GB" sz="1800" dirty="0" smtClean="0">
                <a:solidFill>
                  <a:srgbClr val="0000FF"/>
                </a:solidFill>
              </a:rPr>
              <a:t>the particular </a:t>
            </a:r>
            <a:r>
              <a:rPr lang="en-GB" sz="1800" dirty="0">
                <a:solidFill>
                  <a:srgbClr val="0000FF"/>
                </a:solidFill>
              </a:rPr>
              <a:t>choice of 1 kHz repetition rate, it appears </a:t>
            </a:r>
            <a:r>
              <a:rPr lang="en-GB" sz="1800" dirty="0" smtClean="0">
                <a:solidFill>
                  <a:srgbClr val="0000FF"/>
                </a:solidFill>
              </a:rPr>
              <a:t>that S-band </a:t>
            </a:r>
            <a:r>
              <a:rPr lang="en-GB" sz="1800" dirty="0">
                <a:solidFill>
                  <a:srgbClr val="0000FF"/>
                </a:solidFill>
              </a:rPr>
              <a:t>would currently be a cheaper option. For </a:t>
            </a:r>
            <a:r>
              <a:rPr lang="en-GB" sz="1800" dirty="0" smtClean="0">
                <a:solidFill>
                  <a:srgbClr val="0000FF"/>
                </a:solidFill>
              </a:rPr>
              <a:t>X-band to </a:t>
            </a:r>
            <a:r>
              <a:rPr lang="en-GB" sz="1800" dirty="0">
                <a:solidFill>
                  <a:srgbClr val="0000FF"/>
                </a:solidFill>
              </a:rPr>
              <a:t>be competitive with S-band, the currently </a:t>
            </a:r>
            <a:r>
              <a:rPr lang="en-GB" sz="1800" dirty="0" smtClean="0">
                <a:solidFill>
                  <a:srgbClr val="0000FF"/>
                </a:solidFill>
              </a:rPr>
              <a:t>estimated costs </a:t>
            </a:r>
            <a:r>
              <a:rPr lang="en-GB" sz="1800" dirty="0">
                <a:solidFill>
                  <a:srgbClr val="0000FF"/>
                </a:solidFill>
              </a:rPr>
              <a:t>of X-band components, </a:t>
            </a:r>
            <a:r>
              <a:rPr lang="en-GB" sz="1800" b="1" i="1" dirty="0">
                <a:solidFill>
                  <a:srgbClr val="0000FF"/>
                </a:solidFill>
              </a:rPr>
              <a:t>particularly the </a:t>
            </a:r>
            <a:r>
              <a:rPr lang="en-GB" sz="1800" b="1" i="1" dirty="0" smtClean="0">
                <a:solidFill>
                  <a:srgbClr val="0000FF"/>
                </a:solidFill>
              </a:rPr>
              <a:t>klystron</a:t>
            </a:r>
            <a:r>
              <a:rPr lang="en-GB" sz="1800" dirty="0" smtClean="0">
                <a:solidFill>
                  <a:srgbClr val="0000FF"/>
                </a:solidFill>
              </a:rPr>
              <a:t>, would </a:t>
            </a:r>
            <a:r>
              <a:rPr lang="en-GB" sz="1800" dirty="0">
                <a:solidFill>
                  <a:srgbClr val="0000FF"/>
                </a:solidFill>
              </a:rPr>
              <a:t>have to come down significantly</a:t>
            </a:r>
            <a:r>
              <a:rPr lang="en-GB" sz="1800" dirty="0" smtClean="0">
                <a:solidFill>
                  <a:srgbClr val="0000FF"/>
                </a:solidFill>
              </a:rPr>
              <a:t>.”</a:t>
            </a:r>
            <a:endParaRPr lang="en-GB" sz="1800" dirty="0">
              <a:solidFill>
                <a:srgbClr val="0000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79712" y="3645024"/>
            <a:ext cx="5572547" cy="126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169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8424936" cy="5976664"/>
          </a:xfrm>
        </p:spPr>
        <p:txBody>
          <a:bodyPr>
            <a:normAutofit lnSpcReduction="10000"/>
          </a:bodyPr>
          <a:lstStyle/>
          <a:p>
            <a:r>
              <a:rPr lang="en-GB" sz="1800" b="1" smtClean="0"/>
              <a:t>CLARA</a:t>
            </a:r>
            <a:r>
              <a:rPr lang="en-GB" sz="1800" smtClean="0"/>
              <a:t> is an FEL Test </a:t>
            </a:r>
            <a:r>
              <a:rPr lang="en-GB" sz="1800"/>
              <a:t>F</a:t>
            </a:r>
            <a:r>
              <a:rPr lang="en-GB" sz="1800" smtClean="0"/>
              <a:t>acility for the UK Accelerator Community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NC RF (up to 400 Hz)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Emphasis on ultra short pulse generation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Enabling other electron beam applications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Major upgrade to VELA</a:t>
            </a:r>
          </a:p>
          <a:p>
            <a:r>
              <a:rPr lang="en-GB" sz="1800" b="1" smtClean="0"/>
              <a:t>VELA</a:t>
            </a:r>
            <a:r>
              <a:rPr lang="en-GB" sz="1800" smtClean="0"/>
              <a:t> is an RF Photoinjector with two user areas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Generating ~4.5 MeV bunches for use by industry and academia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First industrial users already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Electron diffraction station taking data now</a:t>
            </a:r>
          </a:p>
          <a:p>
            <a:r>
              <a:rPr lang="en-GB" sz="1800" b="1" smtClean="0"/>
              <a:t>CLARA</a:t>
            </a:r>
            <a:r>
              <a:rPr lang="en-GB" sz="1800" smtClean="0"/>
              <a:t> Phase 1 (50 MeV) will be installed in 2015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Phase 2 not yet fully funded</a:t>
            </a:r>
          </a:p>
          <a:p>
            <a:r>
              <a:rPr lang="en-GB" sz="1800"/>
              <a:t>UK FEL aspiration to hard X-ray makes NC RF very likely and X-band acceleration very interesting</a:t>
            </a:r>
          </a:p>
          <a:p>
            <a:pPr lvl="1"/>
            <a:r>
              <a:rPr lang="en-GB" sz="1800">
                <a:solidFill>
                  <a:srgbClr val="0000FF"/>
                </a:solidFill>
              </a:rPr>
              <a:t>CLARA looks well suited to carry out technology tests and could effectively duplicate front section of multi-GeV </a:t>
            </a:r>
            <a:r>
              <a:rPr lang="en-GB" sz="1800" smtClean="0">
                <a:solidFill>
                  <a:srgbClr val="0000FF"/>
                </a:solidFill>
              </a:rPr>
              <a:t>FEL</a:t>
            </a:r>
            <a:endParaRPr lang="en-GB" sz="1800">
              <a:solidFill>
                <a:srgbClr val="0000FF"/>
              </a:solidFill>
            </a:endParaRPr>
          </a:p>
          <a:p>
            <a:r>
              <a:rPr lang="en-GB" sz="1800">
                <a:solidFill>
                  <a:srgbClr val="006600"/>
                </a:solidFill>
              </a:rPr>
              <a:t>XbFEL </a:t>
            </a:r>
            <a:r>
              <a:rPr lang="en-GB" sz="1800" smtClean="0">
                <a:solidFill>
                  <a:srgbClr val="006600"/>
                </a:solidFill>
              </a:rPr>
              <a:t>(H2020) will </a:t>
            </a:r>
            <a:r>
              <a:rPr lang="en-GB" sz="1800">
                <a:solidFill>
                  <a:srgbClr val="006600"/>
                </a:solidFill>
              </a:rPr>
              <a:t>enable UK participation in X-ray FEL design with X-band technology and also bring the technology a step </a:t>
            </a:r>
            <a:r>
              <a:rPr lang="en-GB" sz="1800" smtClean="0">
                <a:solidFill>
                  <a:srgbClr val="006600"/>
                </a:solidFill>
              </a:rPr>
              <a:t>closer</a:t>
            </a:r>
          </a:p>
          <a:p>
            <a:r>
              <a:rPr lang="en-GB" sz="1800" smtClean="0">
                <a:solidFill>
                  <a:srgbClr val="FF0000"/>
                </a:solidFill>
              </a:rPr>
              <a:t>For widespread adoption the capital costs need to decrease or operating costs become more advantageous (or ideally both)</a:t>
            </a:r>
          </a:p>
        </p:txBody>
      </p:sp>
    </p:spTree>
    <p:extLst>
      <p:ext uri="{BB962C8B-B14F-4D97-AF65-F5344CB8AC3E}">
        <p14:creationId xmlns="" xmlns:p14="http://schemas.microsoft.com/office/powerpoint/2010/main" val="24397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024" y="55547"/>
            <a:ext cx="9144000" cy="719361"/>
          </a:xfrm>
        </p:spPr>
        <p:txBody>
          <a:bodyPr/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The UK Strategic Case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913" y="908720"/>
            <a:ext cx="7924226" cy="720080"/>
          </a:xfrm>
        </p:spPr>
        <p:txBody>
          <a:bodyPr/>
          <a:lstStyle/>
          <a:p>
            <a:pPr marL="0" indent="0" algn="ctr">
              <a:buNone/>
            </a:pPr>
            <a:r>
              <a:rPr lang="en-GB" sz="1800" dirty="0">
                <a:solidFill>
                  <a:srgbClr val="002D55"/>
                </a:solidFill>
                <a:latin typeface="Arial" pitchFamily="34" charset="0"/>
              </a:rPr>
              <a:t>The UK science community has identified </a:t>
            </a:r>
            <a:r>
              <a:rPr lang="en-GB" sz="1800" dirty="0" smtClean="0">
                <a:solidFill>
                  <a:srgbClr val="002D55"/>
                </a:solidFill>
                <a:latin typeface="Arial" pitchFamily="34" charset="0"/>
              </a:rPr>
              <a:t>that</a:t>
            </a:r>
            <a:br>
              <a:rPr lang="en-GB" sz="1800" dirty="0" smtClean="0">
                <a:solidFill>
                  <a:srgbClr val="002D55"/>
                </a:solidFill>
                <a:latin typeface="Arial" pitchFamily="34" charset="0"/>
              </a:rPr>
            </a:br>
            <a:r>
              <a:rPr lang="en-GB" sz="1800" dirty="0" smtClean="0">
                <a:solidFill>
                  <a:srgbClr val="002D55"/>
                </a:solidFill>
                <a:latin typeface="Arial" pitchFamily="34" charset="0"/>
              </a:rPr>
              <a:t> </a:t>
            </a:r>
            <a:r>
              <a:rPr lang="en-GB" sz="1800" b="1" i="1" dirty="0" smtClean="0">
                <a:solidFill>
                  <a:srgbClr val="002D55"/>
                </a:solidFill>
                <a:latin typeface="Arial" pitchFamily="34" charset="0"/>
              </a:rPr>
              <a:t>X-ray </a:t>
            </a:r>
            <a:r>
              <a:rPr lang="en-GB" sz="1800" b="1" i="1" dirty="0">
                <a:solidFill>
                  <a:srgbClr val="002D55"/>
                </a:solidFill>
                <a:latin typeface="Arial" pitchFamily="34" charset="0"/>
              </a:rPr>
              <a:t>FELs are critical to </a:t>
            </a:r>
            <a:r>
              <a:rPr lang="en-GB" sz="1800" b="1" i="1" dirty="0" smtClean="0">
                <a:solidFill>
                  <a:srgbClr val="002D55"/>
                </a:solidFill>
                <a:latin typeface="Arial" pitchFamily="34" charset="0"/>
              </a:rPr>
              <a:t>many </a:t>
            </a:r>
            <a:r>
              <a:rPr lang="en-GB" sz="1800" b="1" i="1" dirty="0">
                <a:solidFill>
                  <a:srgbClr val="002D55"/>
                </a:solidFill>
                <a:latin typeface="Arial" pitchFamily="34" charset="0"/>
              </a:rPr>
              <a:t>science </a:t>
            </a:r>
            <a:r>
              <a:rPr lang="en-GB" sz="1800" b="1" i="1" dirty="0" smtClean="0">
                <a:solidFill>
                  <a:srgbClr val="002D55"/>
                </a:solidFill>
                <a:latin typeface="Arial" pitchFamily="34" charset="0"/>
              </a:rPr>
              <a:t>challenges</a:t>
            </a:r>
          </a:p>
          <a:p>
            <a:endParaRPr lang="en-GB" sz="1400" b="1" i="1" dirty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 smtClean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 smtClean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 smtClean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 smtClean="0">
              <a:solidFill>
                <a:srgbClr val="002D55"/>
              </a:solidFill>
              <a:latin typeface="Arial" pitchFamily="34" charset="0"/>
            </a:endParaRPr>
          </a:p>
          <a:p>
            <a:pPr marL="0" indent="0">
              <a:buNone/>
            </a:pPr>
            <a:endParaRPr lang="en-GB" sz="1400" b="1" dirty="0" smtClean="0">
              <a:solidFill>
                <a:srgbClr val="002D55"/>
              </a:solidFill>
              <a:latin typeface="Arial" pitchFamily="34" charset="0"/>
            </a:endParaRPr>
          </a:p>
          <a:p>
            <a:pPr marL="0" indent="0">
              <a:buNone/>
            </a:pPr>
            <a:endParaRPr lang="en-GB" sz="1400" b="1" dirty="0" smtClean="0">
              <a:solidFill>
                <a:srgbClr val="002D55"/>
              </a:solidFill>
              <a:latin typeface="Arial" pitchFamily="34" charset="0"/>
            </a:endParaRPr>
          </a:p>
          <a:p>
            <a:pPr marL="0" indent="0">
              <a:buNone/>
            </a:pPr>
            <a:endParaRPr lang="en-GB" sz="1400" b="1" dirty="0">
              <a:solidFill>
                <a:srgbClr val="002D55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-2700000">
            <a:off x="533542" y="2917669"/>
            <a:ext cx="285137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Complexity and Emergence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-2700000">
            <a:off x="1037598" y="2911564"/>
            <a:ext cx="2851370" cy="2616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Novel and Functional Materials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-2700000">
            <a:off x="1541654" y="2911564"/>
            <a:ext cx="2851370" cy="2616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Device Physics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-2700000">
            <a:off x="2045710" y="2911564"/>
            <a:ext cx="285137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Warm Dense </a:t>
            </a:r>
            <a:r>
              <a:rPr lang="en-GB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atter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-2700000">
            <a:off x="2549766" y="2911564"/>
            <a:ext cx="2851370" cy="2616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Laboratory Astrophysics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-2700000">
            <a:off x="3059926" y="2911564"/>
            <a:ext cx="2851370" cy="2616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Planetary </a:t>
            </a:r>
            <a:r>
              <a:rPr lang="en-GB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hysics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-2700000">
            <a:off x="3563982" y="2911564"/>
            <a:ext cx="2851370" cy="2616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Ultrafast Electron </a:t>
            </a:r>
            <a:r>
              <a:rPr lang="en-GB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ynamics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-2700000">
            <a:off x="4061934" y="2917669"/>
            <a:ext cx="285137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Structural Dynamics 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-2700000">
            <a:off x="4565990" y="2917669"/>
            <a:ext cx="2851370" cy="2616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Fast </a:t>
            </a:r>
            <a:r>
              <a:rPr lang="en-GB" sz="1100" b="1" dirty="0" err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Biomolecular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Dynamics/Structure 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-2700000">
            <a:off x="5076150" y="2917670"/>
            <a:ext cx="2851370" cy="2616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Imaging </a:t>
            </a:r>
            <a:r>
              <a:rPr lang="en-GB" sz="1100" b="1" dirty="0" err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Nanoscale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Cell </a:t>
            </a:r>
            <a:r>
              <a:rPr lang="en-GB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unction 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-2700000">
            <a:off x="5574102" y="2917669"/>
            <a:ext cx="2851370" cy="2616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Single Molecule </a:t>
            </a:r>
            <a:r>
              <a:rPr lang="en-GB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maging.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97901" y="4589748"/>
            <a:ext cx="7924226" cy="135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risande" pitchFamily="2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accent1">
                    <a:lumMod val="50000"/>
                  </a:schemeClr>
                </a:solidFill>
                <a:latin typeface="Corisande" pitchFamily="2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1">
                    <a:lumMod val="50000"/>
                  </a:schemeClr>
                </a:solidFill>
                <a:latin typeface="Corisande" pitchFamily="2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There is thus a high priority to secure access to an X-Ray FEL</a:t>
            </a:r>
          </a:p>
          <a:p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This may be done initially through engagement in the European XFEL project, or looking </a:t>
            </a:r>
            <a:r>
              <a:rPr lang="en-GB" sz="1600" kern="0" dirty="0">
                <a:solidFill>
                  <a:srgbClr val="002D55"/>
                </a:solidFill>
                <a:latin typeface="Arial" pitchFamily="34" charset="0"/>
              </a:rPr>
              <a:t>further ahead, </a:t>
            </a:r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the </a:t>
            </a:r>
            <a:r>
              <a:rPr lang="en-GB" sz="1600" b="1" i="1" kern="0" dirty="0" smtClean="0">
                <a:solidFill>
                  <a:srgbClr val="002D55"/>
                </a:solidFill>
                <a:latin typeface="Arial" pitchFamily="34" charset="0"/>
              </a:rPr>
              <a:t>UK may </a:t>
            </a:r>
            <a:r>
              <a:rPr lang="en-GB" sz="1600" b="1" i="1" kern="0" dirty="0">
                <a:solidFill>
                  <a:srgbClr val="002D55"/>
                </a:solidFill>
                <a:latin typeface="Arial" pitchFamily="34" charset="0"/>
              </a:rPr>
              <a:t>wish to construct its own X-ray FEL </a:t>
            </a:r>
            <a:r>
              <a:rPr lang="en-GB" sz="1600" b="1" i="1" kern="0" dirty="0" smtClean="0">
                <a:solidFill>
                  <a:srgbClr val="002D55"/>
                </a:solidFill>
                <a:latin typeface="Arial" pitchFamily="34" charset="0"/>
              </a:rPr>
              <a:t>facility </a:t>
            </a:r>
          </a:p>
          <a:p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R&amp;D </a:t>
            </a:r>
            <a:r>
              <a:rPr lang="en-GB" sz="1600" kern="0" dirty="0">
                <a:solidFill>
                  <a:srgbClr val="002D55"/>
                </a:solidFill>
                <a:latin typeface="Arial" pitchFamily="34" charset="0"/>
              </a:rPr>
              <a:t>activities in support of </a:t>
            </a:r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this </a:t>
            </a:r>
            <a:r>
              <a:rPr lang="en-GB" sz="1600" kern="0" dirty="0">
                <a:solidFill>
                  <a:srgbClr val="002D55"/>
                </a:solidFill>
                <a:latin typeface="Arial" pitchFamily="34" charset="0"/>
              </a:rPr>
              <a:t>need to be put in </a:t>
            </a:r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place.</a:t>
            </a:r>
            <a:b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</a:br>
            <a:endParaRPr lang="en-GB" sz="1800" b="1" i="1" kern="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692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The CLARA Concept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124744"/>
            <a:ext cx="3672408" cy="73866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There are many ways FELs can be improved, but limited scope with existing facilities</a:t>
            </a:r>
            <a:endParaRPr lang="en-GB" sz="16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1143145"/>
            <a:ext cx="3816424" cy="73866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UK Scientists need FELs and we want to develop next generation FEL technology towards a possible UK facility</a:t>
            </a:r>
            <a:endParaRPr lang="en-GB" sz="14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41839" y="2060848"/>
            <a:ext cx="6624736" cy="3869854"/>
            <a:chOff x="1141839" y="2060848"/>
            <a:chExt cx="6624736" cy="3869854"/>
          </a:xfrm>
        </p:grpSpPr>
        <p:sp>
          <p:nvSpPr>
            <p:cNvPr id="6" name="TextBox 5"/>
            <p:cNvSpPr txBox="1"/>
            <p:nvPr/>
          </p:nvSpPr>
          <p:spPr>
            <a:xfrm>
              <a:off x="1141839" y="2852936"/>
              <a:ext cx="6624736" cy="307776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4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CLARA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/>
              </a:r>
              <a:b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GB" sz="2800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ompact </a:t>
              </a:r>
              <a:r>
                <a:rPr lang="en-GB" sz="2800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L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inear </a:t>
              </a:r>
              <a:r>
                <a:rPr lang="en-GB" sz="2800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A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ccelerator for</a:t>
              </a:r>
              <a:r>
                <a:rPr lang="en-GB" sz="2800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R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esearch and </a:t>
              </a:r>
              <a:r>
                <a:rPr lang="en-GB" sz="2800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A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pplications</a:t>
              </a:r>
              <a:b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endParaRPr lang="en-GB" sz="1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GB" sz="16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An upgrade of the existing VELA Photoinjector Facility at Daresbury Laboratory to a 250MeV Free-Electron Laser Test Facility</a:t>
              </a:r>
              <a:br>
                <a:rPr lang="en-GB" sz="16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endParaRPr lang="en-GB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GB" sz="1800" b="1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Proof-of-principle demonstrations of novel FEL concepts </a:t>
              </a:r>
              <a:r>
                <a:rPr lang="en-GB" sz="16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/>
              </a:r>
              <a:br>
                <a:rPr lang="en-GB" sz="16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endParaRPr lang="en-GB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GB" sz="16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Emphasis is </a:t>
              </a:r>
              <a:r>
                <a:rPr lang="en-GB" sz="1800" b="1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ULTRA-SHORT PULSE GENERATION</a:t>
              </a:r>
              <a:endParaRPr lang="en-GB" sz="20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Down Arrow 6"/>
            <p:cNvSpPr/>
            <p:nvPr/>
          </p:nvSpPr>
          <p:spPr bwMode="auto">
            <a:xfrm>
              <a:off x="2555776" y="2060848"/>
              <a:ext cx="648072" cy="648072"/>
            </a:xfrm>
            <a:prstGeom prst="downArrow">
              <a:avLst/>
            </a:prstGeom>
            <a:solidFill>
              <a:srgbClr val="F4625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ヒラギノ角ゴ Pro W3" pitchFamily="84" charset="-128"/>
                <a:cs typeface="Arial" pitchFamily="34" charset="0"/>
              </a:endParaRPr>
            </a:p>
          </p:txBody>
        </p:sp>
        <p:sp>
          <p:nvSpPr>
            <p:cNvPr id="8" name="Down Arrow 7"/>
            <p:cNvSpPr/>
            <p:nvPr/>
          </p:nvSpPr>
          <p:spPr bwMode="auto">
            <a:xfrm>
              <a:off x="5832140" y="2107885"/>
              <a:ext cx="648072" cy="648072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ヒラギノ角ゴ Pro W3" pitchFamily="84" charset="-128"/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596336" y="5130483"/>
            <a:ext cx="1341929" cy="16004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Strathclyde</a:t>
            </a:r>
          </a:p>
          <a:p>
            <a:pPr algn="ctr"/>
            <a:r>
              <a:rPr lang="en-GB" sz="1400" dirty="0" smtClean="0"/>
              <a:t>INFN Frascati</a:t>
            </a:r>
          </a:p>
          <a:p>
            <a:pPr algn="ctr"/>
            <a:r>
              <a:rPr lang="en-GB" sz="1400" dirty="0" smtClean="0"/>
              <a:t>SwissFEL</a:t>
            </a:r>
          </a:p>
          <a:p>
            <a:pPr algn="ctr"/>
            <a:r>
              <a:rPr lang="en-GB" sz="1400" dirty="0" smtClean="0"/>
              <a:t>DLS</a:t>
            </a:r>
          </a:p>
          <a:p>
            <a:pPr algn="ctr"/>
            <a:r>
              <a:rPr lang="en-GB" sz="1400" dirty="0" smtClean="0"/>
              <a:t>Oxford</a:t>
            </a:r>
          </a:p>
          <a:p>
            <a:pPr algn="ctr"/>
            <a:r>
              <a:rPr lang="en-GB" sz="1400" dirty="0" smtClean="0"/>
              <a:t>Liverpool</a:t>
            </a:r>
          </a:p>
          <a:p>
            <a:pPr algn="ctr"/>
            <a:r>
              <a:rPr lang="en-GB" sz="1400" dirty="0" smtClean="0"/>
              <a:t>Imperial</a:t>
            </a:r>
          </a:p>
        </p:txBody>
      </p:sp>
    </p:spTree>
    <p:extLst>
      <p:ext uri="{BB962C8B-B14F-4D97-AF65-F5344CB8AC3E}">
        <p14:creationId xmlns="" xmlns:p14="http://schemas.microsoft.com/office/powerpoint/2010/main" val="124693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107950" y="5445125"/>
            <a:ext cx="903605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dirty="0">
              <a:latin typeface="Lucida Grand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dirty="0" smtClean="0"/>
              <a:t>CLARA Layout</a:t>
            </a:r>
            <a:endParaRPr lang="en-GB" sz="2400" dirty="0"/>
          </a:p>
        </p:txBody>
      </p:sp>
      <p:pic>
        <p:nvPicPr>
          <p:cNvPr id="13316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113" y="836613"/>
            <a:ext cx="8983662" cy="5472112"/>
          </a:xfrm>
        </p:spPr>
      </p:pic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611188" y="836613"/>
            <a:ext cx="3744912" cy="792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dirty="0">
              <a:latin typeface="Lucida Grande"/>
            </a:endParaRPr>
          </a:p>
        </p:txBody>
      </p:sp>
      <p:pic>
        <p:nvPicPr>
          <p:cNvPr id="13318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113" y="1239838"/>
            <a:ext cx="2509837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193675" y="2981325"/>
            <a:ext cx="2555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dirty="0">
                <a:cs typeface="Arial" panose="020B0604020202020204" pitchFamily="34" charset="0"/>
              </a:rPr>
              <a:t>The existing VELA  RF Photoinjector Facility </a:t>
            </a:r>
          </a:p>
        </p:txBody>
      </p:sp>
      <p:grpSp>
        <p:nvGrpSpPr>
          <p:cNvPr id="15" name="Group 14"/>
          <p:cNvGrpSpPr>
            <a:grpSpLocks/>
          </p:cNvGrpSpPr>
          <p:nvPr/>
        </p:nvGrpSpPr>
        <p:grpSpPr bwMode="auto">
          <a:xfrm rot="2135161">
            <a:off x="892175" y="5654675"/>
            <a:ext cx="2297113" cy="461963"/>
            <a:chOff x="1194795" y="4941168"/>
            <a:chExt cx="2297085" cy="461665"/>
          </a:xfrm>
        </p:grpSpPr>
        <p:sp>
          <p:nvSpPr>
            <p:cNvPr id="13329" name="TextBox 2"/>
            <p:cNvSpPr txBox="1">
              <a:spLocks noChangeArrowheads="1"/>
            </p:cNvSpPr>
            <p:nvPr/>
          </p:nvSpPr>
          <p:spPr bwMode="auto">
            <a:xfrm>
              <a:off x="1835696" y="4941168"/>
              <a:ext cx="1656184" cy="46166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 b="1" dirty="0">
                  <a:solidFill>
                    <a:schemeClr val="bg1"/>
                  </a:solidFill>
                  <a:latin typeface="Lucida Grande"/>
                </a:rPr>
                <a:t>ELECTRONS GENERATED HERE</a:t>
              </a:r>
            </a:p>
          </p:txBody>
        </p:sp>
        <p:sp>
          <p:nvSpPr>
            <p:cNvPr id="13330" name="Right Arrow 8"/>
            <p:cNvSpPr>
              <a:spLocks noChangeArrowheads="1"/>
            </p:cNvSpPr>
            <p:nvPr/>
          </p:nvSpPr>
          <p:spPr bwMode="auto">
            <a:xfrm rot="10800000">
              <a:off x="1194795" y="5008776"/>
              <a:ext cx="648072" cy="326448"/>
            </a:xfrm>
            <a:prstGeom prst="rightArrow">
              <a:avLst>
                <a:gd name="adj1" fmla="val 50000"/>
                <a:gd name="adj2" fmla="val 49998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dirty="0">
                <a:latin typeface="Lucida Grande"/>
              </a:endParaRPr>
            </a:p>
          </p:txBody>
        </p: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 rot="-1560000">
            <a:off x="1339850" y="4187825"/>
            <a:ext cx="3879850" cy="2778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chemeClr val="bg1"/>
                </a:solidFill>
                <a:latin typeface="Lucida Grande"/>
              </a:rPr>
              <a:t>ELECTRONS ACCELERATED AND MANIPULATED</a:t>
            </a: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 rot="1959138">
            <a:off x="5292725" y="3600450"/>
            <a:ext cx="2486025" cy="461963"/>
            <a:chOff x="5098006" y="2999250"/>
            <a:chExt cx="2486282" cy="461665"/>
          </a:xfrm>
        </p:grpSpPr>
        <p:sp>
          <p:nvSpPr>
            <p:cNvPr id="11" name="TextBox 10"/>
            <p:cNvSpPr txBox="1"/>
            <p:nvPr/>
          </p:nvSpPr>
          <p:spPr>
            <a:xfrm>
              <a:off x="5651409" y="2999411"/>
              <a:ext cx="1932187" cy="46166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b="1" dirty="0">
                  <a:solidFill>
                    <a:schemeClr val="bg1"/>
                  </a:solidFill>
                </a:rPr>
                <a:t>INTERACTIONS WITH LASER BEAMS</a:t>
              </a:r>
            </a:p>
          </p:txBody>
        </p:sp>
        <p:sp>
          <p:nvSpPr>
            <p:cNvPr id="12" name="Right Arrow 11"/>
            <p:cNvSpPr/>
            <p:nvPr/>
          </p:nvSpPr>
          <p:spPr bwMode="auto">
            <a:xfrm rot="10800000">
              <a:off x="5091088" y="3066987"/>
              <a:ext cx="647767" cy="325228"/>
            </a:xfrm>
            <a:prstGeom prst="right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 dirty="0"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 rot="20040000">
            <a:off x="5837238" y="2392363"/>
            <a:ext cx="2306637" cy="27622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200" b="1" dirty="0">
                <a:solidFill>
                  <a:schemeClr val="bg1"/>
                </a:solidFill>
              </a:rPr>
              <a:t>FEL OUTPUT GENERATED</a:t>
            </a: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4643438" y="1239838"/>
            <a:ext cx="2016125" cy="460375"/>
            <a:chOff x="4642928" y="1239143"/>
            <a:chExt cx="2017304" cy="461665"/>
          </a:xfrm>
        </p:grpSpPr>
        <p:sp>
          <p:nvSpPr>
            <p:cNvPr id="13325" name="TextBox 17"/>
            <p:cNvSpPr txBox="1">
              <a:spLocks noChangeArrowheads="1"/>
            </p:cNvSpPr>
            <p:nvPr/>
          </p:nvSpPr>
          <p:spPr bwMode="auto">
            <a:xfrm>
              <a:off x="4642928" y="1239143"/>
              <a:ext cx="1605074" cy="46166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 b="1" dirty="0">
                  <a:solidFill>
                    <a:schemeClr val="bg1"/>
                  </a:solidFill>
                  <a:latin typeface="Lucida Grande"/>
                </a:rPr>
                <a:t>FEL OUTPUT STUDIED</a:t>
              </a:r>
            </a:p>
          </p:txBody>
        </p:sp>
        <p:sp>
          <p:nvSpPr>
            <p:cNvPr id="13326" name="Right Arrow 18"/>
            <p:cNvSpPr>
              <a:spLocks noChangeArrowheads="1"/>
            </p:cNvSpPr>
            <p:nvPr/>
          </p:nvSpPr>
          <p:spPr bwMode="auto">
            <a:xfrm>
              <a:off x="6012160" y="1306751"/>
              <a:ext cx="648072" cy="326448"/>
            </a:xfrm>
            <a:prstGeom prst="rightArrow">
              <a:avLst>
                <a:gd name="adj1" fmla="val 50000"/>
                <a:gd name="adj2" fmla="val 49998"/>
              </a:avLst>
            </a:pr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dirty="0">
                <a:latin typeface="Lucida Grande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 rot="20040000">
            <a:off x="4759344" y="2346760"/>
            <a:ext cx="1766584" cy="276999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200" b="1" dirty="0" smtClean="0">
                <a:solidFill>
                  <a:schemeClr val="bg1"/>
                </a:solidFill>
              </a:rPr>
              <a:t>PLASMA TEST LINE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5445506" y="5764339"/>
            <a:ext cx="3538691" cy="1015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Notes:</a:t>
            </a:r>
            <a:b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1. CLARA uses European RF frequencies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2. </a:t>
            </a:r>
            <a:r>
              <a:rPr lang="en-GB" altLang="en-US" sz="1200" b="1" i="1" smtClean="0">
                <a:solidFill>
                  <a:srgbClr val="FF0000"/>
                </a:solidFill>
                <a:cs typeface="Arial" panose="020B0604020202020204" pitchFamily="34" charset="0"/>
              </a:rPr>
              <a:t>X-band </a:t>
            </a: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cavity is used for phase space linearisation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3. Total length ~90m</a:t>
            </a:r>
            <a:endParaRPr lang="en-GB" altLang="en-US" sz="1200" b="1" i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smtClean="0"/>
              <a:t>CLARA </a:t>
            </a:r>
            <a:r>
              <a:rPr lang="en-GB" sz="2400" dirty="0" smtClean="0"/>
              <a:t>Layout</a:t>
            </a:r>
            <a:endParaRPr lang="en-GB" sz="2400" dirty="0"/>
          </a:p>
        </p:txBody>
      </p:sp>
      <p:pic>
        <p:nvPicPr>
          <p:cNvPr id="13316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113" y="836613"/>
            <a:ext cx="8983662" cy="5472112"/>
          </a:xfrm>
        </p:spPr>
      </p:pic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611188" y="836613"/>
            <a:ext cx="3744912" cy="792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000000"/>
              </a:solidFill>
              <a:latin typeface="Lucida Grande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3191280" y="6021288"/>
            <a:ext cx="246084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smtClean="0">
                <a:solidFill>
                  <a:srgbClr val="000000"/>
                </a:solidFill>
                <a:cs typeface="Arial" panose="020B0604020202020204" pitchFamily="34" charset="0"/>
              </a:rPr>
              <a:t>Linac 1 is 2m long, </a:t>
            </a:r>
            <a:r>
              <a:rPr lang="en-GB" altLang="en-US" sz="1400" b="1" smtClean="0">
                <a:solidFill>
                  <a:srgbClr val="FF0000"/>
                </a:solidFill>
                <a:cs typeface="Arial" panose="020B0604020202020204" pitchFamily="34" charset="0"/>
              </a:rPr>
              <a:t>S-band</a:t>
            </a:r>
            <a:r>
              <a:rPr lang="en-GB" altLang="en-US" sz="1400" b="1" smtClean="0">
                <a:solidFill>
                  <a:srgbClr val="000000"/>
                </a:solidFill>
                <a:cs typeface="Arial" panose="020B0604020202020204" pitchFamily="34" charset="0"/>
              </a:rPr>
              <a:t> on order from Research Instruments</a:t>
            </a:r>
            <a:endParaRPr lang="en-GB" altLang="en-US" sz="1400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5796136" y="5336341"/>
            <a:ext cx="3096344" cy="116955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smtClean="0">
                <a:solidFill>
                  <a:srgbClr val="000000"/>
                </a:solidFill>
                <a:cs typeface="Arial" panose="020B0604020202020204" pitchFamily="34" charset="0"/>
              </a:rPr>
              <a:t>Linacs 2 to 4 are 4m long </a:t>
            </a:r>
            <a:r>
              <a:rPr lang="en-GB" altLang="en-US" sz="1400" b="1" smtClean="0">
                <a:solidFill>
                  <a:srgbClr val="FF0000"/>
                </a:solidFill>
                <a:cs typeface="Arial" panose="020B0604020202020204" pitchFamily="34" charset="0"/>
              </a:rPr>
              <a:t>S-band</a:t>
            </a:r>
            <a:r>
              <a:rPr lang="en-GB" altLang="en-US" sz="1400" b="1" smtClean="0">
                <a:solidFill>
                  <a:srgbClr val="000000"/>
                </a:solidFill>
                <a:cs typeface="Arial" panose="020B0604020202020204" pitchFamily="34" charset="0"/>
              </a:rPr>
              <a:t> devices currently installed on SwissFEL Injector Test Facility – will be delivered to Daresbury later this year</a:t>
            </a:r>
            <a:endParaRPr lang="en-GB" altLang="en-US" sz="1400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353280" y="982444"/>
            <a:ext cx="3066592" cy="107721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We would like to replace Linac 4 with </a:t>
            </a:r>
            <a:r>
              <a:rPr lang="en-GB" altLang="en-US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X-band</a:t>
            </a:r>
            <a:r>
              <a:rPr lang="en-GB" altLang="en-US" sz="16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 linac as test bed for this technology on </a:t>
            </a:r>
            <a:r>
              <a:rPr lang="en-GB" altLang="en-US" sz="16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FELs.</a:t>
            </a:r>
            <a:endParaRPr lang="en-GB" altLang="en-US" sz="1600" b="1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3280" y="2420888"/>
            <a:ext cx="3066592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There is also the need of an </a:t>
            </a:r>
            <a:r>
              <a:rPr lang="en-GB" altLang="en-US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X-band</a:t>
            </a:r>
            <a:r>
              <a:rPr lang="en-GB" altLang="en-US" sz="16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 system for </a:t>
            </a:r>
            <a:r>
              <a:rPr lang="en-GB" altLang="en-US" sz="1600" b="1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linearisation</a:t>
            </a:r>
            <a:r>
              <a:rPr lang="en-GB" altLang="en-US" sz="16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.</a:t>
            </a:r>
            <a:endParaRPr lang="en-GB" altLang="en-US" sz="1600" b="1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347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animBg="1"/>
      <p:bldP spid="22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Other Goals and Benefits of CLARA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424936" cy="3240360"/>
          </a:xfrm>
        </p:spPr>
        <p:txBody>
          <a:bodyPr/>
          <a:lstStyle/>
          <a:p>
            <a:r>
              <a:rPr lang="en-GB" sz="1600" dirty="0" smtClean="0">
                <a:latin typeface="Arial" pitchFamily="34" charset="0"/>
              </a:rPr>
              <a:t>The opportunity for R&amp;D on advanced </a:t>
            </a:r>
            <a:r>
              <a:rPr lang="en-GB" sz="1600" dirty="0">
                <a:latin typeface="Arial" pitchFamily="34" charset="0"/>
              </a:rPr>
              <a:t>technologies</a:t>
            </a:r>
            <a:r>
              <a:rPr lang="en-GB" sz="1600" dirty="0" smtClean="0">
                <a:latin typeface="Arial" pitchFamily="34" charset="0"/>
              </a:rPr>
              <a:t>:</a:t>
            </a:r>
          </a:p>
          <a:p>
            <a:pPr lvl="1"/>
            <a:r>
              <a:rPr lang="en-GB" sz="1600" dirty="0" smtClean="0">
                <a:latin typeface="Arial" pitchFamily="34" charset="0"/>
              </a:rPr>
              <a:t>New photoinjector technologies </a:t>
            </a:r>
          </a:p>
          <a:p>
            <a:pPr lvl="1"/>
            <a:r>
              <a:rPr lang="en-GB" sz="1600" dirty="0">
                <a:latin typeface="Arial" pitchFamily="34" charset="0"/>
              </a:rPr>
              <a:t>N</a:t>
            </a:r>
            <a:r>
              <a:rPr lang="en-GB" sz="1600" dirty="0" smtClean="0">
                <a:latin typeface="Arial" pitchFamily="34" charset="0"/>
              </a:rPr>
              <a:t>ovel undulators</a:t>
            </a:r>
            <a:r>
              <a:rPr lang="en-GB" sz="1600" dirty="0">
                <a:latin typeface="Arial" pitchFamily="34" charset="0"/>
              </a:rPr>
              <a:t> </a:t>
            </a:r>
            <a:r>
              <a:rPr lang="en-GB" sz="1600" dirty="0" smtClean="0">
                <a:latin typeface="Arial" pitchFamily="34" charset="0"/>
              </a:rPr>
              <a:t>(short period, cryogenic, superconducting….)</a:t>
            </a:r>
          </a:p>
          <a:p>
            <a:pPr lvl="1"/>
            <a:r>
              <a:rPr lang="en-GB" sz="1600" dirty="0" smtClean="0">
                <a:latin typeface="Arial" pitchFamily="34" charset="0"/>
              </a:rPr>
              <a:t>New accelerating structures: X-Band etc...</a:t>
            </a:r>
          </a:p>
          <a:p>
            <a:pPr lvl="1"/>
            <a:r>
              <a:rPr lang="en-GB" sz="1600" smtClean="0">
                <a:latin typeface="Arial" pitchFamily="34" charset="0"/>
              </a:rPr>
              <a:t>Advanced diagnostics</a:t>
            </a:r>
            <a:endParaRPr lang="en-GB" sz="1600" dirty="0">
              <a:latin typeface="Arial" pitchFamily="34" charset="0"/>
            </a:endParaRPr>
          </a:p>
          <a:p>
            <a:r>
              <a:rPr lang="en-GB" sz="1600" dirty="0">
                <a:latin typeface="Arial" pitchFamily="34" charset="0"/>
              </a:rPr>
              <a:t>The enhancement of VELA beam power and repetition rate, enabling additional industrial </a:t>
            </a:r>
            <a:r>
              <a:rPr lang="en-GB" sz="1600" dirty="0" smtClean="0">
                <a:latin typeface="Arial" pitchFamily="34" charset="0"/>
              </a:rPr>
              <a:t>applications.</a:t>
            </a:r>
            <a:endParaRPr lang="en-GB" sz="1600" dirty="0">
              <a:latin typeface="Arial" pitchFamily="34" charset="0"/>
            </a:endParaRPr>
          </a:p>
          <a:p>
            <a:r>
              <a:rPr lang="en-GB" sz="1600" dirty="0" smtClean="0">
                <a:latin typeface="Arial" pitchFamily="34" charset="0"/>
              </a:rPr>
              <a:t>The </a:t>
            </a:r>
            <a:r>
              <a:rPr lang="en-GB" sz="1600" dirty="0">
                <a:latin typeface="Arial" pitchFamily="34" charset="0"/>
              </a:rPr>
              <a:t>possibility to </a:t>
            </a:r>
            <a:r>
              <a:rPr lang="en-GB" sz="1600" b="1" i="1" dirty="0">
                <a:latin typeface="Arial" pitchFamily="34" charset="0"/>
              </a:rPr>
              <a:t>use the </a:t>
            </a:r>
            <a:r>
              <a:rPr lang="en-GB" sz="1600" b="1" i="1" dirty="0" smtClean="0">
                <a:latin typeface="Arial" pitchFamily="34" charset="0"/>
              </a:rPr>
              <a:t>electron beam</a:t>
            </a:r>
            <a:r>
              <a:rPr lang="en-GB" sz="1600" dirty="0" smtClean="0">
                <a:latin typeface="Arial" pitchFamily="34" charset="0"/>
              </a:rPr>
              <a:t> </a:t>
            </a:r>
            <a:r>
              <a:rPr lang="en-GB" sz="1600" dirty="0">
                <a:latin typeface="Arial" pitchFamily="34" charset="0"/>
              </a:rPr>
              <a:t>for other </a:t>
            </a:r>
            <a:r>
              <a:rPr lang="en-GB" sz="1600" dirty="0" smtClean="0">
                <a:latin typeface="Arial" pitchFamily="34" charset="0"/>
              </a:rPr>
              <a:t>scientific research applications:</a:t>
            </a:r>
            <a:endParaRPr lang="en-GB" sz="1600" dirty="0"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9500000">
            <a:off x="2551145" y="4588294"/>
            <a:ext cx="2700798" cy="52321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PLASMA ACCELERATOR RESEARCH</a:t>
            </a:r>
            <a:endParaRPr lang="en-GB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9500000">
            <a:off x="3820047" y="4588294"/>
            <a:ext cx="2700798" cy="523219"/>
          </a:xfrm>
          <a:prstGeom prst="rect">
            <a:avLst/>
          </a:prstGeom>
          <a:solidFill>
            <a:srgbClr val="0070C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ULTRAFAST ELECTRON DIFFRACTION</a:t>
            </a:r>
            <a:endParaRPr lang="en-GB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500000">
            <a:off x="1282243" y="4588294"/>
            <a:ext cx="2700798" cy="5232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COMPTON SCATTERING FOR GAMMA BEAMS </a:t>
            </a:r>
            <a:endParaRPr lang="en-GB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500000">
            <a:off x="5088949" y="4588295"/>
            <a:ext cx="2700798" cy="523220"/>
          </a:xfrm>
          <a:prstGeom prst="rect">
            <a:avLst/>
          </a:prstGeom>
          <a:solidFill>
            <a:srgbClr val="0000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ACCELERATION (DWA, DLA, THZ, …)</a:t>
            </a:r>
            <a:endParaRPr lang="en-GB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9500000">
            <a:off x="6357853" y="4648898"/>
            <a:ext cx="2700798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TYPES OF STORAGE RING</a:t>
            </a:r>
            <a:endParaRPr lang="en-GB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5877272"/>
            <a:ext cx="1368152" cy="9541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ASTeC Strathclyde</a:t>
            </a:r>
            <a:endParaRPr lang="en-GB" sz="1400" dirty="0" smtClean="0"/>
          </a:p>
          <a:p>
            <a:pPr algn="ctr"/>
            <a:r>
              <a:rPr lang="en-GB" sz="1400" dirty="0" smtClean="0"/>
              <a:t>Manchester</a:t>
            </a:r>
          </a:p>
          <a:p>
            <a:pPr algn="ctr"/>
            <a:r>
              <a:rPr lang="en-GB" sz="1400" dirty="0" smtClean="0"/>
              <a:t>INFN Frascati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22250" y="5877272"/>
            <a:ext cx="1065774" cy="9541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ASTeC York</a:t>
            </a:r>
            <a:endParaRPr lang="en-GB" sz="1400" dirty="0" smtClean="0"/>
          </a:p>
          <a:p>
            <a:pPr algn="ctr"/>
            <a:r>
              <a:rPr lang="en-GB" sz="1400" dirty="0" smtClean="0"/>
              <a:t>Swansea</a:t>
            </a:r>
          </a:p>
          <a:p>
            <a:pPr algn="ctr"/>
            <a:r>
              <a:rPr lang="en-GB" sz="1400" dirty="0" smtClean="0"/>
              <a:t>UCL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64288" y="692696"/>
            <a:ext cx="1828396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/>
              <a:t>ASTeC</a:t>
            </a:r>
          </a:p>
          <a:p>
            <a:pPr algn="ctr"/>
            <a:r>
              <a:rPr lang="en-GB" sz="1400" smtClean="0"/>
              <a:t>CERN</a:t>
            </a:r>
            <a:endParaRPr lang="en-GB" sz="1400" dirty="0" smtClean="0"/>
          </a:p>
          <a:p>
            <a:pPr algn="ctr"/>
            <a:r>
              <a:rPr lang="en-GB" sz="1400" dirty="0" smtClean="0"/>
              <a:t>FERMI@Elettra</a:t>
            </a:r>
          </a:p>
          <a:p>
            <a:pPr algn="ctr"/>
            <a:r>
              <a:rPr lang="en-GB" sz="1400" dirty="0" smtClean="0"/>
              <a:t>RHUL</a:t>
            </a:r>
          </a:p>
          <a:p>
            <a:pPr algn="ctr"/>
            <a:r>
              <a:rPr lang="en-GB" sz="1400" dirty="0" smtClean="0"/>
              <a:t>INFN Frascati</a:t>
            </a:r>
          </a:p>
          <a:p>
            <a:pPr algn="ctr"/>
            <a:r>
              <a:rPr lang="en-GB" sz="1400" dirty="0" smtClean="0"/>
              <a:t>SwissFEL</a:t>
            </a:r>
          </a:p>
          <a:p>
            <a:pPr algn="ctr"/>
            <a:r>
              <a:rPr lang="en-GB" sz="1400" dirty="0" smtClean="0"/>
              <a:t>DLS</a:t>
            </a:r>
          </a:p>
          <a:p>
            <a:pPr algn="ctr"/>
            <a:r>
              <a:rPr lang="en-GB" sz="1400" dirty="0" smtClean="0"/>
              <a:t>Lancaster</a:t>
            </a:r>
          </a:p>
          <a:p>
            <a:pPr algn="ctr"/>
            <a:r>
              <a:rPr lang="en-GB" sz="1400" dirty="0" smtClean="0"/>
              <a:t>INR Moscow</a:t>
            </a:r>
          </a:p>
        </p:txBody>
      </p:sp>
      <p:sp>
        <p:nvSpPr>
          <p:cNvPr id="12" name="TextBox 11"/>
          <p:cNvSpPr txBox="1"/>
          <p:nvPr/>
        </p:nvSpPr>
        <p:spPr>
          <a:xfrm rot="19500000">
            <a:off x="13341" y="4588294"/>
            <a:ext cx="2700798" cy="523220"/>
          </a:xfrm>
          <a:prstGeom prst="rect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PHOTON SOURCES (CDR, SMITH-PURCELL, …)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60032" y="5985368"/>
            <a:ext cx="2052000" cy="756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numCol="2" rtlCol="0">
            <a:spAutoFit/>
          </a:bodyPr>
          <a:lstStyle/>
          <a:p>
            <a:pPr algn="ctr"/>
            <a:r>
              <a:rPr lang="en-GB" sz="1400" smtClean="0"/>
              <a:t>ASTeC</a:t>
            </a:r>
          </a:p>
          <a:p>
            <a:pPr algn="ctr"/>
            <a:r>
              <a:rPr lang="en-GB" sz="1400" smtClean="0"/>
              <a:t>RHUL</a:t>
            </a:r>
            <a:endParaRPr lang="en-GB" sz="1400" dirty="0" smtClean="0"/>
          </a:p>
          <a:p>
            <a:pPr algn="ctr"/>
            <a:r>
              <a:rPr lang="en-GB" sz="1400" smtClean="0"/>
              <a:t>Liverpool</a:t>
            </a:r>
          </a:p>
          <a:p>
            <a:pPr algn="ctr"/>
            <a:endParaRPr lang="en-GB" sz="1400"/>
          </a:p>
          <a:p>
            <a:pPr algn="ctr"/>
            <a:r>
              <a:rPr lang="en-GB" sz="1400" smtClean="0"/>
              <a:t>Lancaster</a:t>
            </a:r>
          </a:p>
          <a:p>
            <a:pPr algn="ctr"/>
            <a:r>
              <a:rPr lang="en-GB" sz="1400" smtClean="0"/>
              <a:t>Manchester Oxford</a:t>
            </a:r>
            <a:endParaRPr lang="en-GB" sz="1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07504" y="5877272"/>
            <a:ext cx="1065774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ASTeC </a:t>
            </a:r>
            <a:r>
              <a:rPr lang="en-GB" sz="1400" smtClean="0"/>
              <a:t>RHUL</a:t>
            </a:r>
          </a:p>
          <a:p>
            <a:pPr algn="ctr"/>
            <a:r>
              <a:rPr lang="en-GB" sz="1400" smtClean="0"/>
              <a:t>Oxford</a:t>
            </a:r>
            <a:endParaRPr lang="en-GB" sz="1400" dirty="0" smtClean="0"/>
          </a:p>
        </p:txBody>
      </p:sp>
      <p:sp>
        <p:nvSpPr>
          <p:cNvPr id="17" name="Right Brace 16"/>
          <p:cNvSpPr/>
          <p:nvPr/>
        </p:nvSpPr>
        <p:spPr bwMode="auto">
          <a:xfrm>
            <a:off x="6804248" y="1484784"/>
            <a:ext cx="288032" cy="1152128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042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dirty="0" smtClean="0"/>
              <a:t>Design Philosophy and Parameters</a:t>
            </a:r>
            <a:endParaRPr lang="en-GB" sz="2400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569200" cy="5615905"/>
          </a:xfrm>
        </p:spPr>
        <p:txBody>
          <a:bodyPr/>
          <a:lstStyle/>
          <a:p>
            <a:r>
              <a:rPr lang="en-GB" altLang="en-US" sz="1600" dirty="0" smtClean="0"/>
              <a:t>CLARA will be a flexible test facility allowing the broad range of accelerator and FEL R&amp;D necessary to ensure a future UK FEL facility is world leading. </a:t>
            </a:r>
          </a:p>
          <a:p>
            <a:r>
              <a:rPr lang="en-GB" altLang="en-US" sz="1600" dirty="0" smtClean="0"/>
              <a:t>Many of the FEL research topics are in two main areas which are intended to demonstrate improvement of FEL output beyond that available from SASE</a:t>
            </a:r>
          </a:p>
          <a:p>
            <a:pPr lvl="1"/>
            <a:r>
              <a:rPr lang="en-GB" altLang="en-US" sz="1600" b="1" i="1" dirty="0" smtClean="0">
                <a:solidFill>
                  <a:srgbClr val="FF0000"/>
                </a:solidFill>
              </a:rPr>
              <a:t>The generation of ultra-short pulses</a:t>
            </a:r>
          </a:p>
          <a:p>
            <a:pPr lvl="2"/>
            <a:r>
              <a:rPr lang="en-GB" altLang="en-US" sz="1400" dirty="0"/>
              <a:t>Our emphasis for the short pulse schemes </a:t>
            </a:r>
            <a:r>
              <a:rPr lang="en-GB" altLang="en-US" sz="1400" b="1" i="1" dirty="0"/>
              <a:t>is to generate pulses with as few optical cycles as possible</a:t>
            </a:r>
            <a:r>
              <a:rPr lang="en-GB" altLang="en-US" sz="1400" dirty="0"/>
              <a:t> with durations of the order of, or shorter than, the FEL cooperation length. </a:t>
            </a:r>
            <a:endParaRPr lang="en-GB" altLang="en-US" sz="1400" dirty="0" smtClean="0"/>
          </a:p>
          <a:p>
            <a:pPr lvl="2"/>
            <a:r>
              <a:rPr lang="en-GB" sz="1400" b="1" i="1" dirty="0" smtClean="0"/>
              <a:t>For these schemes we will lase at 400–250 </a:t>
            </a:r>
            <a:r>
              <a:rPr lang="en-GB" sz="1400" b="1" i="1" dirty="0"/>
              <a:t>nm</a:t>
            </a:r>
            <a:r>
              <a:rPr lang="en-GB" sz="1400" dirty="0"/>
              <a:t>, where suitable nonlinear materials for single shot pulse profile characterisation are available. </a:t>
            </a:r>
            <a:endParaRPr lang="en-GB" sz="1400" dirty="0" smtClean="0"/>
          </a:p>
          <a:p>
            <a:pPr lvl="2"/>
            <a:r>
              <a:rPr lang="en-GB" altLang="en-US" sz="1400" dirty="0" smtClean="0"/>
              <a:t>A suitable wavelength range for seed sources to manipulate the electron beam longitudinal phase space is 30 – </a:t>
            </a:r>
            <a:r>
              <a:rPr lang="en-GB" altLang="en-US" sz="1400" smtClean="0"/>
              <a:t>120 </a:t>
            </a:r>
            <a:r>
              <a:rPr lang="en-GB" altLang="en-US" sz="1400" smtClean="0">
                <a:latin typeface="Symbol" panose="05050102010706020507" pitchFamily="18" charset="2"/>
              </a:rPr>
              <a:t>m</a:t>
            </a:r>
            <a:r>
              <a:rPr lang="en-GB" altLang="en-US" sz="1400" smtClean="0"/>
              <a:t>m</a:t>
            </a:r>
            <a:endParaRPr lang="en-GB" altLang="en-US" sz="1400" dirty="0" smtClean="0"/>
          </a:p>
          <a:p>
            <a:pPr lvl="1"/>
            <a:r>
              <a:rPr lang="en-GB" altLang="en-US" sz="1600" b="1" i="1" dirty="0" smtClean="0">
                <a:solidFill>
                  <a:srgbClr val="7030A0"/>
                </a:solidFill>
              </a:rPr>
              <a:t>Improvement of temporal coherence.</a:t>
            </a:r>
          </a:p>
          <a:p>
            <a:pPr lvl="2"/>
            <a:r>
              <a:rPr lang="en-GB" sz="1400" b="1" i="1" dirty="0" smtClean="0"/>
              <a:t>For these schemes we will lase at </a:t>
            </a:r>
            <a:r>
              <a:rPr lang="en-GB" sz="1400" b="1" i="1" dirty="0"/>
              <a:t>266-100nm </a:t>
            </a:r>
            <a:r>
              <a:rPr lang="en-GB" sz="1400" dirty="0"/>
              <a:t>because here only spectral characterisation is required. </a:t>
            </a:r>
            <a:endParaRPr lang="en-GB" sz="1400" dirty="0" smtClean="0"/>
          </a:p>
          <a:p>
            <a:pPr lvl="2"/>
            <a:r>
              <a:rPr lang="en-GB" sz="1400" dirty="0" smtClean="0"/>
              <a:t>A suitable seed source for harmonic upconversion, if required, is an 800nm Ti:S. </a:t>
            </a:r>
            <a:endParaRPr lang="en-GB" sz="1400" dirty="0"/>
          </a:p>
          <a:p>
            <a:r>
              <a:rPr lang="en-GB" altLang="en-US" sz="1600" dirty="0" smtClean="0"/>
              <a:t>In all cases, we aim to study the essential physics of the schemes which can often </a:t>
            </a:r>
            <a:r>
              <a:rPr lang="en-GB" altLang="en-US" sz="1600" b="1" i="1" dirty="0" smtClean="0"/>
              <a:t>be independent of the FEL wavelength.</a:t>
            </a:r>
          </a:p>
          <a:p>
            <a:r>
              <a:rPr lang="en-GB" sz="1600" dirty="0" smtClean="0"/>
              <a:t>Using </a:t>
            </a:r>
            <a:r>
              <a:rPr lang="en-GB" sz="1600" dirty="0"/>
              <a:t>a hybrid planar undulator, with minimum gap 6mm, and gap tuning range of 400–100 nm, the required electron beam energy is ~230 MeV</a:t>
            </a:r>
            <a:r>
              <a:rPr lang="en-GB" sz="1600" dirty="0" smtClean="0"/>
              <a:t>.</a:t>
            </a:r>
            <a:endParaRPr lang="en-GB" altLang="en-US" sz="1600" b="1" i="1" dirty="0" smtClean="0"/>
          </a:p>
          <a:p>
            <a:endParaRPr lang="en-GB" altLang="en-US" sz="1800" b="1" i="1" dirty="0" smtClean="0"/>
          </a:p>
          <a:p>
            <a:pPr marL="0" indent="0">
              <a:buNone/>
            </a:pPr>
            <a:endParaRPr lang="en-GB" altLang="en-US" sz="1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-7254"/>
            <a:ext cx="9144000" cy="979712"/>
            <a:chOff x="0" y="-7255"/>
            <a:chExt cx="9144000" cy="84908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333832"/>
              <a:ext cx="9144000" cy="507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0" y="-7255"/>
              <a:ext cx="9144000" cy="428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Title 1"/>
          <p:cNvSpPr txBox="1">
            <a:spLocks/>
          </p:cNvSpPr>
          <p:nvPr/>
        </p:nvSpPr>
        <p:spPr bwMode="auto">
          <a:xfrm>
            <a:off x="-1" y="14515"/>
            <a:ext cx="9144001" cy="6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GB" sz="3200" kern="0" dirty="0" smtClean="0">
                <a:solidFill>
                  <a:prstClr val="white"/>
                </a:solidFill>
                <a:latin typeface="Calibri" pitchFamily="34" charset="0"/>
                <a:ea typeface="+mn-ea"/>
                <a:cs typeface="Arial" pitchFamily="34" charset="0"/>
              </a:rPr>
              <a:t>CLARA Parameters</a:t>
            </a:r>
            <a:endParaRPr lang="en-GB" sz="3200" kern="0" dirty="0">
              <a:solidFill>
                <a:prstClr val="white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199" y="1121774"/>
            <a:ext cx="8471647" cy="783226"/>
          </a:xfrm>
          <a:prstGeom prst="rect">
            <a:avLst/>
          </a:prstGeom>
        </p:spPr>
        <p:txBody>
          <a:bodyPr>
            <a:no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en-GB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Parameters have been generated to cover </a:t>
            </a:r>
            <a:r>
              <a:rPr lang="en-GB" sz="20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4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 different operating modes</a:t>
            </a:r>
            <a:r>
              <a:rPr lang="en-GB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81000" y="5269006"/>
            <a:ext cx="8471647" cy="1402977"/>
          </a:xfrm>
          <a:prstGeom prst="rect">
            <a:avLst/>
          </a:prstGeom>
        </p:spPr>
        <p:txBody>
          <a:bodyPr>
            <a:no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FEL output wavelengths from 400 nm to 100 nm</a:t>
            </a: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Can make use of 800 nm laser for harmonic generation experiments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Can use well established laser diagnostics for single shot pulse length measurements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No need for long photon beamlines, can deflect by 90°</a:t>
            </a:r>
          </a:p>
        </p:txBody>
      </p:sp>
      <p:sp>
        <p:nvSpPr>
          <p:cNvPr id="4" name="Rectangle 3"/>
          <p:cNvSpPr/>
          <p:nvPr/>
        </p:nvSpPr>
        <p:spPr>
          <a:xfrm>
            <a:off x="6372225" y="3495675"/>
            <a:ext cx="523875" cy="180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25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1943100"/>
            <a:ext cx="77152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5425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3DFA70B-2EBB-489B-8E34-F6A10FA68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28B36CE-0FAB-47C1-A6AB-9D082D37A5A3}">
  <ds:schemaRefs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sharepoint/v3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12943</TotalTime>
  <Words>1994</Words>
  <Application>Microsoft Office PowerPoint</Application>
  <PresentationFormat>On-screen Show (4:3)</PresentationFormat>
  <Paragraphs>279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Arial</vt:lpstr>
      <vt:lpstr>ヒラギノ角ゴ Pro W3</vt:lpstr>
      <vt:lpstr>Lucida Grande</vt:lpstr>
      <vt:lpstr>Symbol</vt:lpstr>
      <vt:lpstr>Calibri</vt:lpstr>
      <vt:lpstr>STFC_PowerPoint_template</vt:lpstr>
      <vt:lpstr>1_Blank Presentation</vt:lpstr>
      <vt:lpstr>2_Blank Presentation</vt:lpstr>
      <vt:lpstr>3_Blank Presentation</vt:lpstr>
      <vt:lpstr>1_STFC_PowerPoint_template</vt:lpstr>
      <vt:lpstr>Custom Design</vt:lpstr>
      <vt:lpstr>Office Theme</vt:lpstr>
      <vt:lpstr>4_Blank Presentation</vt:lpstr>
      <vt:lpstr>Slide 1</vt:lpstr>
      <vt:lpstr>The ‘FEL Case’ for an FEL Test Facility</vt:lpstr>
      <vt:lpstr>The UK Strategic Case</vt:lpstr>
      <vt:lpstr>The CLARA Concept</vt:lpstr>
      <vt:lpstr>CLARA Layout</vt:lpstr>
      <vt:lpstr>CLARA Layout</vt:lpstr>
      <vt:lpstr>Other Goals and Benefits of CLARA</vt:lpstr>
      <vt:lpstr>Design Philosophy and Parameters</vt:lpstr>
      <vt:lpstr>Slide 9</vt:lpstr>
      <vt:lpstr>FEL Layout + Operating Modes</vt:lpstr>
      <vt:lpstr>Short Pulse Scheme Example:  Sliced Chirped Beam + Taper*</vt:lpstr>
      <vt:lpstr>Temporal Coherence Scheme Example:  High-Brightness (HB) SASE*</vt:lpstr>
      <vt:lpstr>Temporal Coherence: HB-SASE</vt:lpstr>
      <vt:lpstr>CLARA Status</vt:lpstr>
      <vt:lpstr>Slide 15</vt:lpstr>
      <vt:lpstr>VELA + CLARA Phase 1 (2015)</vt:lpstr>
      <vt:lpstr>Slide 17</vt:lpstr>
      <vt:lpstr>Slide 18</vt:lpstr>
      <vt:lpstr>TDC @ VELA</vt:lpstr>
      <vt:lpstr>UK FEL Aspirations</vt:lpstr>
      <vt:lpstr>X Band Technology</vt:lpstr>
      <vt:lpstr>Summary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Corporate PowerPoint Template</dc:title>
  <dc:creator>kw77</dc:creator>
  <cp:lastModifiedBy>Graemeburt32</cp:lastModifiedBy>
  <cp:revision>305</cp:revision>
  <cp:lastPrinted>2013-10-02T17:42:02Z</cp:lastPrinted>
  <dcterms:created xsi:type="dcterms:W3CDTF">2012-07-12T11:46:55Z</dcterms:created>
  <dcterms:modified xsi:type="dcterms:W3CDTF">2015-01-29T09:16:29Z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  <property fmtid="{D5CDD505-2E9C-101B-9397-08002B2CF9AE}" pid="9" name="_SourceUrl">
    <vt:lpwstr/>
  </property>
</Properties>
</file>